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65" r:id="rId2"/>
    <p:sldId id="400" r:id="rId3"/>
    <p:sldId id="398" r:id="rId4"/>
    <p:sldId id="401" r:id="rId5"/>
    <p:sldId id="399" r:id="rId6"/>
    <p:sldId id="338" r:id="rId7"/>
    <p:sldId id="269" r:id="rId8"/>
    <p:sldId id="315" r:id="rId9"/>
    <p:sldId id="364" r:id="rId10"/>
    <p:sldId id="361" r:id="rId11"/>
    <p:sldId id="348" r:id="rId12"/>
    <p:sldId id="349" r:id="rId13"/>
    <p:sldId id="350" r:id="rId14"/>
    <p:sldId id="351" r:id="rId15"/>
    <p:sldId id="357" r:id="rId16"/>
    <p:sldId id="352" r:id="rId17"/>
    <p:sldId id="377" r:id="rId18"/>
    <p:sldId id="370" r:id="rId19"/>
    <p:sldId id="371" r:id="rId20"/>
    <p:sldId id="387" r:id="rId21"/>
    <p:sldId id="378" r:id="rId22"/>
    <p:sldId id="382" r:id="rId23"/>
    <p:sldId id="389" r:id="rId24"/>
    <p:sldId id="379" r:id="rId25"/>
    <p:sldId id="388" r:id="rId26"/>
    <p:sldId id="390" r:id="rId27"/>
    <p:sldId id="391" r:id="rId28"/>
    <p:sldId id="393" r:id="rId29"/>
    <p:sldId id="375" r:id="rId30"/>
    <p:sldId id="373" r:id="rId31"/>
    <p:sldId id="374" r:id="rId32"/>
    <p:sldId id="402" r:id="rId33"/>
    <p:sldId id="395" r:id="rId34"/>
    <p:sldId id="355" r:id="rId35"/>
    <p:sldId id="328" r:id="rId36"/>
    <p:sldId id="383" r:id="rId37"/>
    <p:sldId id="380" r:id="rId38"/>
    <p:sldId id="396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FF00FF"/>
    <a:srgbClr val="20A280"/>
    <a:srgbClr val="00FFFF"/>
    <a:srgbClr val="1C9FA6"/>
    <a:srgbClr val="B60C9A"/>
    <a:srgbClr val="B30F9C"/>
    <a:srgbClr val="109C0C"/>
    <a:srgbClr val="27DF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9C332E-AE5E-4209-A101-98B755F0272D}" v="315" dt="2023-06-06T16:08:18.6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85" autoAdjust="0"/>
    <p:restoredTop sz="94660"/>
  </p:normalViewPr>
  <p:slideViewPr>
    <p:cSldViewPr>
      <p:cViewPr varScale="1">
        <p:scale>
          <a:sx n="71" d="100"/>
          <a:sy n="71" d="100"/>
        </p:scale>
        <p:origin x="908" y="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58ED86-CB97-449E-9EF7-1202DFE11B3F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FCBDBD-5655-40EB-92B2-3231DDB3F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42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Even though we are averaging over an isotropic orientation of </a:t>
            </a:r>
            <a:r>
              <a:rPr lang="en-US" dirty="0" err="1"/>
              <a:t>chiral</a:t>
            </a:r>
            <a:r>
              <a:rPr lang="en-US" dirty="0"/>
              <a:t> molecules,</a:t>
            </a:r>
            <a:r>
              <a:rPr lang="en-US" baseline="0" dirty="0"/>
              <a:t> the distribution is not symmetric.  For </a:t>
            </a:r>
            <a:r>
              <a:rPr lang="en-US" baseline="0" dirty="0" err="1"/>
              <a:t>achiral</a:t>
            </a:r>
            <a:r>
              <a:rPr lang="en-US" baseline="0" dirty="0"/>
              <a:t> molecules, it would be symmetric, and the lower atom would be there.  But for </a:t>
            </a:r>
            <a:r>
              <a:rPr lang="en-US" baseline="0" dirty="0" err="1"/>
              <a:t>chiral</a:t>
            </a:r>
            <a:r>
              <a:rPr lang="en-US" baseline="0" dirty="0"/>
              <a:t> molecules, on average, it is not there.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299D5F-80F7-4D07-906B-0C9D563B61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563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Even though we are averaging over an isotropic orientation of </a:t>
            </a:r>
            <a:r>
              <a:rPr lang="en-US" dirty="0" err="1"/>
              <a:t>chiral</a:t>
            </a:r>
            <a:r>
              <a:rPr lang="en-US" dirty="0"/>
              <a:t> molecules,</a:t>
            </a:r>
            <a:r>
              <a:rPr lang="en-US" baseline="0" dirty="0"/>
              <a:t> the distribution is not symmetric.  For </a:t>
            </a:r>
            <a:r>
              <a:rPr lang="en-US" baseline="0" dirty="0" err="1"/>
              <a:t>achiral</a:t>
            </a:r>
            <a:r>
              <a:rPr lang="en-US" baseline="0" dirty="0"/>
              <a:t> molecules, it would be symmetric, and the lower atom would be there.  But for </a:t>
            </a:r>
            <a:r>
              <a:rPr lang="en-US" baseline="0" dirty="0" err="1"/>
              <a:t>chiral</a:t>
            </a:r>
            <a:r>
              <a:rPr lang="en-US" baseline="0" dirty="0"/>
              <a:t> molecules, on average, it is not there.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299D5F-80F7-4D07-906B-0C9D563B61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563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 a </a:t>
            </a:r>
            <a:r>
              <a:rPr lang="en-US" dirty="0" err="1"/>
              <a:t>chiral</a:t>
            </a:r>
            <a:r>
              <a:rPr lang="en-US" dirty="0"/>
              <a:t> molecule, state-to-state magnetic- and electric-dipole transition amplitudes induced by the electromagnetic pulse of a passing electron can interfere constructively, producing a transient magnetic moment along the beam axis independent of electron polarization. This will have a different effect on incident electrons of opposite spin due to the spin-other-orbit interaction, resulting in ECD asymmetries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299D5F-80F7-4D07-906B-0C9D563B61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824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CBDBD-5655-40EB-92B2-3231DDB3F9E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043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A36D1-78FE-4A67-BCE3-E4F897F540AA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B0895-C1D0-42EF-8DD3-98E96D07BB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A36D1-78FE-4A67-BCE3-E4F897F540AA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B0895-C1D0-42EF-8DD3-98E96D07BB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A36D1-78FE-4A67-BCE3-E4F897F540AA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B0895-C1D0-42EF-8DD3-98E96D07BB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8F46010-3D28-4334-B080-18B7F97FC0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A36D1-78FE-4A67-BCE3-E4F897F540AA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B0895-C1D0-42EF-8DD3-98E96D07BB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A36D1-78FE-4A67-BCE3-E4F897F540AA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B0895-C1D0-42EF-8DD3-98E96D07BB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A36D1-78FE-4A67-BCE3-E4F897F540AA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B0895-C1D0-42EF-8DD3-98E96D07BB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A36D1-78FE-4A67-BCE3-E4F897F540AA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B0895-C1D0-42EF-8DD3-98E96D07BB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A36D1-78FE-4A67-BCE3-E4F897F540AA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B0895-C1D0-42EF-8DD3-98E96D07BB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A36D1-78FE-4A67-BCE3-E4F897F540AA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B0895-C1D0-42EF-8DD3-98E96D07BB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A36D1-78FE-4A67-BCE3-E4F897F540AA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B0895-C1D0-42EF-8DD3-98E96D07BB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A36D1-78FE-4A67-BCE3-E4F897F540AA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B0895-C1D0-42EF-8DD3-98E96D07BB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EA36D1-78FE-4A67-BCE3-E4F897F540AA}" type="datetimeFigureOut">
              <a:rPr lang="en-US" smtClean="0"/>
              <a:pPr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B0895-C1D0-42EF-8DD3-98E96D07BB8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16.png"/><Relationship Id="rId7" Type="http://schemas.openxmlformats.org/officeDocument/2006/relationships/oleObject" Target="../embeddings/oleObject8.bin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7.png"/><Relationship Id="rId4" Type="http://schemas.openxmlformats.org/officeDocument/2006/relationships/oleObject" Target="../embeddings/oleObject6.bin"/><Relationship Id="rId9" Type="http://schemas.openxmlformats.org/officeDocument/2006/relationships/image" Target="../media/image18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meetings.aps.org/Meeting/DAMOP23/Session/K04.6" TargetMode="External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370055374_28cf2b922a_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8938"/>
            <a:ext cx="9144000" cy="610012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Text Box 3"/>
          <p:cNvSpPr txBox="1">
            <a:spLocks noChangeArrowheads="1"/>
          </p:cNvSpPr>
          <p:nvPr/>
        </p:nvSpPr>
        <p:spPr bwMode="auto">
          <a:xfrm>
            <a:off x="1090613" y="5676900"/>
            <a:ext cx="3983037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28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Transmission Asymmetry:</a:t>
            </a:r>
          </a:p>
        </p:txBody>
      </p:sp>
      <p:sp>
        <p:nvSpPr>
          <p:cNvPr id="2057" name="Line 4"/>
          <p:cNvSpPr>
            <a:spLocks noChangeShapeType="1"/>
          </p:cNvSpPr>
          <p:nvPr/>
        </p:nvSpPr>
        <p:spPr bwMode="auto">
          <a:xfrm>
            <a:off x="6838950" y="3587750"/>
            <a:ext cx="6111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8" name="Line 5"/>
          <p:cNvSpPr>
            <a:spLocks noChangeShapeType="1"/>
          </p:cNvSpPr>
          <p:nvPr/>
        </p:nvSpPr>
        <p:spPr bwMode="auto">
          <a:xfrm>
            <a:off x="7450138" y="3587750"/>
            <a:ext cx="0" cy="14763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9" name="Text Box 6"/>
          <p:cNvSpPr txBox="1">
            <a:spLocks noChangeArrowheads="1"/>
          </p:cNvSpPr>
          <p:nvPr/>
        </p:nvSpPr>
        <p:spPr bwMode="auto">
          <a:xfrm>
            <a:off x="7521575" y="4260850"/>
            <a:ext cx="100674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28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2060" name="Group 7"/>
          <p:cNvGrpSpPr>
            <a:grpSpLocks/>
          </p:cNvGrpSpPr>
          <p:nvPr/>
        </p:nvGrpSpPr>
        <p:grpSpPr bwMode="auto">
          <a:xfrm>
            <a:off x="641350" y="2003425"/>
            <a:ext cx="6197600" cy="3192463"/>
            <a:chOff x="408" y="1616"/>
            <a:chExt cx="3904" cy="2011"/>
          </a:xfrm>
        </p:grpSpPr>
        <p:graphicFrame>
          <p:nvGraphicFramePr>
            <p:cNvPr id="2054" name="Object 8"/>
            <p:cNvGraphicFramePr>
              <a:graphicFrameLocks noChangeAspect="1"/>
            </p:cNvGraphicFramePr>
            <p:nvPr/>
          </p:nvGraphicFramePr>
          <p:xfrm>
            <a:off x="657" y="1616"/>
            <a:ext cx="3655" cy="201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2" imgW="7163800" imgH="3943901" progId="MSPhotoEd.3">
                    <p:embed/>
                  </p:oleObj>
                </mc:Choice>
                <mc:Fallback>
                  <p:oleObj name="Photo Editor Photo" r:id="rId2" imgW="7163800" imgH="3943901" progId="MSPhotoEd.3">
                    <p:embed/>
                    <p:pic>
                      <p:nvPicPr>
                        <p:cNvPr id="2054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7" y="1616"/>
                          <a:ext cx="3655" cy="201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62" name="Rectangle 9"/>
            <p:cNvSpPr>
              <a:spLocks noChangeArrowheads="1"/>
            </p:cNvSpPr>
            <p:nvPr/>
          </p:nvSpPr>
          <p:spPr bwMode="auto">
            <a:xfrm>
              <a:off x="408" y="2001"/>
              <a:ext cx="1157" cy="5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28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2050" name="Object 10"/>
          <p:cNvGraphicFramePr>
            <a:graphicFrameLocks noChangeAspect="1"/>
          </p:cNvGraphicFramePr>
          <p:nvPr/>
        </p:nvGraphicFramePr>
        <p:xfrm>
          <a:off x="681038" y="3119438"/>
          <a:ext cx="496887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1914286" imgH="1209524" progId="MSPhotoEd.3">
                  <p:embed/>
                </p:oleObj>
              </mc:Choice>
              <mc:Fallback>
                <p:oleObj name="Photo Editor Photo" r:id="rId4" imgW="1914286" imgH="1209524" progId="MSPhotoEd.3">
                  <p:embed/>
                  <p:pic>
                    <p:nvPicPr>
                      <p:cNvPr id="205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038" y="3119438"/>
                        <a:ext cx="496887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11"/>
          <p:cNvGraphicFramePr>
            <a:graphicFrameLocks noChangeAspect="1"/>
          </p:cNvGraphicFramePr>
          <p:nvPr/>
        </p:nvGraphicFramePr>
        <p:xfrm>
          <a:off x="1257300" y="3119438"/>
          <a:ext cx="496888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6" imgW="1914286" imgH="1209524" progId="MSPhotoEd.3">
                  <p:embed/>
                </p:oleObj>
              </mc:Choice>
              <mc:Fallback>
                <p:oleObj name="Photo Editor Photo" r:id="rId6" imgW="1914286" imgH="1209524" progId="MSPhotoEd.3">
                  <p:embed/>
                  <p:pic>
                    <p:nvPicPr>
                      <p:cNvPr id="2051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7300" y="3119438"/>
                        <a:ext cx="496888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12"/>
          <p:cNvGraphicFramePr>
            <a:graphicFrameLocks noChangeAspect="1"/>
          </p:cNvGraphicFramePr>
          <p:nvPr/>
        </p:nvGraphicFramePr>
        <p:xfrm>
          <a:off x="1833563" y="3119438"/>
          <a:ext cx="496887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7" imgW="1914286" imgH="1209524" progId="MSPhotoEd.3">
                  <p:embed/>
                </p:oleObj>
              </mc:Choice>
              <mc:Fallback>
                <p:oleObj name="Photo Editor Photo" r:id="rId7" imgW="1914286" imgH="1209524" progId="MSPhotoEd.3">
                  <p:embed/>
                  <p:pic>
                    <p:nvPicPr>
                      <p:cNvPr id="2052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3563" y="3119438"/>
                        <a:ext cx="496887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1" name="Rectangle 13"/>
          <p:cNvSpPr>
            <a:spLocks noChangeArrowheads="1"/>
          </p:cNvSpPr>
          <p:nvPr/>
        </p:nvSpPr>
        <p:spPr bwMode="auto">
          <a:xfrm>
            <a:off x="1149350" y="2470150"/>
            <a:ext cx="66336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28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</a:t>
            </a:r>
            <a:r>
              <a:rPr kumimoji="0" lang="en-US" sz="3200" b="0" i="1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</a:t>
            </a:r>
            <a:endParaRPr kumimoji="0" lang="en-US" sz="3200" b="0" i="1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aphicFrame>
        <p:nvGraphicFramePr>
          <p:cNvPr id="2053" name="Object 14"/>
          <p:cNvGraphicFramePr>
            <a:graphicFrameLocks noChangeAspect="1"/>
          </p:cNvGraphicFramePr>
          <p:nvPr/>
        </p:nvGraphicFramePr>
        <p:xfrm>
          <a:off x="5410200" y="5537200"/>
          <a:ext cx="254000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539800" imgH="901440" progId="Equation.3">
                  <p:embed/>
                </p:oleObj>
              </mc:Choice>
              <mc:Fallback>
                <p:oleObj name="Equation" r:id="rId8" imgW="2539800" imgH="901440" progId="Equation.3">
                  <p:embed/>
                  <p:pic>
                    <p:nvPicPr>
                      <p:cNvPr id="2053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5537200"/>
                        <a:ext cx="2540000" cy="90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2">
            <a:extLst>
              <a:ext uri="{FF2B5EF4-FFF2-40B4-BE49-F238E27FC236}">
                <a16:creationId xmlns:a16="http://schemas.microsoft.com/office/drawing/2014/main" id="{18EC4360-BEF2-29A8-C4B3-627A2AF8DA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229600" cy="1143000"/>
          </a:xfrm>
          <a:noFill/>
        </p:spPr>
        <p:txBody>
          <a:bodyPr>
            <a:normAutofit fontScale="90000"/>
          </a:bodyPr>
          <a:lstStyle/>
          <a:p>
            <a:pPr defTabSz="912813"/>
            <a:r>
              <a:rPr lang="en-US" sz="4000" u="sng" dirty="0">
                <a:solidFill>
                  <a:srgbClr val="FF0000"/>
                </a:solidFill>
              </a:rPr>
              <a:t>Electron Circular Dichroism in Transmission</a:t>
            </a:r>
          </a:p>
        </p:txBody>
      </p:sp>
    </p:spTree>
    <p:extLst>
      <p:ext uri="{BB962C8B-B14F-4D97-AF65-F5344CB8AC3E}">
        <p14:creationId xmlns:p14="http://schemas.microsoft.com/office/powerpoint/2010/main" val="70136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235" y="0"/>
            <a:ext cx="8238565" cy="1137303"/>
          </a:xfrm>
        </p:spPr>
        <p:txBody>
          <a:bodyPr>
            <a:normAutofit/>
          </a:bodyPr>
          <a:lstStyle/>
          <a:p>
            <a:r>
              <a:rPr lang="en-US" sz="3600" u="sng" dirty="0">
                <a:solidFill>
                  <a:srgbClr val="FF0000"/>
                </a:solidFill>
              </a:rPr>
              <a:t>Possible Dynamics of DEA Asymmetry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4102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Our results are permitted by symmetry, but what are the dynamics responsible?</a:t>
            </a:r>
          </a:p>
          <a:p>
            <a:r>
              <a:rPr lang="en-US" dirty="0">
                <a:solidFill>
                  <a:srgbClr val="0000FF"/>
                </a:solidFill>
              </a:rPr>
              <a:t>Three different models for the enhancement of DEA resonance formation: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Mott/plural scattering (~Z</a:t>
            </a:r>
            <a:r>
              <a:rPr lang="en-US" baseline="30000" dirty="0">
                <a:solidFill>
                  <a:srgbClr val="0000FF"/>
                </a:solidFill>
              </a:rPr>
              <a:t>2</a:t>
            </a:r>
            <a:r>
              <a:rPr lang="en-US" dirty="0">
                <a:solidFill>
                  <a:srgbClr val="0000FF"/>
                </a:solidFill>
              </a:rPr>
              <a:t>)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Spin-other-orbit coupling (Z</a:t>
            </a:r>
            <a:r>
              <a:rPr lang="en-US" baseline="30000" dirty="0">
                <a:solidFill>
                  <a:srgbClr val="0000FF"/>
                </a:solidFill>
              </a:rPr>
              <a:t>0</a:t>
            </a:r>
            <a:r>
              <a:rPr lang="en-US" dirty="0">
                <a:solidFill>
                  <a:srgbClr val="0000FF"/>
                </a:solidFill>
              </a:rPr>
              <a:t>; optical rotation)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“Helicity-density” dynamics (~Z</a:t>
            </a:r>
            <a:r>
              <a:rPr lang="en-US" baseline="30000" dirty="0">
                <a:solidFill>
                  <a:srgbClr val="0000FF"/>
                </a:solidFill>
              </a:rPr>
              <a:t>2</a:t>
            </a:r>
            <a:r>
              <a:rPr lang="en-US" dirty="0">
                <a:solidFill>
                  <a:srgbClr val="0000FF"/>
                </a:solidFill>
              </a:rPr>
              <a:t>)</a:t>
            </a:r>
          </a:p>
          <a:p>
            <a:pPr marL="457200" lvl="1" indent="0">
              <a:buNone/>
            </a:pPr>
            <a:endParaRPr lang="en-US" dirty="0">
              <a:solidFill>
                <a:srgbClr val="0000FF"/>
              </a:solidFill>
            </a:endParaRPr>
          </a:p>
          <a:p>
            <a:pPr marL="457200" lvl="1" indent="0">
              <a:buNone/>
            </a:pPr>
            <a:r>
              <a:rPr lang="en-US" i="1" dirty="0">
                <a:solidFill>
                  <a:srgbClr val="7030A0"/>
                </a:solidFill>
              </a:rPr>
              <a:t>Theoretical challenge: what is the exponent for Z for a given collision channel?</a:t>
            </a:r>
          </a:p>
          <a:p>
            <a:pPr marL="457200" lvl="1" indent="0">
              <a:buNone/>
            </a:pP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602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sz="3600" u="sng" dirty="0">
                <a:solidFill>
                  <a:srgbClr val="FF0000"/>
                </a:solidFill>
              </a:rPr>
              <a:t>Mott Scattering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28600" y="609600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J. Kessler, J. Phys. B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L101 (1982).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R.A.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Hegstrom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Nature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297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643 (1982).</a:t>
            </a:r>
          </a:p>
        </p:txBody>
      </p:sp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86000"/>
            <a:ext cx="3849624" cy="2706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" name="Title 1"/>
          <p:cNvSpPr txBox="1">
            <a:spLocks/>
          </p:cNvSpPr>
          <p:nvPr/>
        </p:nvSpPr>
        <p:spPr>
          <a:xfrm>
            <a:off x="2667000" y="1371600"/>
            <a:ext cx="3581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Achiral molecule</a:t>
            </a:r>
          </a:p>
        </p:txBody>
      </p:sp>
    </p:spTree>
    <p:extLst>
      <p:ext uri="{BB962C8B-B14F-4D97-AF65-F5344CB8AC3E}">
        <p14:creationId xmlns:p14="http://schemas.microsoft.com/office/powerpoint/2010/main" val="1433718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u="sng" dirty="0">
                <a:solidFill>
                  <a:srgbClr val="FF0000"/>
                </a:solidFill>
              </a:rPr>
              <a:t>Mott Scattering II</a:t>
            </a:r>
          </a:p>
        </p:txBody>
      </p:sp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09800"/>
            <a:ext cx="3886200" cy="2805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743200" y="1371600"/>
            <a:ext cx="3581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Chiral molecule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D851F7-4D0D-6657-06E7-65702D97A338}"/>
              </a:ext>
            </a:extLst>
          </p:cNvPr>
          <p:cNvSpPr txBox="1"/>
          <p:nvPr/>
        </p:nvSpPr>
        <p:spPr>
          <a:xfrm>
            <a:off x="1524000" y="5638800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İ Asymmetric Mott scattering doesn’t average to zero!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744B3D-28DB-A26A-991F-DB907CFA0E50}"/>
              </a:ext>
            </a:extLst>
          </p:cNvPr>
          <p:cNvSpPr txBox="1"/>
          <p:nvPr/>
        </p:nvSpPr>
        <p:spPr>
          <a:xfrm>
            <a:off x="6019800" y="2867799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DEA resonance</a:t>
            </a:r>
          </a:p>
        </p:txBody>
      </p:sp>
    </p:spTree>
    <p:extLst>
      <p:ext uri="{BB962C8B-B14F-4D97-AF65-F5344CB8AC3E}">
        <p14:creationId xmlns:p14="http://schemas.microsoft.com/office/powerpoint/2010/main" val="2888303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sz="3600" u="sng" dirty="0">
                <a:solidFill>
                  <a:srgbClr val="FF0000"/>
                </a:solidFill>
              </a:rPr>
              <a:t>Spin-other-orbit coupling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09600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D.W. Walker, J. Phys. B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L289-L292 (1982).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T.J. Gay, in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Advances in Atomic, Molecular, and Optical Physics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57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,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 157–247 (Academic, 2009).</a:t>
            </a:r>
          </a:p>
        </p:txBody>
      </p:sp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209800"/>
            <a:ext cx="3428228" cy="2909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241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473075"/>
            <a:ext cx="8229600" cy="58515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u="sng" dirty="0">
                <a:solidFill>
                  <a:srgbClr val="FF0000"/>
                </a:solidFill>
              </a:rPr>
              <a:t>HELICITY DENSITY</a:t>
            </a:r>
          </a:p>
          <a:p>
            <a:pPr marL="0" indent="0" algn="ctr">
              <a:buNone/>
            </a:pPr>
            <a:r>
              <a:rPr lang="en-US" dirty="0"/>
              <a:t>Chiral stereochemistry → Chiral Electrons</a:t>
            </a:r>
          </a:p>
          <a:p>
            <a:pPr marL="0" indent="0" algn="ctr">
              <a:buNone/>
            </a:pPr>
            <a:endParaRPr lang="en-US" b="0" i="1" dirty="0">
              <a:latin typeface="Cambria Math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i="1" dirty="0">
              <a:latin typeface="Cambria Math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i="1" dirty="0">
              <a:solidFill>
                <a:prstClr val="black"/>
              </a:solidFill>
              <a:latin typeface="Cambria Math"/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6259" y="2014567"/>
            <a:ext cx="2478741" cy="415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1962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u="sng" dirty="0">
                <a:solidFill>
                  <a:srgbClr val="FF0000"/>
                </a:solidFill>
              </a:rPr>
              <a:t>“</a:t>
            </a:r>
            <a:r>
              <a:rPr lang="en-US" sz="4000" u="sng" dirty="0" err="1">
                <a:solidFill>
                  <a:srgbClr val="FF0000"/>
                </a:solidFill>
              </a:rPr>
              <a:t>Helicity</a:t>
            </a:r>
            <a:r>
              <a:rPr lang="en-US" sz="4000" u="sng" dirty="0">
                <a:solidFill>
                  <a:srgbClr val="FF0000"/>
                </a:solidFill>
              </a:rPr>
              <a:t>-density” dynamics</a:t>
            </a:r>
            <a:br>
              <a:rPr lang="en-US" dirty="0"/>
            </a:br>
            <a:endParaRPr lang="en-US" u="sng" dirty="0">
              <a:solidFill>
                <a:srgbClr val="FF0000"/>
              </a:solidFill>
            </a:endParaRPr>
          </a:p>
        </p:txBody>
      </p: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548640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Times New Roman" pitchFamily="18" charset="0"/>
              </a:rPr>
              <a:t>V.A.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Times New Roman" pitchFamily="18" charset="0"/>
              </a:rPr>
              <a:t>Onishchuk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Times New Roman" pitchFamily="18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Times New Roman" pitchFamily="18" charset="0"/>
              </a:rPr>
              <a:t>Sov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Times New Roman" pitchFamily="18" charset="0"/>
              </a:rPr>
              <a:t>. Phys. JETP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Times New Roman" pitchFamily="18" charset="0"/>
              </a:rPr>
              <a:t>55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Times New Roman" pitchFamily="18" charset="0"/>
              </a:rPr>
              <a:t>, 412 (1982).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Times New Roman" pitchFamily="18" charset="0"/>
              </a:rPr>
              <a:t>T.J. Gay, M. E. Johnston, K.W. Trantham, and G.A. Gallup, in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Times New Roman" pitchFamily="18" charset="0"/>
              </a:rPr>
              <a:t>Selected Topics in Electron Physics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Times New Roman" pitchFamily="18" charset="0"/>
              </a:rPr>
              <a:t> (Plenum, New York, 1996).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Times New Roman" pitchFamily="18" charset="0"/>
              </a:rPr>
              <a:t>A.D.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Times New Roman" pitchFamily="18" charset="0"/>
              </a:rPr>
              <a:t>Scheer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Times New Roman" pitchFamily="18" charset="0"/>
              </a:rPr>
              <a:t>, G.A. Gallup and T.J. Gay, J. Phys. B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Times New Roman" pitchFamily="18" charset="0"/>
              </a:rPr>
              <a:t>39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 Unicode MS" pitchFamily="34" charset="-128"/>
                <a:cs typeface="Times New Roman" pitchFamily="18" charset="0"/>
              </a:rPr>
              <a:t>, 2169 (2006).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399709"/>
            <a:ext cx="4318729" cy="3398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D7BEC9-0E8C-82BA-1749-09F9D99F2DC0}"/>
              </a:ext>
            </a:extLst>
          </p:cNvPr>
          <p:cNvSpPr txBox="1"/>
          <p:nvPr/>
        </p:nvSpPr>
        <p:spPr>
          <a:xfrm>
            <a:off x="4572000" y="1912203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Temporary negative molecular ion state leading to DEA produced by “counter-propagating” incident and target electrons </a:t>
            </a:r>
          </a:p>
        </p:txBody>
      </p:sp>
    </p:spTree>
    <p:extLst>
      <p:ext uri="{BB962C8B-B14F-4D97-AF65-F5344CB8AC3E}">
        <p14:creationId xmlns:p14="http://schemas.microsoft.com/office/powerpoint/2010/main" val="2835889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CC0B1-7BBA-3E62-8DE1-AD9DBE99B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-123092"/>
            <a:ext cx="8839200" cy="685800"/>
          </a:xfrm>
        </p:spPr>
        <p:txBody>
          <a:bodyPr>
            <a:normAutofit/>
          </a:bodyPr>
          <a:lstStyle/>
          <a:p>
            <a:r>
              <a:rPr lang="en-US" sz="3000" u="sng" dirty="0">
                <a:solidFill>
                  <a:srgbClr val="FF0000"/>
                </a:solidFill>
              </a:rPr>
              <a:t>Everything we know so far for the halocamphors…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88EA07-D47A-C636-C94A-ACCEB6FC6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645298"/>
            <a:ext cx="5877180" cy="563606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6439FBD-16E2-0F7B-906E-063675120B70}"/>
              </a:ext>
            </a:extLst>
          </p:cNvPr>
          <p:cNvGrpSpPr/>
          <p:nvPr/>
        </p:nvGrpSpPr>
        <p:grpSpPr>
          <a:xfrm>
            <a:off x="457200" y="1676400"/>
            <a:ext cx="2703565" cy="3657600"/>
            <a:chOff x="457200" y="1676400"/>
            <a:chExt cx="2703565" cy="36576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E17619B-8F52-DB99-8E2F-F1AA1C1127D2}"/>
                </a:ext>
              </a:extLst>
            </p:cNvPr>
            <p:cNvSpPr/>
            <p:nvPr/>
          </p:nvSpPr>
          <p:spPr>
            <a:xfrm>
              <a:off x="457200" y="1752600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C0C7C2A-B502-A440-FE72-3946096C44B1}"/>
                </a:ext>
              </a:extLst>
            </p:cNvPr>
            <p:cNvSpPr/>
            <p:nvPr/>
          </p:nvSpPr>
          <p:spPr>
            <a:xfrm>
              <a:off x="457200" y="2590800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8CCDAE4-681B-6BA2-00AE-B649716DF4C4}"/>
                </a:ext>
              </a:extLst>
            </p:cNvPr>
            <p:cNvSpPr/>
            <p:nvPr/>
          </p:nvSpPr>
          <p:spPr>
            <a:xfrm>
              <a:off x="459573" y="3429000"/>
              <a:ext cx="228600" cy="22860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EF8F8ED-F7C4-EABB-C2DA-D62BB8C2EC6A}"/>
                </a:ext>
              </a:extLst>
            </p:cNvPr>
            <p:cNvSpPr/>
            <p:nvPr/>
          </p:nvSpPr>
          <p:spPr>
            <a:xfrm>
              <a:off x="457200" y="4191000"/>
              <a:ext cx="228600" cy="228600"/>
            </a:xfrm>
            <a:prstGeom prst="ellipse">
              <a:avLst/>
            </a:prstGeom>
            <a:noFill/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AF2ADCB-B46A-6343-EEC4-A59E7B3E01F6}"/>
                </a:ext>
              </a:extLst>
            </p:cNvPr>
            <p:cNvSpPr/>
            <p:nvPr/>
          </p:nvSpPr>
          <p:spPr>
            <a:xfrm>
              <a:off x="459573" y="5029200"/>
              <a:ext cx="228600" cy="228600"/>
            </a:xfrm>
            <a:prstGeom prst="ellipse">
              <a:avLst/>
            </a:prstGeom>
            <a:no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1794E37-9437-2BBA-6243-B2721B45EC6E}"/>
                </a:ext>
              </a:extLst>
            </p:cNvPr>
            <p:cNvSpPr txBox="1"/>
            <p:nvPr/>
          </p:nvSpPr>
          <p:spPr>
            <a:xfrm>
              <a:off x="928620" y="1676400"/>
              <a:ext cx="16920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camphor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8166AA8-ECD3-C02A-7C6E-BE82A93718FF}"/>
                </a:ext>
              </a:extLst>
            </p:cNvPr>
            <p:cNvSpPr txBox="1"/>
            <p:nvPr/>
          </p:nvSpPr>
          <p:spPr>
            <a:xfrm>
              <a:off x="883906" y="2557507"/>
              <a:ext cx="20632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3-bromocamphor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DBF09CC-F66D-C0D6-3C4A-EE8A74C876F8}"/>
                </a:ext>
              </a:extLst>
            </p:cNvPr>
            <p:cNvSpPr txBox="1"/>
            <p:nvPr/>
          </p:nvSpPr>
          <p:spPr>
            <a:xfrm>
              <a:off x="908691" y="3331031"/>
              <a:ext cx="20136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3-iodocamphor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48EF54-5499-5DC3-450D-8B3242B98860}"/>
                </a:ext>
              </a:extLst>
            </p:cNvPr>
            <p:cNvSpPr txBox="1"/>
            <p:nvPr/>
          </p:nvSpPr>
          <p:spPr>
            <a:xfrm>
              <a:off x="950964" y="4114800"/>
              <a:ext cx="22098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3,9-bromocamphor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82350D-9075-CA5C-0E6A-F1C5465DEF7E}"/>
                </a:ext>
              </a:extLst>
            </p:cNvPr>
            <p:cNvSpPr txBox="1"/>
            <p:nvPr/>
          </p:nvSpPr>
          <p:spPr>
            <a:xfrm>
              <a:off x="950965" y="4933890"/>
              <a:ext cx="19657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10-iodocamphor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09EA203-F7AD-0F3C-365F-5BD8BACD9ED5}"/>
              </a:ext>
            </a:extLst>
          </p:cNvPr>
          <p:cNvSpPr txBox="1"/>
          <p:nvPr/>
        </p:nvSpPr>
        <p:spPr>
          <a:xfrm>
            <a:off x="228600" y="6366271"/>
            <a:ext cx="1082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J.M. Dreiling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 al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JPB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21LY01 (2018); Ruivo and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Varella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Phys. Chem. Chem. Phys.,2021, 23, 17616</a:t>
            </a:r>
          </a:p>
        </p:txBody>
      </p:sp>
    </p:spTree>
    <p:extLst>
      <p:ext uri="{BB962C8B-B14F-4D97-AF65-F5344CB8AC3E}">
        <p14:creationId xmlns:p14="http://schemas.microsoft.com/office/powerpoint/2010/main" val="2190262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4DAE2-EEB5-8A9A-7605-FFF23FC8C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0000"/>
                </a:solidFill>
              </a:rPr>
              <a:t>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94220-EBC7-B7DD-4597-41B91B379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525963"/>
          </a:xfrm>
        </p:spPr>
        <p:txBody>
          <a:bodyPr/>
          <a:lstStyle/>
          <a:p>
            <a:r>
              <a:rPr lang="en-US" dirty="0"/>
              <a:t>Organic molecules poison GaAs photocathodes</a:t>
            </a:r>
          </a:p>
          <a:p>
            <a:r>
              <a:rPr lang="en-US" dirty="0"/>
              <a:t>Halocamphors are chiral, but not relevant biologically</a:t>
            </a:r>
          </a:p>
          <a:p>
            <a:r>
              <a:rPr lang="en-US" dirty="0"/>
              <a:t>Polarized cosmic beta rays didn’t interact with gaseous targets</a:t>
            </a:r>
          </a:p>
        </p:txBody>
      </p:sp>
    </p:spTree>
    <p:extLst>
      <p:ext uri="{BB962C8B-B14F-4D97-AF65-F5344CB8AC3E}">
        <p14:creationId xmlns:p14="http://schemas.microsoft.com/office/powerpoint/2010/main" val="17903823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BC90E-19C2-23E2-D513-F369081B4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868362"/>
          </a:xfrm>
        </p:spPr>
        <p:txBody>
          <a:bodyPr/>
          <a:lstStyle/>
          <a:p>
            <a:r>
              <a:rPr lang="en-US" u="sng" dirty="0">
                <a:solidFill>
                  <a:srgbClr val="FF0000"/>
                </a:solidFill>
              </a:rPr>
              <a:t>Rb Spin Filter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DE007A-DC53-9574-5059-4D8E3239D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027238"/>
            <a:ext cx="8501606" cy="46783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E1D10F-E546-94BC-D4D7-2B9E0786A698}"/>
              </a:ext>
            </a:extLst>
          </p:cNvPr>
          <p:cNvSpPr txBox="1"/>
          <p:nvPr/>
        </p:nvSpPr>
        <p:spPr>
          <a:xfrm>
            <a:off x="1295400" y="1447799"/>
            <a:ext cx="1371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7030A0"/>
                </a:solidFill>
              </a:rPr>
              <a:t>SOURCE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36BBBC-CC39-4D36-9DCE-5149767996E5}"/>
              </a:ext>
            </a:extLst>
          </p:cNvPr>
          <p:cNvSpPr txBox="1"/>
          <p:nvPr/>
        </p:nvSpPr>
        <p:spPr>
          <a:xfrm>
            <a:off x="3276600" y="1315134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solidFill>
                  <a:srgbClr val="7030A0"/>
                </a:solidFill>
              </a:rPr>
              <a:t>DIFFERENTIAL PUMPING &amp; TRANSPORT OPTICS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4DE65A-4F5E-AB35-19FC-3F683923CD48}"/>
              </a:ext>
            </a:extLst>
          </p:cNvPr>
          <p:cNvSpPr txBox="1"/>
          <p:nvPr/>
        </p:nvSpPr>
        <p:spPr>
          <a:xfrm>
            <a:off x="6781800" y="1346074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solidFill>
                  <a:srgbClr val="7030A0"/>
                </a:solidFill>
              </a:rPr>
              <a:t>TARGET &amp; POLARIMETER</a:t>
            </a:r>
          </a:p>
        </p:txBody>
      </p:sp>
    </p:spTree>
    <p:extLst>
      <p:ext uri="{BB962C8B-B14F-4D97-AF65-F5344CB8AC3E}">
        <p14:creationId xmlns:p14="http://schemas.microsoft.com/office/powerpoint/2010/main" val="3542042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wearing a graduation gown&#10;&#10;Description automatically generated">
            <a:extLst>
              <a:ext uri="{FF2B5EF4-FFF2-40B4-BE49-F238E27FC236}">
                <a16:creationId xmlns:a16="http://schemas.microsoft.com/office/drawing/2014/main" id="{1AB30915-D7D6-4D6E-44C5-C02F31D9F9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5252"/>
            <a:ext cx="3352800" cy="67056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B13297-D5BE-4EF7-36FC-95B16075AE45}"/>
              </a:ext>
            </a:extLst>
          </p:cNvPr>
          <p:cNvSpPr txBox="1"/>
          <p:nvPr/>
        </p:nvSpPr>
        <p:spPr>
          <a:xfrm>
            <a:off x="5410200" y="2695554"/>
            <a:ext cx="2743200" cy="1384995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Don Harvey Madison</a:t>
            </a:r>
          </a:p>
          <a:p>
            <a:pPr algn="ctr"/>
            <a:r>
              <a:rPr lang="en-US" sz="2800" dirty="0"/>
              <a:t>1945 - 2022</a:t>
            </a:r>
          </a:p>
        </p:txBody>
      </p:sp>
    </p:spTree>
    <p:extLst>
      <p:ext uri="{BB962C8B-B14F-4D97-AF65-F5344CB8AC3E}">
        <p14:creationId xmlns:p14="http://schemas.microsoft.com/office/powerpoint/2010/main" val="25368300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15E68-AA97-6705-0270-CCB05FDBE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1143000"/>
          </a:xfrm>
        </p:spPr>
        <p:txBody>
          <a:bodyPr>
            <a:noAutofit/>
          </a:bodyPr>
          <a:lstStyle/>
          <a:p>
            <a:r>
              <a:rPr lang="en-US" sz="3900" u="sng" dirty="0">
                <a:solidFill>
                  <a:srgbClr val="FF0000"/>
                </a:solidFill>
              </a:rPr>
              <a:t>Amino Acids: Cysteine </a:t>
            </a:r>
            <a:r>
              <a:rPr lang="en-US" sz="3900" u="sng" dirty="0"/>
              <a:t>(a) </a:t>
            </a:r>
            <a:r>
              <a:rPr lang="en-US" sz="3900" u="sng" dirty="0">
                <a:solidFill>
                  <a:srgbClr val="FF0000"/>
                </a:solidFill>
              </a:rPr>
              <a:t>and Cystine </a:t>
            </a:r>
            <a:r>
              <a:rPr lang="en-US" sz="3900" u="sng" dirty="0"/>
              <a:t>(b)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83C696-08AE-C109-7187-623383B32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51" y="1905000"/>
            <a:ext cx="7747619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162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A8C0C5-5973-E543-2A9E-C883AF8C3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075936" y="-170936"/>
            <a:ext cx="4876802" cy="78094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D13627-92B8-E789-628F-789BE1889510}"/>
              </a:ext>
            </a:extLst>
          </p:cNvPr>
          <p:cNvSpPr txBox="1"/>
          <p:nvPr/>
        </p:nvSpPr>
        <p:spPr>
          <a:xfrm>
            <a:off x="1143000" y="304800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solidFill>
                  <a:srgbClr val="FF0000"/>
                </a:solidFill>
              </a:rPr>
              <a:t>Optically-Pumped Rb Spin-Transfer Cell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C2438D4-8600-98A4-3D6C-056AE48CCD8A}"/>
              </a:ext>
            </a:extLst>
          </p:cNvPr>
          <p:cNvCxnSpPr/>
          <p:nvPr/>
        </p:nvCxnSpPr>
        <p:spPr>
          <a:xfrm flipH="1">
            <a:off x="3505200" y="2971800"/>
            <a:ext cx="5181600" cy="0"/>
          </a:xfrm>
          <a:prstGeom prst="straightConnector1">
            <a:avLst/>
          </a:prstGeom>
          <a:ln w="41275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F22F6D8-54E9-B291-F66B-78048DD63D72}"/>
              </a:ext>
            </a:extLst>
          </p:cNvPr>
          <p:cNvCxnSpPr>
            <a:cxnSpLocks/>
          </p:cNvCxnSpPr>
          <p:nvPr/>
        </p:nvCxnSpPr>
        <p:spPr>
          <a:xfrm>
            <a:off x="4724400" y="3048000"/>
            <a:ext cx="1828800" cy="0"/>
          </a:xfrm>
          <a:prstGeom prst="straightConnector1">
            <a:avLst/>
          </a:prstGeom>
          <a:ln w="41275">
            <a:solidFill>
              <a:srgbClr val="7030A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97678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76ABB2-3728-2BC9-6983-CA379B051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4415643" cy="32361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12B9AB-CAAD-82C3-9B47-51643787C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3505200"/>
            <a:ext cx="5096801" cy="3505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F30AE6-4173-5F70-4C2C-A11F69F77A1D}"/>
              </a:ext>
            </a:extLst>
          </p:cNvPr>
          <p:cNvSpPr txBox="1"/>
          <p:nvPr/>
        </p:nvSpPr>
        <p:spPr>
          <a:xfrm>
            <a:off x="258181" y="32004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Wavelength Dependence of Rb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Polaization</a:t>
            </a: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A7AEDE-29F7-47BD-4351-F32E7E3D74FF}"/>
              </a:ext>
            </a:extLst>
          </p:cNvPr>
          <p:cNvSpPr txBox="1"/>
          <p:nvPr/>
        </p:nvSpPr>
        <p:spPr>
          <a:xfrm>
            <a:off x="5638800" y="3256386"/>
            <a:ext cx="2971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Rb Polarization Saturation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964B531-CF11-237E-4234-0AB7795C5D4E}"/>
              </a:ext>
            </a:extLst>
          </p:cNvPr>
          <p:cNvCxnSpPr>
            <a:cxnSpLocks/>
          </p:cNvCxnSpPr>
          <p:nvPr/>
        </p:nvCxnSpPr>
        <p:spPr>
          <a:xfrm>
            <a:off x="4536141" y="1295400"/>
            <a:ext cx="0" cy="918882"/>
          </a:xfrm>
          <a:prstGeom prst="straightConnector1">
            <a:avLst/>
          </a:prstGeom>
          <a:ln w="38100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D5C7D61-92ED-448E-62BC-855355C6403B}"/>
              </a:ext>
            </a:extLst>
          </p:cNvPr>
          <p:cNvCxnSpPr>
            <a:cxnSpLocks/>
          </p:cNvCxnSpPr>
          <p:nvPr/>
        </p:nvCxnSpPr>
        <p:spPr>
          <a:xfrm flipV="1">
            <a:off x="2514600" y="1295400"/>
            <a:ext cx="0" cy="838200"/>
          </a:xfrm>
          <a:prstGeom prst="straightConnector1">
            <a:avLst/>
          </a:prstGeom>
          <a:ln w="38100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73692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632F2-70FC-88C3-6AA0-10299C92A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1143000"/>
          </a:xfrm>
        </p:spPr>
        <p:txBody>
          <a:bodyPr>
            <a:noAutofit/>
          </a:bodyPr>
          <a:lstStyle/>
          <a:p>
            <a:r>
              <a:rPr lang="en-US" sz="3200" u="sng" dirty="0">
                <a:solidFill>
                  <a:srgbClr val="FF0000"/>
                </a:solidFill>
              </a:rPr>
              <a:t>Performance Parameters of the Rb Spin Filter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CE3BEF-A7E7-5D5E-4914-7A44148A1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31" y="880863"/>
            <a:ext cx="4444369" cy="32311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08B930-8A7E-0817-735D-5259DEAD4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950" y="990600"/>
            <a:ext cx="4389500" cy="31214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3649F5-4D5A-8D2C-2B34-7C31735548A9}"/>
              </a:ext>
            </a:extLst>
          </p:cNvPr>
          <p:cNvSpPr txBox="1"/>
          <p:nvPr/>
        </p:nvSpPr>
        <p:spPr>
          <a:xfrm>
            <a:off x="1295400" y="4112023"/>
            <a:ext cx="2971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Spin transfer efficiency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16F208-1CEB-C360-281B-6DC115C6D817}"/>
              </a:ext>
            </a:extLst>
          </p:cNvPr>
          <p:cNvSpPr txBox="1"/>
          <p:nvPr/>
        </p:nvSpPr>
        <p:spPr>
          <a:xfrm>
            <a:off x="5867400" y="4112023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Spin stability over time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034428-CE7D-279B-EECE-D16239B2CFC3}"/>
              </a:ext>
            </a:extLst>
          </p:cNvPr>
          <p:cNvSpPr txBox="1"/>
          <p:nvPr/>
        </p:nvSpPr>
        <p:spPr>
          <a:xfrm>
            <a:off x="2362200" y="4736068"/>
            <a:ext cx="563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23%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&gt; 4 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μ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Polarization Figure of Merit – 200 nA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∆E ≈ 1-3 eV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Quasi-turn-key operation</a:t>
            </a:r>
          </a:p>
        </p:txBody>
      </p:sp>
    </p:spTree>
    <p:extLst>
      <p:ext uri="{BB962C8B-B14F-4D97-AF65-F5344CB8AC3E}">
        <p14:creationId xmlns:p14="http://schemas.microsoft.com/office/powerpoint/2010/main" val="17716923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D1DFB4-8F7B-BBFE-A70A-8A1A06968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4718" y="528723"/>
            <a:ext cx="5473082" cy="63292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B69F37-425C-FF83-87EE-59157F9F6B79}"/>
              </a:ext>
            </a:extLst>
          </p:cNvPr>
          <p:cNvSpPr txBox="1"/>
          <p:nvPr/>
        </p:nvSpPr>
        <p:spPr>
          <a:xfrm>
            <a:off x="457200" y="228600"/>
            <a:ext cx="373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solidFill>
                  <a:srgbClr val="FF0000"/>
                </a:solidFill>
              </a:rPr>
              <a:t>Solid cysteine target cell and He electron polarimeter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598735-46A4-E5B0-863D-54BC55748C12}"/>
              </a:ext>
            </a:extLst>
          </p:cNvPr>
          <p:cNvSpPr txBox="1"/>
          <p:nvPr/>
        </p:nvSpPr>
        <p:spPr>
          <a:xfrm>
            <a:off x="228600" y="3148887"/>
            <a:ext cx="3128682" cy="3099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A – trochoidal beam deflector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B – cysteine targets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C - He electron polarimeter target cell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D – Faraday cup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E – He optical polarimeter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4084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4DAE2-EEB5-8A9A-7605-FFF23FC8C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u="sng" dirty="0">
                <a:solidFill>
                  <a:srgbClr val="FF0000"/>
                </a:solidFill>
              </a:rPr>
              <a:t>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94220-EBC7-B7DD-4597-41B91B379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362200"/>
          </a:xfrm>
        </p:spPr>
        <p:txBody>
          <a:bodyPr/>
          <a:lstStyle/>
          <a:p>
            <a:r>
              <a:rPr lang="en-US" dirty="0"/>
              <a:t>(Polarized cosmic beta rays didn’t interact with gaseous targets)</a:t>
            </a:r>
          </a:p>
          <a:p>
            <a:r>
              <a:rPr lang="en-US" dirty="0"/>
              <a:t>Energy width of electron beam is wide (2-3 eV)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857A031-0EE0-C628-F0B8-79A10B509F99}"/>
              </a:ext>
            </a:extLst>
          </p:cNvPr>
          <p:cNvSpPr txBox="1">
            <a:spLocks/>
          </p:cNvSpPr>
          <p:nvPr/>
        </p:nvSpPr>
        <p:spPr>
          <a:xfrm>
            <a:off x="304800" y="3657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>
                <a:solidFill>
                  <a:srgbClr val="FF0000"/>
                </a:solidFill>
              </a:rPr>
              <a:t>Solution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7FAE593-94B6-9475-5476-6ECADA61851C}"/>
              </a:ext>
            </a:extLst>
          </p:cNvPr>
          <p:cNvSpPr txBox="1">
            <a:spLocks/>
          </p:cNvSpPr>
          <p:nvPr/>
        </p:nvSpPr>
        <p:spPr>
          <a:xfrm>
            <a:off x="609600" y="5105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Investigate kinetic secondary electron emission</a:t>
            </a:r>
          </a:p>
        </p:txBody>
      </p:sp>
    </p:spTree>
    <p:extLst>
      <p:ext uri="{BB962C8B-B14F-4D97-AF65-F5344CB8AC3E}">
        <p14:creationId xmlns:p14="http://schemas.microsoft.com/office/powerpoint/2010/main" val="42761095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EBDD5-3B85-691A-1CF5-2BFCD56A4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713" y="-44189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u="sng" dirty="0">
                <a:solidFill>
                  <a:srgbClr val="FF0000"/>
                </a:solidFill>
              </a:rPr>
              <a:t>Kinetic Secondary Electron Emission</a:t>
            </a:r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D14563CF-62F0-8FED-F889-F8E28138E1BB}"/>
              </a:ext>
            </a:extLst>
          </p:cNvPr>
          <p:cNvGrpSpPr/>
          <p:nvPr/>
        </p:nvGrpSpPr>
        <p:grpSpPr>
          <a:xfrm>
            <a:off x="914400" y="1219200"/>
            <a:ext cx="7830671" cy="5105400"/>
            <a:chOff x="762000" y="1600200"/>
            <a:chExt cx="7830671" cy="5105400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FA976EC4-66EF-FF59-35E8-DB59E2270376}"/>
                </a:ext>
              </a:extLst>
            </p:cNvPr>
            <p:cNvGrpSpPr/>
            <p:nvPr/>
          </p:nvGrpSpPr>
          <p:grpSpPr>
            <a:xfrm>
              <a:off x="762000" y="1600200"/>
              <a:ext cx="7830671" cy="5105400"/>
              <a:chOff x="762000" y="1600200"/>
              <a:chExt cx="7830671" cy="5105400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6457C117-A55D-6300-C28B-ADCFA9E3FE8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62000" y="3119718"/>
                <a:ext cx="7830671" cy="62192"/>
              </a:xfrm>
              <a:prstGeom prst="line">
                <a:avLst/>
              </a:prstGeom>
              <a:ln w="444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FCE42BCA-72E5-ACE1-3084-4E38953C3AA5}"/>
                  </a:ext>
                </a:extLst>
              </p:cNvPr>
              <p:cNvGrpSpPr/>
              <p:nvPr/>
            </p:nvGrpSpPr>
            <p:grpSpPr>
              <a:xfrm>
                <a:off x="1066800" y="3181910"/>
                <a:ext cx="3350559" cy="247090"/>
                <a:chOff x="1066800" y="3181910"/>
                <a:chExt cx="3350559" cy="247090"/>
              </a:xfrm>
            </p:grpSpPr>
            <p:cxnSp>
              <p:nvCxnSpPr>
                <p:cNvPr id="6" name="Straight Connector 5">
                  <a:extLst>
                    <a:ext uri="{FF2B5EF4-FFF2-40B4-BE49-F238E27FC236}">
                      <a16:creationId xmlns:a16="http://schemas.microsoft.com/office/drawing/2014/main" id="{73F9C78F-416B-817B-3E69-F3AA55AD82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66800" y="3184712"/>
                  <a:ext cx="228600" cy="2286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DE087257-751A-BB54-EE59-774610AB0ADE}"/>
                    </a:ext>
                  </a:extLst>
                </p:cNvPr>
                <p:cNvGrpSpPr/>
                <p:nvPr/>
              </p:nvGrpSpPr>
              <p:grpSpPr>
                <a:xfrm>
                  <a:off x="1459006" y="3194797"/>
                  <a:ext cx="1398494" cy="234203"/>
                  <a:chOff x="1459006" y="3194797"/>
                  <a:chExt cx="1398494" cy="234203"/>
                </a:xfrm>
              </p:grpSpPr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77199F4F-6168-960A-616B-2722CD6578C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628900" y="3194797"/>
                    <a:ext cx="228600" cy="2286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9E937D12-29F9-3EE1-693C-08292CEFD15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221006" y="3194797"/>
                    <a:ext cx="228600" cy="2286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17FDC758-4C06-5572-3FEA-FF26C8EC794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828800" y="3200400"/>
                    <a:ext cx="251012" cy="2286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Straight Connector 26">
                    <a:extLst>
                      <a:ext uri="{FF2B5EF4-FFF2-40B4-BE49-F238E27FC236}">
                        <a16:creationId xmlns:a16="http://schemas.microsoft.com/office/drawing/2014/main" id="{3ED9F2D9-B663-1AD4-E04C-6DC5599344D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459006" y="3200400"/>
                    <a:ext cx="228600" cy="2286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2425E5A5-3EF2-BC57-BB98-6441053CE452}"/>
                    </a:ext>
                  </a:extLst>
                </p:cNvPr>
                <p:cNvGrpSpPr/>
                <p:nvPr/>
              </p:nvGrpSpPr>
              <p:grpSpPr>
                <a:xfrm>
                  <a:off x="3018865" y="3181910"/>
                  <a:ext cx="1398494" cy="234203"/>
                  <a:chOff x="1459006" y="3194797"/>
                  <a:chExt cx="1398494" cy="234203"/>
                </a:xfrm>
              </p:grpSpPr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D2B1DB9F-3738-0EDF-CC80-C4C5DEF8F66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628900" y="3194797"/>
                    <a:ext cx="228600" cy="2286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>
                    <a:extLst>
                      <a:ext uri="{FF2B5EF4-FFF2-40B4-BE49-F238E27FC236}">
                        <a16:creationId xmlns:a16="http://schemas.microsoft.com/office/drawing/2014/main" id="{396B71A6-B7D3-5F0D-3B01-7CC02FA82C4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221006" y="3194797"/>
                    <a:ext cx="228600" cy="2286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25AE11BA-48C7-31D4-712C-3EED2D2293A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828800" y="3200400"/>
                    <a:ext cx="251012" cy="2286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F5ABDDF8-F224-5E63-F0CA-14762216D63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459006" y="3200400"/>
                    <a:ext cx="228600" cy="2286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8437B98C-1117-DDB5-C0C6-FCFF64DE2105}"/>
                  </a:ext>
                </a:extLst>
              </p:cNvPr>
              <p:cNvGrpSpPr/>
              <p:nvPr/>
            </p:nvGrpSpPr>
            <p:grpSpPr>
              <a:xfrm>
                <a:off x="4650441" y="3124200"/>
                <a:ext cx="3350559" cy="247090"/>
                <a:chOff x="1066800" y="3181910"/>
                <a:chExt cx="3350559" cy="247090"/>
              </a:xfrm>
            </p:grpSpPr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E94EF306-61D6-ECA7-3936-309A7858E3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66800" y="3184712"/>
                  <a:ext cx="228600" cy="2286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A922C7BE-AA30-B875-6216-3D5A7EB59859}"/>
                    </a:ext>
                  </a:extLst>
                </p:cNvPr>
                <p:cNvGrpSpPr/>
                <p:nvPr/>
              </p:nvGrpSpPr>
              <p:grpSpPr>
                <a:xfrm>
                  <a:off x="1459006" y="3194797"/>
                  <a:ext cx="1398494" cy="234203"/>
                  <a:chOff x="1459006" y="3194797"/>
                  <a:chExt cx="1398494" cy="234203"/>
                </a:xfrm>
              </p:grpSpPr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59BD0397-37B1-EC51-E5B5-C4004E36A86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628900" y="3194797"/>
                    <a:ext cx="228600" cy="2286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9D770BCF-17EB-A9BF-F903-60352C45C95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221006" y="3194797"/>
                    <a:ext cx="228600" cy="2286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Straight Connector 61">
                    <a:extLst>
                      <a:ext uri="{FF2B5EF4-FFF2-40B4-BE49-F238E27FC236}">
                        <a16:creationId xmlns:a16="http://schemas.microsoft.com/office/drawing/2014/main" id="{70F51FAC-B51E-2179-78C5-BD3AFF713B6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828800" y="3200400"/>
                    <a:ext cx="251012" cy="2286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Straight Connector 62">
                    <a:extLst>
                      <a:ext uri="{FF2B5EF4-FFF2-40B4-BE49-F238E27FC236}">
                        <a16:creationId xmlns:a16="http://schemas.microsoft.com/office/drawing/2014/main" id="{8B34D234-D494-8555-E666-1123C297B1D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459006" y="3200400"/>
                    <a:ext cx="228600" cy="2286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7BAA9492-59EE-6A50-7FEB-28D2D85C960F}"/>
                    </a:ext>
                  </a:extLst>
                </p:cNvPr>
                <p:cNvGrpSpPr/>
                <p:nvPr/>
              </p:nvGrpSpPr>
              <p:grpSpPr>
                <a:xfrm>
                  <a:off x="3018865" y="3181910"/>
                  <a:ext cx="1398494" cy="234203"/>
                  <a:chOff x="1459006" y="3194797"/>
                  <a:chExt cx="1398494" cy="234203"/>
                </a:xfrm>
              </p:grpSpPr>
              <p:cxnSp>
                <p:nvCxnSpPr>
                  <p:cNvPr id="56" name="Straight Connector 55">
                    <a:extLst>
                      <a:ext uri="{FF2B5EF4-FFF2-40B4-BE49-F238E27FC236}">
                        <a16:creationId xmlns:a16="http://schemas.microsoft.com/office/drawing/2014/main" id="{7B462CB8-3D8B-DA4C-0E59-6CB200569B3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628900" y="3194797"/>
                    <a:ext cx="228600" cy="2286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Straight Connector 56">
                    <a:extLst>
                      <a:ext uri="{FF2B5EF4-FFF2-40B4-BE49-F238E27FC236}">
                        <a16:creationId xmlns:a16="http://schemas.microsoft.com/office/drawing/2014/main" id="{C3C7A492-C348-4766-F5CC-A0B9CAD3961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221006" y="3194797"/>
                    <a:ext cx="228600" cy="2286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Straight Connector 57">
                    <a:extLst>
                      <a:ext uri="{FF2B5EF4-FFF2-40B4-BE49-F238E27FC236}">
                        <a16:creationId xmlns:a16="http://schemas.microsoft.com/office/drawing/2014/main" id="{B38CD888-C877-07CA-74AD-10E1D36F261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828800" y="3200400"/>
                    <a:ext cx="251012" cy="2286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Straight Connector 58">
                    <a:extLst>
                      <a:ext uri="{FF2B5EF4-FFF2-40B4-BE49-F238E27FC236}">
                        <a16:creationId xmlns:a16="http://schemas.microsoft.com/office/drawing/2014/main" id="{0B40209A-A335-67DC-13B5-74BB29A8CB7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459006" y="3200400"/>
                    <a:ext cx="228600" cy="22860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3A685CFF-4FF9-AB85-C2AB-AAED4237FED9}"/>
                  </a:ext>
                </a:extLst>
              </p:cNvPr>
              <p:cNvCxnSpPr/>
              <p:nvPr/>
            </p:nvCxnSpPr>
            <p:spPr>
              <a:xfrm>
                <a:off x="4572000" y="1600200"/>
                <a:ext cx="0" cy="213360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4AD06D41-31F7-FB0F-1D27-378D26DF656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343400" y="3733800"/>
                <a:ext cx="228600" cy="91440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ABD41C7B-10E4-E067-5CCC-01B9E86BFD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3400" y="4648200"/>
                <a:ext cx="73959" cy="68580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8021B8DB-2A87-D3D2-8B5B-1FB1DFD28D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17359" y="5334000"/>
                <a:ext cx="233082" cy="83820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7E942912-512C-A7D0-E938-78FD505E019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572000" y="3733800"/>
                <a:ext cx="279027" cy="76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4807B754-32C1-98E5-775A-D7717FE19C7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959723" y="6400800"/>
                <a:ext cx="311524" cy="30480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662D49B0-D35C-99CF-87A1-5121F3298C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50441" y="6176682"/>
                <a:ext cx="302559" cy="224118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A9D0387C-E9CA-66FA-A231-82DC503236F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24032" y="4657165"/>
                <a:ext cx="329453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A0B6E9CB-62E6-F68B-8D4A-647748A8641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17359" y="6172200"/>
                <a:ext cx="217394" cy="1524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54558B42-E21E-10DA-0921-D13D2014E2A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26273" y="5334000"/>
                <a:ext cx="393327" cy="762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43D8FEC0-F0AD-07F1-691F-5379BA1C8E4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271247" y="6705600"/>
                <a:ext cx="329453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14819AA2-DFD2-1B5D-0F17-9ACB6F5F7BD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41794" y="6172200"/>
                <a:ext cx="392206" cy="228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Isosceles Triangle 92">
                <a:extLst>
                  <a:ext uri="{FF2B5EF4-FFF2-40B4-BE49-F238E27FC236}">
                    <a16:creationId xmlns:a16="http://schemas.microsoft.com/office/drawing/2014/main" id="{786AECC5-1470-CF2F-E602-03C56FC929A0}"/>
                  </a:ext>
                </a:extLst>
              </p:cNvPr>
              <p:cNvSpPr/>
              <p:nvPr/>
            </p:nvSpPr>
            <p:spPr>
              <a:xfrm flipV="1">
                <a:off x="4509248" y="1722438"/>
                <a:ext cx="125503" cy="228600"/>
              </a:xfrm>
              <a:prstGeom prst="triangl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B3C3D5AF-8EAB-FE0E-4562-3945D43517CE}"/>
                </a:ext>
              </a:extLst>
            </p:cNvPr>
            <p:cNvSpPr/>
            <p:nvPr/>
          </p:nvSpPr>
          <p:spPr>
            <a:xfrm>
              <a:off x="3276600" y="5032344"/>
              <a:ext cx="45720" cy="5715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1E5BF9C5-11D2-0B7D-C7EF-9E2862BD6433}"/>
                </a:ext>
              </a:extLst>
            </p:cNvPr>
            <p:cNvSpPr/>
            <p:nvPr/>
          </p:nvSpPr>
          <p:spPr>
            <a:xfrm>
              <a:off x="4026273" y="5113091"/>
              <a:ext cx="45720" cy="5715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8F3E2516-2221-A1B8-A3C8-E8AA7056B4EC}"/>
                </a:ext>
              </a:extLst>
            </p:cNvPr>
            <p:cNvSpPr/>
            <p:nvPr/>
          </p:nvSpPr>
          <p:spPr>
            <a:xfrm rot="5177148">
              <a:off x="3717163" y="6565366"/>
              <a:ext cx="45720" cy="5715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35E1D466-D8F5-15A5-1688-1D1A522FBBA8}"/>
                </a:ext>
              </a:extLst>
            </p:cNvPr>
            <p:cNvSpPr/>
            <p:nvPr/>
          </p:nvSpPr>
          <p:spPr>
            <a:xfrm rot="14513125">
              <a:off x="6216692" y="4934033"/>
              <a:ext cx="45720" cy="5715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38DEB0C6-876C-E9C5-5B73-094634412AC8}"/>
                </a:ext>
              </a:extLst>
            </p:cNvPr>
            <p:cNvSpPr/>
            <p:nvPr/>
          </p:nvSpPr>
          <p:spPr>
            <a:xfrm rot="15590344">
              <a:off x="6129170" y="6568244"/>
              <a:ext cx="45720" cy="5715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7EE0254C-C2A4-0D77-72B4-9A816075FD6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63293" y="3817080"/>
              <a:ext cx="546847" cy="381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3BC57F0-C900-11A2-8F03-839493EC1C3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54754" y="4580965"/>
              <a:ext cx="279027" cy="76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CDF5BB78-4105-1C1D-4D4D-982D3FC621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64625" y="4580965"/>
              <a:ext cx="381000" cy="43815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5CB11599-EDF6-7BA5-5755-7F78EFBAB4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40022" y="5170243"/>
              <a:ext cx="262218" cy="1423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FE56228-763F-F272-3CB9-8C525E46242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21126" y="5334000"/>
              <a:ext cx="279027" cy="76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BF983440-0F81-38D1-9D29-24062AEB70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42755" y="6248400"/>
              <a:ext cx="279027" cy="76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40FACF1A-B27E-3D17-711A-FAAADDE43844}"/>
                </a:ext>
              </a:extLst>
            </p:cNvPr>
            <p:cNvCxnSpPr>
              <a:cxnSpLocks/>
            </p:cNvCxnSpPr>
            <p:nvPr/>
          </p:nvCxnSpPr>
          <p:spPr>
            <a:xfrm>
              <a:off x="5314065" y="5312039"/>
              <a:ext cx="19935" cy="86016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258C29CD-4498-2D6A-0B77-7F7F71E6C4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83549" y="6248400"/>
              <a:ext cx="364380" cy="32496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53C5E6B-4A49-2903-523A-6853AFE8CD4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54738" y="6261006"/>
              <a:ext cx="279027" cy="29975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22AF4614-1478-F0DC-6227-2154394B98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11485" y="6258057"/>
              <a:ext cx="232468" cy="4475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414740DD-2BD1-B26A-A1A8-52B2A7FD7D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50005" y="2203152"/>
              <a:ext cx="656724" cy="186786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A9D05D59-5DBD-2AB5-8FA0-D8BB5F69405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10076" y="3855180"/>
              <a:ext cx="222065" cy="2104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66F13FC3-9475-889F-BE36-7EBB10A27E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14065" y="4995274"/>
              <a:ext cx="857368" cy="3038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3BFAF001-270E-5F2F-BC8D-ABADA59F3043}"/>
                </a:ext>
              </a:extLst>
            </p:cNvPr>
            <p:cNvSpPr/>
            <p:nvPr/>
          </p:nvSpPr>
          <p:spPr>
            <a:xfrm>
              <a:off x="6298631" y="2118546"/>
              <a:ext cx="45720" cy="5715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B083D3C8-D58C-283C-B1B6-CA6E25A24353}"/>
                  </a:ext>
                </a:extLst>
              </p:cNvPr>
              <p:cNvSpPr txBox="1"/>
              <p:nvPr/>
            </p:nvSpPr>
            <p:spPr>
              <a:xfrm>
                <a:off x="5304865" y="1195836"/>
                <a:ext cx="237346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sz="2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B083D3C8-D58C-283C-B1B6-CA6E25A243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4865" y="1195836"/>
                <a:ext cx="2373461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60646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44B11-0487-3E7D-2D4C-063424122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74638"/>
            <a:ext cx="8915400" cy="1143000"/>
          </a:xfrm>
        </p:spPr>
        <p:txBody>
          <a:bodyPr>
            <a:normAutofit/>
          </a:bodyPr>
          <a:lstStyle/>
          <a:p>
            <a:r>
              <a:rPr lang="en-US" sz="3200" u="sng" dirty="0">
                <a:solidFill>
                  <a:srgbClr val="FF0000"/>
                </a:solidFill>
              </a:rPr>
              <a:t>Chiral Dependence of Secondary Electron Emission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BEB1D9F-0524-FEF3-BC2A-2D11EB96E2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Ionization Probability </a:t>
                </a:r>
              </a:p>
              <a:p>
                <a:r>
                  <a:rPr lang="en-US" dirty="0"/>
                  <a:t>Quasi-elastic scattering mean-free path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varying production depths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varying escape probability</a:t>
                </a:r>
              </a:p>
              <a:p>
                <a:r>
                  <a:rPr lang="en-US" dirty="0"/>
                  <a:t>Residual electron polarization in ionized electrons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BEB1D9F-0524-FEF3-BC2A-2D11EB96E2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704" t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51974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BE61E20-C9C9-7CEB-DA2B-4E51EE9F2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962400"/>
            <a:ext cx="3400182" cy="23801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246B2A1-269F-7A29-8F20-C598E91F1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65161"/>
            <a:ext cx="3276600" cy="26165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8E53E7-72FC-4674-BF23-8FDA95FC2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9356" y="2514600"/>
            <a:ext cx="4514039" cy="3276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0DB702-EF7F-D618-84F8-82607A155559}"/>
              </a:ext>
            </a:extLst>
          </p:cNvPr>
          <p:cNvSpPr txBox="1"/>
          <p:nvPr/>
        </p:nvSpPr>
        <p:spPr>
          <a:xfrm>
            <a:off x="1600200" y="2877187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MgO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D5400B-119E-D5F2-D053-D15DEF35D2F0}"/>
              </a:ext>
            </a:extLst>
          </p:cNvPr>
          <p:cNvSpPr txBox="1"/>
          <p:nvPr/>
        </p:nvSpPr>
        <p:spPr>
          <a:xfrm>
            <a:off x="1371600" y="6333564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Cysteine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2DAF95E-EDB6-0745-E5A7-5A8CBB4DF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0" y="609600"/>
            <a:ext cx="4863913" cy="1143000"/>
          </a:xfrm>
        </p:spPr>
        <p:txBody>
          <a:bodyPr>
            <a:normAutofit/>
          </a:bodyPr>
          <a:lstStyle/>
          <a:p>
            <a:r>
              <a:rPr lang="en-US" sz="2800" u="sng" dirty="0">
                <a:solidFill>
                  <a:srgbClr val="FF0000"/>
                </a:solidFill>
              </a:rPr>
              <a:t>Kinetic Secondary Electron Emission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A98B821-1FF4-1742-6B30-9E317E8757B2}"/>
              </a:ext>
            </a:extLst>
          </p:cNvPr>
          <p:cNvCxnSpPr>
            <a:cxnSpLocks/>
          </p:cNvCxnSpPr>
          <p:nvPr/>
        </p:nvCxnSpPr>
        <p:spPr>
          <a:xfrm flipV="1">
            <a:off x="6705600" y="3166782"/>
            <a:ext cx="0" cy="838200"/>
          </a:xfrm>
          <a:prstGeom prst="straightConnector1">
            <a:avLst/>
          </a:prstGeom>
          <a:ln w="38100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AD27824-6ACB-2023-0D6C-DC54F44F7246}"/>
              </a:ext>
            </a:extLst>
          </p:cNvPr>
          <p:cNvCxnSpPr/>
          <p:nvPr/>
        </p:nvCxnSpPr>
        <p:spPr>
          <a:xfrm>
            <a:off x="8610600" y="3962400"/>
            <a:ext cx="0" cy="838200"/>
          </a:xfrm>
          <a:prstGeom prst="straightConnector1">
            <a:avLst/>
          </a:prstGeom>
          <a:ln w="38100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678094F-0CF3-E9CA-CB76-5E852868215E}"/>
              </a:ext>
            </a:extLst>
          </p:cNvPr>
          <p:cNvCxnSpPr>
            <a:cxnSpLocks/>
          </p:cNvCxnSpPr>
          <p:nvPr/>
        </p:nvCxnSpPr>
        <p:spPr>
          <a:xfrm flipV="1">
            <a:off x="5257800" y="3585882"/>
            <a:ext cx="0" cy="838200"/>
          </a:xfrm>
          <a:prstGeom prst="straightConnector1">
            <a:avLst/>
          </a:prstGeom>
          <a:ln w="38100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0551F5C-902B-54A9-53C9-7757C2C6B0DF}"/>
              </a:ext>
            </a:extLst>
          </p:cNvPr>
          <p:cNvCxnSpPr/>
          <p:nvPr/>
        </p:nvCxnSpPr>
        <p:spPr>
          <a:xfrm>
            <a:off x="5791200" y="3200400"/>
            <a:ext cx="0" cy="838200"/>
          </a:xfrm>
          <a:prstGeom prst="straightConnector1">
            <a:avLst/>
          </a:prstGeom>
          <a:ln w="38100">
            <a:solidFill>
              <a:srgbClr val="FF00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69419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DC25D-F2FA-F9E4-D4C5-627DBF321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0000"/>
                </a:solidFill>
              </a:rPr>
              <a:t>4 Data-Taking Formats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360361-5D54-3D9D-413C-0614E66128B7}"/>
              </a:ext>
            </a:extLst>
          </p:cNvPr>
          <p:cNvSpPr txBox="1"/>
          <p:nvPr/>
        </p:nvSpPr>
        <p:spPr>
          <a:xfrm>
            <a:off x="762000" y="1981200"/>
            <a:ext cx="7772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Pumping laser on resonance; -9 V on target;   </a:t>
            </a:r>
            <a:r>
              <a:rPr lang="en-US" sz="2800" dirty="0">
                <a:solidFill>
                  <a:srgbClr val="109C0C"/>
                </a:solidFill>
              </a:rPr>
              <a:t>TRUE</a:t>
            </a:r>
            <a:r>
              <a:rPr lang="en-US" sz="2800" dirty="0"/>
              <a:t> ASYMMETRY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Pumping laser on resonance; +54 V on target; </a:t>
            </a:r>
            <a:r>
              <a:rPr lang="en-US" sz="2800" dirty="0">
                <a:solidFill>
                  <a:srgbClr val="FF0000"/>
                </a:solidFill>
              </a:rPr>
              <a:t>FALSE</a:t>
            </a:r>
            <a:r>
              <a:rPr lang="en-US" sz="2800" dirty="0"/>
              <a:t> ASYMMETRY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Pumping laser off resonance; -9 V on target; </a:t>
            </a:r>
            <a:r>
              <a:rPr lang="en-US" sz="2800" dirty="0">
                <a:solidFill>
                  <a:srgbClr val="FF0000"/>
                </a:solidFill>
              </a:rPr>
              <a:t>FALSE</a:t>
            </a:r>
            <a:r>
              <a:rPr lang="en-US" sz="2800" dirty="0"/>
              <a:t> ASYMMETRY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Pumping laser off resonance; + 54 V on target; </a:t>
            </a:r>
            <a:r>
              <a:rPr lang="en-US" sz="2800" dirty="0">
                <a:solidFill>
                  <a:srgbClr val="FF0000"/>
                </a:solidFill>
              </a:rPr>
              <a:t>FALSE</a:t>
            </a:r>
            <a:r>
              <a:rPr lang="en-US" sz="2800" dirty="0"/>
              <a:t> ASYMMETRY  </a:t>
            </a:r>
          </a:p>
        </p:txBody>
      </p:sp>
    </p:spTree>
    <p:extLst>
      <p:ext uri="{BB962C8B-B14F-4D97-AF65-F5344CB8AC3E}">
        <p14:creationId xmlns:p14="http://schemas.microsoft.com/office/powerpoint/2010/main" val="1713996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49E79-55BF-9FEF-31EB-019A34004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Madison Final</a:t>
            </a:r>
          </a:p>
        </p:txBody>
      </p:sp>
      <p:pic>
        <p:nvPicPr>
          <p:cNvPr id="5" name="Content Placeholder 4" descr="A person sitting in a chair in front of a desk with model trains&#10;&#10;Description automatically generated">
            <a:extLst>
              <a:ext uri="{FF2B5EF4-FFF2-40B4-BE49-F238E27FC236}">
                <a16:creationId xmlns:a16="http://schemas.microsoft.com/office/drawing/2014/main" id="{AB502B86-315C-D1FC-D6B2-7F9B164615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987" y="1563672"/>
            <a:ext cx="6083322" cy="4562492"/>
          </a:xfrm>
        </p:spPr>
      </p:pic>
      <p:pic>
        <p:nvPicPr>
          <p:cNvPr id="7" name="Picture 6" descr="A person sitting in a chair in a toy store&#10;&#10;Description automatically generated">
            <a:extLst>
              <a:ext uri="{FF2B5EF4-FFF2-40B4-BE49-F238E27FC236}">
                <a16:creationId xmlns:a16="http://schemas.microsoft.com/office/drawing/2014/main" id="{EB41899D-F2F1-99B6-D9B4-1232C85F35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4650"/>
            <a:ext cx="9217800" cy="691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7816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07122C-1903-1292-4440-34F6EC632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3285565"/>
            <a:ext cx="7085815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993D9A-3DD5-24EB-B655-0C8C2D236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699" y="521732"/>
            <a:ext cx="6874716" cy="23179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2EB236-C793-101E-4399-95E8E1A83960}"/>
              </a:ext>
            </a:extLst>
          </p:cNvPr>
          <p:cNvSpPr txBox="1"/>
          <p:nvPr/>
        </p:nvSpPr>
        <p:spPr>
          <a:xfrm>
            <a:off x="2590800" y="152400"/>
            <a:ext cx="373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“Raw” 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14CB28-2787-CFE4-D5F4-811166E8A2FD}"/>
              </a:ext>
            </a:extLst>
          </p:cNvPr>
          <p:cNvSpPr txBox="1"/>
          <p:nvPr/>
        </p:nvSpPr>
        <p:spPr>
          <a:xfrm>
            <a:off x="2514600" y="28956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Day-to-Day Final Data; </a:t>
            </a:r>
            <a:r>
              <a:rPr lang="en-US" dirty="0" err="1">
                <a:solidFill>
                  <a:srgbClr val="FF0000"/>
                </a:solidFill>
              </a:rPr>
              <a:t>A</a:t>
            </a:r>
            <a:r>
              <a:rPr lang="en-US" baseline="-25000" dirty="0" err="1">
                <a:solidFill>
                  <a:srgbClr val="FF0000"/>
                </a:solidFill>
              </a:rPr>
              <a:t>voltage</a:t>
            </a:r>
            <a:r>
              <a:rPr lang="en-US" dirty="0">
                <a:solidFill>
                  <a:srgbClr val="FF0000"/>
                </a:solidFill>
              </a:rPr>
              <a:t> = A</a:t>
            </a:r>
            <a:r>
              <a:rPr lang="en-US" baseline="-25000" dirty="0">
                <a:solidFill>
                  <a:srgbClr val="FF0000"/>
                </a:solidFill>
              </a:rPr>
              <a:t>on</a:t>
            </a:r>
            <a:r>
              <a:rPr lang="en-US" dirty="0">
                <a:solidFill>
                  <a:srgbClr val="FF0000"/>
                </a:solidFill>
              </a:rPr>
              <a:t>-</a:t>
            </a:r>
            <a:r>
              <a:rPr lang="en-US" dirty="0" err="1">
                <a:solidFill>
                  <a:srgbClr val="FF0000"/>
                </a:solidFill>
              </a:rPr>
              <a:t>A</a:t>
            </a:r>
            <a:r>
              <a:rPr lang="en-US" baseline="-25000" dirty="0" err="1">
                <a:solidFill>
                  <a:srgbClr val="FF0000"/>
                </a:solidFill>
              </a:rPr>
              <a:t>off</a:t>
            </a:r>
            <a:endParaRPr lang="en-US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335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B7671-13DB-F56B-FA9C-243DB2AEE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271" y="0"/>
            <a:ext cx="8247529" cy="663388"/>
          </a:xfrm>
        </p:spPr>
        <p:txBody>
          <a:bodyPr>
            <a:normAutofit fontScale="90000"/>
          </a:bodyPr>
          <a:lstStyle/>
          <a:p>
            <a:r>
              <a:rPr lang="en-US" u="sng" dirty="0">
                <a:solidFill>
                  <a:srgbClr val="FF0000"/>
                </a:solidFill>
              </a:rPr>
              <a:t>Final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9EEF73-6801-D1B1-300F-DD8068D98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094" y="771355"/>
            <a:ext cx="6360504" cy="44102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E88820-C928-7A6F-3DB9-1FAD96987EE0}"/>
              </a:ext>
            </a:extLst>
          </p:cNvPr>
          <p:cNvSpPr txBox="1"/>
          <p:nvPr/>
        </p:nvSpPr>
        <p:spPr>
          <a:xfrm>
            <a:off x="1752600" y="5257800"/>
            <a:ext cx="678180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</a:rPr>
              <a:t>A</a:t>
            </a:r>
            <a:r>
              <a:rPr lang="en-US" sz="2000" baseline="-25000" dirty="0">
                <a:solidFill>
                  <a:srgbClr val="7030A0"/>
                </a:solidFill>
              </a:rPr>
              <a:t>SEE</a:t>
            </a:r>
            <a:r>
              <a:rPr lang="en-US" sz="2000" dirty="0">
                <a:solidFill>
                  <a:srgbClr val="7030A0"/>
                </a:solidFill>
              </a:rPr>
              <a:t> &lt; 10</a:t>
            </a:r>
            <a:r>
              <a:rPr lang="en-US" sz="2000" baseline="30000" dirty="0">
                <a:solidFill>
                  <a:srgbClr val="7030A0"/>
                </a:solidFill>
              </a:rPr>
              <a:t>-3</a:t>
            </a:r>
            <a:r>
              <a:rPr lang="en-US" sz="2000" dirty="0">
                <a:solidFill>
                  <a:srgbClr val="7030A0"/>
                </a:solidFill>
              </a:rPr>
              <a:t> for cysteine at 140 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</a:rPr>
              <a:t>A</a:t>
            </a:r>
            <a:r>
              <a:rPr lang="en-US" sz="2000" baseline="-25000" dirty="0">
                <a:solidFill>
                  <a:srgbClr val="7030A0"/>
                </a:solidFill>
              </a:rPr>
              <a:t>DEA</a:t>
            </a:r>
            <a:r>
              <a:rPr lang="en-US" sz="2000" dirty="0">
                <a:solidFill>
                  <a:srgbClr val="7030A0"/>
                </a:solidFill>
              </a:rPr>
              <a:t>  ranges from 1 x 10</a:t>
            </a:r>
            <a:r>
              <a:rPr lang="en-US" sz="2000" baseline="30000" dirty="0">
                <a:solidFill>
                  <a:srgbClr val="7030A0"/>
                </a:solidFill>
              </a:rPr>
              <a:t>-4</a:t>
            </a:r>
            <a:r>
              <a:rPr lang="en-US" sz="2000" dirty="0">
                <a:solidFill>
                  <a:srgbClr val="7030A0"/>
                </a:solidFill>
              </a:rPr>
              <a:t> – 2 x 10</a:t>
            </a:r>
            <a:r>
              <a:rPr lang="en-US" sz="2000" baseline="30000" dirty="0">
                <a:solidFill>
                  <a:srgbClr val="7030A0"/>
                </a:solidFill>
              </a:rPr>
              <a:t>-3</a:t>
            </a:r>
            <a:r>
              <a:rPr lang="en-US" sz="2000" dirty="0">
                <a:solidFill>
                  <a:srgbClr val="7030A0"/>
                </a:solidFill>
              </a:rPr>
              <a:t> for the halocamphors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</a:rPr>
              <a:t>NB – Lowest Z exhibiting chiral effects to date: Br (Z = 35)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K. Ahrendsen </a:t>
            </a:r>
            <a:r>
              <a:rPr lang="en-US" sz="2000" i="1" dirty="0">
                <a:solidFill>
                  <a:srgbClr val="FF0000"/>
                </a:solidFill>
              </a:rPr>
              <a:t>et alia</a:t>
            </a:r>
            <a:r>
              <a:rPr lang="en-US" sz="2000" dirty="0">
                <a:solidFill>
                  <a:srgbClr val="FF0000"/>
                </a:solidFill>
              </a:rPr>
              <a:t>, JCP in press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8382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15E68-AA97-6705-0270-CCB05FDBE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57200"/>
            <a:ext cx="8534400" cy="1143000"/>
          </a:xfrm>
        </p:spPr>
        <p:txBody>
          <a:bodyPr>
            <a:noAutofit/>
          </a:bodyPr>
          <a:lstStyle/>
          <a:p>
            <a:r>
              <a:rPr lang="en-US" sz="3600" i="1" u="sng" dirty="0">
                <a:solidFill>
                  <a:srgbClr val="FF0000"/>
                </a:solidFill>
              </a:rPr>
              <a:t>Seleno</a:t>
            </a:r>
            <a:r>
              <a:rPr lang="en-US" sz="3600" u="sng" dirty="0">
                <a:solidFill>
                  <a:srgbClr val="FF0000"/>
                </a:solidFill>
              </a:rPr>
              <a:t>-Cysteine </a:t>
            </a:r>
            <a:r>
              <a:rPr lang="en-US" sz="3600" u="sng" dirty="0"/>
              <a:t>(a) </a:t>
            </a:r>
            <a:r>
              <a:rPr lang="en-US" sz="3600" u="sng" dirty="0">
                <a:solidFill>
                  <a:srgbClr val="FF0000"/>
                </a:solidFill>
              </a:rPr>
              <a:t>and </a:t>
            </a:r>
            <a:r>
              <a:rPr lang="en-US" sz="3600" i="1" u="sng" dirty="0">
                <a:solidFill>
                  <a:srgbClr val="FF0000"/>
                </a:solidFill>
              </a:rPr>
              <a:t>Seleno</a:t>
            </a:r>
            <a:r>
              <a:rPr lang="en-US" sz="3600" u="sng" dirty="0">
                <a:solidFill>
                  <a:srgbClr val="FF0000"/>
                </a:solidFill>
              </a:rPr>
              <a:t>-Cystine </a:t>
            </a:r>
            <a:r>
              <a:rPr lang="en-US" sz="3600" u="sng" dirty="0"/>
              <a:t>(b)</a:t>
            </a:r>
            <a:br>
              <a:rPr lang="en-US" sz="3600" u="sng" dirty="0"/>
            </a:br>
            <a:r>
              <a:rPr lang="en-US" sz="3600" u="sng" dirty="0"/>
              <a:t>Z = 34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83C696-08AE-C109-7187-623383B32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209800"/>
            <a:ext cx="7747619" cy="3962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C7F904-705A-AFE7-3037-9E9B2679B27A}"/>
              </a:ext>
            </a:extLst>
          </p:cNvPr>
          <p:cNvSpPr txBox="1"/>
          <p:nvPr/>
        </p:nvSpPr>
        <p:spPr>
          <a:xfrm>
            <a:off x="4064440" y="2971800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Pretend these are Orange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1301AE9-5588-2077-E6C2-15485576226E}"/>
              </a:ext>
            </a:extLst>
          </p:cNvPr>
          <p:cNvCxnSpPr>
            <a:cxnSpLocks/>
          </p:cNvCxnSpPr>
          <p:nvPr/>
        </p:nvCxnSpPr>
        <p:spPr>
          <a:xfrm flipH="1">
            <a:off x="3546856" y="3574197"/>
            <a:ext cx="583762" cy="304800"/>
          </a:xfrm>
          <a:prstGeom prst="straightConnector1">
            <a:avLst/>
          </a:prstGeom>
          <a:ln w="222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52F31C9-AD27-B04A-8F26-3C9F584D28F9}"/>
              </a:ext>
            </a:extLst>
          </p:cNvPr>
          <p:cNvCxnSpPr>
            <a:cxnSpLocks/>
          </p:cNvCxnSpPr>
          <p:nvPr/>
        </p:nvCxnSpPr>
        <p:spPr>
          <a:xfrm>
            <a:off x="5926730" y="3657600"/>
            <a:ext cx="609600" cy="609600"/>
          </a:xfrm>
          <a:prstGeom prst="straightConnector1">
            <a:avLst/>
          </a:prstGeom>
          <a:ln w="222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66730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2F82CB-DD2D-4967-B85F-0309D1771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635" y="152400"/>
            <a:ext cx="7914715" cy="9323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000" u="sng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Co-Perpetrators</a:t>
            </a:r>
          </a:p>
        </p:txBody>
      </p:sp>
      <p:pic>
        <p:nvPicPr>
          <p:cNvPr id="5" name="Content Placeholder 4" descr="A picture containing human face, person, clothing, smile&#10;&#10;Description automatically generated">
            <a:extLst>
              <a:ext uri="{FF2B5EF4-FFF2-40B4-BE49-F238E27FC236}">
                <a16:creationId xmlns:a16="http://schemas.microsoft.com/office/drawing/2014/main" id="{139FF482-F723-3CA4-FB79-58D7A7D34A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9" r="16909" b="3"/>
          <a:stretch/>
        </p:blipFill>
        <p:spPr>
          <a:xfrm>
            <a:off x="6882529" y="1439458"/>
            <a:ext cx="2120899" cy="3731891"/>
          </a:xfrm>
          <a:prstGeom prst="rect">
            <a:avLst/>
          </a:prstGeom>
        </p:spPr>
      </p:pic>
      <p:pic>
        <p:nvPicPr>
          <p:cNvPr id="11" name="Picture 10" descr="A person pointing at something&#10;&#10;Description automatically generated with low confidence">
            <a:extLst>
              <a:ext uri="{FF2B5EF4-FFF2-40B4-BE49-F238E27FC236}">
                <a16:creationId xmlns:a16="http://schemas.microsoft.com/office/drawing/2014/main" id="{2A90D559-9DEA-A4E8-CB44-A8C67EB0EC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6" r="8613" b="3"/>
          <a:stretch/>
        </p:blipFill>
        <p:spPr>
          <a:xfrm>
            <a:off x="2385570" y="1371600"/>
            <a:ext cx="2120898" cy="3731891"/>
          </a:xfrm>
          <a:prstGeom prst="rect">
            <a:avLst/>
          </a:prstGeom>
        </p:spPr>
      </p:pic>
      <p:pic>
        <p:nvPicPr>
          <p:cNvPr id="7" name="Picture 6" descr="A person sitting in a chair in front of a whiteboard&#10;&#10;Description automatically generated">
            <a:extLst>
              <a:ext uri="{FF2B5EF4-FFF2-40B4-BE49-F238E27FC236}">
                <a16:creationId xmlns:a16="http://schemas.microsoft.com/office/drawing/2014/main" id="{F78945FE-CF64-02C7-4269-5A24F435C4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7" r="31295" b="3"/>
          <a:stretch/>
        </p:blipFill>
        <p:spPr>
          <a:xfrm>
            <a:off x="4634049" y="1449710"/>
            <a:ext cx="2120899" cy="3653782"/>
          </a:xfrm>
          <a:prstGeom prst="rect">
            <a:avLst/>
          </a:prstGeom>
        </p:spPr>
      </p:pic>
      <p:pic>
        <p:nvPicPr>
          <p:cNvPr id="9" name="Picture 8" descr="A picture containing person, clothing, human face, indoor">
            <a:extLst>
              <a:ext uri="{FF2B5EF4-FFF2-40B4-BE49-F238E27FC236}">
                <a16:creationId xmlns:a16="http://schemas.microsoft.com/office/drawing/2014/main" id="{67EA7298-BA50-7813-8FB8-C2E00BBC4C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9" r="3" b="17198"/>
          <a:stretch/>
        </p:blipFill>
        <p:spPr>
          <a:xfrm rot="5400000">
            <a:off x="-645945" y="2142431"/>
            <a:ext cx="3749486" cy="21764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EBA018C-EADD-9895-D0DB-8EC5CAF4C465}"/>
              </a:ext>
            </a:extLst>
          </p:cNvPr>
          <p:cNvSpPr txBox="1"/>
          <p:nvPr/>
        </p:nvSpPr>
        <p:spPr>
          <a:xfrm>
            <a:off x="7239000" y="5257800"/>
            <a:ext cx="2114597" cy="1231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Joan Dreiling; former grad student; </a:t>
            </a:r>
            <a:r>
              <a:rPr lang="en-US" dirty="0" err="1">
                <a:solidFill>
                  <a:srgbClr val="7030A0"/>
                </a:solidFill>
              </a:rPr>
              <a:t>Quantinuum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C105CF-DDFC-666A-3AB1-672EC1F23FCC}"/>
              </a:ext>
            </a:extLst>
          </p:cNvPr>
          <p:cNvSpPr txBox="1"/>
          <p:nvPr/>
        </p:nvSpPr>
        <p:spPr>
          <a:xfrm>
            <a:off x="2819400" y="5334000"/>
            <a:ext cx="1429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Dale Tupa; Los Alamos National Lab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F7F86F-5BA5-CE8C-90DE-FDA8648B0E4E}"/>
              </a:ext>
            </a:extLst>
          </p:cNvPr>
          <p:cNvSpPr txBox="1"/>
          <p:nvPr/>
        </p:nvSpPr>
        <p:spPr>
          <a:xfrm>
            <a:off x="5091953" y="5334000"/>
            <a:ext cx="16231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Ken Trantham; former grad student; UNK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FF9504-E1E1-3DE9-49AE-E8FD40AE2EE7}"/>
              </a:ext>
            </a:extLst>
          </p:cNvPr>
          <p:cNvSpPr txBox="1"/>
          <p:nvPr/>
        </p:nvSpPr>
        <p:spPr>
          <a:xfrm>
            <a:off x="381000" y="5234871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Karl Ahrendsen; former grad student; Smith College</a:t>
            </a:r>
          </a:p>
        </p:txBody>
      </p:sp>
    </p:spTree>
    <p:extLst>
      <p:ext uri="{BB962C8B-B14F-4D97-AF65-F5344CB8AC3E}">
        <p14:creationId xmlns:p14="http://schemas.microsoft.com/office/powerpoint/2010/main" val="9487339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Investigate collisional dynamics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419600" cy="4724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Theories explaining asymmetry disagree on dependence on </a:t>
            </a:r>
            <a:r>
              <a:rPr lang="en-US" i="1" dirty="0">
                <a:solidFill>
                  <a:srgbClr val="FF0000"/>
                </a:solidFill>
              </a:rPr>
              <a:t>Z</a:t>
            </a:r>
          </a:p>
          <a:p>
            <a:r>
              <a:rPr lang="en-US" dirty="0">
                <a:solidFill>
                  <a:srgbClr val="FF0000"/>
                </a:solidFill>
              </a:rPr>
              <a:t>Vary </a:t>
            </a:r>
            <a:r>
              <a:rPr lang="en-US" i="1" dirty="0">
                <a:solidFill>
                  <a:srgbClr val="FF0000"/>
                </a:solidFill>
              </a:rPr>
              <a:t>Z</a:t>
            </a:r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Bromocamphor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i="1" dirty="0" err="1">
                <a:solidFill>
                  <a:srgbClr val="FF0000"/>
                </a:solidFill>
              </a:rPr>
              <a:t>Z</a:t>
            </a:r>
            <a:r>
              <a:rPr lang="en-US" baseline="-25000" dirty="0" err="1">
                <a:solidFill>
                  <a:srgbClr val="FF0000"/>
                </a:solidFill>
              </a:rPr>
              <a:t>Br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= 35</a:t>
            </a:r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Iodocamphor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i="1" dirty="0">
                <a:solidFill>
                  <a:srgbClr val="FF0000"/>
                </a:solidFill>
              </a:rPr>
              <a:t>Z</a:t>
            </a:r>
            <a:r>
              <a:rPr lang="en-US" baseline="-25000" dirty="0">
                <a:solidFill>
                  <a:srgbClr val="FF0000"/>
                </a:solidFill>
              </a:rPr>
              <a:t>I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= 53</a:t>
            </a:r>
          </a:p>
          <a:p>
            <a:r>
              <a:rPr lang="en-US" dirty="0">
                <a:solidFill>
                  <a:srgbClr val="FF0000"/>
                </a:solidFill>
              </a:rPr>
              <a:t>Vary location of highest </a:t>
            </a:r>
            <a:r>
              <a:rPr lang="en-US" i="1" dirty="0">
                <a:solidFill>
                  <a:srgbClr val="FF0000"/>
                </a:solidFill>
              </a:rPr>
              <a:t>Z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3-Iodocamphor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10-Iodocamphor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10" r="4166"/>
          <a:stretch/>
        </p:blipFill>
        <p:spPr>
          <a:xfrm>
            <a:off x="5257800" y="4073383"/>
            <a:ext cx="3048000" cy="16416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r="60544"/>
          <a:stretch/>
        </p:blipFill>
        <p:spPr>
          <a:xfrm>
            <a:off x="6121831" y="2168383"/>
            <a:ext cx="1828800" cy="164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423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2"/>
          </a:xfrm>
        </p:spPr>
        <p:txBody>
          <a:bodyPr>
            <a:normAutofit/>
          </a:bodyPr>
          <a:lstStyle/>
          <a:p>
            <a:r>
              <a:rPr lang="en-US" sz="3600" dirty="0"/>
              <a:t>Cosmic Rays</a:t>
            </a:r>
          </a:p>
        </p:txBody>
      </p:sp>
      <p:pic>
        <p:nvPicPr>
          <p:cNvPr id="6" name="Content Placeholder 5" descr="cascade.gi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105" r="-53105"/>
          <a:stretch>
            <a:fillRect/>
          </a:stretch>
        </p:blipFill>
        <p:spPr>
          <a:xfrm>
            <a:off x="-381000" y="1143000"/>
            <a:ext cx="8977746" cy="5486400"/>
          </a:xfrm>
        </p:spPr>
      </p:pic>
      <p:sp>
        <p:nvSpPr>
          <p:cNvPr id="3" name="TextBox 2"/>
          <p:cNvSpPr txBox="1"/>
          <p:nvPr/>
        </p:nvSpPr>
        <p:spPr>
          <a:xfrm>
            <a:off x="5334000" y="1066800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…e.g., a 2J proton…</a:t>
            </a:r>
          </a:p>
        </p:txBody>
      </p:sp>
    </p:spTree>
    <p:extLst>
      <p:ext uri="{BB962C8B-B14F-4D97-AF65-F5344CB8AC3E}">
        <p14:creationId xmlns:p14="http://schemas.microsoft.com/office/powerpoint/2010/main" val="38858887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6B784E-3BE6-E0B8-54AF-732CD5885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10" y="554173"/>
            <a:ext cx="4528007" cy="570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3091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7A710-F885-7993-9684-452A4D153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D097D1-F516-9AA8-D160-37CC6AB07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16" y="457200"/>
            <a:ext cx="8921168" cy="579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2460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D84C2-1CAB-660A-755F-7634B503A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>
                <a:solidFill>
                  <a:srgbClr val="FF0000"/>
                </a:solidFill>
              </a:rPr>
              <a:t>Important Rb Spin Filter Collision Channels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C9480D-DCD0-F16B-2168-DE33D87F236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2179637"/>
                <a:ext cx="8229600" cy="315436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𝑅𝑏</m:t>
                        </m:r>
                      </m:e>
                    </m:acc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acc>
                      <m:accPr>
                        <m:chr m:val="⃗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acc>
                    <m:r>
                      <a:rPr lang="en-US" b="0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𝑅𝑏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(spin exchange)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(thermalization)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dirty="0"/>
                  <a:t> (vibrational or electronic 				excitation; thermalization)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dirty="0"/>
                  <a:t> (electron ionization)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C9480D-DCD0-F16B-2168-DE33D87F23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2179637"/>
                <a:ext cx="8229600" cy="3154363"/>
              </a:xfrm>
              <a:blipFill>
                <a:blip r:embed="rId2"/>
                <a:stretch>
                  <a:fillRect r="-10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5395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9E99A-F6C9-590B-5B2E-4DA346D8D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itting in a chair in front of a desk with model trains">
            <a:extLst>
              <a:ext uri="{FF2B5EF4-FFF2-40B4-BE49-F238E27FC236}">
                <a16:creationId xmlns:a16="http://schemas.microsoft.com/office/drawing/2014/main" id="{A2CB78FD-77C5-64BD-83CA-931CA3F774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118268"/>
            <a:ext cx="8783108" cy="6587332"/>
          </a:xfrm>
        </p:spPr>
      </p:pic>
    </p:spTree>
    <p:extLst>
      <p:ext uri="{BB962C8B-B14F-4D97-AF65-F5344CB8AC3E}">
        <p14:creationId xmlns:p14="http://schemas.microsoft.com/office/powerpoint/2010/main" val="1405599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A0AD449-FA4E-278D-EEBB-10651FBA0254}"/>
              </a:ext>
            </a:extLst>
          </p:cNvPr>
          <p:cNvGrpSpPr/>
          <p:nvPr/>
        </p:nvGrpSpPr>
        <p:grpSpPr>
          <a:xfrm>
            <a:off x="1524000" y="4382802"/>
            <a:ext cx="6095994" cy="2536157"/>
            <a:chOff x="990600" y="3191435"/>
            <a:chExt cx="6248400" cy="2590800"/>
          </a:xfrm>
        </p:grpSpPr>
        <p:sp>
          <p:nvSpPr>
            <p:cNvPr id="15" name="AutoShape 3">
              <a:extLst>
                <a:ext uri="{FF2B5EF4-FFF2-40B4-BE49-F238E27FC236}">
                  <a16:creationId xmlns:a16="http://schemas.microsoft.com/office/drawing/2014/main" id="{57CBA9A6-2945-EEE7-0C84-0696329DFFE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43000" y="3343835"/>
              <a:ext cx="5715000" cy="2320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205D50A5-49BF-23CD-0031-15E87D029E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7612" y="3352800"/>
              <a:ext cx="5716588" cy="2322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2DDA618-7D6C-48DB-59D3-8C3E1919F9E8}"/>
                </a:ext>
              </a:extLst>
            </p:cNvPr>
            <p:cNvSpPr/>
            <p:nvPr/>
          </p:nvSpPr>
          <p:spPr>
            <a:xfrm>
              <a:off x="990600" y="3191435"/>
              <a:ext cx="6248400" cy="25908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EE8740D-C129-309C-A494-5B3AB2A3A33A}"/>
              </a:ext>
            </a:extLst>
          </p:cNvPr>
          <p:cNvGrpSpPr/>
          <p:nvPr/>
        </p:nvGrpSpPr>
        <p:grpSpPr>
          <a:xfrm>
            <a:off x="4419611" y="78834"/>
            <a:ext cx="4621753" cy="1762023"/>
            <a:chOff x="1447800" y="457200"/>
            <a:chExt cx="6477000" cy="320040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80B966B-6D9E-13E7-870C-528B09B5AD00}"/>
                </a:ext>
              </a:extLst>
            </p:cNvPr>
            <p:cNvGrpSpPr/>
            <p:nvPr/>
          </p:nvGrpSpPr>
          <p:grpSpPr>
            <a:xfrm>
              <a:off x="1600200" y="609600"/>
              <a:ext cx="6109109" cy="2874936"/>
              <a:chOff x="2234791" y="477864"/>
              <a:chExt cx="6109109" cy="2874936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E6E98E3D-DD6B-A334-6E77-32B41A31E6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12845" y="477864"/>
                <a:ext cx="4953000" cy="2565654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70EDA62-2239-2A16-7932-4625351301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34791" y="3124200"/>
                <a:ext cx="6109109" cy="228600"/>
              </a:xfrm>
              <a:prstGeom prst="rect">
                <a:avLst/>
              </a:prstGeom>
            </p:spPr>
          </p:pic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EDD0327-6274-2F7E-D48D-217C1A6D49B7}"/>
                </a:ext>
              </a:extLst>
            </p:cNvPr>
            <p:cNvSpPr/>
            <p:nvPr/>
          </p:nvSpPr>
          <p:spPr>
            <a:xfrm>
              <a:off x="1447800" y="457200"/>
              <a:ext cx="6477000" cy="32004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B2F418E4-9E96-3466-1A24-98A01EDC3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434" y="1945524"/>
            <a:ext cx="4424563" cy="2399763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8EB606A-C9F0-238C-A5CF-58E7A4D3D8AD}"/>
              </a:ext>
            </a:extLst>
          </p:cNvPr>
          <p:cNvCxnSpPr>
            <a:cxnSpLocks/>
          </p:cNvCxnSpPr>
          <p:nvPr/>
        </p:nvCxnSpPr>
        <p:spPr>
          <a:xfrm flipH="1">
            <a:off x="4724400" y="3200400"/>
            <a:ext cx="990600" cy="0"/>
          </a:xfrm>
          <a:prstGeom prst="straightConnector1">
            <a:avLst/>
          </a:prstGeom>
          <a:ln w="4762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06569BB-6811-E20B-23F0-37C95330C384}"/>
              </a:ext>
            </a:extLst>
          </p:cNvPr>
          <p:cNvCxnSpPr>
            <a:cxnSpLocks/>
          </p:cNvCxnSpPr>
          <p:nvPr/>
        </p:nvCxnSpPr>
        <p:spPr>
          <a:xfrm>
            <a:off x="533400" y="5562600"/>
            <a:ext cx="840454" cy="0"/>
          </a:xfrm>
          <a:prstGeom prst="straightConnector1">
            <a:avLst/>
          </a:prstGeom>
          <a:ln w="4762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7525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33600" y="3505200"/>
            <a:ext cx="4267200" cy="76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450476" y="5210762"/>
            <a:ext cx="1086678" cy="1304925"/>
            <a:chOff x="5904" y="240"/>
            <a:chExt cx="1528" cy="1464"/>
          </a:xfrm>
        </p:grpSpPr>
        <p:sp>
          <p:nvSpPr>
            <p:cNvPr id="5" name="Freeform 15"/>
            <p:cNvSpPr>
              <a:spLocks/>
            </p:cNvSpPr>
            <p:nvPr/>
          </p:nvSpPr>
          <p:spPr bwMode="auto">
            <a:xfrm>
              <a:off x="5904" y="240"/>
              <a:ext cx="1528" cy="1464"/>
            </a:xfrm>
            <a:custGeom>
              <a:avLst/>
              <a:gdLst>
                <a:gd name="T0" fmla="*/ 810 w 1528"/>
                <a:gd name="T1" fmla="*/ 0 h 1464"/>
                <a:gd name="T2" fmla="*/ 1528 w 1528"/>
                <a:gd name="T3" fmla="*/ 0 h 1464"/>
                <a:gd name="T4" fmla="*/ 1528 w 1528"/>
                <a:gd name="T5" fmla="*/ 342 h 1464"/>
                <a:gd name="T6" fmla="*/ 1350 w 1528"/>
                <a:gd name="T7" fmla="*/ 342 h 1464"/>
                <a:gd name="T8" fmla="*/ 1350 w 1528"/>
                <a:gd name="T9" fmla="*/ 1126 h 1464"/>
                <a:gd name="T10" fmla="*/ 1528 w 1528"/>
                <a:gd name="T11" fmla="*/ 1126 h 1464"/>
                <a:gd name="T12" fmla="*/ 1528 w 1528"/>
                <a:gd name="T13" fmla="*/ 1464 h 1464"/>
                <a:gd name="T14" fmla="*/ 1068 w 1528"/>
                <a:gd name="T15" fmla="*/ 1464 h 1464"/>
                <a:gd name="T16" fmla="*/ 542 w 1528"/>
                <a:gd name="T17" fmla="*/ 834 h 1464"/>
                <a:gd name="T18" fmla="*/ 542 w 1528"/>
                <a:gd name="T19" fmla="*/ 1126 h 1464"/>
                <a:gd name="T20" fmla="*/ 694 w 1528"/>
                <a:gd name="T21" fmla="*/ 1126 h 1464"/>
                <a:gd name="T22" fmla="*/ 694 w 1528"/>
                <a:gd name="T23" fmla="*/ 1464 h 1464"/>
                <a:gd name="T24" fmla="*/ 0 w 1528"/>
                <a:gd name="T25" fmla="*/ 1464 h 1464"/>
                <a:gd name="T26" fmla="*/ 0 w 1528"/>
                <a:gd name="T27" fmla="*/ 1126 h 1464"/>
                <a:gd name="T28" fmla="*/ 168 w 1528"/>
                <a:gd name="T29" fmla="*/ 1126 h 1464"/>
                <a:gd name="T30" fmla="*/ 168 w 1528"/>
                <a:gd name="T31" fmla="*/ 342 h 1464"/>
                <a:gd name="T32" fmla="*/ 0 w 1528"/>
                <a:gd name="T33" fmla="*/ 342 h 1464"/>
                <a:gd name="T34" fmla="*/ 0 w 1528"/>
                <a:gd name="T35" fmla="*/ 0 h 1464"/>
                <a:gd name="T36" fmla="*/ 456 w 1528"/>
                <a:gd name="T37" fmla="*/ 0 h 1464"/>
                <a:gd name="T38" fmla="*/ 982 w 1528"/>
                <a:gd name="T39" fmla="*/ 670 h 1464"/>
                <a:gd name="T40" fmla="*/ 982 w 1528"/>
                <a:gd name="T41" fmla="*/ 342 h 1464"/>
                <a:gd name="T42" fmla="*/ 810 w 1528"/>
                <a:gd name="T43" fmla="*/ 342 h 1464"/>
                <a:gd name="T44" fmla="*/ 810 w 1528"/>
                <a:gd name="T45" fmla="*/ 0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28" h="1464">
                  <a:moveTo>
                    <a:pt x="810" y="0"/>
                  </a:moveTo>
                  <a:lnTo>
                    <a:pt x="1528" y="0"/>
                  </a:lnTo>
                  <a:lnTo>
                    <a:pt x="1528" y="342"/>
                  </a:lnTo>
                  <a:lnTo>
                    <a:pt x="1350" y="342"/>
                  </a:lnTo>
                  <a:lnTo>
                    <a:pt x="1350" y="1126"/>
                  </a:lnTo>
                  <a:lnTo>
                    <a:pt x="1528" y="1126"/>
                  </a:lnTo>
                  <a:lnTo>
                    <a:pt x="1528" y="1464"/>
                  </a:lnTo>
                  <a:lnTo>
                    <a:pt x="1068" y="1464"/>
                  </a:lnTo>
                  <a:lnTo>
                    <a:pt x="542" y="834"/>
                  </a:lnTo>
                  <a:lnTo>
                    <a:pt x="542" y="1126"/>
                  </a:lnTo>
                  <a:lnTo>
                    <a:pt x="694" y="1126"/>
                  </a:lnTo>
                  <a:lnTo>
                    <a:pt x="694" y="1464"/>
                  </a:lnTo>
                  <a:lnTo>
                    <a:pt x="0" y="1464"/>
                  </a:lnTo>
                  <a:lnTo>
                    <a:pt x="0" y="1126"/>
                  </a:lnTo>
                  <a:lnTo>
                    <a:pt x="168" y="1126"/>
                  </a:lnTo>
                  <a:lnTo>
                    <a:pt x="168" y="342"/>
                  </a:lnTo>
                  <a:lnTo>
                    <a:pt x="0" y="342"/>
                  </a:lnTo>
                  <a:lnTo>
                    <a:pt x="0" y="0"/>
                  </a:lnTo>
                  <a:lnTo>
                    <a:pt x="456" y="0"/>
                  </a:lnTo>
                  <a:lnTo>
                    <a:pt x="982" y="670"/>
                  </a:lnTo>
                  <a:lnTo>
                    <a:pt x="982" y="342"/>
                  </a:lnTo>
                  <a:lnTo>
                    <a:pt x="810" y="342"/>
                  </a:lnTo>
                  <a:lnTo>
                    <a:pt x="810" y="0"/>
                  </a:lnTo>
                  <a:close/>
                </a:path>
              </a:pathLst>
            </a:custGeom>
            <a:solidFill>
              <a:srgbClr val="D12638"/>
            </a:solidFill>
            <a:ln w="0">
              <a:solidFill>
                <a:srgbClr val="D1263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Freeform 16"/>
            <p:cNvSpPr>
              <a:spLocks/>
            </p:cNvSpPr>
            <p:nvPr/>
          </p:nvSpPr>
          <p:spPr bwMode="auto">
            <a:xfrm>
              <a:off x="6052" y="384"/>
              <a:ext cx="1246" cy="1182"/>
            </a:xfrm>
            <a:custGeom>
              <a:avLst/>
              <a:gdLst>
                <a:gd name="T0" fmla="*/ 1224 w 1246"/>
                <a:gd name="T1" fmla="*/ 54 h 1182"/>
                <a:gd name="T2" fmla="*/ 1134 w 1246"/>
                <a:gd name="T3" fmla="*/ 58 h 1182"/>
                <a:gd name="T4" fmla="*/ 1094 w 1246"/>
                <a:gd name="T5" fmla="*/ 88 h 1182"/>
                <a:gd name="T6" fmla="*/ 1072 w 1246"/>
                <a:gd name="T7" fmla="*/ 136 h 1182"/>
                <a:gd name="T8" fmla="*/ 1068 w 1246"/>
                <a:gd name="T9" fmla="*/ 982 h 1182"/>
                <a:gd name="T10" fmla="*/ 1090 w 1246"/>
                <a:gd name="T11" fmla="*/ 1044 h 1182"/>
                <a:gd name="T12" fmla="*/ 1138 w 1246"/>
                <a:gd name="T13" fmla="*/ 1098 h 1182"/>
                <a:gd name="T14" fmla="*/ 1200 w 1246"/>
                <a:gd name="T15" fmla="*/ 1122 h 1182"/>
                <a:gd name="T16" fmla="*/ 1246 w 1246"/>
                <a:gd name="T17" fmla="*/ 1182 h 1182"/>
                <a:gd name="T18" fmla="*/ 796 w 1246"/>
                <a:gd name="T19" fmla="*/ 958 h 1182"/>
                <a:gd name="T20" fmla="*/ 440 w 1246"/>
                <a:gd name="T21" fmla="*/ 522 h 1182"/>
                <a:gd name="T22" fmla="*/ 260 w 1246"/>
                <a:gd name="T23" fmla="*/ 1046 h 1182"/>
                <a:gd name="T24" fmla="*/ 282 w 1246"/>
                <a:gd name="T25" fmla="*/ 1098 h 1182"/>
                <a:gd name="T26" fmla="*/ 330 w 1246"/>
                <a:gd name="T27" fmla="*/ 1122 h 1182"/>
                <a:gd name="T28" fmla="*/ 418 w 1246"/>
                <a:gd name="T29" fmla="*/ 1182 h 1182"/>
                <a:gd name="T30" fmla="*/ 0 w 1246"/>
                <a:gd name="T31" fmla="*/ 1122 h 1182"/>
                <a:gd name="T32" fmla="*/ 104 w 1246"/>
                <a:gd name="T33" fmla="*/ 1120 h 1182"/>
                <a:gd name="T34" fmla="*/ 140 w 1246"/>
                <a:gd name="T35" fmla="*/ 1096 h 1182"/>
                <a:gd name="T36" fmla="*/ 158 w 1246"/>
                <a:gd name="T37" fmla="*/ 1054 h 1182"/>
                <a:gd name="T38" fmla="*/ 160 w 1246"/>
                <a:gd name="T39" fmla="*/ 158 h 1182"/>
                <a:gd name="T40" fmla="*/ 140 w 1246"/>
                <a:gd name="T41" fmla="*/ 118 h 1182"/>
                <a:gd name="T42" fmla="*/ 90 w 1246"/>
                <a:gd name="T43" fmla="*/ 80 h 1182"/>
                <a:gd name="T44" fmla="*/ 30 w 1246"/>
                <a:gd name="T45" fmla="*/ 56 h 1182"/>
                <a:gd name="T46" fmla="*/ 0 w 1246"/>
                <a:gd name="T47" fmla="*/ 0 h 1182"/>
                <a:gd name="T48" fmla="*/ 498 w 1246"/>
                <a:gd name="T49" fmla="*/ 294 h 1182"/>
                <a:gd name="T50" fmla="*/ 970 w 1246"/>
                <a:gd name="T51" fmla="*/ 884 h 1182"/>
                <a:gd name="T52" fmla="*/ 966 w 1246"/>
                <a:gd name="T53" fmla="*/ 128 h 1182"/>
                <a:gd name="T54" fmla="*/ 944 w 1246"/>
                <a:gd name="T55" fmla="*/ 82 h 1182"/>
                <a:gd name="T56" fmla="*/ 902 w 1246"/>
                <a:gd name="T57" fmla="*/ 58 h 1182"/>
                <a:gd name="T58" fmla="*/ 810 w 1246"/>
                <a:gd name="T59" fmla="*/ 54 h 1182"/>
                <a:gd name="T60" fmla="*/ 810 w 1246"/>
                <a:gd name="T61" fmla="*/ 36 h 1182"/>
                <a:gd name="T62" fmla="*/ 810 w 1246"/>
                <a:gd name="T63" fmla="*/ 6 h 1182"/>
                <a:gd name="T64" fmla="*/ 1224 w 1246"/>
                <a:gd name="T65" fmla="*/ 0 h 1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46" h="1182">
                  <a:moveTo>
                    <a:pt x="1224" y="0"/>
                  </a:moveTo>
                  <a:lnTo>
                    <a:pt x="1224" y="54"/>
                  </a:lnTo>
                  <a:lnTo>
                    <a:pt x="1162" y="54"/>
                  </a:lnTo>
                  <a:lnTo>
                    <a:pt x="1134" y="58"/>
                  </a:lnTo>
                  <a:lnTo>
                    <a:pt x="1112" y="70"/>
                  </a:lnTo>
                  <a:lnTo>
                    <a:pt x="1094" y="88"/>
                  </a:lnTo>
                  <a:lnTo>
                    <a:pt x="1080" y="112"/>
                  </a:lnTo>
                  <a:lnTo>
                    <a:pt x="1072" y="136"/>
                  </a:lnTo>
                  <a:lnTo>
                    <a:pt x="1068" y="160"/>
                  </a:lnTo>
                  <a:lnTo>
                    <a:pt x="1068" y="982"/>
                  </a:lnTo>
                  <a:lnTo>
                    <a:pt x="1074" y="1012"/>
                  </a:lnTo>
                  <a:lnTo>
                    <a:pt x="1090" y="1044"/>
                  </a:lnTo>
                  <a:lnTo>
                    <a:pt x="1112" y="1074"/>
                  </a:lnTo>
                  <a:lnTo>
                    <a:pt x="1138" y="1098"/>
                  </a:lnTo>
                  <a:lnTo>
                    <a:pt x="1168" y="1116"/>
                  </a:lnTo>
                  <a:lnTo>
                    <a:pt x="1200" y="1122"/>
                  </a:lnTo>
                  <a:lnTo>
                    <a:pt x="1246" y="1122"/>
                  </a:lnTo>
                  <a:lnTo>
                    <a:pt x="1246" y="1182"/>
                  </a:lnTo>
                  <a:lnTo>
                    <a:pt x="970" y="1182"/>
                  </a:lnTo>
                  <a:lnTo>
                    <a:pt x="796" y="958"/>
                  </a:lnTo>
                  <a:lnTo>
                    <a:pt x="618" y="740"/>
                  </a:lnTo>
                  <a:lnTo>
                    <a:pt x="440" y="522"/>
                  </a:lnTo>
                  <a:lnTo>
                    <a:pt x="260" y="302"/>
                  </a:lnTo>
                  <a:lnTo>
                    <a:pt x="260" y="1046"/>
                  </a:lnTo>
                  <a:lnTo>
                    <a:pt x="266" y="1074"/>
                  </a:lnTo>
                  <a:lnTo>
                    <a:pt x="282" y="1098"/>
                  </a:lnTo>
                  <a:lnTo>
                    <a:pt x="304" y="1116"/>
                  </a:lnTo>
                  <a:lnTo>
                    <a:pt x="330" y="1122"/>
                  </a:lnTo>
                  <a:lnTo>
                    <a:pt x="418" y="1122"/>
                  </a:lnTo>
                  <a:lnTo>
                    <a:pt x="418" y="1182"/>
                  </a:lnTo>
                  <a:lnTo>
                    <a:pt x="0" y="1182"/>
                  </a:lnTo>
                  <a:lnTo>
                    <a:pt x="0" y="1122"/>
                  </a:lnTo>
                  <a:lnTo>
                    <a:pt x="78" y="1122"/>
                  </a:lnTo>
                  <a:lnTo>
                    <a:pt x="104" y="1120"/>
                  </a:lnTo>
                  <a:lnTo>
                    <a:pt x="124" y="1110"/>
                  </a:lnTo>
                  <a:lnTo>
                    <a:pt x="140" y="1096"/>
                  </a:lnTo>
                  <a:lnTo>
                    <a:pt x="152" y="1078"/>
                  </a:lnTo>
                  <a:lnTo>
                    <a:pt x="158" y="1054"/>
                  </a:lnTo>
                  <a:lnTo>
                    <a:pt x="160" y="1028"/>
                  </a:lnTo>
                  <a:lnTo>
                    <a:pt x="160" y="158"/>
                  </a:lnTo>
                  <a:lnTo>
                    <a:pt x="154" y="138"/>
                  </a:lnTo>
                  <a:lnTo>
                    <a:pt x="140" y="118"/>
                  </a:lnTo>
                  <a:lnTo>
                    <a:pt x="116" y="98"/>
                  </a:lnTo>
                  <a:lnTo>
                    <a:pt x="90" y="80"/>
                  </a:lnTo>
                  <a:lnTo>
                    <a:pt x="60" y="66"/>
                  </a:lnTo>
                  <a:lnTo>
                    <a:pt x="30" y="56"/>
                  </a:lnTo>
                  <a:lnTo>
                    <a:pt x="0" y="54"/>
                  </a:lnTo>
                  <a:lnTo>
                    <a:pt x="0" y="0"/>
                  </a:lnTo>
                  <a:lnTo>
                    <a:pt x="260" y="0"/>
                  </a:lnTo>
                  <a:lnTo>
                    <a:pt x="498" y="294"/>
                  </a:lnTo>
                  <a:lnTo>
                    <a:pt x="734" y="590"/>
                  </a:lnTo>
                  <a:lnTo>
                    <a:pt x="970" y="884"/>
                  </a:lnTo>
                  <a:lnTo>
                    <a:pt x="970" y="156"/>
                  </a:lnTo>
                  <a:lnTo>
                    <a:pt x="966" y="128"/>
                  </a:lnTo>
                  <a:lnTo>
                    <a:pt x="956" y="102"/>
                  </a:lnTo>
                  <a:lnTo>
                    <a:pt x="944" y="82"/>
                  </a:lnTo>
                  <a:lnTo>
                    <a:pt x="924" y="66"/>
                  </a:lnTo>
                  <a:lnTo>
                    <a:pt x="902" y="58"/>
                  </a:lnTo>
                  <a:lnTo>
                    <a:pt x="874" y="54"/>
                  </a:lnTo>
                  <a:lnTo>
                    <a:pt x="810" y="54"/>
                  </a:lnTo>
                  <a:lnTo>
                    <a:pt x="810" y="48"/>
                  </a:lnTo>
                  <a:lnTo>
                    <a:pt x="810" y="36"/>
                  </a:lnTo>
                  <a:lnTo>
                    <a:pt x="810" y="20"/>
                  </a:lnTo>
                  <a:lnTo>
                    <a:pt x="810" y="6"/>
                  </a:lnTo>
                  <a:lnTo>
                    <a:pt x="810" y="0"/>
                  </a:lnTo>
                  <a:lnTo>
                    <a:pt x="122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7" name="Picture 5" descr="NSF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224" y="5118047"/>
            <a:ext cx="14001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27412" y="2209800"/>
            <a:ext cx="554018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prstClr val="black"/>
                </a:solidFill>
              </a:rPr>
              <a:t>Timothy Gay, Karl Ahrendsen</a:t>
            </a:r>
          </a:p>
          <a:p>
            <a:pPr algn="ctr"/>
            <a:r>
              <a:rPr lang="en-US" sz="2400" i="1" dirty="0">
                <a:solidFill>
                  <a:prstClr val="black"/>
                </a:solidFill>
              </a:rPr>
              <a:t>University of Nebraska – Lincoln</a:t>
            </a:r>
          </a:p>
          <a:p>
            <a:pPr algn="ctr"/>
            <a:endParaRPr lang="en-US" sz="1000" i="1" dirty="0">
              <a:solidFill>
                <a:prstClr val="black"/>
              </a:solidFill>
            </a:endParaRPr>
          </a:p>
          <a:p>
            <a:pPr algn="ctr"/>
            <a:r>
              <a:rPr lang="en-US" sz="2400" i="1" dirty="0">
                <a:solidFill>
                  <a:prstClr val="black"/>
                </a:solidFill>
              </a:rPr>
              <a:t>Ken Trantham</a:t>
            </a:r>
          </a:p>
          <a:p>
            <a:pPr algn="ctr"/>
            <a:r>
              <a:rPr lang="en-US" sz="2400" i="1" dirty="0">
                <a:solidFill>
                  <a:prstClr val="black"/>
                </a:solidFill>
              </a:rPr>
              <a:t>University of Nebraska – Kearney</a:t>
            </a:r>
          </a:p>
          <a:p>
            <a:pPr algn="ctr"/>
            <a:endParaRPr lang="en-US" sz="1000" i="1" dirty="0">
              <a:solidFill>
                <a:prstClr val="black"/>
              </a:solidFill>
            </a:endParaRPr>
          </a:p>
          <a:p>
            <a:pPr algn="ctr"/>
            <a:r>
              <a:rPr lang="en-US" sz="2400" i="1" dirty="0">
                <a:solidFill>
                  <a:prstClr val="black"/>
                </a:solidFill>
              </a:rPr>
              <a:t>Dale Tupa</a:t>
            </a:r>
          </a:p>
          <a:p>
            <a:pPr algn="ctr"/>
            <a:r>
              <a:rPr lang="en-US" sz="2400" i="1" dirty="0">
                <a:solidFill>
                  <a:prstClr val="black"/>
                </a:solidFill>
              </a:rPr>
              <a:t>LANL</a:t>
            </a:r>
          </a:p>
          <a:p>
            <a:pPr algn="ctr"/>
            <a:endParaRPr lang="en-US" sz="3200" i="1" dirty="0">
              <a:solidFill>
                <a:prstClr val="black"/>
              </a:solidFill>
            </a:endParaRPr>
          </a:p>
          <a:p>
            <a:pPr algn="ctr"/>
            <a:endParaRPr lang="en-US" sz="2800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" y="178475"/>
            <a:ext cx="89916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Chiral Electron – Chiral Molecule Collision Dynamics and a Search for Chiral Asymmetry in Secondary Electron Emission from Cysteine </a:t>
            </a:r>
            <a:endParaRPr lang="en-US" sz="3500" u="sng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6CFEB4-D63A-72BA-36F9-7B0B25426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5181600"/>
            <a:ext cx="2705100" cy="13049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EAE68A-AE24-574C-367F-58761274B9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0489" y="5229226"/>
            <a:ext cx="2620911" cy="130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283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an0003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81400" y="-76200"/>
            <a:ext cx="5260721" cy="685799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B5EE1B-5763-165A-C5BA-C191152D3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79" y="1524000"/>
            <a:ext cx="3028509" cy="35052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The problem of biological homochirality and the Vester-Ulbricht Hypothesis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04499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err="1">
                <a:solidFill>
                  <a:srgbClr val="FF0000"/>
                </a:solidFill>
              </a:rPr>
              <a:t>Bromocamphor</a:t>
            </a:r>
            <a:endParaRPr lang="en-US" sz="3600" u="sng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62800" y="2703493"/>
            <a:ext cx="137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“chiral        center”</a:t>
            </a:r>
          </a:p>
        </p:txBody>
      </p:sp>
      <p:pic>
        <p:nvPicPr>
          <p:cNvPr id="6" name="Picture 5" descr="A picture containing diagram, line, origami, design">
            <a:extLst>
              <a:ext uri="{FF2B5EF4-FFF2-40B4-BE49-F238E27FC236}">
                <a16:creationId xmlns:a16="http://schemas.microsoft.com/office/drawing/2014/main" id="{DF71E661-B136-6D13-B0C9-E6DDDD452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012" y="1282749"/>
            <a:ext cx="4371975" cy="405125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248835" y="3035350"/>
            <a:ext cx="609600" cy="622250"/>
          </a:xfrm>
          <a:prstGeom prst="ellipse">
            <a:avLst/>
          </a:prstGeom>
          <a:noFill/>
          <a:ln w="349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 flipH="1">
            <a:off x="5867400" y="3133166"/>
            <a:ext cx="1371600" cy="219634"/>
          </a:xfrm>
          <a:prstGeom prst="straightConnector1">
            <a:avLst/>
          </a:prstGeom>
          <a:ln w="34925"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8742A46-E681-6199-9363-4B1CA784E4F6}"/>
                  </a:ext>
                </a:extLst>
              </p:cNvPr>
              <p:cNvSpPr txBox="1"/>
              <p:nvPr/>
            </p:nvSpPr>
            <p:spPr>
              <a:xfrm>
                <a:off x="304800" y="5628382"/>
                <a:ext cx="89154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rgbClr val="7030A0"/>
                    </a:solidFill>
                  </a:rPr>
                  <a:t>Resonant Dissociative Electron Detachment (DEA): </a:t>
                </a:r>
              </a:p>
              <a:p>
                <a:pPr algn="ctr"/>
                <a:r>
                  <a:rPr lang="en-US" sz="3200" dirty="0">
                    <a:solidFill>
                      <a:srgbClr val="7030A0"/>
                    </a:solidFill>
                  </a:rPr>
                  <a:t>e</a:t>
                </a:r>
                <a:r>
                  <a:rPr lang="en-US" sz="3200" baseline="30000" dirty="0">
                    <a:solidFill>
                      <a:srgbClr val="7030A0"/>
                    </a:solidFill>
                  </a:rPr>
                  <a:t>-</a:t>
                </a:r>
                <a:r>
                  <a:rPr lang="en-US" sz="3200" dirty="0">
                    <a:solidFill>
                      <a:srgbClr val="7030A0"/>
                    </a:solidFill>
                  </a:rPr>
                  <a:t> + </a:t>
                </a:r>
                <a:r>
                  <a:rPr lang="en-US" sz="3200" dirty="0" err="1">
                    <a:solidFill>
                      <a:srgbClr val="7030A0"/>
                    </a:solidFill>
                  </a:rPr>
                  <a:t>BrM</a:t>
                </a:r>
                <a:r>
                  <a:rPr lang="en-US" sz="32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</a:rPr>
                  <a:t> BrM</a:t>
                </a:r>
                <a:r>
                  <a:rPr lang="en-US" sz="3200" baseline="30000" dirty="0">
                    <a:solidFill>
                      <a:srgbClr val="7030A0"/>
                    </a:solidFill>
                  </a:rPr>
                  <a:t>-</a:t>
                </a:r>
                <a:r>
                  <a:rPr lang="en-US" sz="3200" dirty="0">
                    <a:solidFill>
                      <a:srgbClr val="7030A0"/>
                    </a:solidFill>
                  </a:rPr>
                  <a:t>*</a:t>
                </a:r>
                <a:r>
                  <a:rPr lang="en-US" sz="3200" dirty="0">
                    <a:solidFill>
                      <a:srgbClr val="7030A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3200" dirty="0">
                    <a:solidFill>
                      <a:srgbClr val="7030A0"/>
                    </a:solidFill>
                  </a:rPr>
                  <a:t> Br</a:t>
                </a:r>
                <a:r>
                  <a:rPr lang="en-US" sz="3200" baseline="30000" dirty="0">
                    <a:solidFill>
                      <a:srgbClr val="7030A0"/>
                    </a:solidFill>
                  </a:rPr>
                  <a:t>-</a:t>
                </a:r>
                <a:r>
                  <a:rPr lang="en-US" sz="3200" dirty="0">
                    <a:solidFill>
                      <a:srgbClr val="7030A0"/>
                    </a:solidFill>
                  </a:rPr>
                  <a:t> + M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8742A46-E681-6199-9363-4B1CA784E4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5628382"/>
                <a:ext cx="8915400" cy="1077218"/>
              </a:xfrm>
              <a:prstGeom prst="rect">
                <a:avLst/>
              </a:prstGeom>
              <a:blipFill>
                <a:blip r:embed="rId3"/>
                <a:stretch>
                  <a:fillRect t="-7345" r="-273" b="-18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6849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"/>
          <p:cNvSpPr>
            <a:spLocks noGrp="1" noChangeArrowheads="1"/>
          </p:cNvSpPr>
          <p:nvPr>
            <p:ph type="title"/>
          </p:nvPr>
        </p:nvSpPr>
        <p:spPr>
          <a:xfrm>
            <a:off x="425824" y="87638"/>
            <a:ext cx="8184776" cy="925373"/>
          </a:xfrm>
          <a:noFill/>
        </p:spPr>
        <p:txBody>
          <a:bodyPr>
            <a:normAutofit/>
          </a:bodyPr>
          <a:lstStyle/>
          <a:p>
            <a:pPr defTabSz="912813"/>
            <a:r>
              <a:rPr lang="en-US" sz="4000" u="sng" dirty="0">
                <a:solidFill>
                  <a:srgbClr val="FF0000"/>
                </a:solidFill>
              </a:rPr>
              <a:t>Electron Circular Dichroism in DEA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F066250-08C0-15BF-09E7-FB83F1779F68}"/>
                  </a:ext>
                </a:extLst>
              </p:cNvPr>
              <p:cNvSpPr txBox="1"/>
              <p:nvPr/>
            </p:nvSpPr>
            <p:spPr>
              <a:xfrm>
                <a:off x="838200" y="5091561"/>
                <a:ext cx="7772400" cy="874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𝐶h𝑖𝑟𝑎𝑙</m:t>
                      </m:r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𝐴𝑠𝑦𝑚𝑚𝑒𝑡𝑟𝑦</m:t>
                      </m:r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d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(−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  <m:d>
                            <m:d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d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(−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p>
                        <m:sSupPr>
                          <m:ctrlPr>
                            <a:rPr lang="en-US" sz="2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F066250-08C0-15BF-09E7-FB83F1779F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091561"/>
                <a:ext cx="7772400" cy="87459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6594AC76-14C3-57FC-7509-16201FB95BD7}"/>
              </a:ext>
            </a:extLst>
          </p:cNvPr>
          <p:cNvGrpSpPr/>
          <p:nvPr/>
        </p:nvGrpSpPr>
        <p:grpSpPr>
          <a:xfrm>
            <a:off x="990600" y="1447800"/>
            <a:ext cx="7774252" cy="3201599"/>
            <a:chOff x="1081088" y="1823632"/>
            <a:chExt cx="7774252" cy="3201599"/>
          </a:xfrm>
        </p:grpSpPr>
        <p:sp>
          <p:nvSpPr>
            <p:cNvPr id="2058" name="Line 5"/>
            <p:cNvSpPr>
              <a:spLocks noChangeShapeType="1"/>
            </p:cNvSpPr>
            <p:nvPr/>
          </p:nvSpPr>
          <p:spPr bwMode="auto">
            <a:xfrm>
              <a:off x="7848600" y="1828332"/>
              <a:ext cx="0" cy="14763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59" name="Text Box 6"/>
            <p:cNvSpPr txBox="1">
              <a:spLocks noChangeArrowheads="1"/>
            </p:cNvSpPr>
            <p:nvPr/>
          </p:nvSpPr>
          <p:spPr bwMode="auto">
            <a:xfrm>
              <a:off x="7848600" y="2245892"/>
              <a:ext cx="1006740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2813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912813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3200" b="1" i="1" dirty="0">
                  <a:solidFill>
                    <a:srgbClr val="FF0000"/>
                  </a:solidFill>
                  <a:latin typeface="Times New Roman" pitchFamily="18" charset="0"/>
                </a:rPr>
                <a:t>I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</a:rPr>
                <a:t>(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itchFamily="18" charset="0"/>
                </a:rPr>
                <a:t>P</a:t>
              </a: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</a:rPr>
                <a:t>)</a:t>
              </a:r>
              <a:endParaRPr lang="en-US" sz="3200" b="1" i="1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grpSp>
          <p:nvGrpSpPr>
            <p:cNvPr id="2060" name="Group 7"/>
            <p:cNvGrpSpPr>
              <a:grpSpLocks/>
            </p:cNvGrpSpPr>
            <p:nvPr/>
          </p:nvGrpSpPr>
          <p:grpSpPr bwMode="auto">
            <a:xfrm>
              <a:off x="1143000" y="1832768"/>
              <a:ext cx="6208713" cy="3192463"/>
              <a:chOff x="408" y="1616"/>
              <a:chExt cx="3911" cy="2011"/>
            </a:xfrm>
          </p:grpSpPr>
          <p:graphicFrame>
            <p:nvGraphicFramePr>
              <p:cNvPr id="2054" name="Object 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38685419"/>
                  </p:ext>
                </p:extLst>
              </p:nvPr>
            </p:nvGraphicFramePr>
            <p:xfrm>
              <a:off x="664" y="1616"/>
              <a:ext cx="3655" cy="201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Photo Editor Photo" r:id="rId3" imgW="7163800" imgH="3943901" progId="MSPhotoEd.3">
                      <p:embed/>
                    </p:oleObj>
                  </mc:Choice>
                  <mc:Fallback>
                    <p:oleObj name="Photo Editor Photo" r:id="rId3" imgW="7163800" imgH="3943901" progId="MSPhotoEd.3">
                      <p:embed/>
                      <p:pic>
                        <p:nvPicPr>
                          <p:cNvPr id="2054" name="Object 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64" y="1616"/>
                            <a:ext cx="3655" cy="201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062" name="Rectangle 9"/>
              <p:cNvSpPr>
                <a:spLocks noChangeArrowheads="1"/>
              </p:cNvSpPr>
              <p:nvPr/>
            </p:nvSpPr>
            <p:spPr bwMode="auto">
              <a:xfrm>
                <a:off x="408" y="2001"/>
                <a:ext cx="1157" cy="5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2813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aphicFrame>
          <p:nvGraphicFramePr>
            <p:cNvPr id="2050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69786196"/>
                </p:ext>
              </p:extLst>
            </p:nvPr>
          </p:nvGraphicFramePr>
          <p:xfrm>
            <a:off x="1081088" y="2923420"/>
            <a:ext cx="496887" cy="314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5" imgW="1914286" imgH="1209524" progId="MSPhotoEd.3">
                    <p:embed/>
                  </p:oleObj>
                </mc:Choice>
                <mc:Fallback>
                  <p:oleObj name="Photo Editor Photo" r:id="rId5" imgW="1914286" imgH="1209524" progId="MSPhotoEd.3">
                    <p:embed/>
                    <p:pic>
                      <p:nvPicPr>
                        <p:cNvPr id="205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81088" y="2923420"/>
                          <a:ext cx="496887" cy="3143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1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92870464"/>
                </p:ext>
              </p:extLst>
            </p:nvPr>
          </p:nvGraphicFramePr>
          <p:xfrm>
            <a:off x="1657350" y="2923420"/>
            <a:ext cx="496888" cy="314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7" imgW="1914286" imgH="1209524" progId="MSPhotoEd.3">
                    <p:embed/>
                  </p:oleObj>
                </mc:Choice>
                <mc:Fallback>
                  <p:oleObj name="Photo Editor Photo" r:id="rId7" imgW="1914286" imgH="1209524" progId="MSPhotoEd.3">
                    <p:embed/>
                    <p:pic>
                      <p:nvPicPr>
                        <p:cNvPr id="2051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57350" y="2923420"/>
                          <a:ext cx="496888" cy="3143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2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01352489"/>
                </p:ext>
              </p:extLst>
            </p:nvPr>
          </p:nvGraphicFramePr>
          <p:xfrm>
            <a:off x="2233613" y="2923420"/>
            <a:ext cx="496887" cy="314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8" imgW="1914286" imgH="1209524" progId="MSPhotoEd.3">
                    <p:embed/>
                  </p:oleObj>
                </mc:Choice>
                <mc:Fallback>
                  <p:oleObj name="Photo Editor Photo" r:id="rId8" imgW="1914286" imgH="1209524" progId="MSPhotoEd.3">
                    <p:embed/>
                    <p:pic>
                      <p:nvPicPr>
                        <p:cNvPr id="2052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33613" y="2923420"/>
                          <a:ext cx="496887" cy="3143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61" name="Rectangle 13"/>
            <p:cNvSpPr>
              <a:spLocks noChangeArrowheads="1"/>
            </p:cNvSpPr>
            <p:nvPr/>
          </p:nvSpPr>
          <p:spPr bwMode="auto">
            <a:xfrm>
              <a:off x="1549400" y="2274132"/>
              <a:ext cx="663363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2813"/>
              <a:r>
                <a:rPr lang="en-US" sz="3200" i="1" dirty="0" err="1">
                  <a:solidFill>
                    <a:srgbClr val="FF0000"/>
                  </a:solidFill>
                  <a:latin typeface="Times New Roman" pitchFamily="18" charset="0"/>
                </a:rPr>
                <a:t>P</a:t>
              </a:r>
              <a:r>
                <a:rPr lang="en-US" sz="3200" i="1" baseline="-25000" dirty="0" err="1">
                  <a:solidFill>
                    <a:srgbClr val="FF0000"/>
                  </a:solidFill>
                  <a:latin typeface="Times New Roman" pitchFamily="18" charset="0"/>
                </a:rPr>
                <a:t>e</a:t>
              </a:r>
              <a:endParaRPr lang="en-US" sz="3200" i="1" baseline="-25000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9F6E863-6450-00BD-9C30-351B1AE32E96}"/>
                </a:ext>
              </a:extLst>
            </p:cNvPr>
            <p:cNvSpPr/>
            <p:nvPr/>
          </p:nvSpPr>
          <p:spPr>
            <a:xfrm>
              <a:off x="4993918" y="2622537"/>
              <a:ext cx="135731" cy="1371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7" name="Line 4"/>
            <p:cNvSpPr>
              <a:spLocks noChangeShapeType="1"/>
            </p:cNvSpPr>
            <p:nvPr/>
          </p:nvSpPr>
          <p:spPr bwMode="auto">
            <a:xfrm flipV="1">
              <a:off x="5080155" y="1828331"/>
              <a:ext cx="2770034" cy="1119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Line 4">
              <a:extLst>
                <a:ext uri="{FF2B5EF4-FFF2-40B4-BE49-F238E27FC236}">
                  <a16:creationId xmlns:a16="http://schemas.microsoft.com/office/drawing/2014/main" id="{02CCD7CF-C733-A1D5-D910-12AE3718D4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3974" y="1823632"/>
              <a:ext cx="9186" cy="29786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22F6A4A-65CC-DE1F-0D16-F9D81DBA5CA8}"/>
                </a:ext>
              </a:extLst>
            </p:cNvPr>
            <p:cNvGrpSpPr/>
            <p:nvPr/>
          </p:nvGrpSpPr>
          <p:grpSpPr>
            <a:xfrm rot="16200000">
              <a:off x="4945255" y="2097194"/>
              <a:ext cx="277041" cy="255626"/>
              <a:chOff x="2133600" y="1930661"/>
              <a:chExt cx="423422" cy="423422"/>
            </a:xfrm>
          </p:grpSpPr>
          <p:sp>
            <p:nvSpPr>
              <p:cNvPr id="11" name="Arc 10">
                <a:extLst>
                  <a:ext uri="{FF2B5EF4-FFF2-40B4-BE49-F238E27FC236}">
                    <a16:creationId xmlns:a16="http://schemas.microsoft.com/office/drawing/2014/main" id="{DEBBCBB3-937C-8E5F-4116-9505D229A02C}"/>
                  </a:ext>
                </a:extLst>
              </p:cNvPr>
              <p:cNvSpPr/>
              <p:nvPr/>
            </p:nvSpPr>
            <p:spPr>
              <a:xfrm>
                <a:off x="2133600" y="1930661"/>
                <a:ext cx="381000" cy="423422"/>
              </a:xfrm>
              <a:prstGeom prst="arc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Arc 11">
                <a:extLst>
                  <a:ext uri="{FF2B5EF4-FFF2-40B4-BE49-F238E27FC236}">
                    <a16:creationId xmlns:a16="http://schemas.microsoft.com/office/drawing/2014/main" id="{34DB4011-C55F-E95A-40EF-0DAEA14D676E}"/>
                  </a:ext>
                </a:extLst>
              </p:cNvPr>
              <p:cNvSpPr/>
              <p:nvPr/>
            </p:nvSpPr>
            <p:spPr>
              <a:xfrm rot="16200000">
                <a:off x="2154811" y="1909450"/>
                <a:ext cx="381000" cy="423422"/>
              </a:xfrm>
              <a:prstGeom prst="arc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Line 4">
              <a:extLst>
                <a:ext uri="{FF2B5EF4-FFF2-40B4-BE49-F238E27FC236}">
                  <a16:creationId xmlns:a16="http://schemas.microsoft.com/office/drawing/2014/main" id="{2E71F498-1220-E5E3-97BF-6DDABD4881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61783" y="2360503"/>
              <a:ext cx="9186" cy="29786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D9DC2A0-A439-0ABE-1443-90C343158D68}"/>
              </a:ext>
            </a:extLst>
          </p:cNvPr>
          <p:cNvSpPr txBox="1"/>
          <p:nvPr/>
        </p:nvSpPr>
        <p:spPr>
          <a:xfrm>
            <a:off x="457200" y="61722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Dreiling </a:t>
            </a:r>
            <a:r>
              <a:rPr lang="en-US" i="1" dirty="0"/>
              <a:t>et al</a:t>
            </a:r>
            <a:r>
              <a:rPr lang="en-US" dirty="0"/>
              <a:t>.; PRL </a:t>
            </a:r>
            <a:r>
              <a:rPr lang="en-US" b="1" dirty="0"/>
              <a:t>113</a:t>
            </a:r>
            <a:r>
              <a:rPr lang="en-US" dirty="0"/>
              <a:t>, 118103 (2014); PRL </a:t>
            </a:r>
            <a:r>
              <a:rPr lang="en-US" b="1" dirty="0"/>
              <a:t>116</a:t>
            </a:r>
            <a:r>
              <a:rPr lang="en-US" dirty="0"/>
              <a:t>, 093201 (2016); JPBL </a:t>
            </a:r>
            <a:r>
              <a:rPr lang="en-US" b="1" dirty="0"/>
              <a:t>21</a:t>
            </a:r>
            <a:r>
              <a:rPr lang="en-US" dirty="0"/>
              <a:t>, 21T01 (2018</a:t>
            </a:r>
          </a:p>
        </p:txBody>
      </p:sp>
    </p:spTree>
    <p:extLst>
      <p:ext uri="{BB962C8B-B14F-4D97-AF65-F5344CB8AC3E}">
        <p14:creationId xmlns:p14="http://schemas.microsoft.com/office/powerpoint/2010/main" val="19290930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5879</TotalTime>
  <Words>1075</Words>
  <Application>Microsoft Office PowerPoint</Application>
  <PresentationFormat>On-screen Show (4:3)</PresentationFormat>
  <Paragraphs>148</Paragraphs>
  <Slides>38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Cambria Math</vt:lpstr>
      <vt:lpstr>Times New Roman</vt:lpstr>
      <vt:lpstr>Office Theme</vt:lpstr>
      <vt:lpstr>Photo Editor Photo</vt:lpstr>
      <vt:lpstr>Equation</vt:lpstr>
      <vt:lpstr>PowerPoint Presentation</vt:lpstr>
      <vt:lpstr>PowerPoint Presentation</vt:lpstr>
      <vt:lpstr>Madison Final</vt:lpstr>
      <vt:lpstr>PowerPoint Presentation</vt:lpstr>
      <vt:lpstr>PowerPoint Presentation</vt:lpstr>
      <vt:lpstr>PowerPoint Presentation</vt:lpstr>
      <vt:lpstr>The problem of biological homochirality and the Vester-Ulbricht Hypothesis</vt:lpstr>
      <vt:lpstr>PowerPoint Presentation</vt:lpstr>
      <vt:lpstr>Electron Circular Dichroism in DEA</vt:lpstr>
      <vt:lpstr>Electron Circular Dichroism in Transmission</vt:lpstr>
      <vt:lpstr>Possible Dynamics of DEA Asymmetry</vt:lpstr>
      <vt:lpstr>Mott Scattering</vt:lpstr>
      <vt:lpstr>Mott Scattering II</vt:lpstr>
      <vt:lpstr>Spin-other-orbit coupling</vt:lpstr>
      <vt:lpstr>PowerPoint Presentation</vt:lpstr>
      <vt:lpstr>“Helicity-density” dynamics </vt:lpstr>
      <vt:lpstr>Everything we know so far for the halocamphors…</vt:lpstr>
      <vt:lpstr>Problems</vt:lpstr>
      <vt:lpstr>Rb Spin Filter</vt:lpstr>
      <vt:lpstr>Amino Acids: Cysteine (a) and Cystine (b)</vt:lpstr>
      <vt:lpstr>PowerPoint Presentation</vt:lpstr>
      <vt:lpstr>PowerPoint Presentation</vt:lpstr>
      <vt:lpstr>Performance Parameters of the Rb Spin Filter</vt:lpstr>
      <vt:lpstr>PowerPoint Presentation</vt:lpstr>
      <vt:lpstr>Problems</vt:lpstr>
      <vt:lpstr>Kinetic Secondary Electron Emission</vt:lpstr>
      <vt:lpstr>Chiral Dependence of Secondary Electron Emission</vt:lpstr>
      <vt:lpstr>Kinetic Secondary Electron Emission</vt:lpstr>
      <vt:lpstr>4 Data-Taking Formats</vt:lpstr>
      <vt:lpstr>PowerPoint Presentation</vt:lpstr>
      <vt:lpstr>Final Results</vt:lpstr>
      <vt:lpstr>Seleno-Cysteine (a) and Seleno-Cystine (b) Z = 34</vt:lpstr>
      <vt:lpstr>Co-Perpetrators</vt:lpstr>
      <vt:lpstr>Investigate collisional dynamics</vt:lpstr>
      <vt:lpstr>Cosmic Rays</vt:lpstr>
      <vt:lpstr>PowerPoint Presentation</vt:lpstr>
      <vt:lpstr>PowerPoint Presentation</vt:lpstr>
      <vt:lpstr>Important Rb Spin Filter Collision Channels</vt:lpstr>
    </vt:vector>
  </TitlesOfParts>
  <Company>University of Nebraska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Timothy J. Gay</dc:creator>
  <cp:lastModifiedBy>Timothy Gay</cp:lastModifiedBy>
  <cp:revision>245</cp:revision>
  <dcterms:created xsi:type="dcterms:W3CDTF">2009-04-28T01:00:02Z</dcterms:created>
  <dcterms:modified xsi:type="dcterms:W3CDTF">2023-08-04T17:51:31Z</dcterms:modified>
</cp:coreProperties>
</file>