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1951355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5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761A2-6477-425A-A167-3AACD9FA8622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3488" y="1143000"/>
            <a:ext cx="4391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D03CBF-A033-49E3-BC5F-E49EAFF1A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68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65565" rtl="0" eaLnBrk="1" latinLnBrk="0" hangingPunct="1">
      <a:defRPr sz="1792" kern="1200">
        <a:solidFill>
          <a:schemeClr val="tx1"/>
        </a:solidFill>
        <a:latin typeface="+mn-lt"/>
        <a:ea typeface="+mn-ea"/>
        <a:cs typeface="+mn-cs"/>
      </a:defRPr>
    </a:lvl1pPr>
    <a:lvl2pPr marL="682782" algn="l" defTabSz="1365565" rtl="0" eaLnBrk="1" latinLnBrk="0" hangingPunct="1">
      <a:defRPr sz="1792" kern="1200">
        <a:solidFill>
          <a:schemeClr val="tx1"/>
        </a:solidFill>
        <a:latin typeface="+mn-lt"/>
        <a:ea typeface="+mn-ea"/>
        <a:cs typeface="+mn-cs"/>
      </a:defRPr>
    </a:lvl2pPr>
    <a:lvl3pPr marL="1365565" algn="l" defTabSz="1365565" rtl="0" eaLnBrk="1" latinLnBrk="0" hangingPunct="1">
      <a:defRPr sz="1792" kern="1200">
        <a:solidFill>
          <a:schemeClr val="tx1"/>
        </a:solidFill>
        <a:latin typeface="+mn-lt"/>
        <a:ea typeface="+mn-ea"/>
        <a:cs typeface="+mn-cs"/>
      </a:defRPr>
    </a:lvl3pPr>
    <a:lvl4pPr marL="2048347" algn="l" defTabSz="1365565" rtl="0" eaLnBrk="1" latinLnBrk="0" hangingPunct="1">
      <a:defRPr sz="1792" kern="1200">
        <a:solidFill>
          <a:schemeClr val="tx1"/>
        </a:solidFill>
        <a:latin typeface="+mn-lt"/>
        <a:ea typeface="+mn-ea"/>
        <a:cs typeface="+mn-cs"/>
      </a:defRPr>
    </a:lvl4pPr>
    <a:lvl5pPr marL="2731130" algn="l" defTabSz="1365565" rtl="0" eaLnBrk="1" latinLnBrk="0" hangingPunct="1">
      <a:defRPr sz="1792" kern="1200">
        <a:solidFill>
          <a:schemeClr val="tx1"/>
        </a:solidFill>
        <a:latin typeface="+mn-lt"/>
        <a:ea typeface="+mn-ea"/>
        <a:cs typeface="+mn-cs"/>
      </a:defRPr>
    </a:lvl5pPr>
    <a:lvl6pPr marL="3413912" algn="l" defTabSz="1365565" rtl="0" eaLnBrk="1" latinLnBrk="0" hangingPunct="1">
      <a:defRPr sz="1792" kern="1200">
        <a:solidFill>
          <a:schemeClr val="tx1"/>
        </a:solidFill>
        <a:latin typeface="+mn-lt"/>
        <a:ea typeface="+mn-ea"/>
        <a:cs typeface="+mn-cs"/>
      </a:defRPr>
    </a:lvl6pPr>
    <a:lvl7pPr marL="4096695" algn="l" defTabSz="1365565" rtl="0" eaLnBrk="1" latinLnBrk="0" hangingPunct="1">
      <a:defRPr sz="1792" kern="1200">
        <a:solidFill>
          <a:schemeClr val="tx1"/>
        </a:solidFill>
        <a:latin typeface="+mn-lt"/>
        <a:ea typeface="+mn-ea"/>
        <a:cs typeface="+mn-cs"/>
      </a:defRPr>
    </a:lvl7pPr>
    <a:lvl8pPr marL="4779477" algn="l" defTabSz="1365565" rtl="0" eaLnBrk="1" latinLnBrk="0" hangingPunct="1">
      <a:defRPr sz="1792" kern="1200">
        <a:solidFill>
          <a:schemeClr val="tx1"/>
        </a:solidFill>
        <a:latin typeface="+mn-lt"/>
        <a:ea typeface="+mn-ea"/>
        <a:cs typeface="+mn-cs"/>
      </a:defRPr>
    </a:lvl8pPr>
    <a:lvl9pPr marL="5462260" algn="l" defTabSz="1365565" rtl="0" eaLnBrk="1" latinLnBrk="0" hangingPunct="1">
      <a:defRPr sz="179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D03CBF-A033-49E3-BC5F-E49EAFF1A3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30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516" y="2244726"/>
            <a:ext cx="16586518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9194" y="7204076"/>
            <a:ext cx="14635163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1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9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64385" y="730250"/>
            <a:ext cx="4207609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1558" y="730250"/>
            <a:ext cx="12378908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3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0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394" y="3419479"/>
            <a:ext cx="16830437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1394" y="9178929"/>
            <a:ext cx="16830437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/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20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556" y="3651250"/>
            <a:ext cx="829325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8735" y="3651250"/>
            <a:ext cx="829325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3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098" y="730253"/>
            <a:ext cx="16830437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4100" y="3362326"/>
            <a:ext cx="8255145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00" y="5010150"/>
            <a:ext cx="825514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78736" y="3362326"/>
            <a:ext cx="8295800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78736" y="5010150"/>
            <a:ext cx="8295800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8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0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7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098" y="914400"/>
            <a:ext cx="629362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5800" y="1974853"/>
            <a:ext cx="9878735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098" y="4114800"/>
            <a:ext cx="629362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4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098" y="914400"/>
            <a:ext cx="629362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95800" y="1974853"/>
            <a:ext cx="9878735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098" y="4114800"/>
            <a:ext cx="629362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27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557" y="730253"/>
            <a:ext cx="16830437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557" y="3651250"/>
            <a:ext cx="16830437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41556" y="12712703"/>
            <a:ext cx="439054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2100B-9955-407E-977A-B360498C7B1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63864" y="12712703"/>
            <a:ext cx="65858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81445" y="12712703"/>
            <a:ext cx="439054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BE57F-2553-43FC-9D3A-479EAEA50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9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tif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933C78A-546A-415B-AC23-84FA4CD5DB16}"/>
              </a:ext>
            </a:extLst>
          </p:cNvPr>
          <p:cNvSpPr txBox="1"/>
          <p:nvPr/>
        </p:nvSpPr>
        <p:spPr>
          <a:xfrm>
            <a:off x="2288813" y="141377"/>
            <a:ext cx="14935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0" u="none" strike="noStrike" baseline="0" dirty="0"/>
              <a:t> </a:t>
            </a:r>
            <a:r>
              <a:rPr lang="en-US" sz="2800" b="1" i="0" u="none" strike="noStrike" baseline="0" dirty="0">
                <a:solidFill>
                  <a:srgbClr val="000000"/>
                </a:solidFill>
              </a:rPr>
              <a:t>Focused-ion-beam-milled GaAs nanotip: A semiconducting ultrafast photoemission electron source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B13A23-A06C-40D8-83D0-A2F75E62F84C}"/>
              </a:ext>
            </a:extLst>
          </p:cNvPr>
          <p:cNvSpPr txBox="1"/>
          <p:nvPr/>
        </p:nvSpPr>
        <p:spPr>
          <a:xfrm>
            <a:off x="5611920" y="597810"/>
            <a:ext cx="8289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u="sng" dirty="0"/>
              <a:t>Sam Keramati</a:t>
            </a:r>
            <a:r>
              <a:rPr lang="en-US" sz="2400" i="1" u="sng" baseline="30000" dirty="0"/>
              <a:t>1,*</a:t>
            </a:r>
            <a:r>
              <a:rPr lang="en-US" sz="2400" i="1" dirty="0"/>
              <a:t>, William Newman</a:t>
            </a:r>
            <a:r>
              <a:rPr lang="en-US" sz="2400" i="1" baseline="30000" dirty="0"/>
              <a:t>1</a:t>
            </a:r>
            <a:r>
              <a:rPr lang="en-US" sz="2400" i="1" dirty="0"/>
              <a:t>, Herman Batelaan</a:t>
            </a:r>
            <a:r>
              <a:rPr lang="en-US" sz="2400" i="1" baseline="30000" dirty="0"/>
              <a:t>1</a:t>
            </a:r>
            <a:r>
              <a:rPr lang="en-US" sz="2400" i="1" dirty="0"/>
              <a:t>, T. J. Gay</a:t>
            </a:r>
            <a:r>
              <a:rPr lang="en-US" sz="2400" i="1" baseline="30000" dirty="0"/>
              <a:t>1</a:t>
            </a:r>
            <a:endParaRPr lang="en-US" sz="2400" i="1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E2D332E-CE98-492E-AE41-C6534D8AB871}"/>
              </a:ext>
            </a:extLst>
          </p:cNvPr>
          <p:cNvCxnSpPr>
            <a:cxnSpLocks/>
          </p:cNvCxnSpPr>
          <p:nvPr/>
        </p:nvCxnSpPr>
        <p:spPr>
          <a:xfrm>
            <a:off x="0" y="1511133"/>
            <a:ext cx="19513550" cy="0"/>
          </a:xfrm>
          <a:prstGeom prst="line">
            <a:avLst/>
          </a:prstGeom>
          <a:ln w="38100" cmpd="dbl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C62B13BD-E6A8-4AA9-8112-8949F82263F5}"/>
              </a:ext>
            </a:extLst>
          </p:cNvPr>
          <p:cNvSpPr/>
          <p:nvPr/>
        </p:nvSpPr>
        <p:spPr>
          <a:xfrm>
            <a:off x="192268" y="12312371"/>
            <a:ext cx="9372047" cy="1286088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0" i="0" u="none" strike="noStrike" baseline="0" dirty="0">
                <a:solidFill>
                  <a:srgbClr val="000000"/>
                </a:solidFill>
              </a:rPr>
              <a:t>S. Keramati, W. Newman, and T. J. Gay acknowledge support by NSF under the Award Number PHY-2110358. H. Batelaan acknowledges support by NSF under the award number PHY-1912504.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</a:rPr>
              <a:t>*Present address (S.K.): Departments of Physics and Chemistry, University of Toronto, Canada. Email:</a:t>
            </a:r>
            <a:r>
              <a:rPr lang="en-US" sz="1800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en-US" sz="1800" u="sng" dirty="0">
                <a:solidFill>
                  <a:srgbClr val="000000"/>
                </a:solidFill>
                <a:sym typeface="Wingdings" panose="05000000000000000000" pitchFamily="2" charset="2"/>
              </a:rPr>
              <a:t>sam.keramati@utoronto.ca</a:t>
            </a:r>
            <a:endParaRPr lang="en-US" sz="1800" u="sng" dirty="0">
              <a:solidFill>
                <a:srgbClr val="000000"/>
              </a:solidFill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13DB0D7-178E-44FD-97CF-52A05DEF7E31}"/>
              </a:ext>
            </a:extLst>
          </p:cNvPr>
          <p:cNvGrpSpPr>
            <a:grpSpLocks noChangeAspect="1"/>
          </p:cNvGrpSpPr>
          <p:nvPr/>
        </p:nvGrpSpPr>
        <p:grpSpPr>
          <a:xfrm>
            <a:off x="1182470" y="2103836"/>
            <a:ext cx="4071141" cy="2396226"/>
            <a:chOff x="199214" y="1283032"/>
            <a:chExt cx="1493761" cy="879210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D7938E38-E1F5-4C91-81E6-BFB054C39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214" y="1283032"/>
              <a:ext cx="1493761" cy="879210"/>
            </a:xfrm>
            <a:prstGeom prst="rect">
              <a:avLst/>
            </a:prstGeom>
            <a:ln w="15875">
              <a:solidFill>
                <a:schemeClr val="accent1">
                  <a:lumMod val="75000"/>
                </a:schemeClr>
              </a:solidFill>
            </a:ln>
          </p:spPr>
        </p:pic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2A17949-4E9D-42DC-A218-35EE11B07A2D}"/>
                </a:ext>
              </a:extLst>
            </p:cNvPr>
            <p:cNvCxnSpPr>
              <a:cxnSpLocks/>
            </p:cNvCxnSpPr>
            <p:nvPr/>
          </p:nvCxnSpPr>
          <p:spPr>
            <a:xfrm>
              <a:off x="811424" y="2105888"/>
              <a:ext cx="600363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5A43346-4C27-4DBA-945D-03EAA6FB946F}"/>
                </a:ext>
              </a:extLst>
            </p:cNvPr>
            <p:cNvSpPr txBox="1"/>
            <p:nvPr/>
          </p:nvSpPr>
          <p:spPr>
            <a:xfrm>
              <a:off x="932114" y="1920943"/>
              <a:ext cx="362428" cy="1693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0000"/>
                  </a:solidFill>
                </a:rPr>
                <a:t>10 </a:t>
              </a:r>
              <a:r>
                <a:rPr lang="el-GR" sz="2400" b="1" dirty="0">
                  <a:solidFill>
                    <a:srgbClr val="FF0000"/>
                  </a:solidFill>
                </a:rPr>
                <a:t>μ</a:t>
              </a:r>
              <a:r>
                <a:rPr lang="en-US" sz="2400" b="1" dirty="0">
                  <a:solidFill>
                    <a:srgbClr val="FF0000"/>
                  </a:solidFill>
                </a:rPr>
                <a:t>m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FB95AC66-BCFE-47DD-B5EE-5E16DD7F9042}"/>
              </a:ext>
            </a:extLst>
          </p:cNvPr>
          <p:cNvSpPr txBox="1"/>
          <p:nvPr/>
        </p:nvSpPr>
        <p:spPr>
          <a:xfrm>
            <a:off x="469296" y="1517044"/>
            <a:ext cx="5324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Fig.1 SEM image of a cleaved GaAs shard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F0070BB-360D-4BF8-93EE-34E7EEE396C0}"/>
              </a:ext>
            </a:extLst>
          </p:cNvPr>
          <p:cNvSpPr txBox="1"/>
          <p:nvPr/>
        </p:nvSpPr>
        <p:spPr>
          <a:xfrm>
            <a:off x="98241" y="4615139"/>
            <a:ext cx="61633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/>
              <a:t>Cleaved GaAs tips contain several sharp (nano)structures which may photoemit under fs laser illumination. We seek to achieve well-defined GaAs nanostructures as ultrafast spin-polarized free electron sources [1-2].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0A925D5B-7EF3-42D6-81C9-02BAE278697D}"/>
              </a:ext>
            </a:extLst>
          </p:cNvPr>
          <p:cNvSpPr txBox="1"/>
          <p:nvPr/>
        </p:nvSpPr>
        <p:spPr>
          <a:xfrm>
            <a:off x="292975" y="6647449"/>
            <a:ext cx="5783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Fig.2 Focused ion beam (FIB) milled GaAs tip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0D425DE-0CCA-4B60-8DB5-6607F9EF5F7C}"/>
              </a:ext>
            </a:extLst>
          </p:cNvPr>
          <p:cNvSpPr txBox="1"/>
          <p:nvPr/>
        </p:nvSpPr>
        <p:spPr>
          <a:xfrm>
            <a:off x="2009391" y="7100286"/>
            <a:ext cx="435597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A nanotip is carved out in a 3D Ga</a:t>
            </a:r>
            <a:r>
              <a:rPr lang="en-US" sz="2400" baseline="30000" dirty="0"/>
              <a:t>+</a:t>
            </a:r>
            <a:r>
              <a:rPr lang="en-US" sz="2400" dirty="0"/>
              <a:t> ion milling process (FEI Helios 660). The geometrical apex radius of curvature is 70 nm.</a:t>
            </a:r>
            <a:br>
              <a:rPr lang="en-US" sz="2400" dirty="0"/>
            </a:br>
            <a:endParaRPr lang="en-US" sz="24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Femtosecond photoemission properties of this tip are presented. </a:t>
            </a:r>
            <a:br>
              <a:rPr lang="en-US" sz="2400" dirty="0"/>
            </a:br>
            <a:endParaRPr lang="en-US" sz="24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We also demonstrate workfunction lowering using a cesium dispenser in the proximity of this tip.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3076B49F-45DF-44DE-B8AD-46A17439B2C7}"/>
              </a:ext>
            </a:extLst>
          </p:cNvPr>
          <p:cNvCxnSpPr>
            <a:cxnSpLocks/>
          </p:cNvCxnSpPr>
          <p:nvPr/>
        </p:nvCxnSpPr>
        <p:spPr>
          <a:xfrm>
            <a:off x="6265588" y="1610233"/>
            <a:ext cx="0" cy="10564675"/>
          </a:xfrm>
          <a:prstGeom prst="line">
            <a:avLst/>
          </a:prstGeom>
          <a:ln w="12700" cmpd="sng">
            <a:solidFill>
              <a:schemeClr val="accent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05ED990-78A9-42F7-BA83-9356586E8028}"/>
              </a:ext>
            </a:extLst>
          </p:cNvPr>
          <p:cNvGrpSpPr/>
          <p:nvPr/>
        </p:nvGrpSpPr>
        <p:grpSpPr>
          <a:xfrm>
            <a:off x="9949233" y="12320049"/>
            <a:ext cx="9339441" cy="1290200"/>
            <a:chOff x="34882" y="9378777"/>
            <a:chExt cx="12122235" cy="2470084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AD19B630-6040-4AB8-B884-594D25EBB25D}"/>
                </a:ext>
              </a:extLst>
            </p:cNvPr>
            <p:cNvSpPr/>
            <p:nvPr/>
          </p:nvSpPr>
          <p:spPr>
            <a:xfrm>
              <a:off x="53352" y="9386649"/>
              <a:ext cx="12103765" cy="246221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909" b="1" dirty="0">
                <a:solidFill>
                  <a:srgbClr val="000000"/>
                </a:solidFill>
              </a:endParaRPr>
            </a:p>
            <a:p>
              <a:endParaRPr lang="en-US" sz="1909" dirty="0">
                <a:solidFill>
                  <a:srgbClr val="000000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082F822-2468-4FF0-985C-4B03F2C07473}"/>
                </a:ext>
              </a:extLst>
            </p:cNvPr>
            <p:cNvSpPr txBox="1"/>
            <p:nvPr/>
          </p:nvSpPr>
          <p:spPr>
            <a:xfrm>
              <a:off x="34882" y="9378777"/>
              <a:ext cx="12031074" cy="2289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0000"/>
                  </a:solidFill>
                </a:rPr>
                <a:t>References</a:t>
              </a:r>
            </a:p>
            <a:p>
              <a:r>
                <a:rPr lang="en-US" dirty="0">
                  <a:solidFill>
                    <a:srgbClr val="000000"/>
                  </a:solidFill>
                </a:rPr>
                <a:t>[1] E. </a:t>
              </a:r>
              <a:r>
                <a:rPr lang="en-US" dirty="0" err="1">
                  <a:solidFill>
                    <a:srgbClr val="000000"/>
                  </a:solidFill>
                </a:rPr>
                <a:t>Brunkow</a:t>
              </a:r>
              <a:r>
                <a:rPr lang="en-US" dirty="0">
                  <a:solidFill>
                    <a:srgbClr val="000000"/>
                  </a:solidFill>
                </a:rPr>
                <a:t>, </a:t>
              </a:r>
              <a:r>
                <a:rPr lang="en-US" i="1" dirty="0">
                  <a:solidFill>
                    <a:srgbClr val="000000"/>
                  </a:solidFill>
                </a:rPr>
                <a:t>et al.</a:t>
              </a:r>
              <a:r>
                <a:rPr lang="en-US" dirty="0">
                  <a:solidFill>
                    <a:srgbClr val="000000"/>
                  </a:solidFill>
                </a:rPr>
                <a:t>, "Femtosecond-laser-induced spin-polarized electron emission from a GaAs tip", Appl. Phys. Lett. </a:t>
              </a:r>
              <a:r>
                <a:rPr lang="en-US" b="1" dirty="0">
                  <a:solidFill>
                    <a:srgbClr val="000000"/>
                  </a:solidFill>
                </a:rPr>
                <a:t>114</a:t>
              </a:r>
              <a:r>
                <a:rPr lang="en-US" dirty="0">
                  <a:solidFill>
                    <a:srgbClr val="000000"/>
                  </a:solidFill>
                </a:rPr>
                <a:t>, 073502 (2019).</a:t>
              </a:r>
            </a:p>
            <a:p>
              <a:r>
                <a:rPr lang="en-US" dirty="0">
                  <a:solidFill>
                    <a:srgbClr val="000000"/>
                  </a:solidFill>
                </a:rPr>
                <a:t>[2] </a:t>
              </a:r>
              <a:r>
                <a:rPr lang="en-US" dirty="0" err="1">
                  <a:solidFill>
                    <a:srgbClr val="000000"/>
                  </a:solidFill>
                </a:rPr>
                <a:t>T.J.Gay</a:t>
              </a:r>
              <a:r>
                <a:rPr lang="en-US" dirty="0">
                  <a:solidFill>
                    <a:srgbClr val="000000"/>
                  </a:solidFill>
                </a:rPr>
                <a:t>, </a:t>
              </a:r>
              <a:r>
                <a:rPr lang="en-US" i="1" dirty="0">
                  <a:solidFill>
                    <a:srgbClr val="000000"/>
                  </a:solidFill>
                </a:rPr>
                <a:t>et al</a:t>
              </a:r>
              <a:r>
                <a:rPr lang="en-US" dirty="0">
                  <a:solidFill>
                    <a:srgbClr val="000000"/>
                  </a:solidFill>
                </a:rPr>
                <a:t>., U.S. Patent 1011337, "Fast Spin-Polarized Electron Source.”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4948F97-61D3-0F9D-D37A-79F800EC89E9}"/>
              </a:ext>
            </a:extLst>
          </p:cNvPr>
          <p:cNvSpPr txBox="1"/>
          <p:nvPr/>
        </p:nvSpPr>
        <p:spPr>
          <a:xfrm>
            <a:off x="4846385" y="1004805"/>
            <a:ext cx="9722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aseline="30000" dirty="0"/>
              <a:t>1</a:t>
            </a:r>
            <a:r>
              <a:rPr lang="en-US" sz="2400" dirty="0"/>
              <a:t>Department of Physics and Astronomy, University of Nebraska-Lincoln, USA</a:t>
            </a:r>
          </a:p>
        </p:txBody>
      </p:sp>
      <p:pic>
        <p:nvPicPr>
          <p:cNvPr id="59" name="Picture 58" descr="A picture containing text&#10;&#10;Description automatically generated">
            <a:extLst>
              <a:ext uri="{FF2B5EF4-FFF2-40B4-BE49-F238E27FC236}">
                <a16:creationId xmlns:a16="http://schemas.microsoft.com/office/drawing/2014/main" id="{DF866F72-7C55-45D6-8831-DEF7B450F7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11" y="291338"/>
            <a:ext cx="1546204" cy="620091"/>
          </a:xfrm>
          <a:prstGeom prst="rect">
            <a:avLst/>
          </a:prstGeom>
        </p:spPr>
      </p:pic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488DDD05-EFD7-9F01-A693-273E6BE5AA1E}"/>
              </a:ext>
            </a:extLst>
          </p:cNvPr>
          <p:cNvCxnSpPr>
            <a:cxnSpLocks/>
          </p:cNvCxnSpPr>
          <p:nvPr/>
        </p:nvCxnSpPr>
        <p:spPr>
          <a:xfrm>
            <a:off x="13206770" y="1610233"/>
            <a:ext cx="0" cy="10564675"/>
          </a:xfrm>
          <a:prstGeom prst="line">
            <a:avLst/>
          </a:prstGeom>
          <a:ln w="12700" cmpd="sng">
            <a:solidFill>
              <a:schemeClr val="accent2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A picture containing text&#10;&#10;Description automatically generated">
            <a:extLst>
              <a:ext uri="{FF2B5EF4-FFF2-40B4-BE49-F238E27FC236}">
                <a16:creationId xmlns:a16="http://schemas.microsoft.com/office/drawing/2014/main" id="{442593BB-7425-436C-D0B0-75D2719EA6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84042" y="7202432"/>
            <a:ext cx="1871675" cy="460120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28BC31B8-FA27-AAE5-6886-640C3F4A3DA8}"/>
              </a:ext>
            </a:extLst>
          </p:cNvPr>
          <p:cNvSpPr txBox="1"/>
          <p:nvPr/>
        </p:nvSpPr>
        <p:spPr>
          <a:xfrm>
            <a:off x="6757732" y="1504967"/>
            <a:ext cx="59980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Fig.3 Multiphoton photoemission order varies with the </a:t>
            </a:r>
            <a:r>
              <a:rPr lang="en-US" sz="2400" b="1" dirty="0" err="1"/>
              <a:t>cesiator</a:t>
            </a:r>
            <a:r>
              <a:rPr lang="en-US" sz="2400" b="1" dirty="0"/>
              <a:t> current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C8792BE-FE6F-F851-F939-82806EFE5628}"/>
              </a:ext>
            </a:extLst>
          </p:cNvPr>
          <p:cNvSpPr txBox="1"/>
          <p:nvPr/>
        </p:nvSpPr>
        <p:spPr>
          <a:xfrm>
            <a:off x="6264988" y="7867017"/>
            <a:ext cx="70074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Photoemission order </a:t>
            </a:r>
            <a:r>
              <a:rPr lang="en-US" sz="2400" i="1" dirty="0"/>
              <a:t>n</a:t>
            </a:r>
            <a:r>
              <a:rPr lang="en-US" sz="2400" dirty="0"/>
              <a:t> decreases as the deposition rate of Cs on the GaAs tip increases (red data).   </a:t>
            </a:r>
            <a:r>
              <a:rPr lang="en-US" sz="2400" dirty="0" err="1"/>
              <a:t>Ti:Sa</a:t>
            </a:r>
            <a:r>
              <a:rPr lang="en-US" sz="2400" dirty="0"/>
              <a:t> oscillator at 90 MHz, &lt;100 fs, 800nm (1.55 eV), &lt;10 GW/cm</a:t>
            </a:r>
            <a:r>
              <a:rPr lang="en-US" sz="2400" baseline="30000" dirty="0"/>
              <a:t>2</a:t>
            </a:r>
            <a:r>
              <a:rPr lang="en-US" sz="2400" dirty="0"/>
              <a:t>. V</a:t>
            </a:r>
            <a:r>
              <a:rPr lang="en-US" sz="2400" baseline="-25000" dirty="0"/>
              <a:t>tip</a:t>
            </a:r>
            <a:r>
              <a:rPr lang="en-US" sz="2400" dirty="0"/>
              <a:t> = -100 V. Workfunction = 4.1 eV.  </a:t>
            </a:r>
            <a:br>
              <a:rPr lang="en-US" sz="2400" dirty="0"/>
            </a:b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Activation by Cs decreases the workfunction of GaAs. The total multiphoton energies are shown in parentheses. Large lowered values of up to -1.78 eV for moderate currents are thus demonstrated. Increase in emission current is consistently observed from  &lt;2 e/pulse for </a:t>
            </a:r>
            <a:r>
              <a:rPr lang="en-US" sz="2400" dirty="0" err="1"/>
              <a:t>unactivated</a:t>
            </a:r>
            <a:r>
              <a:rPr lang="en-US" sz="2400" dirty="0"/>
              <a:t> tip to up to 8 e/pulse. The tip remains activated (black data).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92A9D8CE-6E0E-1F09-88EE-2C8E807BD4BC}"/>
              </a:ext>
            </a:extLst>
          </p:cNvPr>
          <p:cNvGrpSpPr/>
          <p:nvPr/>
        </p:nvGrpSpPr>
        <p:grpSpPr>
          <a:xfrm>
            <a:off x="13432770" y="1971231"/>
            <a:ext cx="5976441" cy="6988558"/>
            <a:chOff x="13410344" y="1641228"/>
            <a:chExt cx="5976441" cy="6988558"/>
          </a:xfrm>
        </p:grpSpPr>
        <p:pic>
          <p:nvPicPr>
            <p:cNvPr id="54" name="Picture 53" descr="Chart&#10;&#10;Description automatically generated">
              <a:extLst>
                <a:ext uri="{FF2B5EF4-FFF2-40B4-BE49-F238E27FC236}">
                  <a16:creationId xmlns:a16="http://schemas.microsoft.com/office/drawing/2014/main" id="{CDC5D386-7142-60B6-7500-A0768863CDC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10345" y="5199395"/>
              <a:ext cx="5976440" cy="3430391"/>
            </a:xfrm>
            <a:prstGeom prst="rect">
              <a:avLst/>
            </a:prstGeom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</p:pic>
        <p:pic>
          <p:nvPicPr>
            <p:cNvPr id="62" name="Picture 61" descr="Chart&#10;&#10;Description automatically generated">
              <a:extLst>
                <a:ext uri="{FF2B5EF4-FFF2-40B4-BE49-F238E27FC236}">
                  <a16:creationId xmlns:a16="http://schemas.microsoft.com/office/drawing/2014/main" id="{F9903D4B-26C1-FBF4-3DC5-A4E7ABDB9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10344" y="1641228"/>
              <a:ext cx="5976439" cy="3514263"/>
            </a:xfrm>
            <a:prstGeom prst="rect">
              <a:avLst/>
            </a:prstGeom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</p:pic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077E1CB-A6BF-67FF-805A-E6083B762740}"/>
                </a:ext>
              </a:extLst>
            </p:cNvPr>
            <p:cNvSpPr txBox="1"/>
            <p:nvPr/>
          </p:nvSpPr>
          <p:spPr>
            <a:xfrm>
              <a:off x="17838658" y="1901871"/>
              <a:ext cx="14060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Activated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444F2B4-698C-E3D1-B34B-BBD86F944B5A}"/>
                </a:ext>
              </a:extLst>
            </p:cNvPr>
            <p:cNvSpPr txBox="1"/>
            <p:nvPr/>
          </p:nvSpPr>
          <p:spPr>
            <a:xfrm>
              <a:off x="17387404" y="5479087"/>
              <a:ext cx="18086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Deactivated</a:t>
              </a:r>
            </a:p>
          </p:txBody>
        </p:sp>
      </p:grpSp>
      <p:sp>
        <p:nvSpPr>
          <p:cNvPr id="132" name="TextBox 131">
            <a:extLst>
              <a:ext uri="{FF2B5EF4-FFF2-40B4-BE49-F238E27FC236}">
                <a16:creationId xmlns:a16="http://schemas.microsoft.com/office/drawing/2014/main" id="{17714B02-9651-709A-D9D8-9123F1933FC4}"/>
              </a:ext>
            </a:extLst>
          </p:cNvPr>
          <p:cNvSpPr txBox="1"/>
          <p:nvPr/>
        </p:nvSpPr>
        <p:spPr>
          <a:xfrm>
            <a:off x="14816626" y="1484713"/>
            <a:ext cx="3455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Fig.4 Count rate stability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EC45979-795E-25DC-F356-7E4A95ABB9E3}"/>
              </a:ext>
            </a:extLst>
          </p:cNvPr>
          <p:cNvSpPr txBox="1"/>
          <p:nvPr/>
        </p:nvSpPr>
        <p:spPr>
          <a:xfrm>
            <a:off x="13159771" y="8992283"/>
            <a:ext cx="64720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400" dirty="0"/>
              <a:t>The photoemission count rate as well as the emission current off the tip show a transient behavior for the activated tip for the first several seconds after unblocking the laser. We attribute this to fs laser ablation of the deposited Cs layer.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sz="2400" dirty="0"/>
              <a:t>Deactivating the tip by leaving it in the same fs laser focal spot for 6 hours at I</a:t>
            </a:r>
            <a:r>
              <a:rPr lang="en-US" sz="2400" baseline="-25000" dirty="0"/>
              <a:t>Cs </a:t>
            </a:r>
            <a:r>
              <a:rPr lang="en-US" sz="2400" dirty="0"/>
              <a:t>= 0 A leaves no Cs for ablation, hence steady photoemission.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2EF724F-E1C2-8933-104E-1560B3255341}"/>
              </a:ext>
            </a:extLst>
          </p:cNvPr>
          <p:cNvSpPr txBox="1"/>
          <p:nvPr/>
        </p:nvSpPr>
        <p:spPr>
          <a:xfrm rot="16200000">
            <a:off x="13201637" y="3304478"/>
            <a:ext cx="1822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/>
              <a:t>laser blocked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BC51F4E-EEF0-96C0-B533-23D29F62EA44}"/>
              </a:ext>
            </a:extLst>
          </p:cNvPr>
          <p:cNvSpPr txBox="1"/>
          <p:nvPr/>
        </p:nvSpPr>
        <p:spPr>
          <a:xfrm rot="16200000">
            <a:off x="13221150" y="7098856"/>
            <a:ext cx="1822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/>
              <a:t>laser blocked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5B175E7-498A-C9FC-B06F-8FD0D5342D78}"/>
              </a:ext>
            </a:extLst>
          </p:cNvPr>
          <p:cNvSpPr txBox="1"/>
          <p:nvPr/>
        </p:nvSpPr>
        <p:spPr>
          <a:xfrm>
            <a:off x="15347778" y="4304084"/>
            <a:ext cx="2146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/>
              <a:t>laser unblocked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4E45C96C-101A-D971-68D4-5E2C9377E53C}"/>
              </a:ext>
            </a:extLst>
          </p:cNvPr>
          <p:cNvCxnSpPr>
            <a:cxnSpLocks/>
          </p:cNvCxnSpPr>
          <p:nvPr/>
        </p:nvCxnSpPr>
        <p:spPr>
          <a:xfrm flipH="1">
            <a:off x="14875802" y="4534916"/>
            <a:ext cx="49102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90ECE67C-7A0C-A808-54AC-50CA09C387A2}"/>
              </a:ext>
            </a:extLst>
          </p:cNvPr>
          <p:cNvSpPr txBox="1"/>
          <p:nvPr/>
        </p:nvSpPr>
        <p:spPr>
          <a:xfrm>
            <a:off x="14875802" y="8010163"/>
            <a:ext cx="2146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/>
              <a:t>laser unblocked</a:t>
            </a:r>
          </a:p>
        </p:txBody>
      </p: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84B80751-9F96-48F6-9B8E-9EB582557833}"/>
              </a:ext>
            </a:extLst>
          </p:cNvPr>
          <p:cNvCxnSpPr>
            <a:cxnSpLocks/>
          </p:cNvCxnSpPr>
          <p:nvPr/>
        </p:nvCxnSpPr>
        <p:spPr>
          <a:xfrm flipH="1">
            <a:off x="14403826" y="8240995"/>
            <a:ext cx="49102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Picture 75" descr="Chart, scatter chart&#10;&#10;Description automatically generated">
            <a:extLst>
              <a:ext uri="{FF2B5EF4-FFF2-40B4-BE49-F238E27FC236}">
                <a16:creationId xmlns:a16="http://schemas.microsoft.com/office/drawing/2014/main" id="{0D540474-C8B6-9C88-E0DC-1BDBE4411DD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278" y="2363249"/>
            <a:ext cx="4988862" cy="5503768"/>
          </a:xfrm>
          <a:prstGeom prst="rect">
            <a:avLst/>
          </a:prstGeom>
          <a:ln w="317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129372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937</TotalTime>
  <Words>497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Keramati</dc:creator>
  <cp:lastModifiedBy>Sam Keramati</cp:lastModifiedBy>
  <cp:revision>149</cp:revision>
  <dcterms:created xsi:type="dcterms:W3CDTF">2021-05-24T08:39:41Z</dcterms:created>
  <dcterms:modified xsi:type="dcterms:W3CDTF">2022-05-25T19:12:05Z</dcterms:modified>
</cp:coreProperties>
</file>