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38"/>
  </p:notesMasterIdLst>
  <p:handoutMasterIdLst>
    <p:handoutMasterId r:id="rId39"/>
  </p:handoutMasterIdLst>
  <p:sldIdLst>
    <p:sldId id="256" r:id="rId2"/>
    <p:sldId id="302" r:id="rId3"/>
    <p:sldId id="306" r:id="rId4"/>
    <p:sldId id="305" r:id="rId5"/>
    <p:sldId id="313" r:id="rId6"/>
    <p:sldId id="308" r:id="rId7"/>
    <p:sldId id="312" r:id="rId8"/>
    <p:sldId id="310" r:id="rId9"/>
    <p:sldId id="311" r:id="rId10"/>
    <p:sldId id="309" r:id="rId11"/>
    <p:sldId id="269" r:id="rId12"/>
    <p:sldId id="307" r:id="rId13"/>
    <p:sldId id="267" r:id="rId14"/>
    <p:sldId id="284" r:id="rId15"/>
    <p:sldId id="288" r:id="rId16"/>
    <p:sldId id="290" r:id="rId17"/>
    <p:sldId id="289" r:id="rId18"/>
    <p:sldId id="298" r:id="rId19"/>
    <p:sldId id="297" r:id="rId20"/>
    <p:sldId id="299" r:id="rId21"/>
    <p:sldId id="258" r:id="rId22"/>
    <p:sldId id="279" r:id="rId23"/>
    <p:sldId id="292" r:id="rId24"/>
    <p:sldId id="293" r:id="rId25"/>
    <p:sldId id="296" r:id="rId26"/>
    <p:sldId id="294" r:id="rId27"/>
    <p:sldId id="295" r:id="rId28"/>
    <p:sldId id="280" r:id="rId29"/>
    <p:sldId id="300" r:id="rId30"/>
    <p:sldId id="281" r:id="rId31"/>
    <p:sldId id="286" r:id="rId32"/>
    <p:sldId id="275" r:id="rId33"/>
    <p:sldId id="276" r:id="rId34"/>
    <p:sldId id="274" r:id="rId35"/>
    <p:sldId id="301" r:id="rId36"/>
    <p:sldId id="314" r:id="rId37"/>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09"/>
    <p:restoredTop sz="94648"/>
  </p:normalViewPr>
  <p:slideViewPr>
    <p:cSldViewPr snapToGrid="0" snapToObjects="1">
      <p:cViewPr varScale="1">
        <p:scale>
          <a:sx n="148" d="100"/>
          <a:sy n="148" d="100"/>
        </p:scale>
        <p:origin x="208" y="256"/>
      </p:cViewPr>
      <p:guideLst>
        <p:guide orient="horz" pos="1620"/>
        <p:guide pos="2880"/>
      </p:guideLst>
    </p:cSldViewPr>
  </p:slideViewPr>
  <p:notesTextViewPr>
    <p:cViewPr>
      <p:scale>
        <a:sx n="1" d="1"/>
        <a:sy n="1" d="1"/>
      </p:scale>
      <p:origin x="0" y="0"/>
    </p:cViewPr>
  </p:notesTextViewPr>
  <p:notesViewPr>
    <p:cSldViewPr snapToGrid="0" snapToObjects="1">
      <p:cViewPr varScale="1">
        <p:scale>
          <a:sx n="115" d="100"/>
          <a:sy n="115" d="100"/>
        </p:scale>
        <p:origin x="392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0586D0-FD25-FB4F-AAAF-5477B4235194}" type="datetimeFigureOut">
              <a:rPr lang="en-US" smtClean="0"/>
              <a:t>3/7/18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8A7F7F-AF13-BF4C-9573-AEC630B69709}" type="slidenum">
              <a:rPr lang="en-US" smtClean="0"/>
              <a:t>‹#›</a:t>
            </a:fld>
            <a:endParaRPr lang="en-US" dirty="0"/>
          </a:p>
        </p:txBody>
      </p:sp>
    </p:spTree>
    <p:extLst>
      <p:ext uri="{BB962C8B-B14F-4D97-AF65-F5344CB8AC3E}">
        <p14:creationId xmlns:p14="http://schemas.microsoft.com/office/powerpoint/2010/main" val="332477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209482-F72E-D543-AB81-E6D723A13A62}" type="datetimeFigureOut">
              <a:rPr lang="en-US" smtClean="0"/>
              <a:t>3/7/18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FB3CC-FAA3-4346-AD10-4E718B5B8F7A}" type="slidenum">
              <a:rPr lang="en-US" smtClean="0"/>
              <a:t>‹#›</a:t>
            </a:fld>
            <a:endParaRPr lang="en-US" dirty="0"/>
          </a:p>
        </p:txBody>
      </p:sp>
    </p:spTree>
    <p:extLst>
      <p:ext uri="{BB962C8B-B14F-4D97-AF65-F5344CB8AC3E}">
        <p14:creationId xmlns:p14="http://schemas.microsoft.com/office/powerpoint/2010/main" val="753068053"/>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9724" y="1927565"/>
            <a:ext cx="8104667" cy="612286"/>
          </a:xfrm>
        </p:spPr>
        <p:txBody>
          <a:bodyPr anchor="b">
            <a:noAutofit/>
          </a:bodyPr>
          <a:lstStyle>
            <a:lvl1pPr algn="l">
              <a:defRPr sz="3600" b="0" i="0">
                <a:solidFill>
                  <a:schemeClr val="bg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709725" y="2584565"/>
            <a:ext cx="8104667" cy="1241822"/>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1659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9724" y="1927565"/>
            <a:ext cx="8094034" cy="612286"/>
          </a:xfrm>
        </p:spPr>
        <p:txBody>
          <a:bodyPr anchor="b">
            <a:noAutofit/>
          </a:bodyPr>
          <a:lstStyle>
            <a:lvl1pPr algn="l">
              <a:defRPr sz="3600" b="0" i="0">
                <a:solidFill>
                  <a:schemeClr val="tx1"/>
                </a:solidFill>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709725" y="2584565"/>
            <a:ext cx="8094034" cy="1241822"/>
          </a:xfrm>
        </p:spPr>
        <p:txBody>
          <a:bodyPr/>
          <a:lstStyle>
            <a:lvl1pPr marL="0" indent="0" algn="l">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43079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2956" y="2115122"/>
            <a:ext cx="8090048" cy="576761"/>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6DEEFC38-9F1D-F64B-A402-A9A479E8BA73}" type="slidenum">
              <a:rPr lang="en-US" smtClean="0"/>
              <a:pPr/>
              <a:t>‹#›</a:t>
            </a:fld>
            <a:endParaRPr lang="en-US" dirty="0"/>
          </a:p>
        </p:txBody>
      </p:sp>
    </p:spTree>
    <p:extLst>
      <p:ext uri="{BB962C8B-B14F-4D97-AF65-F5344CB8AC3E}">
        <p14:creationId xmlns:p14="http://schemas.microsoft.com/office/powerpoint/2010/main" val="1742793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Main Content Slide -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DEEFC38-9F1D-F64B-A402-A9A479E8BA73}" type="slidenum">
              <a:rPr lang="en-US" smtClean="0"/>
              <a:t>‹#›</a:t>
            </a:fld>
            <a:endParaRPr lang="en-US" dirty="0"/>
          </a:p>
        </p:txBody>
      </p:sp>
    </p:spTree>
    <p:extLst>
      <p:ext uri="{BB962C8B-B14F-4D97-AF65-F5344CB8AC3E}">
        <p14:creationId xmlns:p14="http://schemas.microsoft.com/office/powerpoint/2010/main" val="1735037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Main Content Slide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DEEFC38-9F1D-F64B-A402-A9A479E8BA73}" type="slidenum">
              <a:rPr lang="en-US" smtClean="0"/>
              <a:t>‹#›</a:t>
            </a:fld>
            <a:endParaRPr lang="en-US" dirty="0"/>
          </a:p>
        </p:txBody>
      </p:sp>
    </p:spTree>
    <p:extLst>
      <p:ext uri="{BB962C8B-B14F-4D97-AF65-F5344CB8AC3E}">
        <p14:creationId xmlns:p14="http://schemas.microsoft.com/office/powerpoint/2010/main" val="832042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Content with two columns - Optio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2956" y="1050240"/>
            <a:ext cx="3886200" cy="3586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6804" y="1050240"/>
            <a:ext cx="3886200" cy="3586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DEEFC38-9F1D-F64B-A402-A9A479E8BA73}" type="slidenum">
              <a:rPr lang="en-US" smtClean="0"/>
              <a:t>‹#›</a:t>
            </a:fld>
            <a:endParaRPr lang="en-US" dirty="0"/>
          </a:p>
        </p:txBody>
      </p:sp>
    </p:spTree>
    <p:extLst>
      <p:ext uri="{BB962C8B-B14F-4D97-AF65-F5344CB8AC3E}">
        <p14:creationId xmlns:p14="http://schemas.microsoft.com/office/powerpoint/2010/main" val="593050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Content with two columns -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2956" y="1050240"/>
            <a:ext cx="3886200" cy="357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6804" y="1050240"/>
            <a:ext cx="3886200" cy="357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DEEFC38-9F1D-F64B-A402-A9A479E8BA73}" type="slidenum">
              <a:rPr lang="en-US" smtClean="0"/>
              <a:t>‹#›</a:t>
            </a:fld>
            <a:endParaRPr lang="en-US" dirty="0"/>
          </a:p>
        </p:txBody>
      </p:sp>
    </p:spTree>
    <p:extLst>
      <p:ext uri="{BB962C8B-B14F-4D97-AF65-F5344CB8AC3E}">
        <p14:creationId xmlns:p14="http://schemas.microsoft.com/office/powerpoint/2010/main" val="1053160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DEEFC38-9F1D-F64B-A402-A9A479E8BA73}" type="slidenum">
              <a:rPr lang="en-US" smtClean="0"/>
              <a:pPr/>
              <a:t>‹#›</a:t>
            </a:fld>
            <a:endParaRPr lang="en-US" dirty="0"/>
          </a:p>
        </p:txBody>
      </p:sp>
    </p:spTree>
    <p:extLst>
      <p:ext uri="{BB962C8B-B14F-4D97-AF65-F5344CB8AC3E}">
        <p14:creationId xmlns:p14="http://schemas.microsoft.com/office/powerpoint/2010/main" val="1803626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for breaking up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2"/>
                </a:solidFill>
              </a:defRPr>
            </a:lvl1pPr>
          </a:lstStyle>
          <a:p>
            <a:fld id="{6DEEFC38-9F1D-F64B-A402-A9A479E8BA73}" type="slidenum">
              <a:rPr lang="en-US" smtClean="0"/>
              <a:pPr/>
              <a:t>‹#›</a:t>
            </a:fld>
            <a:endParaRPr lang="en-US" dirty="0"/>
          </a:p>
        </p:txBody>
      </p:sp>
      <p:sp>
        <p:nvSpPr>
          <p:cNvPr id="6" name="Content Placeholder 5"/>
          <p:cNvSpPr>
            <a:spLocks noGrp="1"/>
          </p:cNvSpPr>
          <p:nvPr>
            <p:ph sz="quarter" idx="11"/>
          </p:nvPr>
        </p:nvSpPr>
        <p:spPr>
          <a:xfrm>
            <a:off x="3763963" y="355308"/>
            <a:ext cx="5015895" cy="418941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hasCustomPrompt="1"/>
          </p:nvPr>
        </p:nvSpPr>
        <p:spPr>
          <a:xfrm>
            <a:off x="0" y="0"/>
            <a:ext cx="3382963" cy="5143500"/>
          </a:xfrm>
        </p:spPr>
        <p:txBody>
          <a:bodyPr lIns="548640" anchor="ctr"/>
          <a:lstStyle>
            <a:lvl1pPr marL="0" indent="0">
              <a:buNone/>
              <a:defRPr sz="2400" b="1">
                <a:solidFill>
                  <a:schemeClr val="bg1"/>
                </a:solidFill>
              </a:defRPr>
            </a:lvl1pPr>
          </a:lstStyle>
          <a:p>
            <a:pPr lvl="0"/>
            <a:r>
              <a:rPr lang="en-US" dirty="0"/>
              <a:t>Click to edit Master title style</a:t>
            </a:r>
          </a:p>
        </p:txBody>
      </p:sp>
    </p:spTree>
    <p:extLst>
      <p:ext uri="{BB962C8B-B14F-4D97-AF65-F5344CB8AC3E}">
        <p14:creationId xmlns:p14="http://schemas.microsoft.com/office/powerpoint/2010/main" val="185690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2956" y="302947"/>
            <a:ext cx="8090048" cy="57676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32957" y="1052623"/>
            <a:ext cx="8090048" cy="35801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93492" y="4779487"/>
            <a:ext cx="401448" cy="273844"/>
          </a:xfrm>
          <a:prstGeom prst="rect">
            <a:avLst/>
          </a:prstGeom>
        </p:spPr>
        <p:txBody>
          <a:bodyPr vert="horz" lIns="91440" tIns="45720" rIns="91440" bIns="45720" rtlCol="0" anchor="ctr"/>
          <a:lstStyle>
            <a:lvl1pPr algn="r">
              <a:defRPr sz="700" b="0">
                <a:solidFill>
                  <a:schemeClr val="bg1"/>
                </a:solidFill>
              </a:defRPr>
            </a:lvl1pPr>
          </a:lstStyle>
          <a:p>
            <a:fld id="{6DEEFC38-9F1D-F64B-A402-A9A479E8BA73}" type="slidenum">
              <a:rPr lang="en-US" smtClean="0"/>
              <a:pPr/>
              <a:t>‹#›</a:t>
            </a:fld>
            <a:endParaRPr lang="en-US" dirty="0"/>
          </a:p>
        </p:txBody>
      </p:sp>
    </p:spTree>
    <p:extLst>
      <p:ext uri="{BB962C8B-B14F-4D97-AF65-F5344CB8AC3E}">
        <p14:creationId xmlns:p14="http://schemas.microsoft.com/office/powerpoint/2010/main" val="2092048929"/>
      </p:ext>
    </p:extLst>
  </p:cSld>
  <p:clrMap bg1="lt1" tx1="dk1" bg2="lt2" tx2="dk2" accent1="accent1" accent2="accent2" accent3="accent3" accent4="accent4" accent5="accent5" accent6="accent6" hlink="hlink" folHlink="folHlink"/>
  <p:sldLayoutIdLst>
    <p:sldLayoutId id="2147483685" r:id="rId1"/>
    <p:sldLayoutId id="2147483690" r:id="rId2"/>
    <p:sldLayoutId id="2147483695" r:id="rId3"/>
    <p:sldLayoutId id="2147483686" r:id="rId4"/>
    <p:sldLayoutId id="2147483692" r:id="rId5"/>
    <p:sldLayoutId id="2147483688" r:id="rId6"/>
    <p:sldLayoutId id="2147483693" r:id="rId7"/>
    <p:sldLayoutId id="2147483691" r:id="rId8"/>
    <p:sldLayoutId id="2147483694" r:id="rId9"/>
  </p:sldLayoutIdLst>
  <p:hf hdr="0" ftr="0" dt="0"/>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 Id="rId9" Type="http://schemas.openxmlformats.org/officeDocument/2006/relationships/image" Target="../media/image22.tiff"/></Relationships>
</file>

<file path=ppt/slides/_rels/slide14.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image" Target="../media/image15.tiff"/><Relationship Id="rId1" Type="http://schemas.openxmlformats.org/officeDocument/2006/relationships/slideLayout" Target="../slideLayouts/slideLayout4.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tiff"/><Relationship Id="rId9" Type="http://schemas.openxmlformats.org/officeDocument/2006/relationships/image" Target="../media/image2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4.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tif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Deep Learning In The Enterprise</a:t>
            </a:r>
          </a:p>
        </p:txBody>
      </p:sp>
      <p:sp>
        <p:nvSpPr>
          <p:cNvPr id="3" name="Subtitle 2"/>
          <p:cNvSpPr>
            <a:spLocks noGrp="1"/>
          </p:cNvSpPr>
          <p:nvPr>
            <p:ph type="subTitle" idx="1"/>
          </p:nvPr>
        </p:nvSpPr>
        <p:spPr/>
        <p:txBody>
          <a:bodyPr/>
          <a:lstStyle/>
          <a:p>
            <a:r>
              <a:rPr lang="en-US" dirty="0"/>
              <a:t>Challenges and Opportunities</a:t>
            </a:r>
          </a:p>
          <a:p>
            <a:endParaRPr lang="en-US" dirty="0"/>
          </a:p>
          <a:p>
            <a:r>
              <a:rPr lang="en-US" sz="1600" i="1" dirty="0"/>
              <a:t>Thomas Cleberg </a:t>
            </a:r>
          </a:p>
          <a:p>
            <a:r>
              <a:rPr lang="en-US" sz="1600" i="1" dirty="0"/>
              <a:t>Application Solution Architect </a:t>
            </a:r>
          </a:p>
          <a:p>
            <a:r>
              <a:rPr lang="en-US" sz="1600" i="1" dirty="0"/>
              <a:t>Enterprise Data Lake Platform and Services</a:t>
            </a:r>
          </a:p>
        </p:txBody>
      </p:sp>
    </p:spTree>
    <p:extLst>
      <p:ext uri="{BB962C8B-B14F-4D97-AF65-F5344CB8AC3E}">
        <p14:creationId xmlns:p14="http://schemas.microsoft.com/office/powerpoint/2010/main" val="530534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EEFC38-9F1D-F64B-A402-A9A479E8BA73}" type="slidenum">
              <a:rPr lang="en-US" smtClean="0"/>
              <a:t>10</a:t>
            </a:fld>
            <a:endParaRPr lang="en-US" dirty="0"/>
          </a:p>
        </p:txBody>
      </p:sp>
      <p:pic>
        <p:nvPicPr>
          <p:cNvPr id="5" name="Picture 4">
            <a:extLst>
              <a:ext uri="{FF2B5EF4-FFF2-40B4-BE49-F238E27FC236}">
                <a16:creationId xmlns:a16="http://schemas.microsoft.com/office/drawing/2014/main" id="{8AE61345-111A-6047-82DA-2E0EC39D08DB}"/>
              </a:ext>
            </a:extLst>
          </p:cNvPr>
          <p:cNvPicPr>
            <a:picLocks noChangeAspect="1"/>
          </p:cNvPicPr>
          <p:nvPr/>
        </p:nvPicPr>
        <p:blipFill>
          <a:blip r:embed="rId2"/>
          <a:stretch>
            <a:fillRect/>
          </a:stretch>
        </p:blipFill>
        <p:spPr>
          <a:xfrm>
            <a:off x="4565650" y="2565400"/>
            <a:ext cx="12700" cy="12700"/>
          </a:xfrm>
          <a:prstGeom prst="rect">
            <a:avLst/>
          </a:prstGeom>
        </p:spPr>
      </p:pic>
      <p:pic>
        <p:nvPicPr>
          <p:cNvPr id="6" name="Picture 5">
            <a:extLst>
              <a:ext uri="{FF2B5EF4-FFF2-40B4-BE49-F238E27FC236}">
                <a16:creationId xmlns:a16="http://schemas.microsoft.com/office/drawing/2014/main" id="{65672C60-C0D0-FC4E-80DF-7CB47DA5F273}"/>
              </a:ext>
            </a:extLst>
          </p:cNvPr>
          <p:cNvPicPr>
            <a:picLocks noChangeAspect="1"/>
          </p:cNvPicPr>
          <p:nvPr/>
        </p:nvPicPr>
        <p:blipFill>
          <a:blip r:embed="rId2"/>
          <a:stretch>
            <a:fillRect/>
          </a:stretch>
        </p:blipFill>
        <p:spPr>
          <a:xfrm>
            <a:off x="4565650" y="2565400"/>
            <a:ext cx="12700" cy="12700"/>
          </a:xfrm>
          <a:prstGeom prst="rect">
            <a:avLst/>
          </a:prstGeom>
        </p:spPr>
      </p:pic>
      <p:pic>
        <p:nvPicPr>
          <p:cNvPr id="7" name="Picture 6">
            <a:extLst>
              <a:ext uri="{FF2B5EF4-FFF2-40B4-BE49-F238E27FC236}">
                <a16:creationId xmlns:a16="http://schemas.microsoft.com/office/drawing/2014/main" id="{FB3BD09B-DA27-2349-9E33-945ADBD5391A}"/>
              </a:ext>
            </a:extLst>
          </p:cNvPr>
          <p:cNvPicPr>
            <a:picLocks noChangeAspect="1"/>
          </p:cNvPicPr>
          <p:nvPr/>
        </p:nvPicPr>
        <p:blipFill>
          <a:blip r:embed="rId2"/>
          <a:stretch>
            <a:fillRect/>
          </a:stretch>
        </p:blipFill>
        <p:spPr>
          <a:xfrm>
            <a:off x="4565650" y="2565400"/>
            <a:ext cx="12700" cy="12700"/>
          </a:xfrm>
          <a:prstGeom prst="rect">
            <a:avLst/>
          </a:prstGeom>
        </p:spPr>
      </p:pic>
      <p:pic>
        <p:nvPicPr>
          <p:cNvPr id="15" name="Picture 14">
            <a:extLst>
              <a:ext uri="{FF2B5EF4-FFF2-40B4-BE49-F238E27FC236}">
                <a16:creationId xmlns:a16="http://schemas.microsoft.com/office/drawing/2014/main" id="{22C6D646-7CA6-1E4A-A6AE-1588975295DE}"/>
              </a:ext>
            </a:extLst>
          </p:cNvPr>
          <p:cNvPicPr>
            <a:picLocks noChangeAspect="1"/>
          </p:cNvPicPr>
          <p:nvPr/>
        </p:nvPicPr>
        <p:blipFill>
          <a:blip r:embed="rId3"/>
          <a:stretch>
            <a:fillRect/>
          </a:stretch>
        </p:blipFill>
        <p:spPr>
          <a:xfrm>
            <a:off x="1129339" y="120780"/>
            <a:ext cx="5452616" cy="4658707"/>
          </a:xfrm>
          <a:prstGeom prst="rect">
            <a:avLst/>
          </a:prstGeom>
        </p:spPr>
      </p:pic>
    </p:spTree>
    <p:extLst>
      <p:ext uri="{BB962C8B-B14F-4D97-AF65-F5344CB8AC3E}">
        <p14:creationId xmlns:p14="http://schemas.microsoft.com/office/powerpoint/2010/main" val="998357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 Question</a:t>
            </a:r>
          </a:p>
        </p:txBody>
      </p:sp>
      <p:sp>
        <p:nvSpPr>
          <p:cNvPr id="3" name="Content Placeholder 2"/>
          <p:cNvSpPr>
            <a:spLocks noGrp="1"/>
          </p:cNvSpPr>
          <p:nvPr>
            <p:ph idx="1"/>
          </p:nvPr>
        </p:nvSpPr>
        <p:spPr>
          <a:xfrm>
            <a:off x="532956" y="1000346"/>
            <a:ext cx="8090047" cy="3580100"/>
          </a:xfrm>
        </p:spPr>
        <p:txBody>
          <a:bodyPr/>
          <a:lstStyle/>
          <a:p>
            <a:pPr lvl="1"/>
            <a:endParaRPr lang="en-US" sz="2400" dirty="0"/>
          </a:p>
          <a:p>
            <a:pPr lvl="1"/>
            <a:endParaRPr lang="en-US" sz="2400" dirty="0"/>
          </a:p>
          <a:p>
            <a:pPr marL="342900" lvl="1" indent="0">
              <a:buNone/>
            </a:pPr>
            <a:endParaRPr lang="en-US" sz="2400" dirty="0"/>
          </a:p>
          <a:p>
            <a:pPr marL="342900" lvl="1" indent="0">
              <a:buNone/>
            </a:pPr>
            <a:r>
              <a:rPr lang="en-US" sz="2400" dirty="0"/>
              <a:t>Can we predict the department that a course is delivered by based on its title?</a:t>
            </a:r>
          </a:p>
          <a:p>
            <a:pPr marL="342900" lvl="1" indent="0">
              <a:buNone/>
            </a:pPr>
            <a:endParaRPr lang="en-US" sz="2400" dirty="0"/>
          </a:p>
          <a:p>
            <a:pPr marL="342900" lvl="1" indent="0">
              <a:buNone/>
            </a:pPr>
            <a:endParaRPr lang="en-US" sz="2400" dirty="0"/>
          </a:p>
          <a:p>
            <a:pPr marL="342900" lvl="1" indent="0">
              <a:buNone/>
            </a:pPr>
            <a:endParaRPr lang="en-US" sz="1200" dirty="0"/>
          </a:p>
          <a:p>
            <a:pPr marL="342900" lvl="1" indent="0">
              <a:buNone/>
            </a:pPr>
            <a:endParaRPr lang="en-US" sz="1200" dirty="0"/>
          </a:p>
          <a:p>
            <a:pPr marL="342900" lvl="1" indent="0">
              <a:buNone/>
            </a:pPr>
            <a:endParaRPr lang="en-US" sz="1200" dirty="0"/>
          </a:p>
          <a:p>
            <a:pPr lvl="1"/>
            <a:endParaRPr lang="en-US" sz="2400" dirty="0"/>
          </a:p>
          <a:p>
            <a:pPr lvl="1"/>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fld id="{6DEEFC38-9F1D-F64B-A402-A9A479E8BA73}" type="slidenum">
              <a:rPr lang="en-US" smtClean="0"/>
              <a:t>11</a:t>
            </a:fld>
            <a:endParaRPr lang="en-US" dirty="0"/>
          </a:p>
        </p:txBody>
      </p:sp>
    </p:spTree>
    <p:extLst>
      <p:ext uri="{BB962C8B-B14F-4D97-AF65-F5344CB8AC3E}">
        <p14:creationId xmlns:p14="http://schemas.microsoft.com/office/powerpoint/2010/main" val="2185242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a:xfrm>
            <a:off x="532956" y="1000346"/>
            <a:ext cx="8090047" cy="3580100"/>
          </a:xfrm>
        </p:spPr>
        <p:txBody>
          <a:bodyPr/>
          <a:lstStyle/>
          <a:p>
            <a:pPr lvl="1"/>
            <a:r>
              <a:rPr lang="en-US" sz="2400" dirty="0"/>
              <a:t>Large volumes of hand-typed class descriptions are received. </a:t>
            </a:r>
          </a:p>
          <a:p>
            <a:pPr lvl="1"/>
            <a:r>
              <a:rPr lang="en-US" sz="2400" dirty="0"/>
              <a:t>We have access to ~40 Million hand-scored examples(!)</a:t>
            </a:r>
          </a:p>
          <a:p>
            <a:pPr lvl="1"/>
            <a:endParaRPr lang="en-US" sz="2400" dirty="0"/>
          </a:p>
          <a:p>
            <a:pPr marL="342900" lvl="1" indent="0">
              <a:buNone/>
            </a:pPr>
            <a:r>
              <a:rPr lang="en-US" sz="2400" b="1" dirty="0"/>
              <a:t>Record contents:</a:t>
            </a:r>
          </a:p>
          <a:p>
            <a:pPr lvl="2"/>
            <a:r>
              <a:rPr lang="en-US" sz="2200" b="1" dirty="0"/>
              <a:t>University Name</a:t>
            </a:r>
          </a:p>
          <a:p>
            <a:pPr lvl="2"/>
            <a:r>
              <a:rPr lang="en-US" sz="2200" b="1" dirty="0"/>
              <a:t>Course Name</a:t>
            </a:r>
          </a:p>
          <a:p>
            <a:pPr lvl="2"/>
            <a:r>
              <a:rPr lang="en-US" sz="2200" b="1" dirty="0"/>
              <a:t>Course Enrollment</a:t>
            </a:r>
          </a:p>
          <a:p>
            <a:pPr lvl="2"/>
            <a:r>
              <a:rPr lang="en-US" sz="2200" b="1" dirty="0"/>
              <a:t>Median time spent studying for the course</a:t>
            </a:r>
          </a:p>
          <a:p>
            <a:pPr lvl="1"/>
            <a:endParaRPr lang="en-US" sz="2400" dirty="0"/>
          </a:p>
        </p:txBody>
      </p:sp>
      <p:sp>
        <p:nvSpPr>
          <p:cNvPr id="4" name="Slide Number Placeholder 3"/>
          <p:cNvSpPr>
            <a:spLocks noGrp="1"/>
          </p:cNvSpPr>
          <p:nvPr>
            <p:ph type="sldNum" sz="quarter" idx="12"/>
          </p:nvPr>
        </p:nvSpPr>
        <p:spPr/>
        <p:txBody>
          <a:bodyPr/>
          <a:lstStyle/>
          <a:p>
            <a:fld id="{6DEEFC38-9F1D-F64B-A402-A9A479E8BA73}" type="slidenum">
              <a:rPr lang="en-US" smtClean="0"/>
              <a:t>12</a:t>
            </a:fld>
            <a:endParaRPr lang="en-US" dirty="0"/>
          </a:p>
        </p:txBody>
      </p:sp>
    </p:spTree>
    <p:extLst>
      <p:ext uri="{BB962C8B-B14F-4D97-AF65-F5344CB8AC3E}">
        <p14:creationId xmlns:p14="http://schemas.microsoft.com/office/powerpoint/2010/main" val="2832381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444" y="284788"/>
            <a:ext cx="8090048" cy="576761"/>
          </a:xfrm>
        </p:spPr>
        <p:txBody>
          <a:bodyPr/>
          <a:lstStyle/>
          <a:p>
            <a:r>
              <a:rPr lang="en-US" dirty="0"/>
              <a:t>The Departments</a:t>
            </a:r>
          </a:p>
        </p:txBody>
      </p:sp>
      <p:sp>
        <p:nvSpPr>
          <p:cNvPr id="3" name="Content Placeholder 2"/>
          <p:cNvSpPr>
            <a:spLocks noGrp="1"/>
          </p:cNvSpPr>
          <p:nvPr>
            <p:ph sz="half" idx="1"/>
          </p:nvPr>
        </p:nvSpPr>
        <p:spPr>
          <a:xfrm>
            <a:off x="532956" y="1050240"/>
            <a:ext cx="1822055" cy="1140869"/>
          </a:xfrm>
        </p:spPr>
        <p:txBody>
          <a:bodyPr/>
          <a:lstStyle/>
          <a:p>
            <a:r>
              <a:rPr lang="en-US" b="1" dirty="0"/>
              <a:t>English</a:t>
            </a:r>
          </a:p>
        </p:txBody>
      </p:sp>
      <p:sp>
        <p:nvSpPr>
          <p:cNvPr id="4" name="Content Placeholder 3"/>
          <p:cNvSpPr>
            <a:spLocks noGrp="1"/>
          </p:cNvSpPr>
          <p:nvPr>
            <p:ph sz="half" idx="2"/>
          </p:nvPr>
        </p:nvSpPr>
        <p:spPr>
          <a:xfrm>
            <a:off x="2735611" y="1050240"/>
            <a:ext cx="1353310" cy="1248943"/>
          </a:xfrm>
        </p:spPr>
        <p:txBody>
          <a:bodyPr/>
          <a:lstStyle/>
          <a:p>
            <a:r>
              <a:rPr lang="en-US" b="1" dirty="0"/>
              <a:t>History</a:t>
            </a:r>
          </a:p>
          <a:p>
            <a:pPr marL="0" indent="0">
              <a:buNone/>
            </a:pPr>
            <a:endParaRPr lang="en-US" dirty="0"/>
          </a:p>
        </p:txBody>
      </p:sp>
      <p:sp>
        <p:nvSpPr>
          <p:cNvPr id="5" name="Slide Number Placeholder 4"/>
          <p:cNvSpPr>
            <a:spLocks noGrp="1"/>
          </p:cNvSpPr>
          <p:nvPr>
            <p:ph type="sldNum" sz="quarter" idx="12"/>
          </p:nvPr>
        </p:nvSpPr>
        <p:spPr/>
        <p:txBody>
          <a:bodyPr/>
          <a:lstStyle/>
          <a:p>
            <a:fld id="{6DEEFC38-9F1D-F64B-A402-A9A479E8BA73}" type="slidenum">
              <a:rPr lang="en-US" smtClean="0"/>
              <a:t>13</a:t>
            </a:fld>
            <a:endParaRPr lang="en-US" dirty="0"/>
          </a:p>
        </p:txBody>
      </p:sp>
      <p:pic>
        <p:nvPicPr>
          <p:cNvPr id="6" name="Picture 5">
            <a:extLst>
              <a:ext uri="{FF2B5EF4-FFF2-40B4-BE49-F238E27FC236}">
                <a16:creationId xmlns:a16="http://schemas.microsoft.com/office/drawing/2014/main" id="{B97EB32D-B68D-C54E-8C7F-84CA26E214CF}"/>
              </a:ext>
            </a:extLst>
          </p:cNvPr>
          <p:cNvPicPr>
            <a:picLocks noChangeAspect="1"/>
          </p:cNvPicPr>
          <p:nvPr/>
        </p:nvPicPr>
        <p:blipFill>
          <a:blip r:embed="rId2"/>
          <a:stretch>
            <a:fillRect/>
          </a:stretch>
        </p:blipFill>
        <p:spPr>
          <a:xfrm>
            <a:off x="800229" y="1542215"/>
            <a:ext cx="853397" cy="597378"/>
          </a:xfrm>
          <a:prstGeom prst="rect">
            <a:avLst/>
          </a:prstGeom>
        </p:spPr>
      </p:pic>
      <p:pic>
        <p:nvPicPr>
          <p:cNvPr id="7" name="Picture 6">
            <a:extLst>
              <a:ext uri="{FF2B5EF4-FFF2-40B4-BE49-F238E27FC236}">
                <a16:creationId xmlns:a16="http://schemas.microsoft.com/office/drawing/2014/main" id="{8B7E3907-D9CB-3446-BC3E-612D541AD59A}"/>
              </a:ext>
            </a:extLst>
          </p:cNvPr>
          <p:cNvPicPr>
            <a:picLocks noChangeAspect="1"/>
          </p:cNvPicPr>
          <p:nvPr/>
        </p:nvPicPr>
        <p:blipFill>
          <a:blip r:embed="rId3"/>
          <a:stretch>
            <a:fillRect/>
          </a:stretch>
        </p:blipFill>
        <p:spPr>
          <a:xfrm>
            <a:off x="3068496" y="1454921"/>
            <a:ext cx="771966" cy="771966"/>
          </a:xfrm>
          <a:prstGeom prst="rect">
            <a:avLst/>
          </a:prstGeom>
        </p:spPr>
      </p:pic>
      <p:sp>
        <p:nvSpPr>
          <p:cNvPr id="10" name="Content Placeholder 3">
            <a:extLst>
              <a:ext uri="{FF2B5EF4-FFF2-40B4-BE49-F238E27FC236}">
                <a16:creationId xmlns:a16="http://schemas.microsoft.com/office/drawing/2014/main" id="{C2228AC2-8BB1-BC4C-8AC0-FAAF860FC368}"/>
              </a:ext>
            </a:extLst>
          </p:cNvPr>
          <p:cNvSpPr txBox="1">
            <a:spLocks/>
          </p:cNvSpPr>
          <p:nvPr/>
        </p:nvSpPr>
        <p:spPr>
          <a:xfrm>
            <a:off x="4889339" y="1050240"/>
            <a:ext cx="1451076" cy="12489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Physics</a:t>
            </a:r>
          </a:p>
          <a:p>
            <a:pPr marL="0" indent="0">
              <a:buFont typeface="Arial" panose="020B0604020202020204" pitchFamily="34" charset="0"/>
              <a:buNone/>
            </a:pPr>
            <a:endParaRPr lang="en-US" dirty="0"/>
          </a:p>
        </p:txBody>
      </p:sp>
      <p:sp>
        <p:nvSpPr>
          <p:cNvPr id="12" name="Content Placeholder 3">
            <a:extLst>
              <a:ext uri="{FF2B5EF4-FFF2-40B4-BE49-F238E27FC236}">
                <a16:creationId xmlns:a16="http://schemas.microsoft.com/office/drawing/2014/main" id="{13BBAAD4-BE36-F543-92A0-0D17F6EA0D05}"/>
              </a:ext>
            </a:extLst>
          </p:cNvPr>
          <p:cNvSpPr txBox="1">
            <a:spLocks/>
          </p:cNvSpPr>
          <p:nvPr/>
        </p:nvSpPr>
        <p:spPr>
          <a:xfrm>
            <a:off x="7043067" y="1050240"/>
            <a:ext cx="1579938" cy="12489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Business</a:t>
            </a:r>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FF34907B-F099-844B-8E18-115BA66EF5D7}"/>
              </a:ext>
            </a:extLst>
          </p:cNvPr>
          <p:cNvPicPr>
            <a:picLocks noChangeAspect="1"/>
          </p:cNvPicPr>
          <p:nvPr/>
        </p:nvPicPr>
        <p:blipFill>
          <a:blip r:embed="rId4"/>
          <a:stretch>
            <a:fillRect/>
          </a:stretch>
        </p:blipFill>
        <p:spPr>
          <a:xfrm>
            <a:off x="5156598" y="1382626"/>
            <a:ext cx="916557" cy="916557"/>
          </a:xfrm>
          <a:prstGeom prst="rect">
            <a:avLst/>
          </a:prstGeom>
        </p:spPr>
      </p:pic>
      <p:pic>
        <p:nvPicPr>
          <p:cNvPr id="9" name="Picture 8">
            <a:extLst>
              <a:ext uri="{FF2B5EF4-FFF2-40B4-BE49-F238E27FC236}">
                <a16:creationId xmlns:a16="http://schemas.microsoft.com/office/drawing/2014/main" id="{6B2FC7EE-83D3-CE46-AF2D-CAD3462B623D}"/>
              </a:ext>
            </a:extLst>
          </p:cNvPr>
          <p:cNvPicPr>
            <a:picLocks noChangeAspect="1"/>
          </p:cNvPicPr>
          <p:nvPr/>
        </p:nvPicPr>
        <p:blipFill>
          <a:blip r:embed="rId5"/>
          <a:stretch>
            <a:fillRect/>
          </a:stretch>
        </p:blipFill>
        <p:spPr>
          <a:xfrm>
            <a:off x="7238929" y="1446991"/>
            <a:ext cx="1188213" cy="744118"/>
          </a:xfrm>
          <a:prstGeom prst="rect">
            <a:avLst/>
          </a:prstGeom>
        </p:spPr>
      </p:pic>
      <p:pic>
        <p:nvPicPr>
          <p:cNvPr id="14" name="Picture 13">
            <a:extLst>
              <a:ext uri="{FF2B5EF4-FFF2-40B4-BE49-F238E27FC236}">
                <a16:creationId xmlns:a16="http://schemas.microsoft.com/office/drawing/2014/main" id="{3B4D5EF5-F9BB-044A-ACD8-A7E262724A3F}"/>
              </a:ext>
            </a:extLst>
          </p:cNvPr>
          <p:cNvPicPr>
            <a:picLocks noChangeAspect="1"/>
          </p:cNvPicPr>
          <p:nvPr/>
        </p:nvPicPr>
        <p:blipFill>
          <a:blip r:embed="rId6"/>
          <a:stretch>
            <a:fillRect/>
          </a:stretch>
        </p:blipFill>
        <p:spPr>
          <a:xfrm>
            <a:off x="1013114" y="3155353"/>
            <a:ext cx="735402" cy="735402"/>
          </a:xfrm>
          <a:prstGeom prst="rect">
            <a:avLst/>
          </a:prstGeom>
        </p:spPr>
      </p:pic>
      <p:sp>
        <p:nvSpPr>
          <p:cNvPr id="17" name="Content Placeholder 2">
            <a:extLst>
              <a:ext uri="{FF2B5EF4-FFF2-40B4-BE49-F238E27FC236}">
                <a16:creationId xmlns:a16="http://schemas.microsoft.com/office/drawing/2014/main" id="{3DDD7FE8-7BEE-7C4D-879D-FE4F91C49F4F}"/>
              </a:ext>
            </a:extLst>
          </p:cNvPr>
          <p:cNvSpPr txBox="1">
            <a:spLocks/>
          </p:cNvSpPr>
          <p:nvPr/>
        </p:nvSpPr>
        <p:spPr>
          <a:xfrm>
            <a:off x="603443" y="2791158"/>
            <a:ext cx="1822055" cy="114086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Visual Art</a:t>
            </a:r>
          </a:p>
        </p:txBody>
      </p:sp>
      <p:sp>
        <p:nvSpPr>
          <p:cNvPr id="18" name="Content Placeholder 3">
            <a:extLst>
              <a:ext uri="{FF2B5EF4-FFF2-40B4-BE49-F238E27FC236}">
                <a16:creationId xmlns:a16="http://schemas.microsoft.com/office/drawing/2014/main" id="{94ABD6E6-66A2-5145-B1E3-76FD1501EE30}"/>
              </a:ext>
            </a:extLst>
          </p:cNvPr>
          <p:cNvSpPr txBox="1">
            <a:spLocks/>
          </p:cNvSpPr>
          <p:nvPr/>
        </p:nvSpPr>
        <p:spPr>
          <a:xfrm>
            <a:off x="2668585" y="2791158"/>
            <a:ext cx="1957865" cy="12489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Architecture</a:t>
            </a:r>
          </a:p>
          <a:p>
            <a:pPr marL="0" indent="0">
              <a:buFont typeface="Arial" panose="020B0604020202020204" pitchFamily="34" charset="0"/>
              <a:buNone/>
            </a:pPr>
            <a:endParaRPr lang="en-US" dirty="0"/>
          </a:p>
        </p:txBody>
      </p:sp>
      <p:sp>
        <p:nvSpPr>
          <p:cNvPr id="21" name="Content Placeholder 3">
            <a:extLst>
              <a:ext uri="{FF2B5EF4-FFF2-40B4-BE49-F238E27FC236}">
                <a16:creationId xmlns:a16="http://schemas.microsoft.com/office/drawing/2014/main" id="{7C23E33E-E054-5A42-98CC-4A94A2A6A6D6}"/>
              </a:ext>
            </a:extLst>
          </p:cNvPr>
          <p:cNvSpPr txBox="1">
            <a:spLocks/>
          </p:cNvSpPr>
          <p:nvPr/>
        </p:nvSpPr>
        <p:spPr>
          <a:xfrm>
            <a:off x="4806496" y="2791158"/>
            <a:ext cx="1639382" cy="12489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Comp-</a:t>
            </a:r>
            <a:r>
              <a:rPr lang="en-US" b="1" dirty="0" err="1"/>
              <a:t>Sci</a:t>
            </a:r>
            <a:endParaRPr lang="en-US" b="1" dirty="0"/>
          </a:p>
          <a:p>
            <a:endParaRPr lang="en-US" b="1" dirty="0"/>
          </a:p>
          <a:p>
            <a:pPr marL="0" indent="0">
              <a:buFont typeface="Arial" panose="020B0604020202020204" pitchFamily="34" charset="0"/>
              <a:buNone/>
            </a:pPr>
            <a:endParaRPr lang="en-US" dirty="0"/>
          </a:p>
        </p:txBody>
      </p:sp>
      <p:sp>
        <p:nvSpPr>
          <p:cNvPr id="22" name="Content Placeholder 3">
            <a:extLst>
              <a:ext uri="{FF2B5EF4-FFF2-40B4-BE49-F238E27FC236}">
                <a16:creationId xmlns:a16="http://schemas.microsoft.com/office/drawing/2014/main" id="{E75E3843-641F-E044-9B21-F8C5B8793C79}"/>
              </a:ext>
            </a:extLst>
          </p:cNvPr>
          <p:cNvSpPr txBox="1">
            <a:spLocks/>
          </p:cNvSpPr>
          <p:nvPr/>
        </p:nvSpPr>
        <p:spPr>
          <a:xfrm>
            <a:off x="6988051" y="2791158"/>
            <a:ext cx="1579938" cy="12489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dirty="0"/>
              <a:t>Math</a:t>
            </a:r>
          </a:p>
          <a:p>
            <a:pPr marL="0" indent="0">
              <a:buFont typeface="Arial" panose="020B0604020202020204" pitchFamily="34" charset="0"/>
              <a:buNone/>
            </a:pPr>
            <a:endParaRPr lang="en-US" dirty="0"/>
          </a:p>
        </p:txBody>
      </p:sp>
      <p:pic>
        <p:nvPicPr>
          <p:cNvPr id="15" name="Picture 14">
            <a:extLst>
              <a:ext uri="{FF2B5EF4-FFF2-40B4-BE49-F238E27FC236}">
                <a16:creationId xmlns:a16="http://schemas.microsoft.com/office/drawing/2014/main" id="{E37E6AEF-6217-A742-ABE6-D4A1E49A908E}"/>
              </a:ext>
            </a:extLst>
          </p:cNvPr>
          <p:cNvPicPr>
            <a:picLocks noChangeAspect="1"/>
          </p:cNvPicPr>
          <p:nvPr/>
        </p:nvPicPr>
        <p:blipFill>
          <a:blip r:embed="rId7"/>
          <a:stretch>
            <a:fillRect/>
          </a:stretch>
        </p:blipFill>
        <p:spPr>
          <a:xfrm>
            <a:off x="2871849" y="3085261"/>
            <a:ext cx="1562947" cy="781474"/>
          </a:xfrm>
          <a:prstGeom prst="rect">
            <a:avLst/>
          </a:prstGeom>
        </p:spPr>
      </p:pic>
      <p:pic>
        <p:nvPicPr>
          <p:cNvPr id="26" name="Picture 25">
            <a:extLst>
              <a:ext uri="{FF2B5EF4-FFF2-40B4-BE49-F238E27FC236}">
                <a16:creationId xmlns:a16="http://schemas.microsoft.com/office/drawing/2014/main" id="{3C963E5E-20FF-6740-97A8-38F52B7A1917}"/>
              </a:ext>
            </a:extLst>
          </p:cNvPr>
          <p:cNvPicPr>
            <a:picLocks noChangeAspect="1"/>
          </p:cNvPicPr>
          <p:nvPr/>
        </p:nvPicPr>
        <p:blipFill>
          <a:blip r:embed="rId8"/>
          <a:stretch>
            <a:fillRect/>
          </a:stretch>
        </p:blipFill>
        <p:spPr>
          <a:xfrm>
            <a:off x="5348669" y="3155353"/>
            <a:ext cx="724486" cy="719498"/>
          </a:xfrm>
          <a:prstGeom prst="rect">
            <a:avLst/>
          </a:prstGeom>
        </p:spPr>
      </p:pic>
      <p:pic>
        <p:nvPicPr>
          <p:cNvPr id="27" name="Picture 26">
            <a:extLst>
              <a:ext uri="{FF2B5EF4-FFF2-40B4-BE49-F238E27FC236}">
                <a16:creationId xmlns:a16="http://schemas.microsoft.com/office/drawing/2014/main" id="{F124BDBD-5B3C-624D-9F25-43D1D64532BF}"/>
              </a:ext>
            </a:extLst>
          </p:cNvPr>
          <p:cNvPicPr>
            <a:picLocks noChangeAspect="1"/>
          </p:cNvPicPr>
          <p:nvPr/>
        </p:nvPicPr>
        <p:blipFill>
          <a:blip r:embed="rId9"/>
          <a:stretch>
            <a:fillRect/>
          </a:stretch>
        </p:blipFill>
        <p:spPr>
          <a:xfrm>
            <a:off x="7043067" y="3155353"/>
            <a:ext cx="1180844" cy="742948"/>
          </a:xfrm>
          <a:prstGeom prst="rect">
            <a:avLst/>
          </a:prstGeom>
        </p:spPr>
      </p:pic>
    </p:spTree>
    <p:extLst>
      <p:ext uri="{BB962C8B-B14F-4D97-AF65-F5344CB8AC3E}">
        <p14:creationId xmlns:p14="http://schemas.microsoft.com/office/powerpoint/2010/main" val="362424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BED523A-8B94-6749-B3F4-15C758DA3CDF}"/>
              </a:ext>
            </a:extLst>
          </p:cNvPr>
          <p:cNvCxnSpPr>
            <a:stCxn id="7" idx="3"/>
            <a:endCxn id="18" idx="1"/>
          </p:cNvCxnSpPr>
          <p:nvPr/>
        </p:nvCxnSpPr>
        <p:spPr>
          <a:xfrm>
            <a:off x="1345795" y="2621041"/>
            <a:ext cx="6166853" cy="298689"/>
          </a:xfrm>
          <a:prstGeom prst="line">
            <a:avLst/>
          </a:prstGeom>
          <a:ln w="7620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itle 1"/>
          <p:cNvSpPr>
            <a:spLocks noGrp="1"/>
          </p:cNvSpPr>
          <p:nvPr>
            <p:ph type="title"/>
          </p:nvPr>
        </p:nvSpPr>
        <p:spPr/>
        <p:txBody>
          <a:bodyPr/>
          <a:lstStyle/>
          <a:p>
            <a:r>
              <a:rPr lang="en-US" dirty="0"/>
              <a:t>Cost Function Considerations</a:t>
            </a:r>
          </a:p>
        </p:txBody>
      </p:sp>
      <p:sp>
        <p:nvSpPr>
          <p:cNvPr id="4" name="Slide Number Placeholder 3"/>
          <p:cNvSpPr>
            <a:spLocks noGrp="1"/>
          </p:cNvSpPr>
          <p:nvPr>
            <p:ph type="sldNum" sz="quarter" idx="12"/>
          </p:nvPr>
        </p:nvSpPr>
        <p:spPr/>
        <p:txBody>
          <a:bodyPr/>
          <a:lstStyle/>
          <a:p>
            <a:fld id="{6DEEFC38-9F1D-F64B-A402-A9A479E8BA73}" type="slidenum">
              <a:rPr lang="en-US" smtClean="0"/>
              <a:t>14</a:t>
            </a:fld>
            <a:endParaRPr lang="en-US" dirty="0"/>
          </a:p>
        </p:txBody>
      </p:sp>
      <p:sp>
        <p:nvSpPr>
          <p:cNvPr id="6" name="Content Placeholder 2">
            <a:extLst>
              <a:ext uri="{FF2B5EF4-FFF2-40B4-BE49-F238E27FC236}">
                <a16:creationId xmlns:a16="http://schemas.microsoft.com/office/drawing/2014/main" id="{49CBE8A6-E3C9-0A46-B486-5108AA19D70B}"/>
              </a:ext>
            </a:extLst>
          </p:cNvPr>
          <p:cNvSpPr>
            <a:spLocks noGrp="1"/>
          </p:cNvSpPr>
          <p:nvPr>
            <p:ph idx="1"/>
          </p:nvPr>
        </p:nvSpPr>
        <p:spPr>
          <a:xfrm>
            <a:off x="461577" y="835665"/>
            <a:ext cx="8090047" cy="802575"/>
          </a:xfrm>
        </p:spPr>
        <p:txBody>
          <a:bodyPr/>
          <a:lstStyle/>
          <a:p>
            <a:pPr lvl="1"/>
            <a:r>
              <a:rPr lang="en-US" sz="2400" dirty="0"/>
              <a:t>The cost of the system misclassifying between the departments is not equal. For example, classifying a Math class as a CS class is much less costly than classifying it as an English class.</a:t>
            </a:r>
          </a:p>
          <a:p>
            <a:pPr marL="342900" lvl="1" indent="0">
              <a:buNone/>
            </a:pPr>
            <a:endParaRPr lang="en-US" sz="2400" dirty="0"/>
          </a:p>
        </p:txBody>
      </p:sp>
      <p:pic>
        <p:nvPicPr>
          <p:cNvPr id="7" name="Picture 6">
            <a:extLst>
              <a:ext uri="{FF2B5EF4-FFF2-40B4-BE49-F238E27FC236}">
                <a16:creationId xmlns:a16="http://schemas.microsoft.com/office/drawing/2014/main" id="{62AB7626-D7EA-7747-A427-4EF9D3DC1718}"/>
              </a:ext>
            </a:extLst>
          </p:cNvPr>
          <p:cNvPicPr>
            <a:picLocks noChangeAspect="1"/>
          </p:cNvPicPr>
          <p:nvPr/>
        </p:nvPicPr>
        <p:blipFill>
          <a:blip r:embed="rId2"/>
          <a:stretch>
            <a:fillRect/>
          </a:stretch>
        </p:blipFill>
        <p:spPr>
          <a:xfrm>
            <a:off x="492398" y="2322352"/>
            <a:ext cx="853397" cy="597378"/>
          </a:xfrm>
          <a:prstGeom prst="rect">
            <a:avLst/>
          </a:prstGeom>
        </p:spPr>
      </p:pic>
      <p:pic>
        <p:nvPicPr>
          <p:cNvPr id="8" name="Picture 7">
            <a:extLst>
              <a:ext uri="{FF2B5EF4-FFF2-40B4-BE49-F238E27FC236}">
                <a16:creationId xmlns:a16="http://schemas.microsoft.com/office/drawing/2014/main" id="{205CD2D3-D2DB-274B-B7C8-3D728F4540BD}"/>
              </a:ext>
            </a:extLst>
          </p:cNvPr>
          <p:cNvPicPr>
            <a:picLocks noChangeAspect="1"/>
          </p:cNvPicPr>
          <p:nvPr/>
        </p:nvPicPr>
        <p:blipFill>
          <a:blip r:embed="rId3"/>
          <a:stretch>
            <a:fillRect/>
          </a:stretch>
        </p:blipFill>
        <p:spPr>
          <a:xfrm>
            <a:off x="1874386" y="2838557"/>
            <a:ext cx="771966" cy="771966"/>
          </a:xfrm>
          <a:prstGeom prst="rect">
            <a:avLst/>
          </a:prstGeom>
        </p:spPr>
      </p:pic>
      <p:pic>
        <p:nvPicPr>
          <p:cNvPr id="9" name="Picture 8">
            <a:extLst>
              <a:ext uri="{FF2B5EF4-FFF2-40B4-BE49-F238E27FC236}">
                <a16:creationId xmlns:a16="http://schemas.microsoft.com/office/drawing/2014/main" id="{2EBBA839-B704-1B4B-BD0F-070ED249471D}"/>
              </a:ext>
            </a:extLst>
          </p:cNvPr>
          <p:cNvPicPr>
            <a:picLocks noChangeAspect="1"/>
          </p:cNvPicPr>
          <p:nvPr/>
        </p:nvPicPr>
        <p:blipFill>
          <a:blip r:embed="rId4"/>
          <a:stretch>
            <a:fillRect/>
          </a:stretch>
        </p:blipFill>
        <p:spPr>
          <a:xfrm>
            <a:off x="6290003" y="2380279"/>
            <a:ext cx="916557" cy="916557"/>
          </a:xfrm>
          <a:prstGeom prst="rect">
            <a:avLst/>
          </a:prstGeom>
        </p:spPr>
      </p:pic>
      <p:pic>
        <p:nvPicPr>
          <p:cNvPr id="10" name="Picture 9">
            <a:extLst>
              <a:ext uri="{FF2B5EF4-FFF2-40B4-BE49-F238E27FC236}">
                <a16:creationId xmlns:a16="http://schemas.microsoft.com/office/drawing/2014/main" id="{C679FAD5-F02D-E149-9D67-EDE6C0EF6B5E}"/>
              </a:ext>
            </a:extLst>
          </p:cNvPr>
          <p:cNvPicPr>
            <a:picLocks noChangeAspect="1"/>
          </p:cNvPicPr>
          <p:nvPr/>
        </p:nvPicPr>
        <p:blipFill>
          <a:blip r:embed="rId5"/>
          <a:stretch>
            <a:fillRect/>
          </a:stretch>
        </p:blipFill>
        <p:spPr>
          <a:xfrm>
            <a:off x="3174943" y="2565975"/>
            <a:ext cx="1188213" cy="744118"/>
          </a:xfrm>
          <a:prstGeom prst="rect">
            <a:avLst/>
          </a:prstGeom>
        </p:spPr>
      </p:pic>
      <p:pic>
        <p:nvPicPr>
          <p:cNvPr id="11" name="Picture 10">
            <a:extLst>
              <a:ext uri="{FF2B5EF4-FFF2-40B4-BE49-F238E27FC236}">
                <a16:creationId xmlns:a16="http://schemas.microsoft.com/office/drawing/2014/main" id="{2A2862F0-C717-704B-AB8E-4A7D83AF7097}"/>
              </a:ext>
            </a:extLst>
          </p:cNvPr>
          <p:cNvPicPr>
            <a:picLocks noChangeAspect="1"/>
          </p:cNvPicPr>
          <p:nvPr/>
        </p:nvPicPr>
        <p:blipFill>
          <a:blip r:embed="rId6"/>
          <a:stretch>
            <a:fillRect/>
          </a:stretch>
        </p:blipFill>
        <p:spPr>
          <a:xfrm>
            <a:off x="527418" y="3704977"/>
            <a:ext cx="735402" cy="735402"/>
          </a:xfrm>
          <a:prstGeom prst="rect">
            <a:avLst/>
          </a:prstGeom>
        </p:spPr>
      </p:pic>
      <p:sp>
        <p:nvSpPr>
          <p:cNvPr id="13" name="Content Placeholder 3">
            <a:extLst>
              <a:ext uri="{FF2B5EF4-FFF2-40B4-BE49-F238E27FC236}">
                <a16:creationId xmlns:a16="http://schemas.microsoft.com/office/drawing/2014/main" id="{674C50A5-18FC-BB4B-A52F-D3C1907B0DB3}"/>
              </a:ext>
            </a:extLst>
          </p:cNvPr>
          <p:cNvSpPr txBox="1">
            <a:spLocks/>
          </p:cNvSpPr>
          <p:nvPr/>
        </p:nvSpPr>
        <p:spPr>
          <a:xfrm>
            <a:off x="2668585" y="2791158"/>
            <a:ext cx="1957865" cy="12489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16" name="Picture 15">
            <a:extLst>
              <a:ext uri="{FF2B5EF4-FFF2-40B4-BE49-F238E27FC236}">
                <a16:creationId xmlns:a16="http://schemas.microsoft.com/office/drawing/2014/main" id="{C9964ADA-C2B6-AE4E-8BCF-67932B6C3A77}"/>
              </a:ext>
            </a:extLst>
          </p:cNvPr>
          <p:cNvPicPr>
            <a:picLocks noChangeAspect="1"/>
          </p:cNvPicPr>
          <p:nvPr/>
        </p:nvPicPr>
        <p:blipFill>
          <a:blip r:embed="rId7"/>
          <a:stretch>
            <a:fillRect/>
          </a:stretch>
        </p:blipFill>
        <p:spPr>
          <a:xfrm>
            <a:off x="3725128" y="3291204"/>
            <a:ext cx="1562947" cy="781474"/>
          </a:xfrm>
          <a:prstGeom prst="rect">
            <a:avLst/>
          </a:prstGeom>
        </p:spPr>
      </p:pic>
      <p:pic>
        <p:nvPicPr>
          <p:cNvPr id="17" name="Picture 16">
            <a:extLst>
              <a:ext uri="{FF2B5EF4-FFF2-40B4-BE49-F238E27FC236}">
                <a16:creationId xmlns:a16="http://schemas.microsoft.com/office/drawing/2014/main" id="{4C97E2A0-EBAF-754A-B545-EE9F5C5D1E59}"/>
              </a:ext>
            </a:extLst>
          </p:cNvPr>
          <p:cNvPicPr>
            <a:picLocks noChangeAspect="1"/>
          </p:cNvPicPr>
          <p:nvPr/>
        </p:nvPicPr>
        <p:blipFill>
          <a:blip r:embed="rId8"/>
          <a:stretch>
            <a:fillRect/>
          </a:stretch>
        </p:blipFill>
        <p:spPr>
          <a:xfrm>
            <a:off x="5800371" y="3531006"/>
            <a:ext cx="724486" cy="719498"/>
          </a:xfrm>
          <a:prstGeom prst="rect">
            <a:avLst/>
          </a:prstGeom>
        </p:spPr>
      </p:pic>
      <p:pic>
        <p:nvPicPr>
          <p:cNvPr id="18" name="Picture 17">
            <a:extLst>
              <a:ext uri="{FF2B5EF4-FFF2-40B4-BE49-F238E27FC236}">
                <a16:creationId xmlns:a16="http://schemas.microsoft.com/office/drawing/2014/main" id="{06A7D5EE-C250-E043-ACF0-8AD8440CA85E}"/>
              </a:ext>
            </a:extLst>
          </p:cNvPr>
          <p:cNvPicPr>
            <a:picLocks noChangeAspect="1"/>
          </p:cNvPicPr>
          <p:nvPr/>
        </p:nvPicPr>
        <p:blipFill>
          <a:blip r:embed="rId9"/>
          <a:stretch>
            <a:fillRect/>
          </a:stretch>
        </p:blipFill>
        <p:spPr>
          <a:xfrm>
            <a:off x="7512648" y="2548256"/>
            <a:ext cx="1180844" cy="742948"/>
          </a:xfrm>
          <a:prstGeom prst="rect">
            <a:avLst/>
          </a:prstGeom>
        </p:spPr>
      </p:pic>
      <p:cxnSp>
        <p:nvCxnSpPr>
          <p:cNvPr id="22" name="Straight Connector 21">
            <a:extLst>
              <a:ext uri="{FF2B5EF4-FFF2-40B4-BE49-F238E27FC236}">
                <a16:creationId xmlns:a16="http://schemas.microsoft.com/office/drawing/2014/main" id="{1BC2F1B3-B000-1441-A50D-953001567E71}"/>
              </a:ext>
            </a:extLst>
          </p:cNvPr>
          <p:cNvCxnSpPr>
            <a:cxnSpLocks/>
            <a:stCxn id="17" idx="3"/>
            <a:endCxn id="18" idx="2"/>
          </p:cNvCxnSpPr>
          <p:nvPr/>
        </p:nvCxnSpPr>
        <p:spPr>
          <a:xfrm flipV="1">
            <a:off x="6524857" y="3291204"/>
            <a:ext cx="1578213" cy="599551"/>
          </a:xfrm>
          <a:prstGeom prst="line">
            <a:avLst/>
          </a:prstGeom>
          <a:ln w="76200" cap="flat" cmpd="sng" algn="ctr">
            <a:solidFill>
              <a:schemeClr val="accent1">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84120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5B00B9-D875-D14B-A027-4B086A4CE0DF}"/>
              </a:ext>
            </a:extLst>
          </p:cNvPr>
          <p:cNvSpPr/>
          <p:nvPr/>
        </p:nvSpPr>
        <p:spPr>
          <a:xfrm>
            <a:off x="897147" y="3148642"/>
            <a:ext cx="4934310" cy="143180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Data</a:t>
            </a:r>
          </a:p>
        </p:txBody>
      </p:sp>
      <p:sp>
        <p:nvSpPr>
          <p:cNvPr id="3" name="Content Placeholder 2"/>
          <p:cNvSpPr>
            <a:spLocks noGrp="1"/>
          </p:cNvSpPr>
          <p:nvPr>
            <p:ph idx="1"/>
          </p:nvPr>
        </p:nvSpPr>
        <p:spPr>
          <a:xfrm>
            <a:off x="603445" y="1000346"/>
            <a:ext cx="8090047" cy="3580100"/>
          </a:xfrm>
        </p:spPr>
        <p:txBody>
          <a:bodyPr/>
          <a:lstStyle/>
          <a:p>
            <a:pPr lvl="1"/>
            <a:r>
              <a:rPr lang="en-US" sz="2400" dirty="0"/>
              <a:t>Based on this data, an employee has to decide what department the course belongs in. </a:t>
            </a:r>
          </a:p>
          <a:p>
            <a:pPr marL="342900" lvl="1" indent="0">
              <a:buNone/>
            </a:pPr>
            <a:endParaRPr lang="en-US" sz="2400" dirty="0"/>
          </a:p>
          <a:p>
            <a:pPr lvl="1"/>
            <a:r>
              <a:rPr lang="en-US" sz="2400" dirty="0"/>
              <a:t>Unfortunately, the data is frequently incomplete. It’s always non-standardized and messy. </a:t>
            </a:r>
          </a:p>
          <a:p>
            <a:pPr lvl="1"/>
            <a:endParaRPr lang="en-US" sz="2400" dirty="0"/>
          </a:p>
          <a:p>
            <a:pPr marL="342900" lvl="1" indent="0">
              <a:buNone/>
            </a:pPr>
            <a:r>
              <a:rPr lang="en-US" sz="2000" b="1" dirty="0"/>
              <a:t>University Name: </a:t>
            </a:r>
            <a:r>
              <a:rPr lang="en-US" sz="2000" dirty="0"/>
              <a:t>U. of Linclon</a:t>
            </a:r>
          </a:p>
          <a:p>
            <a:pPr marL="342900" lvl="1" indent="0">
              <a:buNone/>
            </a:pPr>
            <a:r>
              <a:rPr lang="en-US" sz="2000" b="1" dirty="0"/>
              <a:t>Course Name:</a:t>
            </a:r>
            <a:r>
              <a:rPr lang="en-US" sz="2000" dirty="0"/>
              <a:t> Fields- Cecil or Flanders?</a:t>
            </a:r>
          </a:p>
          <a:p>
            <a:pPr marL="342900" lvl="1" indent="0">
              <a:buNone/>
            </a:pPr>
            <a:r>
              <a:rPr lang="en-US" sz="2000" b="1" dirty="0"/>
              <a:t>Course Enrollment: </a:t>
            </a:r>
          </a:p>
          <a:p>
            <a:pPr marL="342900" lvl="1" indent="0">
              <a:buNone/>
            </a:pPr>
            <a:r>
              <a:rPr lang="en-US" sz="2000" b="1" dirty="0"/>
              <a:t>Median Studying Time: </a:t>
            </a:r>
            <a:r>
              <a:rPr lang="en-US" sz="2000" dirty="0"/>
              <a:t>200 Hours</a:t>
            </a:r>
          </a:p>
          <a:p>
            <a:pPr marL="342900" lvl="1" indent="0">
              <a:buNone/>
            </a:pPr>
            <a:endParaRPr lang="en-US" sz="2400" dirty="0"/>
          </a:p>
          <a:p>
            <a:pPr lvl="1"/>
            <a:endParaRPr lang="en-US" sz="2200" dirty="0"/>
          </a:p>
          <a:p>
            <a:pPr lvl="1"/>
            <a:endParaRPr lang="en-US" sz="2400" dirty="0"/>
          </a:p>
        </p:txBody>
      </p:sp>
      <p:sp>
        <p:nvSpPr>
          <p:cNvPr id="4" name="Slide Number Placeholder 3"/>
          <p:cNvSpPr>
            <a:spLocks noGrp="1"/>
          </p:cNvSpPr>
          <p:nvPr>
            <p:ph type="sldNum" sz="quarter" idx="12"/>
          </p:nvPr>
        </p:nvSpPr>
        <p:spPr/>
        <p:txBody>
          <a:bodyPr/>
          <a:lstStyle/>
          <a:p>
            <a:fld id="{6DEEFC38-9F1D-F64B-A402-A9A479E8BA73}" type="slidenum">
              <a:rPr lang="en-US" smtClean="0"/>
              <a:t>15</a:t>
            </a:fld>
            <a:endParaRPr lang="en-US" dirty="0"/>
          </a:p>
        </p:txBody>
      </p:sp>
    </p:spTree>
    <p:extLst>
      <p:ext uri="{BB962C8B-B14F-4D97-AF65-F5344CB8AC3E}">
        <p14:creationId xmlns:p14="http://schemas.microsoft.com/office/powerpoint/2010/main" val="1320652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Requirements</a:t>
            </a:r>
          </a:p>
        </p:txBody>
      </p:sp>
      <p:sp>
        <p:nvSpPr>
          <p:cNvPr id="3" name="Content Placeholder 2"/>
          <p:cNvSpPr>
            <a:spLocks noGrp="1"/>
          </p:cNvSpPr>
          <p:nvPr>
            <p:ph idx="1"/>
          </p:nvPr>
        </p:nvSpPr>
        <p:spPr>
          <a:xfrm>
            <a:off x="603445" y="1000346"/>
            <a:ext cx="8090047" cy="1967141"/>
          </a:xfrm>
        </p:spPr>
        <p:txBody>
          <a:bodyPr/>
          <a:lstStyle/>
          <a:p>
            <a:pPr lvl="1"/>
            <a:r>
              <a:rPr lang="en-US" sz="2400" dirty="0"/>
              <a:t>Because it’s impossible to guess what data might come in, the solution must be robust to input error, and it must also generalize to data that includes words and phrases that are not represented in the training data.</a:t>
            </a:r>
          </a:p>
          <a:p>
            <a:pPr lvl="1"/>
            <a:endParaRPr lang="en-US" sz="2400" dirty="0"/>
          </a:p>
          <a:p>
            <a:pPr marL="342900" lvl="1" indent="0">
              <a:buNone/>
            </a:pPr>
            <a:endParaRPr lang="en-US" sz="2400" dirty="0"/>
          </a:p>
          <a:p>
            <a:pPr lvl="1"/>
            <a:endParaRPr lang="en-US" sz="2200" dirty="0"/>
          </a:p>
          <a:p>
            <a:pPr lvl="1"/>
            <a:endParaRPr lang="en-US" sz="2400" dirty="0"/>
          </a:p>
        </p:txBody>
      </p:sp>
      <p:sp>
        <p:nvSpPr>
          <p:cNvPr id="4" name="Slide Number Placeholder 3"/>
          <p:cNvSpPr>
            <a:spLocks noGrp="1"/>
          </p:cNvSpPr>
          <p:nvPr>
            <p:ph type="sldNum" sz="quarter" idx="12"/>
          </p:nvPr>
        </p:nvSpPr>
        <p:spPr/>
        <p:txBody>
          <a:bodyPr/>
          <a:lstStyle/>
          <a:p>
            <a:fld id="{6DEEFC38-9F1D-F64B-A402-A9A479E8BA73}" type="slidenum">
              <a:rPr lang="en-US" smtClean="0"/>
              <a:t>16</a:t>
            </a:fld>
            <a:endParaRPr lang="en-US" dirty="0"/>
          </a:p>
        </p:txBody>
      </p:sp>
      <p:pic>
        <p:nvPicPr>
          <p:cNvPr id="6" name="Picture 5">
            <a:extLst>
              <a:ext uri="{FF2B5EF4-FFF2-40B4-BE49-F238E27FC236}">
                <a16:creationId xmlns:a16="http://schemas.microsoft.com/office/drawing/2014/main" id="{3CA6BB72-91C7-AB49-A021-2EF9530E398D}"/>
              </a:ext>
            </a:extLst>
          </p:cNvPr>
          <p:cNvPicPr>
            <a:picLocks noChangeAspect="1"/>
          </p:cNvPicPr>
          <p:nvPr/>
        </p:nvPicPr>
        <p:blipFill>
          <a:blip r:embed="rId2"/>
          <a:stretch>
            <a:fillRect/>
          </a:stretch>
        </p:blipFill>
        <p:spPr>
          <a:xfrm>
            <a:off x="2426016" y="2639552"/>
            <a:ext cx="3526209" cy="1741121"/>
          </a:xfrm>
          <a:prstGeom prst="rect">
            <a:avLst/>
          </a:prstGeom>
        </p:spPr>
      </p:pic>
    </p:spTree>
    <p:extLst>
      <p:ext uri="{BB962C8B-B14F-4D97-AF65-F5344CB8AC3E}">
        <p14:creationId xmlns:p14="http://schemas.microsoft.com/office/powerpoint/2010/main" val="1780298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Analogous Situation</a:t>
            </a:r>
          </a:p>
        </p:txBody>
      </p:sp>
      <p:sp>
        <p:nvSpPr>
          <p:cNvPr id="3" name="Content Placeholder 2"/>
          <p:cNvSpPr>
            <a:spLocks noGrp="1"/>
          </p:cNvSpPr>
          <p:nvPr>
            <p:ph idx="1"/>
          </p:nvPr>
        </p:nvSpPr>
        <p:spPr>
          <a:xfrm>
            <a:off x="532957" y="1000346"/>
            <a:ext cx="8090047" cy="3580100"/>
          </a:xfrm>
        </p:spPr>
        <p:txBody>
          <a:bodyPr/>
          <a:lstStyle/>
          <a:p>
            <a:pPr lvl="1"/>
            <a:r>
              <a:rPr lang="en-US" sz="2400" dirty="0"/>
              <a:t>Despite these challenges, we need a system that can correctly classify these records as often as human observers do (~90 % of the time) and without increasing the cost as we want to remove the reliance on human intervention from the process.</a:t>
            </a:r>
          </a:p>
          <a:p>
            <a:pPr lvl="1"/>
            <a:endParaRPr lang="en-US" sz="2200" dirty="0"/>
          </a:p>
          <a:p>
            <a:pPr lvl="1"/>
            <a:endParaRPr lang="en-US" sz="2400" dirty="0"/>
          </a:p>
        </p:txBody>
      </p:sp>
      <p:sp>
        <p:nvSpPr>
          <p:cNvPr id="4" name="Slide Number Placeholder 3"/>
          <p:cNvSpPr>
            <a:spLocks noGrp="1"/>
          </p:cNvSpPr>
          <p:nvPr>
            <p:ph type="sldNum" sz="quarter" idx="12"/>
          </p:nvPr>
        </p:nvSpPr>
        <p:spPr/>
        <p:txBody>
          <a:bodyPr/>
          <a:lstStyle/>
          <a:p>
            <a:fld id="{6DEEFC38-9F1D-F64B-A402-A9A479E8BA73}" type="slidenum">
              <a:rPr lang="en-US" smtClean="0"/>
              <a:t>17</a:t>
            </a:fld>
            <a:endParaRPr lang="en-US" dirty="0"/>
          </a:p>
        </p:txBody>
      </p:sp>
    </p:spTree>
    <p:extLst>
      <p:ext uri="{BB962C8B-B14F-4D97-AF65-F5344CB8AC3E}">
        <p14:creationId xmlns:p14="http://schemas.microsoft.com/office/powerpoint/2010/main" val="438624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a:t>
            </a:r>
          </a:p>
        </p:txBody>
      </p:sp>
      <p:sp>
        <p:nvSpPr>
          <p:cNvPr id="4" name="Slide Number Placeholder 3"/>
          <p:cNvSpPr>
            <a:spLocks noGrp="1"/>
          </p:cNvSpPr>
          <p:nvPr>
            <p:ph type="sldNum" sz="quarter" idx="12"/>
          </p:nvPr>
        </p:nvSpPr>
        <p:spPr/>
        <p:txBody>
          <a:bodyPr/>
          <a:lstStyle/>
          <a:p>
            <a:fld id="{6DEEFC38-9F1D-F64B-A402-A9A479E8BA73}" type="slidenum">
              <a:rPr lang="en-US" smtClean="0"/>
              <a:t>18</a:t>
            </a:fld>
            <a:endParaRPr lang="en-US" dirty="0"/>
          </a:p>
        </p:txBody>
      </p:sp>
      <p:pic>
        <p:nvPicPr>
          <p:cNvPr id="10" name="Picture 9">
            <a:extLst>
              <a:ext uri="{FF2B5EF4-FFF2-40B4-BE49-F238E27FC236}">
                <a16:creationId xmlns:a16="http://schemas.microsoft.com/office/drawing/2014/main" id="{97F96838-8903-C643-BB01-C1FB312359EB}"/>
              </a:ext>
            </a:extLst>
          </p:cNvPr>
          <p:cNvPicPr>
            <a:picLocks noChangeAspect="1"/>
          </p:cNvPicPr>
          <p:nvPr/>
        </p:nvPicPr>
        <p:blipFill>
          <a:blip r:embed="rId2"/>
          <a:stretch>
            <a:fillRect/>
          </a:stretch>
        </p:blipFill>
        <p:spPr>
          <a:xfrm>
            <a:off x="1416398" y="957345"/>
            <a:ext cx="6702725" cy="3661913"/>
          </a:xfrm>
          <a:prstGeom prst="rect">
            <a:avLst/>
          </a:prstGeom>
        </p:spPr>
      </p:pic>
    </p:spTree>
    <p:extLst>
      <p:ext uri="{BB962C8B-B14F-4D97-AF65-F5344CB8AC3E}">
        <p14:creationId xmlns:p14="http://schemas.microsoft.com/office/powerpoint/2010/main" val="2165271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Modeling - Baseline</a:t>
            </a:r>
          </a:p>
        </p:txBody>
      </p:sp>
      <p:sp>
        <p:nvSpPr>
          <p:cNvPr id="3" name="Content Placeholder 2"/>
          <p:cNvSpPr>
            <a:spLocks noGrp="1"/>
          </p:cNvSpPr>
          <p:nvPr>
            <p:ph idx="1"/>
          </p:nvPr>
        </p:nvSpPr>
        <p:spPr>
          <a:xfrm>
            <a:off x="205153" y="1027380"/>
            <a:ext cx="8090047" cy="3580100"/>
          </a:xfrm>
        </p:spPr>
        <p:txBody>
          <a:bodyPr/>
          <a:lstStyle/>
          <a:p>
            <a:pPr marL="342900" lvl="1" indent="0">
              <a:buNone/>
            </a:pPr>
            <a:r>
              <a:rPr lang="en-US" sz="2000" dirty="0"/>
              <a:t>Multiclass Logistic Regression</a:t>
            </a:r>
          </a:p>
          <a:p>
            <a:pPr marL="342900" lvl="1" indent="0">
              <a:buNone/>
            </a:pPr>
            <a:r>
              <a:rPr lang="en-US" sz="2000" dirty="0"/>
              <a:t>SVM</a:t>
            </a:r>
          </a:p>
          <a:p>
            <a:pPr marL="342900" lvl="1" indent="0">
              <a:buNone/>
            </a:pPr>
            <a:r>
              <a:rPr lang="en-US" sz="2000" dirty="0"/>
              <a:t>Random Forest</a:t>
            </a:r>
          </a:p>
          <a:p>
            <a:pPr marL="342900" lvl="1" indent="0">
              <a:buNone/>
            </a:pPr>
            <a:r>
              <a:rPr lang="en-US" sz="2000" dirty="0"/>
              <a:t>Neural Network</a:t>
            </a:r>
          </a:p>
          <a:p>
            <a:pPr marL="342900" lvl="1" indent="0">
              <a:buNone/>
            </a:pPr>
            <a:endParaRPr lang="en-US" sz="2000" dirty="0"/>
          </a:p>
          <a:p>
            <a:pPr marL="342900" lvl="1" indent="0">
              <a:buNone/>
            </a:pPr>
            <a:r>
              <a:rPr lang="en-US" sz="2000" dirty="0"/>
              <a:t>On </a:t>
            </a:r>
            <a:r>
              <a:rPr lang="en-US" sz="2000" i="1" dirty="0"/>
              <a:t>Course Enrollment</a:t>
            </a:r>
            <a:r>
              <a:rPr lang="en-US" sz="2000" dirty="0"/>
              <a:t>, </a:t>
            </a:r>
          </a:p>
          <a:p>
            <a:pPr marL="342900" lvl="1" indent="0">
              <a:buNone/>
            </a:pPr>
            <a:r>
              <a:rPr lang="en-US" sz="2000" i="1" dirty="0"/>
              <a:t>Median Studying Time</a:t>
            </a:r>
            <a:r>
              <a:rPr lang="en-US" sz="2000" dirty="0"/>
              <a:t>, </a:t>
            </a:r>
          </a:p>
          <a:p>
            <a:pPr marL="342900" lvl="1" indent="0">
              <a:buNone/>
            </a:pPr>
            <a:r>
              <a:rPr lang="en-US" sz="2000" dirty="0"/>
              <a:t>and n-grams through </a:t>
            </a:r>
          </a:p>
          <a:p>
            <a:pPr marL="342900" lvl="1" indent="0">
              <a:buNone/>
            </a:pPr>
            <a:r>
              <a:rPr lang="en-US" sz="2000" dirty="0"/>
              <a:t>n=3 for words in </a:t>
            </a:r>
            <a:r>
              <a:rPr lang="en-US" sz="2000" i="1" dirty="0"/>
              <a:t>University</a:t>
            </a:r>
          </a:p>
          <a:p>
            <a:pPr marL="342900" lvl="1" indent="0">
              <a:buNone/>
            </a:pPr>
            <a:r>
              <a:rPr lang="en-US" sz="2000" i="1" dirty="0"/>
              <a:t>Name </a:t>
            </a:r>
            <a:r>
              <a:rPr lang="en-US" sz="2000" dirty="0"/>
              <a:t>and </a:t>
            </a:r>
            <a:r>
              <a:rPr lang="en-US" sz="2000" i="1" dirty="0"/>
              <a:t>Course Name</a:t>
            </a:r>
            <a:r>
              <a:rPr lang="en-US" sz="2000" dirty="0"/>
              <a:t>.</a:t>
            </a:r>
          </a:p>
          <a:p>
            <a:pPr marL="342900" lvl="1" indent="0">
              <a:buNone/>
            </a:pPr>
            <a:endParaRPr lang="en-US" sz="2400" dirty="0"/>
          </a:p>
          <a:p>
            <a:pPr marL="342900" lvl="1" indent="0">
              <a:buNone/>
            </a:pPr>
            <a:endParaRPr lang="en-US" sz="2400" dirty="0"/>
          </a:p>
          <a:p>
            <a:pPr marL="342900" lvl="1" indent="0">
              <a:buNone/>
            </a:pPr>
            <a:r>
              <a:rPr lang="en-US" sz="2400" dirty="0"/>
              <a:t>	</a:t>
            </a:r>
          </a:p>
        </p:txBody>
      </p:sp>
      <p:sp>
        <p:nvSpPr>
          <p:cNvPr id="4" name="Slide Number Placeholder 3"/>
          <p:cNvSpPr>
            <a:spLocks noGrp="1"/>
          </p:cNvSpPr>
          <p:nvPr>
            <p:ph type="sldNum" sz="quarter" idx="12"/>
          </p:nvPr>
        </p:nvSpPr>
        <p:spPr/>
        <p:txBody>
          <a:bodyPr/>
          <a:lstStyle/>
          <a:p>
            <a:fld id="{6DEEFC38-9F1D-F64B-A402-A9A479E8BA73}" type="slidenum">
              <a:rPr lang="en-US" smtClean="0"/>
              <a:t>19</a:t>
            </a:fld>
            <a:endParaRPr lang="en-US" dirty="0"/>
          </a:p>
        </p:txBody>
      </p:sp>
      <p:pic>
        <p:nvPicPr>
          <p:cNvPr id="5" name="Picture 4">
            <a:extLst>
              <a:ext uri="{FF2B5EF4-FFF2-40B4-BE49-F238E27FC236}">
                <a16:creationId xmlns:a16="http://schemas.microsoft.com/office/drawing/2014/main" id="{95600ABF-2BD1-A049-8DF0-DB9D0EA51BFF}"/>
              </a:ext>
            </a:extLst>
          </p:cNvPr>
          <p:cNvPicPr>
            <a:picLocks noChangeAspect="1"/>
          </p:cNvPicPr>
          <p:nvPr/>
        </p:nvPicPr>
        <p:blipFill>
          <a:blip r:embed="rId2"/>
          <a:stretch>
            <a:fillRect/>
          </a:stretch>
        </p:blipFill>
        <p:spPr>
          <a:xfrm>
            <a:off x="4104913" y="1727686"/>
            <a:ext cx="4709349" cy="193794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76326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532957" y="1000346"/>
            <a:ext cx="8090048" cy="3580100"/>
          </a:xfrm>
        </p:spPr>
        <p:txBody>
          <a:bodyPr/>
          <a:lstStyle/>
          <a:p>
            <a:pPr lvl="1"/>
            <a:r>
              <a:rPr lang="en-US" sz="2800" dirty="0"/>
              <a:t>Introduction</a:t>
            </a:r>
          </a:p>
          <a:p>
            <a:pPr lvl="1"/>
            <a:endParaRPr lang="en-US" sz="2800" dirty="0"/>
          </a:p>
          <a:p>
            <a:pPr lvl="1"/>
            <a:r>
              <a:rPr lang="en-US" sz="2800" dirty="0"/>
              <a:t>Considerations for using deep learning in a risk-adverse corporate environment</a:t>
            </a:r>
          </a:p>
          <a:p>
            <a:pPr lvl="1"/>
            <a:endParaRPr lang="en-US" sz="2800" dirty="0"/>
          </a:p>
          <a:p>
            <a:pPr lvl="1"/>
            <a:r>
              <a:rPr lang="en-US" sz="2800" dirty="0"/>
              <a:t>Use Case Example</a:t>
            </a:r>
          </a:p>
          <a:p>
            <a:pPr lvl="1"/>
            <a:endParaRPr lang="en-US" sz="2800" dirty="0"/>
          </a:p>
          <a:p>
            <a:pPr lvl="1"/>
            <a:endParaRPr lang="en-US" sz="2800" dirty="0"/>
          </a:p>
        </p:txBody>
      </p:sp>
      <p:sp>
        <p:nvSpPr>
          <p:cNvPr id="4" name="Slide Number Placeholder 3"/>
          <p:cNvSpPr>
            <a:spLocks noGrp="1"/>
          </p:cNvSpPr>
          <p:nvPr>
            <p:ph type="sldNum" sz="quarter" idx="12"/>
          </p:nvPr>
        </p:nvSpPr>
        <p:spPr/>
        <p:txBody>
          <a:bodyPr/>
          <a:lstStyle/>
          <a:p>
            <a:fld id="{6DEEFC38-9F1D-F64B-A402-A9A479E8BA73}" type="slidenum">
              <a:rPr lang="en-US" smtClean="0"/>
              <a:t>2</a:t>
            </a:fld>
            <a:endParaRPr lang="en-US" dirty="0"/>
          </a:p>
        </p:txBody>
      </p:sp>
    </p:spTree>
    <p:extLst>
      <p:ext uri="{BB962C8B-B14F-4D97-AF65-F5344CB8AC3E}">
        <p14:creationId xmlns:p14="http://schemas.microsoft.com/office/powerpoint/2010/main" val="2994274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Modeling - Baseline</a:t>
            </a:r>
          </a:p>
        </p:txBody>
      </p:sp>
      <p:sp>
        <p:nvSpPr>
          <p:cNvPr id="3" name="Content Placeholder 2"/>
          <p:cNvSpPr>
            <a:spLocks noGrp="1"/>
          </p:cNvSpPr>
          <p:nvPr>
            <p:ph idx="1"/>
          </p:nvPr>
        </p:nvSpPr>
        <p:spPr>
          <a:xfrm>
            <a:off x="205153" y="1027380"/>
            <a:ext cx="8090047" cy="3580100"/>
          </a:xfrm>
        </p:spPr>
        <p:txBody>
          <a:bodyPr/>
          <a:lstStyle/>
          <a:p>
            <a:pPr marL="342900" lvl="1" indent="0">
              <a:buNone/>
            </a:pPr>
            <a:r>
              <a:rPr lang="en-US" sz="2400" dirty="0"/>
              <a:t>These models struggled to reach 75% accuracy- well below the required level of performance.</a:t>
            </a:r>
          </a:p>
          <a:p>
            <a:pPr marL="342900" lvl="1" indent="0">
              <a:buNone/>
            </a:pPr>
            <a:endParaRPr lang="en-US" sz="2400" dirty="0"/>
          </a:p>
          <a:p>
            <a:pPr marL="342900" lvl="1" indent="0">
              <a:buNone/>
            </a:pPr>
            <a:r>
              <a:rPr lang="en-US" sz="2400" dirty="0"/>
              <a:t>Furthermore, </a:t>
            </a:r>
          </a:p>
          <a:p>
            <a:pPr lvl="1"/>
            <a:r>
              <a:rPr lang="en-US" sz="2400" dirty="0"/>
              <a:t>Unable to generalize to words that had never been encountered in training</a:t>
            </a:r>
          </a:p>
          <a:p>
            <a:pPr lvl="1"/>
            <a:r>
              <a:rPr lang="en-US" sz="2400" dirty="0"/>
              <a:t>Not robust to even very common </a:t>
            </a:r>
            <a:r>
              <a:rPr lang="en-US" sz="2400" dirty="0" err="1"/>
              <a:t>mis</a:t>
            </a:r>
            <a:r>
              <a:rPr lang="en-US" sz="2400" dirty="0"/>
              <a:t>-spelling, typos.</a:t>
            </a:r>
          </a:p>
          <a:p>
            <a:pPr lvl="1"/>
            <a:endParaRPr lang="en-US" sz="2400" dirty="0"/>
          </a:p>
          <a:p>
            <a:pPr lvl="1"/>
            <a:endParaRPr lang="en-US" sz="2400" dirty="0"/>
          </a:p>
          <a:p>
            <a:pPr lvl="1"/>
            <a:endParaRPr lang="en-US" sz="2400" dirty="0"/>
          </a:p>
          <a:p>
            <a:pPr marL="342900" lvl="1" indent="0">
              <a:buNone/>
            </a:pPr>
            <a:endParaRPr lang="en-US" sz="2400" dirty="0"/>
          </a:p>
          <a:p>
            <a:pPr marL="342900" lvl="1" indent="0">
              <a:buNone/>
            </a:pPr>
            <a:endParaRPr lang="en-US" sz="2400" dirty="0"/>
          </a:p>
          <a:p>
            <a:pPr marL="342900" lvl="1" indent="0">
              <a:buNone/>
            </a:pPr>
            <a:r>
              <a:rPr lang="en-US" sz="2400" dirty="0"/>
              <a:t>	</a:t>
            </a:r>
          </a:p>
        </p:txBody>
      </p:sp>
      <p:sp>
        <p:nvSpPr>
          <p:cNvPr id="4" name="Slide Number Placeholder 3"/>
          <p:cNvSpPr>
            <a:spLocks noGrp="1"/>
          </p:cNvSpPr>
          <p:nvPr>
            <p:ph type="sldNum" sz="quarter" idx="12"/>
          </p:nvPr>
        </p:nvSpPr>
        <p:spPr/>
        <p:txBody>
          <a:bodyPr/>
          <a:lstStyle/>
          <a:p>
            <a:fld id="{6DEEFC38-9F1D-F64B-A402-A9A479E8BA73}" type="slidenum">
              <a:rPr lang="en-US" smtClean="0"/>
              <a:t>20</a:t>
            </a:fld>
            <a:endParaRPr lang="en-US" dirty="0"/>
          </a:p>
        </p:txBody>
      </p:sp>
    </p:spTree>
    <p:extLst>
      <p:ext uri="{BB962C8B-B14F-4D97-AF65-F5344CB8AC3E}">
        <p14:creationId xmlns:p14="http://schemas.microsoft.com/office/powerpoint/2010/main" val="4103622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Analogy</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r>
                  <a:rPr lang="en-US" b="1" dirty="0"/>
                  <a:t>Analogy</a:t>
                </a:r>
                <a:r>
                  <a:rPr lang="en-US" dirty="0"/>
                  <a:t> is an important part of this problem.</a:t>
                </a:r>
              </a:p>
              <a:p>
                <a:pPr marL="0" indent="0">
                  <a:buNone/>
                </a:pPr>
                <a:endParaRPr lang="en-US" dirty="0"/>
              </a:p>
              <a:p>
                <a:pPr marL="0" indent="0">
                  <a:buNone/>
                </a:pPr>
                <a:r>
                  <a:rPr lang="en-US" dirty="0"/>
                  <a:t>	</a:t>
                </a:r>
                <a14:m>
                  <m:oMath xmlns:m="http://schemas.openxmlformats.org/officeDocument/2006/math">
                    <m:r>
                      <a:rPr lang="en-US" b="0" i="1" smtClean="0">
                        <a:latin typeface="Cambria Math" panose="02040503050406030204" pitchFamily="18" charset="0"/>
                      </a:rPr>
                      <m:t>𝑁𝑖𝑐𝑒</m:t>
                    </m:r>
                    <m:r>
                      <a:rPr lang="en-US" b="0" i="1" smtClean="0">
                        <a:latin typeface="Cambria Math"/>
                      </a:rPr>
                      <m:t> ≅</m:t>
                    </m:r>
                    <m:r>
                      <a:rPr lang="en-US" b="0" i="1" smtClean="0">
                        <a:latin typeface="Cambria Math" panose="02040503050406030204" pitchFamily="18" charset="0"/>
                      </a:rPr>
                      <m:t>𝐴𝑚𝑖𝑎𝑏𝑙𝑒</m:t>
                    </m:r>
                    <m:r>
                      <a:rPr lang="en-US" b="0" i="1" smtClean="0">
                        <a:latin typeface="Cambria Math"/>
                      </a:rPr>
                      <m:t>≅</m:t>
                    </m:r>
                    <m:r>
                      <a:rPr lang="en-US" b="0" i="1" smtClean="0">
                        <a:latin typeface="Cambria Math" panose="02040503050406030204" pitchFamily="18" charset="0"/>
                      </a:rPr>
                      <m:t>𝐾𝑖𝑛𝑑</m:t>
                    </m:r>
                  </m:oMath>
                </a14:m>
                <a:endParaRPr lang="en-US" dirty="0"/>
              </a:p>
              <a:p>
                <a:pPr marL="0" indent="0">
                  <a:buNone/>
                </a:pPr>
                <a:endParaRPr lang="en-US" dirty="0"/>
              </a:p>
              <a:p>
                <a:pPr marL="0" indent="0">
                  <a:buNone/>
                </a:pPr>
                <a:r>
                  <a:rPr lang="en-US" dirty="0"/>
                  <a:t>The general semantic areas are very informative of which department the class belongs in, for example, when:</a:t>
                </a:r>
              </a:p>
              <a:p>
                <a:pPr marL="0" indent="0">
                  <a:buNone/>
                </a:pPr>
                <a:endParaRPr lang="en-US" dirty="0"/>
              </a:p>
              <a:p>
                <a:pPr marL="0" indent="0">
                  <a:buNone/>
                </a:pPr>
                <a:r>
                  <a:rPr lang="en-US" dirty="0"/>
                  <a:t>          </a:t>
                </a:r>
                <a14:m>
                  <m:oMath xmlns:m="http://schemas.openxmlformats.org/officeDocument/2006/math">
                    <m:r>
                      <a:rPr lang="en-US" i="1">
                        <a:latin typeface="Cambria Math" panose="02040503050406030204" pitchFamily="18" charset="0"/>
                      </a:rPr>
                      <m:t>𝑊𝑟𝑖𝑡𝑖𝑛𝑔</m:t>
                    </m:r>
                    <m:r>
                      <a:rPr lang="en-US" i="1">
                        <a:latin typeface="Cambria Math" panose="02040503050406030204" pitchFamily="18" charset="0"/>
                      </a:rPr>
                      <m:t> ≅</m:t>
                    </m:r>
                    <m:r>
                      <a:rPr lang="en-US" i="1">
                        <a:latin typeface="Cambria Math" panose="02040503050406030204" pitchFamily="18" charset="0"/>
                      </a:rPr>
                      <m:t>𝐶𝑜𝑚𝑝𝑜𝑠𝑖𝑡𝑖𝑜𝑛</m:t>
                    </m:r>
                    <m:r>
                      <a:rPr lang="en-US" i="1">
                        <a:latin typeface="Cambria Math" panose="02040503050406030204" pitchFamily="18" charset="0"/>
                      </a:rPr>
                      <m:t>≅</m:t>
                    </m:r>
                  </m:oMath>
                </a14:m>
                <a:r>
                  <a:rPr lang="en-US" i="1" dirty="0">
                    <a:latin typeface="Cambria Math" panose="02040503050406030204" pitchFamily="18" charset="0"/>
                  </a:rPr>
                  <a:t> Scribbling</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84" t="-176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DEEFC38-9F1D-F64B-A402-A9A479E8BA73}" type="slidenum">
              <a:rPr lang="en-US" smtClean="0"/>
              <a:t>21</a:t>
            </a:fld>
            <a:endParaRPr lang="en-US" dirty="0"/>
          </a:p>
        </p:txBody>
      </p:sp>
    </p:spTree>
    <p:extLst>
      <p:ext uri="{BB962C8B-B14F-4D97-AF65-F5344CB8AC3E}">
        <p14:creationId xmlns:p14="http://schemas.microsoft.com/office/powerpoint/2010/main" val="186255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this difficult?</a:t>
            </a:r>
            <a:br>
              <a:rPr lang="en-US" dirty="0"/>
            </a:br>
            <a:r>
              <a:rPr lang="en-US" dirty="0"/>
              <a:t>Humans can do it pretty easily. (ctd.)</a:t>
            </a:r>
          </a:p>
        </p:txBody>
      </p:sp>
      <p:sp>
        <p:nvSpPr>
          <p:cNvPr id="3" name="Content Placeholder 2"/>
          <p:cNvSpPr>
            <a:spLocks noGrp="1"/>
          </p:cNvSpPr>
          <p:nvPr>
            <p:ph idx="1"/>
          </p:nvPr>
        </p:nvSpPr>
        <p:spPr/>
        <p:txBody>
          <a:bodyPr/>
          <a:lstStyle/>
          <a:p>
            <a:pPr marL="0" indent="0">
              <a:buNone/>
            </a:pPr>
            <a:r>
              <a:rPr lang="en-US" dirty="0"/>
              <a:t>Computers lack this analogy reference, so we have to create it for them.</a:t>
            </a: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DEEFC38-9F1D-F64B-A402-A9A479E8BA73}" type="slidenum">
              <a:rPr lang="en-US" smtClean="0"/>
              <a:t>22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327" y="1526116"/>
            <a:ext cx="3111500" cy="3106607"/>
          </a:xfrm>
          <a:prstGeom prst="rect">
            <a:avLst/>
          </a:prstGeom>
        </p:spPr>
      </p:pic>
    </p:spTree>
    <p:extLst>
      <p:ext uri="{BB962C8B-B14F-4D97-AF65-F5344CB8AC3E}">
        <p14:creationId xmlns:p14="http://schemas.microsoft.com/office/powerpoint/2010/main" val="3960084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Vectors</a:t>
            </a:r>
          </a:p>
        </p:txBody>
      </p:sp>
      <p:sp>
        <p:nvSpPr>
          <p:cNvPr id="4" name="Slide Number Placeholder 3"/>
          <p:cNvSpPr>
            <a:spLocks noGrp="1"/>
          </p:cNvSpPr>
          <p:nvPr>
            <p:ph type="sldNum" sz="quarter" idx="12"/>
          </p:nvPr>
        </p:nvSpPr>
        <p:spPr/>
        <p:txBody>
          <a:bodyPr/>
          <a:lstStyle/>
          <a:p>
            <a:fld id="{6DEEFC38-9F1D-F64B-A402-A9A479E8BA73}" type="slidenum">
              <a:rPr lang="en-US" smtClean="0"/>
              <a:t>23</a:t>
            </a:fld>
            <a:endParaRPr lang="en-US" dirty="0"/>
          </a:p>
        </p:txBody>
      </p:sp>
      <p:sp>
        <p:nvSpPr>
          <p:cNvPr id="6" name="Content Placeholder 2">
            <a:extLst>
              <a:ext uri="{FF2B5EF4-FFF2-40B4-BE49-F238E27FC236}">
                <a16:creationId xmlns:a16="http://schemas.microsoft.com/office/drawing/2014/main" id="{04FDFE1F-8F02-B542-9254-FB279175D228}"/>
              </a:ext>
            </a:extLst>
          </p:cNvPr>
          <p:cNvSpPr txBox="1">
            <a:spLocks/>
          </p:cNvSpPr>
          <p:nvPr/>
        </p:nvSpPr>
        <p:spPr>
          <a:xfrm>
            <a:off x="369054" y="1078617"/>
            <a:ext cx="8090048" cy="35801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One structure that can assist with this analogical reasoning is the </a:t>
            </a:r>
            <a:r>
              <a:rPr lang="en-US" b="1" dirty="0"/>
              <a:t>Word Vector.</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11" name="Picture 10">
            <a:extLst>
              <a:ext uri="{FF2B5EF4-FFF2-40B4-BE49-F238E27FC236}">
                <a16:creationId xmlns:a16="http://schemas.microsoft.com/office/drawing/2014/main" id="{399ABDC7-6720-7A42-BC38-C78506321A1F}"/>
              </a:ext>
            </a:extLst>
          </p:cNvPr>
          <p:cNvPicPr>
            <a:picLocks noChangeAspect="1"/>
          </p:cNvPicPr>
          <p:nvPr/>
        </p:nvPicPr>
        <p:blipFill>
          <a:blip r:embed="rId2"/>
          <a:stretch>
            <a:fillRect/>
          </a:stretch>
        </p:blipFill>
        <p:spPr>
          <a:xfrm>
            <a:off x="4340397" y="2355012"/>
            <a:ext cx="3386472" cy="2210518"/>
          </a:xfrm>
          <a:prstGeom prst="rect">
            <a:avLst/>
          </a:prstGeom>
        </p:spPr>
      </p:pic>
      <p:sp>
        <p:nvSpPr>
          <p:cNvPr id="12" name="TextBox 11">
            <a:extLst>
              <a:ext uri="{FF2B5EF4-FFF2-40B4-BE49-F238E27FC236}">
                <a16:creationId xmlns:a16="http://schemas.microsoft.com/office/drawing/2014/main" id="{23DFDE8D-92EC-1B48-96CE-0B7C5B422529}"/>
              </a:ext>
            </a:extLst>
          </p:cNvPr>
          <p:cNvSpPr txBox="1"/>
          <p:nvPr/>
        </p:nvSpPr>
        <p:spPr>
          <a:xfrm>
            <a:off x="1052422" y="2749240"/>
            <a:ext cx="1121434" cy="646331"/>
          </a:xfrm>
          <a:prstGeom prst="rect">
            <a:avLst/>
          </a:prstGeom>
          <a:noFill/>
        </p:spPr>
        <p:txBody>
          <a:bodyPr wrap="square" rtlCol="0">
            <a:spAutoFit/>
          </a:bodyPr>
          <a:lstStyle/>
          <a:p>
            <a:r>
              <a:rPr lang="en-US" sz="3600" dirty="0"/>
              <a:t>King </a:t>
            </a:r>
            <a:r>
              <a:rPr lang="en-US" dirty="0"/>
              <a:t>                </a:t>
            </a:r>
          </a:p>
        </p:txBody>
      </p:sp>
      <p:cxnSp>
        <p:nvCxnSpPr>
          <p:cNvPr id="14" name="Straight Arrow Connector 13">
            <a:extLst>
              <a:ext uri="{FF2B5EF4-FFF2-40B4-BE49-F238E27FC236}">
                <a16:creationId xmlns:a16="http://schemas.microsoft.com/office/drawing/2014/main" id="{6E739F4A-FE5B-794C-8BD8-496D29E0E988}"/>
              </a:ext>
            </a:extLst>
          </p:cNvPr>
          <p:cNvCxnSpPr/>
          <p:nvPr/>
        </p:nvCxnSpPr>
        <p:spPr>
          <a:xfrm>
            <a:off x="2458528" y="3136086"/>
            <a:ext cx="1768415" cy="0"/>
          </a:xfrm>
          <a:prstGeom prst="straightConnector1">
            <a:avLst/>
          </a:prstGeom>
          <a:ln w="76200">
            <a:solidFill>
              <a:schemeClr val="tx1">
                <a:lumMod val="50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32459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Vectors</a:t>
            </a:r>
          </a:p>
        </p:txBody>
      </p:sp>
      <p:sp>
        <p:nvSpPr>
          <p:cNvPr id="4" name="Slide Number Placeholder 3"/>
          <p:cNvSpPr>
            <a:spLocks noGrp="1"/>
          </p:cNvSpPr>
          <p:nvPr>
            <p:ph type="sldNum" sz="quarter" idx="12"/>
          </p:nvPr>
        </p:nvSpPr>
        <p:spPr/>
        <p:txBody>
          <a:bodyPr/>
          <a:lstStyle/>
          <a:p>
            <a:fld id="{6DEEFC38-9F1D-F64B-A402-A9A479E8BA73}" type="slidenum">
              <a:rPr lang="en-US" smtClean="0"/>
              <a:t>24</a:t>
            </a:fld>
            <a:endParaRPr lang="en-US" dirty="0"/>
          </a:p>
        </p:txBody>
      </p:sp>
      <p:sp>
        <p:nvSpPr>
          <p:cNvPr id="6" name="Content Placeholder 2">
            <a:extLst>
              <a:ext uri="{FF2B5EF4-FFF2-40B4-BE49-F238E27FC236}">
                <a16:creationId xmlns:a16="http://schemas.microsoft.com/office/drawing/2014/main" id="{04FDFE1F-8F02-B542-9254-FB279175D228}"/>
              </a:ext>
            </a:extLst>
          </p:cNvPr>
          <p:cNvSpPr txBox="1">
            <a:spLocks/>
          </p:cNvSpPr>
          <p:nvPr/>
        </p:nvSpPr>
        <p:spPr>
          <a:xfrm>
            <a:off x="394933" y="1078617"/>
            <a:ext cx="8090048" cy="35801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Like an </a:t>
            </a:r>
            <a:r>
              <a:rPr lang="en-US" dirty="0" err="1"/>
              <a:t>Autoencoder</a:t>
            </a:r>
            <a:r>
              <a:rPr lang="en-US" dirty="0"/>
              <a:t>, a word vector approach seeks to express the semantic content of words along many dimensions of meaning.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Simply, they do so by modeling the contexts in which words appear- which words appear near others, and which never do.</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5" name="Picture 4">
            <a:extLst>
              <a:ext uri="{FF2B5EF4-FFF2-40B4-BE49-F238E27FC236}">
                <a16:creationId xmlns:a16="http://schemas.microsoft.com/office/drawing/2014/main" id="{49C21F4A-94A0-3D4A-A592-5F1970EF7EB7}"/>
              </a:ext>
            </a:extLst>
          </p:cNvPr>
          <p:cNvPicPr>
            <a:picLocks noChangeAspect="1"/>
          </p:cNvPicPr>
          <p:nvPr/>
        </p:nvPicPr>
        <p:blipFill>
          <a:blip r:embed="rId2"/>
          <a:stretch>
            <a:fillRect/>
          </a:stretch>
        </p:blipFill>
        <p:spPr>
          <a:xfrm>
            <a:off x="2216989" y="2868667"/>
            <a:ext cx="3656882" cy="1806278"/>
          </a:xfrm>
          <a:prstGeom prst="rect">
            <a:avLst/>
          </a:prstGeom>
        </p:spPr>
      </p:pic>
    </p:spTree>
    <p:extLst>
      <p:ext uri="{BB962C8B-B14F-4D97-AF65-F5344CB8AC3E}">
        <p14:creationId xmlns:p14="http://schemas.microsoft.com/office/powerpoint/2010/main" val="1062363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Vectors</a:t>
            </a:r>
          </a:p>
        </p:txBody>
      </p:sp>
      <p:sp>
        <p:nvSpPr>
          <p:cNvPr id="4" name="Slide Number Placeholder 3"/>
          <p:cNvSpPr>
            <a:spLocks noGrp="1"/>
          </p:cNvSpPr>
          <p:nvPr>
            <p:ph type="sldNum" sz="quarter" idx="12"/>
          </p:nvPr>
        </p:nvSpPr>
        <p:spPr/>
        <p:txBody>
          <a:bodyPr/>
          <a:lstStyle/>
          <a:p>
            <a:fld id="{6DEEFC38-9F1D-F64B-A402-A9A479E8BA73}" type="slidenum">
              <a:rPr lang="en-US" smtClean="0"/>
              <a:t>25</a:t>
            </a:fld>
            <a:endParaRPr lang="en-US" dirty="0"/>
          </a:p>
        </p:txBody>
      </p:sp>
      <p:sp>
        <p:nvSpPr>
          <p:cNvPr id="6" name="Content Placeholder 2">
            <a:extLst>
              <a:ext uri="{FF2B5EF4-FFF2-40B4-BE49-F238E27FC236}">
                <a16:creationId xmlns:a16="http://schemas.microsoft.com/office/drawing/2014/main" id="{04FDFE1F-8F02-B542-9254-FB279175D228}"/>
              </a:ext>
            </a:extLst>
          </p:cNvPr>
          <p:cNvSpPr txBox="1">
            <a:spLocks/>
          </p:cNvSpPr>
          <p:nvPr/>
        </p:nvSpPr>
        <p:spPr>
          <a:xfrm>
            <a:off x="334549" y="1199387"/>
            <a:ext cx="8090048" cy="35801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Stanford’s </a:t>
            </a:r>
            <a:r>
              <a:rPr lang="en-US" b="1" dirty="0" err="1"/>
              <a:t>GloVe</a:t>
            </a:r>
            <a:r>
              <a:rPr lang="en-US" b="1" dirty="0"/>
              <a:t> Vectors </a:t>
            </a:r>
            <a:r>
              <a:rPr lang="en-US" dirty="0"/>
              <a:t>are generated via a weighted least squares regression on co-</a:t>
            </a:r>
            <a:r>
              <a:rPr lang="en-US" dirty="0" err="1"/>
              <a:t>occurences</a:t>
            </a:r>
            <a:r>
              <a:rPr lang="en-US" dirty="0"/>
              <a:t> of words within a context window.</a:t>
            </a:r>
            <a:endParaRPr lang="en-US" b="1"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9" name="Picture 8">
            <a:extLst>
              <a:ext uri="{FF2B5EF4-FFF2-40B4-BE49-F238E27FC236}">
                <a16:creationId xmlns:a16="http://schemas.microsoft.com/office/drawing/2014/main" id="{E0D9E205-5543-CF4F-83BF-6353E19B390B}"/>
              </a:ext>
            </a:extLst>
          </p:cNvPr>
          <p:cNvPicPr>
            <a:picLocks noChangeAspect="1"/>
          </p:cNvPicPr>
          <p:nvPr/>
        </p:nvPicPr>
        <p:blipFill>
          <a:blip r:embed="rId2"/>
          <a:stretch>
            <a:fillRect/>
          </a:stretch>
        </p:blipFill>
        <p:spPr>
          <a:xfrm>
            <a:off x="334549" y="2551913"/>
            <a:ext cx="8517904" cy="1537008"/>
          </a:xfrm>
          <a:prstGeom prst="rect">
            <a:avLst/>
          </a:prstGeom>
        </p:spPr>
      </p:pic>
    </p:spTree>
    <p:extLst>
      <p:ext uri="{BB962C8B-B14F-4D97-AF65-F5344CB8AC3E}">
        <p14:creationId xmlns:p14="http://schemas.microsoft.com/office/powerpoint/2010/main" val="1020832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Vectors</a:t>
            </a:r>
          </a:p>
        </p:txBody>
      </p:sp>
      <p:sp>
        <p:nvSpPr>
          <p:cNvPr id="4" name="Slide Number Placeholder 3"/>
          <p:cNvSpPr>
            <a:spLocks noGrp="1"/>
          </p:cNvSpPr>
          <p:nvPr>
            <p:ph type="sldNum" sz="quarter" idx="12"/>
          </p:nvPr>
        </p:nvSpPr>
        <p:spPr/>
        <p:txBody>
          <a:bodyPr/>
          <a:lstStyle/>
          <a:p>
            <a:fld id="{6DEEFC38-9F1D-F64B-A402-A9A479E8BA73}" type="slidenum">
              <a:rPr lang="en-US" smtClean="0"/>
              <a:t>26</a:t>
            </a:fld>
            <a:endParaRPr lang="en-US" dirty="0"/>
          </a:p>
        </p:txBody>
      </p:sp>
      <p:sp>
        <p:nvSpPr>
          <p:cNvPr id="6" name="Content Placeholder 2">
            <a:extLst>
              <a:ext uri="{FF2B5EF4-FFF2-40B4-BE49-F238E27FC236}">
                <a16:creationId xmlns:a16="http://schemas.microsoft.com/office/drawing/2014/main" id="{04FDFE1F-8F02-B542-9254-FB279175D228}"/>
              </a:ext>
            </a:extLst>
          </p:cNvPr>
          <p:cNvSpPr txBox="1">
            <a:spLocks/>
          </p:cNvSpPr>
          <p:nvPr/>
        </p:nvSpPr>
        <p:spPr>
          <a:xfrm>
            <a:off x="334549" y="1199387"/>
            <a:ext cx="8090048" cy="35801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Google’s</a:t>
            </a:r>
            <a:r>
              <a:rPr lang="en-US" b="1" dirty="0"/>
              <a:t> Word2Vec</a:t>
            </a:r>
            <a:r>
              <a:rPr lang="en-US" dirty="0"/>
              <a:t> specifically uses an </a:t>
            </a:r>
            <a:r>
              <a:rPr lang="en-US" dirty="0" err="1"/>
              <a:t>Autoencoder</a:t>
            </a:r>
            <a:r>
              <a:rPr lang="en-US" dirty="0"/>
              <a:t> framework to produce word vectors.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3" name="Picture 2">
            <a:extLst>
              <a:ext uri="{FF2B5EF4-FFF2-40B4-BE49-F238E27FC236}">
                <a16:creationId xmlns:a16="http://schemas.microsoft.com/office/drawing/2014/main" id="{12A90E21-7ADE-534C-A012-560218618880}"/>
              </a:ext>
            </a:extLst>
          </p:cNvPr>
          <p:cNvPicPr>
            <a:picLocks noChangeAspect="1"/>
          </p:cNvPicPr>
          <p:nvPr/>
        </p:nvPicPr>
        <p:blipFill>
          <a:blip r:embed="rId2"/>
          <a:stretch>
            <a:fillRect/>
          </a:stretch>
        </p:blipFill>
        <p:spPr>
          <a:xfrm>
            <a:off x="1881715" y="1999568"/>
            <a:ext cx="4451553" cy="2591841"/>
          </a:xfrm>
          <a:prstGeom prst="rect">
            <a:avLst/>
          </a:prstGeom>
        </p:spPr>
      </p:pic>
    </p:spTree>
    <p:extLst>
      <p:ext uri="{BB962C8B-B14F-4D97-AF65-F5344CB8AC3E}">
        <p14:creationId xmlns:p14="http://schemas.microsoft.com/office/powerpoint/2010/main" val="2562473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Word2Vec</a:t>
            </a:r>
          </a:p>
        </p:txBody>
      </p:sp>
      <p:sp>
        <p:nvSpPr>
          <p:cNvPr id="4" name="Slide Number Placeholder 3"/>
          <p:cNvSpPr>
            <a:spLocks noGrp="1"/>
          </p:cNvSpPr>
          <p:nvPr>
            <p:ph type="sldNum" sz="quarter" idx="12"/>
          </p:nvPr>
        </p:nvSpPr>
        <p:spPr/>
        <p:txBody>
          <a:bodyPr/>
          <a:lstStyle/>
          <a:p>
            <a:fld id="{6DEEFC38-9F1D-F64B-A402-A9A479E8BA73}" type="slidenum">
              <a:rPr lang="en-US" smtClean="0"/>
              <a:t>27</a:t>
            </a:fld>
            <a:endParaRPr lang="en-US" dirty="0"/>
          </a:p>
        </p:txBody>
      </p:sp>
      <p:sp>
        <p:nvSpPr>
          <p:cNvPr id="6" name="Content Placeholder 2">
            <a:extLst>
              <a:ext uri="{FF2B5EF4-FFF2-40B4-BE49-F238E27FC236}">
                <a16:creationId xmlns:a16="http://schemas.microsoft.com/office/drawing/2014/main" id="{04FDFE1F-8F02-B542-9254-FB279175D228}"/>
              </a:ext>
            </a:extLst>
          </p:cNvPr>
          <p:cNvSpPr txBox="1">
            <a:spLocks/>
          </p:cNvSpPr>
          <p:nvPr/>
        </p:nvSpPr>
        <p:spPr>
          <a:xfrm>
            <a:off x="334549" y="1199387"/>
            <a:ext cx="8090048" cy="35801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Facebook’s</a:t>
            </a:r>
            <a:r>
              <a:rPr lang="en-US" b="1" dirty="0"/>
              <a:t> </a:t>
            </a:r>
            <a:r>
              <a:rPr lang="en-US" b="1" dirty="0" err="1"/>
              <a:t>FastText</a:t>
            </a:r>
            <a:r>
              <a:rPr lang="en-US" b="1" dirty="0"/>
              <a:t> </a:t>
            </a:r>
            <a:r>
              <a:rPr lang="en-US" dirty="0"/>
              <a:t>extends this approach by additionally producing vector representations for character combinations </a:t>
            </a:r>
            <a:r>
              <a:rPr lang="en-US" i="1" dirty="0"/>
              <a:t>within</a:t>
            </a:r>
            <a:r>
              <a:rPr lang="en-US" dirty="0"/>
              <a:t> words.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3" name="Picture 2">
            <a:extLst>
              <a:ext uri="{FF2B5EF4-FFF2-40B4-BE49-F238E27FC236}">
                <a16:creationId xmlns:a16="http://schemas.microsoft.com/office/drawing/2014/main" id="{12A90E21-7ADE-534C-A012-560218618880}"/>
              </a:ext>
            </a:extLst>
          </p:cNvPr>
          <p:cNvPicPr>
            <a:picLocks noChangeAspect="1"/>
          </p:cNvPicPr>
          <p:nvPr/>
        </p:nvPicPr>
        <p:blipFill>
          <a:blip r:embed="rId2"/>
          <a:stretch>
            <a:fillRect/>
          </a:stretch>
        </p:blipFill>
        <p:spPr>
          <a:xfrm>
            <a:off x="3779526" y="2049623"/>
            <a:ext cx="4451553" cy="2591841"/>
          </a:xfrm>
          <a:prstGeom prst="rect">
            <a:avLst/>
          </a:prstGeom>
        </p:spPr>
      </p:pic>
      <p:pic>
        <p:nvPicPr>
          <p:cNvPr id="5" name="Picture 4">
            <a:extLst>
              <a:ext uri="{FF2B5EF4-FFF2-40B4-BE49-F238E27FC236}">
                <a16:creationId xmlns:a16="http://schemas.microsoft.com/office/drawing/2014/main" id="{C73A8B40-71F6-B649-8026-FE3BED929DF4}"/>
              </a:ext>
            </a:extLst>
          </p:cNvPr>
          <p:cNvPicPr>
            <a:picLocks noChangeAspect="1"/>
          </p:cNvPicPr>
          <p:nvPr/>
        </p:nvPicPr>
        <p:blipFill>
          <a:blip r:embed="rId3"/>
          <a:stretch>
            <a:fillRect/>
          </a:stretch>
        </p:blipFill>
        <p:spPr>
          <a:xfrm>
            <a:off x="416531" y="2493744"/>
            <a:ext cx="3094100" cy="1703597"/>
          </a:xfrm>
          <a:prstGeom prst="rect">
            <a:avLst/>
          </a:prstGeom>
        </p:spPr>
      </p:pic>
    </p:spTree>
    <p:extLst>
      <p:ext uri="{BB962C8B-B14F-4D97-AF65-F5344CB8AC3E}">
        <p14:creationId xmlns:p14="http://schemas.microsoft.com/office/powerpoint/2010/main" val="3660611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956" y="302947"/>
            <a:ext cx="8090048" cy="576761"/>
          </a:xfrm>
        </p:spPr>
        <p:txBody>
          <a:bodyPr/>
          <a:lstStyle/>
          <a:p>
            <a:r>
              <a:rPr lang="en-US" dirty="0"/>
              <a:t>Word Vectors</a:t>
            </a:r>
          </a:p>
        </p:txBody>
      </p:sp>
      <p:sp>
        <p:nvSpPr>
          <p:cNvPr id="3" name="Content Placeholder 2"/>
          <p:cNvSpPr>
            <a:spLocks noGrp="1"/>
          </p:cNvSpPr>
          <p:nvPr>
            <p:ph idx="1"/>
          </p:nvPr>
        </p:nvSpPr>
        <p:spPr>
          <a:xfrm>
            <a:off x="532957" y="1052623"/>
            <a:ext cx="4064922" cy="3580100"/>
          </a:xfrm>
        </p:spPr>
        <p:txBody>
          <a:bodyPr/>
          <a:lstStyle/>
          <a:p>
            <a:pPr marL="0" indent="0">
              <a:buNone/>
            </a:pPr>
            <a:r>
              <a:rPr lang="en-US" dirty="0"/>
              <a:t>We tested many pre-trained sets of word vectors for effectiveness on the problem and chose a 300-dimensional set of </a:t>
            </a:r>
            <a:r>
              <a:rPr lang="en-US" dirty="0" err="1"/>
              <a:t>GloVe</a:t>
            </a:r>
            <a:r>
              <a:rPr lang="en-US" dirty="0"/>
              <a:t> vectors trained on 6 Billion tokens of the </a:t>
            </a:r>
            <a:r>
              <a:rPr lang="en-US" dirty="0" err="1"/>
              <a:t>Gigaword</a:t>
            </a:r>
            <a:r>
              <a:rPr lang="en-US" dirty="0"/>
              <a:t> dataset and Wikipedia.</a:t>
            </a:r>
          </a:p>
          <a:p>
            <a:pPr marL="0" indent="0">
              <a:buNone/>
            </a:pPr>
            <a:endParaRPr lang="en-US" dirty="0"/>
          </a:p>
          <a:p>
            <a:pPr marL="0" indent="0">
              <a:buNone/>
            </a:pPr>
            <a:r>
              <a:rPr lang="en-US" dirty="0"/>
              <a:t>These vectors have a 400,000 word vocabulary.</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DEEFC38-9F1D-F64B-A402-A9A479E8BA73}" type="slidenum">
              <a:rPr lang="en-US" smtClean="0"/>
              <a:t>28</a:t>
            </a:fld>
            <a:endParaRPr lang="en-US" dirty="0"/>
          </a:p>
        </p:txBody>
      </p:sp>
      <p:pic>
        <p:nvPicPr>
          <p:cNvPr id="6146" name="Picture 2" descr="C:\Users\req90812\Documents\Group LTD\Word Vector Graphics\3. Par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0484" y="879708"/>
            <a:ext cx="3648816" cy="364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410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Vectors</a:t>
            </a:r>
          </a:p>
        </p:txBody>
      </p:sp>
      <p:sp>
        <p:nvSpPr>
          <p:cNvPr id="4" name="Slide Number Placeholder 3"/>
          <p:cNvSpPr>
            <a:spLocks noGrp="1"/>
          </p:cNvSpPr>
          <p:nvPr>
            <p:ph type="sldNum" sz="quarter" idx="12"/>
          </p:nvPr>
        </p:nvSpPr>
        <p:spPr/>
        <p:txBody>
          <a:bodyPr/>
          <a:lstStyle/>
          <a:p>
            <a:fld id="{6DEEFC38-9F1D-F64B-A402-A9A479E8BA73}" type="slidenum">
              <a:rPr lang="en-US" smtClean="0"/>
              <a:t>29</a:t>
            </a:fld>
            <a:endParaRPr lang="en-US" dirty="0"/>
          </a:p>
        </p:txBody>
      </p:sp>
      <p:sp>
        <p:nvSpPr>
          <p:cNvPr id="7" name="Content Placeholder 2"/>
          <p:cNvSpPr txBox="1">
            <a:spLocks/>
          </p:cNvSpPr>
          <p:nvPr/>
        </p:nvSpPr>
        <p:spPr>
          <a:xfrm>
            <a:off x="452444" y="959086"/>
            <a:ext cx="8090048" cy="35801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dirty="0"/>
              <a:t>In our model, these vectors were used to initialize a shared embedding layer for both the Course and University name.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Then, separate LSTM layers were used to process the sequence of words within those fields.</a:t>
            </a:r>
          </a:p>
        </p:txBody>
      </p:sp>
    </p:spTree>
    <p:extLst>
      <p:ext uri="{BB962C8B-B14F-4D97-AF65-F5344CB8AC3E}">
        <p14:creationId xmlns:p14="http://schemas.microsoft.com/office/powerpoint/2010/main" val="39401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4" name="Slide Number Placeholder 3"/>
          <p:cNvSpPr>
            <a:spLocks noGrp="1"/>
          </p:cNvSpPr>
          <p:nvPr>
            <p:ph type="sldNum" sz="quarter" idx="12"/>
          </p:nvPr>
        </p:nvSpPr>
        <p:spPr/>
        <p:txBody>
          <a:bodyPr/>
          <a:lstStyle/>
          <a:p>
            <a:fld id="{6DEEFC38-9F1D-F64B-A402-A9A479E8BA73}" type="slidenum">
              <a:rPr lang="en-US" smtClean="0"/>
              <a:t>3</a:t>
            </a:fld>
            <a:endParaRPr lang="en-US" dirty="0"/>
          </a:p>
        </p:txBody>
      </p:sp>
      <p:pic>
        <p:nvPicPr>
          <p:cNvPr id="5" name="Picture 4">
            <a:extLst>
              <a:ext uri="{FF2B5EF4-FFF2-40B4-BE49-F238E27FC236}">
                <a16:creationId xmlns:a16="http://schemas.microsoft.com/office/drawing/2014/main" id="{8AE61345-111A-6047-82DA-2E0EC39D08DB}"/>
              </a:ext>
            </a:extLst>
          </p:cNvPr>
          <p:cNvPicPr>
            <a:picLocks noChangeAspect="1"/>
          </p:cNvPicPr>
          <p:nvPr/>
        </p:nvPicPr>
        <p:blipFill>
          <a:blip r:embed="rId2"/>
          <a:stretch>
            <a:fillRect/>
          </a:stretch>
        </p:blipFill>
        <p:spPr>
          <a:xfrm>
            <a:off x="4565650" y="2565400"/>
            <a:ext cx="12700" cy="12700"/>
          </a:xfrm>
          <a:prstGeom prst="rect">
            <a:avLst/>
          </a:prstGeom>
        </p:spPr>
      </p:pic>
      <p:pic>
        <p:nvPicPr>
          <p:cNvPr id="6" name="Picture 5">
            <a:extLst>
              <a:ext uri="{FF2B5EF4-FFF2-40B4-BE49-F238E27FC236}">
                <a16:creationId xmlns:a16="http://schemas.microsoft.com/office/drawing/2014/main" id="{65672C60-C0D0-FC4E-80DF-7CB47DA5F273}"/>
              </a:ext>
            </a:extLst>
          </p:cNvPr>
          <p:cNvPicPr>
            <a:picLocks noChangeAspect="1"/>
          </p:cNvPicPr>
          <p:nvPr/>
        </p:nvPicPr>
        <p:blipFill>
          <a:blip r:embed="rId2"/>
          <a:stretch>
            <a:fillRect/>
          </a:stretch>
        </p:blipFill>
        <p:spPr>
          <a:xfrm>
            <a:off x="4565650" y="2565400"/>
            <a:ext cx="12700" cy="12700"/>
          </a:xfrm>
          <a:prstGeom prst="rect">
            <a:avLst/>
          </a:prstGeom>
        </p:spPr>
      </p:pic>
      <p:pic>
        <p:nvPicPr>
          <p:cNvPr id="7" name="Picture 6">
            <a:extLst>
              <a:ext uri="{FF2B5EF4-FFF2-40B4-BE49-F238E27FC236}">
                <a16:creationId xmlns:a16="http://schemas.microsoft.com/office/drawing/2014/main" id="{FB3BD09B-DA27-2349-9E33-945ADBD5391A}"/>
              </a:ext>
            </a:extLst>
          </p:cNvPr>
          <p:cNvPicPr>
            <a:picLocks noChangeAspect="1"/>
          </p:cNvPicPr>
          <p:nvPr/>
        </p:nvPicPr>
        <p:blipFill>
          <a:blip r:embed="rId2"/>
          <a:stretch>
            <a:fillRect/>
          </a:stretch>
        </p:blipFill>
        <p:spPr>
          <a:xfrm>
            <a:off x="4565650" y="2565400"/>
            <a:ext cx="12700" cy="12700"/>
          </a:xfrm>
          <a:prstGeom prst="rect">
            <a:avLst/>
          </a:prstGeom>
        </p:spPr>
      </p:pic>
      <p:pic>
        <p:nvPicPr>
          <p:cNvPr id="16" name="Picture 15">
            <a:extLst>
              <a:ext uri="{FF2B5EF4-FFF2-40B4-BE49-F238E27FC236}">
                <a16:creationId xmlns:a16="http://schemas.microsoft.com/office/drawing/2014/main" id="{637CCAC2-A28A-1849-B41D-9F63386B22F9}"/>
              </a:ext>
            </a:extLst>
          </p:cNvPr>
          <p:cNvPicPr>
            <a:picLocks noChangeAspect="1"/>
          </p:cNvPicPr>
          <p:nvPr/>
        </p:nvPicPr>
        <p:blipFill>
          <a:blip r:embed="rId3"/>
          <a:stretch>
            <a:fillRect/>
          </a:stretch>
        </p:blipFill>
        <p:spPr>
          <a:xfrm>
            <a:off x="3784834" y="431320"/>
            <a:ext cx="4838170" cy="3677009"/>
          </a:xfrm>
          <a:prstGeom prst="rect">
            <a:avLst/>
          </a:prstGeom>
        </p:spPr>
      </p:pic>
      <p:sp>
        <p:nvSpPr>
          <p:cNvPr id="17" name="TextBox 16">
            <a:extLst>
              <a:ext uri="{FF2B5EF4-FFF2-40B4-BE49-F238E27FC236}">
                <a16:creationId xmlns:a16="http://schemas.microsoft.com/office/drawing/2014/main" id="{0265AAF6-CBDF-2E4D-B910-05BA57AEC326}"/>
              </a:ext>
            </a:extLst>
          </p:cNvPr>
          <p:cNvSpPr txBox="1"/>
          <p:nvPr/>
        </p:nvSpPr>
        <p:spPr>
          <a:xfrm>
            <a:off x="379563" y="1447021"/>
            <a:ext cx="3269411" cy="2585323"/>
          </a:xfrm>
          <a:prstGeom prst="rect">
            <a:avLst/>
          </a:prstGeom>
          <a:noFill/>
        </p:spPr>
        <p:txBody>
          <a:bodyPr wrap="square" rtlCol="0">
            <a:spAutoFit/>
          </a:bodyPr>
          <a:lstStyle/>
          <a:p>
            <a:r>
              <a:rPr lang="en-US" dirty="0"/>
              <a:t>Large (Fortune 500) Life, Health and Special Lines Mutual Insurance company</a:t>
            </a:r>
          </a:p>
          <a:p>
            <a:endParaRPr lang="en-US" dirty="0"/>
          </a:p>
          <a:p>
            <a:endParaRPr lang="en-US" dirty="0"/>
          </a:p>
          <a:p>
            <a:r>
              <a:rPr lang="en-US" dirty="0"/>
              <a:t>Growing technology adoption in the areas of data acquisition and use in a large number of areas- including machine learning and artificial intelligence.</a:t>
            </a:r>
          </a:p>
          <a:p>
            <a:endParaRPr lang="en-US" dirty="0"/>
          </a:p>
          <a:p>
            <a:endParaRPr lang="en-US" dirty="0"/>
          </a:p>
        </p:txBody>
      </p:sp>
    </p:spTree>
    <p:extLst>
      <p:ext uri="{BB962C8B-B14F-4D97-AF65-F5344CB8AC3E}">
        <p14:creationId xmlns:p14="http://schemas.microsoft.com/office/powerpoint/2010/main" val="3165186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 Vectors</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DEEFC38-9F1D-F64B-A402-A9A479E8BA73}" type="slidenum">
              <a:rPr lang="en-US" smtClean="0"/>
              <a:t>30</a:t>
            </a:fld>
            <a:endParaRPr lang="en-US" dirty="0"/>
          </a:p>
        </p:txBody>
      </p:sp>
      <p:pic>
        <p:nvPicPr>
          <p:cNvPr id="7170" name="Picture 2" descr="C:\Users\req90812\Documents\Group LTD\Word Vector Graphics\4. Planets 3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357" y="1906366"/>
            <a:ext cx="2919752" cy="262612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685357" y="967712"/>
            <a:ext cx="8090048" cy="35801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dirty="0"/>
              <a:t>These values allow the model to reason with analogy beyond the words used in the training data.</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7A2E6EB0-3F81-9546-AA9E-2565ED327C9D}"/>
                  </a:ext>
                </a:extLst>
              </p:cNvPr>
              <p:cNvSpPr/>
              <p:nvPr/>
            </p:nvSpPr>
            <p:spPr>
              <a:xfrm>
                <a:off x="3605109" y="2757762"/>
                <a:ext cx="5390975" cy="923330"/>
              </a:xfrm>
              <a:prstGeom prst="rect">
                <a:avLst/>
              </a:prstGeom>
            </p:spPr>
            <p:txBody>
              <a:bodyPr wrap="square">
                <a:spAutoFit/>
              </a:bodyPr>
              <a:lstStyle/>
              <a:p>
                <a:pPr hangingPunct="0"/>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Times New Roman" panose="02020603050405020304" pitchFamily="18" charset="0"/>
                        </a:rPr>
                        <m:t>𝑀𝑢𝑡𝑢𝑎𝑙</m:t>
                      </m:r>
                      <m:r>
                        <a:rPr lang="en-US" sz="1800" i="1" smtClean="0">
                          <a:latin typeface="Cambria Math" panose="02040503050406030204" pitchFamily="18" charset="0"/>
                          <a:ea typeface="Times New Roman" panose="02020603050405020304" pitchFamily="18" charset="0"/>
                        </a:rPr>
                        <m:t>+</m:t>
                      </m:r>
                      <m:r>
                        <a:rPr lang="en-US" sz="1800" i="1" smtClean="0">
                          <a:latin typeface="Cambria Math" panose="02040503050406030204" pitchFamily="18" charset="0"/>
                          <a:ea typeface="Times New Roman" panose="02020603050405020304" pitchFamily="18" charset="0"/>
                        </a:rPr>
                        <m:t>𝑂𝑚𝑎h𝑎</m:t>
                      </m:r>
                      <m:r>
                        <a:rPr lang="en-US" sz="1800" i="1" smtClean="0">
                          <a:latin typeface="Cambria Math" panose="02040503050406030204" pitchFamily="18" charset="0"/>
                          <a:ea typeface="Times New Roman" panose="02020603050405020304" pitchFamily="18" charset="0"/>
                        </a:rPr>
                        <m:t>≅</m:t>
                      </m:r>
                      <m:r>
                        <a:rPr lang="en-US" sz="1800" i="1" smtClean="0">
                          <a:latin typeface="Cambria Math" panose="02040503050406030204" pitchFamily="18" charset="0"/>
                          <a:ea typeface="Times New Roman" panose="02020603050405020304" pitchFamily="18" charset="0"/>
                        </a:rPr>
                        <m:t>𝑇𝑟𝑢𝑠𝑡</m:t>
                      </m:r>
                    </m:oMath>
                  </m:oMathPara>
                </a14:m>
                <a:endParaRPr lang="en-US" sz="1800" i="1" dirty="0">
                  <a:latin typeface="Cambria Math" panose="02040503050406030204" pitchFamily="18" charset="0"/>
                  <a:ea typeface="Times New Roman" panose="02020603050405020304" pitchFamily="18" charset="0"/>
                </a:endParaRPr>
              </a:p>
              <a:p>
                <a:pPr hangingPunct="0"/>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𝑁𝑒𝑤</m:t>
                      </m:r>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𝑌𝑜𝑟𝑘</m:t>
                      </m:r>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𝐶𝑖𝑡𝑦</m:t>
                      </m:r>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𝑁𝑌</m:t>
                      </m:r>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𝑁𝑌𝐶</m:t>
                      </m:r>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𝑀𝑎𝑛h𝑎𝑡𝑡𝑎𝑛</m:t>
                      </m:r>
                    </m:oMath>
                  </m:oMathPara>
                </a14:m>
                <a:endParaRPr lang="en-US" sz="1800" dirty="0">
                  <a:effectLst/>
                  <a:latin typeface="Times New Roman" panose="02020603050405020304" pitchFamily="18" charset="0"/>
                  <a:ea typeface="Times New Roman" panose="02020603050405020304" pitchFamily="18" charset="0"/>
                </a:endParaRPr>
              </a:p>
              <a:p>
                <a:pPr hangingPunct="0"/>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Times New Roman" panose="02020603050405020304" pitchFamily="18" charset="0"/>
                        </a:rPr>
                        <m:t>𝐵𝑎𝑟𝑡𝑒𝑛𝑑𝑒𝑟</m:t>
                      </m:r>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𝐷𝑟𝑖𝑛𝑘𝑠</m:t>
                      </m:r>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𝐹𝑙𝑜𝑤𝑒𝑟</m:t>
                      </m:r>
                      <m:r>
                        <a:rPr lang="en-US" sz="1800" i="1">
                          <a:effectLst/>
                          <a:latin typeface="Cambria Math" panose="02040503050406030204" pitchFamily="18" charset="0"/>
                          <a:ea typeface="Times New Roman" panose="02020603050405020304" pitchFamily="18" charset="0"/>
                        </a:rPr>
                        <m:t>≅</m:t>
                      </m:r>
                      <m:r>
                        <a:rPr lang="en-US" sz="1800" i="1">
                          <a:effectLst/>
                          <a:latin typeface="Cambria Math" panose="02040503050406030204" pitchFamily="18" charset="0"/>
                          <a:ea typeface="Times New Roman" panose="02020603050405020304" pitchFamily="18" charset="0"/>
                        </a:rPr>
                        <m:t>𝐹𝑙𝑜𝑟𝑖𝑠𝑡</m:t>
                      </m:r>
                    </m:oMath>
                  </m:oMathPara>
                </a14:m>
                <a:endParaRPr lang="en-US" sz="1800" dirty="0">
                  <a:effectLst/>
                  <a:latin typeface="Times New Roman" panose="02020603050405020304" pitchFamily="18" charset="0"/>
                  <a:ea typeface="Times New Roman" panose="02020603050405020304" pitchFamily="18" charset="0"/>
                </a:endParaRPr>
              </a:p>
            </p:txBody>
          </p:sp>
        </mc:Choice>
        <mc:Fallback>
          <p:sp>
            <p:nvSpPr>
              <p:cNvPr id="5" name="Rectangle 4">
                <a:extLst>
                  <a:ext uri="{FF2B5EF4-FFF2-40B4-BE49-F238E27FC236}">
                    <a16:creationId xmlns:a16="http://schemas.microsoft.com/office/drawing/2014/main" id="{7A2E6EB0-3F81-9546-AA9E-2565ED327C9D}"/>
                  </a:ext>
                </a:extLst>
              </p:cNvPr>
              <p:cNvSpPr>
                <a:spLocks noRot="1" noChangeAspect="1" noMove="1" noResize="1" noEditPoints="1" noAdjustHandles="1" noChangeArrowheads="1" noChangeShapeType="1" noTextEdit="1"/>
              </p:cNvSpPr>
              <p:nvPr/>
            </p:nvSpPr>
            <p:spPr>
              <a:xfrm>
                <a:off x="3605109" y="2757762"/>
                <a:ext cx="5390975" cy="92333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17982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957" y="303233"/>
            <a:ext cx="8090048" cy="576761"/>
          </a:xfrm>
        </p:spPr>
        <p:txBody>
          <a:bodyPr/>
          <a:lstStyle/>
          <a:p>
            <a:br>
              <a:rPr lang="en-US" dirty="0"/>
            </a:br>
            <a:r>
              <a:rPr lang="en-US" dirty="0"/>
              <a:t>Final</a:t>
            </a:r>
            <a:br>
              <a:rPr lang="en-US" dirty="0"/>
            </a:br>
            <a:r>
              <a:rPr lang="en-US" dirty="0"/>
              <a:t>Model </a:t>
            </a:r>
            <a:br>
              <a:rPr lang="en-US" dirty="0"/>
            </a:br>
            <a:r>
              <a:rPr lang="en-US" dirty="0"/>
              <a:t>Architecture</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6DEEFC38-9F1D-F64B-A402-A9A479E8BA73}" type="slidenum">
              <a:rPr lang="en-US" smtClean="0"/>
              <a:t>31</a:t>
            </a:fld>
            <a:endParaRPr lang="en-US" dirty="0"/>
          </a:p>
        </p:txBody>
      </p:sp>
      <p:sp>
        <p:nvSpPr>
          <p:cNvPr id="7" name="Content Placeholder 2"/>
          <p:cNvSpPr txBox="1">
            <a:spLocks/>
          </p:cNvSpPr>
          <p:nvPr/>
        </p:nvSpPr>
        <p:spPr>
          <a:xfrm>
            <a:off x="685357" y="1205023"/>
            <a:ext cx="8090048" cy="35801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1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1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1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2">
                    <a:lumMod val="1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9" name="Picture 8">
            <a:extLst>
              <a:ext uri="{FF2B5EF4-FFF2-40B4-BE49-F238E27FC236}">
                <a16:creationId xmlns:a16="http://schemas.microsoft.com/office/drawing/2014/main" id="{2984EEF3-4F01-9447-8309-75CE5DF90BF9}"/>
              </a:ext>
            </a:extLst>
          </p:cNvPr>
          <p:cNvPicPr>
            <a:picLocks noChangeAspect="1"/>
          </p:cNvPicPr>
          <p:nvPr/>
        </p:nvPicPr>
        <p:blipFill>
          <a:blip r:embed="rId2"/>
          <a:stretch>
            <a:fillRect/>
          </a:stretch>
        </p:blipFill>
        <p:spPr>
          <a:xfrm>
            <a:off x="2493034" y="224507"/>
            <a:ext cx="6722765" cy="4392466"/>
          </a:xfrm>
          <a:prstGeom prst="rect">
            <a:avLst/>
          </a:prstGeom>
        </p:spPr>
      </p:pic>
    </p:spTree>
    <p:extLst>
      <p:ext uri="{BB962C8B-B14F-4D97-AF65-F5344CB8AC3E}">
        <p14:creationId xmlns:p14="http://schemas.microsoft.com/office/powerpoint/2010/main" val="1393444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State</a:t>
            </a:r>
          </a:p>
        </p:txBody>
      </p:sp>
      <p:sp>
        <p:nvSpPr>
          <p:cNvPr id="3" name="Content Placeholder 2"/>
          <p:cNvSpPr>
            <a:spLocks noGrp="1"/>
          </p:cNvSpPr>
          <p:nvPr>
            <p:ph idx="1"/>
          </p:nvPr>
        </p:nvSpPr>
        <p:spPr/>
        <p:txBody>
          <a:bodyPr/>
          <a:lstStyle/>
          <a:p>
            <a:r>
              <a:rPr lang="en-US" dirty="0"/>
              <a:t>Prior to model development:</a:t>
            </a:r>
          </a:p>
          <a:p>
            <a:endParaRPr lang="en-US" dirty="0"/>
          </a:p>
          <a:p>
            <a:pPr lvl="1"/>
            <a:r>
              <a:rPr lang="en-US" dirty="0"/>
              <a:t>Department identification was a </a:t>
            </a:r>
            <a:r>
              <a:rPr lang="en-US" i="1" dirty="0"/>
              <a:t>manual, human </a:t>
            </a:r>
            <a:r>
              <a:rPr lang="en-US" dirty="0"/>
              <a:t>process</a:t>
            </a:r>
          </a:p>
          <a:p>
            <a:pPr lvl="1"/>
            <a:endParaRPr lang="en-US" dirty="0"/>
          </a:p>
          <a:p>
            <a:pPr lvl="1"/>
            <a:r>
              <a:rPr lang="en-US" dirty="0"/>
              <a:t>Return time of scoring was a relatively long process- it had to pass through a human workflow.</a:t>
            </a:r>
          </a:p>
          <a:p>
            <a:pPr lvl="1"/>
            <a:endParaRPr lang="en-US" dirty="0"/>
          </a:p>
          <a:p>
            <a:pPr lvl="1"/>
            <a:r>
              <a:rPr lang="en-US" dirty="0"/>
              <a:t>Full automation of processes that relied on department identification was therefore not possible.</a:t>
            </a:r>
          </a:p>
        </p:txBody>
      </p:sp>
      <p:sp>
        <p:nvSpPr>
          <p:cNvPr id="4" name="Slide Number Placeholder 3"/>
          <p:cNvSpPr>
            <a:spLocks noGrp="1"/>
          </p:cNvSpPr>
          <p:nvPr>
            <p:ph type="sldNum" sz="quarter" idx="12"/>
          </p:nvPr>
        </p:nvSpPr>
        <p:spPr/>
        <p:txBody>
          <a:bodyPr/>
          <a:lstStyle/>
          <a:p>
            <a:fld id="{6DEEFC38-9F1D-F64B-A402-A9A479E8BA73}" type="slidenum">
              <a:rPr lang="en-US" smtClean="0"/>
              <a:t>32</a:t>
            </a:fld>
            <a:endParaRPr lang="en-US" dirty="0"/>
          </a:p>
        </p:txBody>
      </p:sp>
    </p:spTree>
    <p:extLst>
      <p:ext uri="{BB962C8B-B14F-4D97-AF65-F5344CB8AC3E}">
        <p14:creationId xmlns:p14="http://schemas.microsoft.com/office/powerpoint/2010/main" val="2386918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State</a:t>
            </a:r>
          </a:p>
        </p:txBody>
      </p:sp>
      <p:sp>
        <p:nvSpPr>
          <p:cNvPr id="3" name="Content Placeholder 2"/>
          <p:cNvSpPr>
            <a:spLocks noGrp="1"/>
          </p:cNvSpPr>
          <p:nvPr>
            <p:ph idx="1"/>
          </p:nvPr>
        </p:nvSpPr>
        <p:spPr/>
        <p:txBody>
          <a:bodyPr/>
          <a:lstStyle/>
          <a:p>
            <a:r>
              <a:rPr lang="en-US" dirty="0"/>
              <a:t>After model training and implementation:</a:t>
            </a:r>
          </a:p>
          <a:p>
            <a:endParaRPr lang="en-US" dirty="0"/>
          </a:p>
          <a:p>
            <a:pPr lvl="1"/>
            <a:r>
              <a:rPr lang="en-US" dirty="0"/>
              <a:t>Model scoring is very fast and automated - 0.15s for a set of 10 records.</a:t>
            </a:r>
          </a:p>
          <a:p>
            <a:pPr lvl="1"/>
            <a:endParaRPr lang="en-US" dirty="0"/>
          </a:p>
          <a:p>
            <a:pPr lvl="1"/>
            <a:r>
              <a:rPr lang="en-US" dirty="0"/>
              <a:t>Available as a REST service to be used as part of automated group quoting.</a:t>
            </a:r>
          </a:p>
          <a:p>
            <a:pPr lvl="1"/>
            <a:endParaRPr lang="en-US" dirty="0"/>
          </a:p>
          <a:p>
            <a:pPr lvl="1"/>
            <a:r>
              <a:rPr lang="en-US" dirty="0"/>
              <a:t>Scoring system use distributed almost immediately to users via Excel application by the system requestor- more sophisticated consumption methods followed quickly.  </a:t>
            </a:r>
          </a:p>
        </p:txBody>
      </p:sp>
      <p:sp>
        <p:nvSpPr>
          <p:cNvPr id="4" name="Slide Number Placeholder 3"/>
          <p:cNvSpPr>
            <a:spLocks noGrp="1"/>
          </p:cNvSpPr>
          <p:nvPr>
            <p:ph type="sldNum" sz="quarter" idx="12"/>
          </p:nvPr>
        </p:nvSpPr>
        <p:spPr/>
        <p:txBody>
          <a:bodyPr/>
          <a:lstStyle/>
          <a:p>
            <a:fld id="{6DEEFC38-9F1D-F64B-A402-A9A479E8BA73}" type="slidenum">
              <a:rPr lang="en-US" smtClean="0"/>
              <a:t>33</a:t>
            </a:fld>
            <a:endParaRPr lang="en-US" dirty="0"/>
          </a:p>
        </p:txBody>
      </p:sp>
    </p:spTree>
    <p:extLst>
      <p:ext uri="{BB962C8B-B14F-4D97-AF65-F5344CB8AC3E}">
        <p14:creationId xmlns:p14="http://schemas.microsoft.com/office/powerpoint/2010/main" val="946319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0D283C-C900-2747-8A1A-6B3D47C13A3E}"/>
              </a:ext>
            </a:extLst>
          </p:cNvPr>
          <p:cNvSpPr/>
          <p:nvPr/>
        </p:nvSpPr>
        <p:spPr>
          <a:xfrm>
            <a:off x="532956" y="974785"/>
            <a:ext cx="3435195" cy="10955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Training-To-Consumption Tooling</a:t>
            </a:r>
          </a:p>
        </p:txBody>
      </p:sp>
      <p:sp>
        <p:nvSpPr>
          <p:cNvPr id="4" name="Slide Number Placeholder 3"/>
          <p:cNvSpPr>
            <a:spLocks noGrp="1"/>
          </p:cNvSpPr>
          <p:nvPr>
            <p:ph type="sldNum" sz="quarter" idx="12"/>
          </p:nvPr>
        </p:nvSpPr>
        <p:spPr/>
        <p:txBody>
          <a:bodyPr/>
          <a:lstStyle/>
          <a:p>
            <a:fld id="{6DEEFC38-9F1D-F64B-A402-A9A479E8BA73}" type="slidenum">
              <a:rPr lang="en-US" smtClean="0"/>
              <a:t>34</a:t>
            </a:fld>
            <a:endParaRPr lang="en-US" dirty="0"/>
          </a:p>
        </p:txBody>
      </p:sp>
      <p:pic>
        <p:nvPicPr>
          <p:cNvPr id="5" name="Picture 4">
            <a:extLst>
              <a:ext uri="{FF2B5EF4-FFF2-40B4-BE49-F238E27FC236}">
                <a16:creationId xmlns:a16="http://schemas.microsoft.com/office/drawing/2014/main" id="{C74E9554-E5BA-6141-9AC1-198015FD1241}"/>
              </a:ext>
            </a:extLst>
          </p:cNvPr>
          <p:cNvPicPr>
            <a:picLocks noChangeAspect="1"/>
          </p:cNvPicPr>
          <p:nvPr/>
        </p:nvPicPr>
        <p:blipFill>
          <a:blip r:embed="rId2"/>
          <a:stretch>
            <a:fillRect/>
          </a:stretch>
        </p:blipFill>
        <p:spPr>
          <a:xfrm>
            <a:off x="627692" y="1204435"/>
            <a:ext cx="934648" cy="934648"/>
          </a:xfrm>
          <a:prstGeom prst="rect">
            <a:avLst/>
          </a:prstGeom>
        </p:spPr>
      </p:pic>
      <p:sp>
        <p:nvSpPr>
          <p:cNvPr id="7" name="TextBox 6">
            <a:extLst>
              <a:ext uri="{FF2B5EF4-FFF2-40B4-BE49-F238E27FC236}">
                <a16:creationId xmlns:a16="http://schemas.microsoft.com/office/drawing/2014/main" id="{459ED676-FBC5-B547-B218-D4F0903418AC}"/>
              </a:ext>
            </a:extLst>
          </p:cNvPr>
          <p:cNvSpPr txBox="1"/>
          <p:nvPr/>
        </p:nvSpPr>
        <p:spPr>
          <a:xfrm>
            <a:off x="1562340" y="1020100"/>
            <a:ext cx="1682151" cy="310551"/>
          </a:xfrm>
          <a:prstGeom prst="rect">
            <a:avLst/>
          </a:prstGeom>
          <a:noFill/>
        </p:spPr>
        <p:txBody>
          <a:bodyPr wrap="square" rtlCol="0">
            <a:spAutoFit/>
          </a:bodyPr>
          <a:lstStyle/>
          <a:p>
            <a:r>
              <a:rPr lang="en-US" b="1" dirty="0"/>
              <a:t>Model Training</a:t>
            </a:r>
          </a:p>
        </p:txBody>
      </p:sp>
      <p:pic>
        <p:nvPicPr>
          <p:cNvPr id="8" name="Picture 7">
            <a:extLst>
              <a:ext uri="{FF2B5EF4-FFF2-40B4-BE49-F238E27FC236}">
                <a16:creationId xmlns:a16="http://schemas.microsoft.com/office/drawing/2014/main" id="{2AE8D778-D339-D648-93EB-C981677BAA37}"/>
              </a:ext>
            </a:extLst>
          </p:cNvPr>
          <p:cNvPicPr>
            <a:picLocks noChangeAspect="1"/>
          </p:cNvPicPr>
          <p:nvPr/>
        </p:nvPicPr>
        <p:blipFill>
          <a:blip r:embed="rId3"/>
          <a:stretch>
            <a:fillRect/>
          </a:stretch>
        </p:blipFill>
        <p:spPr>
          <a:xfrm>
            <a:off x="1561861" y="1408706"/>
            <a:ext cx="2406770" cy="470072"/>
          </a:xfrm>
          <a:prstGeom prst="rect">
            <a:avLst/>
          </a:prstGeom>
        </p:spPr>
      </p:pic>
      <p:sp>
        <p:nvSpPr>
          <p:cNvPr id="9" name="Rectangle 8">
            <a:extLst>
              <a:ext uri="{FF2B5EF4-FFF2-40B4-BE49-F238E27FC236}">
                <a16:creationId xmlns:a16="http://schemas.microsoft.com/office/drawing/2014/main" id="{D065BDC0-A488-5C4A-A8E1-B49B86213087}"/>
              </a:ext>
            </a:extLst>
          </p:cNvPr>
          <p:cNvSpPr/>
          <p:nvPr/>
        </p:nvSpPr>
        <p:spPr>
          <a:xfrm>
            <a:off x="532956" y="3433552"/>
            <a:ext cx="3435195" cy="111493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DB33078-C69D-5F45-B7A9-22A404FD06A6}"/>
              </a:ext>
            </a:extLst>
          </p:cNvPr>
          <p:cNvSpPr txBox="1"/>
          <p:nvPr/>
        </p:nvSpPr>
        <p:spPr>
          <a:xfrm>
            <a:off x="1596670" y="3433552"/>
            <a:ext cx="1682151" cy="310551"/>
          </a:xfrm>
          <a:prstGeom prst="rect">
            <a:avLst/>
          </a:prstGeom>
          <a:noFill/>
        </p:spPr>
        <p:txBody>
          <a:bodyPr wrap="square" rtlCol="0">
            <a:spAutoFit/>
          </a:bodyPr>
          <a:lstStyle/>
          <a:p>
            <a:r>
              <a:rPr lang="en-US" b="1" dirty="0"/>
              <a:t>REST Service</a:t>
            </a:r>
          </a:p>
        </p:txBody>
      </p:sp>
      <p:sp>
        <p:nvSpPr>
          <p:cNvPr id="12" name="Rounded Rectangle 11">
            <a:extLst>
              <a:ext uri="{FF2B5EF4-FFF2-40B4-BE49-F238E27FC236}">
                <a16:creationId xmlns:a16="http://schemas.microsoft.com/office/drawing/2014/main" id="{56427775-29C8-244B-ACD7-7F87C5377C31}"/>
              </a:ext>
            </a:extLst>
          </p:cNvPr>
          <p:cNvSpPr/>
          <p:nvPr/>
        </p:nvSpPr>
        <p:spPr>
          <a:xfrm>
            <a:off x="1715715" y="2436529"/>
            <a:ext cx="1069676" cy="6308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Model Object</a:t>
            </a:r>
          </a:p>
        </p:txBody>
      </p:sp>
      <p:cxnSp>
        <p:nvCxnSpPr>
          <p:cNvPr id="14" name="Straight Arrow Connector 13">
            <a:extLst>
              <a:ext uri="{FF2B5EF4-FFF2-40B4-BE49-F238E27FC236}">
                <a16:creationId xmlns:a16="http://schemas.microsoft.com/office/drawing/2014/main" id="{9859E91D-D9F3-D240-A83A-0D932B650F3F}"/>
              </a:ext>
            </a:extLst>
          </p:cNvPr>
          <p:cNvCxnSpPr>
            <a:stCxn id="6" idx="2"/>
            <a:endCxn id="12" idx="0"/>
          </p:cNvCxnSpPr>
          <p:nvPr/>
        </p:nvCxnSpPr>
        <p:spPr>
          <a:xfrm flipH="1">
            <a:off x="2250553" y="2070340"/>
            <a:ext cx="1" cy="366189"/>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16" name="TextBox 15">
            <a:extLst>
              <a:ext uri="{FF2B5EF4-FFF2-40B4-BE49-F238E27FC236}">
                <a16:creationId xmlns:a16="http://schemas.microsoft.com/office/drawing/2014/main" id="{C77013ED-D360-4748-B598-B04D36A1DBF4}"/>
              </a:ext>
            </a:extLst>
          </p:cNvPr>
          <p:cNvSpPr txBox="1"/>
          <p:nvPr/>
        </p:nvSpPr>
        <p:spPr>
          <a:xfrm>
            <a:off x="2403415" y="2115655"/>
            <a:ext cx="915635" cy="300082"/>
          </a:xfrm>
          <a:prstGeom prst="rect">
            <a:avLst/>
          </a:prstGeom>
          <a:noFill/>
        </p:spPr>
        <p:txBody>
          <a:bodyPr wrap="none" rtlCol="0">
            <a:spAutoFit/>
          </a:bodyPr>
          <a:lstStyle/>
          <a:p>
            <a:r>
              <a:rPr lang="en-US" dirty="0"/>
              <a:t>Produces</a:t>
            </a:r>
          </a:p>
        </p:txBody>
      </p:sp>
      <p:cxnSp>
        <p:nvCxnSpPr>
          <p:cNvPr id="17" name="Straight Arrow Connector 16">
            <a:extLst>
              <a:ext uri="{FF2B5EF4-FFF2-40B4-BE49-F238E27FC236}">
                <a16:creationId xmlns:a16="http://schemas.microsoft.com/office/drawing/2014/main" id="{7505DA14-1732-4C4A-AE19-8111BDE8A5DB}"/>
              </a:ext>
            </a:extLst>
          </p:cNvPr>
          <p:cNvCxnSpPr>
            <a:cxnSpLocks/>
            <a:stCxn id="12" idx="2"/>
          </p:cNvCxnSpPr>
          <p:nvPr/>
        </p:nvCxnSpPr>
        <p:spPr>
          <a:xfrm>
            <a:off x="2250553" y="3067363"/>
            <a:ext cx="0" cy="366189"/>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F0296CA7-1FB0-1E43-8613-5575B985DEE8}"/>
              </a:ext>
            </a:extLst>
          </p:cNvPr>
          <p:cNvSpPr txBox="1"/>
          <p:nvPr/>
        </p:nvSpPr>
        <p:spPr>
          <a:xfrm>
            <a:off x="860744" y="3079183"/>
            <a:ext cx="1021433" cy="300082"/>
          </a:xfrm>
          <a:prstGeom prst="rect">
            <a:avLst/>
          </a:prstGeom>
          <a:noFill/>
        </p:spPr>
        <p:txBody>
          <a:bodyPr wrap="none" rtlCol="0">
            <a:spAutoFit/>
          </a:bodyPr>
          <a:lstStyle/>
          <a:p>
            <a:r>
              <a:rPr lang="en-US" dirty="0"/>
              <a:t>Is Used By</a:t>
            </a:r>
          </a:p>
        </p:txBody>
      </p:sp>
      <p:pic>
        <p:nvPicPr>
          <p:cNvPr id="23" name="Picture 22">
            <a:extLst>
              <a:ext uri="{FF2B5EF4-FFF2-40B4-BE49-F238E27FC236}">
                <a16:creationId xmlns:a16="http://schemas.microsoft.com/office/drawing/2014/main" id="{8CDBF0CF-D850-8440-BFFE-50E773B4A4E7}"/>
              </a:ext>
            </a:extLst>
          </p:cNvPr>
          <p:cNvPicPr>
            <a:picLocks noChangeAspect="1"/>
          </p:cNvPicPr>
          <p:nvPr/>
        </p:nvPicPr>
        <p:blipFill>
          <a:blip r:embed="rId4"/>
          <a:stretch>
            <a:fillRect/>
          </a:stretch>
        </p:blipFill>
        <p:spPr>
          <a:xfrm>
            <a:off x="716699" y="3461843"/>
            <a:ext cx="654762" cy="882319"/>
          </a:xfrm>
          <a:prstGeom prst="rect">
            <a:avLst/>
          </a:prstGeom>
        </p:spPr>
      </p:pic>
      <p:pic>
        <p:nvPicPr>
          <p:cNvPr id="24" name="Picture 23">
            <a:extLst>
              <a:ext uri="{FF2B5EF4-FFF2-40B4-BE49-F238E27FC236}">
                <a16:creationId xmlns:a16="http://schemas.microsoft.com/office/drawing/2014/main" id="{E8121D69-33BD-FE4C-8754-1DA3E2FC010C}"/>
              </a:ext>
            </a:extLst>
          </p:cNvPr>
          <p:cNvPicPr>
            <a:picLocks noChangeAspect="1"/>
          </p:cNvPicPr>
          <p:nvPr/>
        </p:nvPicPr>
        <p:blipFill>
          <a:blip r:embed="rId5"/>
          <a:stretch>
            <a:fillRect/>
          </a:stretch>
        </p:blipFill>
        <p:spPr>
          <a:xfrm>
            <a:off x="2835369" y="3486591"/>
            <a:ext cx="1043540" cy="720992"/>
          </a:xfrm>
          <a:prstGeom prst="rect">
            <a:avLst/>
          </a:prstGeom>
        </p:spPr>
      </p:pic>
      <p:sp>
        <p:nvSpPr>
          <p:cNvPr id="25" name="Rectangle 24">
            <a:extLst>
              <a:ext uri="{FF2B5EF4-FFF2-40B4-BE49-F238E27FC236}">
                <a16:creationId xmlns:a16="http://schemas.microsoft.com/office/drawing/2014/main" id="{63D4C199-2F60-FB45-93A6-B2C3E4399BD4}"/>
              </a:ext>
            </a:extLst>
          </p:cNvPr>
          <p:cNvSpPr/>
          <p:nvPr/>
        </p:nvSpPr>
        <p:spPr>
          <a:xfrm>
            <a:off x="6012611" y="1561096"/>
            <a:ext cx="2324904" cy="7545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85542B4-5F65-C44F-84DF-0B0C6750651D}"/>
              </a:ext>
            </a:extLst>
          </p:cNvPr>
          <p:cNvSpPr/>
          <p:nvPr/>
        </p:nvSpPr>
        <p:spPr>
          <a:xfrm>
            <a:off x="6012611" y="2633659"/>
            <a:ext cx="2324904" cy="7545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950FC26D-9A6A-ED4D-9466-4399075150FF}"/>
              </a:ext>
            </a:extLst>
          </p:cNvPr>
          <p:cNvSpPr/>
          <p:nvPr/>
        </p:nvSpPr>
        <p:spPr>
          <a:xfrm>
            <a:off x="6019123" y="3716568"/>
            <a:ext cx="2324904" cy="7545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cxnSp>
        <p:nvCxnSpPr>
          <p:cNvPr id="28" name="Straight Arrow Connector 27">
            <a:extLst>
              <a:ext uri="{FF2B5EF4-FFF2-40B4-BE49-F238E27FC236}">
                <a16:creationId xmlns:a16="http://schemas.microsoft.com/office/drawing/2014/main" id="{561B5A60-4DE2-FB4A-AE6E-7E53D5109946}"/>
              </a:ext>
            </a:extLst>
          </p:cNvPr>
          <p:cNvCxnSpPr>
            <a:cxnSpLocks/>
            <a:stCxn id="9" idx="3"/>
            <a:endCxn id="25" idx="1"/>
          </p:cNvCxnSpPr>
          <p:nvPr/>
        </p:nvCxnSpPr>
        <p:spPr>
          <a:xfrm flipV="1">
            <a:off x="3968151" y="1938385"/>
            <a:ext cx="2044460" cy="2052636"/>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78558240-702B-0C4E-AEE8-79221DFF2367}"/>
              </a:ext>
            </a:extLst>
          </p:cNvPr>
          <p:cNvCxnSpPr>
            <a:cxnSpLocks/>
            <a:stCxn id="9" idx="3"/>
            <a:endCxn id="26" idx="1"/>
          </p:cNvCxnSpPr>
          <p:nvPr/>
        </p:nvCxnSpPr>
        <p:spPr>
          <a:xfrm flipV="1">
            <a:off x="3968151" y="3010948"/>
            <a:ext cx="2044460" cy="980073"/>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BB6757DF-63AD-A645-A216-ADE70209F69F}"/>
              </a:ext>
            </a:extLst>
          </p:cNvPr>
          <p:cNvCxnSpPr>
            <a:cxnSpLocks/>
            <a:stCxn id="9" idx="3"/>
            <a:endCxn id="27" idx="1"/>
          </p:cNvCxnSpPr>
          <p:nvPr/>
        </p:nvCxnSpPr>
        <p:spPr>
          <a:xfrm>
            <a:off x="3968151" y="3991021"/>
            <a:ext cx="2050972" cy="102836"/>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37" name="TextBox 36">
            <a:extLst>
              <a:ext uri="{FF2B5EF4-FFF2-40B4-BE49-F238E27FC236}">
                <a16:creationId xmlns:a16="http://schemas.microsoft.com/office/drawing/2014/main" id="{E38F1C22-9D65-7C46-9D55-8EC5C13FBD3D}"/>
              </a:ext>
            </a:extLst>
          </p:cNvPr>
          <p:cNvSpPr txBox="1"/>
          <p:nvPr/>
        </p:nvSpPr>
        <p:spPr>
          <a:xfrm>
            <a:off x="3889082" y="2636277"/>
            <a:ext cx="1204176" cy="507831"/>
          </a:xfrm>
          <a:prstGeom prst="rect">
            <a:avLst/>
          </a:prstGeom>
          <a:noFill/>
        </p:spPr>
        <p:txBody>
          <a:bodyPr wrap="none" rtlCol="0">
            <a:spAutoFit/>
          </a:bodyPr>
          <a:lstStyle/>
          <a:p>
            <a:pPr algn="ctr"/>
            <a:r>
              <a:rPr lang="en-US" dirty="0"/>
              <a:t>Is Consumed</a:t>
            </a:r>
          </a:p>
          <a:p>
            <a:pPr algn="ctr"/>
            <a:r>
              <a:rPr lang="en-US" dirty="0"/>
              <a:t>By</a:t>
            </a:r>
          </a:p>
        </p:txBody>
      </p:sp>
      <p:sp>
        <p:nvSpPr>
          <p:cNvPr id="38" name="TextBox 37">
            <a:extLst>
              <a:ext uri="{FF2B5EF4-FFF2-40B4-BE49-F238E27FC236}">
                <a16:creationId xmlns:a16="http://schemas.microsoft.com/office/drawing/2014/main" id="{6F75061D-8FDE-254E-9E34-00117C7F1345}"/>
              </a:ext>
            </a:extLst>
          </p:cNvPr>
          <p:cNvSpPr txBox="1"/>
          <p:nvPr/>
        </p:nvSpPr>
        <p:spPr>
          <a:xfrm>
            <a:off x="6426849" y="994937"/>
            <a:ext cx="1682151" cy="507831"/>
          </a:xfrm>
          <a:prstGeom prst="rect">
            <a:avLst/>
          </a:prstGeom>
          <a:noFill/>
        </p:spPr>
        <p:txBody>
          <a:bodyPr wrap="square" rtlCol="0">
            <a:spAutoFit/>
          </a:bodyPr>
          <a:lstStyle/>
          <a:p>
            <a:pPr algn="ctr"/>
            <a:r>
              <a:rPr lang="en-US" b="1" dirty="0"/>
              <a:t>Client Applications</a:t>
            </a:r>
          </a:p>
        </p:txBody>
      </p:sp>
      <p:pic>
        <p:nvPicPr>
          <p:cNvPr id="39" name="Picture 38">
            <a:extLst>
              <a:ext uri="{FF2B5EF4-FFF2-40B4-BE49-F238E27FC236}">
                <a16:creationId xmlns:a16="http://schemas.microsoft.com/office/drawing/2014/main" id="{6FD1BE39-64E2-9C47-917B-C9894AE6BC88}"/>
              </a:ext>
            </a:extLst>
          </p:cNvPr>
          <p:cNvPicPr>
            <a:picLocks noChangeAspect="1"/>
          </p:cNvPicPr>
          <p:nvPr/>
        </p:nvPicPr>
        <p:blipFill>
          <a:blip r:embed="rId4"/>
          <a:stretch>
            <a:fillRect/>
          </a:stretch>
        </p:blipFill>
        <p:spPr>
          <a:xfrm>
            <a:off x="6949497" y="1617997"/>
            <a:ext cx="451131" cy="607918"/>
          </a:xfrm>
          <a:prstGeom prst="rect">
            <a:avLst/>
          </a:prstGeom>
        </p:spPr>
      </p:pic>
      <p:pic>
        <p:nvPicPr>
          <p:cNvPr id="40" name="Picture 39">
            <a:extLst>
              <a:ext uri="{FF2B5EF4-FFF2-40B4-BE49-F238E27FC236}">
                <a16:creationId xmlns:a16="http://schemas.microsoft.com/office/drawing/2014/main" id="{43D3ED56-25E8-8D4A-B5DD-08DA092E8C68}"/>
              </a:ext>
            </a:extLst>
          </p:cNvPr>
          <p:cNvPicPr>
            <a:picLocks noChangeAspect="1"/>
          </p:cNvPicPr>
          <p:nvPr/>
        </p:nvPicPr>
        <p:blipFill>
          <a:blip r:embed="rId2"/>
          <a:stretch>
            <a:fillRect/>
          </a:stretch>
        </p:blipFill>
        <p:spPr>
          <a:xfrm>
            <a:off x="6707738" y="2548797"/>
            <a:ext cx="934648" cy="934648"/>
          </a:xfrm>
          <a:prstGeom prst="rect">
            <a:avLst/>
          </a:prstGeom>
        </p:spPr>
      </p:pic>
      <p:pic>
        <p:nvPicPr>
          <p:cNvPr id="41" name="Picture 40">
            <a:extLst>
              <a:ext uri="{FF2B5EF4-FFF2-40B4-BE49-F238E27FC236}">
                <a16:creationId xmlns:a16="http://schemas.microsoft.com/office/drawing/2014/main" id="{56053B47-4CEF-474D-B733-AB7F3B32E1F5}"/>
              </a:ext>
            </a:extLst>
          </p:cNvPr>
          <p:cNvPicPr>
            <a:picLocks noChangeAspect="1"/>
          </p:cNvPicPr>
          <p:nvPr/>
        </p:nvPicPr>
        <p:blipFill>
          <a:blip r:embed="rId6"/>
          <a:stretch>
            <a:fillRect/>
          </a:stretch>
        </p:blipFill>
        <p:spPr>
          <a:xfrm>
            <a:off x="6814370" y="3744103"/>
            <a:ext cx="684678" cy="672354"/>
          </a:xfrm>
          <a:prstGeom prst="rect">
            <a:avLst/>
          </a:prstGeom>
        </p:spPr>
      </p:pic>
      <p:pic>
        <p:nvPicPr>
          <p:cNvPr id="42" name="Picture 41">
            <a:extLst>
              <a:ext uri="{FF2B5EF4-FFF2-40B4-BE49-F238E27FC236}">
                <a16:creationId xmlns:a16="http://schemas.microsoft.com/office/drawing/2014/main" id="{6F74933B-2F50-B64E-A88F-CC60B4DE1AB2}"/>
              </a:ext>
            </a:extLst>
          </p:cNvPr>
          <p:cNvPicPr>
            <a:picLocks noChangeAspect="1"/>
          </p:cNvPicPr>
          <p:nvPr/>
        </p:nvPicPr>
        <p:blipFill>
          <a:blip r:embed="rId3"/>
          <a:stretch>
            <a:fillRect/>
          </a:stretch>
        </p:blipFill>
        <p:spPr>
          <a:xfrm>
            <a:off x="1555204" y="4151338"/>
            <a:ext cx="2042066" cy="398841"/>
          </a:xfrm>
          <a:prstGeom prst="rect">
            <a:avLst/>
          </a:prstGeom>
        </p:spPr>
      </p:pic>
    </p:spTree>
    <p:extLst>
      <p:ext uri="{BB962C8B-B14F-4D97-AF65-F5344CB8AC3E}">
        <p14:creationId xmlns:p14="http://schemas.microsoft.com/office/powerpoint/2010/main" val="3132493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Lifecycle Maintenance</a:t>
            </a:r>
          </a:p>
        </p:txBody>
      </p:sp>
      <p:sp>
        <p:nvSpPr>
          <p:cNvPr id="4" name="Slide Number Placeholder 3"/>
          <p:cNvSpPr>
            <a:spLocks noGrp="1"/>
          </p:cNvSpPr>
          <p:nvPr>
            <p:ph type="sldNum" sz="quarter" idx="12"/>
          </p:nvPr>
        </p:nvSpPr>
        <p:spPr/>
        <p:txBody>
          <a:bodyPr/>
          <a:lstStyle/>
          <a:p>
            <a:fld id="{6DEEFC38-9F1D-F64B-A402-A9A479E8BA73}" type="slidenum">
              <a:rPr lang="en-US" smtClean="0"/>
              <a:t>35</a:t>
            </a:fld>
            <a:endParaRPr lang="en-US" dirty="0"/>
          </a:p>
        </p:txBody>
      </p:sp>
      <p:sp>
        <p:nvSpPr>
          <p:cNvPr id="29" name="Content Placeholder 2">
            <a:extLst>
              <a:ext uri="{FF2B5EF4-FFF2-40B4-BE49-F238E27FC236}">
                <a16:creationId xmlns:a16="http://schemas.microsoft.com/office/drawing/2014/main" id="{6056C16B-67CB-ED49-840E-8D2E7B1FEA70}"/>
              </a:ext>
            </a:extLst>
          </p:cNvPr>
          <p:cNvSpPr>
            <a:spLocks noGrp="1"/>
          </p:cNvSpPr>
          <p:nvPr>
            <p:ph idx="1"/>
          </p:nvPr>
        </p:nvSpPr>
        <p:spPr>
          <a:xfrm>
            <a:off x="532957" y="1052623"/>
            <a:ext cx="8090048" cy="3580100"/>
          </a:xfrm>
        </p:spPr>
        <p:txBody>
          <a:bodyPr/>
          <a:lstStyle/>
          <a:p>
            <a:r>
              <a:rPr lang="en-US" dirty="0"/>
              <a:t>To maintain business interests, we defined:</a:t>
            </a:r>
          </a:p>
          <a:p>
            <a:endParaRPr lang="en-US" dirty="0"/>
          </a:p>
          <a:p>
            <a:pPr lvl="1"/>
            <a:r>
              <a:rPr lang="en-US" dirty="0"/>
              <a:t>Who is the “Owner” of the model?</a:t>
            </a:r>
          </a:p>
          <a:p>
            <a:pPr lvl="2"/>
            <a:r>
              <a:rPr lang="en-US" dirty="0"/>
              <a:t>Who has the motivation to get the model fixed if it’s broken?</a:t>
            </a:r>
          </a:p>
          <a:p>
            <a:pPr lvl="2"/>
            <a:r>
              <a:rPr lang="en-US" dirty="0"/>
              <a:t>What are the responsibilities of a model owner? </a:t>
            </a:r>
          </a:p>
          <a:p>
            <a:pPr lvl="2"/>
            <a:r>
              <a:rPr lang="en-US" dirty="0"/>
              <a:t>What are the responsibilities of a team building a model for a model owner?</a:t>
            </a:r>
          </a:p>
          <a:p>
            <a:pPr lvl="2"/>
            <a:endParaRPr lang="en-US" dirty="0"/>
          </a:p>
          <a:p>
            <a:pPr lvl="1"/>
            <a:r>
              <a:rPr lang="en-US" dirty="0"/>
              <a:t>What is the responsibility of the team building the model for ongoing maintenance needs?</a:t>
            </a:r>
          </a:p>
          <a:p>
            <a:pPr lvl="1"/>
            <a:r>
              <a:rPr lang="en-US" dirty="0"/>
              <a:t>How often does it need to be re-evaluated and/or re-trained?</a:t>
            </a:r>
          </a:p>
          <a:p>
            <a:pPr lvl="1"/>
            <a:r>
              <a:rPr lang="en-US" dirty="0"/>
              <a:t>What service levels are acceptable for response of the model rest service?</a:t>
            </a:r>
          </a:p>
          <a:p>
            <a:pPr lvl="1"/>
            <a:r>
              <a:rPr lang="en-US" dirty="0"/>
              <a:t>How are these service levels measured and established?</a:t>
            </a:r>
          </a:p>
        </p:txBody>
      </p:sp>
    </p:spTree>
    <p:extLst>
      <p:ext uri="{BB962C8B-B14F-4D97-AF65-F5344CB8AC3E}">
        <p14:creationId xmlns:p14="http://schemas.microsoft.com/office/powerpoint/2010/main" val="939330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EEFC38-9F1D-F64B-A402-A9A479E8BA73}" type="slidenum">
              <a:rPr lang="en-US" smtClean="0"/>
              <a:t>36</a:t>
            </a:fld>
            <a:endParaRPr lang="en-US" dirty="0"/>
          </a:p>
        </p:txBody>
      </p:sp>
      <p:sp>
        <p:nvSpPr>
          <p:cNvPr id="6" name="TextBox 5">
            <a:extLst>
              <a:ext uri="{FF2B5EF4-FFF2-40B4-BE49-F238E27FC236}">
                <a16:creationId xmlns:a16="http://schemas.microsoft.com/office/drawing/2014/main" id="{51A87464-1493-C746-9FD8-502526CD5ED0}"/>
              </a:ext>
            </a:extLst>
          </p:cNvPr>
          <p:cNvSpPr txBox="1"/>
          <p:nvPr/>
        </p:nvSpPr>
        <p:spPr>
          <a:xfrm>
            <a:off x="3027871" y="992037"/>
            <a:ext cx="2631057" cy="646331"/>
          </a:xfrm>
          <a:prstGeom prst="rect">
            <a:avLst/>
          </a:prstGeom>
          <a:noFill/>
        </p:spPr>
        <p:txBody>
          <a:bodyPr wrap="square" rtlCol="0">
            <a:spAutoFit/>
          </a:bodyPr>
          <a:lstStyle/>
          <a:p>
            <a:r>
              <a:rPr lang="en-US" sz="3600" dirty="0"/>
              <a:t>Thank You!</a:t>
            </a:r>
          </a:p>
        </p:txBody>
      </p:sp>
      <p:sp>
        <p:nvSpPr>
          <p:cNvPr id="9" name="TextBox 8">
            <a:extLst>
              <a:ext uri="{FF2B5EF4-FFF2-40B4-BE49-F238E27FC236}">
                <a16:creationId xmlns:a16="http://schemas.microsoft.com/office/drawing/2014/main" id="{65CA1454-16B5-5946-A585-70ABAFCA501C}"/>
              </a:ext>
            </a:extLst>
          </p:cNvPr>
          <p:cNvSpPr txBox="1"/>
          <p:nvPr/>
        </p:nvSpPr>
        <p:spPr>
          <a:xfrm>
            <a:off x="3101195" y="3163019"/>
            <a:ext cx="2631057" cy="646331"/>
          </a:xfrm>
          <a:prstGeom prst="rect">
            <a:avLst/>
          </a:prstGeom>
          <a:noFill/>
        </p:spPr>
        <p:txBody>
          <a:bodyPr wrap="square" rtlCol="0">
            <a:spAutoFit/>
          </a:bodyPr>
          <a:lstStyle/>
          <a:p>
            <a:r>
              <a:rPr lang="en-US" sz="3600" dirty="0"/>
              <a:t>Questions?</a:t>
            </a:r>
          </a:p>
        </p:txBody>
      </p:sp>
    </p:spTree>
    <p:extLst>
      <p:ext uri="{BB962C8B-B14F-4D97-AF65-F5344CB8AC3E}">
        <p14:creationId xmlns:p14="http://schemas.microsoft.com/office/powerpoint/2010/main" val="2363894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4" name="Slide Number Placeholder 3"/>
          <p:cNvSpPr>
            <a:spLocks noGrp="1"/>
          </p:cNvSpPr>
          <p:nvPr>
            <p:ph type="sldNum" sz="quarter" idx="12"/>
          </p:nvPr>
        </p:nvSpPr>
        <p:spPr/>
        <p:txBody>
          <a:bodyPr/>
          <a:lstStyle/>
          <a:p>
            <a:fld id="{6DEEFC38-9F1D-F64B-A402-A9A479E8BA73}" type="slidenum">
              <a:rPr lang="en-US" smtClean="0"/>
              <a:t>4</a:t>
            </a:fld>
            <a:endParaRPr lang="en-US" dirty="0"/>
          </a:p>
        </p:txBody>
      </p:sp>
      <p:pic>
        <p:nvPicPr>
          <p:cNvPr id="5" name="Picture 4">
            <a:extLst>
              <a:ext uri="{FF2B5EF4-FFF2-40B4-BE49-F238E27FC236}">
                <a16:creationId xmlns:a16="http://schemas.microsoft.com/office/drawing/2014/main" id="{8AE61345-111A-6047-82DA-2E0EC39D08DB}"/>
              </a:ext>
            </a:extLst>
          </p:cNvPr>
          <p:cNvPicPr>
            <a:picLocks noChangeAspect="1"/>
          </p:cNvPicPr>
          <p:nvPr/>
        </p:nvPicPr>
        <p:blipFill>
          <a:blip r:embed="rId2"/>
          <a:stretch>
            <a:fillRect/>
          </a:stretch>
        </p:blipFill>
        <p:spPr>
          <a:xfrm>
            <a:off x="4565650" y="2565400"/>
            <a:ext cx="12700" cy="12700"/>
          </a:xfrm>
          <a:prstGeom prst="rect">
            <a:avLst/>
          </a:prstGeom>
        </p:spPr>
      </p:pic>
      <p:pic>
        <p:nvPicPr>
          <p:cNvPr id="6" name="Picture 5">
            <a:extLst>
              <a:ext uri="{FF2B5EF4-FFF2-40B4-BE49-F238E27FC236}">
                <a16:creationId xmlns:a16="http://schemas.microsoft.com/office/drawing/2014/main" id="{65672C60-C0D0-FC4E-80DF-7CB47DA5F273}"/>
              </a:ext>
            </a:extLst>
          </p:cNvPr>
          <p:cNvPicPr>
            <a:picLocks noChangeAspect="1"/>
          </p:cNvPicPr>
          <p:nvPr/>
        </p:nvPicPr>
        <p:blipFill>
          <a:blip r:embed="rId2"/>
          <a:stretch>
            <a:fillRect/>
          </a:stretch>
        </p:blipFill>
        <p:spPr>
          <a:xfrm>
            <a:off x="4565650" y="2565400"/>
            <a:ext cx="12700" cy="12700"/>
          </a:xfrm>
          <a:prstGeom prst="rect">
            <a:avLst/>
          </a:prstGeom>
        </p:spPr>
      </p:pic>
      <p:pic>
        <p:nvPicPr>
          <p:cNvPr id="7" name="Picture 6">
            <a:extLst>
              <a:ext uri="{FF2B5EF4-FFF2-40B4-BE49-F238E27FC236}">
                <a16:creationId xmlns:a16="http://schemas.microsoft.com/office/drawing/2014/main" id="{FB3BD09B-DA27-2349-9E33-945ADBD5391A}"/>
              </a:ext>
            </a:extLst>
          </p:cNvPr>
          <p:cNvPicPr>
            <a:picLocks noChangeAspect="1"/>
          </p:cNvPicPr>
          <p:nvPr/>
        </p:nvPicPr>
        <p:blipFill>
          <a:blip r:embed="rId2"/>
          <a:stretch>
            <a:fillRect/>
          </a:stretch>
        </p:blipFill>
        <p:spPr>
          <a:xfrm>
            <a:off x="4565650" y="2565400"/>
            <a:ext cx="12700" cy="12700"/>
          </a:xfrm>
          <a:prstGeom prst="rect">
            <a:avLst/>
          </a:prstGeom>
        </p:spPr>
      </p:pic>
      <p:sp>
        <p:nvSpPr>
          <p:cNvPr id="8" name="TextBox 7">
            <a:extLst>
              <a:ext uri="{FF2B5EF4-FFF2-40B4-BE49-F238E27FC236}">
                <a16:creationId xmlns:a16="http://schemas.microsoft.com/office/drawing/2014/main" id="{7077A470-006E-7F4A-83F4-4F80BA010723}"/>
              </a:ext>
            </a:extLst>
          </p:cNvPr>
          <p:cNvSpPr txBox="1"/>
          <p:nvPr/>
        </p:nvSpPr>
        <p:spPr>
          <a:xfrm>
            <a:off x="379563" y="1032953"/>
            <a:ext cx="8243441" cy="3416320"/>
          </a:xfrm>
          <a:prstGeom prst="rect">
            <a:avLst/>
          </a:prstGeom>
          <a:noFill/>
        </p:spPr>
        <p:txBody>
          <a:bodyPr wrap="square" rtlCol="0">
            <a:spAutoFit/>
          </a:bodyPr>
          <a:lstStyle/>
          <a:p>
            <a:r>
              <a:rPr lang="en-US" sz="2400" dirty="0"/>
              <a:t>Insurance is heavily regulated</a:t>
            </a:r>
          </a:p>
          <a:p>
            <a:pPr marL="685792" lvl="1" indent="-342900">
              <a:buFont typeface="Arial" panose="020B0604020202020204" pitchFamily="34" charset="0"/>
              <a:buChar char="•"/>
            </a:pPr>
            <a:r>
              <a:rPr lang="en-US" sz="2400" dirty="0"/>
              <a:t>HIPAA</a:t>
            </a:r>
          </a:p>
          <a:p>
            <a:pPr marL="685792" lvl="1" indent="-342900">
              <a:buFont typeface="Arial" panose="020B0604020202020204" pitchFamily="34" charset="0"/>
              <a:buChar char="•"/>
            </a:pPr>
            <a:r>
              <a:rPr lang="en-US" sz="2400" dirty="0"/>
              <a:t>PII</a:t>
            </a:r>
          </a:p>
          <a:p>
            <a:pPr marL="685792" lvl="1" indent="-342900">
              <a:buFont typeface="Arial" panose="020B0604020202020204" pitchFamily="34" charset="0"/>
              <a:buChar char="•"/>
            </a:pPr>
            <a:r>
              <a:rPr lang="en-US" sz="2400" dirty="0"/>
              <a:t>State DOI</a:t>
            </a:r>
          </a:p>
          <a:p>
            <a:pPr marL="685792" lvl="1" indent="-342900">
              <a:buFont typeface="Arial" panose="020B0604020202020204" pitchFamily="34" charset="0"/>
              <a:buChar char="•"/>
            </a:pPr>
            <a:r>
              <a:rPr lang="en-US" sz="2400" dirty="0"/>
              <a:t>Underwriting</a:t>
            </a:r>
          </a:p>
          <a:p>
            <a:pPr marL="685792" lvl="1" indent="-342900">
              <a:buFont typeface="Arial" panose="020B0604020202020204" pitchFamily="34" charset="0"/>
              <a:buChar char="•"/>
            </a:pPr>
            <a:r>
              <a:rPr lang="en-US" sz="2400" dirty="0"/>
              <a:t>Actuarial Standard</a:t>
            </a:r>
          </a:p>
          <a:p>
            <a:pPr marL="685792" lvl="1" indent="-342900">
              <a:buFont typeface="Arial" panose="020B0604020202020204" pitchFamily="34" charset="0"/>
              <a:buChar char="•"/>
            </a:pPr>
            <a:endParaRPr lang="en-US" sz="2400" dirty="0"/>
          </a:p>
          <a:p>
            <a:pPr lvl="1"/>
            <a:r>
              <a:rPr lang="en-US" sz="2400" dirty="0"/>
              <a:t>Many of these regulatory bodies require transparency in </a:t>
            </a:r>
            <a:r>
              <a:rPr lang="en-US" sz="2400" dirty="0" err="1"/>
              <a:t>decisionmaking</a:t>
            </a:r>
            <a:r>
              <a:rPr lang="en-US" sz="2400" dirty="0"/>
              <a:t>.</a:t>
            </a:r>
          </a:p>
        </p:txBody>
      </p:sp>
      <p:pic>
        <p:nvPicPr>
          <p:cNvPr id="9" name="Picture 8">
            <a:extLst>
              <a:ext uri="{FF2B5EF4-FFF2-40B4-BE49-F238E27FC236}">
                <a16:creationId xmlns:a16="http://schemas.microsoft.com/office/drawing/2014/main" id="{B764E53A-B496-5049-9D93-C74A810E3B3E}"/>
              </a:ext>
            </a:extLst>
          </p:cNvPr>
          <p:cNvPicPr>
            <a:picLocks noChangeAspect="1"/>
          </p:cNvPicPr>
          <p:nvPr/>
        </p:nvPicPr>
        <p:blipFill>
          <a:blip r:embed="rId3"/>
          <a:stretch>
            <a:fillRect/>
          </a:stretch>
        </p:blipFill>
        <p:spPr>
          <a:xfrm>
            <a:off x="5355926" y="302947"/>
            <a:ext cx="2917885" cy="2917885"/>
          </a:xfrm>
          <a:prstGeom prst="rect">
            <a:avLst/>
          </a:prstGeom>
        </p:spPr>
      </p:pic>
    </p:spTree>
    <p:extLst>
      <p:ext uri="{BB962C8B-B14F-4D97-AF65-F5344CB8AC3E}">
        <p14:creationId xmlns:p14="http://schemas.microsoft.com/office/powerpoint/2010/main" val="1234359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4" name="Slide Number Placeholder 3"/>
          <p:cNvSpPr>
            <a:spLocks noGrp="1"/>
          </p:cNvSpPr>
          <p:nvPr>
            <p:ph type="sldNum" sz="quarter" idx="12"/>
          </p:nvPr>
        </p:nvSpPr>
        <p:spPr/>
        <p:txBody>
          <a:bodyPr/>
          <a:lstStyle/>
          <a:p>
            <a:fld id="{6DEEFC38-9F1D-F64B-A402-A9A479E8BA73}" type="slidenum">
              <a:rPr lang="en-US" smtClean="0"/>
              <a:t>5</a:t>
            </a:fld>
            <a:endParaRPr lang="en-US" dirty="0"/>
          </a:p>
        </p:txBody>
      </p:sp>
      <p:pic>
        <p:nvPicPr>
          <p:cNvPr id="5" name="Picture 4">
            <a:extLst>
              <a:ext uri="{FF2B5EF4-FFF2-40B4-BE49-F238E27FC236}">
                <a16:creationId xmlns:a16="http://schemas.microsoft.com/office/drawing/2014/main" id="{8AE61345-111A-6047-82DA-2E0EC39D08DB}"/>
              </a:ext>
            </a:extLst>
          </p:cNvPr>
          <p:cNvPicPr>
            <a:picLocks noChangeAspect="1"/>
          </p:cNvPicPr>
          <p:nvPr/>
        </p:nvPicPr>
        <p:blipFill>
          <a:blip r:embed="rId2"/>
          <a:stretch>
            <a:fillRect/>
          </a:stretch>
        </p:blipFill>
        <p:spPr>
          <a:xfrm>
            <a:off x="4565650" y="2565400"/>
            <a:ext cx="12700" cy="12700"/>
          </a:xfrm>
          <a:prstGeom prst="rect">
            <a:avLst/>
          </a:prstGeom>
        </p:spPr>
      </p:pic>
      <p:pic>
        <p:nvPicPr>
          <p:cNvPr id="6" name="Picture 5">
            <a:extLst>
              <a:ext uri="{FF2B5EF4-FFF2-40B4-BE49-F238E27FC236}">
                <a16:creationId xmlns:a16="http://schemas.microsoft.com/office/drawing/2014/main" id="{65672C60-C0D0-FC4E-80DF-7CB47DA5F273}"/>
              </a:ext>
            </a:extLst>
          </p:cNvPr>
          <p:cNvPicPr>
            <a:picLocks noChangeAspect="1"/>
          </p:cNvPicPr>
          <p:nvPr/>
        </p:nvPicPr>
        <p:blipFill>
          <a:blip r:embed="rId2"/>
          <a:stretch>
            <a:fillRect/>
          </a:stretch>
        </p:blipFill>
        <p:spPr>
          <a:xfrm>
            <a:off x="4565650" y="2565400"/>
            <a:ext cx="12700" cy="12700"/>
          </a:xfrm>
          <a:prstGeom prst="rect">
            <a:avLst/>
          </a:prstGeom>
        </p:spPr>
      </p:pic>
      <p:pic>
        <p:nvPicPr>
          <p:cNvPr id="7" name="Picture 6">
            <a:extLst>
              <a:ext uri="{FF2B5EF4-FFF2-40B4-BE49-F238E27FC236}">
                <a16:creationId xmlns:a16="http://schemas.microsoft.com/office/drawing/2014/main" id="{FB3BD09B-DA27-2349-9E33-945ADBD5391A}"/>
              </a:ext>
            </a:extLst>
          </p:cNvPr>
          <p:cNvPicPr>
            <a:picLocks noChangeAspect="1"/>
          </p:cNvPicPr>
          <p:nvPr/>
        </p:nvPicPr>
        <p:blipFill>
          <a:blip r:embed="rId2"/>
          <a:stretch>
            <a:fillRect/>
          </a:stretch>
        </p:blipFill>
        <p:spPr>
          <a:xfrm>
            <a:off x="4565650" y="2565400"/>
            <a:ext cx="12700" cy="12700"/>
          </a:xfrm>
          <a:prstGeom prst="rect">
            <a:avLst/>
          </a:prstGeom>
        </p:spPr>
      </p:pic>
      <p:sp>
        <p:nvSpPr>
          <p:cNvPr id="8" name="TextBox 7">
            <a:extLst>
              <a:ext uri="{FF2B5EF4-FFF2-40B4-BE49-F238E27FC236}">
                <a16:creationId xmlns:a16="http://schemas.microsoft.com/office/drawing/2014/main" id="{7077A470-006E-7F4A-83F4-4F80BA010723}"/>
              </a:ext>
            </a:extLst>
          </p:cNvPr>
          <p:cNvSpPr txBox="1"/>
          <p:nvPr/>
        </p:nvSpPr>
        <p:spPr>
          <a:xfrm>
            <a:off x="379563" y="2116435"/>
            <a:ext cx="8243441" cy="461665"/>
          </a:xfrm>
          <a:prstGeom prst="rect">
            <a:avLst/>
          </a:prstGeom>
          <a:noFill/>
        </p:spPr>
        <p:txBody>
          <a:bodyPr wrap="square" rtlCol="0">
            <a:spAutoFit/>
          </a:bodyPr>
          <a:lstStyle/>
          <a:p>
            <a:pPr lvl="1"/>
            <a:r>
              <a:rPr lang="en-US" sz="2400" b="1" dirty="0"/>
              <a:t>What kinds of models do you think auditors like?</a:t>
            </a:r>
          </a:p>
        </p:txBody>
      </p:sp>
    </p:spTree>
    <p:extLst>
      <p:ext uri="{BB962C8B-B14F-4D97-AF65-F5344CB8AC3E}">
        <p14:creationId xmlns:p14="http://schemas.microsoft.com/office/powerpoint/2010/main" val="2405209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4" name="Slide Number Placeholder 3"/>
          <p:cNvSpPr>
            <a:spLocks noGrp="1"/>
          </p:cNvSpPr>
          <p:nvPr>
            <p:ph type="sldNum" sz="quarter" idx="12"/>
          </p:nvPr>
        </p:nvSpPr>
        <p:spPr/>
        <p:txBody>
          <a:bodyPr/>
          <a:lstStyle/>
          <a:p>
            <a:fld id="{6DEEFC38-9F1D-F64B-A402-A9A479E8BA73}" type="slidenum">
              <a:rPr lang="en-US" smtClean="0"/>
              <a:t>6</a:t>
            </a:fld>
            <a:endParaRPr lang="en-US" dirty="0"/>
          </a:p>
        </p:txBody>
      </p:sp>
      <p:pic>
        <p:nvPicPr>
          <p:cNvPr id="5" name="Picture 4">
            <a:extLst>
              <a:ext uri="{FF2B5EF4-FFF2-40B4-BE49-F238E27FC236}">
                <a16:creationId xmlns:a16="http://schemas.microsoft.com/office/drawing/2014/main" id="{8AE61345-111A-6047-82DA-2E0EC39D08DB}"/>
              </a:ext>
            </a:extLst>
          </p:cNvPr>
          <p:cNvPicPr>
            <a:picLocks noChangeAspect="1"/>
          </p:cNvPicPr>
          <p:nvPr/>
        </p:nvPicPr>
        <p:blipFill>
          <a:blip r:embed="rId2"/>
          <a:stretch>
            <a:fillRect/>
          </a:stretch>
        </p:blipFill>
        <p:spPr>
          <a:xfrm>
            <a:off x="4565650" y="2565400"/>
            <a:ext cx="12700" cy="12700"/>
          </a:xfrm>
          <a:prstGeom prst="rect">
            <a:avLst/>
          </a:prstGeom>
        </p:spPr>
      </p:pic>
      <p:pic>
        <p:nvPicPr>
          <p:cNvPr id="6" name="Picture 5">
            <a:extLst>
              <a:ext uri="{FF2B5EF4-FFF2-40B4-BE49-F238E27FC236}">
                <a16:creationId xmlns:a16="http://schemas.microsoft.com/office/drawing/2014/main" id="{65672C60-C0D0-FC4E-80DF-7CB47DA5F273}"/>
              </a:ext>
            </a:extLst>
          </p:cNvPr>
          <p:cNvPicPr>
            <a:picLocks noChangeAspect="1"/>
          </p:cNvPicPr>
          <p:nvPr/>
        </p:nvPicPr>
        <p:blipFill>
          <a:blip r:embed="rId2"/>
          <a:stretch>
            <a:fillRect/>
          </a:stretch>
        </p:blipFill>
        <p:spPr>
          <a:xfrm>
            <a:off x="4565650" y="2565400"/>
            <a:ext cx="12700" cy="12700"/>
          </a:xfrm>
          <a:prstGeom prst="rect">
            <a:avLst/>
          </a:prstGeom>
        </p:spPr>
      </p:pic>
      <p:pic>
        <p:nvPicPr>
          <p:cNvPr id="7" name="Picture 6">
            <a:extLst>
              <a:ext uri="{FF2B5EF4-FFF2-40B4-BE49-F238E27FC236}">
                <a16:creationId xmlns:a16="http://schemas.microsoft.com/office/drawing/2014/main" id="{FB3BD09B-DA27-2349-9E33-945ADBD5391A}"/>
              </a:ext>
            </a:extLst>
          </p:cNvPr>
          <p:cNvPicPr>
            <a:picLocks noChangeAspect="1"/>
          </p:cNvPicPr>
          <p:nvPr/>
        </p:nvPicPr>
        <p:blipFill>
          <a:blip r:embed="rId2"/>
          <a:stretch>
            <a:fillRect/>
          </a:stretch>
        </p:blipFill>
        <p:spPr>
          <a:xfrm>
            <a:off x="4565650" y="2565400"/>
            <a:ext cx="12700" cy="12700"/>
          </a:xfrm>
          <a:prstGeom prst="rect">
            <a:avLst/>
          </a:prstGeom>
        </p:spPr>
      </p:pic>
      <p:sp>
        <p:nvSpPr>
          <p:cNvPr id="17" name="TextBox 16">
            <a:extLst>
              <a:ext uri="{FF2B5EF4-FFF2-40B4-BE49-F238E27FC236}">
                <a16:creationId xmlns:a16="http://schemas.microsoft.com/office/drawing/2014/main" id="{0265AAF6-CBDF-2E4D-B910-05BA57AEC326}"/>
              </a:ext>
            </a:extLst>
          </p:cNvPr>
          <p:cNvSpPr txBox="1"/>
          <p:nvPr/>
        </p:nvSpPr>
        <p:spPr>
          <a:xfrm>
            <a:off x="379563" y="1032953"/>
            <a:ext cx="8243441" cy="3416320"/>
          </a:xfrm>
          <a:prstGeom prst="rect">
            <a:avLst/>
          </a:prstGeom>
          <a:noFill/>
        </p:spPr>
        <p:txBody>
          <a:bodyPr wrap="square" rtlCol="0">
            <a:spAutoFit/>
          </a:bodyPr>
          <a:lstStyle/>
          <a:p>
            <a:r>
              <a:rPr lang="en-US" sz="2400" dirty="0"/>
              <a:t>Deep learning has a place even in such a heavily regulated environment.</a:t>
            </a:r>
          </a:p>
          <a:p>
            <a:endParaRPr lang="en-US" sz="2400" dirty="0"/>
          </a:p>
          <a:p>
            <a:r>
              <a:rPr lang="en-US" sz="2400" dirty="0"/>
              <a:t>Responsibly choosing the application of these models for problems that can’t be solved by more transparent methods is a crucial step.</a:t>
            </a:r>
          </a:p>
          <a:p>
            <a:endParaRPr lang="en-US" sz="2400" dirty="0"/>
          </a:p>
          <a:p>
            <a:endParaRPr lang="en-US" sz="2400" dirty="0"/>
          </a:p>
          <a:p>
            <a:endParaRPr lang="en-US" sz="2400" dirty="0"/>
          </a:p>
        </p:txBody>
      </p:sp>
    </p:spTree>
    <p:extLst>
      <p:ext uri="{BB962C8B-B14F-4D97-AF65-F5344CB8AC3E}">
        <p14:creationId xmlns:p14="http://schemas.microsoft.com/office/powerpoint/2010/main" val="365344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EEFC38-9F1D-F64B-A402-A9A479E8BA73}" type="slidenum">
              <a:rPr lang="en-US" smtClean="0"/>
              <a:t>7</a:t>
            </a:fld>
            <a:endParaRPr lang="en-US" dirty="0"/>
          </a:p>
        </p:txBody>
      </p:sp>
      <p:pic>
        <p:nvPicPr>
          <p:cNvPr id="5" name="Picture 4">
            <a:extLst>
              <a:ext uri="{FF2B5EF4-FFF2-40B4-BE49-F238E27FC236}">
                <a16:creationId xmlns:a16="http://schemas.microsoft.com/office/drawing/2014/main" id="{8AE61345-111A-6047-82DA-2E0EC39D08DB}"/>
              </a:ext>
            </a:extLst>
          </p:cNvPr>
          <p:cNvPicPr>
            <a:picLocks noChangeAspect="1"/>
          </p:cNvPicPr>
          <p:nvPr/>
        </p:nvPicPr>
        <p:blipFill>
          <a:blip r:embed="rId2"/>
          <a:stretch>
            <a:fillRect/>
          </a:stretch>
        </p:blipFill>
        <p:spPr>
          <a:xfrm>
            <a:off x="4565650" y="2565400"/>
            <a:ext cx="12700" cy="12700"/>
          </a:xfrm>
          <a:prstGeom prst="rect">
            <a:avLst/>
          </a:prstGeom>
        </p:spPr>
      </p:pic>
      <p:pic>
        <p:nvPicPr>
          <p:cNvPr id="6" name="Picture 5">
            <a:extLst>
              <a:ext uri="{FF2B5EF4-FFF2-40B4-BE49-F238E27FC236}">
                <a16:creationId xmlns:a16="http://schemas.microsoft.com/office/drawing/2014/main" id="{65672C60-C0D0-FC4E-80DF-7CB47DA5F273}"/>
              </a:ext>
            </a:extLst>
          </p:cNvPr>
          <p:cNvPicPr>
            <a:picLocks noChangeAspect="1"/>
          </p:cNvPicPr>
          <p:nvPr/>
        </p:nvPicPr>
        <p:blipFill>
          <a:blip r:embed="rId2"/>
          <a:stretch>
            <a:fillRect/>
          </a:stretch>
        </p:blipFill>
        <p:spPr>
          <a:xfrm>
            <a:off x="4565650" y="2565400"/>
            <a:ext cx="12700" cy="12700"/>
          </a:xfrm>
          <a:prstGeom prst="rect">
            <a:avLst/>
          </a:prstGeom>
        </p:spPr>
      </p:pic>
      <p:pic>
        <p:nvPicPr>
          <p:cNvPr id="7" name="Picture 6">
            <a:extLst>
              <a:ext uri="{FF2B5EF4-FFF2-40B4-BE49-F238E27FC236}">
                <a16:creationId xmlns:a16="http://schemas.microsoft.com/office/drawing/2014/main" id="{FB3BD09B-DA27-2349-9E33-945ADBD5391A}"/>
              </a:ext>
            </a:extLst>
          </p:cNvPr>
          <p:cNvPicPr>
            <a:picLocks noChangeAspect="1"/>
          </p:cNvPicPr>
          <p:nvPr/>
        </p:nvPicPr>
        <p:blipFill>
          <a:blip r:embed="rId2"/>
          <a:stretch>
            <a:fillRect/>
          </a:stretch>
        </p:blipFill>
        <p:spPr>
          <a:xfrm>
            <a:off x="4565650" y="2565400"/>
            <a:ext cx="12700" cy="12700"/>
          </a:xfrm>
          <a:prstGeom prst="rect">
            <a:avLst/>
          </a:prstGeom>
        </p:spPr>
      </p:pic>
      <p:pic>
        <p:nvPicPr>
          <p:cNvPr id="8" name="Picture 7">
            <a:extLst>
              <a:ext uri="{FF2B5EF4-FFF2-40B4-BE49-F238E27FC236}">
                <a16:creationId xmlns:a16="http://schemas.microsoft.com/office/drawing/2014/main" id="{2A171A7A-27A8-8D4F-B0EF-6DC202CD2C5E}"/>
              </a:ext>
            </a:extLst>
          </p:cNvPr>
          <p:cNvPicPr>
            <a:picLocks noChangeAspect="1"/>
          </p:cNvPicPr>
          <p:nvPr/>
        </p:nvPicPr>
        <p:blipFill>
          <a:blip r:embed="rId3"/>
          <a:stretch>
            <a:fillRect/>
          </a:stretch>
        </p:blipFill>
        <p:spPr>
          <a:xfrm>
            <a:off x="3485454" y="327803"/>
            <a:ext cx="5072332" cy="4333792"/>
          </a:xfrm>
          <a:prstGeom prst="rect">
            <a:avLst/>
          </a:prstGeom>
        </p:spPr>
      </p:pic>
      <p:sp>
        <p:nvSpPr>
          <p:cNvPr id="2" name="TextBox 1">
            <a:extLst>
              <a:ext uri="{FF2B5EF4-FFF2-40B4-BE49-F238E27FC236}">
                <a16:creationId xmlns:a16="http://schemas.microsoft.com/office/drawing/2014/main" id="{1BABB670-0CA1-9748-A888-11429BC0AAC0}"/>
              </a:ext>
            </a:extLst>
          </p:cNvPr>
          <p:cNvSpPr txBox="1"/>
          <p:nvPr/>
        </p:nvSpPr>
        <p:spPr>
          <a:xfrm>
            <a:off x="603849" y="327803"/>
            <a:ext cx="3096883" cy="1569660"/>
          </a:xfrm>
          <a:prstGeom prst="rect">
            <a:avLst/>
          </a:prstGeom>
          <a:noFill/>
        </p:spPr>
        <p:txBody>
          <a:bodyPr wrap="square" rtlCol="0">
            <a:spAutoFit/>
          </a:bodyPr>
          <a:lstStyle/>
          <a:p>
            <a:r>
              <a:rPr lang="en-US" sz="2400" dirty="0"/>
              <a:t>Should we use a deep learning approach for this problem?</a:t>
            </a:r>
          </a:p>
        </p:txBody>
      </p:sp>
    </p:spTree>
    <p:extLst>
      <p:ext uri="{BB962C8B-B14F-4D97-AF65-F5344CB8AC3E}">
        <p14:creationId xmlns:p14="http://schemas.microsoft.com/office/powerpoint/2010/main" val="1531470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EEFC38-9F1D-F64B-A402-A9A479E8BA73}" type="slidenum">
              <a:rPr lang="en-US" smtClean="0"/>
              <a:t>8</a:t>
            </a:fld>
            <a:endParaRPr lang="en-US" dirty="0"/>
          </a:p>
        </p:txBody>
      </p:sp>
      <p:pic>
        <p:nvPicPr>
          <p:cNvPr id="5" name="Picture 4">
            <a:extLst>
              <a:ext uri="{FF2B5EF4-FFF2-40B4-BE49-F238E27FC236}">
                <a16:creationId xmlns:a16="http://schemas.microsoft.com/office/drawing/2014/main" id="{8AE61345-111A-6047-82DA-2E0EC39D08DB}"/>
              </a:ext>
            </a:extLst>
          </p:cNvPr>
          <p:cNvPicPr>
            <a:picLocks noChangeAspect="1"/>
          </p:cNvPicPr>
          <p:nvPr/>
        </p:nvPicPr>
        <p:blipFill>
          <a:blip r:embed="rId2"/>
          <a:stretch>
            <a:fillRect/>
          </a:stretch>
        </p:blipFill>
        <p:spPr>
          <a:xfrm>
            <a:off x="4565650" y="2565400"/>
            <a:ext cx="12700" cy="12700"/>
          </a:xfrm>
          <a:prstGeom prst="rect">
            <a:avLst/>
          </a:prstGeom>
        </p:spPr>
      </p:pic>
      <p:pic>
        <p:nvPicPr>
          <p:cNvPr id="6" name="Picture 5">
            <a:extLst>
              <a:ext uri="{FF2B5EF4-FFF2-40B4-BE49-F238E27FC236}">
                <a16:creationId xmlns:a16="http://schemas.microsoft.com/office/drawing/2014/main" id="{65672C60-C0D0-FC4E-80DF-7CB47DA5F273}"/>
              </a:ext>
            </a:extLst>
          </p:cNvPr>
          <p:cNvPicPr>
            <a:picLocks noChangeAspect="1"/>
          </p:cNvPicPr>
          <p:nvPr/>
        </p:nvPicPr>
        <p:blipFill>
          <a:blip r:embed="rId2"/>
          <a:stretch>
            <a:fillRect/>
          </a:stretch>
        </p:blipFill>
        <p:spPr>
          <a:xfrm>
            <a:off x="4565650" y="2565400"/>
            <a:ext cx="12700" cy="12700"/>
          </a:xfrm>
          <a:prstGeom prst="rect">
            <a:avLst/>
          </a:prstGeom>
        </p:spPr>
      </p:pic>
      <p:pic>
        <p:nvPicPr>
          <p:cNvPr id="7" name="Picture 6">
            <a:extLst>
              <a:ext uri="{FF2B5EF4-FFF2-40B4-BE49-F238E27FC236}">
                <a16:creationId xmlns:a16="http://schemas.microsoft.com/office/drawing/2014/main" id="{FB3BD09B-DA27-2349-9E33-945ADBD5391A}"/>
              </a:ext>
            </a:extLst>
          </p:cNvPr>
          <p:cNvPicPr>
            <a:picLocks noChangeAspect="1"/>
          </p:cNvPicPr>
          <p:nvPr/>
        </p:nvPicPr>
        <p:blipFill>
          <a:blip r:embed="rId2"/>
          <a:stretch>
            <a:fillRect/>
          </a:stretch>
        </p:blipFill>
        <p:spPr>
          <a:xfrm>
            <a:off x="4565650" y="2565400"/>
            <a:ext cx="12700" cy="12700"/>
          </a:xfrm>
          <a:prstGeom prst="rect">
            <a:avLst/>
          </a:prstGeom>
        </p:spPr>
      </p:pic>
      <p:pic>
        <p:nvPicPr>
          <p:cNvPr id="3" name="Picture 2">
            <a:extLst>
              <a:ext uri="{FF2B5EF4-FFF2-40B4-BE49-F238E27FC236}">
                <a16:creationId xmlns:a16="http://schemas.microsoft.com/office/drawing/2014/main" id="{FB56B441-5558-8449-871D-F1BD89E48D9B}"/>
              </a:ext>
            </a:extLst>
          </p:cNvPr>
          <p:cNvPicPr>
            <a:picLocks noChangeAspect="1"/>
          </p:cNvPicPr>
          <p:nvPr/>
        </p:nvPicPr>
        <p:blipFill>
          <a:blip r:embed="rId3"/>
          <a:stretch>
            <a:fillRect/>
          </a:stretch>
        </p:blipFill>
        <p:spPr>
          <a:xfrm>
            <a:off x="1507752" y="134120"/>
            <a:ext cx="6115795" cy="4862559"/>
          </a:xfrm>
          <a:prstGeom prst="rect">
            <a:avLst/>
          </a:prstGeom>
        </p:spPr>
      </p:pic>
    </p:spTree>
    <p:extLst>
      <p:ext uri="{BB962C8B-B14F-4D97-AF65-F5344CB8AC3E}">
        <p14:creationId xmlns:p14="http://schemas.microsoft.com/office/powerpoint/2010/main" val="3757101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EEFC38-9F1D-F64B-A402-A9A479E8BA73}" type="slidenum">
              <a:rPr lang="en-US" smtClean="0"/>
              <a:t>9</a:t>
            </a:fld>
            <a:endParaRPr lang="en-US" dirty="0"/>
          </a:p>
        </p:txBody>
      </p:sp>
      <p:pic>
        <p:nvPicPr>
          <p:cNvPr id="5" name="Picture 4">
            <a:extLst>
              <a:ext uri="{FF2B5EF4-FFF2-40B4-BE49-F238E27FC236}">
                <a16:creationId xmlns:a16="http://schemas.microsoft.com/office/drawing/2014/main" id="{8AE61345-111A-6047-82DA-2E0EC39D08DB}"/>
              </a:ext>
            </a:extLst>
          </p:cNvPr>
          <p:cNvPicPr>
            <a:picLocks noChangeAspect="1"/>
          </p:cNvPicPr>
          <p:nvPr/>
        </p:nvPicPr>
        <p:blipFill>
          <a:blip r:embed="rId2"/>
          <a:stretch>
            <a:fillRect/>
          </a:stretch>
        </p:blipFill>
        <p:spPr>
          <a:xfrm>
            <a:off x="4565650" y="2565400"/>
            <a:ext cx="12700" cy="12700"/>
          </a:xfrm>
          <a:prstGeom prst="rect">
            <a:avLst/>
          </a:prstGeom>
        </p:spPr>
      </p:pic>
      <p:pic>
        <p:nvPicPr>
          <p:cNvPr id="6" name="Picture 5">
            <a:extLst>
              <a:ext uri="{FF2B5EF4-FFF2-40B4-BE49-F238E27FC236}">
                <a16:creationId xmlns:a16="http://schemas.microsoft.com/office/drawing/2014/main" id="{65672C60-C0D0-FC4E-80DF-7CB47DA5F273}"/>
              </a:ext>
            </a:extLst>
          </p:cNvPr>
          <p:cNvPicPr>
            <a:picLocks noChangeAspect="1"/>
          </p:cNvPicPr>
          <p:nvPr/>
        </p:nvPicPr>
        <p:blipFill>
          <a:blip r:embed="rId2"/>
          <a:stretch>
            <a:fillRect/>
          </a:stretch>
        </p:blipFill>
        <p:spPr>
          <a:xfrm>
            <a:off x="4565650" y="2565400"/>
            <a:ext cx="12700" cy="12700"/>
          </a:xfrm>
          <a:prstGeom prst="rect">
            <a:avLst/>
          </a:prstGeom>
        </p:spPr>
      </p:pic>
      <p:pic>
        <p:nvPicPr>
          <p:cNvPr id="7" name="Picture 6">
            <a:extLst>
              <a:ext uri="{FF2B5EF4-FFF2-40B4-BE49-F238E27FC236}">
                <a16:creationId xmlns:a16="http://schemas.microsoft.com/office/drawing/2014/main" id="{FB3BD09B-DA27-2349-9E33-945ADBD5391A}"/>
              </a:ext>
            </a:extLst>
          </p:cNvPr>
          <p:cNvPicPr>
            <a:picLocks noChangeAspect="1"/>
          </p:cNvPicPr>
          <p:nvPr/>
        </p:nvPicPr>
        <p:blipFill>
          <a:blip r:embed="rId2"/>
          <a:stretch>
            <a:fillRect/>
          </a:stretch>
        </p:blipFill>
        <p:spPr>
          <a:xfrm>
            <a:off x="4565650" y="2565400"/>
            <a:ext cx="12700" cy="12700"/>
          </a:xfrm>
          <a:prstGeom prst="rect">
            <a:avLst/>
          </a:prstGeom>
        </p:spPr>
      </p:pic>
      <p:pic>
        <p:nvPicPr>
          <p:cNvPr id="10" name="Picture 9">
            <a:extLst>
              <a:ext uri="{FF2B5EF4-FFF2-40B4-BE49-F238E27FC236}">
                <a16:creationId xmlns:a16="http://schemas.microsoft.com/office/drawing/2014/main" id="{FCC88F37-FCF0-EE45-A1D6-C306C422843C}"/>
              </a:ext>
            </a:extLst>
          </p:cNvPr>
          <p:cNvPicPr>
            <a:picLocks noChangeAspect="1"/>
          </p:cNvPicPr>
          <p:nvPr/>
        </p:nvPicPr>
        <p:blipFill>
          <a:blip r:embed="rId3"/>
          <a:stretch>
            <a:fillRect/>
          </a:stretch>
        </p:blipFill>
        <p:spPr>
          <a:xfrm>
            <a:off x="703847" y="1509623"/>
            <a:ext cx="7433271" cy="2053086"/>
          </a:xfrm>
          <a:prstGeom prst="rect">
            <a:avLst/>
          </a:prstGeom>
        </p:spPr>
      </p:pic>
    </p:spTree>
    <p:extLst>
      <p:ext uri="{BB962C8B-B14F-4D97-AF65-F5344CB8AC3E}">
        <p14:creationId xmlns:p14="http://schemas.microsoft.com/office/powerpoint/2010/main" val="4223423382"/>
      </p:ext>
    </p:extLst>
  </p:cSld>
  <p:clrMapOvr>
    <a:masterClrMapping/>
  </p:clrMapOvr>
</p:sld>
</file>

<file path=ppt/theme/theme1.xml><?xml version="1.0" encoding="utf-8"?>
<a:theme xmlns:a="http://schemas.openxmlformats.org/drawingml/2006/main" name="Mutual of Omaha Corporate Template">
  <a:themeElements>
    <a:clrScheme name="Mutual of Omaha Corporate">
      <a:dk1>
        <a:srgbClr val="183F6D"/>
      </a:dk1>
      <a:lt1>
        <a:srgbClr val="FFFFFF"/>
      </a:lt1>
      <a:dk2>
        <a:srgbClr val="183F6D"/>
      </a:dk2>
      <a:lt2>
        <a:srgbClr val="E7E6E6"/>
      </a:lt2>
      <a:accent1>
        <a:srgbClr val="0063A6"/>
      </a:accent1>
      <a:accent2>
        <a:srgbClr val="1199D6"/>
      </a:accent2>
      <a:accent3>
        <a:srgbClr val="6FC5E7"/>
      </a:accent3>
      <a:accent4>
        <a:srgbClr val="99D2E7"/>
      </a:accent4>
      <a:accent5>
        <a:srgbClr val="81BC40"/>
      </a:accent5>
      <a:accent6>
        <a:srgbClr val="C5DC6F"/>
      </a:accent6>
      <a:hlink>
        <a:srgbClr val="1199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E92F1031-88E1-6240-98E0-3B62118DEDDA}" vid="{B4A56407-58C1-2E4C-A49D-56676A6CB2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7082</TotalTime>
  <Words>1039</Words>
  <Application>Microsoft Macintosh PowerPoint</Application>
  <PresentationFormat>On-screen Show (16:9)</PresentationFormat>
  <Paragraphs>227</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Cambria Math</vt:lpstr>
      <vt:lpstr>Times New Roman</vt:lpstr>
      <vt:lpstr>Mutual of Omaha Corporate Template</vt:lpstr>
      <vt:lpstr>Deep Learning In The Enterprise</vt:lpstr>
      <vt:lpstr>Agenda</vt:lpstr>
      <vt:lpstr>Introduction</vt:lpstr>
      <vt:lpstr>Introduction</vt:lpstr>
      <vt:lpstr>Introduction</vt:lpstr>
      <vt:lpstr>Introduction</vt:lpstr>
      <vt:lpstr>PowerPoint Presentation</vt:lpstr>
      <vt:lpstr>PowerPoint Presentation</vt:lpstr>
      <vt:lpstr>PowerPoint Presentation</vt:lpstr>
      <vt:lpstr>PowerPoint Presentation</vt:lpstr>
      <vt:lpstr>Use Case - Question</vt:lpstr>
      <vt:lpstr>Resources</vt:lpstr>
      <vt:lpstr>The Departments</vt:lpstr>
      <vt:lpstr>Cost Function Considerations</vt:lpstr>
      <vt:lpstr>The Data</vt:lpstr>
      <vt:lpstr>System Requirements</vt:lpstr>
      <vt:lpstr>Analogous Situation</vt:lpstr>
      <vt:lpstr>Sampling</vt:lpstr>
      <vt:lpstr>Initial Modeling - Baseline</vt:lpstr>
      <vt:lpstr>Initial Modeling - Baseline</vt:lpstr>
      <vt:lpstr>Analogy</vt:lpstr>
      <vt:lpstr>Why is this difficult? Humans can do it pretty easily. (ctd.)</vt:lpstr>
      <vt:lpstr>Word Vectors</vt:lpstr>
      <vt:lpstr>Word Vectors</vt:lpstr>
      <vt:lpstr>Word Vectors</vt:lpstr>
      <vt:lpstr>Word Vectors</vt:lpstr>
      <vt:lpstr>Word2Vec</vt:lpstr>
      <vt:lpstr>Word Vectors</vt:lpstr>
      <vt:lpstr>Word Vectors</vt:lpstr>
      <vt:lpstr>Word Vectors</vt:lpstr>
      <vt:lpstr> Final Model  Architecture</vt:lpstr>
      <vt:lpstr>Prior State</vt:lpstr>
      <vt:lpstr>Current State</vt:lpstr>
      <vt:lpstr>Training-To-Consumption Tooling</vt:lpstr>
      <vt:lpstr>Model Lifecycle Maintenance</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Cleberg, Thomas</cp:lastModifiedBy>
  <cp:revision>90</cp:revision>
  <dcterms:created xsi:type="dcterms:W3CDTF">2017-01-25T21:56:32Z</dcterms:created>
  <dcterms:modified xsi:type="dcterms:W3CDTF">2018-03-09T19:33:48Z</dcterms:modified>
</cp:coreProperties>
</file>