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724" r:id="rId3"/>
    <p:sldMasterId id="2147483725" r:id="rId4"/>
    <p:sldMasterId id="2147483726" r:id="rId5"/>
    <p:sldMasterId id="2147483727" r:id="rId6"/>
    <p:sldMasterId id="2147483728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</p:sldIdLst>
  <p:sldSz cy="5143500" cx="9144000"/>
  <p:notesSz cx="6858000" cy="9144000"/>
  <p:embeddedFontLst>
    <p:embeddedFont>
      <p:font typeface="Roboto Condensed"/>
      <p:regular r:id="rId42"/>
      <p:bold r:id="rId43"/>
      <p:italic r:id="rId44"/>
      <p:boldItalic r:id="rId45"/>
    </p:embeddedFont>
    <p:embeddedFont>
      <p:font typeface="Helvetica Neue"/>
      <p:regular r:id="rId46"/>
      <p:bold r:id="rId47"/>
      <p:italic r:id="rId48"/>
      <p:boldItalic r:id="rId49"/>
    </p:embeddedFont>
    <p:embeddedFont>
      <p:font typeface="Oswald"/>
      <p:regular r:id="rId50"/>
      <p:bold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font" Target="fonts/RobotoCondensed-regular.fntdata"/><Relationship Id="rId41" Type="http://schemas.openxmlformats.org/officeDocument/2006/relationships/slide" Target="slides/slide33.xml"/><Relationship Id="rId44" Type="http://schemas.openxmlformats.org/officeDocument/2006/relationships/font" Target="fonts/RobotoCondensed-italic.fntdata"/><Relationship Id="rId43" Type="http://schemas.openxmlformats.org/officeDocument/2006/relationships/font" Target="fonts/RobotoCondensed-bold.fntdata"/><Relationship Id="rId46" Type="http://schemas.openxmlformats.org/officeDocument/2006/relationships/font" Target="fonts/HelveticaNeue-regular.fntdata"/><Relationship Id="rId45" Type="http://schemas.openxmlformats.org/officeDocument/2006/relationships/font" Target="fonts/RobotoCondensed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48" Type="http://schemas.openxmlformats.org/officeDocument/2006/relationships/font" Target="fonts/HelveticaNeue-italic.fntdata"/><Relationship Id="rId47" Type="http://schemas.openxmlformats.org/officeDocument/2006/relationships/font" Target="fonts/HelveticaNeue-bold.fntdata"/><Relationship Id="rId49" Type="http://schemas.openxmlformats.org/officeDocument/2006/relationships/font" Target="fonts/HelveticaNeue-boldItalic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slideMaster" Target="slideMasters/slideMaster5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font" Target="fonts/Oswald-bold.fntdata"/><Relationship Id="rId50" Type="http://schemas.openxmlformats.org/officeDocument/2006/relationships/font" Target="fonts/Oswald-regular.fnt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Shape 3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Shape 3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Shape 3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Shape 3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Shape 3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Shape 3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Shape 3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Shape 4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Shape 41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Shape 42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Shape 43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Shape 4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Shape 4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Shape 4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Shape 4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Shape 5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Shape 5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Shape 5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Shape 5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7" name="Shape 5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Shape 5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2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8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Relationship Id="rId3" Type="http://schemas.openxmlformats.org/officeDocument/2006/relationships/image" Target="../media/image2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jp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5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jp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jp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3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9.jp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jpg"/><Relationship Id="rId3" Type="http://schemas.openxmlformats.org/officeDocument/2006/relationships/image" Target="../media/image14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9.jp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2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1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1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2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9.jp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jp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ck room CTA">
  <p:cSld name="TITLE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/>
          <p:nvPr>
            <p:ph type="title"/>
          </p:nvPr>
        </p:nvSpPr>
        <p:spPr>
          <a:xfrm>
            <a:off x="240775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53" name="Shape 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3000" y="4323975"/>
            <a:ext cx="718000" cy="7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old simple statement">
  <p:cSld name="Bold simple statement">
    <p:bg>
      <p:bgPr>
        <a:solidFill>
          <a:srgbClr val="232A3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b="0" i="0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rgbClr val="FFFFFF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rgbClr val="FFFFFF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rgbClr val="FFFFFF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rgbClr val="FFFFFF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rgbClr val="FFFFFF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rgbClr val="FFFFFF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rgbClr val="FFFFFF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1">
  <p:cSld name="CUSTOM"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old simple statement 1">
  <p:cSld name="CUSTOM_2">
    <p:bg>
      <p:bgPr>
        <a:solidFill>
          <a:srgbClr val="232A3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 1">
  <p:cSld name="TITLE_AND_BODY_1">
    <p:bg>
      <p:bgPr>
        <a:noFill/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/>
          <p:nvPr>
            <p:ph idx="1" type="body"/>
          </p:nvPr>
        </p:nvSpPr>
        <p:spPr>
          <a:xfrm>
            <a:off x="623400" y="1457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●"/>
              <a:defRPr sz="14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○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■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●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○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■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●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○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4E5D6C"/>
              </a:buClr>
              <a:buSzPts val="1400"/>
              <a:buFont typeface="Helvetica Neue"/>
              <a:buChar char="■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2" name="Shape 62"/>
          <p:cNvSpPr txBox="1"/>
          <p:nvPr>
            <p:ph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2800"/>
              <a:buFont typeface="Helvetica Neue"/>
              <a:buNone/>
              <a:defRPr b="1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Shape 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/>
          <p:nvPr>
            <p:ph type="ctrTitle"/>
          </p:nvPr>
        </p:nvSpPr>
        <p:spPr>
          <a:xfrm>
            <a:off x="311708" y="538671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b="1" sz="4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9" name="Shape 69"/>
          <p:cNvSpPr txBox="1"/>
          <p:nvPr>
            <p:ph idx="1" type="subTitle"/>
          </p:nvPr>
        </p:nvSpPr>
        <p:spPr>
          <a:xfrm>
            <a:off x="311700" y="2600143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descr="hudl-logo-print-white.png"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8850" y="4323982"/>
            <a:ext cx="1666296" cy="71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secHead">
  <p:cSld name="SECTION_HEADER">
    <p:bg>
      <p:bgPr>
        <a:solidFill>
          <a:schemeClr val="lt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311700" y="1720324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>
                <a:solidFill>
                  <a:srgbClr val="4E5D6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73" name="Shape 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6694"/>
            <a:ext cx="9144000" cy="1166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bg>
      <p:bgPr>
        <a:noFill/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hape 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/>
          <p:nvPr>
            <p:ph idx="1" type="body"/>
          </p:nvPr>
        </p:nvSpPr>
        <p:spPr>
          <a:xfrm>
            <a:off x="623400" y="1457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●"/>
              <a:defRPr sz="14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○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■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●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○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■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●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○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4E5D6C"/>
              </a:buClr>
              <a:buSzPts val="1400"/>
              <a:buFont typeface="Helvetica Neue"/>
              <a:buChar char="■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7" name="Shape 77"/>
          <p:cNvSpPr txBox="1"/>
          <p:nvPr>
            <p:ph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2800"/>
              <a:buFont typeface="Helvetica Neue"/>
              <a:buNone/>
              <a:defRPr b="1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bg>
      <p:bgPr>
        <a:noFill/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Shape 80"/>
          <p:cNvSpPr txBox="1"/>
          <p:nvPr>
            <p:ph idx="1" type="body"/>
          </p:nvPr>
        </p:nvSpPr>
        <p:spPr>
          <a:xfrm>
            <a:off x="623400" y="1533475"/>
            <a:ext cx="3298800" cy="2852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●"/>
              <a:defRPr sz="14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○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■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●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○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■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●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○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4E5D6C"/>
              </a:buClr>
              <a:buSzPts val="1400"/>
              <a:buFont typeface="Helvetica Neue"/>
              <a:buChar char="■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1" name="Shape 81"/>
          <p:cNvSpPr txBox="1"/>
          <p:nvPr>
            <p:ph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2800"/>
              <a:buFont typeface="Helvetica Neue"/>
              <a:buNone/>
              <a:defRPr b="1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" name="Shape 82"/>
          <p:cNvSpPr txBox="1"/>
          <p:nvPr>
            <p:ph idx="2" type="body"/>
          </p:nvPr>
        </p:nvSpPr>
        <p:spPr>
          <a:xfrm>
            <a:off x="4303200" y="1533475"/>
            <a:ext cx="3298800" cy="2852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●"/>
              <a:defRPr sz="14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○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■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●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○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■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●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○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4E5D6C"/>
              </a:buClr>
              <a:buSzPts val="1400"/>
              <a:buFont typeface="Helvetica Neue"/>
              <a:buChar char="■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noFill/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241529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>
            <p:ph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with text">
  <p:cSld name="ONE_COLUMN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hape 87"/>
          <p:cNvPicPr preferRelativeResize="0"/>
          <p:nvPr/>
        </p:nvPicPr>
        <p:blipFill rotWithShape="1">
          <a:blip r:embed="rId2">
            <a:alphaModFix/>
          </a:blip>
          <a:srcRect b="0" l="40532" r="0" t="0"/>
          <a:stretch/>
        </p:blipFill>
        <p:spPr>
          <a:xfrm>
            <a:off x="3706225" y="0"/>
            <a:ext cx="54377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>
            <p:ph type="title"/>
          </p:nvPr>
        </p:nvSpPr>
        <p:spPr>
          <a:xfrm>
            <a:off x="5364375" y="1316099"/>
            <a:ext cx="28080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None/>
              <a:defRPr b="1" sz="24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5364375" y="2150099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○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■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●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○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■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●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○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Helvetica Neue"/>
              <a:buChar char="■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with text 1">
  <p:cSld name="ONE_COLUMN_TEXT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hape 9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>
            <p:ph type="title"/>
          </p:nvPr>
        </p:nvSpPr>
        <p:spPr>
          <a:xfrm>
            <a:off x="591475" y="1316099"/>
            <a:ext cx="28080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None/>
              <a:defRPr b="1" sz="24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591475" y="2150099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○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■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●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○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■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●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○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Helvetica Neue"/>
              <a:buChar char="■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noFill/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3600"/>
              <a:buFont typeface="Helvetica Neue"/>
              <a:buNone/>
              <a:defRPr b="1" sz="36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96" name="Shape 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6694"/>
            <a:ext cx="9144000" cy="1166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with text overlay">
  <p:cSld name="CAPTION_ONL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 rotWithShape="1">
          <a:blip r:embed="rId2">
            <a:alphaModFix/>
          </a:blip>
          <a:srcRect b="0" l="0" r="16401" t="0"/>
          <a:stretch/>
        </p:blipFill>
        <p:spPr>
          <a:xfrm>
            <a:off x="5170625" y="-26500"/>
            <a:ext cx="4022600" cy="51965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>
            <p:ph idx="1" type="body"/>
          </p:nvPr>
        </p:nvSpPr>
        <p:spPr>
          <a:xfrm>
            <a:off x="6155925" y="1835025"/>
            <a:ext cx="2585400" cy="14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with text overlay 1">
  <p:cSld name="CAPTION_ONLY_1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/>
          <p:cNvPicPr preferRelativeResize="0"/>
          <p:nvPr/>
        </p:nvPicPr>
        <p:blipFill rotWithShape="1">
          <a:blip r:embed="rId2">
            <a:alphaModFix/>
          </a:blip>
          <a:srcRect b="0" l="0" r="17280" t="0"/>
          <a:stretch/>
        </p:blipFill>
        <p:spPr>
          <a:xfrm rot="10800000">
            <a:off x="-9050" y="-18924"/>
            <a:ext cx="3968375" cy="518134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 txBox="1"/>
          <p:nvPr>
            <p:ph idx="1" type="body"/>
          </p:nvPr>
        </p:nvSpPr>
        <p:spPr>
          <a:xfrm>
            <a:off x="474400" y="1292650"/>
            <a:ext cx="2201400" cy="25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with angles" type="blank">
  <p:cSld name="BLANK">
    <p:bg>
      <p:bgPr>
        <a:solidFill>
          <a:schemeClr val="l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6694"/>
            <a:ext cx="9144000" cy="1166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CUSTOM"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act info CTA">
  <p:cSld name="BLANK_1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/>
          <p:nvPr>
            <p:ph type="title"/>
          </p:nvPr>
        </p:nvSpPr>
        <p:spPr>
          <a:xfrm>
            <a:off x="2845200" y="1658075"/>
            <a:ext cx="3453600" cy="512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None/>
              <a:defRPr b="1" sz="18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2526300" y="2175800"/>
            <a:ext cx="4091400" cy="85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200"/>
              <a:buFont typeface="Helvetica Neue"/>
              <a:buChar char="●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04800" lvl="1" marL="9144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200"/>
              <a:buFont typeface="Helvetica Neue"/>
              <a:buChar char="○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04800" lvl="2" marL="13716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200"/>
              <a:buFont typeface="Helvetica Neue"/>
              <a:buChar char="■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4800" lvl="3" marL="18288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200"/>
              <a:buFont typeface="Helvetica Neue"/>
              <a:buChar char="●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04800" lvl="4" marL="22860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200"/>
              <a:buFont typeface="Helvetica Neue"/>
              <a:buChar char="○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04800" lvl="5" marL="2743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200"/>
              <a:buFont typeface="Helvetica Neue"/>
              <a:buChar char="■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04800" lvl="6" marL="32004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200"/>
              <a:buFont typeface="Helvetica Neue"/>
              <a:buChar char="●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04800" lvl="7" marL="36576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200"/>
              <a:buFont typeface="Helvetica Neue"/>
              <a:buChar char="○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04800" lvl="8" marL="4114800" rtl="0" algn="ctr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4E5D6C"/>
              </a:buClr>
              <a:buSzPts val="1200"/>
              <a:buFont typeface="Helvetica Neue"/>
              <a:buChar char="■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ck room CTA">
  <p:cSld name="TITLE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Shape 1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Shape 112"/>
          <p:cNvSpPr txBox="1"/>
          <p:nvPr>
            <p:ph type="title"/>
          </p:nvPr>
        </p:nvSpPr>
        <p:spPr>
          <a:xfrm>
            <a:off x="240775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no logo">
  <p:cSld name="CUSTOM_1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>
            <p:ph type="ctrTitle"/>
          </p:nvPr>
        </p:nvSpPr>
        <p:spPr>
          <a:xfrm>
            <a:off x="311700" y="1276062"/>
            <a:ext cx="8520600" cy="1560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b="1" sz="4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6" name="Shape 116"/>
          <p:cNvSpPr txBox="1"/>
          <p:nvPr>
            <p:ph idx="1" type="subTitle"/>
          </p:nvPr>
        </p:nvSpPr>
        <p:spPr>
          <a:xfrm>
            <a:off x="311700" y="2845881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old simple statement">
  <p:cSld name="CUSTOM_2">
    <p:bg>
      <p:bgPr>
        <a:solidFill>
          <a:srgbClr val="232A3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>
            <p:ph type="ctrTitle"/>
          </p:nvPr>
        </p:nvSpPr>
        <p:spPr>
          <a:xfrm>
            <a:off x="311708" y="538671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b="1" sz="4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5" name="Shape 125"/>
          <p:cNvSpPr txBox="1"/>
          <p:nvPr>
            <p:ph idx="1" type="subTitle"/>
          </p:nvPr>
        </p:nvSpPr>
        <p:spPr>
          <a:xfrm>
            <a:off x="311700" y="2600143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descr="hudl-logo-print-white.png"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8850" y="4323982"/>
            <a:ext cx="1666296" cy="71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secHead">
  <p:cSld name="SECTION_HEADER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x="311700" y="1720324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>
                <a:solidFill>
                  <a:srgbClr val="4E5D6C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129" name="Shape 1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6694"/>
            <a:ext cx="9144000" cy="1166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>
            <p:ph idx="1" type="body"/>
          </p:nvPr>
        </p:nvSpPr>
        <p:spPr>
          <a:xfrm>
            <a:off x="623400" y="1457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●"/>
              <a:defRPr sz="14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○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■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●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○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■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●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○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4E5D6C"/>
              </a:buClr>
              <a:buSzPts val="1400"/>
              <a:buFont typeface="Helvetica Neue"/>
              <a:buChar char="■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3" name="Shape 133"/>
          <p:cNvSpPr txBox="1"/>
          <p:nvPr>
            <p:ph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2800"/>
              <a:buFont typeface="Helvetica Neue"/>
              <a:buNone/>
              <a:defRPr b="1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>
            <p:ph idx="1" type="body"/>
          </p:nvPr>
        </p:nvSpPr>
        <p:spPr>
          <a:xfrm>
            <a:off x="623400" y="1533475"/>
            <a:ext cx="3298800" cy="2852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●"/>
              <a:defRPr sz="14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○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■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●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○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■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●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○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4E5D6C"/>
              </a:buClr>
              <a:buSzPts val="1400"/>
              <a:buFont typeface="Helvetica Neue"/>
              <a:buChar char="■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7" name="Shape 137"/>
          <p:cNvSpPr txBox="1"/>
          <p:nvPr>
            <p:ph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2800"/>
              <a:buFont typeface="Helvetica Neue"/>
              <a:buNone/>
              <a:defRPr b="1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8" name="Shape 138"/>
          <p:cNvSpPr txBox="1"/>
          <p:nvPr>
            <p:ph idx="2" type="body"/>
          </p:nvPr>
        </p:nvSpPr>
        <p:spPr>
          <a:xfrm>
            <a:off x="4303200" y="1533475"/>
            <a:ext cx="3298800" cy="2852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●"/>
              <a:defRPr sz="14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○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■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●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○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■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●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Char char="○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4E5D6C"/>
              </a:buClr>
              <a:buSzPts val="1400"/>
              <a:buFont typeface="Helvetica Neue"/>
              <a:buChar char="■"/>
              <a:defRPr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ape 1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251459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 txBox="1"/>
          <p:nvPr>
            <p:ph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with text">
  <p:cSld name="ONE_COLUMN_TEX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5364375" y="1316099"/>
            <a:ext cx="28080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None/>
              <a:defRPr b="1" sz="24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5364375" y="2150099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○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■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●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○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■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●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○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Helvetica Neue"/>
              <a:buChar char="■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with text 1">
  <p:cSld name="ONE_COLUMN_TEXT_1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591475" y="1316099"/>
            <a:ext cx="2808000" cy="7557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None/>
              <a:defRPr b="1" sz="24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591475" y="2150099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Font typeface="Helvetica Neue"/>
              <a:buChar char="●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○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■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●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○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■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●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Font typeface="Helvetica Neue"/>
              <a:buChar char="○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Font typeface="Helvetica Neue"/>
              <a:buChar char="■"/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3600"/>
              <a:buFont typeface="Helvetica Neue"/>
              <a:buNone/>
              <a:defRPr b="1" sz="36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150" name="Shape 1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6694"/>
            <a:ext cx="9144000" cy="1166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with text overlay">
  <p:cSld name="CAPTION_ONLY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idx="1" type="body"/>
          </p:nvPr>
        </p:nvSpPr>
        <p:spPr>
          <a:xfrm>
            <a:off x="6155925" y="1835025"/>
            <a:ext cx="2585400" cy="14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with text overlay 1">
  <p:cSld name="CAPTION_ONLY_1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idx="1" type="body"/>
          </p:nvPr>
        </p:nvSpPr>
        <p:spPr>
          <a:xfrm>
            <a:off x="474400" y="1292650"/>
            <a:ext cx="2201400" cy="25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None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with angles" type="blank">
  <p:cSld name="BLANK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6694"/>
            <a:ext cx="9144000" cy="1166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CUSTOM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act info CTA">
  <p:cSld name="BLANK_1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>
            <p:ph type="title"/>
          </p:nvPr>
        </p:nvSpPr>
        <p:spPr>
          <a:xfrm>
            <a:off x="2845200" y="1658075"/>
            <a:ext cx="3453600" cy="5124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Font typeface="Helvetica Neue"/>
              <a:buNone/>
              <a:defRPr b="1" sz="18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1" name="Shape 161"/>
          <p:cNvSpPr txBox="1"/>
          <p:nvPr>
            <p:ph idx="1" type="body"/>
          </p:nvPr>
        </p:nvSpPr>
        <p:spPr>
          <a:xfrm>
            <a:off x="2526300" y="2175800"/>
            <a:ext cx="4091400" cy="853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200"/>
              <a:buFont typeface="Helvetica Neue"/>
              <a:buChar char="●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04800" lvl="1" marL="9144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200"/>
              <a:buFont typeface="Helvetica Neue"/>
              <a:buChar char="○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04800" lvl="2" marL="13716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200"/>
              <a:buFont typeface="Helvetica Neue"/>
              <a:buChar char="■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04800" lvl="3" marL="18288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200"/>
              <a:buFont typeface="Helvetica Neue"/>
              <a:buChar char="●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04800" lvl="4" marL="22860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200"/>
              <a:buFont typeface="Helvetica Neue"/>
              <a:buChar char="○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04800" lvl="5" marL="27432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200"/>
              <a:buFont typeface="Helvetica Neue"/>
              <a:buChar char="■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04800" lvl="6" marL="32004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200"/>
              <a:buFont typeface="Helvetica Neue"/>
              <a:buChar char="●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04800" lvl="7" marL="365760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200"/>
              <a:buFont typeface="Helvetica Neue"/>
              <a:buChar char="○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04800" lvl="8" marL="4114800" rtl="0" algn="ctr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4E5D6C"/>
              </a:buClr>
              <a:buSzPts val="1200"/>
              <a:buFont typeface="Helvetica Neue"/>
              <a:buChar char="■"/>
              <a:defRPr sz="12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ck room CTA">
  <p:cSld name="TITLE_1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>
            <p:ph type="title"/>
          </p:nvPr>
        </p:nvSpPr>
        <p:spPr>
          <a:xfrm>
            <a:off x="240775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no logo">
  <p:cSld name="CUSTOM_1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>
            <p:ph type="ctrTitle"/>
          </p:nvPr>
        </p:nvSpPr>
        <p:spPr>
          <a:xfrm>
            <a:off x="311700" y="1276062"/>
            <a:ext cx="8520600" cy="15609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b="1" sz="4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8" name="Shape 168"/>
          <p:cNvSpPr txBox="1"/>
          <p:nvPr>
            <p:ph idx="1" type="subTitle"/>
          </p:nvPr>
        </p:nvSpPr>
        <p:spPr>
          <a:xfrm>
            <a:off x="311700" y="2845881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old simple statement">
  <p:cSld name="CUSTOM_2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type="ctrTitle"/>
          </p:nvPr>
        </p:nvSpPr>
        <p:spPr>
          <a:xfrm>
            <a:off x="311708" y="538671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1" i="0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bg>
      <p:bgPr>
        <a:noFill/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idx="1" type="body"/>
          </p:nvPr>
        </p:nvSpPr>
        <p:spPr>
          <a:xfrm>
            <a:off x="623400" y="14572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78" name="Shape 178"/>
          <p:cNvSpPr txBox="1"/>
          <p:nvPr>
            <p:ph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1" i="0" sz="28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with text">
  <p:cSld name="Photo with text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5364375" y="105173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1" i="0" sz="2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5364375" y="188573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 point">
    <p:bg>
      <p:bgPr>
        <a:noFill/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1" i="0" sz="36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Right-Aligned High">
  <p:cSld name="Right-Aligned High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4566084" y="-55946"/>
            <a:ext cx="4156800" cy="16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"/>
              <a:buNone/>
              <a:defRPr b="0" i="0" sz="41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889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"/>
              <a:buNone/>
              <a:defRPr b="0" i="0" sz="41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1778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"/>
              <a:buNone/>
              <a:defRPr b="0" i="0" sz="41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25400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"/>
              <a:buNone/>
              <a:defRPr b="0" i="0" sz="41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3429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"/>
              <a:buNone/>
              <a:defRPr b="0" i="0" sz="41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43180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"/>
              <a:buNone/>
              <a:defRPr b="0" i="0" sz="41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52070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"/>
              <a:buNone/>
              <a:defRPr b="0" i="0" sz="41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59690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"/>
              <a:buNone/>
              <a:defRPr b="0" i="0" sz="41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68580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"/>
              <a:buNone/>
              <a:defRPr b="0" i="0" sz="41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4555979" y="1728145"/>
            <a:ext cx="4156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Oswald"/>
              <a:buNone/>
              <a:defRPr b="0" i="0" sz="1500" u="none" cap="none" strike="noStrike">
                <a:solidFill>
                  <a:srgbClr val="FF66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323850" lvl="1" marL="914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89" name="Shape 189"/>
          <p:cNvSpPr txBox="1"/>
          <p:nvPr>
            <p:ph idx="12" type="sldNum"/>
          </p:nvPr>
        </p:nvSpPr>
        <p:spPr>
          <a:xfrm>
            <a:off x="4484636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ck room CTA">
  <p:cSld name="Slack room CTA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2" name="Shape 192"/>
          <p:cNvSpPr txBox="1"/>
          <p:nvPr>
            <p:ph type="title"/>
          </p:nvPr>
        </p:nvSpPr>
        <p:spPr>
          <a:xfrm>
            <a:off x="240775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b="0" i="0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193" name="Shape 1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13000" y="4323975"/>
            <a:ext cx="717900" cy="71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secHead">
  <p:cSld name="SECTION_HEADER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type="title"/>
          </p:nvPr>
        </p:nvSpPr>
        <p:spPr>
          <a:xfrm>
            <a:off x="311700" y="1720323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1" i="0" sz="36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bg>
      <p:bgPr>
        <a:noFill/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idx="1" type="body"/>
          </p:nvPr>
        </p:nvSpPr>
        <p:spPr>
          <a:xfrm>
            <a:off x="623400" y="1533475"/>
            <a:ext cx="3298800" cy="28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98" name="Shape 198"/>
          <p:cNvSpPr txBox="1"/>
          <p:nvPr>
            <p:ph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1" i="0" sz="28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9" name="Shape 199"/>
          <p:cNvSpPr txBox="1"/>
          <p:nvPr>
            <p:ph idx="2" type="body"/>
          </p:nvPr>
        </p:nvSpPr>
        <p:spPr>
          <a:xfrm>
            <a:off x="4303200" y="1533475"/>
            <a:ext cx="3298800" cy="28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noFill/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1" i="0" sz="28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with text overlay">
  <p:cSld name="Photo with text overlay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idx="1" type="body"/>
          </p:nvPr>
        </p:nvSpPr>
        <p:spPr>
          <a:xfrm>
            <a:off x="311700" y="3706275"/>
            <a:ext cx="4227600" cy="112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act info CTA">
  <p:cSld name="Contact info CTA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6" name="Shape 206"/>
          <p:cNvSpPr txBox="1"/>
          <p:nvPr>
            <p:ph type="title"/>
          </p:nvPr>
        </p:nvSpPr>
        <p:spPr>
          <a:xfrm>
            <a:off x="2845275" y="1658075"/>
            <a:ext cx="34536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1" i="0" sz="18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2590150" y="2175800"/>
            <a:ext cx="40914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ctr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4E5D6C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Right-Aligned Light">
  <p:cSld name="Right-Aligned Light">
    <p:bg>
      <p:bgPr>
        <a:gradFill>
          <a:gsLst>
            <a:gs pos="0">
              <a:srgbClr val="FFFFFF"/>
            </a:gs>
            <a:gs pos="100000">
              <a:srgbClr val="FFFFFF">
                <a:alpha val="89411"/>
              </a:srgbClr>
            </a:gs>
          </a:gsLst>
          <a:lin ang="5400012" scaled="0"/>
        </a:gra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>
            <p:ph type="title"/>
          </p:nvPr>
        </p:nvSpPr>
        <p:spPr>
          <a:xfrm>
            <a:off x="4561321" y="-5581"/>
            <a:ext cx="4156800" cy="271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32A31"/>
              </a:buClr>
              <a:buSzPts val="1400"/>
              <a:buFont typeface="Oswald"/>
              <a:buNone/>
              <a:defRPr b="0" i="0" sz="4100" u="none" cap="none" strike="noStrike">
                <a:solidFill>
                  <a:srgbClr val="232A3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889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"/>
              <a:buNone/>
              <a:defRPr b="0" i="0" sz="41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indent="1778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"/>
              <a:buNone/>
              <a:defRPr b="0" i="0" sz="41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indent="25400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"/>
              <a:buNone/>
              <a:defRPr b="0" i="0" sz="41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indent="3429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"/>
              <a:buNone/>
              <a:defRPr b="0" i="0" sz="41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indent="43180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"/>
              <a:buNone/>
              <a:defRPr b="0" i="0" sz="41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indent="52070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"/>
              <a:buNone/>
              <a:defRPr b="0" i="0" sz="41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indent="59690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"/>
              <a:buNone/>
              <a:defRPr b="0" i="0" sz="41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indent="68580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"/>
              <a:buNone/>
              <a:defRPr b="0" i="0" sz="41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4551217" y="2804470"/>
            <a:ext cx="4156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1400"/>
              <a:buFont typeface="Oswald"/>
              <a:buNone/>
              <a:defRPr b="0" i="0" sz="1500" u="none" cap="none" strike="noStrike">
                <a:solidFill>
                  <a:srgbClr val="FF66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indent="-323850" lvl="1" marL="914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•"/>
              <a:defRPr b="0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11" name="Shape 211"/>
          <p:cNvSpPr txBox="1"/>
          <p:nvPr>
            <p:ph idx="12" type="sldNum"/>
          </p:nvPr>
        </p:nvSpPr>
        <p:spPr>
          <a:xfrm>
            <a:off x="4484636" y="4905375"/>
            <a:ext cx="170100" cy="1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Helvetica Neue"/>
              <a:buNone/>
              <a:defRPr b="0" i="0" sz="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Blank">
    <p:bg>
      <p:bgPr>
        <a:solidFill>
          <a:schemeClr val="lt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old simple statement">
  <p:cSld name="Bold simple statement">
    <p:bg>
      <p:bgPr>
        <a:solidFill>
          <a:srgbClr val="232A31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rgbClr val="FFFFFF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rgbClr val="FFFFFF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rgbClr val="FFFFFF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rgbClr val="FFFFFF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rgbClr val="FFFFFF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rgbClr val="FFFFFF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rgbClr val="FFFFFF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bg>
      <p:bgPr>
        <a:noFill/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/>
          <p:nvPr>
            <p:ph idx="1" type="body"/>
          </p:nvPr>
        </p:nvSpPr>
        <p:spPr>
          <a:xfrm>
            <a:off x="623400" y="14572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1" name="Shape 221"/>
          <p:cNvSpPr txBox="1"/>
          <p:nvPr>
            <p:ph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1" i="0" sz="28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hape 2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 txBox="1"/>
          <p:nvPr>
            <p:ph type="ctrTitle"/>
          </p:nvPr>
        </p:nvSpPr>
        <p:spPr>
          <a:xfrm>
            <a:off x="311708" y="538671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1" i="0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5" name="Shape 225"/>
          <p:cNvSpPr txBox="1"/>
          <p:nvPr>
            <p:ph idx="1" type="subTitle"/>
          </p:nvPr>
        </p:nvSpPr>
        <p:spPr>
          <a:xfrm>
            <a:off x="311700" y="2600143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2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2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2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2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2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2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2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2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hudl-logo-print-white.png" id="226" name="Shape 2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38850" y="4323981"/>
            <a:ext cx="1666200" cy="71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bg>
      <p:bgPr>
        <a:noFill/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hape 2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 txBox="1"/>
          <p:nvPr>
            <p:ph idx="1" type="body"/>
          </p:nvPr>
        </p:nvSpPr>
        <p:spPr>
          <a:xfrm>
            <a:off x="623400" y="1533475"/>
            <a:ext cx="3298800" cy="28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30" name="Shape 230"/>
          <p:cNvSpPr txBox="1"/>
          <p:nvPr>
            <p:ph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1" i="0" sz="28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1" name="Shape 231"/>
          <p:cNvSpPr txBox="1"/>
          <p:nvPr>
            <p:ph idx="2" type="body"/>
          </p:nvPr>
        </p:nvSpPr>
        <p:spPr>
          <a:xfrm>
            <a:off x="4303200" y="1533475"/>
            <a:ext cx="3298800" cy="28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E5D6C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noFill/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hape 2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241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 txBox="1"/>
          <p:nvPr>
            <p:ph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b="1" i="0" sz="2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800">
                <a:solidFill>
                  <a:schemeClr val="lt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800">
                <a:solidFill>
                  <a:schemeClr val="lt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800">
                <a:solidFill>
                  <a:schemeClr val="lt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800">
                <a:solidFill>
                  <a:schemeClr val="lt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800">
                <a:solidFill>
                  <a:schemeClr val="lt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800">
                <a:solidFill>
                  <a:schemeClr val="lt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800">
                <a:solidFill>
                  <a:schemeClr val="lt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with text">
  <p:cSld name="Photo with text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hape 236"/>
          <p:cNvPicPr preferRelativeResize="0"/>
          <p:nvPr/>
        </p:nvPicPr>
        <p:blipFill rotWithShape="1">
          <a:blip r:embed="rId2">
            <a:alphaModFix/>
          </a:blip>
          <a:srcRect b="0" l="40532" r="0" t="0"/>
          <a:stretch/>
        </p:blipFill>
        <p:spPr>
          <a:xfrm>
            <a:off x="3706225" y="0"/>
            <a:ext cx="54378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 txBox="1"/>
          <p:nvPr>
            <p:ph type="title"/>
          </p:nvPr>
        </p:nvSpPr>
        <p:spPr>
          <a:xfrm>
            <a:off x="5364375" y="1316099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1" i="0" sz="2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5364375" y="2150099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with text 1">
  <p:cSld name="Photo with text 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hape 2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 txBox="1"/>
          <p:nvPr>
            <p:ph type="title"/>
          </p:nvPr>
        </p:nvSpPr>
        <p:spPr>
          <a:xfrm>
            <a:off x="591475" y="1316099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1" i="0" sz="24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591475" y="2150099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 point">
    <p:bg>
      <p:bgPr>
        <a:noFill/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1" i="0" sz="36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245" name="Shape 2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976693"/>
            <a:ext cx="9144000" cy="11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with text overlay">
  <p:cSld name="Photo with text overlay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hape 247"/>
          <p:cNvPicPr preferRelativeResize="0"/>
          <p:nvPr/>
        </p:nvPicPr>
        <p:blipFill rotWithShape="1">
          <a:blip r:embed="rId2">
            <a:alphaModFix/>
          </a:blip>
          <a:srcRect b="0" l="0" r="16401" t="0"/>
          <a:stretch/>
        </p:blipFill>
        <p:spPr>
          <a:xfrm>
            <a:off x="5170625" y="-26500"/>
            <a:ext cx="4022700" cy="519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/>
          <p:nvPr>
            <p:ph idx="1" type="body"/>
          </p:nvPr>
        </p:nvSpPr>
        <p:spPr>
          <a:xfrm>
            <a:off x="6155925" y="1835025"/>
            <a:ext cx="2585400" cy="147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with text overlay 1">
  <p:cSld name="Photo with text overlay 1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Shape 250"/>
          <p:cNvPicPr preferRelativeResize="0"/>
          <p:nvPr/>
        </p:nvPicPr>
        <p:blipFill rotWithShape="1">
          <a:blip r:embed="rId2">
            <a:alphaModFix/>
          </a:blip>
          <a:srcRect b="0" l="0" r="17280" t="0"/>
          <a:stretch/>
        </p:blipFill>
        <p:spPr>
          <a:xfrm rot="10800000">
            <a:off x="-9074" y="-18875"/>
            <a:ext cx="3968400" cy="518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 txBox="1"/>
          <p:nvPr>
            <p:ph idx="1" type="body"/>
          </p:nvPr>
        </p:nvSpPr>
        <p:spPr>
          <a:xfrm>
            <a:off x="474400" y="1292650"/>
            <a:ext cx="2201400" cy="25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with angles" type="blank">
  <p:cSld name="BLANK">
    <p:bg>
      <p:bgPr>
        <a:solidFill>
          <a:schemeClr val="lt1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hape 2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976693"/>
            <a:ext cx="9144000" cy="116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act info CTA">
  <p:cSld name="Contact info CTA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hape 2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 txBox="1"/>
          <p:nvPr>
            <p:ph type="title"/>
          </p:nvPr>
        </p:nvSpPr>
        <p:spPr>
          <a:xfrm>
            <a:off x="2845200" y="1658075"/>
            <a:ext cx="3453600" cy="51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1" i="0" sz="18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7" name="Shape 257"/>
          <p:cNvSpPr txBox="1"/>
          <p:nvPr>
            <p:ph idx="1" type="body"/>
          </p:nvPr>
        </p:nvSpPr>
        <p:spPr>
          <a:xfrm>
            <a:off x="2526300" y="2175800"/>
            <a:ext cx="40914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E5D6C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ctr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4E5D6C"/>
              </a:buClr>
              <a:buSzPts val="1400"/>
              <a:buFont typeface="Helvetica Neue"/>
              <a:buNone/>
              <a:defRPr b="0" i="0" sz="1200" u="none" cap="none" strike="noStrike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ck room CTA">
  <p:cSld name="Slack room CTA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hape 2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Shape 260"/>
          <p:cNvSpPr txBox="1"/>
          <p:nvPr>
            <p:ph type="title"/>
          </p:nvPr>
        </p:nvSpPr>
        <p:spPr>
          <a:xfrm>
            <a:off x="240775" y="2285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b="0" i="0" sz="2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b="1" sz="24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no logo">
  <p:cSld name="Title no logo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Shape 2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/>
          <p:cNvSpPr txBox="1"/>
          <p:nvPr>
            <p:ph type="ctrTitle"/>
          </p:nvPr>
        </p:nvSpPr>
        <p:spPr>
          <a:xfrm>
            <a:off x="311700" y="1276061"/>
            <a:ext cx="8520600" cy="1560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1" i="0" sz="4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4" name="Shape 264"/>
          <p:cNvSpPr txBox="1"/>
          <p:nvPr>
            <p:ph idx="1" type="subTitle"/>
          </p:nvPr>
        </p:nvSpPr>
        <p:spPr>
          <a:xfrm>
            <a:off x="311700" y="284588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2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2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2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2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2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2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2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2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2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7" Type="http://schemas.openxmlformats.org/officeDocument/2006/relationships/theme" Target="../theme/theme5.xml"/><Relationship Id="rId1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75.xml"/><Relationship Id="rId16" Type="http://schemas.openxmlformats.org/officeDocument/2006/relationships/theme" Target="../theme/theme4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D9D9D9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●"/>
              <a:defRPr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Helvetica Neue"/>
              <a:buChar char="■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noFill/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●"/>
              <a:defRPr sz="18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■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●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Char char="○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Helvetica Neue"/>
              <a:buChar char="■"/>
              <a:defRPr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D9D9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D9D9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ww.youtube.com/watch?v=XhOQGRCfPVA" TargetMode="External"/><Relationship Id="rId4" Type="http://schemas.openxmlformats.org/officeDocument/2006/relationships/image" Target="../media/image3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5.png"/><Relationship Id="rId4" Type="http://schemas.openxmlformats.org/officeDocument/2006/relationships/image" Target="../media/image3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5.png"/><Relationship Id="rId4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png"/><Relationship Id="rId4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Relationship Id="rId4" Type="http://schemas.openxmlformats.org/officeDocument/2006/relationships/image" Target="../media/image40.png"/><Relationship Id="rId5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2.png"/><Relationship Id="rId4" Type="http://schemas.openxmlformats.org/officeDocument/2006/relationships/image" Target="../media/image5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7.png"/><Relationship Id="rId4" Type="http://schemas.openxmlformats.org/officeDocument/2006/relationships/hyperlink" Target="http://www.youtube.com/watch?v=Dck1OE-EH0Y" TargetMode="External"/><Relationship Id="rId5" Type="http://schemas.openxmlformats.org/officeDocument/2006/relationships/image" Target="../media/image4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png"/><Relationship Id="rId4" Type="http://schemas.openxmlformats.org/officeDocument/2006/relationships/image" Target="../media/image4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7.png"/><Relationship Id="rId4" Type="http://schemas.openxmlformats.org/officeDocument/2006/relationships/hyperlink" Target="http://www.youtube.com/watch?v=UcnXmhhhZ2g" TargetMode="External"/><Relationship Id="rId5" Type="http://schemas.openxmlformats.org/officeDocument/2006/relationships/image" Target="../media/image4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7.png"/><Relationship Id="rId4" Type="http://schemas.openxmlformats.org/officeDocument/2006/relationships/hyperlink" Target="http://www.youtube.com/watch?v=ZOaelSfkLO8" TargetMode="External"/><Relationship Id="rId5" Type="http://schemas.openxmlformats.org/officeDocument/2006/relationships/image" Target="../media/image4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8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Relationship Id="rId4" Type="http://schemas.openxmlformats.org/officeDocument/2006/relationships/image" Target="../media/image3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269"/>
          <p:cNvPicPr preferRelativeResize="0"/>
          <p:nvPr/>
        </p:nvPicPr>
        <p:blipFill rotWithShape="1">
          <a:blip r:embed="rId3">
            <a:alphaModFix/>
          </a:blip>
          <a:srcRect b="24393" l="0" r="13815" t="2549"/>
          <a:stretch/>
        </p:blipFill>
        <p:spPr>
          <a:xfrm>
            <a:off x="0" y="0"/>
            <a:ext cx="9144000" cy="4359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 txBox="1"/>
          <p:nvPr/>
        </p:nvSpPr>
        <p:spPr>
          <a:xfrm>
            <a:off x="663950" y="0"/>
            <a:ext cx="8203500" cy="42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7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Deep Learning at Hudl</a:t>
            </a:r>
            <a:endParaRPr b="1" sz="32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663950" y="4091888"/>
            <a:ext cx="7961400" cy="10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200"/>
              </a:spcAft>
              <a:buNone/>
            </a:pPr>
            <a:r>
              <a:rPr b="1" lang="en" sz="1600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 Cook</a:t>
            </a:r>
            <a:endParaRPr sz="1600">
              <a:solidFill>
                <a:srgbClr val="4E5D6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>
            <p:ph idx="4294967295"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52C33"/>
                </a:solidFill>
              </a:rPr>
              <a:t>Project Sona</a:t>
            </a:r>
            <a:endParaRPr b="1">
              <a:solidFill>
                <a:srgbClr val="252C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37" name="Shape 3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7350" y="1871950"/>
            <a:ext cx="6009300" cy="1399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/>
          <p:nvPr>
            <p:ph idx="4294967295"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52C33"/>
                </a:solidFill>
              </a:rPr>
              <a:t>Project Sona in Production</a:t>
            </a:r>
            <a:endParaRPr b="1">
              <a:solidFill>
                <a:srgbClr val="252C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3" name="Shape 343"/>
          <p:cNvSpPr/>
          <p:nvPr/>
        </p:nvSpPr>
        <p:spPr>
          <a:xfrm>
            <a:off x="5066825" y="3267775"/>
            <a:ext cx="2273400" cy="828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ECS</a:t>
            </a:r>
            <a:endParaRPr/>
          </a:p>
        </p:txBody>
      </p:sp>
      <p:sp>
        <p:nvSpPr>
          <p:cNvPr id="344" name="Shape 344"/>
          <p:cNvSpPr/>
          <p:nvPr/>
        </p:nvSpPr>
        <p:spPr>
          <a:xfrm>
            <a:off x="3374800" y="1633963"/>
            <a:ext cx="2273400" cy="828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SQS</a:t>
            </a:r>
            <a:endParaRPr/>
          </a:p>
        </p:txBody>
      </p:sp>
      <p:sp>
        <p:nvSpPr>
          <p:cNvPr id="345" name="Shape 345"/>
          <p:cNvSpPr/>
          <p:nvPr/>
        </p:nvSpPr>
        <p:spPr>
          <a:xfrm>
            <a:off x="1803775" y="3267775"/>
            <a:ext cx="2273400" cy="828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Hudl.com</a:t>
            </a:r>
            <a:endParaRPr/>
          </a:p>
        </p:txBody>
      </p:sp>
      <p:cxnSp>
        <p:nvCxnSpPr>
          <p:cNvPr id="346" name="Shape 346"/>
          <p:cNvCxnSpPr>
            <a:stCxn id="345" idx="0"/>
            <a:endCxn id="344" idx="2"/>
          </p:cNvCxnSpPr>
          <p:nvPr/>
        </p:nvCxnSpPr>
        <p:spPr>
          <a:xfrm flipH="1" rot="10800000">
            <a:off x="2940475" y="2462575"/>
            <a:ext cx="1571100" cy="80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7" name="Shape 347"/>
          <p:cNvCxnSpPr>
            <a:stCxn id="343" idx="0"/>
            <a:endCxn id="344" idx="2"/>
          </p:cNvCxnSpPr>
          <p:nvPr/>
        </p:nvCxnSpPr>
        <p:spPr>
          <a:xfrm rot="10800000">
            <a:off x="4511525" y="2462575"/>
            <a:ext cx="1692000" cy="80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8" name="Shape 348"/>
          <p:cNvCxnSpPr>
            <a:stCxn id="343" idx="1"/>
            <a:endCxn id="345" idx="3"/>
          </p:cNvCxnSpPr>
          <p:nvPr/>
        </p:nvCxnSpPr>
        <p:spPr>
          <a:xfrm rot="10800000">
            <a:off x="4077125" y="3682075"/>
            <a:ext cx="989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>
            <p:ph idx="4294967295"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52C33"/>
                </a:solidFill>
              </a:rPr>
              <a:t>Volleyball Serve Detection</a:t>
            </a:r>
            <a:endParaRPr b="1">
              <a:solidFill>
                <a:srgbClr val="252C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54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2625" y="1403762"/>
            <a:ext cx="4278750" cy="233597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/>
          <p:nvPr>
            <p:ph idx="4294967295"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52C33"/>
                </a:solidFill>
              </a:rPr>
              <a:t>Volleyball Serve Detection</a:t>
            </a:r>
            <a:endParaRPr b="1">
              <a:solidFill>
                <a:srgbClr val="252C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0" name="Shape 360"/>
          <p:cNvSpPr txBox="1"/>
          <p:nvPr/>
        </p:nvSpPr>
        <p:spPr>
          <a:xfrm>
            <a:off x="752225" y="4869600"/>
            <a:ext cx="8520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D. Tran, L. Bourdev, R. Fergus, L. Torresani, and M. Paluri. Learning spatiotemporal features with 3D convolutional networks. In Proc. ICCV, 2015.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361" name="Shape 3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650" y="2011500"/>
            <a:ext cx="7792700" cy="112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3d_mos_snaptime1.png" id="366" name="Shape 3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4372" y="1321475"/>
            <a:ext cx="4675250" cy="250055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Shape 367"/>
          <p:cNvSpPr txBox="1"/>
          <p:nvPr>
            <p:ph idx="4294967295"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52C33"/>
                </a:solidFill>
              </a:rPr>
              <a:t>Volleyball Serve Detection</a:t>
            </a:r>
            <a:endParaRPr b="1">
              <a:solidFill>
                <a:srgbClr val="252C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8" name="Shape 368"/>
          <p:cNvSpPr txBox="1"/>
          <p:nvPr/>
        </p:nvSpPr>
        <p:spPr>
          <a:xfrm>
            <a:off x="752225" y="4869600"/>
            <a:ext cx="8520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D. Tran, L. Bourdev, R. Fergus, L. Torresani, and M. Paluri. Learning spatiotemporal features with 3D convolutional networks. In Proc. ICCV, 2015.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/>
          <p:nvPr>
            <p:ph idx="4294967295"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52C33"/>
                </a:solidFill>
              </a:rPr>
              <a:t>Volleyball Serve Detection in Production</a:t>
            </a:r>
            <a:endParaRPr b="1">
              <a:solidFill>
                <a:srgbClr val="252C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74" name="Shape 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4162" y="1597400"/>
            <a:ext cx="2495675" cy="247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/>
          <p:nvPr>
            <p:ph idx="4294967295"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52C33"/>
                </a:solidFill>
              </a:rPr>
              <a:t>Object Detection</a:t>
            </a:r>
            <a:endParaRPr b="1">
              <a:solidFill>
                <a:srgbClr val="252C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80" name="Shape 3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2124" y="1229512"/>
            <a:ext cx="4759751" cy="268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/>
          <p:nvPr>
            <p:ph idx="4294967295"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52C33"/>
                </a:solidFill>
              </a:rPr>
              <a:t>Object Detection</a:t>
            </a:r>
            <a:endParaRPr b="1">
              <a:solidFill>
                <a:srgbClr val="252C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86" name="Shape 3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300" y="1406261"/>
            <a:ext cx="6941401" cy="233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 txBox="1"/>
          <p:nvPr/>
        </p:nvSpPr>
        <p:spPr>
          <a:xfrm>
            <a:off x="2413025" y="4856400"/>
            <a:ext cx="6859800" cy="2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R. Stewart and M. Andriluka. End-to-end people detection in crowded scenes. arXiv preprint arXiv:1506.04878, 2015.</a:t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/>
          <p:nvPr>
            <p:ph idx="4294967295"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52C33"/>
                </a:solidFill>
              </a:rPr>
              <a:t>Object Detection in Production</a:t>
            </a:r>
            <a:endParaRPr b="1">
              <a:solidFill>
                <a:srgbClr val="252C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3747000" y="2275325"/>
            <a:ext cx="2273400" cy="828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Batch</a:t>
            </a:r>
            <a:endParaRPr/>
          </a:p>
        </p:txBody>
      </p:sp>
      <p:sp>
        <p:nvSpPr>
          <p:cNvPr id="394" name="Shape 394"/>
          <p:cNvSpPr/>
          <p:nvPr/>
        </p:nvSpPr>
        <p:spPr>
          <a:xfrm>
            <a:off x="3747000" y="1375350"/>
            <a:ext cx="2273400" cy="828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 Uploader</a:t>
            </a:r>
            <a:endParaRPr/>
          </a:p>
        </p:txBody>
      </p:sp>
      <p:sp>
        <p:nvSpPr>
          <p:cNvPr id="395" name="Shape 395"/>
          <p:cNvSpPr/>
          <p:nvPr/>
        </p:nvSpPr>
        <p:spPr>
          <a:xfrm>
            <a:off x="3747000" y="3175300"/>
            <a:ext cx="2273400" cy="828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Correction</a:t>
            </a:r>
            <a:endParaRPr/>
          </a:p>
        </p:txBody>
      </p:sp>
      <p:sp>
        <p:nvSpPr>
          <p:cNvPr id="396" name="Shape 396"/>
          <p:cNvSpPr/>
          <p:nvPr/>
        </p:nvSpPr>
        <p:spPr>
          <a:xfrm>
            <a:off x="3747000" y="4075275"/>
            <a:ext cx="2273400" cy="828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Hudl.com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/>
          <p:nvPr>
            <p:ph idx="4294967295"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52C33"/>
                </a:solidFill>
              </a:rPr>
              <a:t>Object Detection in Production</a:t>
            </a:r>
            <a:endParaRPr b="1">
              <a:solidFill>
                <a:srgbClr val="252C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2" name="Shape 402" title="fps15 wx921 600000 wy518 400000 tgt4 traces60 modContVel">
            <a:hlinkClick r:id="rId3"/>
          </p:cNvPr>
          <p:cNvSpPr/>
          <p:nvPr/>
        </p:nvSpPr>
        <p:spPr>
          <a:xfrm>
            <a:off x="2286000" y="1306175"/>
            <a:ext cx="4572000" cy="34290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Shape 276"/>
          <p:cNvPicPr preferRelativeResize="0"/>
          <p:nvPr/>
        </p:nvPicPr>
        <p:blipFill rotWithShape="1">
          <a:blip r:embed="rId3">
            <a:alphaModFix/>
          </a:blip>
          <a:srcRect b="0" l="0" r="26237" t="0"/>
          <a:stretch/>
        </p:blipFill>
        <p:spPr>
          <a:xfrm flipH="1" rot="-5400000">
            <a:off x="2493999" y="-1504499"/>
            <a:ext cx="4156001" cy="91700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dow.png" id="277" name="Shape 2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1000" y="1820700"/>
            <a:ext cx="1962929" cy="2063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dow.png" id="278" name="Shape 2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4368" y="1902400"/>
            <a:ext cx="1962929" cy="206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Shape 279"/>
          <p:cNvSpPr/>
          <p:nvPr/>
        </p:nvSpPr>
        <p:spPr>
          <a:xfrm>
            <a:off x="3964650" y="1820700"/>
            <a:ext cx="1838100" cy="1952700"/>
          </a:xfrm>
          <a:prstGeom prst="roundRect">
            <a:avLst>
              <a:gd fmla="val 4595" name="adj"/>
            </a:avLst>
          </a:prstGeom>
          <a:solidFill>
            <a:srgbClr val="009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1145525" y="1820700"/>
            <a:ext cx="1838100" cy="1952700"/>
          </a:xfrm>
          <a:prstGeom prst="roundRect">
            <a:avLst>
              <a:gd fmla="val 4595" name="adj"/>
            </a:avLst>
          </a:prstGeom>
          <a:solidFill>
            <a:srgbClr val="009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Shape 281"/>
          <p:cNvSpPr txBox="1"/>
          <p:nvPr>
            <p:ph idx="4294967295" type="title"/>
          </p:nvPr>
        </p:nvSpPr>
        <p:spPr>
          <a:xfrm>
            <a:off x="1367197" y="2500799"/>
            <a:ext cx="1377300" cy="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DL?</a:t>
            </a:r>
            <a:endParaRPr b="1" i="1" sz="2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2" name="Shape 282"/>
          <p:cNvSpPr txBox="1"/>
          <p:nvPr>
            <p:ph idx="4294967295" type="title"/>
          </p:nvPr>
        </p:nvSpPr>
        <p:spPr>
          <a:xfrm>
            <a:off x="4087730" y="2500799"/>
            <a:ext cx="1576200" cy="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Projects</a:t>
            </a:r>
            <a:endParaRPr b="1" i="1" sz="2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shadow.png" id="283" name="Shape 2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5334" y="1902400"/>
            <a:ext cx="1962929" cy="206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/>
          <p:nvPr/>
        </p:nvSpPr>
        <p:spPr>
          <a:xfrm>
            <a:off x="6697738" y="1820700"/>
            <a:ext cx="1838100" cy="1952700"/>
          </a:xfrm>
          <a:prstGeom prst="roundRect">
            <a:avLst>
              <a:gd fmla="val 4595" name="adj"/>
            </a:avLst>
          </a:prstGeom>
          <a:solidFill>
            <a:srgbClr val="009C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Shape 285"/>
          <p:cNvSpPr txBox="1"/>
          <p:nvPr>
            <p:ph idx="4294967295" type="title"/>
          </p:nvPr>
        </p:nvSpPr>
        <p:spPr>
          <a:xfrm>
            <a:off x="6891102" y="2500799"/>
            <a:ext cx="1576200" cy="5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Lessons Learned</a:t>
            </a:r>
            <a:endParaRPr b="1" i="1" sz="2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6" name="Shape 286"/>
          <p:cNvSpPr txBox="1"/>
          <p:nvPr>
            <p:ph idx="4294967295"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52C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Outline</a:t>
            </a:r>
            <a:endParaRPr b="1">
              <a:solidFill>
                <a:srgbClr val="252C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/>
          <p:nvPr>
            <p:ph idx="4294967295"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52C33"/>
                </a:solidFill>
              </a:rPr>
              <a:t>Project SAGAN</a:t>
            </a:r>
            <a:endParaRPr b="1">
              <a:solidFill>
                <a:srgbClr val="252C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08" name="Shape 4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174" y="1462298"/>
            <a:ext cx="6797651" cy="262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FFFFFF"/>
            </a:gs>
          </a:gsLst>
          <a:lin ang="5400012" scaled="0"/>
        </a:gra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A_Electric_V_1.png" id="413" name="Shape 413"/>
          <p:cNvPicPr preferRelativeResize="0"/>
          <p:nvPr/>
        </p:nvPicPr>
        <p:blipFill rotWithShape="1">
          <a:blip r:embed="rId3">
            <a:alphaModFix/>
          </a:blip>
          <a:srcRect b="2968" l="0" r="0" t="63140"/>
          <a:stretch/>
        </p:blipFill>
        <p:spPr>
          <a:xfrm>
            <a:off x="0" y="2552263"/>
            <a:ext cx="9144000" cy="2609201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Shape 414"/>
          <p:cNvSpPr txBox="1"/>
          <p:nvPr/>
        </p:nvSpPr>
        <p:spPr>
          <a:xfrm>
            <a:off x="5790600" y="0"/>
            <a:ext cx="3105900" cy="423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32A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Discriminator</a:t>
            </a:r>
            <a:endParaRPr sz="2400">
              <a:solidFill>
                <a:srgbClr val="232A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4E5D6C"/>
                </a:solidFill>
              </a:rPr>
              <a:t>An </a:t>
            </a:r>
            <a:r>
              <a:rPr b="1" lang="en" sz="1350">
                <a:solidFill>
                  <a:srgbClr val="4E5D6C"/>
                </a:solidFill>
              </a:rPr>
              <a:t>machine optimized </a:t>
            </a:r>
            <a:r>
              <a:rPr lang="en" sz="1350">
                <a:solidFill>
                  <a:srgbClr val="4E5D6C"/>
                </a:solidFill>
              </a:rPr>
              <a:t>classification network whose sole purpose is to identify </a:t>
            </a:r>
            <a:r>
              <a:rPr b="1" lang="en" sz="1350">
                <a:solidFill>
                  <a:srgbClr val="4E5D6C"/>
                </a:solidFill>
              </a:rPr>
              <a:t>real</a:t>
            </a:r>
            <a:r>
              <a:rPr lang="en" sz="1350">
                <a:solidFill>
                  <a:srgbClr val="4E5D6C"/>
                </a:solidFill>
              </a:rPr>
              <a:t> inputs. </a:t>
            </a:r>
            <a:endParaRPr sz="1350">
              <a:solidFill>
                <a:srgbClr val="4E5D6C"/>
              </a:solidFill>
            </a:endParaRPr>
          </a:p>
        </p:txBody>
      </p:sp>
      <p:sp>
        <p:nvSpPr>
          <p:cNvPr id="415" name="Shape 415"/>
          <p:cNvSpPr/>
          <p:nvPr/>
        </p:nvSpPr>
        <p:spPr>
          <a:xfrm>
            <a:off x="373550" y="1330500"/>
            <a:ext cx="5190600" cy="24825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f(image) → (class)</a:t>
            </a:r>
            <a:endParaRPr b="1"/>
          </a:p>
        </p:txBody>
      </p:sp>
      <p:grpSp>
        <p:nvGrpSpPr>
          <p:cNvPr id="416" name="Shape 416"/>
          <p:cNvGrpSpPr/>
          <p:nvPr/>
        </p:nvGrpSpPr>
        <p:grpSpPr>
          <a:xfrm>
            <a:off x="373550" y="1330500"/>
            <a:ext cx="5190600" cy="2482500"/>
            <a:chOff x="941650" y="-179000"/>
            <a:chExt cx="5190600" cy="2482500"/>
          </a:xfrm>
        </p:grpSpPr>
        <p:sp>
          <p:nvSpPr>
            <p:cNvPr id="417" name="Shape 417"/>
            <p:cNvSpPr/>
            <p:nvPr/>
          </p:nvSpPr>
          <p:spPr>
            <a:xfrm>
              <a:off x="941650" y="-179000"/>
              <a:ext cx="5190600" cy="2482500"/>
            </a:xfrm>
            <a:prstGeom prst="rect">
              <a:avLst/>
            </a:prstGeom>
            <a:solidFill>
              <a:schemeClr val="lt2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f(image) → (class)</a:t>
              </a:r>
              <a:endParaRPr b="1"/>
            </a:p>
          </p:txBody>
        </p:sp>
        <p:pic>
          <p:nvPicPr>
            <p:cNvPr id="418" name="Shape 4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4000" y="-96625"/>
              <a:ext cx="4964982" cy="22474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FFFFFF"/>
            </a:gs>
          </a:gsLst>
          <a:lin ang="5400012" scaled="0"/>
        </a:gra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A_Electric_V_1.png" id="423" name="Shape 423"/>
          <p:cNvPicPr preferRelativeResize="0"/>
          <p:nvPr/>
        </p:nvPicPr>
        <p:blipFill rotWithShape="1">
          <a:blip r:embed="rId3">
            <a:alphaModFix/>
          </a:blip>
          <a:srcRect b="2968" l="0" r="0" t="63140"/>
          <a:stretch/>
        </p:blipFill>
        <p:spPr>
          <a:xfrm>
            <a:off x="0" y="2552263"/>
            <a:ext cx="9144000" cy="2609201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Shape 424"/>
          <p:cNvSpPr txBox="1"/>
          <p:nvPr/>
        </p:nvSpPr>
        <p:spPr>
          <a:xfrm>
            <a:off x="5790600" y="0"/>
            <a:ext cx="3105900" cy="423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32A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Generative Adversary</a:t>
            </a:r>
            <a:endParaRPr sz="2400">
              <a:solidFill>
                <a:srgbClr val="232A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4E5D6C"/>
                </a:solidFill>
              </a:rPr>
              <a:t>An </a:t>
            </a:r>
            <a:r>
              <a:rPr b="1" lang="en" sz="1350">
                <a:solidFill>
                  <a:srgbClr val="4E5D6C"/>
                </a:solidFill>
              </a:rPr>
              <a:t>machine optimized adversary</a:t>
            </a:r>
            <a:r>
              <a:rPr lang="en" sz="1350">
                <a:solidFill>
                  <a:srgbClr val="4E5D6C"/>
                </a:solidFill>
              </a:rPr>
              <a:t> whose sole purpose is to defeat classification networks by generating realistic but forged inputs.</a:t>
            </a:r>
            <a:endParaRPr sz="1350">
              <a:solidFill>
                <a:srgbClr val="4E5D6C"/>
              </a:solidFill>
            </a:endParaRPr>
          </a:p>
        </p:txBody>
      </p:sp>
      <p:grpSp>
        <p:nvGrpSpPr>
          <p:cNvPr id="425" name="Shape 425"/>
          <p:cNvGrpSpPr/>
          <p:nvPr/>
        </p:nvGrpSpPr>
        <p:grpSpPr>
          <a:xfrm>
            <a:off x="373550" y="1330500"/>
            <a:ext cx="5190600" cy="2482500"/>
            <a:chOff x="373550" y="1330500"/>
            <a:chExt cx="5190600" cy="2482500"/>
          </a:xfrm>
        </p:grpSpPr>
        <p:sp>
          <p:nvSpPr>
            <p:cNvPr id="426" name="Shape 426"/>
            <p:cNvSpPr/>
            <p:nvPr/>
          </p:nvSpPr>
          <p:spPr>
            <a:xfrm>
              <a:off x="373550" y="1330500"/>
              <a:ext cx="5190600" cy="2482500"/>
            </a:xfrm>
            <a:prstGeom prst="rect">
              <a:avLst/>
            </a:prstGeom>
            <a:solidFill>
              <a:srgbClr val="555555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f(noise) → (image)</a:t>
              </a:r>
              <a:endParaRPr b="1">
                <a:solidFill>
                  <a:schemeClr val="dk1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  <p:pic>
          <p:nvPicPr>
            <p:cNvPr id="427" name="Shape 4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455900" y="1412875"/>
              <a:ext cx="4964982" cy="22474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FFFFFF"/>
            </a:gs>
          </a:gsLst>
          <a:lin ang="5400012" scaled="0"/>
        </a:gra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A_Electric_V_1.png" id="432" name="Shape 432"/>
          <p:cNvPicPr preferRelativeResize="0"/>
          <p:nvPr/>
        </p:nvPicPr>
        <p:blipFill rotWithShape="1">
          <a:blip r:embed="rId3">
            <a:alphaModFix/>
          </a:blip>
          <a:srcRect b="2968" l="0" r="0" t="63140"/>
          <a:stretch/>
        </p:blipFill>
        <p:spPr>
          <a:xfrm>
            <a:off x="0" y="2490288"/>
            <a:ext cx="9144000" cy="2609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3" name="Shape 433"/>
          <p:cNvGrpSpPr/>
          <p:nvPr/>
        </p:nvGrpSpPr>
        <p:grpSpPr>
          <a:xfrm>
            <a:off x="593205" y="1308431"/>
            <a:ext cx="3393095" cy="1618838"/>
            <a:chOff x="941650" y="-179000"/>
            <a:chExt cx="5190600" cy="2482500"/>
          </a:xfrm>
        </p:grpSpPr>
        <p:sp>
          <p:nvSpPr>
            <p:cNvPr id="434" name="Shape 434"/>
            <p:cNvSpPr/>
            <p:nvPr/>
          </p:nvSpPr>
          <p:spPr>
            <a:xfrm>
              <a:off x="941650" y="-179000"/>
              <a:ext cx="5190600" cy="2482500"/>
            </a:xfrm>
            <a:prstGeom prst="rect">
              <a:avLst/>
            </a:prstGeom>
            <a:solidFill>
              <a:schemeClr val="lt2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f(image) → (class)</a:t>
              </a:r>
              <a:endParaRPr b="1" sz="1000"/>
            </a:p>
          </p:txBody>
        </p:sp>
        <p:pic>
          <p:nvPicPr>
            <p:cNvPr id="435" name="Shape 4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4000" y="-96625"/>
              <a:ext cx="4964982" cy="22474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6" name="Shape 436"/>
          <p:cNvSpPr/>
          <p:nvPr/>
        </p:nvSpPr>
        <p:spPr>
          <a:xfrm>
            <a:off x="327638" y="107178"/>
            <a:ext cx="1918500" cy="398700"/>
          </a:xfrm>
          <a:prstGeom prst="rect">
            <a:avLst/>
          </a:prstGeom>
          <a:solidFill>
            <a:schemeClr val="accent4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/>
              <a:t>Observed </a:t>
            </a:r>
            <a:r>
              <a:rPr b="1" lang="en"/>
              <a:t>Inputs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(Real &amp; Forged)</a:t>
            </a:r>
            <a:endParaRPr b="1"/>
          </a:p>
        </p:txBody>
      </p:sp>
      <p:sp>
        <p:nvSpPr>
          <p:cNvPr id="437" name="Shape 437"/>
          <p:cNvSpPr/>
          <p:nvPr/>
        </p:nvSpPr>
        <p:spPr>
          <a:xfrm>
            <a:off x="2395600" y="107168"/>
            <a:ext cx="1918500" cy="398700"/>
          </a:xfrm>
          <a:prstGeom prst="rect">
            <a:avLst/>
          </a:prstGeom>
          <a:solidFill>
            <a:srgbClr val="FFDFCC"/>
          </a:solidFill>
          <a:ln cap="flat" cmpd="sng" w="2857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999999"/>
                </a:solidFill>
              </a:rPr>
              <a:t>Class Already Known</a:t>
            </a:r>
            <a:endParaRPr b="1">
              <a:solidFill>
                <a:srgbClr val="999999"/>
              </a:solidFill>
            </a:endParaRPr>
          </a:p>
        </p:txBody>
      </p:sp>
      <p:grpSp>
        <p:nvGrpSpPr>
          <p:cNvPr id="438" name="Shape 438"/>
          <p:cNvGrpSpPr/>
          <p:nvPr/>
        </p:nvGrpSpPr>
        <p:grpSpPr>
          <a:xfrm>
            <a:off x="5112020" y="1324078"/>
            <a:ext cx="3398286" cy="1587559"/>
            <a:chOff x="373550" y="1330500"/>
            <a:chExt cx="5190600" cy="2482500"/>
          </a:xfrm>
        </p:grpSpPr>
        <p:sp>
          <p:nvSpPr>
            <p:cNvPr id="439" name="Shape 439"/>
            <p:cNvSpPr/>
            <p:nvPr/>
          </p:nvSpPr>
          <p:spPr>
            <a:xfrm>
              <a:off x="373550" y="1330500"/>
              <a:ext cx="5190600" cy="2482500"/>
            </a:xfrm>
            <a:prstGeom prst="rect">
              <a:avLst/>
            </a:prstGeom>
            <a:solidFill>
              <a:srgbClr val="555555"/>
            </a:solidFill>
            <a:ln cap="flat" cmpd="sng" w="2857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f(noise) → (image)</a:t>
              </a:r>
              <a:endParaRPr b="1" sz="100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  <p:pic>
          <p:nvPicPr>
            <p:cNvPr id="440" name="Shape 4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455900" y="1412875"/>
              <a:ext cx="4964982" cy="22474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1" name="Shape 441"/>
          <p:cNvSpPr/>
          <p:nvPr/>
        </p:nvSpPr>
        <p:spPr>
          <a:xfrm>
            <a:off x="4735238" y="107178"/>
            <a:ext cx="1918500" cy="398700"/>
          </a:xfrm>
          <a:prstGeom prst="rect">
            <a:avLst/>
          </a:prstGeom>
          <a:solidFill>
            <a:srgbClr val="6AA84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Random Noise</a:t>
            </a:r>
            <a:endParaRPr b="1"/>
          </a:p>
        </p:txBody>
      </p:sp>
      <p:cxnSp>
        <p:nvCxnSpPr>
          <p:cNvPr id="442" name="Shape 442"/>
          <p:cNvCxnSpPr>
            <a:stCxn id="441" idx="2"/>
            <a:endCxn id="439" idx="0"/>
          </p:cNvCxnSpPr>
          <p:nvPr/>
        </p:nvCxnSpPr>
        <p:spPr>
          <a:xfrm flipH="1" rot="-5400000">
            <a:off x="5843738" y="356628"/>
            <a:ext cx="818100" cy="1116600"/>
          </a:xfrm>
          <a:prstGeom prst="bentConnector3">
            <a:avLst>
              <a:gd fmla="val 50006" name="adj1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oval"/>
            <a:tailEnd len="med" w="med" type="triangle"/>
          </a:ln>
        </p:spPr>
      </p:cxnSp>
      <p:sp>
        <p:nvSpPr>
          <p:cNvPr id="443" name="Shape 443"/>
          <p:cNvSpPr/>
          <p:nvPr/>
        </p:nvSpPr>
        <p:spPr>
          <a:xfrm>
            <a:off x="6811088" y="107178"/>
            <a:ext cx="1918500" cy="398700"/>
          </a:xfrm>
          <a:prstGeom prst="rect">
            <a:avLst/>
          </a:prstGeom>
          <a:solidFill>
            <a:schemeClr val="accent4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Discriminator Results</a:t>
            </a:r>
            <a:endParaRPr b="1"/>
          </a:p>
        </p:txBody>
      </p:sp>
      <p:sp>
        <p:nvSpPr>
          <p:cNvPr id="444" name="Shape 444"/>
          <p:cNvSpPr/>
          <p:nvPr/>
        </p:nvSpPr>
        <p:spPr>
          <a:xfrm>
            <a:off x="1122600" y="3729836"/>
            <a:ext cx="2334300" cy="398700"/>
          </a:xfrm>
          <a:prstGeom prst="rect">
            <a:avLst/>
          </a:prstGeom>
          <a:solidFill>
            <a:schemeClr val="accent4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f(image) → [ real || forgery ]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45" name="Shape 445"/>
          <p:cNvSpPr/>
          <p:nvPr/>
        </p:nvSpPr>
        <p:spPr>
          <a:xfrm>
            <a:off x="5644013" y="3729836"/>
            <a:ext cx="2334300" cy="398700"/>
          </a:xfrm>
          <a:prstGeom prst="rect">
            <a:avLst/>
          </a:prstGeom>
          <a:solidFill>
            <a:schemeClr val="accent4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f(noise) → [ forgery ]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446" name="Shape 446"/>
          <p:cNvCxnSpPr>
            <a:stCxn id="434" idx="2"/>
            <a:endCxn id="444" idx="0"/>
          </p:cNvCxnSpPr>
          <p:nvPr/>
        </p:nvCxnSpPr>
        <p:spPr>
          <a:xfrm flipH="1" rot="-5400000">
            <a:off x="1888802" y="3328220"/>
            <a:ext cx="802500" cy="600"/>
          </a:xfrm>
          <a:prstGeom prst="bentConnector3">
            <a:avLst>
              <a:gd fmla="val 50004" name="adj1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447" name="Shape 447"/>
          <p:cNvCxnSpPr>
            <a:stCxn id="439" idx="2"/>
            <a:endCxn id="445" idx="0"/>
          </p:cNvCxnSpPr>
          <p:nvPr/>
        </p:nvCxnSpPr>
        <p:spPr>
          <a:xfrm flipH="1" rot="-5400000">
            <a:off x="6402413" y="3320386"/>
            <a:ext cx="818100" cy="600"/>
          </a:xfrm>
          <a:prstGeom prst="bentConnector3">
            <a:avLst>
              <a:gd fmla="val 50006" name="adj1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448" name="Shape 448"/>
          <p:cNvCxnSpPr>
            <a:stCxn id="443" idx="2"/>
            <a:endCxn id="439" idx="0"/>
          </p:cNvCxnSpPr>
          <p:nvPr/>
        </p:nvCxnSpPr>
        <p:spPr>
          <a:xfrm rot="5400000">
            <a:off x="6881738" y="435378"/>
            <a:ext cx="818100" cy="959100"/>
          </a:xfrm>
          <a:prstGeom prst="bentConnector3">
            <a:avLst>
              <a:gd fmla="val 50006" name="adj1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449" name="Shape 449"/>
          <p:cNvCxnSpPr>
            <a:stCxn id="434" idx="2"/>
            <a:endCxn id="443" idx="3"/>
          </p:cNvCxnSpPr>
          <p:nvPr/>
        </p:nvCxnSpPr>
        <p:spPr>
          <a:xfrm rot="-5400000">
            <a:off x="4199252" y="-1603030"/>
            <a:ext cx="2620800" cy="6439800"/>
          </a:xfrm>
          <a:prstGeom prst="bentConnector4">
            <a:avLst>
              <a:gd fmla="val -15395" name="adj1"/>
              <a:gd fmla="val 103698" name="adj2"/>
            </a:avLst>
          </a:prstGeom>
          <a:noFill/>
          <a:ln cap="flat" cmpd="sng" w="28575">
            <a:solidFill>
              <a:srgbClr val="000000"/>
            </a:solidFill>
            <a:prstDash val="dot"/>
            <a:round/>
            <a:headEnd len="med" w="med" type="oval"/>
            <a:tailEnd len="med" w="med" type="triangle"/>
          </a:ln>
        </p:spPr>
      </p:cxnSp>
      <p:cxnSp>
        <p:nvCxnSpPr>
          <p:cNvPr id="450" name="Shape 450"/>
          <p:cNvCxnSpPr>
            <a:stCxn id="437" idx="2"/>
            <a:endCxn id="434" idx="0"/>
          </p:cNvCxnSpPr>
          <p:nvPr/>
        </p:nvCxnSpPr>
        <p:spPr>
          <a:xfrm rot="5400000">
            <a:off x="2421100" y="374618"/>
            <a:ext cx="802500" cy="1065000"/>
          </a:xfrm>
          <a:prstGeom prst="bentConnector3">
            <a:avLst>
              <a:gd fmla="val 50004" name="adj1"/>
            </a:avLst>
          </a:prstGeom>
          <a:noFill/>
          <a:ln cap="flat" cmpd="sng" w="28575">
            <a:solidFill>
              <a:srgbClr val="999999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451" name="Shape 451"/>
          <p:cNvCxnSpPr>
            <a:stCxn id="439" idx="2"/>
            <a:endCxn id="436" idx="1"/>
          </p:cNvCxnSpPr>
          <p:nvPr/>
        </p:nvCxnSpPr>
        <p:spPr>
          <a:xfrm flipH="1" rot="5400000">
            <a:off x="2266763" y="-1632764"/>
            <a:ext cx="2605200" cy="6483600"/>
          </a:xfrm>
          <a:prstGeom prst="bentConnector4">
            <a:avLst>
              <a:gd fmla="val -9140" name="adj1"/>
              <a:gd fmla="val 103672" name="adj2"/>
            </a:avLst>
          </a:prstGeom>
          <a:noFill/>
          <a:ln cap="flat" cmpd="sng" w="28575">
            <a:solidFill>
              <a:srgbClr val="000000"/>
            </a:solidFill>
            <a:prstDash val="dash"/>
            <a:round/>
            <a:headEnd len="med" w="med" type="oval"/>
            <a:tailEnd len="med" w="med" type="triangle"/>
          </a:ln>
        </p:spPr>
      </p:cxnSp>
      <p:cxnSp>
        <p:nvCxnSpPr>
          <p:cNvPr id="452" name="Shape 452"/>
          <p:cNvCxnSpPr>
            <a:stCxn id="436" idx="2"/>
            <a:endCxn id="434" idx="0"/>
          </p:cNvCxnSpPr>
          <p:nvPr/>
        </p:nvCxnSpPr>
        <p:spPr>
          <a:xfrm flipH="1" rot="-5400000">
            <a:off x="1387088" y="405678"/>
            <a:ext cx="802500" cy="1002900"/>
          </a:xfrm>
          <a:prstGeom prst="bentConnector3">
            <a:avLst>
              <a:gd fmla="val 50003" name="adj1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oval"/>
            <a:tailEnd len="med" w="med" type="triangle"/>
          </a:ln>
        </p:spPr>
      </p:cxnSp>
      <p:sp>
        <p:nvSpPr>
          <p:cNvPr id="453" name="Shape 453"/>
          <p:cNvSpPr/>
          <p:nvPr/>
        </p:nvSpPr>
        <p:spPr>
          <a:xfrm>
            <a:off x="172025" y="4389238"/>
            <a:ext cx="1918500" cy="3987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Unobserved Images</a:t>
            </a:r>
            <a:endParaRPr b="1"/>
          </a:p>
        </p:txBody>
      </p:sp>
      <p:sp>
        <p:nvSpPr>
          <p:cNvPr id="454" name="Shape 454"/>
          <p:cNvSpPr/>
          <p:nvPr/>
        </p:nvSpPr>
        <p:spPr>
          <a:xfrm>
            <a:off x="2491075" y="4389238"/>
            <a:ext cx="1918500" cy="3987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Real || Forgary</a:t>
            </a:r>
            <a:endParaRPr b="1"/>
          </a:p>
        </p:txBody>
      </p:sp>
      <p:sp>
        <p:nvSpPr>
          <p:cNvPr id="455" name="Shape 455"/>
          <p:cNvSpPr/>
          <p:nvPr/>
        </p:nvSpPr>
        <p:spPr>
          <a:xfrm>
            <a:off x="4692388" y="4389238"/>
            <a:ext cx="1918500" cy="3987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Random Noise</a:t>
            </a:r>
            <a:endParaRPr b="1"/>
          </a:p>
        </p:txBody>
      </p:sp>
      <p:sp>
        <p:nvSpPr>
          <p:cNvPr id="456" name="Shape 456"/>
          <p:cNvSpPr/>
          <p:nvPr/>
        </p:nvSpPr>
        <p:spPr>
          <a:xfrm>
            <a:off x="7011438" y="4389238"/>
            <a:ext cx="1918500" cy="398700"/>
          </a:xfrm>
          <a:prstGeom prst="rect">
            <a:avLst/>
          </a:prstGeom>
          <a:solidFill>
            <a:schemeClr val="accent5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Convincing Forgary</a:t>
            </a:r>
            <a:endParaRPr b="1"/>
          </a:p>
        </p:txBody>
      </p:sp>
      <p:cxnSp>
        <p:nvCxnSpPr>
          <p:cNvPr id="457" name="Shape 457"/>
          <p:cNvCxnSpPr>
            <a:stCxn id="453" idx="0"/>
            <a:endCxn id="444" idx="1"/>
          </p:cNvCxnSpPr>
          <p:nvPr/>
        </p:nvCxnSpPr>
        <p:spPr>
          <a:xfrm flipH="1" rot="5400000">
            <a:off x="896825" y="4154788"/>
            <a:ext cx="460200" cy="8700"/>
          </a:xfrm>
          <a:prstGeom prst="bentConnector4">
            <a:avLst>
              <a:gd fmla="val 28325" name="adj1"/>
              <a:gd fmla="val 2836782" name="adj2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458" name="Shape 458"/>
          <p:cNvCxnSpPr>
            <a:stCxn id="455" idx="0"/>
            <a:endCxn id="445" idx="1"/>
          </p:cNvCxnSpPr>
          <p:nvPr/>
        </p:nvCxnSpPr>
        <p:spPr>
          <a:xfrm flipH="1" rot="5400000">
            <a:off x="5417788" y="4155388"/>
            <a:ext cx="460200" cy="7500"/>
          </a:xfrm>
          <a:prstGeom prst="bentConnector4">
            <a:avLst>
              <a:gd fmla="val 28325" name="adj1"/>
              <a:gd fmla="val 3276667" name="adj2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459" name="Shape 459"/>
          <p:cNvCxnSpPr>
            <a:stCxn id="444" idx="3"/>
            <a:endCxn id="454" idx="0"/>
          </p:cNvCxnSpPr>
          <p:nvPr/>
        </p:nvCxnSpPr>
        <p:spPr>
          <a:xfrm flipH="1">
            <a:off x="3450300" y="3929186"/>
            <a:ext cx="6600" cy="460200"/>
          </a:xfrm>
          <a:prstGeom prst="bentConnector4">
            <a:avLst>
              <a:gd fmla="val -3607955" name="adj1"/>
              <a:gd fmla="val 71643" name="adj2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460" name="Shape 460"/>
          <p:cNvCxnSpPr>
            <a:stCxn id="445" idx="3"/>
            <a:endCxn id="456" idx="0"/>
          </p:cNvCxnSpPr>
          <p:nvPr/>
        </p:nvCxnSpPr>
        <p:spPr>
          <a:xfrm flipH="1">
            <a:off x="7970813" y="3929186"/>
            <a:ext cx="7500" cy="460200"/>
          </a:xfrm>
          <a:prstGeom prst="bentConnector4">
            <a:avLst>
              <a:gd fmla="val -3175000" name="adj1"/>
              <a:gd fmla="val 71643" name="adj2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oval"/>
            <a:tailEnd len="med" w="med" type="triangle"/>
          </a:ln>
        </p:spPr>
      </p:cxnSp>
      <p:sp>
        <p:nvSpPr>
          <p:cNvPr id="461" name="Shape 461"/>
          <p:cNvSpPr txBox="1"/>
          <p:nvPr/>
        </p:nvSpPr>
        <p:spPr>
          <a:xfrm>
            <a:off x="5651052" y="609225"/>
            <a:ext cx="3330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①</a:t>
            </a:r>
            <a:endParaRPr/>
          </a:p>
        </p:txBody>
      </p:sp>
      <p:sp>
        <p:nvSpPr>
          <p:cNvPr id="462" name="Shape 462"/>
          <p:cNvSpPr txBox="1"/>
          <p:nvPr/>
        </p:nvSpPr>
        <p:spPr>
          <a:xfrm>
            <a:off x="6820144" y="2934560"/>
            <a:ext cx="3663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②</a:t>
            </a:r>
            <a:endParaRPr/>
          </a:p>
        </p:txBody>
      </p:sp>
      <p:sp>
        <p:nvSpPr>
          <p:cNvPr id="463" name="Shape 463"/>
          <p:cNvSpPr txBox="1"/>
          <p:nvPr/>
        </p:nvSpPr>
        <p:spPr>
          <a:xfrm>
            <a:off x="172019" y="558935"/>
            <a:ext cx="3663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②</a:t>
            </a:r>
            <a:endParaRPr/>
          </a:p>
        </p:txBody>
      </p:sp>
      <p:sp>
        <p:nvSpPr>
          <p:cNvPr id="464" name="Shape 464"/>
          <p:cNvSpPr txBox="1"/>
          <p:nvPr/>
        </p:nvSpPr>
        <p:spPr>
          <a:xfrm>
            <a:off x="2289750" y="866775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③</a:t>
            </a:r>
            <a:endParaRPr/>
          </a:p>
        </p:txBody>
      </p:sp>
      <p:sp>
        <p:nvSpPr>
          <p:cNvPr id="465" name="Shape 465"/>
          <p:cNvSpPr txBox="1"/>
          <p:nvPr/>
        </p:nvSpPr>
        <p:spPr>
          <a:xfrm>
            <a:off x="1910400" y="3211188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④</a:t>
            </a:r>
            <a:endParaRPr/>
          </a:p>
        </p:txBody>
      </p:sp>
      <p:sp>
        <p:nvSpPr>
          <p:cNvPr id="466" name="Shape 466"/>
          <p:cNvSpPr txBox="1"/>
          <p:nvPr/>
        </p:nvSpPr>
        <p:spPr>
          <a:xfrm>
            <a:off x="8459375" y="447013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④</a:t>
            </a:r>
            <a:endParaRPr/>
          </a:p>
        </p:txBody>
      </p:sp>
      <p:sp>
        <p:nvSpPr>
          <p:cNvPr id="467" name="Shape 467"/>
          <p:cNvSpPr txBox="1"/>
          <p:nvPr/>
        </p:nvSpPr>
        <p:spPr>
          <a:xfrm>
            <a:off x="3997344" y="1566162"/>
            <a:ext cx="1149300" cy="10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∞</a:t>
            </a:r>
            <a:endParaRPr sz="6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Shape 472"/>
          <p:cNvPicPr preferRelativeResize="0"/>
          <p:nvPr/>
        </p:nvPicPr>
        <p:blipFill rotWithShape="1">
          <a:blip r:embed="rId3">
            <a:alphaModFix/>
          </a:blip>
          <a:srcRect b="0" l="20966" r="-7569" t="0"/>
          <a:stretch/>
        </p:blipFill>
        <p:spPr>
          <a:xfrm>
            <a:off x="2" y="0"/>
            <a:ext cx="791912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Shape 4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3847625" y="0"/>
            <a:ext cx="52963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Shape 474"/>
          <p:cNvSpPr txBox="1"/>
          <p:nvPr/>
        </p:nvSpPr>
        <p:spPr>
          <a:xfrm>
            <a:off x="5793850" y="1232775"/>
            <a:ext cx="2989800" cy="25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Generative Adversarial Networks is </a:t>
            </a:r>
            <a:r>
              <a:rPr lang="en" sz="2000">
                <a:solidFill>
                  <a:srgbClr val="FF6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most interesting idea in the last ten years</a:t>
            </a:r>
            <a:r>
              <a:rPr lang="en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machine learning</a:t>
            </a:r>
            <a:endParaRPr sz="2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Yann LeCun</a:t>
            </a:r>
            <a:endParaRPr b="1"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Director</a:t>
            </a:r>
            <a:b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Facebook AI Research</a:t>
            </a:r>
            <a:endParaRPr sz="15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quote-marks-forbrandi (1).png" id="475" name="Shape 475"/>
          <p:cNvPicPr preferRelativeResize="0"/>
          <p:nvPr/>
        </p:nvPicPr>
        <p:blipFill>
          <a:blip r:embed="rId5">
            <a:alphaModFix amt="17000"/>
          </a:blip>
          <a:stretch>
            <a:fillRect/>
          </a:stretch>
        </p:blipFill>
        <p:spPr>
          <a:xfrm>
            <a:off x="5412664" y="945808"/>
            <a:ext cx="632681" cy="596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/>
          <p:nvPr/>
        </p:nvSpPr>
        <p:spPr>
          <a:xfrm>
            <a:off x="-15575" y="-15575"/>
            <a:ext cx="9144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1" name="Shape 481"/>
          <p:cNvPicPr preferRelativeResize="0"/>
          <p:nvPr/>
        </p:nvPicPr>
        <p:blipFill rotWithShape="1">
          <a:blip r:embed="rId3">
            <a:alphaModFix/>
          </a:blip>
          <a:srcRect b="0" l="0" r="4076" t="0"/>
          <a:stretch/>
        </p:blipFill>
        <p:spPr>
          <a:xfrm>
            <a:off x="2000250" y="0"/>
            <a:ext cx="4933624" cy="5143500"/>
          </a:xfrm>
          <a:prstGeom prst="rect">
            <a:avLst/>
          </a:prstGeom>
          <a:noFill/>
          <a:ln cap="flat" cmpd="sng" w="762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2" name="Shape 482"/>
          <p:cNvPicPr preferRelativeResize="0"/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Shape 483"/>
          <p:cNvSpPr txBox="1"/>
          <p:nvPr/>
        </p:nvSpPr>
        <p:spPr>
          <a:xfrm>
            <a:off x="1004675" y="0"/>
            <a:ext cx="71346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POC:</a:t>
            </a:r>
            <a:endParaRPr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Hunt Ms. Pac-man</a:t>
            </a:r>
            <a:endParaRPr sz="2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Shape 4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PACMAN GAN Training - Generation Demonstrations" id="489" name="Shape 489" title="PACMAN GAN CAN">
            <a:hlinkClick r:id="rId4"/>
          </p:cNvPr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Shape 4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22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Shape 4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6188" y="1714063"/>
            <a:ext cx="3228975" cy="2066925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Shape 496"/>
          <p:cNvSpPr/>
          <p:nvPr/>
        </p:nvSpPr>
        <p:spPr>
          <a:xfrm>
            <a:off x="353900" y="1714074"/>
            <a:ext cx="1918500" cy="5154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Random Initialization</a:t>
            </a:r>
            <a:endParaRPr b="1"/>
          </a:p>
        </p:txBody>
      </p:sp>
      <p:sp>
        <p:nvSpPr>
          <p:cNvPr id="497" name="Shape 497"/>
          <p:cNvSpPr/>
          <p:nvPr/>
        </p:nvSpPr>
        <p:spPr>
          <a:xfrm>
            <a:off x="353900" y="3265612"/>
            <a:ext cx="1918500" cy="5154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GAN Transfer Initialization</a:t>
            </a:r>
            <a:endParaRPr b="1"/>
          </a:p>
        </p:txBody>
      </p:sp>
      <p:sp>
        <p:nvSpPr>
          <p:cNvPr id="498" name="Shape 498"/>
          <p:cNvSpPr txBox="1"/>
          <p:nvPr/>
        </p:nvSpPr>
        <p:spPr>
          <a:xfrm>
            <a:off x="6108975" y="887175"/>
            <a:ext cx="2785800" cy="39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These two networks are trained on the following output:</a:t>
            </a:r>
            <a:endParaRPr>
              <a:solidFill>
                <a:srgbClr val="FFFFFF"/>
              </a:solidFill>
            </a:endParaRPr>
          </a:p>
          <a:p>
            <a:pPr indent="-317500" lvl="1" marL="9144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X – x position</a:t>
            </a:r>
            <a:endParaRPr>
              <a:solidFill>
                <a:srgbClr val="FFFFFF"/>
              </a:solidFill>
            </a:endParaRPr>
          </a:p>
          <a:p>
            <a:pPr indent="-317500" lvl="1" marL="9144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Y – y position</a:t>
            </a:r>
            <a:endParaRPr>
              <a:solidFill>
                <a:srgbClr val="FFFFFF"/>
              </a:solidFill>
            </a:endParaRPr>
          </a:p>
          <a:p>
            <a:pPr indent="-317500" lvl="1" marL="9144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</a:pPr>
            <a:r>
              <a:rPr lang="en">
                <a:solidFill>
                  <a:srgbClr val="FFFFFF"/>
                </a:solidFill>
              </a:rPr>
              <a:t>C – confidence</a:t>
            </a:r>
            <a:endParaRPr>
              <a:solidFill>
                <a:srgbClr val="FFFFFF"/>
              </a:solidFill>
            </a:endParaRP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They both converge quickly…</a:t>
            </a:r>
            <a:endParaRPr>
              <a:solidFill>
                <a:srgbClr val="FFFFFF"/>
              </a:solidFill>
            </a:endParaRPr>
          </a:p>
          <a:p>
            <a:pPr indent="0" lvl="0" marL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The </a:t>
            </a:r>
            <a:r>
              <a:rPr lang="en">
                <a:solidFill>
                  <a:srgbClr val="8E7CC3"/>
                </a:solidFill>
              </a:rPr>
              <a:t>GAN Transfer</a:t>
            </a:r>
            <a:r>
              <a:rPr lang="en">
                <a:solidFill>
                  <a:srgbClr val="FFFFFF"/>
                </a:solidFill>
              </a:rPr>
              <a:t> is significantly more efficient than the </a:t>
            </a:r>
            <a:r>
              <a:rPr lang="en">
                <a:solidFill>
                  <a:schemeClr val="accent5"/>
                </a:solidFill>
              </a:rPr>
              <a:t>Random Init</a:t>
            </a:r>
            <a:endParaRPr>
              <a:solidFill>
                <a:schemeClr val="accent5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99" name="Shape 499"/>
          <p:cNvCxnSpPr>
            <a:stCxn id="496" idx="2"/>
            <a:endCxn id="495" idx="1"/>
          </p:cNvCxnSpPr>
          <p:nvPr/>
        </p:nvCxnSpPr>
        <p:spPr>
          <a:xfrm flipH="1" rot="-5400000">
            <a:off x="1685600" y="1857024"/>
            <a:ext cx="518100" cy="1263000"/>
          </a:xfrm>
          <a:prstGeom prst="bentConnector2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oval"/>
            <a:tailEnd len="med" w="med" type="triangle"/>
          </a:ln>
        </p:spPr>
      </p:cxnSp>
      <p:cxnSp>
        <p:nvCxnSpPr>
          <p:cNvPr id="500" name="Shape 500"/>
          <p:cNvCxnSpPr>
            <a:stCxn id="497" idx="0"/>
            <a:endCxn id="495" idx="1"/>
          </p:cNvCxnSpPr>
          <p:nvPr/>
        </p:nvCxnSpPr>
        <p:spPr>
          <a:xfrm rot="-5400000">
            <a:off x="1685600" y="2375062"/>
            <a:ext cx="518100" cy="1263000"/>
          </a:xfrm>
          <a:prstGeom prst="bentConnector2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oval"/>
            <a:tailEnd len="med" w="med" type="triangl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Shape 5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Shape 506" title="Tracked Pacman">
            <a:hlinkClick r:id="rId4"/>
          </p:cNvPr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Shape 5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Shape 512" title="1480k-GAN">
            <a:hlinkClick r:id="rId4"/>
          </p:cNvPr>
          <p:cNvSpPr/>
          <p:nvPr/>
        </p:nvSpPr>
        <p:spPr>
          <a:xfrm>
            <a:off x="1748204" y="453900"/>
            <a:ext cx="5647600" cy="4235700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4331"/>
            <a:ext cx="9144000" cy="441483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 txBox="1"/>
          <p:nvPr>
            <p:ph type="ctrTitle"/>
          </p:nvPr>
        </p:nvSpPr>
        <p:spPr>
          <a:xfrm>
            <a:off x="1591000" y="2034300"/>
            <a:ext cx="5962200" cy="107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Why deep learning?</a:t>
            </a:r>
            <a:endParaRPr sz="30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/>
          <p:nvPr>
            <p:ph idx="4294967295"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252C33"/>
                </a:solidFill>
              </a:rPr>
              <a:t>Project SAGAN in Production</a:t>
            </a:r>
            <a:endParaRPr b="1">
              <a:solidFill>
                <a:srgbClr val="252C33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252C33"/>
              </a:solidFill>
            </a:endParaRPr>
          </a:p>
        </p:txBody>
      </p:sp>
      <p:pic>
        <p:nvPicPr>
          <p:cNvPr id="518" name="Shape 5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4336" y="2124086"/>
            <a:ext cx="895325" cy="89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Shape 5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4331"/>
            <a:ext cx="9144000" cy="4414838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Shape 524"/>
          <p:cNvSpPr txBox="1"/>
          <p:nvPr>
            <p:ph type="ctrTitle"/>
          </p:nvPr>
        </p:nvSpPr>
        <p:spPr>
          <a:xfrm>
            <a:off x="1591000" y="2034300"/>
            <a:ext cx="5962200" cy="107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Lessons Learned</a:t>
            </a:r>
            <a:endParaRPr sz="30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Shape 5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70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Shape 530"/>
          <p:cNvSpPr txBox="1"/>
          <p:nvPr>
            <p:ph idx="4294967295" type="title"/>
          </p:nvPr>
        </p:nvSpPr>
        <p:spPr>
          <a:xfrm>
            <a:off x="313200" y="0"/>
            <a:ext cx="2439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r>
              <a:rPr b="1" lang="en" sz="3600">
                <a:solidFill>
                  <a:schemeClr val="lt1"/>
                </a:solidFill>
              </a:rPr>
              <a:t>Lessons Learned</a:t>
            </a:r>
            <a:endParaRPr b="1" i="0" sz="36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1" name="Shape 531"/>
          <p:cNvSpPr txBox="1"/>
          <p:nvPr>
            <p:ph idx="4294967295" type="body"/>
          </p:nvPr>
        </p:nvSpPr>
        <p:spPr>
          <a:xfrm>
            <a:off x="4032825" y="641675"/>
            <a:ext cx="4293000" cy="386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A good model isn't good enough</a:t>
            </a:r>
            <a:endParaRPr b="1"/>
          </a:p>
          <a:p>
            <a:pPr indent="-342900" lvl="0" marL="457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Don't implement from scratch</a:t>
            </a:r>
            <a:endParaRPr b="1"/>
          </a:p>
          <a:p>
            <a:pPr indent="-342900" lvl="0" marL="4572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●"/>
            </a:pPr>
            <a:r>
              <a:rPr b="1" lang="en"/>
              <a:t>Data is king</a:t>
            </a:r>
            <a:endParaRPr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Shape 5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1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Shape 537"/>
          <p:cNvSpPr txBox="1"/>
          <p:nvPr/>
        </p:nvSpPr>
        <p:spPr>
          <a:xfrm>
            <a:off x="3116050" y="1336497"/>
            <a:ext cx="3585600" cy="247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009CE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in touch.</a:t>
            </a:r>
            <a:endParaRPr b="1" sz="1100">
              <a:solidFill>
                <a:srgbClr val="009CE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500">
                <a:solidFill>
                  <a:srgbClr val="252C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 Cook</a:t>
            </a:r>
            <a:endParaRPr b="1" sz="2500">
              <a:solidFill>
                <a:srgbClr val="252C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65748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Research Director</a:t>
            </a:r>
            <a:endParaRPr b="1" sz="2500">
              <a:solidFill>
                <a:srgbClr val="252C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65748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ben.cook@hudl.com</a:t>
            </a:r>
            <a:endParaRPr sz="1100">
              <a:solidFill>
                <a:srgbClr val="65748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65748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@jbencook</a:t>
            </a:r>
            <a:endParaRPr b="1" sz="1100">
              <a:solidFill>
                <a:srgbClr val="009CE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hape 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4331"/>
            <a:ext cx="9144000" cy="441483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 txBox="1"/>
          <p:nvPr>
            <p:ph type="ctrTitle"/>
          </p:nvPr>
        </p:nvSpPr>
        <p:spPr>
          <a:xfrm>
            <a:off x="1591000" y="2034300"/>
            <a:ext cx="5962200" cy="107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At Hudl, deep learning </a:t>
            </a:r>
            <a:r>
              <a:rPr lang="en" sz="3000" u="sng">
                <a:solidFill>
                  <a:schemeClr val="lt1"/>
                </a:solidFill>
              </a:rPr>
              <a:t>solves real problems</a:t>
            </a:r>
            <a:r>
              <a:rPr lang="en" sz="3000">
                <a:solidFill>
                  <a:schemeClr val="lt1"/>
                </a:solidFill>
              </a:rPr>
              <a:t> and </a:t>
            </a:r>
            <a:r>
              <a:rPr lang="en" sz="3000" u="sng">
                <a:solidFill>
                  <a:schemeClr val="lt1"/>
                </a:solidFill>
              </a:rPr>
              <a:t>leverages our data</a:t>
            </a:r>
            <a:endParaRPr sz="3000" u="sng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Shape 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04794" y="0"/>
            <a:ext cx="62245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Shape 304"/>
          <p:cNvSpPr txBox="1"/>
          <p:nvPr/>
        </p:nvSpPr>
        <p:spPr>
          <a:xfrm>
            <a:off x="6197300" y="0"/>
            <a:ext cx="23961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32A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Bring lessons </a:t>
            </a:r>
            <a:br>
              <a:rPr lang="en" sz="2400">
                <a:solidFill>
                  <a:srgbClr val="232A3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400">
                <a:solidFill>
                  <a:srgbClr val="232A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life</a:t>
            </a:r>
            <a:endParaRPr sz="2400">
              <a:solidFill>
                <a:srgbClr val="232A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Help your team see </a:t>
            </a:r>
            <a:br>
              <a:rPr lang="en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>
                <a:solidFill>
                  <a:srgbClr val="4E5D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exactly what needs to improve. Allow players to critique their own performance, or provide personalized feedback by sharing comments and drawings.</a:t>
            </a:r>
            <a:endParaRPr>
              <a:solidFill>
                <a:srgbClr val="4E5D6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soccer-teach-abstract@2x.png" id="305" name="Shape 305"/>
          <p:cNvPicPr preferRelativeResize="0"/>
          <p:nvPr/>
        </p:nvPicPr>
        <p:blipFill rotWithShape="1">
          <a:blip r:embed="rId4">
            <a:alphaModFix/>
          </a:blip>
          <a:srcRect b="13331" l="0" r="0" t="15183"/>
          <a:stretch/>
        </p:blipFill>
        <p:spPr>
          <a:xfrm>
            <a:off x="-1941000" y="228600"/>
            <a:ext cx="9221550" cy="46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806" y="0"/>
            <a:ext cx="622458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ccer-highlight-team-abstract@2x.png" id="311" name="Shape 3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9975" y="-69200"/>
            <a:ext cx="7424573" cy="5278408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Shape 312"/>
          <p:cNvSpPr txBox="1"/>
          <p:nvPr/>
        </p:nvSpPr>
        <p:spPr>
          <a:xfrm>
            <a:off x="533400" y="0"/>
            <a:ext cx="23724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32A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Highlights </a:t>
            </a:r>
            <a:br>
              <a:rPr lang="en" sz="2400">
                <a:solidFill>
                  <a:srgbClr val="232A3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400">
                <a:solidFill>
                  <a:srgbClr val="232A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on demand</a:t>
            </a:r>
            <a:endParaRPr sz="2400">
              <a:solidFill>
                <a:srgbClr val="232A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E5D6C"/>
                </a:solidFill>
              </a:rPr>
              <a:t>Help athletes stand out with the tools to create and share custom highlights with family, friends and recruiters.</a:t>
            </a:r>
            <a:endParaRPr>
              <a:solidFill>
                <a:srgbClr val="4E5D6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Shape 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9004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Shape 318"/>
          <p:cNvSpPr txBox="1"/>
          <p:nvPr>
            <p:ph idx="4294967295" type="title"/>
          </p:nvPr>
        </p:nvSpPr>
        <p:spPr>
          <a:xfrm>
            <a:off x="462200" y="0"/>
            <a:ext cx="22086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Hudl has lots of data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319" name="Shape 319"/>
          <p:cNvSpPr txBox="1"/>
          <p:nvPr>
            <p:ph idx="4294967295" type="title"/>
          </p:nvPr>
        </p:nvSpPr>
        <p:spPr>
          <a:xfrm>
            <a:off x="4086900" y="0"/>
            <a:ext cx="4880400" cy="514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E5D6C"/>
                </a:solidFill>
              </a:rPr>
              <a:t>24.5 PB</a:t>
            </a:r>
            <a:r>
              <a:rPr b="1" lang="en" sz="1800">
                <a:solidFill>
                  <a:srgbClr val="4E5D6C"/>
                </a:solidFill>
              </a:rPr>
              <a:t> </a:t>
            </a:r>
            <a:r>
              <a:rPr lang="en" sz="1800">
                <a:solidFill>
                  <a:srgbClr val="4E5D6C"/>
                </a:solidFill>
              </a:rPr>
              <a:t>video</a:t>
            </a:r>
            <a:endParaRPr sz="1800">
              <a:solidFill>
                <a:srgbClr val="4E5D6C"/>
              </a:solidFill>
            </a:endParaRPr>
          </a:p>
          <a:p>
            <a:pPr indent="0" lvl="0" marL="0" rtl="0">
              <a:spcBef>
                <a:spcPts val="25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E5D6C"/>
                </a:solidFill>
              </a:rPr>
              <a:t>271</a:t>
            </a:r>
            <a:r>
              <a:rPr b="1" lang="en" sz="1800">
                <a:solidFill>
                  <a:srgbClr val="4E5D6C"/>
                </a:solidFill>
              </a:rPr>
              <a:t>MM </a:t>
            </a:r>
            <a:r>
              <a:rPr lang="en" sz="1800">
                <a:solidFill>
                  <a:srgbClr val="4E5D6C"/>
                </a:solidFill>
              </a:rPr>
              <a:t>labeled American football clips</a:t>
            </a:r>
            <a:endParaRPr sz="1800">
              <a:solidFill>
                <a:srgbClr val="4E5D6C"/>
              </a:solidFill>
            </a:endParaRPr>
          </a:p>
          <a:p>
            <a:pPr indent="0" lvl="0" marL="0" rtl="0">
              <a:spcBef>
                <a:spcPts val="25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E5D6C"/>
                </a:solidFill>
              </a:rPr>
              <a:t>376</a:t>
            </a:r>
            <a:r>
              <a:rPr b="1" lang="en" sz="1800">
                <a:solidFill>
                  <a:srgbClr val="4E5D6C"/>
                </a:solidFill>
              </a:rPr>
              <a:t>K</a:t>
            </a:r>
            <a:r>
              <a:rPr lang="en" sz="1800">
                <a:solidFill>
                  <a:srgbClr val="4E5D6C"/>
                </a:solidFill>
              </a:rPr>
              <a:t> labeled basketball games</a:t>
            </a:r>
            <a:endParaRPr sz="1800">
              <a:solidFill>
                <a:srgbClr val="4E5D6C"/>
              </a:solidFill>
            </a:endParaRPr>
          </a:p>
          <a:p>
            <a:pPr indent="0" lvl="0" marL="0" rtl="0">
              <a:spcBef>
                <a:spcPts val="25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4E5D6C"/>
                </a:solidFill>
                <a:highlight>
                  <a:srgbClr val="FFFFFF"/>
                </a:highlight>
              </a:rPr>
              <a:t>26MM</a:t>
            </a:r>
            <a:r>
              <a:rPr lang="en" sz="1800">
                <a:solidFill>
                  <a:srgbClr val="4E5D6C"/>
                </a:solidFill>
                <a:highlight>
                  <a:srgbClr val="FFFFFF"/>
                </a:highlight>
              </a:rPr>
              <a:t> highlights</a:t>
            </a:r>
            <a:endParaRPr sz="1800">
              <a:solidFill>
                <a:srgbClr val="4E5D6C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hape 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4331"/>
            <a:ext cx="9144000" cy="4414838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Shape 325"/>
          <p:cNvSpPr txBox="1"/>
          <p:nvPr>
            <p:ph type="ctrTitle"/>
          </p:nvPr>
        </p:nvSpPr>
        <p:spPr>
          <a:xfrm>
            <a:off x="1591000" y="2034300"/>
            <a:ext cx="5962200" cy="107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Projects</a:t>
            </a:r>
            <a:endParaRPr sz="30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Shape 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38025"/>
            <a:ext cx="8839201" cy="290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Shape 331"/>
          <p:cNvSpPr txBox="1"/>
          <p:nvPr>
            <p:ph idx="4294967295" type="title"/>
          </p:nvPr>
        </p:nvSpPr>
        <p:spPr>
          <a:xfrm>
            <a:off x="623400" y="552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252C33"/>
                </a:solidFill>
              </a:rPr>
              <a:t>Project Sona</a:t>
            </a:r>
            <a:endParaRPr b="1">
              <a:solidFill>
                <a:srgbClr val="252C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