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40"/>
  </p:notesMasterIdLst>
  <p:handoutMasterIdLst>
    <p:handoutMasterId r:id="rId41"/>
  </p:handoutMasterIdLst>
  <p:sldIdLst>
    <p:sldId id="257" r:id="rId2"/>
    <p:sldId id="300" r:id="rId3"/>
    <p:sldId id="647" r:id="rId4"/>
    <p:sldId id="635" r:id="rId5"/>
    <p:sldId id="633" r:id="rId6"/>
    <p:sldId id="673" r:id="rId7"/>
    <p:sldId id="637" r:id="rId8"/>
    <p:sldId id="648" r:id="rId9"/>
    <p:sldId id="650" r:id="rId10"/>
    <p:sldId id="651" r:id="rId11"/>
    <p:sldId id="654" r:id="rId12"/>
    <p:sldId id="674" r:id="rId13"/>
    <p:sldId id="649" r:id="rId14"/>
    <p:sldId id="655" r:id="rId15"/>
    <p:sldId id="656" r:id="rId16"/>
    <p:sldId id="675" r:id="rId17"/>
    <p:sldId id="676" r:id="rId18"/>
    <p:sldId id="697" r:id="rId19"/>
    <p:sldId id="660" r:id="rId20"/>
    <p:sldId id="670" r:id="rId21"/>
    <p:sldId id="671" r:id="rId22"/>
    <p:sldId id="702" r:id="rId23"/>
    <p:sldId id="703" r:id="rId24"/>
    <p:sldId id="672" r:id="rId25"/>
    <p:sldId id="668" r:id="rId26"/>
    <p:sldId id="669" r:id="rId27"/>
    <p:sldId id="665" r:id="rId28"/>
    <p:sldId id="666" r:id="rId29"/>
    <p:sldId id="667" r:id="rId30"/>
    <p:sldId id="677" r:id="rId31"/>
    <p:sldId id="686" r:id="rId32"/>
    <p:sldId id="687" r:id="rId33"/>
    <p:sldId id="691" r:id="rId34"/>
    <p:sldId id="693" r:id="rId35"/>
    <p:sldId id="694" r:id="rId36"/>
    <p:sldId id="695" r:id="rId37"/>
    <p:sldId id="709" r:id="rId38"/>
    <p:sldId id="70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0" autoAdjust="0"/>
  </p:normalViewPr>
  <p:slideViewPr>
    <p:cSldViewPr>
      <p:cViewPr varScale="1">
        <p:scale>
          <a:sx n="103" d="100"/>
          <a:sy n="103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C46C8E8C-5616-46F9-8DE8-AD5AA1114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F64A6A8-72C8-4C54-9EE8-B37CC49EE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C8DE7-7DF8-4769-AD9E-DE1C69E9ED32}" type="slidenum">
              <a:rPr lang="en-US" smtClean="0">
                <a:latin typeface="Times New Roman" pitchFamily="1" charset="0"/>
              </a:rPr>
              <a:pPr>
                <a:defRPr/>
              </a:pPr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64" charset="0"/>
              <a:ea typeface="宋体" pitchFamily="64" charset="-122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65419-81AA-4FCE-B859-738F533C94B2}" type="slidenum">
              <a:rPr lang="it-IT" smtClean="0">
                <a:latin typeface="Times New Roman" pitchFamily="64" charset="0"/>
                <a:ea typeface="宋体" pitchFamily="64" charset="-122"/>
              </a:rPr>
              <a:pPr/>
              <a:t>23</a:t>
            </a:fld>
            <a:endParaRPr lang="it-IT" smtClean="0">
              <a:latin typeface="Times New Roman" pitchFamily="64" charset="0"/>
              <a:ea typeface="宋体" pitchFamily="6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E9A1A-805A-4D60-A281-0BA090E80146}" type="slidenum">
              <a:rPr lang="it-IT" smtClean="0">
                <a:latin typeface="Arial" pitchFamily="34" charset="0"/>
              </a:rPr>
              <a:pPr>
                <a:defRPr/>
              </a:pPr>
              <a:t>25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E8CF4-8184-4625-B2BB-B23A0D3C6847}" type="slidenum">
              <a:rPr lang="en-US" altLang="zh-CN" smtClean="0">
                <a:latin typeface="Times New Roman" pitchFamily="1" charset="0"/>
              </a:rPr>
              <a:pPr/>
              <a:t>26</a:t>
            </a:fld>
            <a:endParaRPr lang="en-US" altLang="zh-CN" smtClean="0">
              <a:latin typeface="Times New Roman" pitchFamily="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宋体" pitchFamily="2" charset="-122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9D95C-133A-4B2C-8B46-AE5C20FD015D}" type="slidenum">
              <a:rPr lang="it-IT" smtClean="0">
                <a:latin typeface="Times New Roman" pitchFamily="1" charset="0"/>
                <a:ea typeface="宋体" pitchFamily="2" charset="-122"/>
              </a:rPr>
              <a:pPr/>
              <a:t>27</a:t>
            </a:fld>
            <a:endParaRPr lang="it-IT" smtClean="0">
              <a:latin typeface="Times New Roman" pitchFamily="1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宋体" pitchFamily="2" charset="-122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324C1-3A1E-44A9-91A3-7467B78FE625}" type="slidenum">
              <a:rPr lang="it-IT" smtClean="0">
                <a:latin typeface="Times New Roman" pitchFamily="1" charset="0"/>
                <a:ea typeface="宋体" pitchFamily="2" charset="-122"/>
              </a:rPr>
              <a:pPr/>
              <a:t>28</a:t>
            </a:fld>
            <a:endParaRPr lang="it-IT" smtClean="0">
              <a:latin typeface="Times New Roman" pitchFamily="1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宋体" pitchFamily="2" charset="-122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C5D27-831D-43E0-B7C7-4091F0BC69C1}" type="slidenum">
              <a:rPr lang="it-IT" smtClean="0">
                <a:latin typeface="Times New Roman" pitchFamily="1" charset="0"/>
                <a:ea typeface="宋体" pitchFamily="2" charset="-122"/>
              </a:rPr>
              <a:pPr/>
              <a:t>29</a:t>
            </a:fld>
            <a:endParaRPr lang="it-IT" smtClean="0">
              <a:latin typeface="Times New Roman" pitchFamily="1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9" y="4344025"/>
            <a:ext cx="5031685" cy="4112926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87D03-7EC0-4D34-86FD-6630E1ABC402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842D-4350-40CD-8381-BA209B22A98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9" y="4344025"/>
            <a:ext cx="5031685" cy="4112926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9D45-8BA4-4A7F-9472-BDA0C9503984}" type="slidenum">
              <a:rPr lang="en-US" smtClean="0">
                <a:latin typeface="Times New Roman" pitchFamily="1" charset="0"/>
              </a:rPr>
              <a:pPr>
                <a:defRPr/>
              </a:pPr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4" cy="4112927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4" cy="4112927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84939-CF80-4267-B115-667BAC8D532A}" type="slidenum">
              <a:rPr lang="en-US" smtClean="0">
                <a:latin typeface="Times New Roman" pitchFamily="1" charset="0"/>
              </a:rPr>
              <a:pPr>
                <a:defRPr/>
              </a:pPr>
              <a:t>3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0509BD-DD61-453B-BC87-97281320F39B}" type="slidenum">
              <a:rPr lang="en-US" smtClean="0">
                <a:latin typeface="Times New Roman" pitchFamily="1" charset="0"/>
              </a:rPr>
              <a:pPr>
                <a:defRPr/>
              </a:pPr>
              <a:t>8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2861E-FE50-46DB-AA3B-329D1369F198}" type="slidenum">
              <a:rPr lang="en-US" smtClean="0">
                <a:latin typeface="Times New Roman" pitchFamily="1" charset="0"/>
              </a:rPr>
              <a:pPr>
                <a:defRPr/>
              </a:pPr>
              <a:t>13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2A2B8-0CFD-4E72-BC11-340440DEC5E1}" type="slidenum">
              <a:rPr lang="it-IT" smtClean="0">
                <a:latin typeface="Times New Roman" pitchFamily="1" charset="0"/>
                <a:ea typeface="宋体" pitchFamily="2" charset="-122"/>
              </a:rPr>
              <a:pPr/>
              <a:t>19</a:t>
            </a:fld>
            <a:endParaRPr lang="it-IT" smtClean="0">
              <a:latin typeface="Times New Roman" pitchFamily="1" charset="0"/>
              <a:ea typeface="宋体" pitchFamily="2" charset="-122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64" charset="0"/>
              <a:ea typeface="宋体" pitchFamily="64" charset="-122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65419-81AA-4FCE-B859-738F533C94B2}" type="slidenum">
              <a:rPr lang="it-IT" smtClean="0">
                <a:latin typeface="Times New Roman" pitchFamily="64" charset="0"/>
                <a:ea typeface="宋体" pitchFamily="64" charset="-122"/>
              </a:rPr>
              <a:pPr/>
              <a:t>22</a:t>
            </a:fld>
            <a:endParaRPr lang="it-IT" smtClean="0">
              <a:latin typeface="Times New Roman" pitchFamily="64" charset="0"/>
              <a:ea typeface="宋体" pitchFamily="6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PP_title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5791200" y="838200"/>
            <a:ext cx="2971800" cy="3733800"/>
          </a:xfrm>
        </p:spPr>
        <p:txBody>
          <a:bodyPr anchor="t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6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648200"/>
            <a:ext cx="2971800" cy="1219200"/>
          </a:xfr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contentBKG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3541" name="Line 5"/>
          <p:cNvSpPr>
            <a:spLocks noChangeShapeType="1"/>
          </p:cNvSpPr>
          <p:nvPr/>
        </p:nvSpPr>
        <p:spPr bwMode="auto">
          <a:xfrm>
            <a:off x="685800" y="1295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wm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228600"/>
            <a:ext cx="3505200" cy="2895600"/>
          </a:xfrm>
        </p:spPr>
        <p:txBody>
          <a:bodyPr anchor="b"/>
          <a:lstStyle/>
          <a:p>
            <a:pPr algn="ctr" eaLnBrk="1" hangingPunct="1"/>
            <a:r>
              <a:rPr lang="en-US" sz="3200" b="0" dirty="0" smtClean="0"/>
              <a:t>CSCE </a:t>
            </a:r>
            <a:r>
              <a:rPr lang="en-US" sz="3200" b="0" dirty="0" smtClean="0"/>
              <a:t>488/489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000" b="0" dirty="0" smtClean="0"/>
              <a:t>Fall </a:t>
            </a:r>
            <a:r>
              <a:rPr lang="en-US" sz="2000" b="0" dirty="0" smtClean="0"/>
              <a:t>2009/Spring 2010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Projects</a:t>
            </a:r>
            <a:endParaRPr lang="en-US" sz="32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200400"/>
            <a:ext cx="3429000" cy="2819400"/>
          </a:xfrm>
        </p:spPr>
        <p:txBody>
          <a:bodyPr/>
          <a:lstStyle/>
          <a:p>
            <a:pPr algn="ctr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</a:rPr>
              <a:t>Mehmet</a:t>
            </a:r>
            <a:r>
              <a:rPr lang="en-US" sz="2800" dirty="0" smtClean="0">
                <a:solidFill>
                  <a:schemeClr val="bg1"/>
                </a:solidFill>
              </a:rPr>
              <a:t> Can Vuran</a:t>
            </a:r>
          </a:p>
          <a:p>
            <a:pPr algn="ctr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107 </a:t>
            </a:r>
            <a:r>
              <a:rPr lang="en-US" dirty="0" err="1" smtClean="0">
                <a:solidFill>
                  <a:schemeClr val="bg1"/>
                </a:solidFill>
              </a:rPr>
              <a:t>Schorr</a:t>
            </a:r>
            <a:endParaRPr lang="en-US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University of Nebraska – Lincoln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Lincoln, NE 68588-0115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mcvuran@cse.unl.edu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www.cse.unl.edu/~mcvuran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Next-generation “butler”</a:t>
            </a:r>
          </a:p>
          <a:p>
            <a:pPr eaLnBrk="1" hangingPunct="1"/>
            <a:r>
              <a:rPr lang="en-US" dirty="0" smtClean="0"/>
              <a:t>Provide homeowners with user-defined information</a:t>
            </a:r>
          </a:p>
          <a:p>
            <a:pPr lvl="1" eaLnBrk="1" hangingPunct="1"/>
            <a:r>
              <a:rPr lang="en-US" dirty="0" smtClean="0"/>
              <a:t>Concise</a:t>
            </a:r>
          </a:p>
          <a:p>
            <a:pPr lvl="1" eaLnBrk="1" hangingPunct="1"/>
            <a:r>
              <a:rPr lang="en-US" dirty="0" smtClean="0"/>
              <a:t>Accurate</a:t>
            </a:r>
          </a:p>
          <a:p>
            <a:pPr lvl="1" eaLnBrk="1" hangingPunct="1"/>
            <a:r>
              <a:rPr lang="en-US" dirty="0" smtClean="0"/>
              <a:t>Unobtrusive</a:t>
            </a:r>
          </a:p>
          <a:p>
            <a:pPr eaLnBrk="1" hangingPunct="1"/>
            <a:r>
              <a:rPr lang="en-US" dirty="0" smtClean="0"/>
              <a:t>Goal: Make life easier through home and information automation</a:t>
            </a:r>
          </a:p>
          <a:p>
            <a:pPr lvl="1" eaLnBrk="1" hangingPunct="1"/>
            <a:r>
              <a:rPr lang="en-US" dirty="0" smtClean="0"/>
              <a:t>Check locks, lights, and garage doors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Check the weather without sitting down at a desk</a:t>
            </a:r>
          </a:p>
          <a:p>
            <a:pPr lvl="1" eaLnBrk="1" hangingPunct="1"/>
            <a:r>
              <a:rPr lang="en-US" dirty="0" smtClean="0"/>
              <a:t>Remind users about daily tasks and events</a:t>
            </a:r>
          </a:p>
          <a:p>
            <a:pPr lvl="1" eaLnBrk="1" hangingPunct="1"/>
            <a:r>
              <a:rPr lang="en-US" dirty="0" smtClean="0"/>
              <a:t>Provide users access to shared items such as grocery lists and music libraries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Jarvis Home Automation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Primary Goals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Digital media library – Front-end for a digital media library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Surveillance cameras – Display live video from networked security cameras</a:t>
            </a:r>
          </a:p>
          <a:p>
            <a:pPr eaLnBrk="1" hangingPunct="1">
              <a:defRPr/>
            </a:pPr>
            <a:r>
              <a:rPr lang="en-US" dirty="0" smtClean="0"/>
              <a:t>Stretch Goals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TV – Control a </a:t>
            </a:r>
            <a:r>
              <a:rPr lang="en-US" dirty="0" smtClean="0">
                <a:solidFill>
                  <a:srgbClr val="FF0000"/>
                </a:solidFill>
              </a:rPr>
              <a:t>TV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Time of the day logic – Based on the time of day, systems base responses vary</a:t>
            </a:r>
          </a:p>
          <a:p>
            <a:pPr eaLnBrk="1" hangingPunct="1">
              <a:defRPr/>
            </a:pPr>
            <a:r>
              <a:rPr lang="en-US" dirty="0" smtClean="0"/>
              <a:t>Miracle Goals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Voice recognition – Recognize different users and respond differently</a:t>
            </a:r>
          </a:p>
          <a:p>
            <a:pPr lvl="1" eaLnBrk="1" hangingPunct="1">
              <a:defRPr/>
            </a:pPr>
            <a:r>
              <a:rPr lang="en-US" dirty="0" smtClean="0"/>
              <a:t>Home energy consumption – Track/visualize/alert energy consumption of various appliances</a:t>
            </a:r>
          </a:p>
          <a:p>
            <a:pPr lvl="1" eaLnBrk="1" hangingPunct="1">
              <a:defRPr/>
            </a:pPr>
            <a:r>
              <a:rPr lang="en-US" dirty="0" smtClean="0"/>
              <a:t>Heating and Air Controller – Optimize HVAC usage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</a:t>
            </a:r>
            <a:r>
              <a:rPr lang="en-US" dirty="0" smtClean="0"/>
              <a:t>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Jarvis Home Automation Platform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110288" cy="45732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6463" y="381000"/>
            <a:ext cx="7475537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cs typeface="Times New Roman" pitchFamily="1" charset="0"/>
              </a:rPr>
              <a:t>Computer Engineering Senior Design Projects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i="1" smtClean="0"/>
          </a:p>
          <a:p>
            <a:pPr algn="ctr" eaLnBrk="1" hangingPunct="1">
              <a:buFontTx/>
              <a:buNone/>
            </a:pPr>
            <a:endParaRPr lang="en-US" sz="4000" i="1" smtClean="0"/>
          </a:p>
          <a:p>
            <a:pPr algn="ctr" eaLnBrk="1" hangingPunct="1">
              <a:buFontTx/>
              <a:buNone/>
            </a:pPr>
            <a:endParaRPr lang="en-US" sz="4000" i="1" smtClean="0"/>
          </a:p>
          <a:p>
            <a:pPr algn="ctr" eaLnBrk="1" hangingPunct="1">
              <a:buFontTx/>
              <a:buNone/>
            </a:pPr>
            <a:r>
              <a:rPr lang="en-US" sz="4000" i="1" smtClean="0"/>
              <a:t>Fire Fighting Robot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486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Artist’s Conception </a:t>
            </a:r>
          </a:p>
        </p:txBody>
      </p:sp>
      <p:sp>
        <p:nvSpPr>
          <p:cNvPr id="2560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Engineers’ Conception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8382000" cy="340247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Engineers’ Conception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09120"/>
            <a:ext cx="7010400" cy="528448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Engineers’ Conception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438900" cy="4857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Multimedia Sensor Networks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019800"/>
            <a:ext cx="7621588" cy="708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Video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tx2"/>
                </a:solidFill>
              </a:rPr>
              <a:t>audio streams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tx2"/>
                </a:solidFill>
              </a:rPr>
              <a:t>still images</a:t>
            </a:r>
            <a:r>
              <a:rPr lang="en-US" sz="2400" smtClean="0"/>
              <a:t>, and scalar sensor data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2209800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1" name="Picture 9" descr="spoonBot_thum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209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tmote_side_s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90800"/>
            <a:ext cx="294163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Sensor Networks &amp; Embedded Systems Course Projects</a:t>
            </a:r>
          </a:p>
        </p:txBody>
      </p:sp>
      <p:sp>
        <p:nvSpPr>
          <p:cNvPr id="29699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</a:rPr>
              <a:t>2007-2010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9700" name="Rectangle 6"/>
          <p:cNvSpPr txBox="1">
            <a:spLocks noGrp="1" noChangeArrowheads="1"/>
          </p:cNvSpPr>
          <p:nvPr/>
        </p:nvSpPr>
        <p:spPr bwMode="auto">
          <a:xfrm>
            <a:off x="8610600" y="6400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DBAD20B8-D1E2-47FE-BFFA-350EDEF9F6D1}" type="slidenum">
              <a:rPr lang="en-US" sz="1400">
                <a:solidFill>
                  <a:srgbClr val="CCECFF"/>
                </a:solidFill>
                <a:latin typeface="Times New Roman" pitchFamily="1" charset="0"/>
              </a:rPr>
              <a:pPr algn="r">
                <a:spcBef>
                  <a:spcPct val="50000"/>
                </a:spcBef>
              </a:pPr>
              <a:t>19</a:t>
            </a:fld>
            <a:endParaRPr lang="en-US" sz="1400">
              <a:solidFill>
                <a:srgbClr val="CCECFF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6463" y="381000"/>
            <a:ext cx="7475537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cs typeface="Times New Roman" pitchFamily="1" charset="0"/>
              </a:rPr>
              <a:t>Computer Engineering Senior Design Projects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smtClean="0"/>
              <a:t>Stonehenge </a:t>
            </a:r>
            <a:r>
              <a:rPr lang="en-US" sz="2800" i="1" dirty="0" smtClean="0"/>
              <a:t>- Wireless Monitor Controller System </a:t>
            </a:r>
          </a:p>
          <a:p>
            <a:pPr lvl="1" eaLnBrk="1" hangingPunct="1">
              <a:defRPr/>
            </a:pPr>
            <a:r>
              <a:rPr lang="en-US" sz="2800" dirty="0" smtClean="0"/>
              <a:t>Erin Bartholomew, Paul Bauer, Nate Lowry, Sabina </a:t>
            </a:r>
            <a:r>
              <a:rPr lang="en-US" sz="2800" dirty="0" err="1" smtClean="0"/>
              <a:t>Manandhar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i="1" dirty="0" smtClean="0"/>
              <a:t>New Sneakers - Jarvis Home Automation Platform</a:t>
            </a:r>
          </a:p>
          <a:p>
            <a:pPr lvl="1" eaLnBrk="1" hangingPunct="1">
              <a:defRPr/>
            </a:pPr>
            <a:r>
              <a:rPr lang="en-US" sz="2800" dirty="0" smtClean="0"/>
              <a:t>Nick Ebert, Tim </a:t>
            </a:r>
            <a:r>
              <a:rPr lang="en-US" sz="2800" dirty="0" err="1" smtClean="0"/>
              <a:t>Echtenkamp</a:t>
            </a:r>
            <a:r>
              <a:rPr lang="en-US" sz="2800" dirty="0" smtClean="0"/>
              <a:t>, Ray Page, Matt </a:t>
            </a:r>
            <a:r>
              <a:rPr lang="en-US" sz="2800" dirty="0" err="1" smtClean="0"/>
              <a:t>Rosno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i="1" dirty="0" smtClean="0"/>
              <a:t>Under Pressure – Fire Fighting Robot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Anne </a:t>
            </a:r>
            <a:r>
              <a:rPr lang="en-US" sz="2800" dirty="0" err="1" smtClean="0">
                <a:cs typeface="+mn-cs"/>
              </a:rPr>
              <a:t>Neilsen</a:t>
            </a:r>
            <a:r>
              <a:rPr lang="en-US" sz="2800" dirty="0" smtClean="0">
                <a:cs typeface="+mn-cs"/>
              </a:rPr>
              <a:t>, Justin </a:t>
            </a:r>
            <a:r>
              <a:rPr lang="en-US" sz="2800" dirty="0" err="1" smtClean="0">
                <a:cs typeface="+mn-cs"/>
              </a:rPr>
              <a:t>Popek</a:t>
            </a:r>
            <a:r>
              <a:rPr lang="en-US" sz="2800" dirty="0" smtClean="0">
                <a:cs typeface="+mn-cs"/>
              </a:rPr>
              <a:t>, Lyle Shearer</a:t>
            </a:r>
            <a:endParaRPr lang="en-US" sz="28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9" descr="tmote_side_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25209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DSC072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133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Multimedia Sensor Node</a:t>
            </a:r>
          </a:p>
        </p:txBody>
      </p:sp>
      <p:pic>
        <p:nvPicPr>
          <p:cNvPr id="30725" name="Content Placeholder 6" descr="WVS1.jp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" y="3810000"/>
            <a:ext cx="1665288" cy="2438400"/>
          </a:xfrm>
        </p:spPr>
      </p:pic>
      <p:pic>
        <p:nvPicPr>
          <p:cNvPr id="30726" name="Picture 24" descr="spoonbo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95400"/>
            <a:ext cx="227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DSCN20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038600"/>
            <a:ext cx="2740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3D Environment Modeling with WSNs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3352800"/>
            <a:ext cx="8534400" cy="3265488"/>
            <a:chOff x="228600" y="3352800"/>
            <a:chExt cx="8534400" cy="3265132"/>
          </a:xfrm>
        </p:grpSpPr>
        <p:sp>
          <p:nvSpPr>
            <p:cNvPr id="69" name="Title 1"/>
            <p:cNvSpPr txBox="1">
              <a:spLocks/>
            </p:cNvSpPr>
            <p:nvPr/>
          </p:nvSpPr>
          <p:spPr>
            <a:xfrm>
              <a:off x="533400" y="3352800"/>
              <a:ext cx="8229600" cy="1142875"/>
            </a:xfrm>
            <a:prstGeom prst="rect">
              <a:avLst/>
            </a:prstGeom>
          </p:spPr>
          <p:txBody>
            <a:bodyPr anchor="ctr">
              <a:normAutofit fontScale="97500"/>
            </a:bodyPr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Parking Lot Information System</a:t>
              </a:r>
            </a:p>
          </p:txBody>
        </p:sp>
        <p:pic>
          <p:nvPicPr>
            <p:cNvPr id="317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4419600"/>
              <a:ext cx="3486150" cy="219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4876800"/>
              <a:ext cx="1822896" cy="13753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4267199"/>
              <a:ext cx="3048000" cy="22901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0" name="Picture 2" descr="C:\Users\Dan\Documents\Sensor Networks\project\docs\FinalReport\Slides\Pictures\Mote on Trip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457" y="838200"/>
            <a:ext cx="1830943" cy="274427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" name="Picture 2" descr="C:\Users\Dan\Documents\Sensor Networks\project\docs\FinalReport\Slides\Pictures\Zach and Ku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1" y="838201"/>
            <a:ext cx="2133600" cy="142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209800"/>
            <a:ext cx="2033588" cy="13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990600"/>
            <a:ext cx="342100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26720" y="4572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defRPr/>
            </a:pPr>
            <a:endParaRPr lang="en-US" sz="3200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Surveillance</a:t>
            </a:r>
            <a:br>
              <a:rPr lang="en-US" dirty="0" smtClean="0"/>
            </a:br>
            <a:r>
              <a:rPr lang="en-US" dirty="0" smtClean="0"/>
              <a:t>using Sensor Networks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6217920" y="304800"/>
            <a:ext cx="1889760" cy="5727700"/>
            <a:chOff x="7239000" y="533400"/>
            <a:chExt cx="2362200" cy="5727700"/>
          </a:xfrm>
          <a:noFill/>
        </p:grpSpPr>
        <p:grpSp>
          <p:nvGrpSpPr>
            <p:cNvPr id="4" name="Group 16"/>
            <p:cNvGrpSpPr/>
            <p:nvPr/>
          </p:nvGrpSpPr>
          <p:grpSpPr>
            <a:xfrm>
              <a:off x="7564247" y="2755900"/>
              <a:ext cx="2036953" cy="1313346"/>
              <a:chOff x="6116447" y="3276600"/>
              <a:chExt cx="2036953" cy="1313346"/>
            </a:xfrm>
            <a:grpFill/>
          </p:grpSpPr>
          <p:pic>
            <p:nvPicPr>
              <p:cNvPr id="10" name="Picture 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8000" y="3276600"/>
                <a:ext cx="1295400" cy="1295400"/>
              </a:xfrm>
              <a:prstGeom prst="rect">
                <a:avLst/>
              </a:prstGeom>
              <a:grp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414182">
                <a:off x="6116447" y="3695881"/>
                <a:ext cx="979740" cy="894065"/>
              </a:xfrm>
              <a:prstGeom prst="rect">
                <a:avLst/>
              </a:prstGeom>
              <a:grpFill/>
              <a:ln w="12700" cap="flat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11" descr="Garcia-white-cut-5-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0" y="4508500"/>
              <a:ext cx="1316954" cy="1752600"/>
            </a:xfrm>
            <a:prstGeom prst="rect">
              <a:avLst/>
            </a:prstGeom>
            <a:grpFill/>
          </p:spPr>
        </p:pic>
        <p:grpSp>
          <p:nvGrpSpPr>
            <p:cNvPr id="5" name="Group 15"/>
            <p:cNvGrpSpPr/>
            <p:nvPr/>
          </p:nvGrpSpPr>
          <p:grpSpPr>
            <a:xfrm>
              <a:off x="7239000" y="533400"/>
              <a:ext cx="2362200" cy="1460500"/>
              <a:chOff x="5791200" y="1054100"/>
              <a:chExt cx="2362200" cy="1460500"/>
            </a:xfrm>
            <a:grpFill/>
          </p:grpSpPr>
          <p:pic>
            <p:nvPicPr>
              <p:cNvPr id="14" name="Picture 13" descr="inspnnb_1525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692900" y="1054100"/>
                <a:ext cx="1460500" cy="1460500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 descr="smallSunSpot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91200" y="1358900"/>
                <a:ext cx="952500" cy="952500"/>
              </a:xfrm>
              <a:prstGeom prst="rect">
                <a:avLst/>
              </a:prstGeom>
              <a:grpFill/>
            </p:spPr>
          </p:pic>
        </p:grpSp>
        <p:cxnSp>
          <p:nvCxnSpPr>
            <p:cNvPr id="16" name="Curved Connector 15"/>
            <p:cNvCxnSpPr>
              <a:endCxn id="12" idx="1"/>
            </p:cNvCxnSpPr>
            <p:nvPr/>
          </p:nvCxnSpPr>
          <p:spPr>
            <a:xfrm rot="10800000" flipH="1" flipV="1">
              <a:off x="7239000" y="1314450"/>
              <a:ext cx="762000" cy="4070350"/>
            </a:xfrm>
            <a:prstGeom prst="curvedConnector3">
              <a:avLst>
                <a:gd name="adj1" fmla="val -30000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6200000" flipH="1">
              <a:off x="7851775" y="1654175"/>
              <a:ext cx="965200" cy="1238250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/>
            <p:nvPr/>
          </p:nvCxnSpPr>
          <p:spPr>
            <a:xfrm flipH="1" flipV="1">
              <a:off x="7715250" y="838200"/>
              <a:ext cx="1885950" cy="2565400"/>
            </a:xfrm>
            <a:prstGeom prst="curvedConnector4">
              <a:avLst>
                <a:gd name="adj1" fmla="val -12121"/>
                <a:gd name="adj2" fmla="val 116593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" y="1600200"/>
            <a:ext cx="445008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SensorNetworkProject\camera_tmote_batter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" y="3962400"/>
            <a:ext cx="15930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Users\liang\Desktop\im0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6080" y="4038600"/>
            <a:ext cx="2438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26720" y="4572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defRPr/>
            </a:pPr>
            <a:endParaRPr lang="en-US" sz="3200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Control</a:t>
            </a:r>
            <a:br>
              <a:rPr lang="en-US" dirty="0" smtClean="0"/>
            </a:br>
            <a:r>
              <a:rPr lang="en-US" dirty="0" smtClean="0"/>
              <a:t>using Sensor Networks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560" y="1447800"/>
            <a:ext cx="5021580" cy="46953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" y="2057401"/>
            <a:ext cx="2750820" cy="311196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Interconnecting WSNs with Internet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662238"/>
            <a:ext cx="1063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586038"/>
            <a:ext cx="1063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Elbow Connector 18"/>
          <p:cNvCxnSpPr/>
          <p:nvPr/>
        </p:nvCxnSpPr>
        <p:spPr>
          <a:xfrm>
            <a:off x="3505200" y="2814638"/>
            <a:ext cx="19812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774" name="Group 55"/>
          <p:cNvGrpSpPr>
            <a:grpSpLocks/>
          </p:cNvGrpSpPr>
          <p:nvPr/>
        </p:nvGrpSpPr>
        <p:grpSpPr bwMode="auto">
          <a:xfrm>
            <a:off x="1220788" y="2857500"/>
            <a:ext cx="2019300" cy="1066800"/>
            <a:chOff x="1220966" y="1870893"/>
            <a:chExt cx="2019550" cy="1066800"/>
          </a:xfrm>
        </p:grpSpPr>
        <p:grpSp>
          <p:nvGrpSpPr>
            <p:cNvPr id="32806" name="Group 12"/>
            <p:cNvGrpSpPr>
              <a:grpSpLocks/>
            </p:cNvGrpSpPr>
            <p:nvPr/>
          </p:nvGrpSpPr>
          <p:grpSpPr bwMode="auto">
            <a:xfrm rot="2557939">
              <a:off x="1220966" y="1870893"/>
              <a:ext cx="990600" cy="1066800"/>
              <a:chOff x="1447800" y="2209800"/>
              <a:chExt cx="990600" cy="1066800"/>
            </a:xfrm>
          </p:grpSpPr>
          <p:sp>
            <p:nvSpPr>
              <p:cNvPr id="10" name="Arc 9"/>
              <p:cNvSpPr/>
              <p:nvPr/>
            </p:nvSpPr>
            <p:spPr>
              <a:xfrm>
                <a:off x="1598875" y="2514724"/>
                <a:ext cx="533466" cy="4572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1523458" y="2361783"/>
                <a:ext cx="762095" cy="8382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1447784" y="2209758"/>
                <a:ext cx="990723" cy="1066800"/>
              </a:xfrm>
              <a:prstGeom prst="arc">
                <a:avLst>
                  <a:gd name="adj1" fmla="val 15858963"/>
                  <a:gd name="adj2" fmla="val 271023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32807" name="Group 28"/>
            <p:cNvGrpSpPr>
              <a:grpSpLocks/>
            </p:cNvGrpSpPr>
            <p:nvPr/>
          </p:nvGrpSpPr>
          <p:grpSpPr bwMode="auto">
            <a:xfrm rot="-7718897">
              <a:off x="2211816" y="1862956"/>
              <a:ext cx="990600" cy="1066800"/>
              <a:chOff x="1447800" y="2209800"/>
              <a:chExt cx="990600" cy="1066800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1601816" y="2513791"/>
                <a:ext cx="533400" cy="457257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1525704" y="2361941"/>
                <a:ext cx="762000" cy="838304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1447841" y="2209682"/>
                <a:ext cx="990600" cy="1066932"/>
              </a:xfrm>
              <a:prstGeom prst="arc">
                <a:avLst>
                  <a:gd name="adj1" fmla="val 15858963"/>
                  <a:gd name="adj2" fmla="val 271023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cxnSp>
        <p:nvCxnSpPr>
          <p:cNvPr id="40" name="Elbow Connector 39"/>
          <p:cNvCxnSpPr/>
          <p:nvPr/>
        </p:nvCxnSpPr>
        <p:spPr>
          <a:xfrm rot="10800000" flipV="1">
            <a:off x="3505200" y="3348038"/>
            <a:ext cx="19050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776" name="Group 45"/>
          <p:cNvGrpSpPr>
            <a:grpSpLocks/>
          </p:cNvGrpSpPr>
          <p:nvPr/>
        </p:nvGrpSpPr>
        <p:grpSpPr bwMode="auto">
          <a:xfrm>
            <a:off x="0" y="2433638"/>
            <a:ext cx="1752600" cy="1905000"/>
            <a:chOff x="0" y="1447800"/>
            <a:chExt cx="1752600" cy="1905000"/>
          </a:xfrm>
        </p:grpSpPr>
        <p:pic>
          <p:nvPicPr>
            <p:cNvPr id="327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19050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2860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17526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25146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28956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6670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14478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Cloud 42"/>
            <p:cNvSpPr/>
            <p:nvPr/>
          </p:nvSpPr>
          <p:spPr>
            <a:xfrm>
              <a:off x="0" y="1447800"/>
              <a:ext cx="1752600" cy="19050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777" name="Group 46"/>
          <p:cNvGrpSpPr>
            <a:grpSpLocks/>
          </p:cNvGrpSpPr>
          <p:nvPr/>
        </p:nvGrpSpPr>
        <p:grpSpPr bwMode="auto">
          <a:xfrm>
            <a:off x="7239000" y="2205038"/>
            <a:ext cx="1752600" cy="1905000"/>
            <a:chOff x="0" y="1447800"/>
            <a:chExt cx="1752600" cy="1905000"/>
          </a:xfrm>
        </p:grpSpPr>
        <p:pic>
          <p:nvPicPr>
            <p:cNvPr id="327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19050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2860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17526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25146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28956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6670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1447800"/>
              <a:ext cx="489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Cloud 54"/>
            <p:cNvSpPr/>
            <p:nvPr/>
          </p:nvSpPr>
          <p:spPr>
            <a:xfrm>
              <a:off x="0" y="1447800"/>
              <a:ext cx="1752600" cy="19050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778" name="Group 56"/>
          <p:cNvGrpSpPr>
            <a:grpSpLocks/>
          </p:cNvGrpSpPr>
          <p:nvPr/>
        </p:nvGrpSpPr>
        <p:grpSpPr bwMode="auto">
          <a:xfrm>
            <a:off x="5638800" y="2738438"/>
            <a:ext cx="2019300" cy="1066800"/>
            <a:chOff x="1220966" y="1870893"/>
            <a:chExt cx="2019550" cy="1066800"/>
          </a:xfrm>
        </p:grpSpPr>
        <p:grpSp>
          <p:nvGrpSpPr>
            <p:cNvPr id="32782" name="Group 12"/>
            <p:cNvGrpSpPr>
              <a:grpSpLocks/>
            </p:cNvGrpSpPr>
            <p:nvPr/>
          </p:nvGrpSpPr>
          <p:grpSpPr bwMode="auto">
            <a:xfrm rot="2557939">
              <a:off x="1220968" y="1870893"/>
              <a:ext cx="990600" cy="1066800"/>
              <a:chOff x="1447800" y="2209800"/>
              <a:chExt cx="990600" cy="1066800"/>
            </a:xfrm>
          </p:grpSpPr>
          <p:sp>
            <p:nvSpPr>
              <p:cNvPr id="63" name="Arc 62"/>
              <p:cNvSpPr/>
              <p:nvPr/>
            </p:nvSpPr>
            <p:spPr>
              <a:xfrm>
                <a:off x="1598873" y="2514724"/>
                <a:ext cx="533466" cy="4572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Arc 63"/>
              <p:cNvSpPr/>
              <p:nvPr/>
            </p:nvSpPr>
            <p:spPr>
              <a:xfrm>
                <a:off x="1523456" y="2361784"/>
                <a:ext cx="762095" cy="8382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Arc 64"/>
              <p:cNvSpPr/>
              <p:nvPr/>
            </p:nvSpPr>
            <p:spPr>
              <a:xfrm>
                <a:off x="1447782" y="2209760"/>
                <a:ext cx="990723" cy="1066800"/>
              </a:xfrm>
              <a:prstGeom prst="arc">
                <a:avLst>
                  <a:gd name="adj1" fmla="val 15858963"/>
                  <a:gd name="adj2" fmla="val 271023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32783" name="Group 28"/>
            <p:cNvGrpSpPr>
              <a:grpSpLocks/>
            </p:cNvGrpSpPr>
            <p:nvPr/>
          </p:nvGrpSpPr>
          <p:grpSpPr bwMode="auto">
            <a:xfrm rot="-7718897">
              <a:off x="2211816" y="1862958"/>
              <a:ext cx="990600" cy="1066800"/>
              <a:chOff x="1447800" y="2209800"/>
              <a:chExt cx="990600" cy="1066800"/>
            </a:xfrm>
          </p:grpSpPr>
          <p:sp>
            <p:nvSpPr>
              <p:cNvPr id="60" name="Arc 59"/>
              <p:cNvSpPr/>
              <p:nvPr/>
            </p:nvSpPr>
            <p:spPr>
              <a:xfrm>
                <a:off x="1601817" y="2513793"/>
                <a:ext cx="533400" cy="457257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Arc 60"/>
              <p:cNvSpPr/>
              <p:nvPr/>
            </p:nvSpPr>
            <p:spPr>
              <a:xfrm>
                <a:off x="1525705" y="2361943"/>
                <a:ext cx="762000" cy="838304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1447844" y="2209684"/>
                <a:ext cx="990600" cy="1066932"/>
              </a:xfrm>
              <a:prstGeom prst="arc">
                <a:avLst>
                  <a:gd name="adj1" fmla="val 15858963"/>
                  <a:gd name="adj2" fmla="val 271023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32779" name="TextBox 65"/>
          <p:cNvSpPr txBox="1">
            <a:spLocks noChangeArrowheads="1"/>
          </p:cNvSpPr>
          <p:nvPr/>
        </p:nvSpPr>
        <p:spPr bwMode="auto">
          <a:xfrm>
            <a:off x="3987800" y="2352675"/>
            <a:ext cx="96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WLAN</a:t>
            </a:r>
          </a:p>
        </p:txBody>
      </p:sp>
      <p:sp>
        <p:nvSpPr>
          <p:cNvPr id="32780" name="TextBox 66"/>
          <p:cNvSpPr txBox="1">
            <a:spLocks noChangeArrowheads="1"/>
          </p:cNvSpPr>
          <p:nvPr/>
        </p:nvSpPr>
        <p:spPr bwMode="auto">
          <a:xfrm>
            <a:off x="381000" y="4338638"/>
            <a:ext cx="796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WSN</a:t>
            </a:r>
          </a:p>
        </p:txBody>
      </p:sp>
      <p:sp>
        <p:nvSpPr>
          <p:cNvPr id="32781" name="TextBox 67"/>
          <p:cNvSpPr txBox="1">
            <a:spLocks noChangeArrowheads="1"/>
          </p:cNvSpPr>
          <p:nvPr/>
        </p:nvSpPr>
        <p:spPr bwMode="auto">
          <a:xfrm>
            <a:off x="7620000" y="4186238"/>
            <a:ext cx="796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WSN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41438"/>
            <a:ext cx="2209800" cy="208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06488"/>
            <a:ext cx="4114800" cy="3389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3810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2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Distributed Building Light Control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22663"/>
            <a:ext cx="33528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475163"/>
            <a:ext cx="3810000" cy="200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80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328738" y="1295400"/>
            <a:ext cx="830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Monotype Sorts" pitchFamily="-32" charset="2"/>
              <a:buNone/>
            </a:pPr>
            <a:endParaRPr lang="en-US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Distributed Building Light Control</a:t>
            </a:r>
          </a:p>
        </p:txBody>
      </p:sp>
      <p:sp>
        <p:nvSpPr>
          <p:cNvPr id="3482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1" name="Picture 2" descr="C:\Users\mcvuran\Documents\Toss\UNL-earlier\csce896-s09\project\pics\072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00" y="4165600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C:\Users\mcvuran\Documents\Toss\UNL-earlier\csce896-s09\project\pics\070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 descr="C:\Users\mcvuran\Documents\Toss\UNL-earlier\csce896-s09\project\pics\066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04950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C:\Users\mcvuran\Documents\Toss\UNL-earlier\csce896-s09\project\pics\064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4275" y="4030663"/>
            <a:ext cx="1744663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7" descr="C:\Users\mcvuran\Documents\Toss\UNL-earlier\csce896-s09\project\pics\059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450" y="2565400"/>
            <a:ext cx="24193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457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64" charset="-122"/>
              </a:rPr>
              <a:t>Distributed Clap/Sniper Detection</a:t>
            </a:r>
            <a:endParaRPr lang="en-US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No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9" y="5029200"/>
            <a:ext cx="5091571" cy="85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SensorTo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350974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371600"/>
            <a:ext cx="647982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8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64" charset="-122"/>
              </a:rPr>
              <a:t>Distributed Building Light Control: </a:t>
            </a:r>
          </a:p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64" charset="-122"/>
              </a:rPr>
              <a:t>Motion Trackers </a:t>
            </a:r>
            <a:endParaRPr lang="en-US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38600"/>
            <a:ext cx="3400425" cy="261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2819400" cy="209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066800"/>
            <a:ext cx="2824163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3371850" cy="261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3810000" y="3429000"/>
            <a:ext cx="2732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Video Surveillance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8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64" charset="-122"/>
              </a:rPr>
              <a:t>Distributed Building Light Control: </a:t>
            </a:r>
          </a:p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64" charset="-122"/>
              </a:rPr>
              <a:t>Tracker</a:t>
            </a:r>
            <a:endParaRPr lang="en-US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138" y="1295400"/>
            <a:ext cx="4005262" cy="326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3276600" cy="370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419600"/>
            <a:ext cx="1752600" cy="21510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5005388" y="5257800"/>
            <a:ext cx="234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Vehicle tracking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6463" y="381000"/>
            <a:ext cx="7475537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cs typeface="Times New Roman" pitchFamily="1" charset="0"/>
              </a:rPr>
              <a:t>Computer Engineering Senior Design Projects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i="1" smtClean="0"/>
          </a:p>
          <a:p>
            <a:pPr algn="ctr" eaLnBrk="1" hangingPunct="1">
              <a:buFontTx/>
              <a:buNone/>
            </a:pPr>
            <a:endParaRPr lang="en-US" sz="2800" i="1" smtClean="0"/>
          </a:p>
          <a:p>
            <a:pPr algn="ctr" eaLnBrk="1" hangingPunct="1">
              <a:buFontTx/>
              <a:buNone/>
            </a:pPr>
            <a:endParaRPr lang="en-US" sz="2800" i="1" smtClean="0"/>
          </a:p>
          <a:p>
            <a:pPr algn="ctr" eaLnBrk="1" hangingPunct="1">
              <a:buFontTx/>
              <a:buNone/>
            </a:pPr>
            <a:r>
              <a:rPr lang="en-US" sz="4000" i="1" smtClean="0"/>
              <a:t>Wireless Monitor Controller System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Sensor Networks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8"/>
          <p:cNvSpPr txBox="1">
            <a:spLocks noChangeArrowheads="1"/>
          </p:cNvSpPr>
          <p:nvPr/>
        </p:nvSpPr>
        <p:spPr bwMode="auto">
          <a:xfrm>
            <a:off x="152400" y="5681663"/>
            <a:ext cx="77724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/>
            <a:r>
              <a:rPr lang="en-US" sz="1100" dirty="0" smtClean="0"/>
              <a:t>A. R. Silva and M. C. Vuran, ``Communication with Aboveground Devices in Wireless Underground Sensor Networks: An Empirical Study, ’’ in </a:t>
            </a:r>
            <a:r>
              <a:rPr lang="en-US" sz="1100" i="1" dirty="0" smtClean="0"/>
              <a:t>Proc. </a:t>
            </a:r>
            <a:r>
              <a:rPr lang="en-US" sz="1100" b="1" i="1" dirty="0" smtClean="0"/>
              <a:t>IEEE ICC '10</a:t>
            </a:r>
            <a:r>
              <a:rPr lang="en-US" sz="1100" dirty="0" smtClean="0"/>
              <a:t>, Cape Town, South Africa, May 2010.</a:t>
            </a:r>
          </a:p>
          <a:p>
            <a:pPr marL="292100" indent="-292100" eaLnBrk="0" hangingPunct="0"/>
            <a:r>
              <a:rPr lang="en-US" sz="1100" dirty="0" smtClean="0"/>
              <a:t>A. R. Silva and M. C. Vuran, “Empirical Analysis of Underground-to-underground Communication in Wireless Underground </a:t>
            </a:r>
          </a:p>
          <a:p>
            <a:pPr marL="292100" indent="-292100" eaLnBrk="0" hangingPunct="0"/>
            <a:r>
              <a:rPr lang="en-US" sz="1100" dirty="0" smtClean="0"/>
              <a:t>Sensor Networks,” in </a:t>
            </a:r>
            <a:r>
              <a:rPr lang="en-US" sz="1100" i="1" dirty="0" smtClean="0"/>
              <a:t>Proc. </a:t>
            </a:r>
            <a:r>
              <a:rPr lang="en-US" sz="1100" b="1" i="1" dirty="0" smtClean="0"/>
              <a:t>IEEE DCOSS ‘09</a:t>
            </a:r>
            <a:r>
              <a:rPr lang="en-US" sz="1100" dirty="0" smtClean="0"/>
              <a:t>, Marina Del Rey, CA, June 2009.</a:t>
            </a:r>
          </a:p>
          <a:p>
            <a:pPr marL="292100" indent="-292100"/>
            <a:r>
              <a:rPr lang="en-US" sz="1100" dirty="0" smtClean="0"/>
              <a:t>I. F. </a:t>
            </a:r>
            <a:r>
              <a:rPr lang="en-US" sz="1100" dirty="0" err="1" smtClean="0"/>
              <a:t>Akyildiz</a:t>
            </a:r>
            <a:r>
              <a:rPr lang="en-US" sz="1100" dirty="0" smtClean="0"/>
              <a:t>, Z. Sun, and M. C. Vuran, “Signal Propagation Techniques for Wireless Underground Communication Networks," </a:t>
            </a:r>
            <a:r>
              <a:rPr lang="en-US" sz="1100" b="1" i="1" dirty="0" smtClean="0"/>
              <a:t>Physical Communication Journal (Elsevier)</a:t>
            </a:r>
            <a:r>
              <a:rPr lang="en-US" sz="1100" i="1" dirty="0" smtClean="0"/>
              <a:t>, </a:t>
            </a:r>
            <a:r>
              <a:rPr lang="en-US" sz="1100" dirty="0" smtClean="0"/>
              <a:t>vol. 2, no. 3, pp. 167-183, Sept. 2009</a:t>
            </a:r>
            <a:r>
              <a:rPr lang="en-US" sz="1100" i="1" dirty="0" smtClean="0"/>
              <a:t>.</a:t>
            </a:r>
          </a:p>
          <a:p>
            <a:pPr marL="292100" indent="-292100" eaLnBrk="0" hangingPunct="0">
              <a:lnSpc>
                <a:spcPts val="1800"/>
              </a:lnSpc>
            </a:pPr>
            <a:endParaRPr lang="en-US" sz="1100" dirty="0"/>
          </a:p>
        </p:txBody>
      </p:sp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530600" cy="23797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457200" y="1143000"/>
            <a:ext cx="8382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914400" y="285750"/>
            <a:ext cx="6705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Wireless Underground Sensor Networks</a:t>
            </a:r>
          </a:p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New Frontier</a:t>
            </a:r>
            <a:endParaRPr lang="pt-BR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914400"/>
            <a:ext cx="8534400" cy="828675"/>
            <a:chOff x="152400" y="2066925"/>
            <a:chExt cx="8643938" cy="981075"/>
          </a:xfrm>
        </p:grpSpPr>
        <p:pic>
          <p:nvPicPr>
            <p:cNvPr id="317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2066925"/>
              <a:ext cx="37147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4463" y="2066925"/>
              <a:ext cx="3571875" cy="96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 bwMode="auto">
            <a:xfrm>
              <a:off x="4009694" y="2405227"/>
              <a:ext cx="213847" cy="214258"/>
            </a:xfrm>
            <a:prstGeom prst="ellipse">
              <a:avLst/>
            </a:prstGeom>
            <a:solidFill>
              <a:srgbClr val="D26D08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295895" y="2405227"/>
              <a:ext cx="213847" cy="214258"/>
            </a:xfrm>
            <a:prstGeom prst="ellipse">
              <a:avLst/>
            </a:prstGeom>
            <a:solidFill>
              <a:srgbClr val="AE5A06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582097" y="2405227"/>
              <a:ext cx="213847" cy="214258"/>
            </a:xfrm>
            <a:prstGeom prst="ellipse">
              <a:avLst/>
            </a:prstGeom>
            <a:solidFill>
              <a:srgbClr val="894705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866691" y="2405227"/>
              <a:ext cx="215455" cy="214258"/>
            </a:xfrm>
            <a:prstGeom prst="ellipse">
              <a:avLst/>
            </a:prstGeom>
            <a:solidFill>
              <a:srgbClr val="643404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28600" y="3962400"/>
            <a:ext cx="8153400" cy="1447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Tiny computers capable of wireless communication</a:t>
            </a:r>
          </a:p>
          <a:p>
            <a:pPr>
              <a:defRPr/>
            </a:pPr>
            <a:r>
              <a:rPr lang="en-US" dirty="0" smtClean="0"/>
              <a:t>On-board sensing capabilities </a:t>
            </a:r>
            <a:br>
              <a:rPr lang="en-US" dirty="0" smtClean="0"/>
            </a:br>
            <a:r>
              <a:rPr lang="en-US" dirty="0" smtClean="0"/>
              <a:t>(soil moisture, temperature, salinity, etc…)</a:t>
            </a:r>
          </a:p>
          <a:p>
            <a:pPr>
              <a:defRPr/>
            </a:pPr>
            <a:r>
              <a:rPr lang="en-US" dirty="0" smtClean="0"/>
              <a:t>Communication through </a:t>
            </a:r>
            <a:r>
              <a:rPr lang="en-US" dirty="0" smtClean="0">
                <a:solidFill>
                  <a:srgbClr val="FF0000"/>
                </a:solidFill>
              </a:rPr>
              <a:t>soil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 for the Earth in the Earth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8600" y="1828800"/>
            <a:ext cx="3962400" cy="1981200"/>
            <a:chOff x="76200" y="2095500"/>
            <a:chExt cx="9810750" cy="4721226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76200" y="3200400"/>
              <a:ext cx="9810750" cy="3581400"/>
              <a:chOff x="432" y="1584"/>
              <a:chExt cx="4944" cy="2256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80" y="1584"/>
                <a:ext cx="4896" cy="2256"/>
                <a:chOff x="480" y="1584"/>
                <a:chExt cx="4896" cy="2256"/>
              </a:xfrm>
            </p:grpSpPr>
            <p:sp>
              <p:nvSpPr>
                <p:cNvPr id="3176" name="Rectangle 4"/>
                <p:cNvSpPr>
                  <a:spLocks noChangeArrowheads="1"/>
                </p:cNvSpPr>
                <p:nvPr/>
              </p:nvSpPr>
              <p:spPr bwMode="auto">
                <a:xfrm>
                  <a:off x="480" y="2544"/>
                  <a:ext cx="4896" cy="1296"/>
                </a:xfrm>
                <a:prstGeom prst="rect">
                  <a:avLst/>
                </a:prstGeom>
                <a:solidFill>
                  <a:srgbClr val="993300"/>
                </a:solidFill>
                <a:ln w="25400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" name="Rectangle 5"/>
                <p:cNvSpPr>
                  <a:spLocks noChangeArrowheads="1"/>
                </p:cNvSpPr>
                <p:nvPr/>
              </p:nvSpPr>
              <p:spPr bwMode="auto">
                <a:xfrm>
                  <a:off x="4224" y="1584"/>
                  <a:ext cx="1152" cy="1056"/>
                </a:xfrm>
                <a:prstGeom prst="rect">
                  <a:avLst/>
                </a:prstGeom>
                <a:solidFill>
                  <a:srgbClr val="993300"/>
                </a:solidFill>
                <a:ln w="25400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75" name="AutoShape 6"/>
              <p:cNvSpPr>
                <a:spLocks noChangeArrowheads="1"/>
              </p:cNvSpPr>
              <p:nvPr/>
            </p:nvSpPr>
            <p:spPr bwMode="auto">
              <a:xfrm>
                <a:off x="432" y="1584"/>
                <a:ext cx="4944" cy="1008"/>
              </a:xfrm>
              <a:prstGeom prst="parallelogram">
                <a:avLst>
                  <a:gd name="adj" fmla="val 122619"/>
                </a:avLst>
              </a:prstGeom>
              <a:solidFill>
                <a:srgbClr val="339966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1398" tIns="45701" rIns="91398" bIns="45701" anchor="ctr"/>
              <a:lstStyle/>
              <a:p>
                <a:pPr algn="ctr"/>
                <a:endParaRPr lang="en-US">
                  <a:latin typeface="Tahoma" pitchFamily="-111" charset="0"/>
                </a:endParaRPr>
              </a:p>
            </p:txBody>
          </p:sp>
        </p:grpSp>
        <p:sp>
          <p:nvSpPr>
            <p:cNvPr id="3084" name="Line 9"/>
            <p:cNvSpPr>
              <a:spLocks noChangeShapeType="1"/>
            </p:cNvSpPr>
            <p:nvPr/>
          </p:nvSpPr>
          <p:spPr bwMode="auto">
            <a:xfrm>
              <a:off x="7924800" y="4800600"/>
              <a:ext cx="0" cy="1981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Line 10"/>
            <p:cNvSpPr>
              <a:spLocks noChangeShapeType="1"/>
            </p:cNvSpPr>
            <p:nvPr/>
          </p:nvSpPr>
          <p:spPr bwMode="auto">
            <a:xfrm flipV="1">
              <a:off x="7924800" y="5181600"/>
              <a:ext cx="1962150" cy="16351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Text Box 11"/>
            <p:cNvSpPr txBox="1">
              <a:spLocks noChangeArrowheads="1"/>
            </p:cNvSpPr>
            <p:nvPr/>
          </p:nvSpPr>
          <p:spPr bwMode="auto">
            <a:xfrm>
              <a:off x="7526338" y="3241675"/>
              <a:ext cx="349604" cy="11321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1398" tIns="45701" rIns="91398" bIns="45701" anchor="ctr">
              <a:spAutoFit/>
            </a:bodyPr>
            <a:lstStyle/>
            <a:p>
              <a:pPr algn="ctr">
                <a:buFont typeface="Monotype Sorts" pitchFamily="1" charset="2"/>
                <a:buNone/>
              </a:pPr>
              <a:endParaRPr lang="en-US" sz="32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087" name="Line 12"/>
            <p:cNvSpPr>
              <a:spLocks noChangeShapeType="1"/>
            </p:cNvSpPr>
            <p:nvPr/>
          </p:nvSpPr>
          <p:spPr bwMode="auto">
            <a:xfrm flipV="1">
              <a:off x="895350" y="5680075"/>
              <a:ext cx="228600" cy="1524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13"/>
            <p:cNvSpPr>
              <a:spLocks noChangeShapeType="1"/>
            </p:cNvSpPr>
            <p:nvPr/>
          </p:nvSpPr>
          <p:spPr bwMode="auto">
            <a:xfrm>
              <a:off x="2266950" y="5603875"/>
              <a:ext cx="838200" cy="1524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14"/>
            <p:cNvSpPr>
              <a:spLocks noChangeShapeType="1"/>
            </p:cNvSpPr>
            <p:nvPr/>
          </p:nvSpPr>
          <p:spPr bwMode="auto">
            <a:xfrm flipV="1">
              <a:off x="4781550" y="5299075"/>
              <a:ext cx="990600" cy="304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15"/>
            <p:cNvSpPr>
              <a:spLocks noChangeShapeType="1"/>
            </p:cNvSpPr>
            <p:nvPr/>
          </p:nvSpPr>
          <p:spPr bwMode="auto">
            <a:xfrm flipV="1">
              <a:off x="6838950" y="4384675"/>
              <a:ext cx="4572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91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12088" y="2095500"/>
              <a:ext cx="2000250" cy="152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7" descr="The image “http://www.electronicproducts.com/images2/F304CROE0105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4450" y="5375275"/>
              <a:ext cx="800100" cy="6096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093" name="Picture 18" descr="The image “http://www.electronicproducts.com/images2/F304CROE0105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6700" y="5908675"/>
              <a:ext cx="571500" cy="406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094" name="Picture 19" descr="The image “http://www.electronicproducts.com/images2/F304CROE0105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95700" y="5680075"/>
              <a:ext cx="571500" cy="406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095" name="Picture 20" descr="The image “http://www.electronicproducts.com/images2/F304CROE0105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2200" y="4994275"/>
              <a:ext cx="571500" cy="406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096" name="Picture 21" descr="The image “http://www.electronicproducts.com/images2/F304CROE0105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7150" y="3749675"/>
              <a:ext cx="571500" cy="406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097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504950" y="2525713"/>
              <a:ext cx="5048250" cy="292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3"/>
            <p:cNvSpPr>
              <a:spLocks/>
            </p:cNvSpPr>
            <p:nvPr/>
          </p:nvSpPr>
          <p:spPr bwMode="auto">
            <a:xfrm>
              <a:off x="2876550" y="2174875"/>
              <a:ext cx="255588" cy="1751013"/>
            </a:xfrm>
            <a:custGeom>
              <a:avLst/>
              <a:gdLst>
                <a:gd name="T0" fmla="*/ 0 w 319"/>
                <a:gd name="T1" fmla="*/ 0 h 2845"/>
                <a:gd name="T2" fmla="*/ 2147483647 w 319"/>
                <a:gd name="T3" fmla="*/ 2147483647 h 2845"/>
                <a:gd name="T4" fmla="*/ 2147483647 w 319"/>
                <a:gd name="T5" fmla="*/ 2147483647 h 2845"/>
                <a:gd name="T6" fmla="*/ 0 w 319"/>
                <a:gd name="T7" fmla="*/ 0 h 28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9"/>
                <a:gd name="T13" fmla="*/ 0 h 2845"/>
                <a:gd name="T14" fmla="*/ 319 w 319"/>
                <a:gd name="T15" fmla="*/ 2845 h 28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9" h="2845">
                  <a:moveTo>
                    <a:pt x="0" y="0"/>
                  </a:moveTo>
                  <a:lnTo>
                    <a:pt x="319" y="2845"/>
                  </a:lnTo>
                  <a:lnTo>
                    <a:pt x="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728788" y="2560636"/>
              <a:ext cx="4824411" cy="2205034"/>
              <a:chOff x="1265" y="1152"/>
              <a:chExt cx="2431" cy="1389"/>
            </a:xfrm>
          </p:grpSpPr>
          <p:sp>
            <p:nvSpPr>
              <p:cNvPr id="3103" name="Freeform 25"/>
              <p:cNvSpPr>
                <a:spLocks/>
              </p:cNvSpPr>
              <p:nvPr/>
            </p:nvSpPr>
            <p:spPr bwMode="auto">
              <a:xfrm>
                <a:off x="1310" y="1833"/>
                <a:ext cx="2339" cy="695"/>
              </a:xfrm>
              <a:custGeom>
                <a:avLst/>
                <a:gdLst>
                  <a:gd name="T0" fmla="*/ 158 w 4678"/>
                  <a:gd name="T1" fmla="*/ 15 h 1389"/>
                  <a:gd name="T2" fmla="*/ 162 w 4678"/>
                  <a:gd name="T3" fmla="*/ 14 h 1389"/>
                  <a:gd name="T4" fmla="*/ 169 w 4678"/>
                  <a:gd name="T5" fmla="*/ 11 h 1389"/>
                  <a:gd name="T6" fmla="*/ 179 w 4678"/>
                  <a:gd name="T7" fmla="*/ 9 h 1389"/>
                  <a:gd name="T8" fmla="*/ 190 w 4678"/>
                  <a:gd name="T9" fmla="*/ 6 h 1389"/>
                  <a:gd name="T10" fmla="*/ 202 w 4678"/>
                  <a:gd name="T11" fmla="*/ 4 h 1389"/>
                  <a:gd name="T12" fmla="*/ 215 w 4678"/>
                  <a:gd name="T13" fmla="*/ 2 h 1389"/>
                  <a:gd name="T14" fmla="*/ 229 w 4678"/>
                  <a:gd name="T15" fmla="*/ 1 h 1389"/>
                  <a:gd name="T16" fmla="*/ 251 w 4678"/>
                  <a:gd name="T17" fmla="*/ 1 h 1389"/>
                  <a:gd name="T18" fmla="*/ 272 w 4678"/>
                  <a:gd name="T19" fmla="*/ 5 h 1389"/>
                  <a:gd name="T20" fmla="*/ 286 w 4678"/>
                  <a:gd name="T21" fmla="*/ 13 h 1389"/>
                  <a:gd name="T22" fmla="*/ 292 w 4678"/>
                  <a:gd name="T23" fmla="*/ 27 h 1389"/>
                  <a:gd name="T24" fmla="*/ 290 w 4678"/>
                  <a:gd name="T25" fmla="*/ 42 h 1389"/>
                  <a:gd name="T26" fmla="*/ 280 w 4678"/>
                  <a:gd name="T27" fmla="*/ 49 h 1389"/>
                  <a:gd name="T28" fmla="*/ 265 w 4678"/>
                  <a:gd name="T29" fmla="*/ 50 h 1389"/>
                  <a:gd name="T30" fmla="*/ 248 w 4678"/>
                  <a:gd name="T31" fmla="*/ 49 h 1389"/>
                  <a:gd name="T32" fmla="*/ 237 w 4678"/>
                  <a:gd name="T33" fmla="*/ 48 h 1389"/>
                  <a:gd name="T34" fmla="*/ 227 w 4678"/>
                  <a:gd name="T35" fmla="*/ 48 h 1389"/>
                  <a:gd name="T36" fmla="*/ 216 w 4678"/>
                  <a:gd name="T37" fmla="*/ 49 h 1389"/>
                  <a:gd name="T38" fmla="*/ 205 w 4678"/>
                  <a:gd name="T39" fmla="*/ 50 h 1389"/>
                  <a:gd name="T40" fmla="*/ 194 w 4678"/>
                  <a:gd name="T41" fmla="*/ 52 h 1389"/>
                  <a:gd name="T42" fmla="*/ 184 w 4678"/>
                  <a:gd name="T43" fmla="*/ 54 h 1389"/>
                  <a:gd name="T44" fmla="*/ 176 w 4678"/>
                  <a:gd name="T45" fmla="*/ 56 h 1389"/>
                  <a:gd name="T46" fmla="*/ 171 w 4678"/>
                  <a:gd name="T47" fmla="*/ 57 h 1389"/>
                  <a:gd name="T48" fmla="*/ 169 w 4678"/>
                  <a:gd name="T49" fmla="*/ 63 h 1389"/>
                  <a:gd name="T50" fmla="*/ 176 w 4678"/>
                  <a:gd name="T51" fmla="*/ 71 h 1389"/>
                  <a:gd name="T52" fmla="*/ 177 w 4678"/>
                  <a:gd name="T53" fmla="*/ 76 h 1389"/>
                  <a:gd name="T54" fmla="*/ 174 w 4678"/>
                  <a:gd name="T55" fmla="*/ 80 h 1389"/>
                  <a:gd name="T56" fmla="*/ 167 w 4678"/>
                  <a:gd name="T57" fmla="*/ 83 h 1389"/>
                  <a:gd name="T58" fmla="*/ 152 w 4678"/>
                  <a:gd name="T59" fmla="*/ 86 h 1389"/>
                  <a:gd name="T60" fmla="*/ 139 w 4678"/>
                  <a:gd name="T61" fmla="*/ 87 h 1389"/>
                  <a:gd name="T62" fmla="*/ 124 w 4678"/>
                  <a:gd name="T63" fmla="*/ 86 h 1389"/>
                  <a:gd name="T64" fmla="*/ 108 w 4678"/>
                  <a:gd name="T65" fmla="*/ 84 h 1389"/>
                  <a:gd name="T66" fmla="*/ 91 w 4678"/>
                  <a:gd name="T67" fmla="*/ 81 h 1389"/>
                  <a:gd name="T68" fmla="*/ 74 w 4678"/>
                  <a:gd name="T69" fmla="*/ 78 h 1389"/>
                  <a:gd name="T70" fmla="*/ 56 w 4678"/>
                  <a:gd name="T71" fmla="*/ 74 h 1389"/>
                  <a:gd name="T72" fmla="*/ 40 w 4678"/>
                  <a:gd name="T73" fmla="*/ 70 h 1389"/>
                  <a:gd name="T74" fmla="*/ 25 w 4678"/>
                  <a:gd name="T75" fmla="*/ 67 h 1389"/>
                  <a:gd name="T76" fmla="*/ 9 w 4678"/>
                  <a:gd name="T77" fmla="*/ 61 h 1389"/>
                  <a:gd name="T78" fmla="*/ 6 w 4678"/>
                  <a:gd name="T79" fmla="*/ 53 h 1389"/>
                  <a:gd name="T80" fmla="*/ 13 w 4678"/>
                  <a:gd name="T81" fmla="*/ 46 h 1389"/>
                  <a:gd name="T82" fmla="*/ 20 w 4678"/>
                  <a:gd name="T83" fmla="*/ 40 h 1389"/>
                  <a:gd name="T84" fmla="*/ 22 w 4678"/>
                  <a:gd name="T85" fmla="*/ 35 h 1389"/>
                  <a:gd name="T86" fmla="*/ 13 w 4678"/>
                  <a:gd name="T87" fmla="*/ 28 h 1389"/>
                  <a:gd name="T88" fmla="*/ 1 w 4678"/>
                  <a:gd name="T89" fmla="*/ 21 h 1389"/>
                  <a:gd name="T90" fmla="*/ 1 w 4678"/>
                  <a:gd name="T91" fmla="*/ 15 h 1389"/>
                  <a:gd name="T92" fmla="*/ 7 w 4678"/>
                  <a:gd name="T93" fmla="*/ 9 h 1389"/>
                  <a:gd name="T94" fmla="*/ 23 w 4678"/>
                  <a:gd name="T95" fmla="*/ 4 h 1389"/>
                  <a:gd name="T96" fmla="*/ 38 w 4678"/>
                  <a:gd name="T97" fmla="*/ 1 h 1389"/>
                  <a:gd name="T98" fmla="*/ 50 w 4678"/>
                  <a:gd name="T99" fmla="*/ 0 h 1389"/>
                  <a:gd name="T100" fmla="*/ 63 w 4678"/>
                  <a:gd name="T101" fmla="*/ 1 h 1389"/>
                  <a:gd name="T102" fmla="*/ 76 w 4678"/>
                  <a:gd name="T103" fmla="*/ 2 h 1389"/>
                  <a:gd name="T104" fmla="*/ 90 w 4678"/>
                  <a:gd name="T105" fmla="*/ 4 h 1389"/>
                  <a:gd name="T106" fmla="*/ 105 w 4678"/>
                  <a:gd name="T107" fmla="*/ 7 h 1389"/>
                  <a:gd name="T108" fmla="*/ 121 w 4678"/>
                  <a:gd name="T109" fmla="*/ 11 h 1389"/>
                  <a:gd name="T110" fmla="*/ 140 w 4678"/>
                  <a:gd name="T111" fmla="*/ 16 h 13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8"/>
                  <a:gd name="T169" fmla="*/ 0 h 1389"/>
                  <a:gd name="T170" fmla="*/ 4678 w 4678"/>
                  <a:gd name="T171" fmla="*/ 1389 h 13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8" h="1389">
                    <a:moveTo>
                      <a:pt x="2516" y="236"/>
                    </a:moveTo>
                    <a:lnTo>
                      <a:pt x="2517" y="236"/>
                    </a:lnTo>
                    <a:lnTo>
                      <a:pt x="2522" y="234"/>
                    </a:lnTo>
                    <a:lnTo>
                      <a:pt x="2532" y="231"/>
                    </a:lnTo>
                    <a:lnTo>
                      <a:pt x="2544" y="226"/>
                    </a:lnTo>
                    <a:lnTo>
                      <a:pt x="2559" y="221"/>
                    </a:lnTo>
                    <a:lnTo>
                      <a:pt x="2578" y="216"/>
                    </a:lnTo>
                    <a:lnTo>
                      <a:pt x="2600" y="209"/>
                    </a:lnTo>
                    <a:lnTo>
                      <a:pt x="2625" y="201"/>
                    </a:lnTo>
                    <a:lnTo>
                      <a:pt x="2652" y="192"/>
                    </a:lnTo>
                    <a:lnTo>
                      <a:pt x="2682" y="184"/>
                    </a:lnTo>
                    <a:lnTo>
                      <a:pt x="2714" y="174"/>
                    </a:lnTo>
                    <a:lnTo>
                      <a:pt x="2749" y="165"/>
                    </a:lnTo>
                    <a:lnTo>
                      <a:pt x="2785" y="155"/>
                    </a:lnTo>
                    <a:lnTo>
                      <a:pt x="2825" y="143"/>
                    </a:lnTo>
                    <a:lnTo>
                      <a:pt x="2865" y="133"/>
                    </a:lnTo>
                    <a:lnTo>
                      <a:pt x="2907" y="123"/>
                    </a:lnTo>
                    <a:lnTo>
                      <a:pt x="2951" y="111"/>
                    </a:lnTo>
                    <a:lnTo>
                      <a:pt x="2996" y="101"/>
                    </a:lnTo>
                    <a:lnTo>
                      <a:pt x="3043" y="91"/>
                    </a:lnTo>
                    <a:lnTo>
                      <a:pt x="3092" y="81"/>
                    </a:lnTo>
                    <a:lnTo>
                      <a:pt x="3143" y="71"/>
                    </a:lnTo>
                    <a:lnTo>
                      <a:pt x="3193" y="61"/>
                    </a:lnTo>
                    <a:lnTo>
                      <a:pt x="3244" y="51"/>
                    </a:lnTo>
                    <a:lnTo>
                      <a:pt x="3296" y="42"/>
                    </a:lnTo>
                    <a:lnTo>
                      <a:pt x="3348" y="34"/>
                    </a:lnTo>
                    <a:lnTo>
                      <a:pt x="3402" y="27"/>
                    </a:lnTo>
                    <a:lnTo>
                      <a:pt x="3455" y="21"/>
                    </a:lnTo>
                    <a:lnTo>
                      <a:pt x="3509" y="16"/>
                    </a:lnTo>
                    <a:lnTo>
                      <a:pt x="3563" y="10"/>
                    </a:lnTo>
                    <a:lnTo>
                      <a:pt x="3617" y="7"/>
                    </a:lnTo>
                    <a:lnTo>
                      <a:pt x="3669" y="4"/>
                    </a:lnTo>
                    <a:lnTo>
                      <a:pt x="3723" y="2"/>
                    </a:lnTo>
                    <a:lnTo>
                      <a:pt x="3827" y="2"/>
                    </a:lnTo>
                    <a:lnTo>
                      <a:pt x="3926" y="4"/>
                    </a:lnTo>
                    <a:lnTo>
                      <a:pt x="4020" y="10"/>
                    </a:lnTo>
                    <a:lnTo>
                      <a:pt x="4111" y="21"/>
                    </a:lnTo>
                    <a:lnTo>
                      <a:pt x="4195" y="34"/>
                    </a:lnTo>
                    <a:lnTo>
                      <a:pt x="4273" y="51"/>
                    </a:lnTo>
                    <a:lnTo>
                      <a:pt x="4347" y="73"/>
                    </a:lnTo>
                    <a:lnTo>
                      <a:pt x="4412" y="100"/>
                    </a:lnTo>
                    <a:lnTo>
                      <a:pt x="4473" y="130"/>
                    </a:lnTo>
                    <a:lnTo>
                      <a:pt x="4525" y="165"/>
                    </a:lnTo>
                    <a:lnTo>
                      <a:pt x="4570" y="206"/>
                    </a:lnTo>
                    <a:lnTo>
                      <a:pt x="4609" y="251"/>
                    </a:lnTo>
                    <a:lnTo>
                      <a:pt x="4637" y="301"/>
                    </a:lnTo>
                    <a:lnTo>
                      <a:pt x="4659" y="359"/>
                    </a:lnTo>
                    <a:lnTo>
                      <a:pt x="4673" y="421"/>
                    </a:lnTo>
                    <a:lnTo>
                      <a:pt x="4678" y="488"/>
                    </a:lnTo>
                    <a:lnTo>
                      <a:pt x="4673" y="554"/>
                    </a:lnTo>
                    <a:lnTo>
                      <a:pt x="4658" y="611"/>
                    </a:lnTo>
                    <a:lnTo>
                      <a:pt x="4636" y="658"/>
                    </a:lnTo>
                    <a:lnTo>
                      <a:pt x="4604" y="698"/>
                    </a:lnTo>
                    <a:lnTo>
                      <a:pt x="4567" y="729"/>
                    </a:lnTo>
                    <a:lnTo>
                      <a:pt x="4521" y="754"/>
                    </a:lnTo>
                    <a:lnTo>
                      <a:pt x="4473" y="772"/>
                    </a:lnTo>
                    <a:lnTo>
                      <a:pt x="4417" y="784"/>
                    </a:lnTo>
                    <a:lnTo>
                      <a:pt x="4360" y="792"/>
                    </a:lnTo>
                    <a:lnTo>
                      <a:pt x="4298" y="796"/>
                    </a:lnTo>
                    <a:lnTo>
                      <a:pt x="4234" y="796"/>
                    </a:lnTo>
                    <a:lnTo>
                      <a:pt x="4170" y="794"/>
                    </a:lnTo>
                    <a:lnTo>
                      <a:pt x="4103" y="789"/>
                    </a:lnTo>
                    <a:lnTo>
                      <a:pt x="4037" y="782"/>
                    </a:lnTo>
                    <a:lnTo>
                      <a:pt x="3973" y="774"/>
                    </a:lnTo>
                    <a:lnTo>
                      <a:pt x="3909" y="767"/>
                    </a:lnTo>
                    <a:lnTo>
                      <a:pt x="3877" y="764"/>
                    </a:lnTo>
                    <a:lnTo>
                      <a:pt x="3842" y="762"/>
                    </a:lnTo>
                    <a:lnTo>
                      <a:pt x="3807" y="760"/>
                    </a:lnTo>
                    <a:lnTo>
                      <a:pt x="3768" y="760"/>
                    </a:lnTo>
                    <a:lnTo>
                      <a:pt x="3728" y="760"/>
                    </a:lnTo>
                    <a:lnTo>
                      <a:pt x="3687" y="762"/>
                    </a:lnTo>
                    <a:lnTo>
                      <a:pt x="3645" y="764"/>
                    </a:lnTo>
                    <a:lnTo>
                      <a:pt x="3602" y="766"/>
                    </a:lnTo>
                    <a:lnTo>
                      <a:pt x="3556" y="769"/>
                    </a:lnTo>
                    <a:lnTo>
                      <a:pt x="3513" y="772"/>
                    </a:lnTo>
                    <a:lnTo>
                      <a:pt x="3466" y="777"/>
                    </a:lnTo>
                    <a:lnTo>
                      <a:pt x="3420" y="782"/>
                    </a:lnTo>
                    <a:lnTo>
                      <a:pt x="3375" y="787"/>
                    </a:lnTo>
                    <a:lnTo>
                      <a:pt x="3329" y="792"/>
                    </a:lnTo>
                    <a:lnTo>
                      <a:pt x="3282" y="799"/>
                    </a:lnTo>
                    <a:lnTo>
                      <a:pt x="3239" y="806"/>
                    </a:lnTo>
                    <a:lnTo>
                      <a:pt x="3193" y="813"/>
                    </a:lnTo>
                    <a:lnTo>
                      <a:pt x="3149" y="819"/>
                    </a:lnTo>
                    <a:lnTo>
                      <a:pt x="3107" y="826"/>
                    </a:lnTo>
                    <a:lnTo>
                      <a:pt x="3065" y="833"/>
                    </a:lnTo>
                    <a:lnTo>
                      <a:pt x="3025" y="841"/>
                    </a:lnTo>
                    <a:lnTo>
                      <a:pt x="2986" y="848"/>
                    </a:lnTo>
                    <a:lnTo>
                      <a:pt x="2949" y="856"/>
                    </a:lnTo>
                    <a:lnTo>
                      <a:pt x="2914" y="863"/>
                    </a:lnTo>
                    <a:lnTo>
                      <a:pt x="2882" y="870"/>
                    </a:lnTo>
                    <a:lnTo>
                      <a:pt x="2852" y="878"/>
                    </a:lnTo>
                    <a:lnTo>
                      <a:pt x="2823" y="885"/>
                    </a:lnTo>
                    <a:lnTo>
                      <a:pt x="2798" y="892"/>
                    </a:lnTo>
                    <a:lnTo>
                      <a:pt x="2776" y="898"/>
                    </a:lnTo>
                    <a:lnTo>
                      <a:pt x="2756" y="905"/>
                    </a:lnTo>
                    <a:lnTo>
                      <a:pt x="2741" y="912"/>
                    </a:lnTo>
                    <a:lnTo>
                      <a:pt x="2727" y="917"/>
                    </a:lnTo>
                    <a:lnTo>
                      <a:pt x="2697" y="942"/>
                    </a:lnTo>
                    <a:lnTo>
                      <a:pt x="2692" y="971"/>
                    </a:lnTo>
                    <a:lnTo>
                      <a:pt x="2706" y="1003"/>
                    </a:lnTo>
                    <a:lnTo>
                      <a:pt x="2731" y="1036"/>
                    </a:lnTo>
                    <a:lnTo>
                      <a:pt x="2763" y="1070"/>
                    </a:lnTo>
                    <a:lnTo>
                      <a:pt x="2793" y="1104"/>
                    </a:lnTo>
                    <a:lnTo>
                      <a:pt x="2818" y="1135"/>
                    </a:lnTo>
                    <a:lnTo>
                      <a:pt x="2830" y="1162"/>
                    </a:lnTo>
                    <a:lnTo>
                      <a:pt x="2832" y="1176"/>
                    </a:lnTo>
                    <a:lnTo>
                      <a:pt x="2832" y="1189"/>
                    </a:lnTo>
                    <a:lnTo>
                      <a:pt x="2832" y="1204"/>
                    </a:lnTo>
                    <a:lnTo>
                      <a:pt x="2828" y="1220"/>
                    </a:lnTo>
                    <a:lnTo>
                      <a:pt x="2822" y="1235"/>
                    </a:lnTo>
                    <a:lnTo>
                      <a:pt x="2811" y="1250"/>
                    </a:lnTo>
                    <a:lnTo>
                      <a:pt x="2798" y="1265"/>
                    </a:lnTo>
                    <a:lnTo>
                      <a:pt x="2778" y="1280"/>
                    </a:lnTo>
                    <a:lnTo>
                      <a:pt x="2753" y="1295"/>
                    </a:lnTo>
                    <a:lnTo>
                      <a:pt x="2721" y="1310"/>
                    </a:lnTo>
                    <a:lnTo>
                      <a:pt x="2684" y="1324"/>
                    </a:lnTo>
                    <a:lnTo>
                      <a:pt x="2637" y="1337"/>
                    </a:lnTo>
                    <a:lnTo>
                      <a:pt x="2583" y="1351"/>
                    </a:lnTo>
                    <a:lnTo>
                      <a:pt x="2519" y="1362"/>
                    </a:lnTo>
                    <a:lnTo>
                      <a:pt x="2447" y="1373"/>
                    </a:lnTo>
                    <a:lnTo>
                      <a:pt x="2363" y="1383"/>
                    </a:lnTo>
                    <a:lnTo>
                      <a:pt x="2317" y="1386"/>
                    </a:lnTo>
                    <a:lnTo>
                      <a:pt x="2268" y="1388"/>
                    </a:lnTo>
                    <a:lnTo>
                      <a:pt x="2216" y="1389"/>
                    </a:lnTo>
                    <a:lnTo>
                      <a:pt x="2162" y="1388"/>
                    </a:lnTo>
                    <a:lnTo>
                      <a:pt x="2107" y="1384"/>
                    </a:lnTo>
                    <a:lnTo>
                      <a:pt x="2050" y="1381"/>
                    </a:lnTo>
                    <a:lnTo>
                      <a:pt x="1989" y="1374"/>
                    </a:lnTo>
                    <a:lnTo>
                      <a:pt x="1929" y="1368"/>
                    </a:lnTo>
                    <a:lnTo>
                      <a:pt x="1865" y="1361"/>
                    </a:lnTo>
                    <a:lnTo>
                      <a:pt x="1801" y="1351"/>
                    </a:lnTo>
                    <a:lnTo>
                      <a:pt x="1735" y="1341"/>
                    </a:lnTo>
                    <a:lnTo>
                      <a:pt x="1670" y="1331"/>
                    </a:lnTo>
                    <a:lnTo>
                      <a:pt x="1603" y="1319"/>
                    </a:lnTo>
                    <a:lnTo>
                      <a:pt x="1534" y="1307"/>
                    </a:lnTo>
                    <a:lnTo>
                      <a:pt x="1465" y="1294"/>
                    </a:lnTo>
                    <a:lnTo>
                      <a:pt x="1396" y="1280"/>
                    </a:lnTo>
                    <a:lnTo>
                      <a:pt x="1327" y="1265"/>
                    </a:lnTo>
                    <a:lnTo>
                      <a:pt x="1256" y="1251"/>
                    </a:lnTo>
                    <a:lnTo>
                      <a:pt x="1187" y="1236"/>
                    </a:lnTo>
                    <a:lnTo>
                      <a:pt x="1117" y="1221"/>
                    </a:lnTo>
                    <a:lnTo>
                      <a:pt x="1048" y="1206"/>
                    </a:lnTo>
                    <a:lnTo>
                      <a:pt x="980" y="1191"/>
                    </a:lnTo>
                    <a:lnTo>
                      <a:pt x="911" y="1176"/>
                    </a:lnTo>
                    <a:lnTo>
                      <a:pt x="844" y="1161"/>
                    </a:lnTo>
                    <a:lnTo>
                      <a:pt x="779" y="1146"/>
                    </a:lnTo>
                    <a:lnTo>
                      <a:pt x="713" y="1130"/>
                    </a:lnTo>
                    <a:lnTo>
                      <a:pt x="651" y="1117"/>
                    </a:lnTo>
                    <a:lnTo>
                      <a:pt x="589" y="1102"/>
                    </a:lnTo>
                    <a:lnTo>
                      <a:pt x="526" y="1088"/>
                    </a:lnTo>
                    <a:lnTo>
                      <a:pt x="468" y="1077"/>
                    </a:lnTo>
                    <a:lnTo>
                      <a:pt x="412" y="1065"/>
                    </a:lnTo>
                    <a:lnTo>
                      <a:pt x="357" y="1053"/>
                    </a:lnTo>
                    <a:lnTo>
                      <a:pt x="261" y="1030"/>
                    </a:lnTo>
                    <a:lnTo>
                      <a:pt x="190" y="1003"/>
                    </a:lnTo>
                    <a:lnTo>
                      <a:pt x="140" y="974"/>
                    </a:lnTo>
                    <a:lnTo>
                      <a:pt x="108" y="944"/>
                    </a:lnTo>
                    <a:lnTo>
                      <a:pt x="93" y="913"/>
                    </a:lnTo>
                    <a:lnTo>
                      <a:pt x="93" y="880"/>
                    </a:lnTo>
                    <a:lnTo>
                      <a:pt x="104" y="848"/>
                    </a:lnTo>
                    <a:lnTo>
                      <a:pt x="125" y="816"/>
                    </a:lnTo>
                    <a:lnTo>
                      <a:pt x="153" y="784"/>
                    </a:lnTo>
                    <a:lnTo>
                      <a:pt x="185" y="752"/>
                    </a:lnTo>
                    <a:lnTo>
                      <a:pt x="220" y="723"/>
                    </a:lnTo>
                    <a:lnTo>
                      <a:pt x="254" y="695"/>
                    </a:lnTo>
                    <a:lnTo>
                      <a:pt x="288" y="670"/>
                    </a:lnTo>
                    <a:lnTo>
                      <a:pt x="315" y="648"/>
                    </a:lnTo>
                    <a:lnTo>
                      <a:pt x="335" y="629"/>
                    </a:lnTo>
                    <a:lnTo>
                      <a:pt x="346" y="614"/>
                    </a:lnTo>
                    <a:lnTo>
                      <a:pt x="355" y="591"/>
                    </a:lnTo>
                    <a:lnTo>
                      <a:pt x="360" y="569"/>
                    </a:lnTo>
                    <a:lnTo>
                      <a:pt x="355" y="549"/>
                    </a:lnTo>
                    <a:lnTo>
                      <a:pt x="341" y="527"/>
                    </a:lnTo>
                    <a:lnTo>
                      <a:pt x="315" y="502"/>
                    </a:lnTo>
                    <a:lnTo>
                      <a:pt x="272" y="475"/>
                    </a:lnTo>
                    <a:lnTo>
                      <a:pt x="212" y="441"/>
                    </a:lnTo>
                    <a:lnTo>
                      <a:pt x="131" y="401"/>
                    </a:lnTo>
                    <a:lnTo>
                      <a:pt x="89" y="379"/>
                    </a:lnTo>
                    <a:lnTo>
                      <a:pt x="56" y="355"/>
                    </a:lnTo>
                    <a:lnTo>
                      <a:pt x="29" y="332"/>
                    </a:lnTo>
                    <a:lnTo>
                      <a:pt x="12" y="306"/>
                    </a:lnTo>
                    <a:lnTo>
                      <a:pt x="2" y="281"/>
                    </a:lnTo>
                    <a:lnTo>
                      <a:pt x="0" y="256"/>
                    </a:lnTo>
                    <a:lnTo>
                      <a:pt x="7" y="231"/>
                    </a:lnTo>
                    <a:lnTo>
                      <a:pt x="22" y="206"/>
                    </a:lnTo>
                    <a:lnTo>
                      <a:pt x="46" y="180"/>
                    </a:lnTo>
                    <a:lnTo>
                      <a:pt x="79" y="157"/>
                    </a:lnTo>
                    <a:lnTo>
                      <a:pt x="121" y="133"/>
                    </a:lnTo>
                    <a:lnTo>
                      <a:pt x="172" y="110"/>
                    </a:lnTo>
                    <a:lnTo>
                      <a:pt x="232" y="90"/>
                    </a:lnTo>
                    <a:lnTo>
                      <a:pt x="303" y="69"/>
                    </a:lnTo>
                    <a:lnTo>
                      <a:pt x="383" y="49"/>
                    </a:lnTo>
                    <a:lnTo>
                      <a:pt x="473" y="32"/>
                    </a:lnTo>
                    <a:lnTo>
                      <a:pt x="520" y="24"/>
                    </a:lnTo>
                    <a:lnTo>
                      <a:pt x="568" y="19"/>
                    </a:lnTo>
                    <a:lnTo>
                      <a:pt x="616" y="12"/>
                    </a:lnTo>
                    <a:lnTo>
                      <a:pt x="664" y="9"/>
                    </a:lnTo>
                    <a:lnTo>
                      <a:pt x="713" y="4"/>
                    </a:lnTo>
                    <a:lnTo>
                      <a:pt x="762" y="2"/>
                    </a:lnTo>
                    <a:lnTo>
                      <a:pt x="811" y="0"/>
                    </a:lnTo>
                    <a:lnTo>
                      <a:pt x="859" y="0"/>
                    </a:lnTo>
                    <a:lnTo>
                      <a:pt x="910" y="0"/>
                    </a:lnTo>
                    <a:lnTo>
                      <a:pt x="960" y="2"/>
                    </a:lnTo>
                    <a:lnTo>
                      <a:pt x="1012" y="5"/>
                    </a:lnTo>
                    <a:lnTo>
                      <a:pt x="1064" y="9"/>
                    </a:lnTo>
                    <a:lnTo>
                      <a:pt x="1117" y="12"/>
                    </a:lnTo>
                    <a:lnTo>
                      <a:pt x="1170" y="19"/>
                    </a:lnTo>
                    <a:lnTo>
                      <a:pt x="1224" y="24"/>
                    </a:lnTo>
                    <a:lnTo>
                      <a:pt x="1278" y="32"/>
                    </a:lnTo>
                    <a:lnTo>
                      <a:pt x="1333" y="39"/>
                    </a:lnTo>
                    <a:lnTo>
                      <a:pt x="1391" y="49"/>
                    </a:lnTo>
                    <a:lnTo>
                      <a:pt x="1448" y="59"/>
                    </a:lnTo>
                    <a:lnTo>
                      <a:pt x="1507" y="69"/>
                    </a:lnTo>
                    <a:lnTo>
                      <a:pt x="1566" y="81"/>
                    </a:lnTo>
                    <a:lnTo>
                      <a:pt x="1628" y="95"/>
                    </a:lnTo>
                    <a:lnTo>
                      <a:pt x="1688" y="108"/>
                    </a:lnTo>
                    <a:lnTo>
                      <a:pt x="1752" y="121"/>
                    </a:lnTo>
                    <a:lnTo>
                      <a:pt x="1816" y="137"/>
                    </a:lnTo>
                    <a:lnTo>
                      <a:pt x="1882" y="152"/>
                    </a:lnTo>
                    <a:lnTo>
                      <a:pt x="1949" y="169"/>
                    </a:lnTo>
                    <a:lnTo>
                      <a:pt x="2016" y="187"/>
                    </a:lnTo>
                    <a:lnTo>
                      <a:pt x="2087" y="206"/>
                    </a:lnTo>
                    <a:lnTo>
                      <a:pt x="2157" y="224"/>
                    </a:lnTo>
                    <a:lnTo>
                      <a:pt x="2230" y="244"/>
                    </a:lnTo>
                    <a:lnTo>
                      <a:pt x="2304" y="264"/>
                    </a:lnTo>
                    <a:lnTo>
                      <a:pt x="2516" y="236"/>
                    </a:lnTo>
                    <a:close/>
                  </a:path>
                </a:pathLst>
              </a:custGeom>
              <a:solidFill>
                <a:srgbClr val="56D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26"/>
              <p:cNvSpPr>
                <a:spLocks/>
              </p:cNvSpPr>
              <p:nvPr/>
            </p:nvSpPr>
            <p:spPr bwMode="auto">
              <a:xfrm>
                <a:off x="2136" y="1801"/>
                <a:ext cx="713" cy="185"/>
              </a:xfrm>
              <a:custGeom>
                <a:avLst/>
                <a:gdLst>
                  <a:gd name="T0" fmla="*/ 1 w 1426"/>
                  <a:gd name="T1" fmla="*/ 10 h 370"/>
                  <a:gd name="T2" fmla="*/ 2 w 1426"/>
                  <a:gd name="T3" fmla="*/ 9 h 370"/>
                  <a:gd name="T4" fmla="*/ 6 w 1426"/>
                  <a:gd name="T5" fmla="*/ 6 h 370"/>
                  <a:gd name="T6" fmla="*/ 11 w 1426"/>
                  <a:gd name="T7" fmla="*/ 5 h 370"/>
                  <a:gd name="T8" fmla="*/ 17 w 1426"/>
                  <a:gd name="T9" fmla="*/ 3 h 370"/>
                  <a:gd name="T10" fmla="*/ 23 w 1426"/>
                  <a:gd name="T11" fmla="*/ 1 h 370"/>
                  <a:gd name="T12" fmla="*/ 31 w 1426"/>
                  <a:gd name="T13" fmla="*/ 1 h 370"/>
                  <a:gd name="T14" fmla="*/ 41 w 1426"/>
                  <a:gd name="T15" fmla="*/ 0 h 370"/>
                  <a:gd name="T16" fmla="*/ 50 w 1426"/>
                  <a:gd name="T17" fmla="*/ 1 h 370"/>
                  <a:gd name="T18" fmla="*/ 59 w 1426"/>
                  <a:gd name="T19" fmla="*/ 3 h 370"/>
                  <a:gd name="T20" fmla="*/ 68 w 1426"/>
                  <a:gd name="T21" fmla="*/ 5 h 370"/>
                  <a:gd name="T22" fmla="*/ 75 w 1426"/>
                  <a:gd name="T23" fmla="*/ 6 h 370"/>
                  <a:gd name="T24" fmla="*/ 80 w 1426"/>
                  <a:gd name="T25" fmla="*/ 9 h 370"/>
                  <a:gd name="T26" fmla="*/ 85 w 1426"/>
                  <a:gd name="T27" fmla="*/ 11 h 370"/>
                  <a:gd name="T28" fmla="*/ 88 w 1426"/>
                  <a:gd name="T29" fmla="*/ 12 h 370"/>
                  <a:gd name="T30" fmla="*/ 89 w 1426"/>
                  <a:gd name="T31" fmla="*/ 12 h 370"/>
                  <a:gd name="T32" fmla="*/ 89 w 1426"/>
                  <a:gd name="T33" fmla="*/ 12 h 370"/>
                  <a:gd name="T34" fmla="*/ 88 w 1426"/>
                  <a:gd name="T35" fmla="*/ 13 h 370"/>
                  <a:gd name="T36" fmla="*/ 85 w 1426"/>
                  <a:gd name="T37" fmla="*/ 14 h 370"/>
                  <a:gd name="T38" fmla="*/ 80 w 1426"/>
                  <a:gd name="T39" fmla="*/ 17 h 370"/>
                  <a:gd name="T40" fmla="*/ 74 w 1426"/>
                  <a:gd name="T41" fmla="*/ 19 h 370"/>
                  <a:gd name="T42" fmla="*/ 68 w 1426"/>
                  <a:gd name="T43" fmla="*/ 21 h 370"/>
                  <a:gd name="T44" fmla="*/ 60 w 1426"/>
                  <a:gd name="T45" fmla="*/ 23 h 370"/>
                  <a:gd name="T46" fmla="*/ 52 w 1426"/>
                  <a:gd name="T47" fmla="*/ 23 h 370"/>
                  <a:gd name="T48" fmla="*/ 44 w 1426"/>
                  <a:gd name="T49" fmla="*/ 23 h 370"/>
                  <a:gd name="T50" fmla="*/ 36 w 1426"/>
                  <a:gd name="T51" fmla="*/ 22 h 370"/>
                  <a:gd name="T52" fmla="*/ 27 w 1426"/>
                  <a:gd name="T53" fmla="*/ 20 h 370"/>
                  <a:gd name="T54" fmla="*/ 20 w 1426"/>
                  <a:gd name="T55" fmla="*/ 18 h 370"/>
                  <a:gd name="T56" fmla="*/ 12 w 1426"/>
                  <a:gd name="T57" fmla="*/ 14 h 370"/>
                  <a:gd name="T58" fmla="*/ 6 w 1426"/>
                  <a:gd name="T59" fmla="*/ 12 h 370"/>
                  <a:gd name="T60" fmla="*/ 3 w 1426"/>
                  <a:gd name="T61" fmla="*/ 11 h 370"/>
                  <a:gd name="T62" fmla="*/ 1 w 1426"/>
                  <a:gd name="T63" fmla="*/ 10 h 3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6"/>
                  <a:gd name="T97" fmla="*/ 0 h 370"/>
                  <a:gd name="T98" fmla="*/ 1426 w 1426"/>
                  <a:gd name="T99" fmla="*/ 370 h 3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6" h="370">
                    <a:moveTo>
                      <a:pt x="0" y="148"/>
                    </a:moveTo>
                    <a:lnTo>
                      <a:pt x="4" y="147"/>
                    </a:lnTo>
                    <a:lnTo>
                      <a:pt x="15" y="140"/>
                    </a:lnTo>
                    <a:lnTo>
                      <a:pt x="32" y="132"/>
                    </a:lnTo>
                    <a:lnTo>
                      <a:pt x="57" y="120"/>
                    </a:lnTo>
                    <a:lnTo>
                      <a:pt x="88" y="106"/>
                    </a:lnTo>
                    <a:lnTo>
                      <a:pt x="123" y="93"/>
                    </a:lnTo>
                    <a:lnTo>
                      <a:pt x="165" y="78"/>
                    </a:lnTo>
                    <a:lnTo>
                      <a:pt x="212" y="61"/>
                    </a:lnTo>
                    <a:lnTo>
                      <a:pt x="263" y="48"/>
                    </a:lnTo>
                    <a:lnTo>
                      <a:pt x="318" y="32"/>
                    </a:lnTo>
                    <a:lnTo>
                      <a:pt x="379" y="21"/>
                    </a:lnTo>
                    <a:lnTo>
                      <a:pt x="441" y="11"/>
                    </a:lnTo>
                    <a:lnTo>
                      <a:pt x="506" y="4"/>
                    </a:lnTo>
                    <a:lnTo>
                      <a:pt x="575" y="0"/>
                    </a:lnTo>
                    <a:lnTo>
                      <a:pt x="646" y="0"/>
                    </a:lnTo>
                    <a:lnTo>
                      <a:pt x="720" y="6"/>
                    </a:lnTo>
                    <a:lnTo>
                      <a:pt x="801" y="16"/>
                    </a:lnTo>
                    <a:lnTo>
                      <a:pt x="876" y="27"/>
                    </a:lnTo>
                    <a:lnTo>
                      <a:pt x="947" y="41"/>
                    </a:lnTo>
                    <a:lnTo>
                      <a:pt x="1014" y="54"/>
                    </a:lnTo>
                    <a:lnTo>
                      <a:pt x="1078" y="71"/>
                    </a:lnTo>
                    <a:lnTo>
                      <a:pt x="1135" y="86"/>
                    </a:lnTo>
                    <a:lnTo>
                      <a:pt x="1189" y="103"/>
                    </a:lnTo>
                    <a:lnTo>
                      <a:pt x="1238" y="120"/>
                    </a:lnTo>
                    <a:lnTo>
                      <a:pt x="1280" y="135"/>
                    </a:lnTo>
                    <a:lnTo>
                      <a:pt x="1319" y="150"/>
                    </a:lnTo>
                    <a:lnTo>
                      <a:pt x="1350" y="164"/>
                    </a:lnTo>
                    <a:lnTo>
                      <a:pt x="1377" y="175"/>
                    </a:lnTo>
                    <a:lnTo>
                      <a:pt x="1399" y="185"/>
                    </a:lnTo>
                    <a:lnTo>
                      <a:pt x="1414" y="192"/>
                    </a:lnTo>
                    <a:lnTo>
                      <a:pt x="1423" y="197"/>
                    </a:lnTo>
                    <a:lnTo>
                      <a:pt x="1426" y="199"/>
                    </a:lnTo>
                    <a:lnTo>
                      <a:pt x="1423" y="201"/>
                    </a:lnTo>
                    <a:lnTo>
                      <a:pt x="1413" y="206"/>
                    </a:lnTo>
                    <a:lnTo>
                      <a:pt x="1396" y="214"/>
                    </a:lnTo>
                    <a:lnTo>
                      <a:pt x="1374" y="226"/>
                    </a:lnTo>
                    <a:lnTo>
                      <a:pt x="1345" y="239"/>
                    </a:lnTo>
                    <a:lnTo>
                      <a:pt x="1312" y="253"/>
                    </a:lnTo>
                    <a:lnTo>
                      <a:pt x="1273" y="268"/>
                    </a:lnTo>
                    <a:lnTo>
                      <a:pt x="1231" y="285"/>
                    </a:lnTo>
                    <a:lnTo>
                      <a:pt x="1184" y="301"/>
                    </a:lnTo>
                    <a:lnTo>
                      <a:pt x="1134" y="317"/>
                    </a:lnTo>
                    <a:lnTo>
                      <a:pt x="1080" y="330"/>
                    </a:lnTo>
                    <a:lnTo>
                      <a:pt x="1023" y="344"/>
                    </a:lnTo>
                    <a:lnTo>
                      <a:pt x="962" y="355"/>
                    </a:lnTo>
                    <a:lnTo>
                      <a:pt x="900" y="364"/>
                    </a:lnTo>
                    <a:lnTo>
                      <a:pt x="836" y="369"/>
                    </a:lnTo>
                    <a:lnTo>
                      <a:pt x="770" y="370"/>
                    </a:lnTo>
                    <a:lnTo>
                      <a:pt x="703" y="369"/>
                    </a:lnTo>
                    <a:lnTo>
                      <a:pt x="636" y="360"/>
                    </a:lnTo>
                    <a:lnTo>
                      <a:pt x="567" y="350"/>
                    </a:lnTo>
                    <a:lnTo>
                      <a:pt x="500" y="335"/>
                    </a:lnTo>
                    <a:lnTo>
                      <a:pt x="434" y="318"/>
                    </a:lnTo>
                    <a:lnTo>
                      <a:pt x="370" y="300"/>
                    </a:lnTo>
                    <a:lnTo>
                      <a:pt x="310" y="280"/>
                    </a:lnTo>
                    <a:lnTo>
                      <a:pt x="252" y="259"/>
                    </a:lnTo>
                    <a:lnTo>
                      <a:pt x="199" y="239"/>
                    </a:lnTo>
                    <a:lnTo>
                      <a:pt x="150" y="219"/>
                    </a:lnTo>
                    <a:lnTo>
                      <a:pt x="108" y="201"/>
                    </a:lnTo>
                    <a:lnTo>
                      <a:pt x="71" y="184"/>
                    </a:lnTo>
                    <a:lnTo>
                      <a:pt x="41" y="169"/>
                    </a:lnTo>
                    <a:lnTo>
                      <a:pt x="19" y="159"/>
                    </a:lnTo>
                    <a:lnTo>
                      <a:pt x="5" y="15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27"/>
              <p:cNvSpPr>
                <a:spLocks/>
              </p:cNvSpPr>
              <p:nvPr/>
            </p:nvSpPr>
            <p:spPr bwMode="auto">
              <a:xfrm>
                <a:off x="1265" y="1817"/>
                <a:ext cx="2431" cy="724"/>
              </a:xfrm>
              <a:custGeom>
                <a:avLst/>
                <a:gdLst>
                  <a:gd name="T0" fmla="*/ 168 w 4861"/>
                  <a:gd name="T1" fmla="*/ 17 h 1448"/>
                  <a:gd name="T2" fmla="*/ 184 w 4861"/>
                  <a:gd name="T3" fmla="*/ 12 h 1448"/>
                  <a:gd name="T4" fmla="*/ 208 w 4861"/>
                  <a:gd name="T5" fmla="*/ 7 h 1448"/>
                  <a:gd name="T6" fmla="*/ 234 w 4861"/>
                  <a:gd name="T7" fmla="*/ 5 h 1448"/>
                  <a:gd name="T8" fmla="*/ 275 w 4861"/>
                  <a:gd name="T9" fmla="*/ 9 h 1448"/>
                  <a:gd name="T10" fmla="*/ 296 w 4861"/>
                  <a:gd name="T11" fmla="*/ 29 h 1448"/>
                  <a:gd name="T12" fmla="*/ 283 w 4861"/>
                  <a:gd name="T13" fmla="*/ 49 h 1448"/>
                  <a:gd name="T14" fmla="*/ 253 w 4861"/>
                  <a:gd name="T15" fmla="*/ 50 h 1448"/>
                  <a:gd name="T16" fmla="*/ 232 w 4861"/>
                  <a:gd name="T17" fmla="*/ 49 h 1448"/>
                  <a:gd name="T18" fmla="*/ 210 w 4861"/>
                  <a:gd name="T19" fmla="*/ 51 h 1448"/>
                  <a:gd name="T20" fmla="*/ 190 w 4861"/>
                  <a:gd name="T21" fmla="*/ 54 h 1448"/>
                  <a:gd name="T22" fmla="*/ 177 w 4861"/>
                  <a:gd name="T23" fmla="*/ 58 h 1448"/>
                  <a:gd name="T24" fmla="*/ 182 w 4861"/>
                  <a:gd name="T25" fmla="*/ 72 h 1448"/>
                  <a:gd name="T26" fmla="*/ 180 w 4861"/>
                  <a:gd name="T27" fmla="*/ 80 h 1448"/>
                  <a:gd name="T28" fmla="*/ 159 w 4861"/>
                  <a:gd name="T29" fmla="*/ 86 h 1448"/>
                  <a:gd name="T30" fmla="*/ 131 w 4861"/>
                  <a:gd name="T31" fmla="*/ 86 h 1448"/>
                  <a:gd name="T32" fmla="*/ 98 w 4861"/>
                  <a:gd name="T33" fmla="*/ 81 h 1448"/>
                  <a:gd name="T34" fmla="*/ 64 w 4861"/>
                  <a:gd name="T35" fmla="*/ 74 h 1448"/>
                  <a:gd name="T36" fmla="*/ 33 w 4861"/>
                  <a:gd name="T37" fmla="*/ 68 h 1448"/>
                  <a:gd name="T38" fmla="*/ 15 w 4861"/>
                  <a:gd name="T39" fmla="*/ 54 h 1448"/>
                  <a:gd name="T40" fmla="*/ 29 w 4861"/>
                  <a:gd name="T41" fmla="*/ 42 h 1448"/>
                  <a:gd name="T42" fmla="*/ 21 w 4861"/>
                  <a:gd name="T43" fmla="*/ 30 h 1448"/>
                  <a:gd name="T44" fmla="*/ 9 w 4861"/>
                  <a:gd name="T45" fmla="*/ 18 h 1448"/>
                  <a:gd name="T46" fmla="*/ 32 w 4861"/>
                  <a:gd name="T47" fmla="*/ 7 h 1448"/>
                  <a:gd name="T48" fmla="*/ 58 w 4861"/>
                  <a:gd name="T49" fmla="*/ 5 h 1448"/>
                  <a:gd name="T50" fmla="*/ 83 w 4861"/>
                  <a:gd name="T51" fmla="*/ 6 h 1448"/>
                  <a:gd name="T52" fmla="*/ 112 w 4861"/>
                  <a:gd name="T53" fmla="*/ 11 h 1448"/>
                  <a:gd name="T54" fmla="*/ 145 w 4861"/>
                  <a:gd name="T55" fmla="*/ 19 h 1448"/>
                  <a:gd name="T56" fmla="*/ 193 w 4861"/>
                  <a:gd name="T57" fmla="*/ 28 h 1448"/>
                  <a:gd name="T58" fmla="*/ 205 w 4861"/>
                  <a:gd name="T59" fmla="*/ 26 h 1448"/>
                  <a:gd name="T60" fmla="*/ 199 w 4861"/>
                  <a:gd name="T61" fmla="*/ 27 h 1448"/>
                  <a:gd name="T62" fmla="*/ 159 w 4861"/>
                  <a:gd name="T63" fmla="*/ 20 h 1448"/>
                  <a:gd name="T64" fmla="*/ 118 w 4861"/>
                  <a:gd name="T65" fmla="*/ 9 h 1448"/>
                  <a:gd name="T66" fmla="*/ 87 w 4861"/>
                  <a:gd name="T67" fmla="*/ 3 h 1448"/>
                  <a:gd name="T68" fmla="*/ 60 w 4861"/>
                  <a:gd name="T69" fmla="*/ 1 h 1448"/>
                  <a:gd name="T70" fmla="*/ 34 w 4861"/>
                  <a:gd name="T71" fmla="*/ 1 h 1448"/>
                  <a:gd name="T72" fmla="*/ 3 w 4861"/>
                  <a:gd name="T73" fmla="*/ 11 h 1448"/>
                  <a:gd name="T74" fmla="*/ 6 w 4861"/>
                  <a:gd name="T75" fmla="*/ 24 h 1448"/>
                  <a:gd name="T76" fmla="*/ 24 w 4861"/>
                  <a:gd name="T77" fmla="*/ 39 h 1448"/>
                  <a:gd name="T78" fmla="*/ 10 w 4861"/>
                  <a:gd name="T79" fmla="*/ 51 h 1448"/>
                  <a:gd name="T80" fmla="*/ 17 w 4861"/>
                  <a:gd name="T81" fmla="*/ 68 h 1448"/>
                  <a:gd name="T82" fmla="*/ 51 w 4861"/>
                  <a:gd name="T83" fmla="*/ 75 h 1448"/>
                  <a:gd name="T84" fmla="*/ 87 w 4861"/>
                  <a:gd name="T85" fmla="*/ 83 h 1448"/>
                  <a:gd name="T86" fmla="*/ 122 w 4861"/>
                  <a:gd name="T87" fmla="*/ 89 h 1448"/>
                  <a:gd name="T88" fmla="*/ 151 w 4861"/>
                  <a:gd name="T89" fmla="*/ 91 h 1448"/>
                  <a:gd name="T90" fmla="*/ 180 w 4861"/>
                  <a:gd name="T91" fmla="*/ 83 h 1448"/>
                  <a:gd name="T92" fmla="*/ 186 w 4861"/>
                  <a:gd name="T93" fmla="*/ 73 h 1448"/>
                  <a:gd name="T94" fmla="*/ 179 w 4861"/>
                  <a:gd name="T95" fmla="*/ 61 h 1448"/>
                  <a:gd name="T96" fmla="*/ 191 w 4861"/>
                  <a:gd name="T97" fmla="*/ 57 h 1448"/>
                  <a:gd name="T98" fmla="*/ 211 w 4861"/>
                  <a:gd name="T99" fmla="*/ 54 h 1448"/>
                  <a:gd name="T100" fmla="*/ 234 w 4861"/>
                  <a:gd name="T101" fmla="*/ 53 h 1448"/>
                  <a:gd name="T102" fmla="*/ 254 w 4861"/>
                  <a:gd name="T103" fmla="*/ 53 h 1448"/>
                  <a:gd name="T104" fmla="*/ 285 w 4861"/>
                  <a:gd name="T105" fmla="*/ 54 h 1448"/>
                  <a:gd name="T106" fmla="*/ 304 w 4861"/>
                  <a:gd name="T107" fmla="*/ 37 h 1448"/>
                  <a:gd name="T108" fmla="*/ 291 w 4861"/>
                  <a:gd name="T109" fmla="*/ 9 h 1448"/>
                  <a:gd name="T110" fmla="*/ 249 w 4861"/>
                  <a:gd name="T111" fmla="*/ 1 h 1448"/>
                  <a:gd name="T112" fmla="*/ 218 w 4861"/>
                  <a:gd name="T113" fmla="*/ 3 h 1448"/>
                  <a:gd name="T114" fmla="*/ 192 w 4861"/>
                  <a:gd name="T115" fmla="*/ 9 h 1448"/>
                  <a:gd name="T116" fmla="*/ 172 w 4861"/>
                  <a:gd name="T117" fmla="*/ 14 h 1448"/>
                  <a:gd name="T118" fmla="*/ 163 w 4861"/>
                  <a:gd name="T119" fmla="*/ 19 h 14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61"/>
                  <a:gd name="T181" fmla="*/ 0 h 1448"/>
                  <a:gd name="T182" fmla="*/ 4861 w 4861"/>
                  <a:gd name="T183" fmla="*/ 1448 h 14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61" h="1448">
                    <a:moveTo>
                      <a:pt x="2599" y="290"/>
                    </a:moveTo>
                    <a:lnTo>
                      <a:pt x="2601" y="290"/>
                    </a:lnTo>
                    <a:lnTo>
                      <a:pt x="2606" y="288"/>
                    </a:lnTo>
                    <a:lnTo>
                      <a:pt x="2616" y="285"/>
                    </a:lnTo>
                    <a:lnTo>
                      <a:pt x="2628" y="281"/>
                    </a:lnTo>
                    <a:lnTo>
                      <a:pt x="2643" y="276"/>
                    </a:lnTo>
                    <a:lnTo>
                      <a:pt x="2662" y="269"/>
                    </a:lnTo>
                    <a:lnTo>
                      <a:pt x="2684" y="263"/>
                    </a:lnTo>
                    <a:lnTo>
                      <a:pt x="2707" y="256"/>
                    </a:lnTo>
                    <a:lnTo>
                      <a:pt x="2734" y="249"/>
                    </a:lnTo>
                    <a:lnTo>
                      <a:pt x="2763" y="241"/>
                    </a:lnTo>
                    <a:lnTo>
                      <a:pt x="2795" y="231"/>
                    </a:lnTo>
                    <a:lnTo>
                      <a:pt x="2828" y="222"/>
                    </a:lnTo>
                    <a:lnTo>
                      <a:pt x="2865" y="212"/>
                    </a:lnTo>
                    <a:lnTo>
                      <a:pt x="2904" y="202"/>
                    </a:lnTo>
                    <a:lnTo>
                      <a:pt x="2942" y="192"/>
                    </a:lnTo>
                    <a:lnTo>
                      <a:pt x="2985" y="182"/>
                    </a:lnTo>
                    <a:lnTo>
                      <a:pt x="3028" y="172"/>
                    </a:lnTo>
                    <a:lnTo>
                      <a:pt x="3074" y="162"/>
                    </a:lnTo>
                    <a:lnTo>
                      <a:pt x="3121" y="152"/>
                    </a:lnTo>
                    <a:lnTo>
                      <a:pt x="3168" y="143"/>
                    </a:lnTo>
                    <a:lnTo>
                      <a:pt x="3217" y="133"/>
                    </a:lnTo>
                    <a:lnTo>
                      <a:pt x="3265" y="125"/>
                    </a:lnTo>
                    <a:lnTo>
                      <a:pt x="3316" y="115"/>
                    </a:lnTo>
                    <a:lnTo>
                      <a:pt x="3368" y="108"/>
                    </a:lnTo>
                    <a:lnTo>
                      <a:pt x="3420" y="100"/>
                    </a:lnTo>
                    <a:lnTo>
                      <a:pt x="3472" y="93"/>
                    </a:lnTo>
                    <a:lnTo>
                      <a:pt x="3524" y="86"/>
                    </a:lnTo>
                    <a:lnTo>
                      <a:pt x="3578" y="81"/>
                    </a:lnTo>
                    <a:lnTo>
                      <a:pt x="3630" y="76"/>
                    </a:lnTo>
                    <a:lnTo>
                      <a:pt x="3684" y="73"/>
                    </a:lnTo>
                    <a:lnTo>
                      <a:pt x="3736" y="71"/>
                    </a:lnTo>
                    <a:lnTo>
                      <a:pt x="3788" y="69"/>
                    </a:lnTo>
                    <a:lnTo>
                      <a:pt x="3891" y="69"/>
                    </a:lnTo>
                    <a:lnTo>
                      <a:pt x="3988" y="71"/>
                    </a:lnTo>
                    <a:lnTo>
                      <a:pt x="4081" y="78"/>
                    </a:lnTo>
                    <a:lnTo>
                      <a:pt x="4168" y="86"/>
                    </a:lnTo>
                    <a:lnTo>
                      <a:pt x="4252" y="100"/>
                    </a:lnTo>
                    <a:lnTo>
                      <a:pt x="4330" y="116"/>
                    </a:lnTo>
                    <a:lnTo>
                      <a:pt x="4400" y="137"/>
                    </a:lnTo>
                    <a:lnTo>
                      <a:pt x="4466" y="160"/>
                    </a:lnTo>
                    <a:lnTo>
                      <a:pt x="4525" y="190"/>
                    </a:lnTo>
                    <a:lnTo>
                      <a:pt x="4575" y="224"/>
                    </a:lnTo>
                    <a:lnTo>
                      <a:pt x="4621" y="261"/>
                    </a:lnTo>
                    <a:lnTo>
                      <a:pt x="4658" y="305"/>
                    </a:lnTo>
                    <a:lnTo>
                      <a:pt x="4688" y="354"/>
                    </a:lnTo>
                    <a:lnTo>
                      <a:pt x="4710" y="407"/>
                    </a:lnTo>
                    <a:lnTo>
                      <a:pt x="4721" y="466"/>
                    </a:lnTo>
                    <a:lnTo>
                      <a:pt x="4726" y="530"/>
                    </a:lnTo>
                    <a:lnTo>
                      <a:pt x="4721" y="592"/>
                    </a:lnTo>
                    <a:lnTo>
                      <a:pt x="4708" y="646"/>
                    </a:lnTo>
                    <a:lnTo>
                      <a:pt x="4684" y="690"/>
                    </a:lnTo>
                    <a:lnTo>
                      <a:pt x="4654" y="727"/>
                    </a:lnTo>
                    <a:lnTo>
                      <a:pt x="4617" y="757"/>
                    </a:lnTo>
                    <a:lnTo>
                      <a:pt x="4573" y="781"/>
                    </a:lnTo>
                    <a:lnTo>
                      <a:pt x="4525" y="798"/>
                    </a:lnTo>
                    <a:lnTo>
                      <a:pt x="4471" y="811"/>
                    </a:lnTo>
                    <a:lnTo>
                      <a:pt x="4414" y="818"/>
                    </a:lnTo>
                    <a:lnTo>
                      <a:pt x="4353" y="821"/>
                    </a:lnTo>
                    <a:lnTo>
                      <a:pt x="4291" y="821"/>
                    </a:lnTo>
                    <a:lnTo>
                      <a:pt x="4227" y="819"/>
                    </a:lnTo>
                    <a:lnTo>
                      <a:pt x="4162" y="814"/>
                    </a:lnTo>
                    <a:lnTo>
                      <a:pt x="4098" y="808"/>
                    </a:lnTo>
                    <a:lnTo>
                      <a:pt x="4034" y="801"/>
                    </a:lnTo>
                    <a:lnTo>
                      <a:pt x="3972" y="794"/>
                    </a:lnTo>
                    <a:lnTo>
                      <a:pt x="3940" y="791"/>
                    </a:lnTo>
                    <a:lnTo>
                      <a:pt x="3906" y="789"/>
                    </a:lnTo>
                    <a:lnTo>
                      <a:pt x="3871" y="787"/>
                    </a:lnTo>
                    <a:lnTo>
                      <a:pt x="3832" y="787"/>
                    </a:lnTo>
                    <a:lnTo>
                      <a:pt x="3793" y="787"/>
                    </a:lnTo>
                    <a:lnTo>
                      <a:pt x="3753" y="789"/>
                    </a:lnTo>
                    <a:lnTo>
                      <a:pt x="3711" y="791"/>
                    </a:lnTo>
                    <a:lnTo>
                      <a:pt x="3669" y="792"/>
                    </a:lnTo>
                    <a:lnTo>
                      <a:pt x="3625" y="796"/>
                    </a:lnTo>
                    <a:lnTo>
                      <a:pt x="3580" y="799"/>
                    </a:lnTo>
                    <a:lnTo>
                      <a:pt x="3536" y="804"/>
                    </a:lnTo>
                    <a:lnTo>
                      <a:pt x="3491" y="808"/>
                    </a:lnTo>
                    <a:lnTo>
                      <a:pt x="3445" y="813"/>
                    </a:lnTo>
                    <a:lnTo>
                      <a:pt x="3400" y="818"/>
                    </a:lnTo>
                    <a:lnTo>
                      <a:pt x="3354" y="824"/>
                    </a:lnTo>
                    <a:lnTo>
                      <a:pt x="3311" y="829"/>
                    </a:lnTo>
                    <a:lnTo>
                      <a:pt x="3267" y="836"/>
                    </a:lnTo>
                    <a:lnTo>
                      <a:pt x="3223" y="843"/>
                    </a:lnTo>
                    <a:lnTo>
                      <a:pt x="3181" y="850"/>
                    </a:lnTo>
                    <a:lnTo>
                      <a:pt x="3139" y="856"/>
                    </a:lnTo>
                    <a:lnTo>
                      <a:pt x="3101" y="863"/>
                    </a:lnTo>
                    <a:lnTo>
                      <a:pt x="3062" y="870"/>
                    </a:lnTo>
                    <a:lnTo>
                      <a:pt x="3027" y="878"/>
                    </a:lnTo>
                    <a:lnTo>
                      <a:pt x="2991" y="885"/>
                    </a:lnTo>
                    <a:lnTo>
                      <a:pt x="2959" y="892"/>
                    </a:lnTo>
                    <a:lnTo>
                      <a:pt x="2929" y="898"/>
                    </a:lnTo>
                    <a:lnTo>
                      <a:pt x="2902" y="905"/>
                    </a:lnTo>
                    <a:lnTo>
                      <a:pt x="2877" y="912"/>
                    </a:lnTo>
                    <a:lnTo>
                      <a:pt x="2853" y="919"/>
                    </a:lnTo>
                    <a:lnTo>
                      <a:pt x="2835" y="924"/>
                    </a:lnTo>
                    <a:lnTo>
                      <a:pt x="2820" y="930"/>
                    </a:lnTo>
                    <a:lnTo>
                      <a:pt x="2806" y="935"/>
                    </a:lnTo>
                    <a:lnTo>
                      <a:pt x="2778" y="959"/>
                    </a:lnTo>
                    <a:lnTo>
                      <a:pt x="2773" y="986"/>
                    </a:lnTo>
                    <a:lnTo>
                      <a:pt x="2786" y="1016"/>
                    </a:lnTo>
                    <a:lnTo>
                      <a:pt x="2811" y="1048"/>
                    </a:lnTo>
                    <a:lnTo>
                      <a:pt x="2842" y="1080"/>
                    </a:lnTo>
                    <a:lnTo>
                      <a:pt x="2872" y="1112"/>
                    </a:lnTo>
                    <a:lnTo>
                      <a:pt x="2897" y="1142"/>
                    </a:lnTo>
                    <a:lnTo>
                      <a:pt x="2909" y="1167"/>
                    </a:lnTo>
                    <a:lnTo>
                      <a:pt x="2911" y="1181"/>
                    </a:lnTo>
                    <a:lnTo>
                      <a:pt x="2911" y="1193"/>
                    </a:lnTo>
                    <a:lnTo>
                      <a:pt x="2909" y="1208"/>
                    </a:lnTo>
                    <a:lnTo>
                      <a:pt x="2905" y="1221"/>
                    </a:lnTo>
                    <a:lnTo>
                      <a:pt x="2900" y="1236"/>
                    </a:lnTo>
                    <a:lnTo>
                      <a:pt x="2890" y="1250"/>
                    </a:lnTo>
                    <a:lnTo>
                      <a:pt x="2875" y="1265"/>
                    </a:lnTo>
                    <a:lnTo>
                      <a:pt x="2857" y="1280"/>
                    </a:lnTo>
                    <a:lnTo>
                      <a:pt x="2833" y="1294"/>
                    </a:lnTo>
                    <a:lnTo>
                      <a:pt x="2801" y="1307"/>
                    </a:lnTo>
                    <a:lnTo>
                      <a:pt x="2764" y="1320"/>
                    </a:lnTo>
                    <a:lnTo>
                      <a:pt x="2719" y="1334"/>
                    </a:lnTo>
                    <a:lnTo>
                      <a:pt x="2665" y="1346"/>
                    </a:lnTo>
                    <a:lnTo>
                      <a:pt x="2603" y="1357"/>
                    </a:lnTo>
                    <a:lnTo>
                      <a:pt x="2531" y="1368"/>
                    </a:lnTo>
                    <a:lnTo>
                      <a:pt x="2448" y="1378"/>
                    </a:lnTo>
                    <a:lnTo>
                      <a:pt x="2403" y="1381"/>
                    </a:lnTo>
                    <a:lnTo>
                      <a:pt x="2356" y="1383"/>
                    </a:lnTo>
                    <a:lnTo>
                      <a:pt x="2305" y="1383"/>
                    </a:lnTo>
                    <a:lnTo>
                      <a:pt x="2251" y="1381"/>
                    </a:lnTo>
                    <a:lnTo>
                      <a:pt x="2198" y="1379"/>
                    </a:lnTo>
                    <a:lnTo>
                      <a:pt x="2140" y="1374"/>
                    </a:lnTo>
                    <a:lnTo>
                      <a:pt x="2082" y="1369"/>
                    </a:lnTo>
                    <a:lnTo>
                      <a:pt x="2021" y="1363"/>
                    </a:lnTo>
                    <a:lnTo>
                      <a:pt x="1959" y="1356"/>
                    </a:lnTo>
                    <a:lnTo>
                      <a:pt x="1897" y="1347"/>
                    </a:lnTo>
                    <a:lnTo>
                      <a:pt x="1831" y="1337"/>
                    </a:lnTo>
                    <a:lnTo>
                      <a:pt x="1767" y="1327"/>
                    </a:lnTo>
                    <a:lnTo>
                      <a:pt x="1700" y="1315"/>
                    </a:lnTo>
                    <a:lnTo>
                      <a:pt x="1633" y="1304"/>
                    </a:lnTo>
                    <a:lnTo>
                      <a:pt x="1565" y="1292"/>
                    </a:lnTo>
                    <a:lnTo>
                      <a:pt x="1496" y="1278"/>
                    </a:lnTo>
                    <a:lnTo>
                      <a:pt x="1429" y="1265"/>
                    </a:lnTo>
                    <a:lnTo>
                      <a:pt x="1360" y="1252"/>
                    </a:lnTo>
                    <a:lnTo>
                      <a:pt x="1291" y="1238"/>
                    </a:lnTo>
                    <a:lnTo>
                      <a:pt x="1224" y="1223"/>
                    </a:lnTo>
                    <a:lnTo>
                      <a:pt x="1155" y="1209"/>
                    </a:lnTo>
                    <a:lnTo>
                      <a:pt x="1088" y="1194"/>
                    </a:lnTo>
                    <a:lnTo>
                      <a:pt x="1021" y="1179"/>
                    </a:lnTo>
                    <a:lnTo>
                      <a:pt x="955" y="1166"/>
                    </a:lnTo>
                    <a:lnTo>
                      <a:pt x="889" y="1151"/>
                    </a:lnTo>
                    <a:lnTo>
                      <a:pt x="826" y="1137"/>
                    </a:lnTo>
                    <a:lnTo>
                      <a:pt x="763" y="1124"/>
                    </a:lnTo>
                    <a:lnTo>
                      <a:pt x="701" y="1110"/>
                    </a:lnTo>
                    <a:lnTo>
                      <a:pt x="642" y="1099"/>
                    </a:lnTo>
                    <a:lnTo>
                      <a:pt x="583" y="1085"/>
                    </a:lnTo>
                    <a:lnTo>
                      <a:pt x="528" y="1073"/>
                    </a:lnTo>
                    <a:lnTo>
                      <a:pt x="474" y="1063"/>
                    </a:lnTo>
                    <a:lnTo>
                      <a:pt x="380" y="1041"/>
                    </a:lnTo>
                    <a:lnTo>
                      <a:pt x="311" y="1016"/>
                    </a:lnTo>
                    <a:lnTo>
                      <a:pt x="261" y="989"/>
                    </a:lnTo>
                    <a:lnTo>
                      <a:pt x="230" y="961"/>
                    </a:lnTo>
                    <a:lnTo>
                      <a:pt x="215" y="932"/>
                    </a:lnTo>
                    <a:lnTo>
                      <a:pt x="215" y="902"/>
                    </a:lnTo>
                    <a:lnTo>
                      <a:pt x="227" y="870"/>
                    </a:lnTo>
                    <a:lnTo>
                      <a:pt x="247" y="840"/>
                    </a:lnTo>
                    <a:lnTo>
                      <a:pt x="274" y="809"/>
                    </a:lnTo>
                    <a:lnTo>
                      <a:pt x="306" y="779"/>
                    </a:lnTo>
                    <a:lnTo>
                      <a:pt x="341" y="752"/>
                    </a:lnTo>
                    <a:lnTo>
                      <a:pt x="375" y="725"/>
                    </a:lnTo>
                    <a:lnTo>
                      <a:pt x="407" y="702"/>
                    </a:lnTo>
                    <a:lnTo>
                      <a:pt x="434" y="681"/>
                    </a:lnTo>
                    <a:lnTo>
                      <a:pt x="454" y="663"/>
                    </a:lnTo>
                    <a:lnTo>
                      <a:pt x="466" y="650"/>
                    </a:lnTo>
                    <a:lnTo>
                      <a:pt x="474" y="626"/>
                    </a:lnTo>
                    <a:lnTo>
                      <a:pt x="479" y="606"/>
                    </a:lnTo>
                    <a:lnTo>
                      <a:pt x="474" y="586"/>
                    </a:lnTo>
                    <a:lnTo>
                      <a:pt x="461" y="565"/>
                    </a:lnTo>
                    <a:lnTo>
                      <a:pt x="434" y="542"/>
                    </a:lnTo>
                    <a:lnTo>
                      <a:pt x="392" y="515"/>
                    </a:lnTo>
                    <a:lnTo>
                      <a:pt x="333" y="485"/>
                    </a:lnTo>
                    <a:lnTo>
                      <a:pt x="254" y="446"/>
                    </a:lnTo>
                    <a:lnTo>
                      <a:pt x="214" y="424"/>
                    </a:lnTo>
                    <a:lnTo>
                      <a:pt x="180" y="402"/>
                    </a:lnTo>
                    <a:lnTo>
                      <a:pt x="153" y="380"/>
                    </a:lnTo>
                    <a:lnTo>
                      <a:pt x="136" y="357"/>
                    </a:lnTo>
                    <a:lnTo>
                      <a:pt x="126" y="333"/>
                    </a:lnTo>
                    <a:lnTo>
                      <a:pt x="124" y="310"/>
                    </a:lnTo>
                    <a:lnTo>
                      <a:pt x="129" y="285"/>
                    </a:lnTo>
                    <a:lnTo>
                      <a:pt x="145" y="261"/>
                    </a:lnTo>
                    <a:lnTo>
                      <a:pt x="168" y="238"/>
                    </a:lnTo>
                    <a:lnTo>
                      <a:pt x="202" y="214"/>
                    </a:lnTo>
                    <a:lnTo>
                      <a:pt x="242" y="192"/>
                    </a:lnTo>
                    <a:lnTo>
                      <a:pt x="293" y="170"/>
                    </a:lnTo>
                    <a:lnTo>
                      <a:pt x="353" y="150"/>
                    </a:lnTo>
                    <a:lnTo>
                      <a:pt x="422" y="130"/>
                    </a:lnTo>
                    <a:lnTo>
                      <a:pt x="501" y="113"/>
                    </a:lnTo>
                    <a:lnTo>
                      <a:pt x="590" y="96"/>
                    </a:lnTo>
                    <a:lnTo>
                      <a:pt x="637" y="90"/>
                    </a:lnTo>
                    <a:lnTo>
                      <a:pt x="684" y="83"/>
                    </a:lnTo>
                    <a:lnTo>
                      <a:pt x="731" y="78"/>
                    </a:lnTo>
                    <a:lnTo>
                      <a:pt x="778" y="73"/>
                    </a:lnTo>
                    <a:lnTo>
                      <a:pt x="826" y="71"/>
                    </a:lnTo>
                    <a:lnTo>
                      <a:pt x="874" y="68"/>
                    </a:lnTo>
                    <a:lnTo>
                      <a:pt x="923" y="66"/>
                    </a:lnTo>
                    <a:lnTo>
                      <a:pt x="972" y="66"/>
                    </a:lnTo>
                    <a:lnTo>
                      <a:pt x="1021" y="68"/>
                    </a:lnTo>
                    <a:lnTo>
                      <a:pt x="1071" y="69"/>
                    </a:lnTo>
                    <a:lnTo>
                      <a:pt x="1120" y="71"/>
                    </a:lnTo>
                    <a:lnTo>
                      <a:pt x="1172" y="74"/>
                    </a:lnTo>
                    <a:lnTo>
                      <a:pt x="1224" y="79"/>
                    </a:lnTo>
                    <a:lnTo>
                      <a:pt x="1276" y="85"/>
                    </a:lnTo>
                    <a:lnTo>
                      <a:pt x="1328" y="90"/>
                    </a:lnTo>
                    <a:lnTo>
                      <a:pt x="1382" y="96"/>
                    </a:lnTo>
                    <a:lnTo>
                      <a:pt x="1438" y="105"/>
                    </a:lnTo>
                    <a:lnTo>
                      <a:pt x="1493" y="113"/>
                    </a:lnTo>
                    <a:lnTo>
                      <a:pt x="1550" y="123"/>
                    </a:lnTo>
                    <a:lnTo>
                      <a:pt x="1607" y="133"/>
                    </a:lnTo>
                    <a:lnTo>
                      <a:pt x="1666" y="145"/>
                    </a:lnTo>
                    <a:lnTo>
                      <a:pt x="1725" y="157"/>
                    </a:lnTo>
                    <a:lnTo>
                      <a:pt x="1786" y="169"/>
                    </a:lnTo>
                    <a:lnTo>
                      <a:pt x="1848" y="182"/>
                    </a:lnTo>
                    <a:lnTo>
                      <a:pt x="1912" y="197"/>
                    </a:lnTo>
                    <a:lnTo>
                      <a:pt x="1976" y="212"/>
                    </a:lnTo>
                    <a:lnTo>
                      <a:pt x="2041" y="227"/>
                    </a:lnTo>
                    <a:lnTo>
                      <a:pt x="2109" y="244"/>
                    </a:lnTo>
                    <a:lnTo>
                      <a:pt x="2177" y="261"/>
                    </a:lnTo>
                    <a:lnTo>
                      <a:pt x="2246" y="280"/>
                    </a:lnTo>
                    <a:lnTo>
                      <a:pt x="2319" y="298"/>
                    </a:lnTo>
                    <a:lnTo>
                      <a:pt x="2391" y="318"/>
                    </a:lnTo>
                    <a:lnTo>
                      <a:pt x="2531" y="354"/>
                    </a:lnTo>
                    <a:lnTo>
                      <a:pt x="2653" y="384"/>
                    </a:lnTo>
                    <a:lnTo>
                      <a:pt x="2763" y="406"/>
                    </a:lnTo>
                    <a:lnTo>
                      <a:pt x="2858" y="424"/>
                    </a:lnTo>
                    <a:lnTo>
                      <a:pt x="2942" y="436"/>
                    </a:lnTo>
                    <a:lnTo>
                      <a:pt x="3013" y="443"/>
                    </a:lnTo>
                    <a:lnTo>
                      <a:pt x="3074" y="448"/>
                    </a:lnTo>
                    <a:lnTo>
                      <a:pt x="3124" y="448"/>
                    </a:lnTo>
                    <a:lnTo>
                      <a:pt x="3166" y="446"/>
                    </a:lnTo>
                    <a:lnTo>
                      <a:pt x="3198" y="443"/>
                    </a:lnTo>
                    <a:lnTo>
                      <a:pt x="3225" y="438"/>
                    </a:lnTo>
                    <a:lnTo>
                      <a:pt x="3243" y="433"/>
                    </a:lnTo>
                    <a:lnTo>
                      <a:pt x="3257" y="428"/>
                    </a:lnTo>
                    <a:lnTo>
                      <a:pt x="3265" y="424"/>
                    </a:lnTo>
                    <a:lnTo>
                      <a:pt x="3269" y="421"/>
                    </a:lnTo>
                    <a:lnTo>
                      <a:pt x="3270" y="419"/>
                    </a:lnTo>
                    <a:lnTo>
                      <a:pt x="3270" y="421"/>
                    </a:lnTo>
                    <a:lnTo>
                      <a:pt x="3267" y="423"/>
                    </a:lnTo>
                    <a:lnTo>
                      <a:pt x="3260" y="426"/>
                    </a:lnTo>
                    <a:lnTo>
                      <a:pt x="3250" y="429"/>
                    </a:lnTo>
                    <a:lnTo>
                      <a:pt x="3233" y="433"/>
                    </a:lnTo>
                    <a:lnTo>
                      <a:pt x="3212" y="436"/>
                    </a:lnTo>
                    <a:lnTo>
                      <a:pt x="3181" y="436"/>
                    </a:lnTo>
                    <a:lnTo>
                      <a:pt x="3143" y="436"/>
                    </a:lnTo>
                    <a:lnTo>
                      <a:pt x="3094" y="431"/>
                    </a:lnTo>
                    <a:lnTo>
                      <a:pt x="3035" y="424"/>
                    </a:lnTo>
                    <a:lnTo>
                      <a:pt x="2964" y="414"/>
                    </a:lnTo>
                    <a:lnTo>
                      <a:pt x="2880" y="397"/>
                    </a:lnTo>
                    <a:lnTo>
                      <a:pt x="2783" y="377"/>
                    </a:lnTo>
                    <a:lnTo>
                      <a:pt x="2670" y="350"/>
                    </a:lnTo>
                    <a:lnTo>
                      <a:pt x="2541" y="318"/>
                    </a:lnTo>
                    <a:lnTo>
                      <a:pt x="2394" y="278"/>
                    </a:lnTo>
                    <a:lnTo>
                      <a:pt x="2317" y="256"/>
                    </a:lnTo>
                    <a:lnTo>
                      <a:pt x="2241" y="236"/>
                    </a:lnTo>
                    <a:lnTo>
                      <a:pt x="2167" y="216"/>
                    </a:lnTo>
                    <a:lnTo>
                      <a:pt x="2095" y="197"/>
                    </a:lnTo>
                    <a:lnTo>
                      <a:pt x="2024" y="179"/>
                    </a:lnTo>
                    <a:lnTo>
                      <a:pt x="1955" y="160"/>
                    </a:lnTo>
                    <a:lnTo>
                      <a:pt x="1887" y="143"/>
                    </a:lnTo>
                    <a:lnTo>
                      <a:pt x="1821" y="128"/>
                    </a:lnTo>
                    <a:lnTo>
                      <a:pt x="1755" y="113"/>
                    </a:lnTo>
                    <a:lnTo>
                      <a:pt x="1692" y="100"/>
                    </a:lnTo>
                    <a:lnTo>
                      <a:pt x="1628" y="86"/>
                    </a:lnTo>
                    <a:lnTo>
                      <a:pt x="1565" y="74"/>
                    </a:lnTo>
                    <a:lnTo>
                      <a:pt x="1505" y="63"/>
                    </a:lnTo>
                    <a:lnTo>
                      <a:pt x="1446" y="53"/>
                    </a:lnTo>
                    <a:lnTo>
                      <a:pt x="1387" y="42"/>
                    </a:lnTo>
                    <a:lnTo>
                      <a:pt x="1328" y="34"/>
                    </a:lnTo>
                    <a:lnTo>
                      <a:pt x="1271" y="27"/>
                    </a:lnTo>
                    <a:lnTo>
                      <a:pt x="1216" y="21"/>
                    </a:lnTo>
                    <a:lnTo>
                      <a:pt x="1160" y="14"/>
                    </a:lnTo>
                    <a:lnTo>
                      <a:pt x="1105" y="9"/>
                    </a:lnTo>
                    <a:lnTo>
                      <a:pt x="1051" y="5"/>
                    </a:lnTo>
                    <a:lnTo>
                      <a:pt x="999" y="4"/>
                    </a:lnTo>
                    <a:lnTo>
                      <a:pt x="945" y="2"/>
                    </a:lnTo>
                    <a:lnTo>
                      <a:pt x="893" y="0"/>
                    </a:lnTo>
                    <a:lnTo>
                      <a:pt x="842" y="2"/>
                    </a:lnTo>
                    <a:lnTo>
                      <a:pt x="790" y="2"/>
                    </a:lnTo>
                    <a:lnTo>
                      <a:pt x="740" y="5"/>
                    </a:lnTo>
                    <a:lnTo>
                      <a:pt x="689" y="9"/>
                    </a:lnTo>
                    <a:lnTo>
                      <a:pt x="639" y="14"/>
                    </a:lnTo>
                    <a:lnTo>
                      <a:pt x="590" y="19"/>
                    </a:lnTo>
                    <a:lnTo>
                      <a:pt x="540" y="26"/>
                    </a:lnTo>
                    <a:lnTo>
                      <a:pt x="491" y="34"/>
                    </a:lnTo>
                    <a:lnTo>
                      <a:pt x="397" y="53"/>
                    </a:lnTo>
                    <a:lnTo>
                      <a:pt x="314" y="73"/>
                    </a:lnTo>
                    <a:lnTo>
                      <a:pt x="240" y="93"/>
                    </a:lnTo>
                    <a:lnTo>
                      <a:pt x="178" y="116"/>
                    </a:lnTo>
                    <a:lnTo>
                      <a:pt x="124" y="140"/>
                    </a:lnTo>
                    <a:lnTo>
                      <a:pt x="81" y="165"/>
                    </a:lnTo>
                    <a:lnTo>
                      <a:pt x="47" y="190"/>
                    </a:lnTo>
                    <a:lnTo>
                      <a:pt x="22" y="216"/>
                    </a:lnTo>
                    <a:lnTo>
                      <a:pt x="7" y="243"/>
                    </a:lnTo>
                    <a:lnTo>
                      <a:pt x="0" y="268"/>
                    </a:lnTo>
                    <a:lnTo>
                      <a:pt x="2" y="295"/>
                    </a:lnTo>
                    <a:lnTo>
                      <a:pt x="12" y="322"/>
                    </a:lnTo>
                    <a:lnTo>
                      <a:pt x="30" y="347"/>
                    </a:lnTo>
                    <a:lnTo>
                      <a:pt x="59" y="372"/>
                    </a:lnTo>
                    <a:lnTo>
                      <a:pt x="94" y="396"/>
                    </a:lnTo>
                    <a:lnTo>
                      <a:pt x="138" y="419"/>
                    </a:lnTo>
                    <a:lnTo>
                      <a:pt x="220" y="461"/>
                    </a:lnTo>
                    <a:lnTo>
                      <a:pt x="282" y="495"/>
                    </a:lnTo>
                    <a:lnTo>
                      <a:pt x="326" y="523"/>
                    </a:lnTo>
                    <a:lnTo>
                      <a:pt x="355" y="549"/>
                    </a:lnTo>
                    <a:lnTo>
                      <a:pt x="370" y="572"/>
                    </a:lnTo>
                    <a:lnTo>
                      <a:pt x="373" y="594"/>
                    </a:lnTo>
                    <a:lnTo>
                      <a:pt x="370" y="618"/>
                    </a:lnTo>
                    <a:lnTo>
                      <a:pt x="360" y="643"/>
                    </a:lnTo>
                    <a:lnTo>
                      <a:pt x="348" y="658"/>
                    </a:lnTo>
                    <a:lnTo>
                      <a:pt x="328" y="678"/>
                    </a:lnTo>
                    <a:lnTo>
                      <a:pt x="298" y="700"/>
                    </a:lnTo>
                    <a:lnTo>
                      <a:pt x="264" y="727"/>
                    </a:lnTo>
                    <a:lnTo>
                      <a:pt x="229" y="755"/>
                    </a:lnTo>
                    <a:lnTo>
                      <a:pt x="192" y="786"/>
                    </a:lnTo>
                    <a:lnTo>
                      <a:pt x="158" y="818"/>
                    </a:lnTo>
                    <a:lnTo>
                      <a:pt x="129" y="851"/>
                    </a:lnTo>
                    <a:lnTo>
                      <a:pt x="108" y="885"/>
                    </a:lnTo>
                    <a:lnTo>
                      <a:pt x="96" y="919"/>
                    </a:lnTo>
                    <a:lnTo>
                      <a:pt x="98" y="952"/>
                    </a:lnTo>
                    <a:lnTo>
                      <a:pt x="113" y="984"/>
                    </a:lnTo>
                    <a:lnTo>
                      <a:pt x="145" y="1016"/>
                    </a:lnTo>
                    <a:lnTo>
                      <a:pt x="197" y="1045"/>
                    </a:lnTo>
                    <a:lnTo>
                      <a:pt x="271" y="1073"/>
                    </a:lnTo>
                    <a:lnTo>
                      <a:pt x="370" y="1097"/>
                    </a:lnTo>
                    <a:lnTo>
                      <a:pt x="427" y="1109"/>
                    </a:lnTo>
                    <a:lnTo>
                      <a:pt x="486" y="1122"/>
                    </a:lnTo>
                    <a:lnTo>
                      <a:pt x="548" y="1136"/>
                    </a:lnTo>
                    <a:lnTo>
                      <a:pt x="610" y="1149"/>
                    </a:lnTo>
                    <a:lnTo>
                      <a:pt x="676" y="1164"/>
                    </a:lnTo>
                    <a:lnTo>
                      <a:pt x="742" y="1179"/>
                    </a:lnTo>
                    <a:lnTo>
                      <a:pt x="809" y="1194"/>
                    </a:lnTo>
                    <a:lnTo>
                      <a:pt x="878" y="1209"/>
                    </a:lnTo>
                    <a:lnTo>
                      <a:pt x="948" y="1225"/>
                    </a:lnTo>
                    <a:lnTo>
                      <a:pt x="1017" y="1241"/>
                    </a:lnTo>
                    <a:lnTo>
                      <a:pt x="1090" y="1257"/>
                    </a:lnTo>
                    <a:lnTo>
                      <a:pt x="1162" y="1273"/>
                    </a:lnTo>
                    <a:lnTo>
                      <a:pt x="1232" y="1289"/>
                    </a:lnTo>
                    <a:lnTo>
                      <a:pt x="1305" y="1304"/>
                    </a:lnTo>
                    <a:lnTo>
                      <a:pt x="1379" y="1319"/>
                    </a:lnTo>
                    <a:lnTo>
                      <a:pt x="1451" y="1334"/>
                    </a:lnTo>
                    <a:lnTo>
                      <a:pt x="1522" y="1349"/>
                    </a:lnTo>
                    <a:lnTo>
                      <a:pt x="1594" y="1363"/>
                    </a:lnTo>
                    <a:lnTo>
                      <a:pt x="1665" y="1374"/>
                    </a:lnTo>
                    <a:lnTo>
                      <a:pt x="1735" y="1388"/>
                    </a:lnTo>
                    <a:lnTo>
                      <a:pt x="1804" y="1398"/>
                    </a:lnTo>
                    <a:lnTo>
                      <a:pt x="1871" y="1408"/>
                    </a:lnTo>
                    <a:lnTo>
                      <a:pt x="1939" y="1418"/>
                    </a:lnTo>
                    <a:lnTo>
                      <a:pt x="2004" y="1426"/>
                    </a:lnTo>
                    <a:lnTo>
                      <a:pt x="2068" y="1433"/>
                    </a:lnTo>
                    <a:lnTo>
                      <a:pt x="2129" y="1438"/>
                    </a:lnTo>
                    <a:lnTo>
                      <a:pt x="2189" y="1443"/>
                    </a:lnTo>
                    <a:lnTo>
                      <a:pt x="2248" y="1447"/>
                    </a:lnTo>
                    <a:lnTo>
                      <a:pt x="2304" y="1448"/>
                    </a:lnTo>
                    <a:lnTo>
                      <a:pt x="2356" y="1447"/>
                    </a:lnTo>
                    <a:lnTo>
                      <a:pt x="2406" y="1445"/>
                    </a:lnTo>
                    <a:lnTo>
                      <a:pt x="2455" y="1442"/>
                    </a:lnTo>
                    <a:lnTo>
                      <a:pt x="2542" y="1431"/>
                    </a:lnTo>
                    <a:lnTo>
                      <a:pt x="2620" y="1418"/>
                    </a:lnTo>
                    <a:lnTo>
                      <a:pt x="2685" y="1401"/>
                    </a:lnTo>
                    <a:lnTo>
                      <a:pt x="2744" y="1384"/>
                    </a:lnTo>
                    <a:lnTo>
                      <a:pt x="2793" y="1366"/>
                    </a:lnTo>
                    <a:lnTo>
                      <a:pt x="2835" y="1346"/>
                    </a:lnTo>
                    <a:lnTo>
                      <a:pt x="2869" y="1324"/>
                    </a:lnTo>
                    <a:lnTo>
                      <a:pt x="2897" y="1302"/>
                    </a:lnTo>
                    <a:lnTo>
                      <a:pt x="2917" y="1280"/>
                    </a:lnTo>
                    <a:lnTo>
                      <a:pt x="2934" y="1258"/>
                    </a:lnTo>
                    <a:lnTo>
                      <a:pt x="2946" y="1238"/>
                    </a:lnTo>
                    <a:lnTo>
                      <a:pt x="2954" y="1216"/>
                    </a:lnTo>
                    <a:lnTo>
                      <a:pt x="2959" y="1198"/>
                    </a:lnTo>
                    <a:lnTo>
                      <a:pt x="2961" y="1179"/>
                    </a:lnTo>
                    <a:lnTo>
                      <a:pt x="2961" y="1162"/>
                    </a:lnTo>
                    <a:lnTo>
                      <a:pt x="2959" y="1147"/>
                    </a:lnTo>
                    <a:lnTo>
                      <a:pt x="2948" y="1122"/>
                    </a:lnTo>
                    <a:lnTo>
                      <a:pt x="2927" y="1097"/>
                    </a:lnTo>
                    <a:lnTo>
                      <a:pt x="2900" y="1072"/>
                    </a:lnTo>
                    <a:lnTo>
                      <a:pt x="2874" y="1048"/>
                    </a:lnTo>
                    <a:lnTo>
                      <a:pt x="2855" y="1025"/>
                    </a:lnTo>
                    <a:lnTo>
                      <a:pt x="2847" y="1001"/>
                    </a:lnTo>
                    <a:lnTo>
                      <a:pt x="2857" y="979"/>
                    </a:lnTo>
                    <a:lnTo>
                      <a:pt x="2889" y="956"/>
                    </a:lnTo>
                    <a:lnTo>
                      <a:pt x="2902" y="951"/>
                    </a:lnTo>
                    <a:lnTo>
                      <a:pt x="2919" y="944"/>
                    </a:lnTo>
                    <a:lnTo>
                      <a:pt x="2937" y="939"/>
                    </a:lnTo>
                    <a:lnTo>
                      <a:pt x="2961" y="932"/>
                    </a:lnTo>
                    <a:lnTo>
                      <a:pt x="2986" y="927"/>
                    </a:lnTo>
                    <a:lnTo>
                      <a:pt x="3015" y="922"/>
                    </a:lnTo>
                    <a:lnTo>
                      <a:pt x="3047" y="915"/>
                    </a:lnTo>
                    <a:lnTo>
                      <a:pt x="3079" y="910"/>
                    </a:lnTo>
                    <a:lnTo>
                      <a:pt x="3114" y="905"/>
                    </a:lnTo>
                    <a:lnTo>
                      <a:pt x="3153" y="900"/>
                    </a:lnTo>
                    <a:lnTo>
                      <a:pt x="3191" y="895"/>
                    </a:lnTo>
                    <a:lnTo>
                      <a:pt x="3232" y="890"/>
                    </a:lnTo>
                    <a:lnTo>
                      <a:pt x="3274" y="885"/>
                    </a:lnTo>
                    <a:lnTo>
                      <a:pt x="3317" y="880"/>
                    </a:lnTo>
                    <a:lnTo>
                      <a:pt x="3361" y="877"/>
                    </a:lnTo>
                    <a:lnTo>
                      <a:pt x="3407" y="872"/>
                    </a:lnTo>
                    <a:lnTo>
                      <a:pt x="3452" y="868"/>
                    </a:lnTo>
                    <a:lnTo>
                      <a:pt x="3499" y="865"/>
                    </a:lnTo>
                    <a:lnTo>
                      <a:pt x="3546" y="863"/>
                    </a:lnTo>
                    <a:lnTo>
                      <a:pt x="3592" y="860"/>
                    </a:lnTo>
                    <a:lnTo>
                      <a:pt x="3639" y="858"/>
                    </a:lnTo>
                    <a:lnTo>
                      <a:pt x="3686" y="856"/>
                    </a:lnTo>
                    <a:lnTo>
                      <a:pt x="3731" y="855"/>
                    </a:lnTo>
                    <a:lnTo>
                      <a:pt x="3776" y="853"/>
                    </a:lnTo>
                    <a:lnTo>
                      <a:pt x="3820" y="853"/>
                    </a:lnTo>
                    <a:lnTo>
                      <a:pt x="3864" y="853"/>
                    </a:lnTo>
                    <a:lnTo>
                      <a:pt x="3906" y="853"/>
                    </a:lnTo>
                    <a:lnTo>
                      <a:pt x="3946" y="855"/>
                    </a:lnTo>
                    <a:lnTo>
                      <a:pt x="3987" y="856"/>
                    </a:lnTo>
                    <a:lnTo>
                      <a:pt x="4024" y="858"/>
                    </a:lnTo>
                    <a:lnTo>
                      <a:pt x="4059" y="861"/>
                    </a:lnTo>
                    <a:lnTo>
                      <a:pt x="4093" y="865"/>
                    </a:lnTo>
                    <a:lnTo>
                      <a:pt x="4158" y="872"/>
                    </a:lnTo>
                    <a:lnTo>
                      <a:pt x="4224" y="877"/>
                    </a:lnTo>
                    <a:lnTo>
                      <a:pt x="4291" y="882"/>
                    </a:lnTo>
                    <a:lnTo>
                      <a:pt x="4357" y="882"/>
                    </a:lnTo>
                    <a:lnTo>
                      <a:pt x="4422" y="880"/>
                    </a:lnTo>
                    <a:lnTo>
                      <a:pt x="4486" y="875"/>
                    </a:lnTo>
                    <a:lnTo>
                      <a:pt x="4548" y="865"/>
                    </a:lnTo>
                    <a:lnTo>
                      <a:pt x="4605" y="851"/>
                    </a:lnTo>
                    <a:lnTo>
                      <a:pt x="4659" y="831"/>
                    </a:lnTo>
                    <a:lnTo>
                      <a:pt x="4708" y="806"/>
                    </a:lnTo>
                    <a:lnTo>
                      <a:pt x="4752" y="776"/>
                    </a:lnTo>
                    <a:lnTo>
                      <a:pt x="4789" y="737"/>
                    </a:lnTo>
                    <a:lnTo>
                      <a:pt x="4819" y="693"/>
                    </a:lnTo>
                    <a:lnTo>
                      <a:pt x="4843" y="641"/>
                    </a:lnTo>
                    <a:lnTo>
                      <a:pt x="4856" y="579"/>
                    </a:lnTo>
                    <a:lnTo>
                      <a:pt x="4861" y="510"/>
                    </a:lnTo>
                    <a:lnTo>
                      <a:pt x="4856" y="439"/>
                    </a:lnTo>
                    <a:lnTo>
                      <a:pt x="4843" y="375"/>
                    </a:lnTo>
                    <a:lnTo>
                      <a:pt x="4819" y="317"/>
                    </a:lnTo>
                    <a:lnTo>
                      <a:pt x="4789" y="263"/>
                    </a:lnTo>
                    <a:lnTo>
                      <a:pt x="4748" y="216"/>
                    </a:lnTo>
                    <a:lnTo>
                      <a:pt x="4701" y="174"/>
                    </a:lnTo>
                    <a:lnTo>
                      <a:pt x="4647" y="137"/>
                    </a:lnTo>
                    <a:lnTo>
                      <a:pt x="4585" y="105"/>
                    </a:lnTo>
                    <a:lnTo>
                      <a:pt x="4516" y="78"/>
                    </a:lnTo>
                    <a:lnTo>
                      <a:pt x="4441" y="56"/>
                    </a:lnTo>
                    <a:lnTo>
                      <a:pt x="4358" y="37"/>
                    </a:lnTo>
                    <a:lnTo>
                      <a:pt x="4271" y="24"/>
                    </a:lnTo>
                    <a:lnTo>
                      <a:pt x="4178" y="12"/>
                    </a:lnTo>
                    <a:lnTo>
                      <a:pt x="4081" y="7"/>
                    </a:lnTo>
                    <a:lnTo>
                      <a:pt x="3977" y="4"/>
                    </a:lnTo>
                    <a:lnTo>
                      <a:pt x="3869" y="4"/>
                    </a:lnTo>
                    <a:lnTo>
                      <a:pt x="3813" y="5"/>
                    </a:lnTo>
                    <a:lnTo>
                      <a:pt x="3758" y="9"/>
                    </a:lnTo>
                    <a:lnTo>
                      <a:pt x="3702" y="14"/>
                    </a:lnTo>
                    <a:lnTo>
                      <a:pt x="3645" y="19"/>
                    </a:lnTo>
                    <a:lnTo>
                      <a:pt x="3590" y="26"/>
                    </a:lnTo>
                    <a:lnTo>
                      <a:pt x="3534" y="34"/>
                    </a:lnTo>
                    <a:lnTo>
                      <a:pt x="3479" y="42"/>
                    </a:lnTo>
                    <a:lnTo>
                      <a:pt x="3423" y="53"/>
                    </a:lnTo>
                    <a:lnTo>
                      <a:pt x="3368" y="63"/>
                    </a:lnTo>
                    <a:lnTo>
                      <a:pt x="3314" y="74"/>
                    </a:lnTo>
                    <a:lnTo>
                      <a:pt x="3262" y="86"/>
                    </a:lnTo>
                    <a:lnTo>
                      <a:pt x="3210" y="98"/>
                    </a:lnTo>
                    <a:lnTo>
                      <a:pt x="3158" y="111"/>
                    </a:lnTo>
                    <a:lnTo>
                      <a:pt x="3109" y="125"/>
                    </a:lnTo>
                    <a:lnTo>
                      <a:pt x="3060" y="137"/>
                    </a:lnTo>
                    <a:lnTo>
                      <a:pt x="3015" y="150"/>
                    </a:lnTo>
                    <a:lnTo>
                      <a:pt x="2969" y="164"/>
                    </a:lnTo>
                    <a:lnTo>
                      <a:pt x="2926" y="177"/>
                    </a:lnTo>
                    <a:lnTo>
                      <a:pt x="2885" y="189"/>
                    </a:lnTo>
                    <a:lnTo>
                      <a:pt x="2847" y="202"/>
                    </a:lnTo>
                    <a:lnTo>
                      <a:pt x="2810" y="214"/>
                    </a:lnTo>
                    <a:lnTo>
                      <a:pt x="2776" y="226"/>
                    </a:lnTo>
                    <a:lnTo>
                      <a:pt x="2744" y="236"/>
                    </a:lnTo>
                    <a:lnTo>
                      <a:pt x="2715" y="246"/>
                    </a:lnTo>
                    <a:lnTo>
                      <a:pt x="2689" y="256"/>
                    </a:lnTo>
                    <a:lnTo>
                      <a:pt x="2667" y="264"/>
                    </a:lnTo>
                    <a:lnTo>
                      <a:pt x="2647" y="271"/>
                    </a:lnTo>
                    <a:lnTo>
                      <a:pt x="2630" y="278"/>
                    </a:lnTo>
                    <a:lnTo>
                      <a:pt x="2616" y="283"/>
                    </a:lnTo>
                    <a:lnTo>
                      <a:pt x="2608" y="286"/>
                    </a:lnTo>
                    <a:lnTo>
                      <a:pt x="2601" y="290"/>
                    </a:lnTo>
                    <a:lnTo>
                      <a:pt x="2599" y="2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2976" y="1152"/>
                <a:ext cx="463" cy="996"/>
                <a:chOff x="2809" y="1780"/>
                <a:chExt cx="463" cy="996"/>
              </a:xfrm>
            </p:grpSpPr>
            <p:sp>
              <p:nvSpPr>
                <p:cNvPr id="3110" name="Freeform 29"/>
                <p:cNvSpPr>
                  <a:spLocks/>
                </p:cNvSpPr>
                <p:nvPr/>
              </p:nvSpPr>
              <p:spPr bwMode="auto">
                <a:xfrm>
                  <a:off x="2818" y="2603"/>
                  <a:ext cx="253" cy="168"/>
                </a:xfrm>
                <a:custGeom>
                  <a:avLst/>
                  <a:gdLst>
                    <a:gd name="T0" fmla="*/ 29 w 505"/>
                    <a:gd name="T1" fmla="*/ 11 h 336"/>
                    <a:gd name="T2" fmla="*/ 26 w 505"/>
                    <a:gd name="T3" fmla="*/ 11 h 336"/>
                    <a:gd name="T4" fmla="*/ 22 w 505"/>
                    <a:gd name="T5" fmla="*/ 11 h 336"/>
                    <a:gd name="T6" fmla="*/ 21 w 505"/>
                    <a:gd name="T7" fmla="*/ 7 h 336"/>
                    <a:gd name="T8" fmla="*/ 23 w 505"/>
                    <a:gd name="T9" fmla="*/ 5 h 336"/>
                    <a:gd name="T10" fmla="*/ 22 w 505"/>
                    <a:gd name="T11" fmla="*/ 0 h 336"/>
                    <a:gd name="T12" fmla="*/ 14 w 505"/>
                    <a:gd name="T13" fmla="*/ 0 h 336"/>
                    <a:gd name="T14" fmla="*/ 4 w 505"/>
                    <a:gd name="T15" fmla="*/ 1 h 336"/>
                    <a:gd name="T16" fmla="*/ 5 w 505"/>
                    <a:gd name="T17" fmla="*/ 3 h 336"/>
                    <a:gd name="T18" fmla="*/ 3 w 505"/>
                    <a:gd name="T19" fmla="*/ 5 h 336"/>
                    <a:gd name="T20" fmla="*/ 0 w 505"/>
                    <a:gd name="T21" fmla="*/ 10 h 336"/>
                    <a:gd name="T22" fmla="*/ 2 w 505"/>
                    <a:gd name="T23" fmla="*/ 12 h 336"/>
                    <a:gd name="T24" fmla="*/ 5 w 505"/>
                    <a:gd name="T25" fmla="*/ 13 h 336"/>
                    <a:gd name="T26" fmla="*/ 11 w 505"/>
                    <a:gd name="T27" fmla="*/ 13 h 336"/>
                    <a:gd name="T28" fmla="*/ 15 w 505"/>
                    <a:gd name="T29" fmla="*/ 15 h 336"/>
                    <a:gd name="T30" fmla="*/ 16 w 505"/>
                    <a:gd name="T31" fmla="*/ 20 h 336"/>
                    <a:gd name="T32" fmla="*/ 25 w 505"/>
                    <a:gd name="T33" fmla="*/ 21 h 336"/>
                    <a:gd name="T34" fmla="*/ 32 w 505"/>
                    <a:gd name="T35" fmla="*/ 21 h 336"/>
                    <a:gd name="T36" fmla="*/ 32 w 505"/>
                    <a:gd name="T37" fmla="*/ 13 h 336"/>
                    <a:gd name="T38" fmla="*/ 29 w 505"/>
                    <a:gd name="T39" fmla="*/ 11 h 3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5"/>
                    <a:gd name="T61" fmla="*/ 0 h 336"/>
                    <a:gd name="T62" fmla="*/ 505 w 505"/>
                    <a:gd name="T63" fmla="*/ 336 h 3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5" h="336">
                      <a:moveTo>
                        <a:pt x="464" y="171"/>
                      </a:moveTo>
                      <a:lnTo>
                        <a:pt x="411" y="166"/>
                      </a:lnTo>
                      <a:lnTo>
                        <a:pt x="352" y="161"/>
                      </a:lnTo>
                      <a:lnTo>
                        <a:pt x="335" y="115"/>
                      </a:lnTo>
                      <a:lnTo>
                        <a:pt x="357" y="74"/>
                      </a:lnTo>
                      <a:lnTo>
                        <a:pt x="338" y="0"/>
                      </a:lnTo>
                      <a:lnTo>
                        <a:pt x="215" y="0"/>
                      </a:lnTo>
                      <a:lnTo>
                        <a:pt x="55" y="28"/>
                      </a:lnTo>
                      <a:lnTo>
                        <a:pt x="73" y="60"/>
                      </a:lnTo>
                      <a:lnTo>
                        <a:pt x="41" y="92"/>
                      </a:lnTo>
                      <a:lnTo>
                        <a:pt x="0" y="148"/>
                      </a:lnTo>
                      <a:lnTo>
                        <a:pt x="27" y="198"/>
                      </a:lnTo>
                      <a:lnTo>
                        <a:pt x="78" y="221"/>
                      </a:lnTo>
                      <a:lnTo>
                        <a:pt x="169" y="217"/>
                      </a:lnTo>
                      <a:lnTo>
                        <a:pt x="234" y="249"/>
                      </a:lnTo>
                      <a:lnTo>
                        <a:pt x="252" y="313"/>
                      </a:lnTo>
                      <a:lnTo>
                        <a:pt x="397" y="336"/>
                      </a:lnTo>
                      <a:lnTo>
                        <a:pt x="505" y="323"/>
                      </a:lnTo>
                      <a:lnTo>
                        <a:pt x="505" y="217"/>
                      </a:lnTo>
                      <a:lnTo>
                        <a:pt x="464" y="171"/>
                      </a:lnTo>
                      <a:close/>
                    </a:path>
                  </a:pathLst>
                </a:custGeom>
                <a:solidFill>
                  <a:srgbClr val="147A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Freeform 30"/>
                <p:cNvSpPr>
                  <a:spLocks/>
                </p:cNvSpPr>
                <p:nvPr/>
              </p:nvSpPr>
              <p:spPr bwMode="auto">
                <a:xfrm>
                  <a:off x="3048" y="2345"/>
                  <a:ext cx="90" cy="351"/>
                </a:xfrm>
                <a:custGeom>
                  <a:avLst/>
                  <a:gdLst>
                    <a:gd name="T0" fmla="*/ 1 w 180"/>
                    <a:gd name="T1" fmla="*/ 1 h 703"/>
                    <a:gd name="T2" fmla="*/ 1 w 180"/>
                    <a:gd name="T3" fmla="*/ 4 h 703"/>
                    <a:gd name="T4" fmla="*/ 1 w 180"/>
                    <a:gd name="T5" fmla="*/ 6 h 703"/>
                    <a:gd name="T6" fmla="*/ 0 w 180"/>
                    <a:gd name="T7" fmla="*/ 9 h 703"/>
                    <a:gd name="T8" fmla="*/ 1 w 180"/>
                    <a:gd name="T9" fmla="*/ 11 h 703"/>
                    <a:gd name="T10" fmla="*/ 1 w 180"/>
                    <a:gd name="T11" fmla="*/ 13 h 703"/>
                    <a:gd name="T12" fmla="*/ 1 w 180"/>
                    <a:gd name="T13" fmla="*/ 17 h 703"/>
                    <a:gd name="T14" fmla="*/ 1 w 180"/>
                    <a:gd name="T15" fmla="*/ 22 h 703"/>
                    <a:gd name="T16" fmla="*/ 1 w 180"/>
                    <a:gd name="T17" fmla="*/ 27 h 703"/>
                    <a:gd name="T18" fmla="*/ 3 w 180"/>
                    <a:gd name="T19" fmla="*/ 33 h 703"/>
                    <a:gd name="T20" fmla="*/ 3 w 180"/>
                    <a:gd name="T21" fmla="*/ 38 h 703"/>
                    <a:gd name="T22" fmla="*/ 3 w 180"/>
                    <a:gd name="T23" fmla="*/ 42 h 703"/>
                    <a:gd name="T24" fmla="*/ 6 w 180"/>
                    <a:gd name="T25" fmla="*/ 43 h 703"/>
                    <a:gd name="T26" fmla="*/ 11 w 180"/>
                    <a:gd name="T27" fmla="*/ 42 h 703"/>
                    <a:gd name="T28" fmla="*/ 11 w 180"/>
                    <a:gd name="T29" fmla="*/ 0 h 703"/>
                    <a:gd name="T30" fmla="*/ 1 w 180"/>
                    <a:gd name="T31" fmla="*/ 1 h 70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0"/>
                    <a:gd name="T49" fmla="*/ 0 h 703"/>
                    <a:gd name="T50" fmla="*/ 180 w 180"/>
                    <a:gd name="T51" fmla="*/ 703 h 70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0" h="703">
                      <a:moveTo>
                        <a:pt x="14" y="24"/>
                      </a:moveTo>
                      <a:lnTo>
                        <a:pt x="14" y="70"/>
                      </a:lnTo>
                      <a:lnTo>
                        <a:pt x="4" y="108"/>
                      </a:lnTo>
                      <a:lnTo>
                        <a:pt x="0" y="146"/>
                      </a:lnTo>
                      <a:lnTo>
                        <a:pt x="6" y="182"/>
                      </a:lnTo>
                      <a:lnTo>
                        <a:pt x="23" y="212"/>
                      </a:lnTo>
                      <a:lnTo>
                        <a:pt x="29" y="283"/>
                      </a:lnTo>
                      <a:lnTo>
                        <a:pt x="28" y="365"/>
                      </a:lnTo>
                      <a:lnTo>
                        <a:pt x="30" y="446"/>
                      </a:lnTo>
                      <a:lnTo>
                        <a:pt x="36" y="528"/>
                      </a:lnTo>
                      <a:lnTo>
                        <a:pt x="46" y="609"/>
                      </a:lnTo>
                      <a:lnTo>
                        <a:pt x="46" y="680"/>
                      </a:lnTo>
                      <a:lnTo>
                        <a:pt x="94" y="703"/>
                      </a:lnTo>
                      <a:lnTo>
                        <a:pt x="163" y="685"/>
                      </a:lnTo>
                      <a:lnTo>
                        <a:pt x="180" y="0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2" name="Freeform 31"/>
                <p:cNvSpPr>
                  <a:spLocks/>
                </p:cNvSpPr>
                <p:nvPr/>
              </p:nvSpPr>
              <p:spPr bwMode="auto">
                <a:xfrm>
                  <a:off x="2809" y="1781"/>
                  <a:ext cx="119" cy="162"/>
                </a:xfrm>
                <a:custGeom>
                  <a:avLst/>
                  <a:gdLst>
                    <a:gd name="T0" fmla="*/ 12 w 240"/>
                    <a:gd name="T1" fmla="*/ 3 h 324"/>
                    <a:gd name="T2" fmla="*/ 8 w 240"/>
                    <a:gd name="T3" fmla="*/ 0 h 324"/>
                    <a:gd name="T4" fmla="*/ 5 w 240"/>
                    <a:gd name="T5" fmla="*/ 1 h 324"/>
                    <a:gd name="T6" fmla="*/ 1 w 240"/>
                    <a:gd name="T7" fmla="*/ 3 h 324"/>
                    <a:gd name="T8" fmla="*/ 0 w 240"/>
                    <a:gd name="T9" fmla="*/ 5 h 324"/>
                    <a:gd name="T10" fmla="*/ 0 w 240"/>
                    <a:gd name="T11" fmla="*/ 9 h 324"/>
                    <a:gd name="T12" fmla="*/ 2 w 240"/>
                    <a:gd name="T13" fmla="*/ 13 h 324"/>
                    <a:gd name="T14" fmla="*/ 1 w 240"/>
                    <a:gd name="T15" fmla="*/ 14 h 324"/>
                    <a:gd name="T16" fmla="*/ 0 w 240"/>
                    <a:gd name="T17" fmla="*/ 20 h 324"/>
                    <a:gd name="T18" fmla="*/ 2 w 240"/>
                    <a:gd name="T19" fmla="*/ 20 h 324"/>
                    <a:gd name="T20" fmla="*/ 4 w 240"/>
                    <a:gd name="T21" fmla="*/ 19 h 324"/>
                    <a:gd name="T22" fmla="*/ 6 w 240"/>
                    <a:gd name="T23" fmla="*/ 17 h 324"/>
                    <a:gd name="T24" fmla="*/ 11 w 240"/>
                    <a:gd name="T25" fmla="*/ 7 h 324"/>
                    <a:gd name="T26" fmla="*/ 14 w 240"/>
                    <a:gd name="T27" fmla="*/ 5 h 324"/>
                    <a:gd name="T28" fmla="*/ 14 w 240"/>
                    <a:gd name="T29" fmla="*/ 3 h 324"/>
                    <a:gd name="T30" fmla="*/ 12 w 240"/>
                    <a:gd name="T31" fmla="*/ 3 h 3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0"/>
                    <a:gd name="T49" fmla="*/ 0 h 324"/>
                    <a:gd name="T50" fmla="*/ 240 w 240"/>
                    <a:gd name="T51" fmla="*/ 324 h 3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0" h="324">
                      <a:moveTo>
                        <a:pt x="198" y="36"/>
                      </a:moveTo>
                      <a:lnTo>
                        <a:pt x="143" y="0"/>
                      </a:lnTo>
                      <a:lnTo>
                        <a:pt x="83" y="5"/>
                      </a:lnTo>
                      <a:lnTo>
                        <a:pt x="31" y="53"/>
                      </a:lnTo>
                      <a:lnTo>
                        <a:pt x="11" y="80"/>
                      </a:lnTo>
                      <a:lnTo>
                        <a:pt x="0" y="131"/>
                      </a:lnTo>
                      <a:lnTo>
                        <a:pt x="43" y="211"/>
                      </a:lnTo>
                      <a:lnTo>
                        <a:pt x="31" y="237"/>
                      </a:lnTo>
                      <a:lnTo>
                        <a:pt x="14" y="307"/>
                      </a:lnTo>
                      <a:lnTo>
                        <a:pt x="35" y="324"/>
                      </a:lnTo>
                      <a:lnTo>
                        <a:pt x="67" y="300"/>
                      </a:lnTo>
                      <a:lnTo>
                        <a:pt x="99" y="262"/>
                      </a:lnTo>
                      <a:lnTo>
                        <a:pt x="188" y="113"/>
                      </a:lnTo>
                      <a:lnTo>
                        <a:pt x="240" y="79"/>
                      </a:lnTo>
                      <a:lnTo>
                        <a:pt x="226" y="43"/>
                      </a:lnTo>
                      <a:lnTo>
                        <a:pt x="198" y="36"/>
                      </a:lnTo>
                      <a:close/>
                    </a:path>
                  </a:pathLst>
                </a:custGeom>
                <a:solidFill>
                  <a:srgbClr val="7700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Freeform 32"/>
                <p:cNvSpPr>
                  <a:spLocks/>
                </p:cNvSpPr>
                <p:nvPr/>
              </p:nvSpPr>
              <p:spPr bwMode="auto">
                <a:xfrm>
                  <a:off x="3080" y="2354"/>
                  <a:ext cx="113" cy="363"/>
                </a:xfrm>
                <a:custGeom>
                  <a:avLst/>
                  <a:gdLst>
                    <a:gd name="T0" fmla="*/ 14 w 226"/>
                    <a:gd name="T1" fmla="*/ 0 h 726"/>
                    <a:gd name="T2" fmla="*/ 13 w 226"/>
                    <a:gd name="T3" fmla="*/ 6 h 726"/>
                    <a:gd name="T4" fmla="*/ 11 w 226"/>
                    <a:gd name="T5" fmla="*/ 10 h 726"/>
                    <a:gd name="T6" fmla="*/ 10 w 226"/>
                    <a:gd name="T7" fmla="*/ 11 h 726"/>
                    <a:gd name="T8" fmla="*/ 10 w 226"/>
                    <a:gd name="T9" fmla="*/ 14 h 726"/>
                    <a:gd name="T10" fmla="*/ 11 w 226"/>
                    <a:gd name="T11" fmla="*/ 18 h 726"/>
                    <a:gd name="T12" fmla="*/ 12 w 226"/>
                    <a:gd name="T13" fmla="*/ 21 h 726"/>
                    <a:gd name="T14" fmla="*/ 12 w 226"/>
                    <a:gd name="T15" fmla="*/ 23 h 726"/>
                    <a:gd name="T16" fmla="*/ 12 w 226"/>
                    <a:gd name="T17" fmla="*/ 25 h 726"/>
                    <a:gd name="T18" fmla="*/ 12 w 226"/>
                    <a:gd name="T19" fmla="*/ 28 h 726"/>
                    <a:gd name="T20" fmla="*/ 11 w 226"/>
                    <a:gd name="T21" fmla="*/ 31 h 726"/>
                    <a:gd name="T22" fmla="*/ 11 w 226"/>
                    <a:gd name="T23" fmla="*/ 34 h 726"/>
                    <a:gd name="T24" fmla="*/ 10 w 226"/>
                    <a:gd name="T25" fmla="*/ 37 h 726"/>
                    <a:gd name="T26" fmla="*/ 10 w 226"/>
                    <a:gd name="T27" fmla="*/ 41 h 726"/>
                    <a:gd name="T28" fmla="*/ 10 w 226"/>
                    <a:gd name="T29" fmla="*/ 45 h 726"/>
                    <a:gd name="T30" fmla="*/ 7 w 226"/>
                    <a:gd name="T31" fmla="*/ 45 h 726"/>
                    <a:gd name="T32" fmla="*/ 3 w 226"/>
                    <a:gd name="T33" fmla="*/ 43 h 726"/>
                    <a:gd name="T34" fmla="*/ 4 w 226"/>
                    <a:gd name="T35" fmla="*/ 37 h 726"/>
                    <a:gd name="T36" fmla="*/ 3 w 226"/>
                    <a:gd name="T37" fmla="*/ 28 h 726"/>
                    <a:gd name="T38" fmla="*/ 3 w 226"/>
                    <a:gd name="T39" fmla="*/ 23 h 726"/>
                    <a:gd name="T40" fmla="*/ 3 w 226"/>
                    <a:gd name="T41" fmla="*/ 15 h 726"/>
                    <a:gd name="T42" fmla="*/ 2 w 226"/>
                    <a:gd name="T43" fmla="*/ 13 h 726"/>
                    <a:gd name="T44" fmla="*/ 0 w 226"/>
                    <a:gd name="T45" fmla="*/ 10 h 726"/>
                    <a:gd name="T46" fmla="*/ 2 w 226"/>
                    <a:gd name="T47" fmla="*/ 6 h 726"/>
                    <a:gd name="T48" fmla="*/ 2 w 226"/>
                    <a:gd name="T49" fmla="*/ 1 h 726"/>
                    <a:gd name="T50" fmla="*/ 7 w 226"/>
                    <a:gd name="T51" fmla="*/ 1 h 726"/>
                    <a:gd name="T52" fmla="*/ 14 w 226"/>
                    <a:gd name="T53" fmla="*/ 0 h 7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26"/>
                    <a:gd name="T82" fmla="*/ 0 h 726"/>
                    <a:gd name="T83" fmla="*/ 226 w 226"/>
                    <a:gd name="T84" fmla="*/ 726 h 72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26" h="726">
                      <a:moveTo>
                        <a:pt x="226" y="0"/>
                      </a:moveTo>
                      <a:lnTo>
                        <a:pt x="203" y="82"/>
                      </a:lnTo>
                      <a:lnTo>
                        <a:pt x="174" y="153"/>
                      </a:lnTo>
                      <a:lnTo>
                        <a:pt x="156" y="188"/>
                      </a:lnTo>
                      <a:lnTo>
                        <a:pt x="156" y="235"/>
                      </a:lnTo>
                      <a:lnTo>
                        <a:pt x="171" y="280"/>
                      </a:lnTo>
                      <a:lnTo>
                        <a:pt x="181" y="324"/>
                      </a:lnTo>
                      <a:lnTo>
                        <a:pt x="184" y="368"/>
                      </a:lnTo>
                      <a:lnTo>
                        <a:pt x="184" y="411"/>
                      </a:lnTo>
                      <a:lnTo>
                        <a:pt x="180" y="453"/>
                      </a:lnTo>
                      <a:lnTo>
                        <a:pt x="174" y="496"/>
                      </a:lnTo>
                      <a:lnTo>
                        <a:pt x="166" y="541"/>
                      </a:lnTo>
                      <a:lnTo>
                        <a:pt x="156" y="586"/>
                      </a:lnTo>
                      <a:lnTo>
                        <a:pt x="156" y="650"/>
                      </a:lnTo>
                      <a:lnTo>
                        <a:pt x="156" y="726"/>
                      </a:lnTo>
                      <a:lnTo>
                        <a:pt x="103" y="726"/>
                      </a:lnTo>
                      <a:lnTo>
                        <a:pt x="46" y="679"/>
                      </a:lnTo>
                      <a:lnTo>
                        <a:pt x="57" y="591"/>
                      </a:lnTo>
                      <a:lnTo>
                        <a:pt x="46" y="458"/>
                      </a:lnTo>
                      <a:lnTo>
                        <a:pt x="40" y="353"/>
                      </a:lnTo>
                      <a:lnTo>
                        <a:pt x="40" y="253"/>
                      </a:lnTo>
                      <a:lnTo>
                        <a:pt x="17" y="217"/>
                      </a:lnTo>
                      <a:lnTo>
                        <a:pt x="0" y="147"/>
                      </a:lnTo>
                      <a:lnTo>
                        <a:pt x="17" y="100"/>
                      </a:lnTo>
                      <a:lnTo>
                        <a:pt x="17" y="24"/>
                      </a:lnTo>
                      <a:lnTo>
                        <a:pt x="103" y="1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4" name="Freeform 33"/>
                <p:cNvSpPr>
                  <a:spLocks/>
                </p:cNvSpPr>
                <p:nvPr/>
              </p:nvSpPr>
              <p:spPr bwMode="auto">
                <a:xfrm>
                  <a:off x="2970" y="2672"/>
                  <a:ext cx="158" cy="77"/>
                </a:xfrm>
                <a:custGeom>
                  <a:avLst/>
                  <a:gdLst>
                    <a:gd name="T0" fmla="*/ 13 w 314"/>
                    <a:gd name="T1" fmla="*/ 0 h 155"/>
                    <a:gd name="T2" fmla="*/ 11 w 314"/>
                    <a:gd name="T3" fmla="*/ 0 h 155"/>
                    <a:gd name="T4" fmla="*/ 9 w 314"/>
                    <a:gd name="T5" fmla="*/ 3 h 155"/>
                    <a:gd name="T6" fmla="*/ 6 w 314"/>
                    <a:gd name="T7" fmla="*/ 5 h 155"/>
                    <a:gd name="T8" fmla="*/ 2 w 314"/>
                    <a:gd name="T9" fmla="*/ 5 h 155"/>
                    <a:gd name="T10" fmla="*/ 1 w 314"/>
                    <a:gd name="T11" fmla="*/ 6 h 155"/>
                    <a:gd name="T12" fmla="*/ 0 w 314"/>
                    <a:gd name="T13" fmla="*/ 8 h 155"/>
                    <a:gd name="T14" fmla="*/ 11 w 314"/>
                    <a:gd name="T15" fmla="*/ 9 h 155"/>
                    <a:gd name="T16" fmla="*/ 20 w 314"/>
                    <a:gd name="T17" fmla="*/ 8 h 155"/>
                    <a:gd name="T18" fmla="*/ 20 w 314"/>
                    <a:gd name="T19" fmla="*/ 2 h 155"/>
                    <a:gd name="T20" fmla="*/ 17 w 314"/>
                    <a:gd name="T21" fmla="*/ 2 h 155"/>
                    <a:gd name="T22" fmla="*/ 14 w 314"/>
                    <a:gd name="T23" fmla="*/ 1 h 155"/>
                    <a:gd name="T24" fmla="*/ 13 w 314"/>
                    <a:gd name="T25" fmla="*/ 0 h 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155"/>
                    <a:gd name="T41" fmla="*/ 314 w 314"/>
                    <a:gd name="T42" fmla="*/ 155 h 1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155">
                      <a:moveTo>
                        <a:pt x="198" y="0"/>
                      </a:moveTo>
                      <a:lnTo>
                        <a:pt x="173" y="15"/>
                      </a:lnTo>
                      <a:lnTo>
                        <a:pt x="130" y="60"/>
                      </a:lnTo>
                      <a:lnTo>
                        <a:pt x="84" y="82"/>
                      </a:lnTo>
                      <a:lnTo>
                        <a:pt x="26" y="91"/>
                      </a:lnTo>
                      <a:lnTo>
                        <a:pt x="5" y="104"/>
                      </a:lnTo>
                      <a:lnTo>
                        <a:pt x="0" y="139"/>
                      </a:lnTo>
                      <a:lnTo>
                        <a:pt x="167" y="155"/>
                      </a:lnTo>
                      <a:lnTo>
                        <a:pt x="314" y="139"/>
                      </a:lnTo>
                      <a:lnTo>
                        <a:pt x="310" y="33"/>
                      </a:lnTo>
                      <a:lnTo>
                        <a:pt x="257" y="33"/>
                      </a:lnTo>
                      <a:lnTo>
                        <a:pt x="216" y="19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34"/>
                <p:cNvSpPr>
                  <a:spLocks/>
                </p:cNvSpPr>
                <p:nvPr/>
              </p:nvSpPr>
              <p:spPr bwMode="auto">
                <a:xfrm>
                  <a:off x="2999" y="2092"/>
                  <a:ext cx="62" cy="227"/>
                </a:xfrm>
                <a:custGeom>
                  <a:avLst/>
                  <a:gdLst>
                    <a:gd name="T0" fmla="*/ 0 w 126"/>
                    <a:gd name="T1" fmla="*/ 3 h 454"/>
                    <a:gd name="T2" fmla="*/ 0 w 126"/>
                    <a:gd name="T3" fmla="*/ 5 h 454"/>
                    <a:gd name="T4" fmla="*/ 0 w 126"/>
                    <a:gd name="T5" fmla="*/ 7 h 454"/>
                    <a:gd name="T6" fmla="*/ 1 w 126"/>
                    <a:gd name="T7" fmla="*/ 11 h 454"/>
                    <a:gd name="T8" fmla="*/ 1 w 126"/>
                    <a:gd name="T9" fmla="*/ 14 h 454"/>
                    <a:gd name="T10" fmla="*/ 1 w 126"/>
                    <a:gd name="T11" fmla="*/ 17 h 454"/>
                    <a:gd name="T12" fmla="*/ 0 w 126"/>
                    <a:gd name="T13" fmla="*/ 21 h 454"/>
                    <a:gd name="T14" fmla="*/ 0 w 126"/>
                    <a:gd name="T15" fmla="*/ 23 h 454"/>
                    <a:gd name="T16" fmla="*/ 0 w 126"/>
                    <a:gd name="T17" fmla="*/ 25 h 454"/>
                    <a:gd name="T18" fmla="*/ 1 w 126"/>
                    <a:gd name="T19" fmla="*/ 27 h 454"/>
                    <a:gd name="T20" fmla="*/ 3 w 126"/>
                    <a:gd name="T21" fmla="*/ 28 h 454"/>
                    <a:gd name="T22" fmla="*/ 5 w 126"/>
                    <a:gd name="T23" fmla="*/ 28 h 454"/>
                    <a:gd name="T24" fmla="*/ 4 w 126"/>
                    <a:gd name="T25" fmla="*/ 26 h 454"/>
                    <a:gd name="T26" fmla="*/ 6 w 126"/>
                    <a:gd name="T27" fmla="*/ 26 h 454"/>
                    <a:gd name="T28" fmla="*/ 6 w 126"/>
                    <a:gd name="T29" fmla="*/ 23 h 454"/>
                    <a:gd name="T30" fmla="*/ 6 w 126"/>
                    <a:gd name="T31" fmla="*/ 20 h 454"/>
                    <a:gd name="T32" fmla="*/ 5 w 126"/>
                    <a:gd name="T33" fmla="*/ 11 h 454"/>
                    <a:gd name="T34" fmla="*/ 7 w 126"/>
                    <a:gd name="T35" fmla="*/ 0 h 454"/>
                    <a:gd name="T36" fmla="*/ 1 w 126"/>
                    <a:gd name="T37" fmla="*/ 2 h 454"/>
                    <a:gd name="T38" fmla="*/ 0 w 126"/>
                    <a:gd name="T39" fmla="*/ 3 h 4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6"/>
                    <a:gd name="T61" fmla="*/ 0 h 454"/>
                    <a:gd name="T62" fmla="*/ 126 w 126"/>
                    <a:gd name="T63" fmla="*/ 454 h 4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6" h="454">
                      <a:moveTo>
                        <a:pt x="0" y="35"/>
                      </a:moveTo>
                      <a:lnTo>
                        <a:pt x="6" y="79"/>
                      </a:lnTo>
                      <a:lnTo>
                        <a:pt x="14" y="122"/>
                      </a:lnTo>
                      <a:lnTo>
                        <a:pt x="22" y="166"/>
                      </a:lnTo>
                      <a:lnTo>
                        <a:pt x="30" y="210"/>
                      </a:lnTo>
                      <a:lnTo>
                        <a:pt x="27" y="270"/>
                      </a:lnTo>
                      <a:lnTo>
                        <a:pt x="13" y="326"/>
                      </a:lnTo>
                      <a:lnTo>
                        <a:pt x="10" y="365"/>
                      </a:lnTo>
                      <a:lnTo>
                        <a:pt x="10" y="386"/>
                      </a:lnTo>
                      <a:lnTo>
                        <a:pt x="30" y="432"/>
                      </a:lnTo>
                      <a:lnTo>
                        <a:pt x="61" y="454"/>
                      </a:lnTo>
                      <a:lnTo>
                        <a:pt x="90" y="447"/>
                      </a:lnTo>
                      <a:lnTo>
                        <a:pt x="80" y="415"/>
                      </a:lnTo>
                      <a:lnTo>
                        <a:pt x="105" y="401"/>
                      </a:lnTo>
                      <a:lnTo>
                        <a:pt x="112" y="362"/>
                      </a:lnTo>
                      <a:lnTo>
                        <a:pt x="109" y="312"/>
                      </a:lnTo>
                      <a:lnTo>
                        <a:pt x="91" y="164"/>
                      </a:lnTo>
                      <a:lnTo>
                        <a:pt x="126" y="0"/>
                      </a:lnTo>
                      <a:lnTo>
                        <a:pt x="27" y="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35"/>
                <p:cNvSpPr>
                  <a:spLocks/>
                </p:cNvSpPr>
                <p:nvPr/>
              </p:nvSpPr>
              <p:spPr bwMode="auto">
                <a:xfrm>
                  <a:off x="3048" y="2044"/>
                  <a:ext cx="224" cy="325"/>
                </a:xfrm>
                <a:custGeom>
                  <a:avLst/>
                  <a:gdLst>
                    <a:gd name="T0" fmla="*/ 7 w 448"/>
                    <a:gd name="T1" fmla="*/ 6 h 648"/>
                    <a:gd name="T2" fmla="*/ 12 w 448"/>
                    <a:gd name="T3" fmla="*/ 4 h 648"/>
                    <a:gd name="T4" fmla="*/ 18 w 448"/>
                    <a:gd name="T5" fmla="*/ 0 h 648"/>
                    <a:gd name="T6" fmla="*/ 19 w 448"/>
                    <a:gd name="T7" fmla="*/ 4 h 648"/>
                    <a:gd name="T8" fmla="*/ 21 w 448"/>
                    <a:gd name="T9" fmla="*/ 6 h 648"/>
                    <a:gd name="T10" fmla="*/ 23 w 448"/>
                    <a:gd name="T11" fmla="*/ 8 h 648"/>
                    <a:gd name="T12" fmla="*/ 25 w 448"/>
                    <a:gd name="T13" fmla="*/ 10 h 648"/>
                    <a:gd name="T14" fmla="*/ 25 w 448"/>
                    <a:gd name="T15" fmla="*/ 13 h 648"/>
                    <a:gd name="T16" fmla="*/ 26 w 448"/>
                    <a:gd name="T17" fmla="*/ 15 h 648"/>
                    <a:gd name="T18" fmla="*/ 26 w 448"/>
                    <a:gd name="T19" fmla="*/ 18 h 648"/>
                    <a:gd name="T20" fmla="*/ 26 w 448"/>
                    <a:gd name="T21" fmla="*/ 21 h 648"/>
                    <a:gd name="T22" fmla="*/ 27 w 448"/>
                    <a:gd name="T23" fmla="*/ 24 h 648"/>
                    <a:gd name="T24" fmla="*/ 28 w 448"/>
                    <a:gd name="T25" fmla="*/ 38 h 648"/>
                    <a:gd name="T26" fmla="*/ 23 w 448"/>
                    <a:gd name="T27" fmla="*/ 40 h 648"/>
                    <a:gd name="T28" fmla="*/ 14 w 448"/>
                    <a:gd name="T29" fmla="*/ 41 h 648"/>
                    <a:gd name="T30" fmla="*/ 7 w 448"/>
                    <a:gd name="T31" fmla="*/ 41 h 648"/>
                    <a:gd name="T32" fmla="*/ 0 w 448"/>
                    <a:gd name="T33" fmla="*/ 41 h 648"/>
                    <a:gd name="T34" fmla="*/ 0 w 448"/>
                    <a:gd name="T35" fmla="*/ 34 h 648"/>
                    <a:gd name="T36" fmla="*/ 2 w 448"/>
                    <a:gd name="T37" fmla="*/ 29 h 648"/>
                    <a:gd name="T38" fmla="*/ 1 w 448"/>
                    <a:gd name="T39" fmla="*/ 23 h 648"/>
                    <a:gd name="T40" fmla="*/ 1 w 448"/>
                    <a:gd name="T41" fmla="*/ 13 h 648"/>
                    <a:gd name="T42" fmla="*/ 1 w 448"/>
                    <a:gd name="T43" fmla="*/ 5 h 648"/>
                    <a:gd name="T44" fmla="*/ 7 w 448"/>
                    <a:gd name="T45" fmla="*/ 6 h 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48"/>
                    <a:gd name="T70" fmla="*/ 0 h 648"/>
                    <a:gd name="T71" fmla="*/ 448 w 448"/>
                    <a:gd name="T72" fmla="*/ 648 h 64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48" h="648">
                      <a:moveTo>
                        <a:pt x="116" y="94"/>
                      </a:moveTo>
                      <a:lnTo>
                        <a:pt x="178" y="62"/>
                      </a:lnTo>
                      <a:lnTo>
                        <a:pt x="280" y="0"/>
                      </a:lnTo>
                      <a:lnTo>
                        <a:pt x="294" y="55"/>
                      </a:lnTo>
                      <a:lnTo>
                        <a:pt x="335" y="90"/>
                      </a:lnTo>
                      <a:lnTo>
                        <a:pt x="364" y="123"/>
                      </a:lnTo>
                      <a:lnTo>
                        <a:pt x="385" y="158"/>
                      </a:lnTo>
                      <a:lnTo>
                        <a:pt x="398" y="193"/>
                      </a:lnTo>
                      <a:lnTo>
                        <a:pt x="405" y="232"/>
                      </a:lnTo>
                      <a:lnTo>
                        <a:pt x="409" y="275"/>
                      </a:lnTo>
                      <a:lnTo>
                        <a:pt x="413" y="322"/>
                      </a:lnTo>
                      <a:lnTo>
                        <a:pt x="418" y="375"/>
                      </a:lnTo>
                      <a:lnTo>
                        <a:pt x="448" y="601"/>
                      </a:lnTo>
                      <a:lnTo>
                        <a:pt x="364" y="625"/>
                      </a:lnTo>
                      <a:lnTo>
                        <a:pt x="217" y="648"/>
                      </a:lnTo>
                      <a:lnTo>
                        <a:pt x="116" y="648"/>
                      </a:lnTo>
                      <a:lnTo>
                        <a:pt x="0" y="648"/>
                      </a:lnTo>
                      <a:lnTo>
                        <a:pt x="0" y="531"/>
                      </a:lnTo>
                      <a:lnTo>
                        <a:pt x="23" y="454"/>
                      </a:lnTo>
                      <a:lnTo>
                        <a:pt x="15" y="359"/>
                      </a:lnTo>
                      <a:lnTo>
                        <a:pt x="15" y="196"/>
                      </a:lnTo>
                      <a:lnTo>
                        <a:pt x="15" y="78"/>
                      </a:lnTo>
                      <a:lnTo>
                        <a:pt x="116" y="94"/>
                      </a:lnTo>
                      <a:close/>
                    </a:path>
                  </a:pathLst>
                </a:custGeom>
                <a:solidFill>
                  <a:srgbClr val="1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36"/>
                <p:cNvSpPr>
                  <a:spLocks/>
                </p:cNvSpPr>
                <p:nvPr/>
              </p:nvSpPr>
              <p:spPr bwMode="auto">
                <a:xfrm>
                  <a:off x="2941" y="1846"/>
                  <a:ext cx="265" cy="273"/>
                </a:xfrm>
                <a:custGeom>
                  <a:avLst/>
                  <a:gdLst>
                    <a:gd name="T0" fmla="*/ 1 w 531"/>
                    <a:gd name="T1" fmla="*/ 10 h 544"/>
                    <a:gd name="T2" fmla="*/ 1 w 531"/>
                    <a:gd name="T3" fmla="*/ 12 h 544"/>
                    <a:gd name="T4" fmla="*/ 0 w 531"/>
                    <a:gd name="T5" fmla="*/ 16 h 544"/>
                    <a:gd name="T6" fmla="*/ 1 w 531"/>
                    <a:gd name="T7" fmla="*/ 16 h 544"/>
                    <a:gd name="T8" fmla="*/ 1 w 531"/>
                    <a:gd name="T9" fmla="*/ 18 h 544"/>
                    <a:gd name="T10" fmla="*/ 1 w 531"/>
                    <a:gd name="T11" fmla="*/ 20 h 544"/>
                    <a:gd name="T12" fmla="*/ 1 w 531"/>
                    <a:gd name="T13" fmla="*/ 21 h 544"/>
                    <a:gd name="T14" fmla="*/ 1 w 531"/>
                    <a:gd name="T15" fmla="*/ 22 h 544"/>
                    <a:gd name="T16" fmla="*/ 1 w 531"/>
                    <a:gd name="T17" fmla="*/ 23 h 544"/>
                    <a:gd name="T18" fmla="*/ 2 w 531"/>
                    <a:gd name="T19" fmla="*/ 23 h 544"/>
                    <a:gd name="T20" fmla="*/ 2 w 531"/>
                    <a:gd name="T21" fmla="*/ 24 h 544"/>
                    <a:gd name="T22" fmla="*/ 3 w 531"/>
                    <a:gd name="T23" fmla="*/ 25 h 544"/>
                    <a:gd name="T24" fmla="*/ 3 w 531"/>
                    <a:gd name="T25" fmla="*/ 26 h 544"/>
                    <a:gd name="T26" fmla="*/ 3 w 531"/>
                    <a:gd name="T27" fmla="*/ 28 h 544"/>
                    <a:gd name="T28" fmla="*/ 5 w 531"/>
                    <a:gd name="T29" fmla="*/ 30 h 544"/>
                    <a:gd name="T30" fmla="*/ 6 w 531"/>
                    <a:gd name="T31" fmla="*/ 35 h 544"/>
                    <a:gd name="T32" fmla="*/ 8 w 531"/>
                    <a:gd name="T33" fmla="*/ 34 h 544"/>
                    <a:gd name="T34" fmla="*/ 12 w 531"/>
                    <a:gd name="T35" fmla="*/ 33 h 544"/>
                    <a:gd name="T36" fmla="*/ 13 w 531"/>
                    <a:gd name="T37" fmla="*/ 34 h 544"/>
                    <a:gd name="T38" fmla="*/ 16 w 531"/>
                    <a:gd name="T39" fmla="*/ 34 h 544"/>
                    <a:gd name="T40" fmla="*/ 20 w 531"/>
                    <a:gd name="T41" fmla="*/ 33 h 544"/>
                    <a:gd name="T42" fmla="*/ 24 w 531"/>
                    <a:gd name="T43" fmla="*/ 30 h 544"/>
                    <a:gd name="T44" fmla="*/ 29 w 531"/>
                    <a:gd name="T45" fmla="*/ 29 h 544"/>
                    <a:gd name="T46" fmla="*/ 31 w 531"/>
                    <a:gd name="T47" fmla="*/ 27 h 544"/>
                    <a:gd name="T48" fmla="*/ 32 w 531"/>
                    <a:gd name="T49" fmla="*/ 26 h 544"/>
                    <a:gd name="T50" fmla="*/ 33 w 531"/>
                    <a:gd name="T51" fmla="*/ 23 h 544"/>
                    <a:gd name="T52" fmla="*/ 31 w 531"/>
                    <a:gd name="T53" fmla="*/ 21 h 544"/>
                    <a:gd name="T54" fmla="*/ 28 w 531"/>
                    <a:gd name="T55" fmla="*/ 18 h 544"/>
                    <a:gd name="T56" fmla="*/ 22 w 531"/>
                    <a:gd name="T57" fmla="*/ 9 h 544"/>
                    <a:gd name="T58" fmla="*/ 19 w 531"/>
                    <a:gd name="T59" fmla="*/ 7 h 544"/>
                    <a:gd name="T60" fmla="*/ 19 w 531"/>
                    <a:gd name="T61" fmla="*/ 6 h 544"/>
                    <a:gd name="T62" fmla="*/ 18 w 531"/>
                    <a:gd name="T63" fmla="*/ 5 h 544"/>
                    <a:gd name="T64" fmla="*/ 17 w 531"/>
                    <a:gd name="T65" fmla="*/ 5 h 544"/>
                    <a:gd name="T66" fmla="*/ 17 w 531"/>
                    <a:gd name="T67" fmla="*/ 4 h 544"/>
                    <a:gd name="T68" fmla="*/ 16 w 531"/>
                    <a:gd name="T69" fmla="*/ 4 h 544"/>
                    <a:gd name="T70" fmla="*/ 15 w 531"/>
                    <a:gd name="T71" fmla="*/ 3 h 544"/>
                    <a:gd name="T72" fmla="*/ 15 w 531"/>
                    <a:gd name="T73" fmla="*/ 3 h 544"/>
                    <a:gd name="T74" fmla="*/ 14 w 531"/>
                    <a:gd name="T75" fmla="*/ 3 h 544"/>
                    <a:gd name="T76" fmla="*/ 13 w 531"/>
                    <a:gd name="T77" fmla="*/ 3 h 544"/>
                    <a:gd name="T78" fmla="*/ 13 w 531"/>
                    <a:gd name="T79" fmla="*/ 2 h 544"/>
                    <a:gd name="T80" fmla="*/ 12 w 531"/>
                    <a:gd name="T81" fmla="*/ 2 h 544"/>
                    <a:gd name="T82" fmla="*/ 11 w 531"/>
                    <a:gd name="T83" fmla="*/ 2 h 544"/>
                    <a:gd name="T84" fmla="*/ 11 w 531"/>
                    <a:gd name="T85" fmla="*/ 2 h 544"/>
                    <a:gd name="T86" fmla="*/ 10 w 531"/>
                    <a:gd name="T87" fmla="*/ 2 h 544"/>
                    <a:gd name="T88" fmla="*/ 9 w 531"/>
                    <a:gd name="T89" fmla="*/ 2 h 544"/>
                    <a:gd name="T90" fmla="*/ 8 w 531"/>
                    <a:gd name="T91" fmla="*/ 2 h 544"/>
                    <a:gd name="T92" fmla="*/ 3 w 531"/>
                    <a:gd name="T93" fmla="*/ 0 h 544"/>
                    <a:gd name="T94" fmla="*/ 2 w 531"/>
                    <a:gd name="T95" fmla="*/ 3 h 544"/>
                    <a:gd name="T96" fmla="*/ 2 w 531"/>
                    <a:gd name="T97" fmla="*/ 9 h 544"/>
                    <a:gd name="T98" fmla="*/ 1 w 531"/>
                    <a:gd name="T99" fmla="*/ 9 h 544"/>
                    <a:gd name="T100" fmla="*/ 1 w 531"/>
                    <a:gd name="T101" fmla="*/ 10 h 54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31"/>
                    <a:gd name="T154" fmla="*/ 0 h 544"/>
                    <a:gd name="T155" fmla="*/ 531 w 531"/>
                    <a:gd name="T156" fmla="*/ 544 h 54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31" h="544">
                      <a:moveTo>
                        <a:pt x="21" y="155"/>
                      </a:moveTo>
                      <a:lnTo>
                        <a:pt x="21" y="191"/>
                      </a:lnTo>
                      <a:lnTo>
                        <a:pt x="0" y="246"/>
                      </a:lnTo>
                      <a:lnTo>
                        <a:pt x="21" y="256"/>
                      </a:lnTo>
                      <a:lnTo>
                        <a:pt x="24" y="284"/>
                      </a:lnTo>
                      <a:lnTo>
                        <a:pt x="24" y="306"/>
                      </a:lnTo>
                      <a:lnTo>
                        <a:pt x="25" y="324"/>
                      </a:lnTo>
                      <a:lnTo>
                        <a:pt x="27" y="339"/>
                      </a:lnTo>
                      <a:lnTo>
                        <a:pt x="30" y="353"/>
                      </a:lnTo>
                      <a:lnTo>
                        <a:pt x="35" y="366"/>
                      </a:lnTo>
                      <a:lnTo>
                        <a:pt x="41" y="380"/>
                      </a:lnTo>
                      <a:lnTo>
                        <a:pt x="51" y="396"/>
                      </a:lnTo>
                      <a:lnTo>
                        <a:pt x="63" y="414"/>
                      </a:lnTo>
                      <a:lnTo>
                        <a:pt x="63" y="446"/>
                      </a:lnTo>
                      <a:lnTo>
                        <a:pt x="81" y="464"/>
                      </a:lnTo>
                      <a:lnTo>
                        <a:pt x="105" y="544"/>
                      </a:lnTo>
                      <a:lnTo>
                        <a:pt x="139" y="534"/>
                      </a:lnTo>
                      <a:lnTo>
                        <a:pt x="196" y="524"/>
                      </a:lnTo>
                      <a:lnTo>
                        <a:pt x="221" y="541"/>
                      </a:lnTo>
                      <a:lnTo>
                        <a:pt x="259" y="541"/>
                      </a:lnTo>
                      <a:lnTo>
                        <a:pt x="328" y="513"/>
                      </a:lnTo>
                      <a:lnTo>
                        <a:pt x="398" y="471"/>
                      </a:lnTo>
                      <a:lnTo>
                        <a:pt x="474" y="457"/>
                      </a:lnTo>
                      <a:lnTo>
                        <a:pt x="506" y="431"/>
                      </a:lnTo>
                      <a:lnTo>
                        <a:pt x="521" y="400"/>
                      </a:lnTo>
                      <a:lnTo>
                        <a:pt x="531" y="358"/>
                      </a:lnTo>
                      <a:lnTo>
                        <a:pt x="502" y="323"/>
                      </a:lnTo>
                      <a:lnTo>
                        <a:pt x="454" y="277"/>
                      </a:lnTo>
                      <a:lnTo>
                        <a:pt x="357" y="137"/>
                      </a:lnTo>
                      <a:lnTo>
                        <a:pt x="318" y="102"/>
                      </a:lnTo>
                      <a:lnTo>
                        <a:pt x="305" y="89"/>
                      </a:lnTo>
                      <a:lnTo>
                        <a:pt x="294" y="78"/>
                      </a:lnTo>
                      <a:lnTo>
                        <a:pt x="282" y="69"/>
                      </a:lnTo>
                      <a:lnTo>
                        <a:pt x="272" y="59"/>
                      </a:lnTo>
                      <a:lnTo>
                        <a:pt x="261" y="53"/>
                      </a:lnTo>
                      <a:lnTo>
                        <a:pt x="252" y="47"/>
                      </a:lnTo>
                      <a:lnTo>
                        <a:pt x="242" y="41"/>
                      </a:lnTo>
                      <a:lnTo>
                        <a:pt x="233" y="36"/>
                      </a:lnTo>
                      <a:lnTo>
                        <a:pt x="222" y="33"/>
                      </a:lnTo>
                      <a:lnTo>
                        <a:pt x="212" y="31"/>
                      </a:lnTo>
                      <a:lnTo>
                        <a:pt x="200" y="28"/>
                      </a:lnTo>
                      <a:lnTo>
                        <a:pt x="189" y="27"/>
                      </a:lnTo>
                      <a:lnTo>
                        <a:pt x="176" y="26"/>
                      </a:lnTo>
                      <a:lnTo>
                        <a:pt x="161" y="25"/>
                      </a:lnTo>
                      <a:lnTo>
                        <a:pt x="146" y="25"/>
                      </a:lnTo>
                      <a:lnTo>
                        <a:pt x="129" y="25"/>
                      </a:lnTo>
                      <a:lnTo>
                        <a:pt x="61" y="0"/>
                      </a:lnTo>
                      <a:lnTo>
                        <a:pt x="46" y="41"/>
                      </a:lnTo>
                      <a:lnTo>
                        <a:pt x="39" y="130"/>
                      </a:lnTo>
                      <a:lnTo>
                        <a:pt x="21" y="130"/>
                      </a:lnTo>
                      <a:lnTo>
                        <a:pt x="21" y="155"/>
                      </a:lnTo>
                      <a:close/>
                    </a:path>
                  </a:pathLst>
                </a:custGeom>
                <a:solidFill>
                  <a:srgbClr val="AD89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37"/>
                <p:cNvSpPr>
                  <a:spLocks/>
                </p:cNvSpPr>
                <p:nvPr/>
              </p:nvSpPr>
              <p:spPr bwMode="auto">
                <a:xfrm>
                  <a:off x="2843" y="1820"/>
                  <a:ext cx="128" cy="109"/>
                </a:xfrm>
                <a:custGeom>
                  <a:avLst/>
                  <a:gdLst>
                    <a:gd name="T0" fmla="*/ 1 w 256"/>
                    <a:gd name="T1" fmla="*/ 11 h 218"/>
                    <a:gd name="T2" fmla="*/ 3 w 256"/>
                    <a:gd name="T3" fmla="*/ 12 h 218"/>
                    <a:gd name="T4" fmla="*/ 3 w 256"/>
                    <a:gd name="T5" fmla="*/ 12 h 218"/>
                    <a:gd name="T6" fmla="*/ 4 w 256"/>
                    <a:gd name="T7" fmla="*/ 12 h 218"/>
                    <a:gd name="T8" fmla="*/ 4 w 256"/>
                    <a:gd name="T9" fmla="*/ 12 h 218"/>
                    <a:gd name="T10" fmla="*/ 5 w 256"/>
                    <a:gd name="T11" fmla="*/ 13 h 218"/>
                    <a:gd name="T12" fmla="*/ 5 w 256"/>
                    <a:gd name="T13" fmla="*/ 13 h 218"/>
                    <a:gd name="T14" fmla="*/ 5 w 256"/>
                    <a:gd name="T15" fmla="*/ 14 h 218"/>
                    <a:gd name="T16" fmla="*/ 6 w 256"/>
                    <a:gd name="T17" fmla="*/ 14 h 218"/>
                    <a:gd name="T18" fmla="*/ 6 w 256"/>
                    <a:gd name="T19" fmla="*/ 13 h 218"/>
                    <a:gd name="T20" fmla="*/ 7 w 256"/>
                    <a:gd name="T21" fmla="*/ 14 h 218"/>
                    <a:gd name="T22" fmla="*/ 8 w 256"/>
                    <a:gd name="T23" fmla="*/ 14 h 218"/>
                    <a:gd name="T24" fmla="*/ 8 w 256"/>
                    <a:gd name="T25" fmla="*/ 14 h 218"/>
                    <a:gd name="T26" fmla="*/ 9 w 256"/>
                    <a:gd name="T27" fmla="*/ 14 h 218"/>
                    <a:gd name="T28" fmla="*/ 9 w 256"/>
                    <a:gd name="T29" fmla="*/ 14 h 218"/>
                    <a:gd name="T30" fmla="*/ 10 w 256"/>
                    <a:gd name="T31" fmla="*/ 14 h 218"/>
                    <a:gd name="T32" fmla="*/ 10 w 256"/>
                    <a:gd name="T33" fmla="*/ 14 h 218"/>
                    <a:gd name="T34" fmla="*/ 10 w 256"/>
                    <a:gd name="T35" fmla="*/ 14 h 218"/>
                    <a:gd name="T36" fmla="*/ 11 w 256"/>
                    <a:gd name="T37" fmla="*/ 14 h 218"/>
                    <a:gd name="T38" fmla="*/ 11 w 256"/>
                    <a:gd name="T39" fmla="*/ 14 h 218"/>
                    <a:gd name="T40" fmla="*/ 11 w 256"/>
                    <a:gd name="T41" fmla="*/ 14 h 218"/>
                    <a:gd name="T42" fmla="*/ 12 w 256"/>
                    <a:gd name="T43" fmla="*/ 13 h 218"/>
                    <a:gd name="T44" fmla="*/ 12 w 256"/>
                    <a:gd name="T45" fmla="*/ 13 h 218"/>
                    <a:gd name="T46" fmla="*/ 12 w 256"/>
                    <a:gd name="T47" fmla="*/ 13 h 218"/>
                    <a:gd name="T48" fmla="*/ 12 w 256"/>
                    <a:gd name="T49" fmla="*/ 12 h 218"/>
                    <a:gd name="T50" fmla="*/ 12 w 256"/>
                    <a:gd name="T51" fmla="*/ 12 h 218"/>
                    <a:gd name="T52" fmla="*/ 15 w 256"/>
                    <a:gd name="T53" fmla="*/ 13 h 218"/>
                    <a:gd name="T54" fmla="*/ 16 w 256"/>
                    <a:gd name="T55" fmla="*/ 7 h 218"/>
                    <a:gd name="T56" fmla="*/ 16 w 256"/>
                    <a:gd name="T57" fmla="*/ 5 h 218"/>
                    <a:gd name="T58" fmla="*/ 13 w 256"/>
                    <a:gd name="T59" fmla="*/ 3 h 218"/>
                    <a:gd name="T60" fmla="*/ 11 w 256"/>
                    <a:gd name="T61" fmla="*/ 1 h 218"/>
                    <a:gd name="T62" fmla="*/ 7 w 256"/>
                    <a:gd name="T63" fmla="*/ 0 h 218"/>
                    <a:gd name="T64" fmla="*/ 2 w 256"/>
                    <a:gd name="T65" fmla="*/ 3 h 218"/>
                    <a:gd name="T66" fmla="*/ 0 w 256"/>
                    <a:gd name="T67" fmla="*/ 10 h 218"/>
                    <a:gd name="T68" fmla="*/ 1 w 256"/>
                    <a:gd name="T69" fmla="*/ 11 h 2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6"/>
                    <a:gd name="T106" fmla="*/ 0 h 218"/>
                    <a:gd name="T107" fmla="*/ 256 w 256"/>
                    <a:gd name="T108" fmla="*/ 218 h 2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6" h="218">
                      <a:moveTo>
                        <a:pt x="15" y="161"/>
                      </a:moveTo>
                      <a:lnTo>
                        <a:pt x="50" y="184"/>
                      </a:lnTo>
                      <a:lnTo>
                        <a:pt x="63" y="178"/>
                      </a:lnTo>
                      <a:lnTo>
                        <a:pt x="69" y="179"/>
                      </a:lnTo>
                      <a:lnTo>
                        <a:pt x="75" y="187"/>
                      </a:lnTo>
                      <a:lnTo>
                        <a:pt x="82" y="199"/>
                      </a:lnTo>
                      <a:lnTo>
                        <a:pt x="84" y="207"/>
                      </a:lnTo>
                      <a:lnTo>
                        <a:pt x="90" y="210"/>
                      </a:lnTo>
                      <a:lnTo>
                        <a:pt x="98" y="210"/>
                      </a:lnTo>
                      <a:lnTo>
                        <a:pt x="107" y="203"/>
                      </a:lnTo>
                      <a:lnTo>
                        <a:pt x="122" y="211"/>
                      </a:lnTo>
                      <a:lnTo>
                        <a:pt x="134" y="211"/>
                      </a:lnTo>
                      <a:lnTo>
                        <a:pt x="141" y="215"/>
                      </a:lnTo>
                      <a:lnTo>
                        <a:pt x="147" y="211"/>
                      </a:lnTo>
                      <a:lnTo>
                        <a:pt x="155" y="214"/>
                      </a:lnTo>
                      <a:lnTo>
                        <a:pt x="162" y="216"/>
                      </a:lnTo>
                      <a:lnTo>
                        <a:pt x="167" y="217"/>
                      </a:lnTo>
                      <a:lnTo>
                        <a:pt x="173" y="218"/>
                      </a:lnTo>
                      <a:lnTo>
                        <a:pt x="177" y="217"/>
                      </a:lnTo>
                      <a:lnTo>
                        <a:pt x="181" y="216"/>
                      </a:lnTo>
                      <a:lnTo>
                        <a:pt x="186" y="213"/>
                      </a:lnTo>
                      <a:lnTo>
                        <a:pt x="192" y="208"/>
                      </a:lnTo>
                      <a:lnTo>
                        <a:pt x="194" y="205"/>
                      </a:lnTo>
                      <a:lnTo>
                        <a:pt x="196" y="199"/>
                      </a:lnTo>
                      <a:lnTo>
                        <a:pt x="197" y="192"/>
                      </a:lnTo>
                      <a:lnTo>
                        <a:pt x="200" y="183"/>
                      </a:lnTo>
                      <a:lnTo>
                        <a:pt x="251" y="200"/>
                      </a:lnTo>
                      <a:lnTo>
                        <a:pt x="256" y="123"/>
                      </a:lnTo>
                      <a:lnTo>
                        <a:pt x="256" y="65"/>
                      </a:lnTo>
                      <a:lnTo>
                        <a:pt x="213" y="46"/>
                      </a:lnTo>
                      <a:lnTo>
                        <a:pt x="178" y="15"/>
                      </a:lnTo>
                      <a:lnTo>
                        <a:pt x="118" y="0"/>
                      </a:lnTo>
                      <a:lnTo>
                        <a:pt x="44" y="49"/>
                      </a:lnTo>
                      <a:lnTo>
                        <a:pt x="0" y="145"/>
                      </a:lnTo>
                      <a:lnTo>
                        <a:pt x="15" y="161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38"/>
                <p:cNvSpPr>
                  <a:spLocks/>
                </p:cNvSpPr>
                <p:nvPr/>
              </p:nvSpPr>
              <p:spPr bwMode="auto">
                <a:xfrm>
                  <a:off x="2815" y="1781"/>
                  <a:ext cx="109" cy="153"/>
                </a:xfrm>
                <a:custGeom>
                  <a:avLst/>
                  <a:gdLst>
                    <a:gd name="T0" fmla="*/ 13 w 218"/>
                    <a:gd name="T1" fmla="*/ 4 h 307"/>
                    <a:gd name="T2" fmla="*/ 10 w 218"/>
                    <a:gd name="T3" fmla="*/ 6 h 307"/>
                    <a:gd name="T4" fmla="*/ 7 w 218"/>
                    <a:gd name="T5" fmla="*/ 8 h 307"/>
                    <a:gd name="T6" fmla="*/ 7 w 218"/>
                    <a:gd name="T7" fmla="*/ 11 h 307"/>
                    <a:gd name="T8" fmla="*/ 5 w 218"/>
                    <a:gd name="T9" fmla="*/ 13 h 307"/>
                    <a:gd name="T10" fmla="*/ 3 w 218"/>
                    <a:gd name="T11" fmla="*/ 15 h 307"/>
                    <a:gd name="T12" fmla="*/ 1 w 218"/>
                    <a:gd name="T13" fmla="*/ 17 h 307"/>
                    <a:gd name="T14" fmla="*/ 0 w 218"/>
                    <a:gd name="T15" fmla="*/ 19 h 307"/>
                    <a:gd name="T16" fmla="*/ 1 w 218"/>
                    <a:gd name="T17" fmla="*/ 15 h 307"/>
                    <a:gd name="T18" fmla="*/ 2 w 218"/>
                    <a:gd name="T19" fmla="*/ 12 h 307"/>
                    <a:gd name="T20" fmla="*/ 3 w 218"/>
                    <a:gd name="T21" fmla="*/ 11 h 307"/>
                    <a:gd name="T22" fmla="*/ 3 w 218"/>
                    <a:gd name="T23" fmla="*/ 10 h 307"/>
                    <a:gd name="T24" fmla="*/ 3 w 218"/>
                    <a:gd name="T25" fmla="*/ 11 h 307"/>
                    <a:gd name="T26" fmla="*/ 2 w 218"/>
                    <a:gd name="T27" fmla="*/ 9 h 307"/>
                    <a:gd name="T28" fmla="*/ 1 w 218"/>
                    <a:gd name="T29" fmla="*/ 8 h 307"/>
                    <a:gd name="T30" fmla="*/ 1 w 218"/>
                    <a:gd name="T31" fmla="*/ 8 h 307"/>
                    <a:gd name="T32" fmla="*/ 0 w 218"/>
                    <a:gd name="T33" fmla="*/ 7 h 307"/>
                    <a:gd name="T34" fmla="*/ 0 w 218"/>
                    <a:gd name="T35" fmla="*/ 6 h 307"/>
                    <a:gd name="T36" fmla="*/ 1 w 218"/>
                    <a:gd name="T37" fmla="*/ 5 h 307"/>
                    <a:gd name="T38" fmla="*/ 1 w 218"/>
                    <a:gd name="T39" fmla="*/ 4 h 307"/>
                    <a:gd name="T40" fmla="*/ 2 w 218"/>
                    <a:gd name="T41" fmla="*/ 3 h 307"/>
                    <a:gd name="T42" fmla="*/ 3 w 218"/>
                    <a:gd name="T43" fmla="*/ 2 h 307"/>
                    <a:gd name="T44" fmla="*/ 3 w 218"/>
                    <a:gd name="T45" fmla="*/ 1 h 307"/>
                    <a:gd name="T46" fmla="*/ 5 w 218"/>
                    <a:gd name="T47" fmla="*/ 0 h 307"/>
                    <a:gd name="T48" fmla="*/ 6 w 218"/>
                    <a:gd name="T49" fmla="*/ 0 h 307"/>
                    <a:gd name="T50" fmla="*/ 6 w 218"/>
                    <a:gd name="T51" fmla="*/ 0 h 307"/>
                    <a:gd name="T52" fmla="*/ 7 w 218"/>
                    <a:gd name="T53" fmla="*/ 0 h 307"/>
                    <a:gd name="T54" fmla="*/ 9 w 218"/>
                    <a:gd name="T55" fmla="*/ 0 h 307"/>
                    <a:gd name="T56" fmla="*/ 10 w 218"/>
                    <a:gd name="T57" fmla="*/ 0 h 307"/>
                    <a:gd name="T58" fmla="*/ 12 w 218"/>
                    <a:gd name="T59" fmla="*/ 1 h 307"/>
                    <a:gd name="T60" fmla="*/ 13 w 218"/>
                    <a:gd name="T61" fmla="*/ 2 h 307"/>
                    <a:gd name="T62" fmla="*/ 14 w 218"/>
                    <a:gd name="T63" fmla="*/ 3 h 307"/>
                    <a:gd name="T64" fmla="*/ 12 w 218"/>
                    <a:gd name="T65" fmla="*/ 4 h 307"/>
                    <a:gd name="T66" fmla="*/ 13 w 218"/>
                    <a:gd name="T67" fmla="*/ 4 h 3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8"/>
                    <a:gd name="T103" fmla="*/ 0 h 307"/>
                    <a:gd name="T104" fmla="*/ 218 w 218"/>
                    <a:gd name="T105" fmla="*/ 307 h 30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8" h="307">
                      <a:moveTo>
                        <a:pt x="198" y="64"/>
                      </a:moveTo>
                      <a:lnTo>
                        <a:pt x="151" y="100"/>
                      </a:lnTo>
                      <a:lnTo>
                        <a:pt x="107" y="137"/>
                      </a:lnTo>
                      <a:lnTo>
                        <a:pt x="97" y="181"/>
                      </a:lnTo>
                      <a:lnTo>
                        <a:pt x="79" y="213"/>
                      </a:lnTo>
                      <a:lnTo>
                        <a:pt x="45" y="243"/>
                      </a:lnTo>
                      <a:lnTo>
                        <a:pt x="11" y="278"/>
                      </a:lnTo>
                      <a:lnTo>
                        <a:pt x="0" y="307"/>
                      </a:lnTo>
                      <a:lnTo>
                        <a:pt x="14" y="243"/>
                      </a:lnTo>
                      <a:lnTo>
                        <a:pt x="32" y="206"/>
                      </a:lnTo>
                      <a:lnTo>
                        <a:pt x="58" y="181"/>
                      </a:lnTo>
                      <a:lnTo>
                        <a:pt x="53" y="164"/>
                      </a:lnTo>
                      <a:lnTo>
                        <a:pt x="35" y="178"/>
                      </a:lnTo>
                      <a:lnTo>
                        <a:pt x="21" y="158"/>
                      </a:lnTo>
                      <a:lnTo>
                        <a:pt x="10" y="143"/>
                      </a:lnTo>
                      <a:lnTo>
                        <a:pt x="3" y="129"/>
                      </a:lnTo>
                      <a:lnTo>
                        <a:pt x="0" y="118"/>
                      </a:lnTo>
                      <a:lnTo>
                        <a:pt x="0" y="105"/>
                      </a:lnTo>
                      <a:lnTo>
                        <a:pt x="5" y="91"/>
                      </a:lnTo>
                      <a:lnTo>
                        <a:pt x="11" y="74"/>
                      </a:lnTo>
                      <a:lnTo>
                        <a:pt x="22" y="51"/>
                      </a:lnTo>
                      <a:lnTo>
                        <a:pt x="40" y="32"/>
                      </a:lnTo>
                      <a:lnTo>
                        <a:pt x="55" y="19"/>
                      </a:lnTo>
                      <a:lnTo>
                        <a:pt x="68" y="9"/>
                      </a:lnTo>
                      <a:lnTo>
                        <a:pt x="81" y="4"/>
                      </a:lnTo>
                      <a:lnTo>
                        <a:pt x="94" y="0"/>
                      </a:lnTo>
                      <a:lnTo>
                        <a:pt x="111" y="0"/>
                      </a:lnTo>
                      <a:lnTo>
                        <a:pt x="131" y="1"/>
                      </a:lnTo>
                      <a:lnTo>
                        <a:pt x="157" y="4"/>
                      </a:lnTo>
                      <a:lnTo>
                        <a:pt x="192" y="23"/>
                      </a:lnTo>
                      <a:lnTo>
                        <a:pt x="198" y="34"/>
                      </a:lnTo>
                      <a:lnTo>
                        <a:pt x="218" y="60"/>
                      </a:lnTo>
                      <a:lnTo>
                        <a:pt x="190" y="65"/>
                      </a:lnTo>
                      <a:lnTo>
                        <a:pt x="198" y="64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39"/>
                <p:cNvSpPr>
                  <a:spLocks/>
                </p:cNvSpPr>
                <p:nvPr/>
              </p:nvSpPr>
              <p:spPr bwMode="auto">
                <a:xfrm>
                  <a:off x="2879" y="1780"/>
                  <a:ext cx="121" cy="70"/>
                </a:xfrm>
                <a:custGeom>
                  <a:avLst/>
                  <a:gdLst>
                    <a:gd name="T0" fmla="*/ 4 w 241"/>
                    <a:gd name="T1" fmla="*/ 1 h 141"/>
                    <a:gd name="T2" fmla="*/ 6 w 241"/>
                    <a:gd name="T3" fmla="*/ 1 h 141"/>
                    <a:gd name="T4" fmla="*/ 7 w 241"/>
                    <a:gd name="T5" fmla="*/ 1 h 141"/>
                    <a:gd name="T6" fmla="*/ 8 w 241"/>
                    <a:gd name="T7" fmla="*/ 0 h 141"/>
                    <a:gd name="T8" fmla="*/ 8 w 241"/>
                    <a:gd name="T9" fmla="*/ 0 h 141"/>
                    <a:gd name="T10" fmla="*/ 8 w 241"/>
                    <a:gd name="T11" fmla="*/ 0 h 141"/>
                    <a:gd name="T12" fmla="*/ 9 w 241"/>
                    <a:gd name="T13" fmla="*/ 0 h 141"/>
                    <a:gd name="T14" fmla="*/ 9 w 241"/>
                    <a:gd name="T15" fmla="*/ 0 h 141"/>
                    <a:gd name="T16" fmla="*/ 10 w 241"/>
                    <a:gd name="T17" fmla="*/ 0 h 141"/>
                    <a:gd name="T18" fmla="*/ 11 w 241"/>
                    <a:gd name="T19" fmla="*/ 0 h 141"/>
                    <a:gd name="T20" fmla="*/ 11 w 241"/>
                    <a:gd name="T21" fmla="*/ 0 h 141"/>
                    <a:gd name="T22" fmla="*/ 13 w 241"/>
                    <a:gd name="T23" fmla="*/ 1 h 141"/>
                    <a:gd name="T24" fmla="*/ 15 w 241"/>
                    <a:gd name="T25" fmla="*/ 4 h 141"/>
                    <a:gd name="T26" fmla="*/ 15 w 241"/>
                    <a:gd name="T27" fmla="*/ 6 h 141"/>
                    <a:gd name="T28" fmla="*/ 16 w 241"/>
                    <a:gd name="T29" fmla="*/ 7 h 141"/>
                    <a:gd name="T30" fmla="*/ 16 w 241"/>
                    <a:gd name="T31" fmla="*/ 8 h 141"/>
                    <a:gd name="T32" fmla="*/ 15 w 241"/>
                    <a:gd name="T33" fmla="*/ 8 h 141"/>
                    <a:gd name="T34" fmla="*/ 15 w 241"/>
                    <a:gd name="T35" fmla="*/ 8 h 141"/>
                    <a:gd name="T36" fmla="*/ 14 w 241"/>
                    <a:gd name="T37" fmla="*/ 8 h 141"/>
                    <a:gd name="T38" fmla="*/ 12 w 241"/>
                    <a:gd name="T39" fmla="*/ 8 h 141"/>
                    <a:gd name="T40" fmla="*/ 11 w 241"/>
                    <a:gd name="T41" fmla="*/ 8 h 141"/>
                    <a:gd name="T42" fmla="*/ 9 w 241"/>
                    <a:gd name="T43" fmla="*/ 7 h 141"/>
                    <a:gd name="T44" fmla="*/ 9 w 241"/>
                    <a:gd name="T45" fmla="*/ 4 h 141"/>
                    <a:gd name="T46" fmla="*/ 7 w 241"/>
                    <a:gd name="T47" fmla="*/ 4 h 141"/>
                    <a:gd name="T48" fmla="*/ 8 w 241"/>
                    <a:gd name="T49" fmla="*/ 6 h 141"/>
                    <a:gd name="T50" fmla="*/ 8 w 241"/>
                    <a:gd name="T51" fmla="*/ 7 h 141"/>
                    <a:gd name="T52" fmla="*/ 7 w 241"/>
                    <a:gd name="T53" fmla="*/ 7 h 141"/>
                    <a:gd name="T54" fmla="*/ 5 w 241"/>
                    <a:gd name="T55" fmla="*/ 5 h 141"/>
                    <a:gd name="T56" fmla="*/ 3 w 241"/>
                    <a:gd name="T57" fmla="*/ 5 h 141"/>
                    <a:gd name="T58" fmla="*/ 3 w 241"/>
                    <a:gd name="T59" fmla="*/ 6 h 141"/>
                    <a:gd name="T60" fmla="*/ 4 w 241"/>
                    <a:gd name="T61" fmla="*/ 8 h 141"/>
                    <a:gd name="T62" fmla="*/ 2 w 241"/>
                    <a:gd name="T63" fmla="*/ 8 h 141"/>
                    <a:gd name="T64" fmla="*/ 0 w 241"/>
                    <a:gd name="T65" fmla="*/ 7 h 141"/>
                    <a:gd name="T66" fmla="*/ 4 w 241"/>
                    <a:gd name="T67" fmla="*/ 4 h 141"/>
                    <a:gd name="T68" fmla="*/ 5 w 241"/>
                    <a:gd name="T69" fmla="*/ 3 h 141"/>
                    <a:gd name="T70" fmla="*/ 4 w 241"/>
                    <a:gd name="T71" fmla="*/ 2 h 141"/>
                    <a:gd name="T72" fmla="*/ 4 w 241"/>
                    <a:gd name="T73" fmla="*/ 1 h 1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1"/>
                    <a:gd name="T112" fmla="*/ 0 h 141"/>
                    <a:gd name="T113" fmla="*/ 241 w 241"/>
                    <a:gd name="T114" fmla="*/ 141 h 14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1" h="141">
                      <a:moveTo>
                        <a:pt x="55" y="27"/>
                      </a:moveTo>
                      <a:lnTo>
                        <a:pt x="86" y="20"/>
                      </a:lnTo>
                      <a:lnTo>
                        <a:pt x="108" y="25"/>
                      </a:lnTo>
                      <a:lnTo>
                        <a:pt x="114" y="15"/>
                      </a:lnTo>
                      <a:lnTo>
                        <a:pt x="121" y="7"/>
                      </a:lnTo>
                      <a:lnTo>
                        <a:pt x="128" y="2"/>
                      </a:lnTo>
                      <a:lnTo>
                        <a:pt x="136" y="0"/>
                      </a:lnTo>
                      <a:lnTo>
                        <a:pt x="144" y="0"/>
                      </a:lnTo>
                      <a:lnTo>
                        <a:pt x="153" y="2"/>
                      </a:lnTo>
                      <a:lnTo>
                        <a:pt x="163" y="7"/>
                      </a:lnTo>
                      <a:lnTo>
                        <a:pt x="174" y="13"/>
                      </a:lnTo>
                      <a:lnTo>
                        <a:pt x="203" y="23"/>
                      </a:lnTo>
                      <a:lnTo>
                        <a:pt x="228" y="78"/>
                      </a:lnTo>
                      <a:lnTo>
                        <a:pt x="236" y="103"/>
                      </a:lnTo>
                      <a:lnTo>
                        <a:pt x="241" y="120"/>
                      </a:lnTo>
                      <a:lnTo>
                        <a:pt x="241" y="131"/>
                      </a:lnTo>
                      <a:lnTo>
                        <a:pt x="236" y="138"/>
                      </a:lnTo>
                      <a:lnTo>
                        <a:pt x="226" y="141"/>
                      </a:lnTo>
                      <a:lnTo>
                        <a:pt x="212" y="141"/>
                      </a:lnTo>
                      <a:lnTo>
                        <a:pt x="192" y="139"/>
                      </a:lnTo>
                      <a:lnTo>
                        <a:pt x="167" y="136"/>
                      </a:lnTo>
                      <a:lnTo>
                        <a:pt x="139" y="118"/>
                      </a:lnTo>
                      <a:lnTo>
                        <a:pt x="137" y="76"/>
                      </a:lnTo>
                      <a:lnTo>
                        <a:pt x="112" y="68"/>
                      </a:lnTo>
                      <a:lnTo>
                        <a:pt x="116" y="101"/>
                      </a:lnTo>
                      <a:lnTo>
                        <a:pt x="125" y="112"/>
                      </a:lnTo>
                      <a:lnTo>
                        <a:pt x="109" y="112"/>
                      </a:lnTo>
                      <a:lnTo>
                        <a:pt x="78" y="91"/>
                      </a:lnTo>
                      <a:lnTo>
                        <a:pt x="47" y="92"/>
                      </a:lnTo>
                      <a:lnTo>
                        <a:pt x="45" y="109"/>
                      </a:lnTo>
                      <a:lnTo>
                        <a:pt x="59" y="138"/>
                      </a:lnTo>
                      <a:lnTo>
                        <a:pt x="31" y="138"/>
                      </a:lnTo>
                      <a:lnTo>
                        <a:pt x="0" y="126"/>
                      </a:lnTo>
                      <a:lnTo>
                        <a:pt x="58" y="68"/>
                      </a:lnTo>
                      <a:lnTo>
                        <a:pt x="78" y="55"/>
                      </a:lnTo>
                      <a:lnTo>
                        <a:pt x="61" y="38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632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40"/>
                <p:cNvSpPr>
                  <a:spLocks/>
                </p:cNvSpPr>
                <p:nvPr/>
              </p:nvSpPr>
              <p:spPr bwMode="auto">
                <a:xfrm>
                  <a:off x="2867" y="1828"/>
                  <a:ext cx="75" cy="97"/>
                </a:xfrm>
                <a:custGeom>
                  <a:avLst/>
                  <a:gdLst>
                    <a:gd name="T0" fmla="*/ 3 w 149"/>
                    <a:gd name="T1" fmla="*/ 3 h 194"/>
                    <a:gd name="T2" fmla="*/ 2 w 149"/>
                    <a:gd name="T3" fmla="*/ 5 h 194"/>
                    <a:gd name="T4" fmla="*/ 1 w 149"/>
                    <a:gd name="T5" fmla="*/ 6 h 194"/>
                    <a:gd name="T6" fmla="*/ 0 w 149"/>
                    <a:gd name="T7" fmla="*/ 7 h 194"/>
                    <a:gd name="T8" fmla="*/ 1 w 149"/>
                    <a:gd name="T9" fmla="*/ 6 h 194"/>
                    <a:gd name="T10" fmla="*/ 2 w 149"/>
                    <a:gd name="T11" fmla="*/ 6 h 194"/>
                    <a:gd name="T12" fmla="*/ 2 w 149"/>
                    <a:gd name="T13" fmla="*/ 6 h 194"/>
                    <a:gd name="T14" fmla="*/ 3 w 149"/>
                    <a:gd name="T15" fmla="*/ 6 h 194"/>
                    <a:gd name="T16" fmla="*/ 4 w 149"/>
                    <a:gd name="T17" fmla="*/ 6 h 194"/>
                    <a:gd name="T18" fmla="*/ 3 w 149"/>
                    <a:gd name="T19" fmla="*/ 6 h 194"/>
                    <a:gd name="T20" fmla="*/ 3 w 149"/>
                    <a:gd name="T21" fmla="*/ 7 h 194"/>
                    <a:gd name="T22" fmla="*/ 3 w 149"/>
                    <a:gd name="T23" fmla="*/ 9 h 194"/>
                    <a:gd name="T24" fmla="*/ 4 w 149"/>
                    <a:gd name="T25" fmla="*/ 9 h 194"/>
                    <a:gd name="T26" fmla="*/ 5 w 149"/>
                    <a:gd name="T27" fmla="*/ 10 h 194"/>
                    <a:gd name="T28" fmla="*/ 6 w 149"/>
                    <a:gd name="T29" fmla="*/ 10 h 194"/>
                    <a:gd name="T30" fmla="*/ 7 w 149"/>
                    <a:gd name="T31" fmla="*/ 10 h 194"/>
                    <a:gd name="T32" fmla="*/ 7 w 149"/>
                    <a:gd name="T33" fmla="*/ 10 h 194"/>
                    <a:gd name="T34" fmla="*/ 7 w 149"/>
                    <a:gd name="T35" fmla="*/ 11 h 194"/>
                    <a:gd name="T36" fmla="*/ 6 w 149"/>
                    <a:gd name="T37" fmla="*/ 12 h 194"/>
                    <a:gd name="T38" fmla="*/ 7 w 149"/>
                    <a:gd name="T39" fmla="*/ 12 h 194"/>
                    <a:gd name="T40" fmla="*/ 7 w 149"/>
                    <a:gd name="T41" fmla="*/ 12 h 194"/>
                    <a:gd name="T42" fmla="*/ 8 w 149"/>
                    <a:gd name="T43" fmla="*/ 12 h 194"/>
                    <a:gd name="T44" fmla="*/ 8 w 149"/>
                    <a:gd name="T45" fmla="*/ 12 h 194"/>
                    <a:gd name="T46" fmla="*/ 8 w 149"/>
                    <a:gd name="T47" fmla="*/ 12 h 194"/>
                    <a:gd name="T48" fmla="*/ 9 w 149"/>
                    <a:gd name="T49" fmla="*/ 12 h 194"/>
                    <a:gd name="T50" fmla="*/ 9 w 149"/>
                    <a:gd name="T51" fmla="*/ 11 h 194"/>
                    <a:gd name="T52" fmla="*/ 10 w 149"/>
                    <a:gd name="T53" fmla="*/ 9 h 194"/>
                    <a:gd name="T54" fmla="*/ 10 w 149"/>
                    <a:gd name="T55" fmla="*/ 6 h 194"/>
                    <a:gd name="T56" fmla="*/ 9 w 149"/>
                    <a:gd name="T57" fmla="*/ 6 h 194"/>
                    <a:gd name="T58" fmla="*/ 9 w 149"/>
                    <a:gd name="T59" fmla="*/ 5 h 194"/>
                    <a:gd name="T60" fmla="*/ 8 w 149"/>
                    <a:gd name="T61" fmla="*/ 3 h 194"/>
                    <a:gd name="T62" fmla="*/ 8 w 149"/>
                    <a:gd name="T63" fmla="*/ 3 h 194"/>
                    <a:gd name="T64" fmla="*/ 8 w 149"/>
                    <a:gd name="T65" fmla="*/ 1 h 194"/>
                    <a:gd name="T66" fmla="*/ 6 w 149"/>
                    <a:gd name="T67" fmla="*/ 0 h 194"/>
                    <a:gd name="T68" fmla="*/ 5 w 149"/>
                    <a:gd name="T69" fmla="*/ 1 h 194"/>
                    <a:gd name="T70" fmla="*/ 5 w 149"/>
                    <a:gd name="T71" fmla="*/ 3 h 194"/>
                    <a:gd name="T72" fmla="*/ 6 w 149"/>
                    <a:gd name="T73" fmla="*/ 3 h 194"/>
                    <a:gd name="T74" fmla="*/ 5 w 149"/>
                    <a:gd name="T75" fmla="*/ 3 h 194"/>
                    <a:gd name="T76" fmla="*/ 3 w 149"/>
                    <a:gd name="T77" fmla="*/ 3 h 1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9"/>
                    <a:gd name="T118" fmla="*/ 0 h 194"/>
                    <a:gd name="T119" fmla="*/ 149 w 149"/>
                    <a:gd name="T120" fmla="*/ 194 h 19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9" h="194">
                      <a:moveTo>
                        <a:pt x="33" y="42"/>
                      </a:moveTo>
                      <a:lnTo>
                        <a:pt x="20" y="72"/>
                      </a:lnTo>
                      <a:lnTo>
                        <a:pt x="2" y="96"/>
                      </a:lnTo>
                      <a:lnTo>
                        <a:pt x="0" y="118"/>
                      </a:lnTo>
                      <a:lnTo>
                        <a:pt x="11" y="109"/>
                      </a:lnTo>
                      <a:lnTo>
                        <a:pt x="23" y="93"/>
                      </a:lnTo>
                      <a:lnTo>
                        <a:pt x="23" y="106"/>
                      </a:lnTo>
                      <a:lnTo>
                        <a:pt x="36" y="100"/>
                      </a:lnTo>
                      <a:lnTo>
                        <a:pt x="49" y="96"/>
                      </a:lnTo>
                      <a:lnTo>
                        <a:pt x="42" y="106"/>
                      </a:lnTo>
                      <a:lnTo>
                        <a:pt x="39" y="123"/>
                      </a:lnTo>
                      <a:lnTo>
                        <a:pt x="43" y="133"/>
                      </a:lnTo>
                      <a:lnTo>
                        <a:pt x="56" y="133"/>
                      </a:lnTo>
                      <a:lnTo>
                        <a:pt x="77" y="148"/>
                      </a:lnTo>
                      <a:lnTo>
                        <a:pt x="94" y="146"/>
                      </a:lnTo>
                      <a:lnTo>
                        <a:pt x="103" y="152"/>
                      </a:lnTo>
                      <a:lnTo>
                        <a:pt x="109" y="155"/>
                      </a:lnTo>
                      <a:lnTo>
                        <a:pt x="100" y="172"/>
                      </a:lnTo>
                      <a:lnTo>
                        <a:pt x="94" y="187"/>
                      </a:lnTo>
                      <a:lnTo>
                        <a:pt x="103" y="190"/>
                      </a:lnTo>
                      <a:lnTo>
                        <a:pt x="110" y="178"/>
                      </a:lnTo>
                      <a:lnTo>
                        <a:pt x="114" y="187"/>
                      </a:lnTo>
                      <a:lnTo>
                        <a:pt x="118" y="193"/>
                      </a:lnTo>
                      <a:lnTo>
                        <a:pt x="124" y="194"/>
                      </a:lnTo>
                      <a:lnTo>
                        <a:pt x="137" y="190"/>
                      </a:lnTo>
                      <a:lnTo>
                        <a:pt x="144" y="164"/>
                      </a:lnTo>
                      <a:lnTo>
                        <a:pt x="149" y="132"/>
                      </a:lnTo>
                      <a:lnTo>
                        <a:pt x="146" y="106"/>
                      </a:lnTo>
                      <a:lnTo>
                        <a:pt x="142" y="88"/>
                      </a:lnTo>
                      <a:lnTo>
                        <a:pt x="133" y="73"/>
                      </a:lnTo>
                      <a:lnTo>
                        <a:pt x="117" y="53"/>
                      </a:lnTo>
                      <a:lnTo>
                        <a:pt x="126" y="37"/>
                      </a:lnTo>
                      <a:lnTo>
                        <a:pt x="117" y="13"/>
                      </a:lnTo>
                      <a:lnTo>
                        <a:pt x="94" y="0"/>
                      </a:lnTo>
                      <a:lnTo>
                        <a:pt x="76" y="10"/>
                      </a:lnTo>
                      <a:lnTo>
                        <a:pt x="77" y="37"/>
                      </a:lnTo>
                      <a:lnTo>
                        <a:pt x="91" y="52"/>
                      </a:lnTo>
                      <a:lnTo>
                        <a:pt x="65" y="5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Freeform 41"/>
                <p:cNvSpPr>
                  <a:spLocks/>
                </p:cNvSpPr>
                <p:nvPr/>
              </p:nvSpPr>
              <p:spPr bwMode="auto">
                <a:xfrm>
                  <a:off x="2878" y="1903"/>
                  <a:ext cx="23" cy="21"/>
                </a:xfrm>
                <a:custGeom>
                  <a:avLst/>
                  <a:gdLst>
                    <a:gd name="T0" fmla="*/ 0 w 45"/>
                    <a:gd name="T1" fmla="*/ 0 h 43"/>
                    <a:gd name="T2" fmla="*/ 1 w 45"/>
                    <a:gd name="T3" fmla="*/ 1 h 43"/>
                    <a:gd name="T4" fmla="*/ 1 w 45"/>
                    <a:gd name="T5" fmla="*/ 1 h 43"/>
                    <a:gd name="T6" fmla="*/ 1 w 45"/>
                    <a:gd name="T7" fmla="*/ 2 h 43"/>
                    <a:gd name="T8" fmla="*/ 1 w 45"/>
                    <a:gd name="T9" fmla="*/ 2 h 43"/>
                    <a:gd name="T10" fmla="*/ 1 w 45"/>
                    <a:gd name="T11" fmla="*/ 2 h 43"/>
                    <a:gd name="T12" fmla="*/ 2 w 45"/>
                    <a:gd name="T13" fmla="*/ 2 h 43"/>
                    <a:gd name="T14" fmla="*/ 2 w 45"/>
                    <a:gd name="T15" fmla="*/ 2 h 43"/>
                    <a:gd name="T16" fmla="*/ 2 w 45"/>
                    <a:gd name="T17" fmla="*/ 2 h 43"/>
                    <a:gd name="T18" fmla="*/ 2 w 45"/>
                    <a:gd name="T19" fmla="*/ 2 h 43"/>
                    <a:gd name="T20" fmla="*/ 3 w 45"/>
                    <a:gd name="T21" fmla="*/ 1 h 43"/>
                    <a:gd name="T22" fmla="*/ 3 w 45"/>
                    <a:gd name="T23" fmla="*/ 0 h 43"/>
                    <a:gd name="T24" fmla="*/ 2 w 45"/>
                    <a:gd name="T25" fmla="*/ 0 h 43"/>
                    <a:gd name="T26" fmla="*/ 1 w 45"/>
                    <a:gd name="T27" fmla="*/ 0 h 43"/>
                    <a:gd name="T28" fmla="*/ 0 w 45"/>
                    <a:gd name="T29" fmla="*/ 0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5"/>
                    <a:gd name="T46" fmla="*/ 0 h 43"/>
                    <a:gd name="T47" fmla="*/ 45 w 45"/>
                    <a:gd name="T48" fmla="*/ 43 h 4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5" h="43">
                      <a:moveTo>
                        <a:pt x="0" y="10"/>
                      </a:moveTo>
                      <a:lnTo>
                        <a:pt x="12" y="26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5" y="38"/>
                      </a:lnTo>
                      <a:lnTo>
                        <a:pt x="16" y="43"/>
                      </a:lnTo>
                      <a:lnTo>
                        <a:pt x="22" y="42"/>
                      </a:lnTo>
                      <a:lnTo>
                        <a:pt x="25" y="41"/>
                      </a:lnTo>
                      <a:lnTo>
                        <a:pt x="27" y="37"/>
                      </a:lnTo>
                      <a:lnTo>
                        <a:pt x="30" y="33"/>
                      </a:lnTo>
                      <a:lnTo>
                        <a:pt x="45" y="17"/>
                      </a:lnTo>
                      <a:lnTo>
                        <a:pt x="36" y="7"/>
                      </a:lnTo>
                      <a:lnTo>
                        <a:pt x="2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Freeform 42"/>
                <p:cNvSpPr>
                  <a:spLocks/>
                </p:cNvSpPr>
                <p:nvPr/>
              </p:nvSpPr>
              <p:spPr bwMode="auto">
                <a:xfrm>
                  <a:off x="2900" y="1908"/>
                  <a:ext cx="16" cy="13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0 w 32"/>
                    <a:gd name="T5" fmla="*/ 2 h 26"/>
                    <a:gd name="T6" fmla="*/ 1 w 32"/>
                    <a:gd name="T7" fmla="*/ 2 h 26"/>
                    <a:gd name="T8" fmla="*/ 1 w 32"/>
                    <a:gd name="T9" fmla="*/ 2 h 26"/>
                    <a:gd name="T10" fmla="*/ 1 w 32"/>
                    <a:gd name="T11" fmla="*/ 1 h 26"/>
                    <a:gd name="T12" fmla="*/ 2 w 32"/>
                    <a:gd name="T13" fmla="*/ 0 h 26"/>
                    <a:gd name="T14" fmla="*/ 1 w 32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26"/>
                    <a:gd name="T26" fmla="*/ 32 w 32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26">
                      <a:moveTo>
                        <a:pt x="6" y="2"/>
                      </a:moveTo>
                      <a:lnTo>
                        <a:pt x="8" y="7"/>
                      </a:lnTo>
                      <a:lnTo>
                        <a:pt x="0" y="21"/>
                      </a:lnTo>
                      <a:lnTo>
                        <a:pt x="13" y="26"/>
                      </a:lnTo>
                      <a:lnTo>
                        <a:pt x="14" y="23"/>
                      </a:lnTo>
                      <a:lnTo>
                        <a:pt x="21" y="12"/>
                      </a:lnTo>
                      <a:lnTo>
                        <a:pt x="32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Freeform 43"/>
                <p:cNvSpPr>
                  <a:spLocks/>
                </p:cNvSpPr>
                <p:nvPr/>
              </p:nvSpPr>
              <p:spPr bwMode="auto">
                <a:xfrm>
                  <a:off x="2936" y="1846"/>
                  <a:ext cx="34" cy="70"/>
                </a:xfrm>
                <a:custGeom>
                  <a:avLst/>
                  <a:gdLst>
                    <a:gd name="T0" fmla="*/ 0 w 68"/>
                    <a:gd name="T1" fmla="*/ 0 h 141"/>
                    <a:gd name="T2" fmla="*/ 0 w 68"/>
                    <a:gd name="T3" fmla="*/ 1 h 141"/>
                    <a:gd name="T4" fmla="*/ 1 w 68"/>
                    <a:gd name="T5" fmla="*/ 4 h 141"/>
                    <a:gd name="T6" fmla="*/ 1 w 68"/>
                    <a:gd name="T7" fmla="*/ 5 h 141"/>
                    <a:gd name="T8" fmla="*/ 2 w 68"/>
                    <a:gd name="T9" fmla="*/ 7 h 141"/>
                    <a:gd name="T10" fmla="*/ 3 w 68"/>
                    <a:gd name="T11" fmla="*/ 8 h 141"/>
                    <a:gd name="T12" fmla="*/ 3 w 68"/>
                    <a:gd name="T13" fmla="*/ 6 h 141"/>
                    <a:gd name="T14" fmla="*/ 4 w 68"/>
                    <a:gd name="T15" fmla="*/ 1 h 141"/>
                    <a:gd name="T16" fmla="*/ 1 w 68"/>
                    <a:gd name="T17" fmla="*/ 0 h 141"/>
                    <a:gd name="T18" fmla="*/ 0 w 68"/>
                    <a:gd name="T19" fmla="*/ 0 h 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8"/>
                    <a:gd name="T31" fmla="*/ 0 h 141"/>
                    <a:gd name="T32" fmla="*/ 68 w 68"/>
                    <a:gd name="T33" fmla="*/ 141 h 1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8" h="141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27" y="67"/>
                      </a:lnTo>
                      <a:lnTo>
                        <a:pt x="27" y="95"/>
                      </a:lnTo>
                      <a:lnTo>
                        <a:pt x="36" y="125"/>
                      </a:lnTo>
                      <a:lnTo>
                        <a:pt x="56" y="141"/>
                      </a:lnTo>
                      <a:lnTo>
                        <a:pt x="56" y="101"/>
                      </a:lnTo>
                      <a:lnTo>
                        <a:pt x="68" y="23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Freeform 44"/>
                <p:cNvSpPr>
                  <a:spLocks/>
                </p:cNvSpPr>
                <p:nvPr/>
              </p:nvSpPr>
              <p:spPr bwMode="auto">
                <a:xfrm>
                  <a:off x="2967" y="1858"/>
                  <a:ext cx="29" cy="135"/>
                </a:xfrm>
                <a:custGeom>
                  <a:avLst/>
                  <a:gdLst>
                    <a:gd name="T0" fmla="*/ 0 w 59"/>
                    <a:gd name="T1" fmla="*/ 0 h 269"/>
                    <a:gd name="T2" fmla="*/ 0 w 59"/>
                    <a:gd name="T3" fmla="*/ 4 h 269"/>
                    <a:gd name="T4" fmla="*/ 0 w 59"/>
                    <a:gd name="T5" fmla="*/ 8 h 269"/>
                    <a:gd name="T6" fmla="*/ 0 w 59"/>
                    <a:gd name="T7" fmla="*/ 10 h 269"/>
                    <a:gd name="T8" fmla="*/ 0 w 59"/>
                    <a:gd name="T9" fmla="*/ 13 h 269"/>
                    <a:gd name="T10" fmla="*/ 1 w 59"/>
                    <a:gd name="T11" fmla="*/ 17 h 269"/>
                    <a:gd name="T12" fmla="*/ 1 w 59"/>
                    <a:gd name="T13" fmla="*/ 11 h 269"/>
                    <a:gd name="T14" fmla="*/ 1 w 59"/>
                    <a:gd name="T15" fmla="*/ 8 h 269"/>
                    <a:gd name="T16" fmla="*/ 3 w 59"/>
                    <a:gd name="T17" fmla="*/ 8 h 269"/>
                    <a:gd name="T18" fmla="*/ 2 w 59"/>
                    <a:gd name="T19" fmla="*/ 6 h 269"/>
                    <a:gd name="T20" fmla="*/ 2 w 59"/>
                    <a:gd name="T21" fmla="*/ 3 h 269"/>
                    <a:gd name="T22" fmla="*/ 2 w 59"/>
                    <a:gd name="T23" fmla="*/ 1 h 269"/>
                    <a:gd name="T24" fmla="*/ 0 w 59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269"/>
                    <a:gd name="T41" fmla="*/ 59 w 59"/>
                    <a:gd name="T42" fmla="*/ 269 h 2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269">
                      <a:moveTo>
                        <a:pt x="8" y="0"/>
                      </a:moveTo>
                      <a:lnTo>
                        <a:pt x="0" y="64"/>
                      </a:lnTo>
                      <a:lnTo>
                        <a:pt x="0" y="115"/>
                      </a:lnTo>
                      <a:lnTo>
                        <a:pt x="14" y="154"/>
                      </a:lnTo>
                      <a:lnTo>
                        <a:pt x="14" y="200"/>
                      </a:lnTo>
                      <a:lnTo>
                        <a:pt x="21" y="269"/>
                      </a:lnTo>
                      <a:lnTo>
                        <a:pt x="21" y="167"/>
                      </a:lnTo>
                      <a:lnTo>
                        <a:pt x="16" y="119"/>
                      </a:lnTo>
                      <a:lnTo>
                        <a:pt x="59" y="119"/>
                      </a:lnTo>
                      <a:lnTo>
                        <a:pt x="38" y="89"/>
                      </a:lnTo>
                      <a:lnTo>
                        <a:pt x="33" y="47"/>
                      </a:lnTo>
                      <a:lnTo>
                        <a:pt x="4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Freeform 45"/>
                <p:cNvSpPr>
                  <a:spLocks/>
                </p:cNvSpPr>
                <p:nvPr/>
              </p:nvSpPr>
              <p:spPr bwMode="auto">
                <a:xfrm>
                  <a:off x="2962" y="1856"/>
                  <a:ext cx="141" cy="230"/>
                </a:xfrm>
                <a:custGeom>
                  <a:avLst/>
                  <a:gdLst>
                    <a:gd name="T0" fmla="*/ 5 w 281"/>
                    <a:gd name="T1" fmla="*/ 0 h 461"/>
                    <a:gd name="T2" fmla="*/ 7 w 281"/>
                    <a:gd name="T3" fmla="*/ 0 h 461"/>
                    <a:gd name="T4" fmla="*/ 9 w 281"/>
                    <a:gd name="T5" fmla="*/ 0 h 461"/>
                    <a:gd name="T6" fmla="*/ 10 w 281"/>
                    <a:gd name="T7" fmla="*/ 0 h 461"/>
                    <a:gd name="T8" fmla="*/ 11 w 281"/>
                    <a:gd name="T9" fmla="*/ 0 h 461"/>
                    <a:gd name="T10" fmla="*/ 12 w 281"/>
                    <a:gd name="T11" fmla="*/ 0 h 461"/>
                    <a:gd name="T12" fmla="*/ 14 w 281"/>
                    <a:gd name="T13" fmla="*/ 1 h 461"/>
                    <a:gd name="T14" fmla="*/ 15 w 281"/>
                    <a:gd name="T15" fmla="*/ 2 h 461"/>
                    <a:gd name="T16" fmla="*/ 16 w 281"/>
                    <a:gd name="T17" fmla="*/ 3 h 461"/>
                    <a:gd name="T18" fmla="*/ 18 w 281"/>
                    <a:gd name="T19" fmla="*/ 6 h 461"/>
                    <a:gd name="T20" fmla="*/ 18 w 281"/>
                    <a:gd name="T21" fmla="*/ 10 h 461"/>
                    <a:gd name="T22" fmla="*/ 18 w 281"/>
                    <a:gd name="T23" fmla="*/ 13 h 461"/>
                    <a:gd name="T24" fmla="*/ 18 w 281"/>
                    <a:gd name="T25" fmla="*/ 15 h 461"/>
                    <a:gd name="T26" fmla="*/ 16 w 281"/>
                    <a:gd name="T27" fmla="*/ 14 h 461"/>
                    <a:gd name="T28" fmla="*/ 12 w 281"/>
                    <a:gd name="T29" fmla="*/ 16 h 461"/>
                    <a:gd name="T30" fmla="*/ 8 w 281"/>
                    <a:gd name="T31" fmla="*/ 19 h 461"/>
                    <a:gd name="T32" fmla="*/ 8 w 281"/>
                    <a:gd name="T33" fmla="*/ 14 h 461"/>
                    <a:gd name="T34" fmla="*/ 6 w 281"/>
                    <a:gd name="T35" fmla="*/ 12 h 461"/>
                    <a:gd name="T36" fmla="*/ 6 w 281"/>
                    <a:gd name="T37" fmla="*/ 8 h 461"/>
                    <a:gd name="T38" fmla="*/ 5 w 281"/>
                    <a:gd name="T39" fmla="*/ 13 h 461"/>
                    <a:gd name="T40" fmla="*/ 6 w 281"/>
                    <a:gd name="T41" fmla="*/ 16 h 461"/>
                    <a:gd name="T42" fmla="*/ 7 w 281"/>
                    <a:gd name="T43" fmla="*/ 19 h 461"/>
                    <a:gd name="T44" fmla="*/ 8 w 281"/>
                    <a:gd name="T45" fmla="*/ 21 h 461"/>
                    <a:gd name="T46" fmla="*/ 9 w 281"/>
                    <a:gd name="T47" fmla="*/ 19 h 461"/>
                    <a:gd name="T48" fmla="*/ 11 w 281"/>
                    <a:gd name="T49" fmla="*/ 21 h 461"/>
                    <a:gd name="T50" fmla="*/ 11 w 281"/>
                    <a:gd name="T51" fmla="*/ 23 h 461"/>
                    <a:gd name="T52" fmla="*/ 11 w 281"/>
                    <a:gd name="T53" fmla="*/ 28 h 461"/>
                    <a:gd name="T54" fmla="*/ 8 w 281"/>
                    <a:gd name="T55" fmla="*/ 28 h 461"/>
                    <a:gd name="T56" fmla="*/ 6 w 281"/>
                    <a:gd name="T57" fmla="*/ 24 h 461"/>
                    <a:gd name="T58" fmla="*/ 4 w 281"/>
                    <a:gd name="T59" fmla="*/ 20 h 461"/>
                    <a:gd name="T60" fmla="*/ 4 w 281"/>
                    <a:gd name="T61" fmla="*/ 17 h 461"/>
                    <a:gd name="T62" fmla="*/ 4 w 281"/>
                    <a:gd name="T63" fmla="*/ 21 h 461"/>
                    <a:gd name="T64" fmla="*/ 6 w 281"/>
                    <a:gd name="T65" fmla="*/ 26 h 461"/>
                    <a:gd name="T66" fmla="*/ 7 w 281"/>
                    <a:gd name="T67" fmla="*/ 28 h 461"/>
                    <a:gd name="T68" fmla="*/ 5 w 281"/>
                    <a:gd name="T69" fmla="*/ 25 h 461"/>
                    <a:gd name="T70" fmla="*/ 4 w 281"/>
                    <a:gd name="T71" fmla="*/ 24 h 461"/>
                    <a:gd name="T72" fmla="*/ 3 w 281"/>
                    <a:gd name="T73" fmla="*/ 23 h 461"/>
                    <a:gd name="T74" fmla="*/ 2 w 281"/>
                    <a:gd name="T75" fmla="*/ 22 h 461"/>
                    <a:gd name="T76" fmla="*/ 2 w 281"/>
                    <a:gd name="T77" fmla="*/ 20 h 461"/>
                    <a:gd name="T78" fmla="*/ 1 w 281"/>
                    <a:gd name="T79" fmla="*/ 19 h 461"/>
                    <a:gd name="T80" fmla="*/ 1 w 281"/>
                    <a:gd name="T81" fmla="*/ 18 h 461"/>
                    <a:gd name="T82" fmla="*/ 1 w 281"/>
                    <a:gd name="T83" fmla="*/ 17 h 461"/>
                    <a:gd name="T84" fmla="*/ 0 w 281"/>
                    <a:gd name="T85" fmla="*/ 15 h 461"/>
                    <a:gd name="T86" fmla="*/ 3 w 281"/>
                    <a:gd name="T87" fmla="*/ 17 h 461"/>
                    <a:gd name="T88" fmla="*/ 3 w 281"/>
                    <a:gd name="T89" fmla="*/ 14 h 461"/>
                    <a:gd name="T90" fmla="*/ 3 w 281"/>
                    <a:gd name="T91" fmla="*/ 12 h 461"/>
                    <a:gd name="T92" fmla="*/ 4 w 281"/>
                    <a:gd name="T93" fmla="*/ 13 h 461"/>
                    <a:gd name="T94" fmla="*/ 3 w 281"/>
                    <a:gd name="T95" fmla="*/ 11 h 461"/>
                    <a:gd name="T96" fmla="*/ 3 w 281"/>
                    <a:gd name="T97" fmla="*/ 9 h 461"/>
                    <a:gd name="T98" fmla="*/ 5 w 281"/>
                    <a:gd name="T99" fmla="*/ 8 h 461"/>
                    <a:gd name="T100" fmla="*/ 5 w 281"/>
                    <a:gd name="T101" fmla="*/ 6 h 461"/>
                    <a:gd name="T102" fmla="*/ 4 w 281"/>
                    <a:gd name="T103" fmla="*/ 5 h 461"/>
                    <a:gd name="T104" fmla="*/ 4 w 281"/>
                    <a:gd name="T105" fmla="*/ 1 h 461"/>
                    <a:gd name="T106" fmla="*/ 5 w 281"/>
                    <a:gd name="T107" fmla="*/ 0 h 46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81"/>
                    <a:gd name="T163" fmla="*/ 0 h 461"/>
                    <a:gd name="T164" fmla="*/ 281 w 281"/>
                    <a:gd name="T165" fmla="*/ 461 h 46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81" h="461">
                      <a:moveTo>
                        <a:pt x="80" y="0"/>
                      </a:moveTo>
                      <a:lnTo>
                        <a:pt x="109" y="0"/>
                      </a:lnTo>
                      <a:lnTo>
                        <a:pt x="133" y="1"/>
                      </a:lnTo>
                      <a:lnTo>
                        <a:pt x="154" y="2"/>
                      </a:lnTo>
                      <a:lnTo>
                        <a:pt x="174" y="7"/>
                      </a:lnTo>
                      <a:lnTo>
                        <a:pt x="192" y="13"/>
                      </a:lnTo>
                      <a:lnTo>
                        <a:pt x="211" y="23"/>
                      </a:lnTo>
                      <a:lnTo>
                        <a:pt x="229" y="37"/>
                      </a:lnTo>
                      <a:lnTo>
                        <a:pt x="251" y="55"/>
                      </a:lnTo>
                      <a:lnTo>
                        <a:pt x="276" y="103"/>
                      </a:lnTo>
                      <a:lnTo>
                        <a:pt x="277" y="169"/>
                      </a:lnTo>
                      <a:lnTo>
                        <a:pt x="278" y="209"/>
                      </a:lnTo>
                      <a:lnTo>
                        <a:pt x="281" y="243"/>
                      </a:lnTo>
                      <a:lnTo>
                        <a:pt x="252" y="228"/>
                      </a:lnTo>
                      <a:lnTo>
                        <a:pt x="179" y="259"/>
                      </a:lnTo>
                      <a:lnTo>
                        <a:pt x="118" y="307"/>
                      </a:lnTo>
                      <a:lnTo>
                        <a:pt x="113" y="234"/>
                      </a:lnTo>
                      <a:lnTo>
                        <a:pt x="94" y="195"/>
                      </a:lnTo>
                      <a:lnTo>
                        <a:pt x="85" y="128"/>
                      </a:lnTo>
                      <a:lnTo>
                        <a:pt x="76" y="213"/>
                      </a:lnTo>
                      <a:lnTo>
                        <a:pt x="94" y="260"/>
                      </a:lnTo>
                      <a:lnTo>
                        <a:pt x="110" y="319"/>
                      </a:lnTo>
                      <a:lnTo>
                        <a:pt x="118" y="346"/>
                      </a:lnTo>
                      <a:lnTo>
                        <a:pt x="144" y="316"/>
                      </a:lnTo>
                      <a:lnTo>
                        <a:pt x="167" y="341"/>
                      </a:lnTo>
                      <a:lnTo>
                        <a:pt x="163" y="379"/>
                      </a:lnTo>
                      <a:lnTo>
                        <a:pt x="163" y="452"/>
                      </a:lnTo>
                      <a:lnTo>
                        <a:pt x="126" y="452"/>
                      </a:lnTo>
                      <a:lnTo>
                        <a:pt x="88" y="384"/>
                      </a:lnTo>
                      <a:lnTo>
                        <a:pt x="63" y="328"/>
                      </a:lnTo>
                      <a:lnTo>
                        <a:pt x="55" y="286"/>
                      </a:lnTo>
                      <a:lnTo>
                        <a:pt x="55" y="349"/>
                      </a:lnTo>
                      <a:lnTo>
                        <a:pt x="94" y="426"/>
                      </a:lnTo>
                      <a:lnTo>
                        <a:pt x="110" y="461"/>
                      </a:lnTo>
                      <a:lnTo>
                        <a:pt x="72" y="409"/>
                      </a:lnTo>
                      <a:lnTo>
                        <a:pt x="56" y="389"/>
                      </a:lnTo>
                      <a:lnTo>
                        <a:pt x="42" y="371"/>
                      </a:lnTo>
                      <a:lnTo>
                        <a:pt x="30" y="353"/>
                      </a:lnTo>
                      <a:lnTo>
                        <a:pt x="19" y="334"/>
                      </a:lnTo>
                      <a:lnTo>
                        <a:pt x="11" y="316"/>
                      </a:lnTo>
                      <a:lnTo>
                        <a:pt x="6" y="295"/>
                      </a:lnTo>
                      <a:lnTo>
                        <a:pt x="1" y="272"/>
                      </a:lnTo>
                      <a:lnTo>
                        <a:pt x="0" y="247"/>
                      </a:lnTo>
                      <a:lnTo>
                        <a:pt x="38" y="281"/>
                      </a:lnTo>
                      <a:lnTo>
                        <a:pt x="38" y="234"/>
                      </a:lnTo>
                      <a:lnTo>
                        <a:pt x="38" y="201"/>
                      </a:lnTo>
                      <a:lnTo>
                        <a:pt x="60" y="213"/>
                      </a:lnTo>
                      <a:lnTo>
                        <a:pt x="47" y="183"/>
                      </a:lnTo>
                      <a:lnTo>
                        <a:pt x="42" y="145"/>
                      </a:lnTo>
                      <a:lnTo>
                        <a:pt x="68" y="131"/>
                      </a:lnTo>
                      <a:lnTo>
                        <a:pt x="80" y="111"/>
                      </a:lnTo>
                      <a:lnTo>
                        <a:pt x="50" y="81"/>
                      </a:lnTo>
                      <a:lnTo>
                        <a:pt x="63" y="3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Freeform 46"/>
                <p:cNvSpPr>
                  <a:spLocks/>
                </p:cNvSpPr>
                <p:nvPr/>
              </p:nvSpPr>
              <p:spPr bwMode="auto">
                <a:xfrm>
                  <a:off x="3103" y="1918"/>
                  <a:ext cx="91" cy="147"/>
                </a:xfrm>
                <a:custGeom>
                  <a:avLst/>
                  <a:gdLst>
                    <a:gd name="T0" fmla="*/ 1 w 182"/>
                    <a:gd name="T1" fmla="*/ 0 h 295"/>
                    <a:gd name="T2" fmla="*/ 0 w 182"/>
                    <a:gd name="T3" fmla="*/ 2 h 295"/>
                    <a:gd name="T4" fmla="*/ 1 w 182"/>
                    <a:gd name="T5" fmla="*/ 4 h 295"/>
                    <a:gd name="T6" fmla="*/ 1 w 182"/>
                    <a:gd name="T7" fmla="*/ 4 h 295"/>
                    <a:gd name="T8" fmla="*/ 5 w 182"/>
                    <a:gd name="T9" fmla="*/ 7 h 295"/>
                    <a:gd name="T10" fmla="*/ 3 w 182"/>
                    <a:gd name="T11" fmla="*/ 6 h 295"/>
                    <a:gd name="T12" fmla="*/ 1 w 182"/>
                    <a:gd name="T13" fmla="*/ 6 h 295"/>
                    <a:gd name="T14" fmla="*/ 1 w 182"/>
                    <a:gd name="T15" fmla="*/ 8 h 295"/>
                    <a:gd name="T16" fmla="*/ 5 w 182"/>
                    <a:gd name="T17" fmla="*/ 10 h 295"/>
                    <a:gd name="T18" fmla="*/ 1 w 182"/>
                    <a:gd name="T19" fmla="*/ 10 h 295"/>
                    <a:gd name="T20" fmla="*/ 3 w 182"/>
                    <a:gd name="T21" fmla="*/ 12 h 295"/>
                    <a:gd name="T22" fmla="*/ 3 w 182"/>
                    <a:gd name="T23" fmla="*/ 14 h 295"/>
                    <a:gd name="T24" fmla="*/ 3 w 182"/>
                    <a:gd name="T25" fmla="*/ 16 h 295"/>
                    <a:gd name="T26" fmla="*/ 7 w 182"/>
                    <a:gd name="T27" fmla="*/ 18 h 295"/>
                    <a:gd name="T28" fmla="*/ 11 w 182"/>
                    <a:gd name="T29" fmla="*/ 17 h 295"/>
                    <a:gd name="T30" fmla="*/ 9 w 182"/>
                    <a:gd name="T31" fmla="*/ 16 h 295"/>
                    <a:gd name="T32" fmla="*/ 6 w 182"/>
                    <a:gd name="T33" fmla="*/ 15 h 295"/>
                    <a:gd name="T34" fmla="*/ 10 w 182"/>
                    <a:gd name="T35" fmla="*/ 16 h 295"/>
                    <a:gd name="T36" fmla="*/ 11 w 182"/>
                    <a:gd name="T37" fmla="*/ 16 h 295"/>
                    <a:gd name="T38" fmla="*/ 10 w 182"/>
                    <a:gd name="T39" fmla="*/ 14 h 295"/>
                    <a:gd name="T40" fmla="*/ 6 w 182"/>
                    <a:gd name="T41" fmla="*/ 13 h 295"/>
                    <a:gd name="T42" fmla="*/ 7 w 182"/>
                    <a:gd name="T43" fmla="*/ 12 h 295"/>
                    <a:gd name="T44" fmla="*/ 9 w 182"/>
                    <a:gd name="T45" fmla="*/ 13 h 295"/>
                    <a:gd name="T46" fmla="*/ 11 w 182"/>
                    <a:gd name="T47" fmla="*/ 14 h 295"/>
                    <a:gd name="T48" fmla="*/ 11 w 182"/>
                    <a:gd name="T49" fmla="*/ 12 h 295"/>
                    <a:gd name="T50" fmla="*/ 10 w 182"/>
                    <a:gd name="T51" fmla="*/ 11 h 295"/>
                    <a:gd name="T52" fmla="*/ 7 w 182"/>
                    <a:gd name="T53" fmla="*/ 9 h 295"/>
                    <a:gd name="T54" fmla="*/ 6 w 182"/>
                    <a:gd name="T55" fmla="*/ 4 h 295"/>
                    <a:gd name="T56" fmla="*/ 3 w 182"/>
                    <a:gd name="T57" fmla="*/ 1 h 295"/>
                    <a:gd name="T58" fmla="*/ 1 w 182"/>
                    <a:gd name="T59" fmla="*/ 0 h 29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2"/>
                    <a:gd name="T91" fmla="*/ 0 h 295"/>
                    <a:gd name="T92" fmla="*/ 182 w 182"/>
                    <a:gd name="T93" fmla="*/ 295 h 29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2" h="295">
                      <a:moveTo>
                        <a:pt x="8" y="0"/>
                      </a:moveTo>
                      <a:lnTo>
                        <a:pt x="0" y="38"/>
                      </a:lnTo>
                      <a:lnTo>
                        <a:pt x="4" y="73"/>
                      </a:lnTo>
                      <a:lnTo>
                        <a:pt x="26" y="65"/>
                      </a:lnTo>
                      <a:lnTo>
                        <a:pt x="71" y="124"/>
                      </a:lnTo>
                      <a:lnTo>
                        <a:pt x="42" y="107"/>
                      </a:lnTo>
                      <a:lnTo>
                        <a:pt x="12" y="107"/>
                      </a:lnTo>
                      <a:lnTo>
                        <a:pt x="26" y="133"/>
                      </a:lnTo>
                      <a:lnTo>
                        <a:pt x="76" y="163"/>
                      </a:lnTo>
                      <a:lnTo>
                        <a:pt x="30" y="163"/>
                      </a:lnTo>
                      <a:lnTo>
                        <a:pt x="38" y="196"/>
                      </a:lnTo>
                      <a:lnTo>
                        <a:pt x="38" y="226"/>
                      </a:lnTo>
                      <a:lnTo>
                        <a:pt x="63" y="261"/>
                      </a:lnTo>
                      <a:lnTo>
                        <a:pt x="123" y="295"/>
                      </a:lnTo>
                      <a:lnTo>
                        <a:pt x="164" y="286"/>
                      </a:lnTo>
                      <a:lnTo>
                        <a:pt x="135" y="269"/>
                      </a:lnTo>
                      <a:lnTo>
                        <a:pt x="109" y="248"/>
                      </a:lnTo>
                      <a:lnTo>
                        <a:pt x="147" y="256"/>
                      </a:lnTo>
                      <a:lnTo>
                        <a:pt x="182" y="261"/>
                      </a:lnTo>
                      <a:lnTo>
                        <a:pt x="156" y="239"/>
                      </a:lnTo>
                      <a:lnTo>
                        <a:pt x="109" y="218"/>
                      </a:lnTo>
                      <a:lnTo>
                        <a:pt x="114" y="196"/>
                      </a:lnTo>
                      <a:lnTo>
                        <a:pt x="144" y="223"/>
                      </a:lnTo>
                      <a:lnTo>
                        <a:pt x="177" y="226"/>
                      </a:lnTo>
                      <a:lnTo>
                        <a:pt x="182" y="196"/>
                      </a:lnTo>
                      <a:lnTo>
                        <a:pt x="156" y="180"/>
                      </a:lnTo>
                      <a:lnTo>
                        <a:pt x="123" y="145"/>
                      </a:lnTo>
                      <a:lnTo>
                        <a:pt x="84" y="68"/>
                      </a:lnTo>
                      <a:lnTo>
                        <a:pt x="3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Freeform 47"/>
                <p:cNvSpPr>
                  <a:spLocks/>
                </p:cNvSpPr>
                <p:nvPr/>
              </p:nvSpPr>
              <p:spPr bwMode="auto">
                <a:xfrm>
                  <a:off x="3118" y="2052"/>
                  <a:ext cx="40" cy="21"/>
                </a:xfrm>
                <a:custGeom>
                  <a:avLst/>
                  <a:gdLst>
                    <a:gd name="T0" fmla="*/ 1 w 79"/>
                    <a:gd name="T1" fmla="*/ 0 h 42"/>
                    <a:gd name="T2" fmla="*/ 3 w 79"/>
                    <a:gd name="T3" fmla="*/ 1 h 42"/>
                    <a:gd name="T4" fmla="*/ 5 w 79"/>
                    <a:gd name="T5" fmla="*/ 3 h 42"/>
                    <a:gd name="T6" fmla="*/ 4 w 79"/>
                    <a:gd name="T7" fmla="*/ 3 h 42"/>
                    <a:gd name="T8" fmla="*/ 0 w 79"/>
                    <a:gd name="T9" fmla="*/ 3 h 42"/>
                    <a:gd name="T10" fmla="*/ 1 w 79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42"/>
                    <a:gd name="T20" fmla="*/ 79 w 79"/>
                    <a:gd name="T21" fmla="*/ 42 h 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42">
                      <a:moveTo>
                        <a:pt x="12" y="0"/>
                      </a:moveTo>
                      <a:lnTo>
                        <a:pt x="41" y="22"/>
                      </a:lnTo>
                      <a:lnTo>
                        <a:pt x="79" y="39"/>
                      </a:lnTo>
                      <a:lnTo>
                        <a:pt x="50" y="42"/>
                      </a:lnTo>
                      <a:lnTo>
                        <a:pt x="0" y="3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" name="Freeform 48"/>
                <p:cNvSpPr>
                  <a:spLocks/>
                </p:cNvSpPr>
                <p:nvPr/>
              </p:nvSpPr>
              <p:spPr bwMode="auto">
                <a:xfrm>
                  <a:off x="3109" y="2082"/>
                  <a:ext cx="26" cy="12"/>
                </a:xfrm>
                <a:custGeom>
                  <a:avLst/>
                  <a:gdLst>
                    <a:gd name="T0" fmla="*/ 1 w 51"/>
                    <a:gd name="T1" fmla="*/ 0 h 25"/>
                    <a:gd name="T2" fmla="*/ 4 w 51"/>
                    <a:gd name="T3" fmla="*/ 0 h 25"/>
                    <a:gd name="T4" fmla="*/ 2 w 51"/>
                    <a:gd name="T5" fmla="*/ 1 h 25"/>
                    <a:gd name="T6" fmla="*/ 0 w 51"/>
                    <a:gd name="T7" fmla="*/ 1 h 25"/>
                    <a:gd name="T8" fmla="*/ 1 w 51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25"/>
                    <a:gd name="T17" fmla="*/ 51 w 51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25">
                      <a:moveTo>
                        <a:pt x="8" y="0"/>
                      </a:moveTo>
                      <a:lnTo>
                        <a:pt x="51" y="4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" name="Freeform 49"/>
                <p:cNvSpPr>
                  <a:spLocks/>
                </p:cNvSpPr>
                <p:nvPr/>
              </p:nvSpPr>
              <p:spPr bwMode="auto">
                <a:xfrm>
                  <a:off x="2971" y="2044"/>
                  <a:ext cx="55" cy="70"/>
                </a:xfrm>
                <a:custGeom>
                  <a:avLst/>
                  <a:gdLst>
                    <a:gd name="T0" fmla="*/ 0 w 109"/>
                    <a:gd name="T1" fmla="*/ 0 h 140"/>
                    <a:gd name="T2" fmla="*/ 2 w 109"/>
                    <a:gd name="T3" fmla="*/ 1 h 140"/>
                    <a:gd name="T4" fmla="*/ 2 w 109"/>
                    <a:gd name="T5" fmla="*/ 3 h 140"/>
                    <a:gd name="T6" fmla="*/ 3 w 109"/>
                    <a:gd name="T7" fmla="*/ 5 h 140"/>
                    <a:gd name="T8" fmla="*/ 4 w 109"/>
                    <a:gd name="T9" fmla="*/ 9 h 140"/>
                    <a:gd name="T10" fmla="*/ 7 w 109"/>
                    <a:gd name="T11" fmla="*/ 7 h 140"/>
                    <a:gd name="T12" fmla="*/ 5 w 109"/>
                    <a:gd name="T13" fmla="*/ 6 h 140"/>
                    <a:gd name="T14" fmla="*/ 4 w 109"/>
                    <a:gd name="T15" fmla="*/ 3 h 140"/>
                    <a:gd name="T16" fmla="*/ 2 w 109"/>
                    <a:gd name="T17" fmla="*/ 1 h 140"/>
                    <a:gd name="T18" fmla="*/ 0 w 109"/>
                    <a:gd name="T19" fmla="*/ 0 h 1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9"/>
                    <a:gd name="T31" fmla="*/ 0 h 140"/>
                    <a:gd name="T32" fmla="*/ 109 w 109"/>
                    <a:gd name="T33" fmla="*/ 140 h 1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9" h="140">
                      <a:moveTo>
                        <a:pt x="0" y="0"/>
                      </a:moveTo>
                      <a:lnTo>
                        <a:pt x="30" y="25"/>
                      </a:lnTo>
                      <a:lnTo>
                        <a:pt x="30" y="55"/>
                      </a:lnTo>
                      <a:lnTo>
                        <a:pt x="38" y="85"/>
                      </a:lnTo>
                      <a:lnTo>
                        <a:pt x="51" y="140"/>
                      </a:lnTo>
                      <a:lnTo>
                        <a:pt x="109" y="123"/>
                      </a:lnTo>
                      <a:lnTo>
                        <a:pt x="77" y="98"/>
                      </a:lnTo>
                      <a:lnTo>
                        <a:pt x="55" y="58"/>
                      </a:lnTo>
                      <a:lnTo>
                        <a:pt x="2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Freeform 50"/>
                <p:cNvSpPr>
                  <a:spLocks/>
                </p:cNvSpPr>
                <p:nvPr/>
              </p:nvSpPr>
              <p:spPr bwMode="auto">
                <a:xfrm>
                  <a:off x="3075" y="2075"/>
                  <a:ext cx="191" cy="271"/>
                </a:xfrm>
                <a:custGeom>
                  <a:avLst/>
                  <a:gdLst>
                    <a:gd name="T0" fmla="*/ 6 w 382"/>
                    <a:gd name="T1" fmla="*/ 4 h 541"/>
                    <a:gd name="T2" fmla="*/ 9 w 382"/>
                    <a:gd name="T3" fmla="*/ 4 h 541"/>
                    <a:gd name="T4" fmla="*/ 12 w 382"/>
                    <a:gd name="T5" fmla="*/ 3 h 541"/>
                    <a:gd name="T6" fmla="*/ 15 w 382"/>
                    <a:gd name="T7" fmla="*/ 0 h 541"/>
                    <a:gd name="T8" fmla="*/ 18 w 382"/>
                    <a:gd name="T9" fmla="*/ 2 h 541"/>
                    <a:gd name="T10" fmla="*/ 20 w 382"/>
                    <a:gd name="T11" fmla="*/ 4 h 541"/>
                    <a:gd name="T12" fmla="*/ 21 w 382"/>
                    <a:gd name="T13" fmla="*/ 6 h 541"/>
                    <a:gd name="T14" fmla="*/ 22 w 382"/>
                    <a:gd name="T15" fmla="*/ 8 h 541"/>
                    <a:gd name="T16" fmla="*/ 22 w 382"/>
                    <a:gd name="T17" fmla="*/ 10 h 541"/>
                    <a:gd name="T18" fmla="*/ 23 w 382"/>
                    <a:gd name="T19" fmla="*/ 12 h 541"/>
                    <a:gd name="T20" fmla="*/ 23 w 382"/>
                    <a:gd name="T21" fmla="*/ 15 h 541"/>
                    <a:gd name="T22" fmla="*/ 23 w 382"/>
                    <a:gd name="T23" fmla="*/ 18 h 541"/>
                    <a:gd name="T24" fmla="*/ 24 w 382"/>
                    <a:gd name="T25" fmla="*/ 34 h 541"/>
                    <a:gd name="T26" fmla="*/ 21 w 382"/>
                    <a:gd name="T27" fmla="*/ 34 h 541"/>
                    <a:gd name="T28" fmla="*/ 17 w 382"/>
                    <a:gd name="T29" fmla="*/ 34 h 541"/>
                    <a:gd name="T30" fmla="*/ 17 w 382"/>
                    <a:gd name="T31" fmla="*/ 30 h 541"/>
                    <a:gd name="T32" fmla="*/ 17 w 382"/>
                    <a:gd name="T33" fmla="*/ 23 h 541"/>
                    <a:gd name="T34" fmla="*/ 18 w 382"/>
                    <a:gd name="T35" fmla="*/ 20 h 541"/>
                    <a:gd name="T36" fmla="*/ 18 w 382"/>
                    <a:gd name="T37" fmla="*/ 18 h 541"/>
                    <a:gd name="T38" fmla="*/ 15 w 382"/>
                    <a:gd name="T39" fmla="*/ 22 h 541"/>
                    <a:gd name="T40" fmla="*/ 14 w 382"/>
                    <a:gd name="T41" fmla="*/ 23 h 541"/>
                    <a:gd name="T42" fmla="*/ 11 w 382"/>
                    <a:gd name="T43" fmla="*/ 26 h 541"/>
                    <a:gd name="T44" fmla="*/ 7 w 382"/>
                    <a:gd name="T45" fmla="*/ 30 h 541"/>
                    <a:gd name="T46" fmla="*/ 11 w 382"/>
                    <a:gd name="T47" fmla="*/ 24 h 541"/>
                    <a:gd name="T48" fmla="*/ 15 w 382"/>
                    <a:gd name="T49" fmla="*/ 20 h 541"/>
                    <a:gd name="T50" fmla="*/ 18 w 382"/>
                    <a:gd name="T51" fmla="*/ 16 h 541"/>
                    <a:gd name="T52" fmla="*/ 13 w 382"/>
                    <a:gd name="T53" fmla="*/ 19 h 541"/>
                    <a:gd name="T54" fmla="*/ 10 w 382"/>
                    <a:gd name="T55" fmla="*/ 23 h 541"/>
                    <a:gd name="T56" fmla="*/ 6 w 382"/>
                    <a:gd name="T57" fmla="*/ 26 h 541"/>
                    <a:gd name="T58" fmla="*/ 1 w 382"/>
                    <a:gd name="T59" fmla="*/ 28 h 541"/>
                    <a:gd name="T60" fmla="*/ 3 w 382"/>
                    <a:gd name="T61" fmla="*/ 23 h 541"/>
                    <a:gd name="T62" fmla="*/ 6 w 382"/>
                    <a:gd name="T63" fmla="*/ 22 h 541"/>
                    <a:gd name="T64" fmla="*/ 9 w 382"/>
                    <a:gd name="T65" fmla="*/ 20 h 541"/>
                    <a:gd name="T66" fmla="*/ 3 w 382"/>
                    <a:gd name="T67" fmla="*/ 22 h 541"/>
                    <a:gd name="T68" fmla="*/ 3 w 382"/>
                    <a:gd name="T69" fmla="*/ 20 h 541"/>
                    <a:gd name="T70" fmla="*/ 6 w 382"/>
                    <a:gd name="T71" fmla="*/ 19 h 541"/>
                    <a:gd name="T72" fmla="*/ 11 w 382"/>
                    <a:gd name="T73" fmla="*/ 17 h 541"/>
                    <a:gd name="T74" fmla="*/ 7 w 382"/>
                    <a:gd name="T75" fmla="*/ 18 h 541"/>
                    <a:gd name="T76" fmla="*/ 3 w 382"/>
                    <a:gd name="T77" fmla="*/ 19 h 541"/>
                    <a:gd name="T78" fmla="*/ 1 w 382"/>
                    <a:gd name="T79" fmla="*/ 20 h 541"/>
                    <a:gd name="T80" fmla="*/ 0 w 382"/>
                    <a:gd name="T81" fmla="*/ 17 h 541"/>
                    <a:gd name="T82" fmla="*/ 3 w 382"/>
                    <a:gd name="T83" fmla="*/ 16 h 541"/>
                    <a:gd name="T84" fmla="*/ 7 w 382"/>
                    <a:gd name="T85" fmla="*/ 15 h 541"/>
                    <a:gd name="T86" fmla="*/ 7 w 382"/>
                    <a:gd name="T87" fmla="*/ 14 h 541"/>
                    <a:gd name="T88" fmla="*/ 5 w 382"/>
                    <a:gd name="T89" fmla="*/ 15 h 541"/>
                    <a:gd name="T90" fmla="*/ 1 w 382"/>
                    <a:gd name="T91" fmla="*/ 15 h 541"/>
                    <a:gd name="T92" fmla="*/ 3 w 382"/>
                    <a:gd name="T93" fmla="*/ 11 h 541"/>
                    <a:gd name="T94" fmla="*/ 4 w 382"/>
                    <a:gd name="T95" fmla="*/ 8 h 541"/>
                    <a:gd name="T96" fmla="*/ 6 w 382"/>
                    <a:gd name="T97" fmla="*/ 8 h 541"/>
                    <a:gd name="T98" fmla="*/ 6 w 382"/>
                    <a:gd name="T99" fmla="*/ 7 h 541"/>
                    <a:gd name="T100" fmla="*/ 5 w 382"/>
                    <a:gd name="T101" fmla="*/ 6 h 541"/>
                    <a:gd name="T102" fmla="*/ 6 w 382"/>
                    <a:gd name="T103" fmla="*/ 4 h 54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82"/>
                    <a:gd name="T157" fmla="*/ 0 h 541"/>
                    <a:gd name="T158" fmla="*/ 382 w 382"/>
                    <a:gd name="T159" fmla="*/ 541 h 54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82" h="541">
                      <a:moveTo>
                        <a:pt x="102" y="55"/>
                      </a:moveTo>
                      <a:lnTo>
                        <a:pt x="140" y="55"/>
                      </a:lnTo>
                      <a:lnTo>
                        <a:pt x="187" y="38"/>
                      </a:lnTo>
                      <a:lnTo>
                        <a:pt x="246" y="0"/>
                      </a:lnTo>
                      <a:lnTo>
                        <a:pt x="283" y="26"/>
                      </a:lnTo>
                      <a:lnTo>
                        <a:pt x="310" y="55"/>
                      </a:lnTo>
                      <a:lnTo>
                        <a:pt x="329" y="86"/>
                      </a:lnTo>
                      <a:lnTo>
                        <a:pt x="343" y="119"/>
                      </a:lnTo>
                      <a:lnTo>
                        <a:pt x="351" y="153"/>
                      </a:lnTo>
                      <a:lnTo>
                        <a:pt x="356" y="191"/>
                      </a:lnTo>
                      <a:lnTo>
                        <a:pt x="360" y="233"/>
                      </a:lnTo>
                      <a:lnTo>
                        <a:pt x="364" y="278"/>
                      </a:lnTo>
                      <a:lnTo>
                        <a:pt x="382" y="529"/>
                      </a:lnTo>
                      <a:lnTo>
                        <a:pt x="334" y="541"/>
                      </a:lnTo>
                      <a:lnTo>
                        <a:pt x="267" y="541"/>
                      </a:lnTo>
                      <a:lnTo>
                        <a:pt x="267" y="478"/>
                      </a:lnTo>
                      <a:lnTo>
                        <a:pt x="267" y="358"/>
                      </a:lnTo>
                      <a:lnTo>
                        <a:pt x="279" y="308"/>
                      </a:lnTo>
                      <a:lnTo>
                        <a:pt x="279" y="273"/>
                      </a:lnTo>
                      <a:lnTo>
                        <a:pt x="252" y="337"/>
                      </a:lnTo>
                      <a:lnTo>
                        <a:pt x="229" y="366"/>
                      </a:lnTo>
                      <a:lnTo>
                        <a:pt x="170" y="405"/>
                      </a:lnTo>
                      <a:lnTo>
                        <a:pt x="114" y="473"/>
                      </a:lnTo>
                      <a:lnTo>
                        <a:pt x="165" y="371"/>
                      </a:lnTo>
                      <a:lnTo>
                        <a:pt x="254" y="308"/>
                      </a:lnTo>
                      <a:lnTo>
                        <a:pt x="276" y="251"/>
                      </a:lnTo>
                      <a:lnTo>
                        <a:pt x="212" y="303"/>
                      </a:lnTo>
                      <a:lnTo>
                        <a:pt x="152" y="366"/>
                      </a:lnTo>
                      <a:lnTo>
                        <a:pt x="111" y="409"/>
                      </a:lnTo>
                      <a:lnTo>
                        <a:pt x="30" y="448"/>
                      </a:lnTo>
                      <a:lnTo>
                        <a:pt x="51" y="366"/>
                      </a:lnTo>
                      <a:lnTo>
                        <a:pt x="111" y="337"/>
                      </a:lnTo>
                      <a:lnTo>
                        <a:pt x="132" y="316"/>
                      </a:lnTo>
                      <a:lnTo>
                        <a:pt x="51" y="341"/>
                      </a:lnTo>
                      <a:lnTo>
                        <a:pt x="51" y="320"/>
                      </a:lnTo>
                      <a:lnTo>
                        <a:pt x="98" y="298"/>
                      </a:lnTo>
                      <a:lnTo>
                        <a:pt x="174" y="265"/>
                      </a:lnTo>
                      <a:lnTo>
                        <a:pt x="114" y="273"/>
                      </a:lnTo>
                      <a:lnTo>
                        <a:pt x="51" y="298"/>
                      </a:lnTo>
                      <a:lnTo>
                        <a:pt x="11" y="308"/>
                      </a:lnTo>
                      <a:lnTo>
                        <a:pt x="0" y="268"/>
                      </a:lnTo>
                      <a:lnTo>
                        <a:pt x="60" y="248"/>
                      </a:lnTo>
                      <a:lnTo>
                        <a:pt x="114" y="235"/>
                      </a:lnTo>
                      <a:lnTo>
                        <a:pt x="114" y="213"/>
                      </a:lnTo>
                      <a:lnTo>
                        <a:pt x="68" y="226"/>
                      </a:lnTo>
                      <a:lnTo>
                        <a:pt x="13" y="226"/>
                      </a:lnTo>
                      <a:lnTo>
                        <a:pt x="43" y="175"/>
                      </a:lnTo>
                      <a:lnTo>
                        <a:pt x="64" y="123"/>
                      </a:lnTo>
                      <a:lnTo>
                        <a:pt x="111" y="123"/>
                      </a:lnTo>
                      <a:lnTo>
                        <a:pt x="108" y="102"/>
                      </a:lnTo>
                      <a:lnTo>
                        <a:pt x="68" y="93"/>
                      </a:lnTo>
                      <a:lnTo>
                        <a:pt x="102" y="55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" name="Freeform 51"/>
                <p:cNvSpPr>
                  <a:spLocks/>
                </p:cNvSpPr>
                <p:nvPr/>
              </p:nvSpPr>
              <p:spPr bwMode="auto">
                <a:xfrm>
                  <a:off x="3074" y="2266"/>
                  <a:ext cx="122" cy="100"/>
                </a:xfrm>
                <a:custGeom>
                  <a:avLst/>
                  <a:gdLst>
                    <a:gd name="T0" fmla="*/ 15 w 244"/>
                    <a:gd name="T1" fmla="*/ 0 h 201"/>
                    <a:gd name="T2" fmla="*/ 12 w 244"/>
                    <a:gd name="T3" fmla="*/ 2 h 201"/>
                    <a:gd name="T4" fmla="*/ 9 w 244"/>
                    <a:gd name="T5" fmla="*/ 5 h 201"/>
                    <a:gd name="T6" fmla="*/ 6 w 244"/>
                    <a:gd name="T7" fmla="*/ 7 h 201"/>
                    <a:gd name="T8" fmla="*/ 9 w 244"/>
                    <a:gd name="T9" fmla="*/ 3 h 201"/>
                    <a:gd name="T10" fmla="*/ 7 w 244"/>
                    <a:gd name="T11" fmla="*/ 3 h 201"/>
                    <a:gd name="T12" fmla="*/ 1 w 244"/>
                    <a:gd name="T13" fmla="*/ 5 h 201"/>
                    <a:gd name="T14" fmla="*/ 0 w 244"/>
                    <a:gd name="T15" fmla="*/ 12 h 201"/>
                    <a:gd name="T16" fmla="*/ 7 w 244"/>
                    <a:gd name="T17" fmla="*/ 11 h 201"/>
                    <a:gd name="T18" fmla="*/ 14 w 244"/>
                    <a:gd name="T19" fmla="*/ 10 h 201"/>
                    <a:gd name="T20" fmla="*/ 15 w 244"/>
                    <a:gd name="T21" fmla="*/ 7 h 201"/>
                    <a:gd name="T22" fmla="*/ 15 w 244"/>
                    <a:gd name="T23" fmla="*/ 0 h 2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4"/>
                    <a:gd name="T37" fmla="*/ 0 h 201"/>
                    <a:gd name="T38" fmla="*/ 244 w 244"/>
                    <a:gd name="T39" fmla="*/ 201 h 20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4" h="201">
                      <a:moveTo>
                        <a:pt x="244" y="0"/>
                      </a:moveTo>
                      <a:lnTo>
                        <a:pt x="185" y="38"/>
                      </a:lnTo>
                      <a:lnTo>
                        <a:pt x="139" y="89"/>
                      </a:lnTo>
                      <a:lnTo>
                        <a:pt x="89" y="115"/>
                      </a:lnTo>
                      <a:lnTo>
                        <a:pt x="135" y="51"/>
                      </a:lnTo>
                      <a:lnTo>
                        <a:pt x="97" y="63"/>
                      </a:lnTo>
                      <a:lnTo>
                        <a:pt x="14" y="93"/>
                      </a:lnTo>
                      <a:lnTo>
                        <a:pt x="0" y="201"/>
                      </a:lnTo>
                      <a:lnTo>
                        <a:pt x="105" y="187"/>
                      </a:lnTo>
                      <a:lnTo>
                        <a:pt x="215" y="174"/>
                      </a:lnTo>
                      <a:lnTo>
                        <a:pt x="236" y="123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" name="Freeform 52"/>
                <p:cNvSpPr>
                  <a:spLocks/>
                </p:cNvSpPr>
                <p:nvPr/>
              </p:nvSpPr>
              <p:spPr bwMode="auto">
                <a:xfrm>
                  <a:off x="3026" y="1972"/>
                  <a:ext cx="90" cy="284"/>
                </a:xfrm>
                <a:custGeom>
                  <a:avLst/>
                  <a:gdLst>
                    <a:gd name="T0" fmla="*/ 9 w 181"/>
                    <a:gd name="T1" fmla="*/ 0 h 568"/>
                    <a:gd name="T2" fmla="*/ 10 w 181"/>
                    <a:gd name="T3" fmla="*/ 1 h 568"/>
                    <a:gd name="T4" fmla="*/ 10 w 181"/>
                    <a:gd name="T5" fmla="*/ 2 h 568"/>
                    <a:gd name="T6" fmla="*/ 10 w 181"/>
                    <a:gd name="T7" fmla="*/ 3 h 568"/>
                    <a:gd name="T8" fmla="*/ 10 w 181"/>
                    <a:gd name="T9" fmla="*/ 4 h 568"/>
                    <a:gd name="T10" fmla="*/ 11 w 181"/>
                    <a:gd name="T11" fmla="*/ 6 h 568"/>
                    <a:gd name="T12" fmla="*/ 10 w 181"/>
                    <a:gd name="T13" fmla="*/ 9 h 568"/>
                    <a:gd name="T14" fmla="*/ 10 w 181"/>
                    <a:gd name="T15" fmla="*/ 11 h 568"/>
                    <a:gd name="T16" fmla="*/ 9 w 181"/>
                    <a:gd name="T17" fmla="*/ 13 h 568"/>
                    <a:gd name="T18" fmla="*/ 9 w 181"/>
                    <a:gd name="T19" fmla="*/ 14 h 568"/>
                    <a:gd name="T20" fmla="*/ 8 w 181"/>
                    <a:gd name="T21" fmla="*/ 17 h 568"/>
                    <a:gd name="T22" fmla="*/ 8 w 181"/>
                    <a:gd name="T23" fmla="*/ 18 h 568"/>
                    <a:gd name="T24" fmla="*/ 7 w 181"/>
                    <a:gd name="T25" fmla="*/ 19 h 568"/>
                    <a:gd name="T26" fmla="*/ 7 w 181"/>
                    <a:gd name="T27" fmla="*/ 20 h 568"/>
                    <a:gd name="T28" fmla="*/ 6 w 181"/>
                    <a:gd name="T29" fmla="*/ 22 h 568"/>
                    <a:gd name="T30" fmla="*/ 5 w 181"/>
                    <a:gd name="T31" fmla="*/ 24 h 568"/>
                    <a:gd name="T32" fmla="*/ 5 w 181"/>
                    <a:gd name="T33" fmla="*/ 26 h 568"/>
                    <a:gd name="T34" fmla="*/ 6 w 181"/>
                    <a:gd name="T35" fmla="*/ 28 h 568"/>
                    <a:gd name="T36" fmla="*/ 6 w 181"/>
                    <a:gd name="T37" fmla="*/ 31 h 568"/>
                    <a:gd name="T38" fmla="*/ 5 w 181"/>
                    <a:gd name="T39" fmla="*/ 33 h 568"/>
                    <a:gd name="T40" fmla="*/ 3 w 181"/>
                    <a:gd name="T41" fmla="*/ 34 h 568"/>
                    <a:gd name="T42" fmla="*/ 4 w 181"/>
                    <a:gd name="T43" fmla="*/ 36 h 568"/>
                    <a:gd name="T44" fmla="*/ 2 w 181"/>
                    <a:gd name="T45" fmla="*/ 36 h 568"/>
                    <a:gd name="T46" fmla="*/ 1 w 181"/>
                    <a:gd name="T47" fmla="*/ 34 h 568"/>
                    <a:gd name="T48" fmla="*/ 0 w 181"/>
                    <a:gd name="T49" fmla="*/ 31 h 568"/>
                    <a:gd name="T50" fmla="*/ 0 w 181"/>
                    <a:gd name="T51" fmla="*/ 28 h 568"/>
                    <a:gd name="T52" fmla="*/ 0 w 181"/>
                    <a:gd name="T53" fmla="*/ 25 h 568"/>
                    <a:gd name="T54" fmla="*/ 1 w 181"/>
                    <a:gd name="T55" fmla="*/ 22 h 568"/>
                    <a:gd name="T56" fmla="*/ 2 w 181"/>
                    <a:gd name="T57" fmla="*/ 20 h 568"/>
                    <a:gd name="T58" fmla="*/ 2 w 181"/>
                    <a:gd name="T59" fmla="*/ 18 h 568"/>
                    <a:gd name="T60" fmla="*/ 2 w 181"/>
                    <a:gd name="T61" fmla="*/ 17 h 568"/>
                    <a:gd name="T62" fmla="*/ 2 w 181"/>
                    <a:gd name="T63" fmla="*/ 14 h 568"/>
                    <a:gd name="T64" fmla="*/ 3 w 181"/>
                    <a:gd name="T65" fmla="*/ 12 h 568"/>
                    <a:gd name="T66" fmla="*/ 3 w 181"/>
                    <a:gd name="T67" fmla="*/ 10 h 568"/>
                    <a:gd name="T68" fmla="*/ 3 w 181"/>
                    <a:gd name="T69" fmla="*/ 9 h 568"/>
                    <a:gd name="T70" fmla="*/ 4 w 181"/>
                    <a:gd name="T71" fmla="*/ 6 h 568"/>
                    <a:gd name="T72" fmla="*/ 2 w 181"/>
                    <a:gd name="T73" fmla="*/ 4 h 568"/>
                    <a:gd name="T74" fmla="*/ 1 w 181"/>
                    <a:gd name="T75" fmla="*/ 3 h 568"/>
                    <a:gd name="T76" fmla="*/ 3 w 181"/>
                    <a:gd name="T77" fmla="*/ 1 h 568"/>
                    <a:gd name="T78" fmla="*/ 6 w 181"/>
                    <a:gd name="T79" fmla="*/ 1 h 568"/>
                    <a:gd name="T80" fmla="*/ 9 w 181"/>
                    <a:gd name="T81" fmla="*/ 0 h 5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1"/>
                    <a:gd name="T124" fmla="*/ 0 h 568"/>
                    <a:gd name="T125" fmla="*/ 181 w 181"/>
                    <a:gd name="T126" fmla="*/ 568 h 56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1" h="568">
                      <a:moveTo>
                        <a:pt x="156" y="0"/>
                      </a:moveTo>
                      <a:lnTo>
                        <a:pt x="162" y="17"/>
                      </a:lnTo>
                      <a:lnTo>
                        <a:pt x="165" y="33"/>
                      </a:lnTo>
                      <a:lnTo>
                        <a:pt x="169" y="49"/>
                      </a:lnTo>
                      <a:lnTo>
                        <a:pt x="171" y="68"/>
                      </a:lnTo>
                      <a:lnTo>
                        <a:pt x="181" y="107"/>
                      </a:lnTo>
                      <a:lnTo>
                        <a:pt x="167" y="156"/>
                      </a:lnTo>
                      <a:lnTo>
                        <a:pt x="163" y="184"/>
                      </a:lnTo>
                      <a:lnTo>
                        <a:pt x="157" y="211"/>
                      </a:lnTo>
                      <a:lnTo>
                        <a:pt x="150" y="235"/>
                      </a:lnTo>
                      <a:lnTo>
                        <a:pt x="142" y="258"/>
                      </a:lnTo>
                      <a:lnTo>
                        <a:pt x="133" y="282"/>
                      </a:lnTo>
                      <a:lnTo>
                        <a:pt x="123" y="305"/>
                      </a:lnTo>
                      <a:lnTo>
                        <a:pt x="112" y="330"/>
                      </a:lnTo>
                      <a:lnTo>
                        <a:pt x="101" y="356"/>
                      </a:lnTo>
                      <a:lnTo>
                        <a:pt x="94" y="390"/>
                      </a:lnTo>
                      <a:lnTo>
                        <a:pt x="94" y="419"/>
                      </a:lnTo>
                      <a:lnTo>
                        <a:pt x="104" y="462"/>
                      </a:lnTo>
                      <a:lnTo>
                        <a:pt x="104" y="497"/>
                      </a:lnTo>
                      <a:lnTo>
                        <a:pt x="82" y="518"/>
                      </a:lnTo>
                      <a:lnTo>
                        <a:pt x="63" y="535"/>
                      </a:lnTo>
                      <a:lnTo>
                        <a:pt x="65" y="568"/>
                      </a:lnTo>
                      <a:lnTo>
                        <a:pt x="37" y="568"/>
                      </a:lnTo>
                      <a:lnTo>
                        <a:pt x="19" y="532"/>
                      </a:lnTo>
                      <a:lnTo>
                        <a:pt x="0" y="504"/>
                      </a:lnTo>
                      <a:lnTo>
                        <a:pt x="0" y="462"/>
                      </a:lnTo>
                      <a:lnTo>
                        <a:pt x="15" y="405"/>
                      </a:lnTo>
                      <a:lnTo>
                        <a:pt x="29" y="363"/>
                      </a:lnTo>
                      <a:lnTo>
                        <a:pt x="34" y="330"/>
                      </a:lnTo>
                      <a:lnTo>
                        <a:pt x="38" y="298"/>
                      </a:lnTo>
                      <a:lnTo>
                        <a:pt x="42" y="267"/>
                      </a:lnTo>
                      <a:lnTo>
                        <a:pt x="45" y="235"/>
                      </a:lnTo>
                      <a:lnTo>
                        <a:pt x="50" y="203"/>
                      </a:lnTo>
                      <a:lnTo>
                        <a:pt x="55" y="170"/>
                      </a:lnTo>
                      <a:lnTo>
                        <a:pt x="59" y="139"/>
                      </a:lnTo>
                      <a:lnTo>
                        <a:pt x="65" y="107"/>
                      </a:lnTo>
                      <a:lnTo>
                        <a:pt x="41" y="79"/>
                      </a:lnTo>
                      <a:lnTo>
                        <a:pt x="19" y="57"/>
                      </a:lnTo>
                      <a:lnTo>
                        <a:pt x="55" y="22"/>
                      </a:lnTo>
                      <a:lnTo>
                        <a:pt x="111" y="1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" name="Freeform 53"/>
                <p:cNvSpPr>
                  <a:spLocks/>
                </p:cNvSpPr>
                <p:nvPr/>
              </p:nvSpPr>
              <p:spPr bwMode="auto">
                <a:xfrm>
                  <a:off x="3004" y="2688"/>
                  <a:ext cx="166" cy="87"/>
                </a:xfrm>
                <a:custGeom>
                  <a:avLst/>
                  <a:gdLst>
                    <a:gd name="T0" fmla="*/ 12 w 330"/>
                    <a:gd name="T1" fmla="*/ 0 h 174"/>
                    <a:gd name="T2" fmla="*/ 11 w 330"/>
                    <a:gd name="T3" fmla="*/ 3 h 174"/>
                    <a:gd name="T4" fmla="*/ 9 w 330"/>
                    <a:gd name="T5" fmla="*/ 5 h 174"/>
                    <a:gd name="T6" fmla="*/ 7 w 330"/>
                    <a:gd name="T7" fmla="*/ 6 h 174"/>
                    <a:gd name="T8" fmla="*/ 4 w 330"/>
                    <a:gd name="T9" fmla="*/ 6 h 174"/>
                    <a:gd name="T10" fmla="*/ 1 w 330"/>
                    <a:gd name="T11" fmla="*/ 7 h 174"/>
                    <a:gd name="T12" fmla="*/ 0 w 330"/>
                    <a:gd name="T13" fmla="*/ 11 h 174"/>
                    <a:gd name="T14" fmla="*/ 5 w 330"/>
                    <a:gd name="T15" fmla="*/ 11 h 174"/>
                    <a:gd name="T16" fmla="*/ 11 w 330"/>
                    <a:gd name="T17" fmla="*/ 11 h 174"/>
                    <a:gd name="T18" fmla="*/ 15 w 330"/>
                    <a:gd name="T19" fmla="*/ 11 h 174"/>
                    <a:gd name="T20" fmla="*/ 19 w 330"/>
                    <a:gd name="T21" fmla="*/ 11 h 174"/>
                    <a:gd name="T22" fmla="*/ 21 w 330"/>
                    <a:gd name="T23" fmla="*/ 11 h 174"/>
                    <a:gd name="T24" fmla="*/ 21 w 330"/>
                    <a:gd name="T25" fmla="*/ 9 h 174"/>
                    <a:gd name="T26" fmla="*/ 21 w 330"/>
                    <a:gd name="T27" fmla="*/ 6 h 174"/>
                    <a:gd name="T28" fmla="*/ 21 w 330"/>
                    <a:gd name="T29" fmla="*/ 5 h 174"/>
                    <a:gd name="T30" fmla="*/ 20 w 330"/>
                    <a:gd name="T31" fmla="*/ 3 h 174"/>
                    <a:gd name="T32" fmla="*/ 18 w 330"/>
                    <a:gd name="T33" fmla="*/ 3 h 174"/>
                    <a:gd name="T34" fmla="*/ 15 w 330"/>
                    <a:gd name="T35" fmla="*/ 2 h 174"/>
                    <a:gd name="T36" fmla="*/ 14 w 330"/>
                    <a:gd name="T37" fmla="*/ 1 h 174"/>
                    <a:gd name="T38" fmla="*/ 12 w 330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30"/>
                    <a:gd name="T61" fmla="*/ 0 h 174"/>
                    <a:gd name="T62" fmla="*/ 330 w 330"/>
                    <a:gd name="T63" fmla="*/ 174 h 1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30" h="174">
                      <a:moveTo>
                        <a:pt x="189" y="0"/>
                      </a:moveTo>
                      <a:lnTo>
                        <a:pt x="165" y="34"/>
                      </a:lnTo>
                      <a:lnTo>
                        <a:pt x="129" y="78"/>
                      </a:lnTo>
                      <a:lnTo>
                        <a:pt x="108" y="97"/>
                      </a:lnTo>
                      <a:lnTo>
                        <a:pt x="55" y="106"/>
                      </a:lnTo>
                      <a:lnTo>
                        <a:pt x="14" y="122"/>
                      </a:lnTo>
                      <a:lnTo>
                        <a:pt x="0" y="161"/>
                      </a:lnTo>
                      <a:lnTo>
                        <a:pt x="72" y="174"/>
                      </a:lnTo>
                      <a:lnTo>
                        <a:pt x="165" y="174"/>
                      </a:lnTo>
                      <a:lnTo>
                        <a:pt x="229" y="163"/>
                      </a:lnTo>
                      <a:lnTo>
                        <a:pt x="288" y="165"/>
                      </a:lnTo>
                      <a:lnTo>
                        <a:pt x="329" y="163"/>
                      </a:lnTo>
                      <a:lnTo>
                        <a:pt x="330" y="129"/>
                      </a:lnTo>
                      <a:lnTo>
                        <a:pt x="328" y="100"/>
                      </a:lnTo>
                      <a:lnTo>
                        <a:pt x="322" y="73"/>
                      </a:lnTo>
                      <a:lnTo>
                        <a:pt x="310" y="43"/>
                      </a:lnTo>
                      <a:lnTo>
                        <a:pt x="273" y="47"/>
                      </a:lnTo>
                      <a:lnTo>
                        <a:pt x="237" y="32"/>
                      </a:lnTo>
                      <a:lnTo>
                        <a:pt x="213" y="5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" name="Freeform 54"/>
                <p:cNvSpPr>
                  <a:spLocks/>
                </p:cNvSpPr>
                <p:nvPr/>
              </p:nvSpPr>
              <p:spPr bwMode="auto">
                <a:xfrm>
                  <a:off x="3085" y="2362"/>
                  <a:ext cx="93" cy="344"/>
                </a:xfrm>
                <a:custGeom>
                  <a:avLst/>
                  <a:gdLst>
                    <a:gd name="T0" fmla="*/ 0 w 187"/>
                    <a:gd name="T1" fmla="*/ 1 h 686"/>
                    <a:gd name="T2" fmla="*/ 0 w 187"/>
                    <a:gd name="T3" fmla="*/ 3 h 686"/>
                    <a:gd name="T4" fmla="*/ 0 w 187"/>
                    <a:gd name="T5" fmla="*/ 6 h 686"/>
                    <a:gd name="T6" fmla="*/ 0 w 187"/>
                    <a:gd name="T7" fmla="*/ 8 h 686"/>
                    <a:gd name="T8" fmla="*/ 0 w 187"/>
                    <a:gd name="T9" fmla="*/ 10 h 686"/>
                    <a:gd name="T10" fmla="*/ 2 w 187"/>
                    <a:gd name="T11" fmla="*/ 11 h 686"/>
                    <a:gd name="T12" fmla="*/ 2 w 187"/>
                    <a:gd name="T13" fmla="*/ 12 h 686"/>
                    <a:gd name="T14" fmla="*/ 1 w 187"/>
                    <a:gd name="T15" fmla="*/ 13 h 686"/>
                    <a:gd name="T16" fmla="*/ 1 w 187"/>
                    <a:gd name="T17" fmla="*/ 14 h 686"/>
                    <a:gd name="T18" fmla="*/ 2 w 187"/>
                    <a:gd name="T19" fmla="*/ 15 h 686"/>
                    <a:gd name="T20" fmla="*/ 3 w 187"/>
                    <a:gd name="T21" fmla="*/ 14 h 686"/>
                    <a:gd name="T22" fmla="*/ 3 w 187"/>
                    <a:gd name="T23" fmla="*/ 15 h 686"/>
                    <a:gd name="T24" fmla="*/ 2 w 187"/>
                    <a:gd name="T25" fmla="*/ 18 h 686"/>
                    <a:gd name="T26" fmla="*/ 2 w 187"/>
                    <a:gd name="T27" fmla="*/ 24 h 686"/>
                    <a:gd name="T28" fmla="*/ 3 w 187"/>
                    <a:gd name="T29" fmla="*/ 29 h 686"/>
                    <a:gd name="T30" fmla="*/ 3 w 187"/>
                    <a:gd name="T31" fmla="*/ 33 h 686"/>
                    <a:gd name="T32" fmla="*/ 3 w 187"/>
                    <a:gd name="T33" fmla="*/ 38 h 686"/>
                    <a:gd name="T34" fmla="*/ 2 w 187"/>
                    <a:gd name="T35" fmla="*/ 41 h 686"/>
                    <a:gd name="T36" fmla="*/ 4 w 187"/>
                    <a:gd name="T37" fmla="*/ 42 h 686"/>
                    <a:gd name="T38" fmla="*/ 5 w 187"/>
                    <a:gd name="T39" fmla="*/ 44 h 686"/>
                    <a:gd name="T40" fmla="*/ 6 w 187"/>
                    <a:gd name="T41" fmla="*/ 43 h 686"/>
                    <a:gd name="T42" fmla="*/ 7 w 187"/>
                    <a:gd name="T43" fmla="*/ 42 h 686"/>
                    <a:gd name="T44" fmla="*/ 7 w 187"/>
                    <a:gd name="T45" fmla="*/ 40 h 686"/>
                    <a:gd name="T46" fmla="*/ 7 w 187"/>
                    <a:gd name="T47" fmla="*/ 37 h 686"/>
                    <a:gd name="T48" fmla="*/ 9 w 187"/>
                    <a:gd name="T49" fmla="*/ 29 h 686"/>
                    <a:gd name="T50" fmla="*/ 9 w 187"/>
                    <a:gd name="T51" fmla="*/ 25 h 686"/>
                    <a:gd name="T52" fmla="*/ 9 w 187"/>
                    <a:gd name="T53" fmla="*/ 21 h 686"/>
                    <a:gd name="T54" fmla="*/ 9 w 187"/>
                    <a:gd name="T55" fmla="*/ 18 h 686"/>
                    <a:gd name="T56" fmla="*/ 7 w 187"/>
                    <a:gd name="T57" fmla="*/ 13 h 686"/>
                    <a:gd name="T58" fmla="*/ 6 w 187"/>
                    <a:gd name="T59" fmla="*/ 13 h 686"/>
                    <a:gd name="T60" fmla="*/ 6 w 187"/>
                    <a:gd name="T61" fmla="*/ 11 h 686"/>
                    <a:gd name="T62" fmla="*/ 7 w 187"/>
                    <a:gd name="T63" fmla="*/ 9 h 686"/>
                    <a:gd name="T64" fmla="*/ 8 w 187"/>
                    <a:gd name="T65" fmla="*/ 7 h 686"/>
                    <a:gd name="T66" fmla="*/ 10 w 187"/>
                    <a:gd name="T67" fmla="*/ 5 h 686"/>
                    <a:gd name="T68" fmla="*/ 11 w 187"/>
                    <a:gd name="T69" fmla="*/ 1 h 686"/>
                    <a:gd name="T70" fmla="*/ 10 w 187"/>
                    <a:gd name="T71" fmla="*/ 1 h 686"/>
                    <a:gd name="T72" fmla="*/ 8 w 187"/>
                    <a:gd name="T73" fmla="*/ 1 h 686"/>
                    <a:gd name="T74" fmla="*/ 7 w 187"/>
                    <a:gd name="T75" fmla="*/ 1 h 686"/>
                    <a:gd name="T76" fmla="*/ 6 w 187"/>
                    <a:gd name="T77" fmla="*/ 0 h 686"/>
                    <a:gd name="T78" fmla="*/ 5 w 187"/>
                    <a:gd name="T79" fmla="*/ 1 h 686"/>
                    <a:gd name="T80" fmla="*/ 3 w 187"/>
                    <a:gd name="T81" fmla="*/ 1 h 686"/>
                    <a:gd name="T82" fmla="*/ 2 w 187"/>
                    <a:gd name="T83" fmla="*/ 1 h 686"/>
                    <a:gd name="T84" fmla="*/ 0 w 187"/>
                    <a:gd name="T85" fmla="*/ 1 h 6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7"/>
                    <a:gd name="T130" fmla="*/ 0 h 686"/>
                    <a:gd name="T131" fmla="*/ 187 w 187"/>
                    <a:gd name="T132" fmla="*/ 686 h 68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7" h="686">
                      <a:moveTo>
                        <a:pt x="12" y="9"/>
                      </a:moveTo>
                      <a:lnTo>
                        <a:pt x="12" y="35"/>
                      </a:lnTo>
                      <a:lnTo>
                        <a:pt x="12" y="96"/>
                      </a:lnTo>
                      <a:lnTo>
                        <a:pt x="0" y="124"/>
                      </a:lnTo>
                      <a:lnTo>
                        <a:pt x="4" y="155"/>
                      </a:lnTo>
                      <a:lnTo>
                        <a:pt x="47" y="163"/>
                      </a:lnTo>
                      <a:lnTo>
                        <a:pt x="47" y="180"/>
                      </a:lnTo>
                      <a:lnTo>
                        <a:pt x="28" y="197"/>
                      </a:lnTo>
                      <a:lnTo>
                        <a:pt x="28" y="218"/>
                      </a:lnTo>
                      <a:lnTo>
                        <a:pt x="36" y="232"/>
                      </a:lnTo>
                      <a:lnTo>
                        <a:pt x="55" y="210"/>
                      </a:lnTo>
                      <a:lnTo>
                        <a:pt x="58" y="238"/>
                      </a:lnTo>
                      <a:lnTo>
                        <a:pt x="44" y="277"/>
                      </a:lnTo>
                      <a:lnTo>
                        <a:pt x="44" y="371"/>
                      </a:lnTo>
                      <a:lnTo>
                        <a:pt x="55" y="452"/>
                      </a:lnTo>
                      <a:lnTo>
                        <a:pt x="62" y="518"/>
                      </a:lnTo>
                      <a:lnTo>
                        <a:pt x="55" y="593"/>
                      </a:lnTo>
                      <a:lnTo>
                        <a:pt x="47" y="654"/>
                      </a:lnTo>
                      <a:lnTo>
                        <a:pt x="69" y="664"/>
                      </a:lnTo>
                      <a:lnTo>
                        <a:pt x="89" y="686"/>
                      </a:lnTo>
                      <a:lnTo>
                        <a:pt x="109" y="685"/>
                      </a:lnTo>
                      <a:lnTo>
                        <a:pt x="115" y="662"/>
                      </a:lnTo>
                      <a:lnTo>
                        <a:pt x="115" y="638"/>
                      </a:lnTo>
                      <a:lnTo>
                        <a:pt x="123" y="582"/>
                      </a:lnTo>
                      <a:lnTo>
                        <a:pt x="151" y="457"/>
                      </a:lnTo>
                      <a:lnTo>
                        <a:pt x="156" y="390"/>
                      </a:lnTo>
                      <a:lnTo>
                        <a:pt x="154" y="331"/>
                      </a:lnTo>
                      <a:lnTo>
                        <a:pt x="145" y="273"/>
                      </a:lnTo>
                      <a:lnTo>
                        <a:pt x="127" y="208"/>
                      </a:lnTo>
                      <a:lnTo>
                        <a:pt x="105" y="205"/>
                      </a:lnTo>
                      <a:lnTo>
                        <a:pt x="99" y="171"/>
                      </a:lnTo>
                      <a:lnTo>
                        <a:pt x="119" y="141"/>
                      </a:lnTo>
                      <a:lnTo>
                        <a:pt x="143" y="110"/>
                      </a:lnTo>
                      <a:lnTo>
                        <a:pt x="171" y="66"/>
                      </a:lnTo>
                      <a:lnTo>
                        <a:pt x="187" y="11"/>
                      </a:lnTo>
                      <a:lnTo>
                        <a:pt x="162" y="5"/>
                      </a:lnTo>
                      <a:lnTo>
                        <a:pt x="141" y="2"/>
                      </a:lnTo>
                      <a:lnTo>
                        <a:pt x="120" y="1"/>
                      </a:lnTo>
                      <a:lnTo>
                        <a:pt x="99" y="0"/>
                      </a:lnTo>
                      <a:lnTo>
                        <a:pt x="80" y="1"/>
                      </a:lnTo>
                      <a:lnTo>
                        <a:pt x="59" y="2"/>
                      </a:lnTo>
                      <a:lnTo>
                        <a:pt x="36" y="5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Freeform 55"/>
                <p:cNvSpPr>
                  <a:spLocks/>
                </p:cNvSpPr>
                <p:nvPr/>
              </p:nvSpPr>
              <p:spPr bwMode="auto">
                <a:xfrm>
                  <a:off x="3052" y="2365"/>
                  <a:ext cx="52" cy="315"/>
                </a:xfrm>
                <a:custGeom>
                  <a:avLst/>
                  <a:gdLst>
                    <a:gd name="T0" fmla="*/ 2 w 104"/>
                    <a:gd name="T1" fmla="*/ 1 h 629"/>
                    <a:gd name="T2" fmla="*/ 2 w 104"/>
                    <a:gd name="T3" fmla="*/ 4 h 629"/>
                    <a:gd name="T4" fmla="*/ 1 w 104"/>
                    <a:gd name="T5" fmla="*/ 6 h 629"/>
                    <a:gd name="T6" fmla="*/ 0 w 104"/>
                    <a:gd name="T7" fmla="*/ 9 h 629"/>
                    <a:gd name="T8" fmla="*/ 2 w 104"/>
                    <a:gd name="T9" fmla="*/ 10 h 629"/>
                    <a:gd name="T10" fmla="*/ 2 w 104"/>
                    <a:gd name="T11" fmla="*/ 11 h 629"/>
                    <a:gd name="T12" fmla="*/ 2 w 104"/>
                    <a:gd name="T13" fmla="*/ 11 h 629"/>
                    <a:gd name="T14" fmla="*/ 2 w 104"/>
                    <a:gd name="T15" fmla="*/ 13 h 629"/>
                    <a:gd name="T16" fmla="*/ 2 w 104"/>
                    <a:gd name="T17" fmla="*/ 13 h 629"/>
                    <a:gd name="T18" fmla="*/ 3 w 104"/>
                    <a:gd name="T19" fmla="*/ 15 h 629"/>
                    <a:gd name="T20" fmla="*/ 2 w 104"/>
                    <a:gd name="T21" fmla="*/ 17 h 629"/>
                    <a:gd name="T22" fmla="*/ 3 w 104"/>
                    <a:gd name="T23" fmla="*/ 25 h 629"/>
                    <a:gd name="T24" fmla="*/ 3 w 104"/>
                    <a:gd name="T25" fmla="*/ 28 h 629"/>
                    <a:gd name="T26" fmla="*/ 3 w 104"/>
                    <a:gd name="T27" fmla="*/ 35 h 629"/>
                    <a:gd name="T28" fmla="*/ 3 w 104"/>
                    <a:gd name="T29" fmla="*/ 40 h 629"/>
                    <a:gd name="T30" fmla="*/ 5 w 104"/>
                    <a:gd name="T31" fmla="*/ 40 h 629"/>
                    <a:gd name="T32" fmla="*/ 7 w 104"/>
                    <a:gd name="T33" fmla="*/ 39 h 629"/>
                    <a:gd name="T34" fmla="*/ 7 w 104"/>
                    <a:gd name="T35" fmla="*/ 36 h 629"/>
                    <a:gd name="T36" fmla="*/ 7 w 104"/>
                    <a:gd name="T37" fmla="*/ 29 h 629"/>
                    <a:gd name="T38" fmla="*/ 6 w 104"/>
                    <a:gd name="T39" fmla="*/ 22 h 629"/>
                    <a:gd name="T40" fmla="*/ 6 w 104"/>
                    <a:gd name="T41" fmla="*/ 17 h 629"/>
                    <a:gd name="T42" fmla="*/ 5 w 104"/>
                    <a:gd name="T43" fmla="*/ 15 h 629"/>
                    <a:gd name="T44" fmla="*/ 5 w 104"/>
                    <a:gd name="T45" fmla="*/ 13 h 629"/>
                    <a:gd name="T46" fmla="*/ 4 w 104"/>
                    <a:gd name="T47" fmla="*/ 12 h 629"/>
                    <a:gd name="T48" fmla="*/ 3 w 104"/>
                    <a:gd name="T49" fmla="*/ 12 h 629"/>
                    <a:gd name="T50" fmla="*/ 3 w 104"/>
                    <a:gd name="T51" fmla="*/ 12 h 629"/>
                    <a:gd name="T52" fmla="*/ 3 w 104"/>
                    <a:gd name="T53" fmla="*/ 12 h 629"/>
                    <a:gd name="T54" fmla="*/ 3 w 104"/>
                    <a:gd name="T55" fmla="*/ 9 h 629"/>
                    <a:gd name="T56" fmla="*/ 3 w 104"/>
                    <a:gd name="T57" fmla="*/ 7 h 629"/>
                    <a:gd name="T58" fmla="*/ 5 w 104"/>
                    <a:gd name="T59" fmla="*/ 4 h 629"/>
                    <a:gd name="T60" fmla="*/ 5 w 104"/>
                    <a:gd name="T61" fmla="*/ 0 h 629"/>
                    <a:gd name="T62" fmla="*/ 2 w 104"/>
                    <a:gd name="T63" fmla="*/ 1 h 6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4"/>
                    <a:gd name="T97" fmla="*/ 0 h 629"/>
                    <a:gd name="T98" fmla="*/ 104 w 104"/>
                    <a:gd name="T99" fmla="*/ 629 h 6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4" h="629">
                      <a:moveTo>
                        <a:pt x="30" y="11"/>
                      </a:moveTo>
                      <a:lnTo>
                        <a:pt x="30" y="56"/>
                      </a:lnTo>
                      <a:lnTo>
                        <a:pt x="5" y="89"/>
                      </a:lnTo>
                      <a:lnTo>
                        <a:pt x="0" y="131"/>
                      </a:lnTo>
                      <a:lnTo>
                        <a:pt x="30" y="147"/>
                      </a:lnTo>
                      <a:lnTo>
                        <a:pt x="30" y="171"/>
                      </a:lnTo>
                      <a:lnTo>
                        <a:pt x="23" y="174"/>
                      </a:lnTo>
                      <a:lnTo>
                        <a:pt x="26" y="201"/>
                      </a:lnTo>
                      <a:lnTo>
                        <a:pt x="29" y="207"/>
                      </a:lnTo>
                      <a:lnTo>
                        <a:pt x="34" y="234"/>
                      </a:lnTo>
                      <a:lnTo>
                        <a:pt x="22" y="258"/>
                      </a:lnTo>
                      <a:lnTo>
                        <a:pt x="40" y="386"/>
                      </a:lnTo>
                      <a:lnTo>
                        <a:pt x="40" y="440"/>
                      </a:lnTo>
                      <a:lnTo>
                        <a:pt x="55" y="550"/>
                      </a:lnTo>
                      <a:lnTo>
                        <a:pt x="50" y="625"/>
                      </a:lnTo>
                      <a:lnTo>
                        <a:pt x="74" y="629"/>
                      </a:lnTo>
                      <a:lnTo>
                        <a:pt x="104" y="620"/>
                      </a:lnTo>
                      <a:lnTo>
                        <a:pt x="104" y="569"/>
                      </a:lnTo>
                      <a:lnTo>
                        <a:pt x="104" y="454"/>
                      </a:lnTo>
                      <a:lnTo>
                        <a:pt x="89" y="341"/>
                      </a:lnTo>
                      <a:lnTo>
                        <a:pt x="89" y="262"/>
                      </a:lnTo>
                      <a:lnTo>
                        <a:pt x="74" y="237"/>
                      </a:lnTo>
                      <a:lnTo>
                        <a:pt x="74" y="201"/>
                      </a:lnTo>
                      <a:lnTo>
                        <a:pt x="64" y="187"/>
                      </a:lnTo>
                      <a:lnTo>
                        <a:pt x="59" y="181"/>
                      </a:lnTo>
                      <a:lnTo>
                        <a:pt x="58" y="179"/>
                      </a:lnTo>
                      <a:lnTo>
                        <a:pt x="51" y="144"/>
                      </a:lnTo>
                      <a:lnTo>
                        <a:pt x="60" y="98"/>
                      </a:lnTo>
                      <a:lnTo>
                        <a:pt x="68" y="60"/>
                      </a:lnTo>
                      <a:lnTo>
                        <a:pt x="70" y="0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Freeform 56"/>
                <p:cNvSpPr>
                  <a:spLocks/>
                </p:cNvSpPr>
                <p:nvPr/>
              </p:nvSpPr>
              <p:spPr bwMode="auto">
                <a:xfrm>
                  <a:off x="3028" y="1971"/>
                  <a:ext cx="79" cy="290"/>
                </a:xfrm>
                <a:custGeom>
                  <a:avLst/>
                  <a:gdLst>
                    <a:gd name="T0" fmla="*/ 1 w 159"/>
                    <a:gd name="T1" fmla="*/ 3 h 581"/>
                    <a:gd name="T2" fmla="*/ 2 w 159"/>
                    <a:gd name="T3" fmla="*/ 2 h 581"/>
                    <a:gd name="T4" fmla="*/ 3 w 159"/>
                    <a:gd name="T5" fmla="*/ 2 h 581"/>
                    <a:gd name="T6" fmla="*/ 3 w 159"/>
                    <a:gd name="T7" fmla="*/ 1 h 581"/>
                    <a:gd name="T8" fmla="*/ 4 w 159"/>
                    <a:gd name="T9" fmla="*/ 1 h 581"/>
                    <a:gd name="T10" fmla="*/ 4 w 159"/>
                    <a:gd name="T11" fmla="*/ 0 h 581"/>
                    <a:gd name="T12" fmla="*/ 5 w 159"/>
                    <a:gd name="T13" fmla="*/ 0 h 581"/>
                    <a:gd name="T14" fmla="*/ 6 w 159"/>
                    <a:gd name="T15" fmla="*/ 0 h 581"/>
                    <a:gd name="T16" fmla="*/ 7 w 159"/>
                    <a:gd name="T17" fmla="*/ 0 h 581"/>
                    <a:gd name="T18" fmla="*/ 8 w 159"/>
                    <a:gd name="T19" fmla="*/ 0 h 581"/>
                    <a:gd name="T20" fmla="*/ 9 w 159"/>
                    <a:gd name="T21" fmla="*/ 3 h 581"/>
                    <a:gd name="T22" fmla="*/ 8 w 159"/>
                    <a:gd name="T23" fmla="*/ 5 h 581"/>
                    <a:gd name="T24" fmla="*/ 9 w 159"/>
                    <a:gd name="T25" fmla="*/ 5 h 581"/>
                    <a:gd name="T26" fmla="*/ 9 w 159"/>
                    <a:gd name="T27" fmla="*/ 6 h 581"/>
                    <a:gd name="T28" fmla="*/ 9 w 159"/>
                    <a:gd name="T29" fmla="*/ 7 h 581"/>
                    <a:gd name="T30" fmla="*/ 8 w 159"/>
                    <a:gd name="T31" fmla="*/ 7 h 581"/>
                    <a:gd name="T32" fmla="*/ 8 w 159"/>
                    <a:gd name="T33" fmla="*/ 9 h 581"/>
                    <a:gd name="T34" fmla="*/ 9 w 159"/>
                    <a:gd name="T35" fmla="*/ 8 h 581"/>
                    <a:gd name="T36" fmla="*/ 9 w 159"/>
                    <a:gd name="T37" fmla="*/ 9 h 581"/>
                    <a:gd name="T38" fmla="*/ 9 w 159"/>
                    <a:gd name="T39" fmla="*/ 11 h 581"/>
                    <a:gd name="T40" fmla="*/ 9 w 159"/>
                    <a:gd name="T41" fmla="*/ 13 h 581"/>
                    <a:gd name="T42" fmla="*/ 8 w 159"/>
                    <a:gd name="T43" fmla="*/ 14 h 581"/>
                    <a:gd name="T44" fmla="*/ 8 w 159"/>
                    <a:gd name="T45" fmla="*/ 15 h 581"/>
                    <a:gd name="T46" fmla="*/ 8 w 159"/>
                    <a:gd name="T47" fmla="*/ 16 h 581"/>
                    <a:gd name="T48" fmla="*/ 7 w 159"/>
                    <a:gd name="T49" fmla="*/ 18 h 581"/>
                    <a:gd name="T50" fmla="*/ 7 w 159"/>
                    <a:gd name="T51" fmla="*/ 19 h 581"/>
                    <a:gd name="T52" fmla="*/ 6 w 159"/>
                    <a:gd name="T53" fmla="*/ 20 h 581"/>
                    <a:gd name="T54" fmla="*/ 5 w 159"/>
                    <a:gd name="T55" fmla="*/ 23 h 581"/>
                    <a:gd name="T56" fmla="*/ 4 w 159"/>
                    <a:gd name="T57" fmla="*/ 26 h 581"/>
                    <a:gd name="T58" fmla="*/ 5 w 159"/>
                    <a:gd name="T59" fmla="*/ 30 h 581"/>
                    <a:gd name="T60" fmla="*/ 5 w 159"/>
                    <a:gd name="T61" fmla="*/ 31 h 581"/>
                    <a:gd name="T62" fmla="*/ 4 w 159"/>
                    <a:gd name="T63" fmla="*/ 31 h 581"/>
                    <a:gd name="T64" fmla="*/ 4 w 159"/>
                    <a:gd name="T65" fmla="*/ 32 h 581"/>
                    <a:gd name="T66" fmla="*/ 2 w 159"/>
                    <a:gd name="T67" fmla="*/ 32 h 581"/>
                    <a:gd name="T68" fmla="*/ 2 w 159"/>
                    <a:gd name="T69" fmla="*/ 36 h 581"/>
                    <a:gd name="T70" fmla="*/ 1 w 159"/>
                    <a:gd name="T71" fmla="*/ 36 h 581"/>
                    <a:gd name="T72" fmla="*/ 0 w 159"/>
                    <a:gd name="T73" fmla="*/ 33 h 581"/>
                    <a:gd name="T74" fmla="*/ 0 w 159"/>
                    <a:gd name="T75" fmla="*/ 30 h 581"/>
                    <a:gd name="T76" fmla="*/ 0 w 159"/>
                    <a:gd name="T77" fmla="*/ 27 h 581"/>
                    <a:gd name="T78" fmla="*/ 1 w 159"/>
                    <a:gd name="T79" fmla="*/ 25 h 581"/>
                    <a:gd name="T80" fmla="*/ 2 w 159"/>
                    <a:gd name="T81" fmla="*/ 15 h 581"/>
                    <a:gd name="T82" fmla="*/ 3 w 159"/>
                    <a:gd name="T83" fmla="*/ 10 h 581"/>
                    <a:gd name="T84" fmla="*/ 4 w 159"/>
                    <a:gd name="T85" fmla="*/ 7 h 581"/>
                    <a:gd name="T86" fmla="*/ 5 w 159"/>
                    <a:gd name="T87" fmla="*/ 6 h 581"/>
                    <a:gd name="T88" fmla="*/ 4 w 159"/>
                    <a:gd name="T89" fmla="*/ 5 h 581"/>
                    <a:gd name="T90" fmla="*/ 3 w 159"/>
                    <a:gd name="T91" fmla="*/ 5 h 581"/>
                    <a:gd name="T92" fmla="*/ 3 w 159"/>
                    <a:gd name="T93" fmla="*/ 4 h 581"/>
                    <a:gd name="T94" fmla="*/ 2 w 159"/>
                    <a:gd name="T95" fmla="*/ 4 h 581"/>
                    <a:gd name="T96" fmla="*/ 2 w 159"/>
                    <a:gd name="T97" fmla="*/ 3 h 581"/>
                    <a:gd name="T98" fmla="*/ 1 w 159"/>
                    <a:gd name="T99" fmla="*/ 3 h 5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9"/>
                    <a:gd name="T151" fmla="*/ 0 h 581"/>
                    <a:gd name="T152" fmla="*/ 159 w 159"/>
                    <a:gd name="T153" fmla="*/ 581 h 58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9" h="581">
                      <a:moveTo>
                        <a:pt x="31" y="48"/>
                      </a:moveTo>
                      <a:lnTo>
                        <a:pt x="40" y="39"/>
                      </a:lnTo>
                      <a:lnTo>
                        <a:pt x="50" y="33"/>
                      </a:lnTo>
                      <a:lnTo>
                        <a:pt x="58" y="26"/>
                      </a:lnTo>
                      <a:lnTo>
                        <a:pt x="68" y="20"/>
                      </a:lnTo>
                      <a:lnTo>
                        <a:pt x="78" y="15"/>
                      </a:lnTo>
                      <a:lnTo>
                        <a:pt x="90" y="11"/>
                      </a:lnTo>
                      <a:lnTo>
                        <a:pt x="103" y="5"/>
                      </a:lnTo>
                      <a:lnTo>
                        <a:pt x="116" y="0"/>
                      </a:lnTo>
                      <a:lnTo>
                        <a:pt x="130" y="8"/>
                      </a:lnTo>
                      <a:lnTo>
                        <a:pt x="149" y="56"/>
                      </a:lnTo>
                      <a:lnTo>
                        <a:pt x="138" y="84"/>
                      </a:lnTo>
                      <a:lnTo>
                        <a:pt x="156" y="87"/>
                      </a:lnTo>
                      <a:lnTo>
                        <a:pt x="159" y="102"/>
                      </a:lnTo>
                      <a:lnTo>
                        <a:pt x="156" y="118"/>
                      </a:lnTo>
                      <a:lnTo>
                        <a:pt x="141" y="122"/>
                      </a:lnTo>
                      <a:lnTo>
                        <a:pt x="135" y="155"/>
                      </a:lnTo>
                      <a:lnTo>
                        <a:pt x="147" y="139"/>
                      </a:lnTo>
                      <a:lnTo>
                        <a:pt x="151" y="155"/>
                      </a:lnTo>
                      <a:lnTo>
                        <a:pt x="149" y="183"/>
                      </a:lnTo>
                      <a:lnTo>
                        <a:pt x="146" y="209"/>
                      </a:lnTo>
                      <a:lnTo>
                        <a:pt x="143" y="231"/>
                      </a:lnTo>
                      <a:lnTo>
                        <a:pt x="138" y="249"/>
                      </a:lnTo>
                      <a:lnTo>
                        <a:pt x="131" y="269"/>
                      </a:lnTo>
                      <a:lnTo>
                        <a:pt x="123" y="288"/>
                      </a:lnTo>
                      <a:lnTo>
                        <a:pt x="113" y="310"/>
                      </a:lnTo>
                      <a:lnTo>
                        <a:pt x="99" y="334"/>
                      </a:lnTo>
                      <a:lnTo>
                        <a:pt x="85" y="383"/>
                      </a:lnTo>
                      <a:lnTo>
                        <a:pt x="77" y="420"/>
                      </a:lnTo>
                      <a:lnTo>
                        <a:pt x="92" y="480"/>
                      </a:lnTo>
                      <a:lnTo>
                        <a:pt x="82" y="496"/>
                      </a:lnTo>
                      <a:lnTo>
                        <a:pt x="71" y="498"/>
                      </a:lnTo>
                      <a:lnTo>
                        <a:pt x="66" y="516"/>
                      </a:lnTo>
                      <a:lnTo>
                        <a:pt x="35" y="521"/>
                      </a:lnTo>
                      <a:lnTo>
                        <a:pt x="37" y="579"/>
                      </a:lnTo>
                      <a:lnTo>
                        <a:pt x="21" y="581"/>
                      </a:lnTo>
                      <a:lnTo>
                        <a:pt x="4" y="531"/>
                      </a:lnTo>
                      <a:lnTo>
                        <a:pt x="0" y="490"/>
                      </a:lnTo>
                      <a:lnTo>
                        <a:pt x="2" y="445"/>
                      </a:lnTo>
                      <a:lnTo>
                        <a:pt x="16" y="400"/>
                      </a:lnTo>
                      <a:lnTo>
                        <a:pt x="45" y="253"/>
                      </a:lnTo>
                      <a:lnTo>
                        <a:pt x="48" y="172"/>
                      </a:lnTo>
                      <a:lnTo>
                        <a:pt x="66" y="114"/>
                      </a:lnTo>
                      <a:lnTo>
                        <a:pt x="83" y="99"/>
                      </a:lnTo>
                      <a:lnTo>
                        <a:pt x="75" y="81"/>
                      </a:lnTo>
                      <a:lnTo>
                        <a:pt x="55" y="83"/>
                      </a:lnTo>
                      <a:lnTo>
                        <a:pt x="52" y="78"/>
                      </a:lnTo>
                      <a:lnTo>
                        <a:pt x="44" y="65"/>
                      </a:lnTo>
                      <a:lnTo>
                        <a:pt x="36" y="52"/>
                      </a:lnTo>
                      <a:lnTo>
                        <a:pt x="31" y="4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" name="Freeform 57"/>
                <p:cNvSpPr>
                  <a:spLocks/>
                </p:cNvSpPr>
                <p:nvPr/>
              </p:nvSpPr>
              <p:spPr bwMode="auto">
                <a:xfrm>
                  <a:off x="3048" y="1973"/>
                  <a:ext cx="42" cy="28"/>
                </a:xfrm>
                <a:custGeom>
                  <a:avLst/>
                  <a:gdLst>
                    <a:gd name="T0" fmla="*/ 0 w 84"/>
                    <a:gd name="T1" fmla="*/ 2 h 55"/>
                    <a:gd name="T2" fmla="*/ 1 w 84"/>
                    <a:gd name="T3" fmla="*/ 2 h 55"/>
                    <a:gd name="T4" fmla="*/ 1 w 84"/>
                    <a:gd name="T5" fmla="*/ 1 h 55"/>
                    <a:gd name="T6" fmla="*/ 1 w 84"/>
                    <a:gd name="T7" fmla="*/ 1 h 55"/>
                    <a:gd name="T8" fmla="*/ 3 w 84"/>
                    <a:gd name="T9" fmla="*/ 1 h 55"/>
                    <a:gd name="T10" fmla="*/ 3 w 84"/>
                    <a:gd name="T11" fmla="*/ 1 h 55"/>
                    <a:gd name="T12" fmla="*/ 3 w 84"/>
                    <a:gd name="T13" fmla="*/ 1 h 55"/>
                    <a:gd name="T14" fmla="*/ 3 w 84"/>
                    <a:gd name="T15" fmla="*/ 0 h 55"/>
                    <a:gd name="T16" fmla="*/ 5 w 84"/>
                    <a:gd name="T17" fmla="*/ 0 h 55"/>
                    <a:gd name="T18" fmla="*/ 5 w 84"/>
                    <a:gd name="T19" fmla="*/ 2 h 55"/>
                    <a:gd name="T20" fmla="*/ 5 w 84"/>
                    <a:gd name="T21" fmla="*/ 3 h 55"/>
                    <a:gd name="T22" fmla="*/ 5 w 84"/>
                    <a:gd name="T23" fmla="*/ 4 h 55"/>
                    <a:gd name="T24" fmla="*/ 5 w 84"/>
                    <a:gd name="T25" fmla="*/ 4 h 55"/>
                    <a:gd name="T26" fmla="*/ 3 w 84"/>
                    <a:gd name="T27" fmla="*/ 4 h 55"/>
                    <a:gd name="T28" fmla="*/ 3 w 84"/>
                    <a:gd name="T29" fmla="*/ 3 h 55"/>
                    <a:gd name="T30" fmla="*/ 1 w 84"/>
                    <a:gd name="T31" fmla="*/ 3 h 55"/>
                    <a:gd name="T32" fmla="*/ 1 w 84"/>
                    <a:gd name="T33" fmla="*/ 3 h 55"/>
                    <a:gd name="T34" fmla="*/ 1 w 84"/>
                    <a:gd name="T35" fmla="*/ 3 h 55"/>
                    <a:gd name="T36" fmla="*/ 1 w 84"/>
                    <a:gd name="T37" fmla="*/ 2 h 55"/>
                    <a:gd name="T38" fmla="*/ 0 w 84"/>
                    <a:gd name="T39" fmla="*/ 2 h 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"/>
                    <a:gd name="T61" fmla="*/ 0 h 55"/>
                    <a:gd name="T62" fmla="*/ 84 w 84"/>
                    <a:gd name="T63" fmla="*/ 55 h 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" h="55">
                      <a:moveTo>
                        <a:pt x="0" y="29"/>
                      </a:moveTo>
                      <a:lnTo>
                        <a:pt x="13" y="21"/>
                      </a:lnTo>
                      <a:lnTo>
                        <a:pt x="22" y="15"/>
                      </a:lnTo>
                      <a:lnTo>
                        <a:pt x="30" y="10"/>
                      </a:lnTo>
                      <a:lnTo>
                        <a:pt x="37" y="6"/>
                      </a:lnTo>
                      <a:lnTo>
                        <a:pt x="43" y="3"/>
                      </a:lnTo>
                      <a:lnTo>
                        <a:pt x="49" y="1"/>
                      </a:lnTo>
                      <a:lnTo>
                        <a:pt x="57" y="0"/>
                      </a:lnTo>
                      <a:lnTo>
                        <a:pt x="66" y="0"/>
                      </a:lnTo>
                      <a:lnTo>
                        <a:pt x="80" y="18"/>
                      </a:lnTo>
                      <a:lnTo>
                        <a:pt x="80" y="34"/>
                      </a:lnTo>
                      <a:lnTo>
                        <a:pt x="84" y="49"/>
                      </a:lnTo>
                      <a:lnTo>
                        <a:pt x="72" y="55"/>
                      </a:lnTo>
                      <a:lnTo>
                        <a:pt x="56" y="53"/>
                      </a:lnTo>
                      <a:lnTo>
                        <a:pt x="35" y="45"/>
                      </a:lnTo>
                      <a:lnTo>
                        <a:pt x="18" y="45"/>
                      </a:lnTo>
                      <a:lnTo>
                        <a:pt x="15" y="43"/>
                      </a:lnTo>
                      <a:lnTo>
                        <a:pt x="10" y="37"/>
                      </a:lnTo>
                      <a:lnTo>
                        <a:pt x="3" y="3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" name="Freeform 58"/>
                <p:cNvSpPr>
                  <a:spLocks/>
                </p:cNvSpPr>
                <p:nvPr/>
              </p:nvSpPr>
              <p:spPr bwMode="auto">
                <a:xfrm>
                  <a:off x="3004" y="2109"/>
                  <a:ext cx="34" cy="189"/>
                </a:xfrm>
                <a:custGeom>
                  <a:avLst/>
                  <a:gdLst>
                    <a:gd name="T0" fmla="*/ 0 w 67"/>
                    <a:gd name="T1" fmla="*/ 1 h 378"/>
                    <a:gd name="T2" fmla="*/ 1 w 67"/>
                    <a:gd name="T3" fmla="*/ 3 h 378"/>
                    <a:gd name="T4" fmla="*/ 1 w 67"/>
                    <a:gd name="T5" fmla="*/ 6 h 378"/>
                    <a:gd name="T6" fmla="*/ 1 w 67"/>
                    <a:gd name="T7" fmla="*/ 11 h 378"/>
                    <a:gd name="T8" fmla="*/ 1 w 67"/>
                    <a:gd name="T9" fmla="*/ 12 h 378"/>
                    <a:gd name="T10" fmla="*/ 1 w 67"/>
                    <a:gd name="T11" fmla="*/ 17 h 378"/>
                    <a:gd name="T12" fmla="*/ 1 w 67"/>
                    <a:gd name="T13" fmla="*/ 19 h 378"/>
                    <a:gd name="T14" fmla="*/ 1 w 67"/>
                    <a:gd name="T15" fmla="*/ 20 h 378"/>
                    <a:gd name="T16" fmla="*/ 1 w 67"/>
                    <a:gd name="T17" fmla="*/ 23 h 378"/>
                    <a:gd name="T18" fmla="*/ 2 w 67"/>
                    <a:gd name="T19" fmla="*/ 24 h 378"/>
                    <a:gd name="T20" fmla="*/ 2 w 67"/>
                    <a:gd name="T21" fmla="*/ 22 h 378"/>
                    <a:gd name="T22" fmla="*/ 2 w 67"/>
                    <a:gd name="T23" fmla="*/ 21 h 378"/>
                    <a:gd name="T24" fmla="*/ 2 w 67"/>
                    <a:gd name="T25" fmla="*/ 19 h 378"/>
                    <a:gd name="T26" fmla="*/ 3 w 67"/>
                    <a:gd name="T27" fmla="*/ 18 h 378"/>
                    <a:gd name="T28" fmla="*/ 3 w 67"/>
                    <a:gd name="T29" fmla="*/ 15 h 378"/>
                    <a:gd name="T30" fmla="*/ 3 w 67"/>
                    <a:gd name="T31" fmla="*/ 12 h 378"/>
                    <a:gd name="T32" fmla="*/ 4 w 67"/>
                    <a:gd name="T33" fmla="*/ 10 h 378"/>
                    <a:gd name="T34" fmla="*/ 5 w 67"/>
                    <a:gd name="T35" fmla="*/ 6 h 378"/>
                    <a:gd name="T36" fmla="*/ 5 w 67"/>
                    <a:gd name="T37" fmla="*/ 3 h 378"/>
                    <a:gd name="T38" fmla="*/ 3 w 67"/>
                    <a:gd name="T39" fmla="*/ 3 h 378"/>
                    <a:gd name="T40" fmla="*/ 3 w 67"/>
                    <a:gd name="T41" fmla="*/ 3 h 378"/>
                    <a:gd name="T42" fmla="*/ 3 w 67"/>
                    <a:gd name="T43" fmla="*/ 0 h 378"/>
                    <a:gd name="T44" fmla="*/ 2 w 67"/>
                    <a:gd name="T45" fmla="*/ 0 h 378"/>
                    <a:gd name="T46" fmla="*/ 0 w 67"/>
                    <a:gd name="T47" fmla="*/ 1 h 3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7"/>
                    <a:gd name="T73" fmla="*/ 0 h 378"/>
                    <a:gd name="T74" fmla="*/ 67 w 67"/>
                    <a:gd name="T75" fmla="*/ 378 h 37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7" h="378">
                      <a:moveTo>
                        <a:pt x="0" y="21"/>
                      </a:moveTo>
                      <a:lnTo>
                        <a:pt x="13" y="50"/>
                      </a:lnTo>
                      <a:lnTo>
                        <a:pt x="10" y="101"/>
                      </a:lnTo>
                      <a:lnTo>
                        <a:pt x="13" y="162"/>
                      </a:lnTo>
                      <a:lnTo>
                        <a:pt x="16" y="206"/>
                      </a:lnTo>
                      <a:lnTo>
                        <a:pt x="16" y="260"/>
                      </a:lnTo>
                      <a:lnTo>
                        <a:pt x="3" y="290"/>
                      </a:lnTo>
                      <a:lnTo>
                        <a:pt x="3" y="320"/>
                      </a:lnTo>
                      <a:lnTo>
                        <a:pt x="3" y="355"/>
                      </a:lnTo>
                      <a:lnTo>
                        <a:pt x="30" y="378"/>
                      </a:lnTo>
                      <a:lnTo>
                        <a:pt x="30" y="351"/>
                      </a:lnTo>
                      <a:lnTo>
                        <a:pt x="23" y="323"/>
                      </a:lnTo>
                      <a:lnTo>
                        <a:pt x="23" y="304"/>
                      </a:lnTo>
                      <a:lnTo>
                        <a:pt x="33" y="287"/>
                      </a:lnTo>
                      <a:lnTo>
                        <a:pt x="33" y="253"/>
                      </a:lnTo>
                      <a:lnTo>
                        <a:pt x="37" y="206"/>
                      </a:lnTo>
                      <a:lnTo>
                        <a:pt x="49" y="152"/>
                      </a:lnTo>
                      <a:lnTo>
                        <a:pt x="67" y="108"/>
                      </a:lnTo>
                      <a:lnTo>
                        <a:pt x="67" y="54"/>
                      </a:lnTo>
                      <a:lnTo>
                        <a:pt x="39" y="54"/>
                      </a:lnTo>
                      <a:lnTo>
                        <a:pt x="39" y="34"/>
                      </a:lnTo>
                      <a:lnTo>
                        <a:pt x="46" y="0"/>
                      </a:lnTo>
                      <a:lnTo>
                        <a:pt x="23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" name="Freeform 59"/>
                <p:cNvSpPr>
                  <a:spLocks/>
                </p:cNvSpPr>
                <p:nvPr/>
              </p:nvSpPr>
              <p:spPr bwMode="auto">
                <a:xfrm>
                  <a:off x="3026" y="2294"/>
                  <a:ext cx="18" cy="24"/>
                </a:xfrm>
                <a:custGeom>
                  <a:avLst/>
                  <a:gdLst>
                    <a:gd name="T0" fmla="*/ 0 w 37"/>
                    <a:gd name="T1" fmla="*/ 0 h 47"/>
                    <a:gd name="T2" fmla="*/ 0 w 37"/>
                    <a:gd name="T3" fmla="*/ 2 h 47"/>
                    <a:gd name="T4" fmla="*/ 1 w 37"/>
                    <a:gd name="T5" fmla="*/ 3 h 47"/>
                    <a:gd name="T6" fmla="*/ 2 w 37"/>
                    <a:gd name="T7" fmla="*/ 2 h 47"/>
                    <a:gd name="T8" fmla="*/ 1 w 37"/>
                    <a:gd name="T9" fmla="*/ 0 h 47"/>
                    <a:gd name="T10" fmla="*/ 0 w 37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"/>
                    <a:gd name="T19" fmla="*/ 0 h 47"/>
                    <a:gd name="T20" fmla="*/ 37 w 37"/>
                    <a:gd name="T21" fmla="*/ 47 h 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" h="47">
                      <a:moveTo>
                        <a:pt x="7" y="0"/>
                      </a:moveTo>
                      <a:lnTo>
                        <a:pt x="0" y="20"/>
                      </a:lnTo>
                      <a:lnTo>
                        <a:pt x="18" y="47"/>
                      </a:lnTo>
                      <a:lnTo>
                        <a:pt x="37" y="27"/>
                      </a:lnTo>
                      <a:lnTo>
                        <a:pt x="28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" name="Freeform 60"/>
                <p:cNvSpPr>
                  <a:spLocks/>
                </p:cNvSpPr>
                <p:nvPr/>
              </p:nvSpPr>
              <p:spPr bwMode="auto">
                <a:xfrm>
                  <a:off x="3030" y="2259"/>
                  <a:ext cx="14" cy="24"/>
                </a:xfrm>
                <a:custGeom>
                  <a:avLst/>
                  <a:gdLst>
                    <a:gd name="T0" fmla="*/ 0 w 28"/>
                    <a:gd name="T1" fmla="*/ 0 h 49"/>
                    <a:gd name="T2" fmla="*/ 0 w 28"/>
                    <a:gd name="T3" fmla="*/ 1 h 49"/>
                    <a:gd name="T4" fmla="*/ 1 w 28"/>
                    <a:gd name="T5" fmla="*/ 3 h 49"/>
                    <a:gd name="T6" fmla="*/ 2 w 28"/>
                    <a:gd name="T7" fmla="*/ 3 h 49"/>
                    <a:gd name="T8" fmla="*/ 2 w 28"/>
                    <a:gd name="T9" fmla="*/ 1 h 49"/>
                    <a:gd name="T10" fmla="*/ 1 w 28"/>
                    <a:gd name="T11" fmla="*/ 0 h 49"/>
                    <a:gd name="T12" fmla="*/ 0 w 2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49"/>
                    <a:gd name="T23" fmla="*/ 28 w 28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49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10" y="49"/>
                      </a:lnTo>
                      <a:lnTo>
                        <a:pt x="28" y="49"/>
                      </a:lnTo>
                      <a:lnTo>
                        <a:pt x="28" y="26"/>
                      </a:lnTo>
                      <a:lnTo>
                        <a:pt x="1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" name="Freeform 61"/>
                <p:cNvSpPr>
                  <a:spLocks/>
                </p:cNvSpPr>
                <p:nvPr/>
              </p:nvSpPr>
              <p:spPr bwMode="auto">
                <a:xfrm>
                  <a:off x="3046" y="2260"/>
                  <a:ext cx="13" cy="18"/>
                </a:xfrm>
                <a:custGeom>
                  <a:avLst/>
                  <a:gdLst>
                    <a:gd name="T0" fmla="*/ 0 w 25"/>
                    <a:gd name="T1" fmla="*/ 1 h 35"/>
                    <a:gd name="T2" fmla="*/ 0 w 25"/>
                    <a:gd name="T3" fmla="*/ 3 h 35"/>
                    <a:gd name="T4" fmla="*/ 1 w 25"/>
                    <a:gd name="T5" fmla="*/ 3 h 35"/>
                    <a:gd name="T6" fmla="*/ 2 w 25"/>
                    <a:gd name="T7" fmla="*/ 2 h 35"/>
                    <a:gd name="T8" fmla="*/ 2 w 25"/>
                    <a:gd name="T9" fmla="*/ 0 h 35"/>
                    <a:gd name="T10" fmla="*/ 0 w 25"/>
                    <a:gd name="T11" fmla="*/ 1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35"/>
                    <a:gd name="T20" fmla="*/ 25 w 2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35">
                      <a:moveTo>
                        <a:pt x="0" y="8"/>
                      </a:moveTo>
                      <a:lnTo>
                        <a:pt x="0" y="34"/>
                      </a:lnTo>
                      <a:lnTo>
                        <a:pt x="15" y="35"/>
                      </a:lnTo>
                      <a:lnTo>
                        <a:pt x="25" y="2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" name="Freeform 62"/>
                <p:cNvSpPr>
                  <a:spLocks/>
                </p:cNvSpPr>
                <p:nvPr/>
              </p:nvSpPr>
              <p:spPr bwMode="auto">
                <a:xfrm>
                  <a:off x="2849" y="2284"/>
                  <a:ext cx="189" cy="448"/>
                </a:xfrm>
                <a:custGeom>
                  <a:avLst/>
                  <a:gdLst>
                    <a:gd name="T0" fmla="*/ 23 w 378"/>
                    <a:gd name="T1" fmla="*/ 0 h 896"/>
                    <a:gd name="T2" fmla="*/ 6 w 378"/>
                    <a:gd name="T3" fmla="*/ 54 h 896"/>
                    <a:gd name="T4" fmla="*/ 1 w 378"/>
                    <a:gd name="T5" fmla="*/ 54 h 896"/>
                    <a:gd name="T6" fmla="*/ 0 w 378"/>
                    <a:gd name="T7" fmla="*/ 56 h 896"/>
                    <a:gd name="T8" fmla="*/ 10 w 378"/>
                    <a:gd name="T9" fmla="*/ 56 h 896"/>
                    <a:gd name="T10" fmla="*/ 11 w 378"/>
                    <a:gd name="T11" fmla="*/ 54 h 896"/>
                    <a:gd name="T12" fmla="*/ 9 w 378"/>
                    <a:gd name="T13" fmla="*/ 54 h 896"/>
                    <a:gd name="T14" fmla="*/ 24 w 378"/>
                    <a:gd name="T15" fmla="*/ 0 h 896"/>
                    <a:gd name="T16" fmla="*/ 23 w 378"/>
                    <a:gd name="T17" fmla="*/ 0 h 8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8"/>
                    <a:gd name="T28" fmla="*/ 0 h 896"/>
                    <a:gd name="T29" fmla="*/ 378 w 378"/>
                    <a:gd name="T30" fmla="*/ 896 h 8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8" h="896">
                      <a:moveTo>
                        <a:pt x="359" y="0"/>
                      </a:moveTo>
                      <a:lnTo>
                        <a:pt x="100" y="857"/>
                      </a:lnTo>
                      <a:lnTo>
                        <a:pt x="29" y="857"/>
                      </a:lnTo>
                      <a:lnTo>
                        <a:pt x="0" y="896"/>
                      </a:lnTo>
                      <a:lnTo>
                        <a:pt x="153" y="896"/>
                      </a:lnTo>
                      <a:lnTo>
                        <a:pt x="172" y="852"/>
                      </a:lnTo>
                      <a:lnTo>
                        <a:pt x="130" y="856"/>
                      </a:lnTo>
                      <a:lnTo>
                        <a:pt x="378" y="0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1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Freeform 63"/>
                <p:cNvSpPr>
                  <a:spLocks/>
                </p:cNvSpPr>
                <p:nvPr/>
              </p:nvSpPr>
              <p:spPr bwMode="auto">
                <a:xfrm>
                  <a:off x="3046" y="1973"/>
                  <a:ext cx="59" cy="202"/>
                </a:xfrm>
                <a:custGeom>
                  <a:avLst/>
                  <a:gdLst>
                    <a:gd name="T0" fmla="*/ 6 w 118"/>
                    <a:gd name="T1" fmla="*/ 1 h 404"/>
                    <a:gd name="T2" fmla="*/ 6 w 118"/>
                    <a:gd name="T3" fmla="*/ 3 h 404"/>
                    <a:gd name="T4" fmla="*/ 6 w 118"/>
                    <a:gd name="T5" fmla="*/ 3 h 404"/>
                    <a:gd name="T6" fmla="*/ 5 w 118"/>
                    <a:gd name="T7" fmla="*/ 6 h 404"/>
                    <a:gd name="T8" fmla="*/ 5 w 118"/>
                    <a:gd name="T9" fmla="*/ 6 h 404"/>
                    <a:gd name="T10" fmla="*/ 7 w 118"/>
                    <a:gd name="T11" fmla="*/ 6 h 404"/>
                    <a:gd name="T12" fmla="*/ 7 w 118"/>
                    <a:gd name="T13" fmla="*/ 7 h 404"/>
                    <a:gd name="T14" fmla="*/ 6 w 118"/>
                    <a:gd name="T15" fmla="*/ 9 h 404"/>
                    <a:gd name="T16" fmla="*/ 5 w 118"/>
                    <a:gd name="T17" fmla="*/ 9 h 404"/>
                    <a:gd name="T18" fmla="*/ 5 w 118"/>
                    <a:gd name="T19" fmla="*/ 11 h 404"/>
                    <a:gd name="T20" fmla="*/ 5 w 118"/>
                    <a:gd name="T21" fmla="*/ 13 h 404"/>
                    <a:gd name="T22" fmla="*/ 4 w 118"/>
                    <a:gd name="T23" fmla="*/ 18 h 404"/>
                    <a:gd name="T24" fmla="*/ 3 w 118"/>
                    <a:gd name="T25" fmla="*/ 20 h 404"/>
                    <a:gd name="T26" fmla="*/ 3 w 118"/>
                    <a:gd name="T27" fmla="*/ 22 h 404"/>
                    <a:gd name="T28" fmla="*/ 2 w 118"/>
                    <a:gd name="T29" fmla="*/ 23 h 404"/>
                    <a:gd name="T30" fmla="*/ 0 w 118"/>
                    <a:gd name="T31" fmla="*/ 24 h 404"/>
                    <a:gd name="T32" fmla="*/ 1 w 118"/>
                    <a:gd name="T33" fmla="*/ 24 h 404"/>
                    <a:gd name="T34" fmla="*/ 2 w 118"/>
                    <a:gd name="T35" fmla="*/ 25 h 404"/>
                    <a:gd name="T36" fmla="*/ 2 w 118"/>
                    <a:gd name="T37" fmla="*/ 25 h 404"/>
                    <a:gd name="T38" fmla="*/ 3 w 118"/>
                    <a:gd name="T39" fmla="*/ 25 h 404"/>
                    <a:gd name="T40" fmla="*/ 4 w 118"/>
                    <a:gd name="T41" fmla="*/ 24 h 404"/>
                    <a:gd name="T42" fmla="*/ 4 w 118"/>
                    <a:gd name="T43" fmla="*/ 22 h 404"/>
                    <a:gd name="T44" fmla="*/ 5 w 118"/>
                    <a:gd name="T45" fmla="*/ 20 h 404"/>
                    <a:gd name="T46" fmla="*/ 6 w 118"/>
                    <a:gd name="T47" fmla="*/ 17 h 404"/>
                    <a:gd name="T48" fmla="*/ 7 w 118"/>
                    <a:gd name="T49" fmla="*/ 13 h 404"/>
                    <a:gd name="T50" fmla="*/ 7 w 118"/>
                    <a:gd name="T51" fmla="*/ 12 h 404"/>
                    <a:gd name="T52" fmla="*/ 7 w 118"/>
                    <a:gd name="T53" fmla="*/ 9 h 404"/>
                    <a:gd name="T54" fmla="*/ 7 w 118"/>
                    <a:gd name="T55" fmla="*/ 9 h 404"/>
                    <a:gd name="T56" fmla="*/ 7 w 118"/>
                    <a:gd name="T57" fmla="*/ 11 h 404"/>
                    <a:gd name="T58" fmla="*/ 7 w 118"/>
                    <a:gd name="T59" fmla="*/ 13 h 404"/>
                    <a:gd name="T60" fmla="*/ 6 w 118"/>
                    <a:gd name="T61" fmla="*/ 14 h 404"/>
                    <a:gd name="T62" fmla="*/ 4 w 118"/>
                    <a:gd name="T63" fmla="*/ 17 h 404"/>
                    <a:gd name="T64" fmla="*/ 6 w 118"/>
                    <a:gd name="T65" fmla="*/ 13 h 404"/>
                    <a:gd name="T66" fmla="*/ 6 w 118"/>
                    <a:gd name="T67" fmla="*/ 12 h 404"/>
                    <a:gd name="T68" fmla="*/ 7 w 118"/>
                    <a:gd name="T69" fmla="*/ 9 h 404"/>
                    <a:gd name="T70" fmla="*/ 7 w 118"/>
                    <a:gd name="T71" fmla="*/ 7 h 404"/>
                    <a:gd name="T72" fmla="*/ 7 w 118"/>
                    <a:gd name="T73" fmla="*/ 6 h 404"/>
                    <a:gd name="T74" fmla="*/ 7 w 118"/>
                    <a:gd name="T75" fmla="*/ 6 h 404"/>
                    <a:gd name="T76" fmla="*/ 7 w 118"/>
                    <a:gd name="T77" fmla="*/ 3 h 404"/>
                    <a:gd name="T78" fmla="*/ 7 w 118"/>
                    <a:gd name="T79" fmla="*/ 3 h 404"/>
                    <a:gd name="T80" fmla="*/ 7 w 118"/>
                    <a:gd name="T81" fmla="*/ 0 h 404"/>
                    <a:gd name="T82" fmla="*/ 7 w 118"/>
                    <a:gd name="T83" fmla="*/ 1 h 404"/>
                    <a:gd name="T84" fmla="*/ 6 w 118"/>
                    <a:gd name="T85" fmla="*/ 1 h 404"/>
                    <a:gd name="T86" fmla="*/ 6 w 118"/>
                    <a:gd name="T87" fmla="*/ 1 h 404"/>
                    <a:gd name="T88" fmla="*/ 6 w 118"/>
                    <a:gd name="T89" fmla="*/ 1 h 40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8"/>
                    <a:gd name="T136" fmla="*/ 0 h 404"/>
                    <a:gd name="T137" fmla="*/ 118 w 118"/>
                    <a:gd name="T138" fmla="*/ 404 h 40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8" h="404">
                      <a:moveTo>
                        <a:pt x="83" y="6"/>
                      </a:moveTo>
                      <a:lnTo>
                        <a:pt x="96" y="43"/>
                      </a:lnTo>
                      <a:lnTo>
                        <a:pt x="96" y="63"/>
                      </a:lnTo>
                      <a:lnTo>
                        <a:pt x="80" y="83"/>
                      </a:lnTo>
                      <a:lnTo>
                        <a:pt x="80" y="100"/>
                      </a:lnTo>
                      <a:lnTo>
                        <a:pt x="105" y="100"/>
                      </a:lnTo>
                      <a:lnTo>
                        <a:pt x="100" y="114"/>
                      </a:lnTo>
                      <a:lnTo>
                        <a:pt x="86" y="130"/>
                      </a:lnTo>
                      <a:lnTo>
                        <a:pt x="80" y="144"/>
                      </a:lnTo>
                      <a:lnTo>
                        <a:pt x="69" y="173"/>
                      </a:lnTo>
                      <a:lnTo>
                        <a:pt x="69" y="205"/>
                      </a:lnTo>
                      <a:lnTo>
                        <a:pt x="54" y="273"/>
                      </a:lnTo>
                      <a:lnTo>
                        <a:pt x="34" y="316"/>
                      </a:lnTo>
                      <a:lnTo>
                        <a:pt x="34" y="346"/>
                      </a:lnTo>
                      <a:lnTo>
                        <a:pt x="18" y="366"/>
                      </a:lnTo>
                      <a:lnTo>
                        <a:pt x="0" y="380"/>
                      </a:lnTo>
                      <a:lnTo>
                        <a:pt x="16" y="380"/>
                      </a:lnTo>
                      <a:lnTo>
                        <a:pt x="29" y="385"/>
                      </a:lnTo>
                      <a:lnTo>
                        <a:pt x="29" y="401"/>
                      </a:lnTo>
                      <a:lnTo>
                        <a:pt x="38" y="404"/>
                      </a:lnTo>
                      <a:lnTo>
                        <a:pt x="50" y="382"/>
                      </a:lnTo>
                      <a:lnTo>
                        <a:pt x="60" y="337"/>
                      </a:lnTo>
                      <a:lnTo>
                        <a:pt x="78" y="305"/>
                      </a:lnTo>
                      <a:lnTo>
                        <a:pt x="96" y="264"/>
                      </a:lnTo>
                      <a:lnTo>
                        <a:pt x="113" y="193"/>
                      </a:lnTo>
                      <a:lnTo>
                        <a:pt x="118" y="178"/>
                      </a:lnTo>
                      <a:lnTo>
                        <a:pt x="116" y="135"/>
                      </a:lnTo>
                      <a:lnTo>
                        <a:pt x="110" y="144"/>
                      </a:lnTo>
                      <a:lnTo>
                        <a:pt x="110" y="167"/>
                      </a:lnTo>
                      <a:lnTo>
                        <a:pt x="102" y="202"/>
                      </a:lnTo>
                      <a:lnTo>
                        <a:pt x="93" y="234"/>
                      </a:lnTo>
                      <a:lnTo>
                        <a:pt x="64" y="260"/>
                      </a:lnTo>
                      <a:lnTo>
                        <a:pt x="83" y="213"/>
                      </a:lnTo>
                      <a:lnTo>
                        <a:pt x="93" y="178"/>
                      </a:lnTo>
                      <a:lnTo>
                        <a:pt x="102" y="130"/>
                      </a:lnTo>
                      <a:lnTo>
                        <a:pt x="108" y="116"/>
                      </a:lnTo>
                      <a:lnTo>
                        <a:pt x="116" y="101"/>
                      </a:lnTo>
                      <a:lnTo>
                        <a:pt x="110" y="82"/>
                      </a:lnTo>
                      <a:lnTo>
                        <a:pt x="113" y="63"/>
                      </a:lnTo>
                      <a:lnTo>
                        <a:pt x="113" y="45"/>
                      </a:lnTo>
                      <a:lnTo>
                        <a:pt x="102" y="0"/>
                      </a:lnTo>
                      <a:lnTo>
                        <a:pt x="99" y="1"/>
                      </a:lnTo>
                      <a:lnTo>
                        <a:pt x="93" y="2"/>
                      </a:lnTo>
                      <a:lnTo>
                        <a:pt x="86" y="5"/>
                      </a:lnTo>
                      <a:lnTo>
                        <a:pt x="83" y="6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5" name="Freeform 64"/>
                <p:cNvSpPr>
                  <a:spLocks/>
                </p:cNvSpPr>
                <p:nvPr/>
              </p:nvSpPr>
              <p:spPr bwMode="auto">
                <a:xfrm>
                  <a:off x="3037" y="1993"/>
                  <a:ext cx="34" cy="177"/>
                </a:xfrm>
                <a:custGeom>
                  <a:avLst/>
                  <a:gdLst>
                    <a:gd name="T0" fmla="*/ 1 w 68"/>
                    <a:gd name="T1" fmla="*/ 0 h 355"/>
                    <a:gd name="T2" fmla="*/ 2 w 68"/>
                    <a:gd name="T3" fmla="*/ 1 h 355"/>
                    <a:gd name="T4" fmla="*/ 2 w 68"/>
                    <a:gd name="T5" fmla="*/ 2 h 355"/>
                    <a:gd name="T6" fmla="*/ 3 w 68"/>
                    <a:gd name="T7" fmla="*/ 2 h 355"/>
                    <a:gd name="T8" fmla="*/ 4 w 68"/>
                    <a:gd name="T9" fmla="*/ 3 h 355"/>
                    <a:gd name="T10" fmla="*/ 3 w 68"/>
                    <a:gd name="T11" fmla="*/ 5 h 355"/>
                    <a:gd name="T12" fmla="*/ 2 w 68"/>
                    <a:gd name="T13" fmla="*/ 8 h 355"/>
                    <a:gd name="T14" fmla="*/ 2 w 68"/>
                    <a:gd name="T15" fmla="*/ 10 h 355"/>
                    <a:gd name="T16" fmla="*/ 1 w 68"/>
                    <a:gd name="T17" fmla="*/ 14 h 355"/>
                    <a:gd name="T18" fmla="*/ 1 w 68"/>
                    <a:gd name="T19" fmla="*/ 16 h 355"/>
                    <a:gd name="T20" fmla="*/ 1 w 68"/>
                    <a:gd name="T21" fmla="*/ 18 h 355"/>
                    <a:gd name="T22" fmla="*/ 1 w 68"/>
                    <a:gd name="T23" fmla="*/ 21 h 355"/>
                    <a:gd name="T24" fmla="*/ 0 w 68"/>
                    <a:gd name="T25" fmla="*/ 22 h 355"/>
                    <a:gd name="T26" fmla="*/ 1 w 68"/>
                    <a:gd name="T27" fmla="*/ 19 h 355"/>
                    <a:gd name="T28" fmla="*/ 1 w 68"/>
                    <a:gd name="T29" fmla="*/ 16 h 355"/>
                    <a:gd name="T30" fmla="*/ 1 w 68"/>
                    <a:gd name="T31" fmla="*/ 12 h 355"/>
                    <a:gd name="T32" fmla="*/ 1 w 68"/>
                    <a:gd name="T33" fmla="*/ 10 h 355"/>
                    <a:gd name="T34" fmla="*/ 2 w 68"/>
                    <a:gd name="T35" fmla="*/ 6 h 355"/>
                    <a:gd name="T36" fmla="*/ 2 w 68"/>
                    <a:gd name="T37" fmla="*/ 4 h 355"/>
                    <a:gd name="T38" fmla="*/ 3 w 68"/>
                    <a:gd name="T39" fmla="*/ 3 h 355"/>
                    <a:gd name="T40" fmla="*/ 1 w 68"/>
                    <a:gd name="T41" fmla="*/ 2 h 355"/>
                    <a:gd name="T42" fmla="*/ 1 w 68"/>
                    <a:gd name="T43" fmla="*/ 0 h 355"/>
                    <a:gd name="T44" fmla="*/ 1 w 68"/>
                    <a:gd name="T45" fmla="*/ 0 h 3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8"/>
                    <a:gd name="T70" fmla="*/ 0 h 355"/>
                    <a:gd name="T71" fmla="*/ 68 w 68"/>
                    <a:gd name="T72" fmla="*/ 355 h 35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8" h="355">
                      <a:moveTo>
                        <a:pt x="22" y="0"/>
                      </a:moveTo>
                      <a:lnTo>
                        <a:pt x="34" y="20"/>
                      </a:lnTo>
                      <a:lnTo>
                        <a:pt x="47" y="32"/>
                      </a:lnTo>
                      <a:lnTo>
                        <a:pt x="60" y="35"/>
                      </a:lnTo>
                      <a:lnTo>
                        <a:pt x="68" y="48"/>
                      </a:lnTo>
                      <a:lnTo>
                        <a:pt x="48" y="81"/>
                      </a:lnTo>
                      <a:lnTo>
                        <a:pt x="36" y="130"/>
                      </a:lnTo>
                      <a:lnTo>
                        <a:pt x="34" y="168"/>
                      </a:lnTo>
                      <a:lnTo>
                        <a:pt x="28" y="235"/>
                      </a:lnTo>
                      <a:lnTo>
                        <a:pt x="28" y="259"/>
                      </a:lnTo>
                      <a:lnTo>
                        <a:pt x="26" y="298"/>
                      </a:lnTo>
                      <a:lnTo>
                        <a:pt x="18" y="339"/>
                      </a:lnTo>
                      <a:lnTo>
                        <a:pt x="0" y="355"/>
                      </a:lnTo>
                      <a:lnTo>
                        <a:pt x="12" y="319"/>
                      </a:lnTo>
                      <a:lnTo>
                        <a:pt x="14" y="270"/>
                      </a:lnTo>
                      <a:lnTo>
                        <a:pt x="24" y="203"/>
                      </a:lnTo>
                      <a:lnTo>
                        <a:pt x="24" y="160"/>
                      </a:lnTo>
                      <a:lnTo>
                        <a:pt x="34" y="105"/>
                      </a:lnTo>
                      <a:lnTo>
                        <a:pt x="44" y="73"/>
                      </a:lnTo>
                      <a:lnTo>
                        <a:pt x="52" y="51"/>
                      </a:lnTo>
                      <a:lnTo>
                        <a:pt x="26" y="40"/>
                      </a:lnTo>
                      <a:lnTo>
                        <a:pt x="9" y="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6" name="Freeform 65"/>
                <p:cNvSpPr>
                  <a:spLocks/>
                </p:cNvSpPr>
                <p:nvPr/>
              </p:nvSpPr>
              <p:spPr bwMode="auto">
                <a:xfrm>
                  <a:off x="3027" y="2175"/>
                  <a:ext cx="38" cy="76"/>
                </a:xfrm>
                <a:custGeom>
                  <a:avLst/>
                  <a:gdLst>
                    <a:gd name="T0" fmla="*/ 1 w 76"/>
                    <a:gd name="T1" fmla="*/ 1 h 152"/>
                    <a:gd name="T2" fmla="*/ 1 w 76"/>
                    <a:gd name="T3" fmla="*/ 1 h 152"/>
                    <a:gd name="T4" fmla="*/ 1 w 76"/>
                    <a:gd name="T5" fmla="*/ 2 h 152"/>
                    <a:gd name="T6" fmla="*/ 0 w 76"/>
                    <a:gd name="T7" fmla="*/ 5 h 152"/>
                    <a:gd name="T8" fmla="*/ 0 w 76"/>
                    <a:gd name="T9" fmla="*/ 6 h 152"/>
                    <a:gd name="T10" fmla="*/ 1 w 76"/>
                    <a:gd name="T11" fmla="*/ 9 h 152"/>
                    <a:gd name="T12" fmla="*/ 1 w 76"/>
                    <a:gd name="T13" fmla="*/ 10 h 152"/>
                    <a:gd name="T14" fmla="*/ 1 w 76"/>
                    <a:gd name="T15" fmla="*/ 10 h 152"/>
                    <a:gd name="T16" fmla="*/ 1 w 76"/>
                    <a:gd name="T17" fmla="*/ 9 h 152"/>
                    <a:gd name="T18" fmla="*/ 1 w 76"/>
                    <a:gd name="T19" fmla="*/ 6 h 152"/>
                    <a:gd name="T20" fmla="*/ 1 w 76"/>
                    <a:gd name="T21" fmla="*/ 6 h 152"/>
                    <a:gd name="T22" fmla="*/ 2 w 76"/>
                    <a:gd name="T23" fmla="*/ 6 h 152"/>
                    <a:gd name="T24" fmla="*/ 2 w 76"/>
                    <a:gd name="T25" fmla="*/ 6 h 152"/>
                    <a:gd name="T26" fmla="*/ 2 w 76"/>
                    <a:gd name="T27" fmla="*/ 5 h 152"/>
                    <a:gd name="T28" fmla="*/ 3 w 76"/>
                    <a:gd name="T29" fmla="*/ 5 h 152"/>
                    <a:gd name="T30" fmla="*/ 4 w 76"/>
                    <a:gd name="T31" fmla="*/ 5 h 152"/>
                    <a:gd name="T32" fmla="*/ 4 w 76"/>
                    <a:gd name="T33" fmla="*/ 3 h 152"/>
                    <a:gd name="T34" fmla="*/ 5 w 76"/>
                    <a:gd name="T35" fmla="*/ 5 h 152"/>
                    <a:gd name="T36" fmla="*/ 5 w 76"/>
                    <a:gd name="T37" fmla="*/ 2 h 152"/>
                    <a:gd name="T38" fmla="*/ 3 w 76"/>
                    <a:gd name="T39" fmla="*/ 2 h 152"/>
                    <a:gd name="T40" fmla="*/ 3 w 76"/>
                    <a:gd name="T41" fmla="*/ 1 h 152"/>
                    <a:gd name="T42" fmla="*/ 2 w 76"/>
                    <a:gd name="T43" fmla="*/ 0 h 152"/>
                    <a:gd name="T44" fmla="*/ 2 w 76"/>
                    <a:gd name="T45" fmla="*/ 1 h 152"/>
                    <a:gd name="T46" fmla="*/ 2 w 76"/>
                    <a:gd name="T47" fmla="*/ 1 h 152"/>
                    <a:gd name="T48" fmla="*/ 1 w 76"/>
                    <a:gd name="T49" fmla="*/ 1 h 152"/>
                    <a:gd name="T50" fmla="*/ 1 w 76"/>
                    <a:gd name="T51" fmla="*/ 1 h 1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6"/>
                    <a:gd name="T79" fmla="*/ 0 h 152"/>
                    <a:gd name="T80" fmla="*/ 76 w 76"/>
                    <a:gd name="T81" fmla="*/ 152 h 1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6" h="152">
                      <a:moveTo>
                        <a:pt x="26" y="12"/>
                      </a:moveTo>
                      <a:lnTo>
                        <a:pt x="14" y="17"/>
                      </a:lnTo>
                      <a:lnTo>
                        <a:pt x="5" y="34"/>
                      </a:lnTo>
                      <a:lnTo>
                        <a:pt x="0" y="78"/>
                      </a:lnTo>
                      <a:lnTo>
                        <a:pt x="0" y="100"/>
                      </a:lnTo>
                      <a:lnTo>
                        <a:pt x="5" y="129"/>
                      </a:lnTo>
                      <a:lnTo>
                        <a:pt x="11" y="152"/>
                      </a:lnTo>
                      <a:lnTo>
                        <a:pt x="22" y="152"/>
                      </a:lnTo>
                      <a:lnTo>
                        <a:pt x="22" y="136"/>
                      </a:lnTo>
                      <a:lnTo>
                        <a:pt x="16" y="108"/>
                      </a:lnTo>
                      <a:lnTo>
                        <a:pt x="23" y="100"/>
                      </a:lnTo>
                      <a:lnTo>
                        <a:pt x="33" y="100"/>
                      </a:lnTo>
                      <a:lnTo>
                        <a:pt x="44" y="100"/>
                      </a:lnTo>
                      <a:lnTo>
                        <a:pt x="45" y="74"/>
                      </a:lnTo>
                      <a:lnTo>
                        <a:pt x="56" y="95"/>
                      </a:lnTo>
                      <a:lnTo>
                        <a:pt x="64" y="83"/>
                      </a:lnTo>
                      <a:lnTo>
                        <a:pt x="64" y="63"/>
                      </a:lnTo>
                      <a:lnTo>
                        <a:pt x="76" y="67"/>
                      </a:lnTo>
                      <a:lnTo>
                        <a:pt x="74" y="47"/>
                      </a:lnTo>
                      <a:lnTo>
                        <a:pt x="51" y="40"/>
                      </a:lnTo>
                      <a:lnTo>
                        <a:pt x="48" y="7"/>
                      </a:lnTo>
                      <a:lnTo>
                        <a:pt x="41" y="0"/>
                      </a:lnTo>
                      <a:lnTo>
                        <a:pt x="39" y="2"/>
                      </a:lnTo>
                      <a:lnTo>
                        <a:pt x="34" y="6"/>
                      </a:lnTo>
                      <a:lnTo>
                        <a:pt x="29" y="9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Freeform 66"/>
                <p:cNvSpPr>
                  <a:spLocks/>
                </p:cNvSpPr>
                <p:nvPr/>
              </p:nvSpPr>
              <p:spPr bwMode="auto">
                <a:xfrm>
                  <a:off x="3000" y="2115"/>
                  <a:ext cx="21" cy="152"/>
                </a:xfrm>
                <a:custGeom>
                  <a:avLst/>
                  <a:gdLst>
                    <a:gd name="T0" fmla="*/ 1 w 41"/>
                    <a:gd name="T1" fmla="*/ 1 h 304"/>
                    <a:gd name="T2" fmla="*/ 1 w 41"/>
                    <a:gd name="T3" fmla="*/ 1 h 304"/>
                    <a:gd name="T4" fmla="*/ 2 w 41"/>
                    <a:gd name="T5" fmla="*/ 2 h 304"/>
                    <a:gd name="T6" fmla="*/ 3 w 41"/>
                    <a:gd name="T7" fmla="*/ 2 h 304"/>
                    <a:gd name="T8" fmla="*/ 2 w 41"/>
                    <a:gd name="T9" fmla="*/ 3 h 304"/>
                    <a:gd name="T10" fmla="*/ 2 w 41"/>
                    <a:gd name="T11" fmla="*/ 5 h 304"/>
                    <a:gd name="T12" fmla="*/ 2 w 41"/>
                    <a:gd name="T13" fmla="*/ 8 h 304"/>
                    <a:gd name="T14" fmla="*/ 2 w 41"/>
                    <a:gd name="T15" fmla="*/ 10 h 304"/>
                    <a:gd name="T16" fmla="*/ 3 w 41"/>
                    <a:gd name="T17" fmla="*/ 10 h 304"/>
                    <a:gd name="T18" fmla="*/ 3 w 41"/>
                    <a:gd name="T19" fmla="*/ 10 h 304"/>
                    <a:gd name="T20" fmla="*/ 3 w 41"/>
                    <a:gd name="T21" fmla="*/ 12 h 304"/>
                    <a:gd name="T22" fmla="*/ 3 w 41"/>
                    <a:gd name="T23" fmla="*/ 15 h 304"/>
                    <a:gd name="T24" fmla="*/ 2 w 41"/>
                    <a:gd name="T25" fmla="*/ 17 h 304"/>
                    <a:gd name="T26" fmla="*/ 1 w 41"/>
                    <a:gd name="T27" fmla="*/ 18 h 304"/>
                    <a:gd name="T28" fmla="*/ 1 w 41"/>
                    <a:gd name="T29" fmla="*/ 19 h 304"/>
                    <a:gd name="T30" fmla="*/ 1 w 41"/>
                    <a:gd name="T31" fmla="*/ 17 h 304"/>
                    <a:gd name="T32" fmla="*/ 2 w 41"/>
                    <a:gd name="T33" fmla="*/ 14 h 304"/>
                    <a:gd name="T34" fmla="*/ 2 w 41"/>
                    <a:gd name="T35" fmla="*/ 12 h 304"/>
                    <a:gd name="T36" fmla="*/ 2 w 41"/>
                    <a:gd name="T37" fmla="*/ 9 h 304"/>
                    <a:gd name="T38" fmla="*/ 2 w 41"/>
                    <a:gd name="T39" fmla="*/ 6 h 304"/>
                    <a:gd name="T40" fmla="*/ 2 w 41"/>
                    <a:gd name="T41" fmla="*/ 3 h 304"/>
                    <a:gd name="T42" fmla="*/ 1 w 41"/>
                    <a:gd name="T43" fmla="*/ 2 h 304"/>
                    <a:gd name="T44" fmla="*/ 0 w 41"/>
                    <a:gd name="T45" fmla="*/ 0 h 304"/>
                    <a:gd name="T46" fmla="*/ 1 w 41"/>
                    <a:gd name="T47" fmla="*/ 1 h 3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304"/>
                    <a:gd name="T74" fmla="*/ 41 w 41"/>
                    <a:gd name="T75" fmla="*/ 304 h 30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304">
                      <a:moveTo>
                        <a:pt x="12" y="1"/>
                      </a:moveTo>
                      <a:lnTo>
                        <a:pt x="12" y="20"/>
                      </a:lnTo>
                      <a:lnTo>
                        <a:pt x="21" y="34"/>
                      </a:lnTo>
                      <a:lnTo>
                        <a:pt x="37" y="34"/>
                      </a:lnTo>
                      <a:lnTo>
                        <a:pt x="27" y="50"/>
                      </a:lnTo>
                      <a:lnTo>
                        <a:pt x="21" y="82"/>
                      </a:lnTo>
                      <a:lnTo>
                        <a:pt x="30" y="128"/>
                      </a:lnTo>
                      <a:lnTo>
                        <a:pt x="32" y="152"/>
                      </a:lnTo>
                      <a:lnTo>
                        <a:pt x="41" y="155"/>
                      </a:lnTo>
                      <a:lnTo>
                        <a:pt x="41" y="165"/>
                      </a:lnTo>
                      <a:lnTo>
                        <a:pt x="35" y="197"/>
                      </a:lnTo>
                      <a:lnTo>
                        <a:pt x="35" y="240"/>
                      </a:lnTo>
                      <a:lnTo>
                        <a:pt x="27" y="265"/>
                      </a:lnTo>
                      <a:lnTo>
                        <a:pt x="14" y="281"/>
                      </a:lnTo>
                      <a:lnTo>
                        <a:pt x="6" y="304"/>
                      </a:lnTo>
                      <a:lnTo>
                        <a:pt x="10" y="269"/>
                      </a:lnTo>
                      <a:lnTo>
                        <a:pt x="23" y="230"/>
                      </a:lnTo>
                      <a:lnTo>
                        <a:pt x="23" y="192"/>
                      </a:lnTo>
                      <a:lnTo>
                        <a:pt x="17" y="144"/>
                      </a:lnTo>
                      <a:lnTo>
                        <a:pt x="17" y="106"/>
                      </a:lnTo>
                      <a:lnTo>
                        <a:pt x="18" y="63"/>
                      </a:lnTo>
                      <a:lnTo>
                        <a:pt x="7" y="36"/>
                      </a:lnTo>
                      <a:lnTo>
                        <a:pt x="0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8" name="Freeform 67"/>
                <p:cNvSpPr>
                  <a:spLocks/>
                </p:cNvSpPr>
                <p:nvPr/>
              </p:nvSpPr>
              <p:spPr bwMode="auto">
                <a:xfrm>
                  <a:off x="3020" y="2122"/>
                  <a:ext cx="18" cy="55"/>
                </a:xfrm>
                <a:custGeom>
                  <a:avLst/>
                  <a:gdLst>
                    <a:gd name="T0" fmla="*/ 0 w 37"/>
                    <a:gd name="T1" fmla="*/ 0 h 112"/>
                    <a:gd name="T2" fmla="*/ 0 w 37"/>
                    <a:gd name="T3" fmla="*/ 0 h 112"/>
                    <a:gd name="T4" fmla="*/ 0 w 37"/>
                    <a:gd name="T5" fmla="*/ 1 h 112"/>
                    <a:gd name="T6" fmla="*/ 1 w 37"/>
                    <a:gd name="T7" fmla="*/ 2 h 112"/>
                    <a:gd name="T8" fmla="*/ 1 w 37"/>
                    <a:gd name="T9" fmla="*/ 4 h 112"/>
                    <a:gd name="T10" fmla="*/ 1 w 37"/>
                    <a:gd name="T11" fmla="*/ 6 h 112"/>
                    <a:gd name="T12" fmla="*/ 2 w 37"/>
                    <a:gd name="T13" fmla="*/ 4 h 112"/>
                    <a:gd name="T14" fmla="*/ 2 w 37"/>
                    <a:gd name="T15" fmla="*/ 2 h 112"/>
                    <a:gd name="T16" fmla="*/ 2 w 37"/>
                    <a:gd name="T17" fmla="*/ 1 h 112"/>
                    <a:gd name="T18" fmla="*/ 1 w 37"/>
                    <a:gd name="T19" fmla="*/ 0 h 112"/>
                    <a:gd name="T20" fmla="*/ 0 w 37"/>
                    <a:gd name="T21" fmla="*/ 0 h 1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12"/>
                    <a:gd name="T35" fmla="*/ 37 w 37"/>
                    <a:gd name="T36" fmla="*/ 112 h 1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12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0" y="27"/>
                      </a:lnTo>
                      <a:lnTo>
                        <a:pt x="17" y="36"/>
                      </a:lnTo>
                      <a:lnTo>
                        <a:pt x="21" y="66"/>
                      </a:lnTo>
                      <a:lnTo>
                        <a:pt x="24" y="112"/>
                      </a:lnTo>
                      <a:lnTo>
                        <a:pt x="37" y="78"/>
                      </a:lnTo>
                      <a:lnTo>
                        <a:pt x="37" y="45"/>
                      </a:lnTo>
                      <a:lnTo>
                        <a:pt x="37" y="22"/>
                      </a:lnTo>
                      <a:lnTo>
                        <a:pt x="18" y="1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9" name="Freeform 68"/>
                <p:cNvSpPr>
                  <a:spLocks/>
                </p:cNvSpPr>
                <p:nvPr/>
              </p:nvSpPr>
              <p:spPr bwMode="auto">
                <a:xfrm>
                  <a:off x="3009" y="2109"/>
                  <a:ext cx="15" cy="11"/>
                </a:xfrm>
                <a:custGeom>
                  <a:avLst/>
                  <a:gdLst>
                    <a:gd name="T0" fmla="*/ 0 w 30"/>
                    <a:gd name="T1" fmla="*/ 0 h 23"/>
                    <a:gd name="T2" fmla="*/ 2 w 30"/>
                    <a:gd name="T3" fmla="*/ 0 h 23"/>
                    <a:gd name="T4" fmla="*/ 2 w 30"/>
                    <a:gd name="T5" fmla="*/ 0 h 23"/>
                    <a:gd name="T6" fmla="*/ 2 w 30"/>
                    <a:gd name="T7" fmla="*/ 0 h 23"/>
                    <a:gd name="T8" fmla="*/ 2 w 30"/>
                    <a:gd name="T9" fmla="*/ 1 h 23"/>
                    <a:gd name="T10" fmla="*/ 1 w 30"/>
                    <a:gd name="T11" fmla="*/ 1 h 23"/>
                    <a:gd name="T12" fmla="*/ 0 w 3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3"/>
                    <a:gd name="T23" fmla="*/ 30 w 3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3">
                      <a:moveTo>
                        <a:pt x="0" y="8"/>
                      </a:move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22" y="23"/>
                      </a:lnTo>
                      <a:lnTo>
                        <a:pt x="4" y="2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Freeform 69"/>
                <p:cNvSpPr>
                  <a:spLocks/>
                </p:cNvSpPr>
                <p:nvPr/>
              </p:nvSpPr>
              <p:spPr bwMode="auto">
                <a:xfrm>
                  <a:off x="2934" y="1843"/>
                  <a:ext cx="36" cy="71"/>
                </a:xfrm>
                <a:custGeom>
                  <a:avLst/>
                  <a:gdLst>
                    <a:gd name="T0" fmla="*/ 4 w 73"/>
                    <a:gd name="T1" fmla="*/ 3 h 140"/>
                    <a:gd name="T2" fmla="*/ 2 w 73"/>
                    <a:gd name="T3" fmla="*/ 2 h 140"/>
                    <a:gd name="T4" fmla="*/ 1 w 73"/>
                    <a:gd name="T5" fmla="*/ 2 h 140"/>
                    <a:gd name="T6" fmla="*/ 1 w 73"/>
                    <a:gd name="T7" fmla="*/ 3 h 140"/>
                    <a:gd name="T8" fmla="*/ 1 w 73"/>
                    <a:gd name="T9" fmla="*/ 4 h 140"/>
                    <a:gd name="T10" fmla="*/ 2 w 73"/>
                    <a:gd name="T11" fmla="*/ 6 h 140"/>
                    <a:gd name="T12" fmla="*/ 2 w 73"/>
                    <a:gd name="T13" fmla="*/ 8 h 140"/>
                    <a:gd name="T14" fmla="*/ 3 w 73"/>
                    <a:gd name="T15" fmla="*/ 9 h 140"/>
                    <a:gd name="T16" fmla="*/ 2 w 73"/>
                    <a:gd name="T17" fmla="*/ 9 h 140"/>
                    <a:gd name="T18" fmla="*/ 1 w 73"/>
                    <a:gd name="T19" fmla="*/ 6 h 140"/>
                    <a:gd name="T20" fmla="*/ 0 w 73"/>
                    <a:gd name="T21" fmla="*/ 4 h 140"/>
                    <a:gd name="T22" fmla="*/ 0 w 73"/>
                    <a:gd name="T23" fmla="*/ 2 h 140"/>
                    <a:gd name="T24" fmla="*/ 0 w 73"/>
                    <a:gd name="T25" fmla="*/ 1 h 140"/>
                    <a:gd name="T26" fmla="*/ 0 w 73"/>
                    <a:gd name="T27" fmla="*/ 0 h 140"/>
                    <a:gd name="T28" fmla="*/ 0 w 73"/>
                    <a:gd name="T29" fmla="*/ 0 h 140"/>
                    <a:gd name="T30" fmla="*/ 2 w 73"/>
                    <a:gd name="T31" fmla="*/ 1 h 140"/>
                    <a:gd name="T32" fmla="*/ 4 w 73"/>
                    <a:gd name="T33" fmla="*/ 2 h 140"/>
                    <a:gd name="T34" fmla="*/ 4 w 73"/>
                    <a:gd name="T35" fmla="*/ 3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140"/>
                    <a:gd name="T56" fmla="*/ 73 w 73"/>
                    <a:gd name="T57" fmla="*/ 140 h 1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140">
                      <a:moveTo>
                        <a:pt x="71" y="40"/>
                      </a:moveTo>
                      <a:lnTo>
                        <a:pt x="43" y="27"/>
                      </a:lnTo>
                      <a:lnTo>
                        <a:pt x="25" y="27"/>
                      </a:lnTo>
                      <a:lnTo>
                        <a:pt x="26" y="38"/>
                      </a:lnTo>
                      <a:lnTo>
                        <a:pt x="31" y="53"/>
                      </a:lnTo>
                      <a:lnTo>
                        <a:pt x="36" y="83"/>
                      </a:lnTo>
                      <a:lnTo>
                        <a:pt x="42" y="124"/>
                      </a:lnTo>
                      <a:lnTo>
                        <a:pt x="54" y="140"/>
                      </a:lnTo>
                      <a:lnTo>
                        <a:pt x="34" y="136"/>
                      </a:lnTo>
                      <a:lnTo>
                        <a:pt x="16" y="90"/>
                      </a:lnTo>
                      <a:lnTo>
                        <a:pt x="13" y="59"/>
                      </a:lnTo>
                      <a:lnTo>
                        <a:pt x="0" y="29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3" y="3"/>
                      </a:lnTo>
                      <a:lnTo>
                        <a:pt x="73" y="22"/>
                      </a:lnTo>
                      <a:lnTo>
                        <a:pt x="71" y="4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Freeform 70"/>
                <p:cNvSpPr>
                  <a:spLocks/>
                </p:cNvSpPr>
                <p:nvPr/>
              </p:nvSpPr>
              <p:spPr bwMode="auto">
                <a:xfrm>
                  <a:off x="2909" y="1835"/>
                  <a:ext cx="15" cy="12"/>
                </a:xfrm>
                <a:custGeom>
                  <a:avLst/>
                  <a:gdLst>
                    <a:gd name="T0" fmla="*/ 0 w 30"/>
                    <a:gd name="T1" fmla="*/ 1 h 23"/>
                    <a:gd name="T2" fmla="*/ 1 w 30"/>
                    <a:gd name="T3" fmla="*/ 1 h 23"/>
                    <a:gd name="T4" fmla="*/ 1 w 30"/>
                    <a:gd name="T5" fmla="*/ 0 h 23"/>
                    <a:gd name="T6" fmla="*/ 2 w 30"/>
                    <a:gd name="T7" fmla="*/ 1 h 23"/>
                    <a:gd name="T8" fmla="*/ 2 w 30"/>
                    <a:gd name="T9" fmla="*/ 2 h 23"/>
                    <a:gd name="T10" fmla="*/ 2 w 30"/>
                    <a:gd name="T11" fmla="*/ 1 h 23"/>
                    <a:gd name="T12" fmla="*/ 1 w 30"/>
                    <a:gd name="T13" fmla="*/ 1 h 23"/>
                    <a:gd name="T14" fmla="*/ 1 w 30"/>
                    <a:gd name="T15" fmla="*/ 2 h 23"/>
                    <a:gd name="T16" fmla="*/ 1 w 30"/>
                    <a:gd name="T17" fmla="*/ 2 h 23"/>
                    <a:gd name="T18" fmla="*/ 1 w 30"/>
                    <a:gd name="T19" fmla="*/ 2 h 23"/>
                    <a:gd name="T20" fmla="*/ 1 w 30"/>
                    <a:gd name="T21" fmla="*/ 2 h 23"/>
                    <a:gd name="T22" fmla="*/ 1 w 30"/>
                    <a:gd name="T23" fmla="*/ 1 h 23"/>
                    <a:gd name="T24" fmla="*/ 0 w 30"/>
                    <a:gd name="T25" fmla="*/ 1 h 23"/>
                    <a:gd name="T26" fmla="*/ 0 w 30"/>
                    <a:gd name="T27" fmla="*/ 1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"/>
                    <a:gd name="T43" fmla="*/ 0 h 23"/>
                    <a:gd name="T44" fmla="*/ 30 w 30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" h="23">
                      <a:moveTo>
                        <a:pt x="0" y="5"/>
                      </a:moveTo>
                      <a:lnTo>
                        <a:pt x="3" y="1"/>
                      </a:lnTo>
                      <a:lnTo>
                        <a:pt x="14" y="0"/>
                      </a:lnTo>
                      <a:lnTo>
                        <a:pt x="23" y="3"/>
                      </a:lnTo>
                      <a:lnTo>
                        <a:pt x="30" y="18"/>
                      </a:lnTo>
                      <a:lnTo>
                        <a:pt x="18" y="11"/>
                      </a:lnTo>
                      <a:lnTo>
                        <a:pt x="10" y="10"/>
                      </a:lnTo>
                      <a:lnTo>
                        <a:pt x="10" y="17"/>
                      </a:lnTo>
                      <a:lnTo>
                        <a:pt x="14" y="20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1" y="15"/>
                      </a:lnTo>
                      <a:lnTo>
                        <a:pt x="0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22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Freeform 71"/>
                <p:cNvSpPr>
                  <a:spLocks/>
                </p:cNvSpPr>
                <p:nvPr/>
              </p:nvSpPr>
              <p:spPr bwMode="auto">
                <a:xfrm>
                  <a:off x="2884" y="1884"/>
                  <a:ext cx="45" cy="23"/>
                </a:xfrm>
                <a:custGeom>
                  <a:avLst/>
                  <a:gdLst>
                    <a:gd name="T0" fmla="*/ 1 w 90"/>
                    <a:gd name="T1" fmla="*/ 0 h 48"/>
                    <a:gd name="T2" fmla="*/ 1 w 90"/>
                    <a:gd name="T3" fmla="*/ 1 h 48"/>
                    <a:gd name="T4" fmla="*/ 1 w 90"/>
                    <a:gd name="T5" fmla="*/ 1 h 48"/>
                    <a:gd name="T6" fmla="*/ 3 w 90"/>
                    <a:gd name="T7" fmla="*/ 1 h 48"/>
                    <a:gd name="T8" fmla="*/ 3 w 90"/>
                    <a:gd name="T9" fmla="*/ 2 h 48"/>
                    <a:gd name="T10" fmla="*/ 5 w 90"/>
                    <a:gd name="T11" fmla="*/ 2 h 48"/>
                    <a:gd name="T12" fmla="*/ 5 w 90"/>
                    <a:gd name="T13" fmla="*/ 2 h 48"/>
                    <a:gd name="T14" fmla="*/ 6 w 90"/>
                    <a:gd name="T15" fmla="*/ 2 h 48"/>
                    <a:gd name="T16" fmla="*/ 5 w 90"/>
                    <a:gd name="T17" fmla="*/ 2 h 48"/>
                    <a:gd name="T18" fmla="*/ 3 w 90"/>
                    <a:gd name="T19" fmla="*/ 2 h 48"/>
                    <a:gd name="T20" fmla="*/ 3 w 90"/>
                    <a:gd name="T21" fmla="*/ 2 h 48"/>
                    <a:gd name="T22" fmla="*/ 1 w 90"/>
                    <a:gd name="T23" fmla="*/ 2 h 48"/>
                    <a:gd name="T24" fmla="*/ 0 w 90"/>
                    <a:gd name="T25" fmla="*/ 1 h 48"/>
                    <a:gd name="T26" fmla="*/ 0 w 90"/>
                    <a:gd name="T27" fmla="*/ 0 h 48"/>
                    <a:gd name="T28" fmla="*/ 1 w 90"/>
                    <a:gd name="T29" fmla="*/ 0 h 48"/>
                    <a:gd name="T30" fmla="*/ 1 w 90"/>
                    <a:gd name="T31" fmla="*/ 0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"/>
                    <a:gd name="T49" fmla="*/ 0 h 48"/>
                    <a:gd name="T50" fmla="*/ 90 w 90"/>
                    <a:gd name="T51" fmla="*/ 48 h 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" h="48">
                      <a:moveTo>
                        <a:pt x="7" y="12"/>
                      </a:moveTo>
                      <a:lnTo>
                        <a:pt x="11" y="20"/>
                      </a:lnTo>
                      <a:lnTo>
                        <a:pt x="24" y="20"/>
                      </a:lnTo>
                      <a:lnTo>
                        <a:pt x="36" y="29"/>
                      </a:lnTo>
                      <a:lnTo>
                        <a:pt x="47" y="33"/>
                      </a:lnTo>
                      <a:lnTo>
                        <a:pt x="65" y="33"/>
                      </a:lnTo>
                      <a:lnTo>
                        <a:pt x="75" y="40"/>
                      </a:lnTo>
                      <a:lnTo>
                        <a:pt x="90" y="48"/>
                      </a:lnTo>
                      <a:lnTo>
                        <a:pt x="74" y="45"/>
                      </a:lnTo>
                      <a:lnTo>
                        <a:pt x="60" y="41"/>
                      </a:lnTo>
                      <a:lnTo>
                        <a:pt x="34" y="41"/>
                      </a:lnTo>
                      <a:lnTo>
                        <a:pt x="19" y="33"/>
                      </a:lnTo>
                      <a:lnTo>
                        <a:pt x="0" y="21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Freeform 72"/>
                <p:cNvSpPr>
                  <a:spLocks/>
                </p:cNvSpPr>
                <p:nvPr/>
              </p:nvSpPr>
              <p:spPr bwMode="auto">
                <a:xfrm>
                  <a:off x="2869" y="1851"/>
                  <a:ext cx="32" cy="31"/>
                </a:xfrm>
                <a:custGeom>
                  <a:avLst/>
                  <a:gdLst>
                    <a:gd name="T0" fmla="*/ 1 w 64"/>
                    <a:gd name="T1" fmla="*/ 0 h 62"/>
                    <a:gd name="T2" fmla="*/ 1 w 64"/>
                    <a:gd name="T3" fmla="*/ 1 h 62"/>
                    <a:gd name="T4" fmla="*/ 1 w 64"/>
                    <a:gd name="T5" fmla="*/ 2 h 62"/>
                    <a:gd name="T6" fmla="*/ 0 w 64"/>
                    <a:gd name="T7" fmla="*/ 3 h 62"/>
                    <a:gd name="T8" fmla="*/ 0 w 64"/>
                    <a:gd name="T9" fmla="*/ 4 h 62"/>
                    <a:gd name="T10" fmla="*/ 1 w 64"/>
                    <a:gd name="T11" fmla="*/ 3 h 62"/>
                    <a:gd name="T12" fmla="*/ 1 w 64"/>
                    <a:gd name="T13" fmla="*/ 2 h 62"/>
                    <a:gd name="T14" fmla="*/ 2 w 64"/>
                    <a:gd name="T15" fmla="*/ 3 h 62"/>
                    <a:gd name="T16" fmla="*/ 3 w 64"/>
                    <a:gd name="T17" fmla="*/ 3 h 62"/>
                    <a:gd name="T18" fmla="*/ 3 w 64"/>
                    <a:gd name="T19" fmla="*/ 4 h 62"/>
                    <a:gd name="T20" fmla="*/ 3 w 64"/>
                    <a:gd name="T21" fmla="*/ 4 h 62"/>
                    <a:gd name="T22" fmla="*/ 4 w 64"/>
                    <a:gd name="T23" fmla="*/ 4 h 62"/>
                    <a:gd name="T24" fmla="*/ 4 w 64"/>
                    <a:gd name="T25" fmla="*/ 3 h 62"/>
                    <a:gd name="T26" fmla="*/ 3 w 64"/>
                    <a:gd name="T27" fmla="*/ 2 h 62"/>
                    <a:gd name="T28" fmla="*/ 3 w 64"/>
                    <a:gd name="T29" fmla="*/ 1 h 62"/>
                    <a:gd name="T30" fmla="*/ 2 w 64"/>
                    <a:gd name="T31" fmla="*/ 1 h 62"/>
                    <a:gd name="T32" fmla="*/ 1 w 64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"/>
                    <a:gd name="T52" fmla="*/ 0 h 62"/>
                    <a:gd name="T53" fmla="*/ 64 w 64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" h="62">
                      <a:moveTo>
                        <a:pt x="29" y="0"/>
                      </a:moveTo>
                      <a:lnTo>
                        <a:pt x="23" y="9"/>
                      </a:lnTo>
                      <a:lnTo>
                        <a:pt x="12" y="25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14" y="34"/>
                      </a:lnTo>
                      <a:lnTo>
                        <a:pt x="28" y="30"/>
                      </a:lnTo>
                      <a:lnTo>
                        <a:pt x="44" y="34"/>
                      </a:lnTo>
                      <a:lnTo>
                        <a:pt x="52" y="44"/>
                      </a:lnTo>
                      <a:lnTo>
                        <a:pt x="52" y="53"/>
                      </a:lnTo>
                      <a:lnTo>
                        <a:pt x="60" y="62"/>
                      </a:lnTo>
                      <a:lnTo>
                        <a:pt x="64" y="50"/>
                      </a:lnTo>
                      <a:lnTo>
                        <a:pt x="64" y="34"/>
                      </a:lnTo>
                      <a:lnTo>
                        <a:pt x="55" y="25"/>
                      </a:lnTo>
                      <a:lnTo>
                        <a:pt x="62" y="10"/>
                      </a:lnTo>
                      <a:lnTo>
                        <a:pt x="4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Freeform 73"/>
                <p:cNvSpPr>
                  <a:spLocks/>
                </p:cNvSpPr>
                <p:nvPr/>
              </p:nvSpPr>
              <p:spPr bwMode="auto">
                <a:xfrm>
                  <a:off x="2864" y="1901"/>
                  <a:ext cx="12" cy="9"/>
                </a:xfrm>
                <a:custGeom>
                  <a:avLst/>
                  <a:gdLst>
                    <a:gd name="T0" fmla="*/ 0 w 24"/>
                    <a:gd name="T1" fmla="*/ 1 h 18"/>
                    <a:gd name="T2" fmla="*/ 1 w 24"/>
                    <a:gd name="T3" fmla="*/ 0 h 18"/>
                    <a:gd name="T4" fmla="*/ 1 w 24"/>
                    <a:gd name="T5" fmla="*/ 1 h 18"/>
                    <a:gd name="T6" fmla="*/ 2 w 24"/>
                    <a:gd name="T7" fmla="*/ 1 h 18"/>
                    <a:gd name="T8" fmla="*/ 2 w 24"/>
                    <a:gd name="T9" fmla="*/ 1 h 18"/>
                    <a:gd name="T10" fmla="*/ 1 w 24"/>
                    <a:gd name="T11" fmla="*/ 1 h 18"/>
                    <a:gd name="T12" fmla="*/ 1 w 24"/>
                    <a:gd name="T13" fmla="*/ 1 h 18"/>
                    <a:gd name="T14" fmla="*/ 1 w 24"/>
                    <a:gd name="T15" fmla="*/ 1 h 18"/>
                    <a:gd name="T16" fmla="*/ 0 w 24"/>
                    <a:gd name="T17" fmla="*/ 1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18"/>
                    <a:gd name="T29" fmla="*/ 24 w 24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18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5" y="18"/>
                      </a:lnTo>
                      <a:lnTo>
                        <a:pt x="10" y="14"/>
                      </a:lnTo>
                      <a:lnTo>
                        <a:pt x="3" y="1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Freeform 74"/>
                <p:cNvSpPr>
                  <a:spLocks/>
                </p:cNvSpPr>
                <p:nvPr/>
              </p:nvSpPr>
              <p:spPr bwMode="auto">
                <a:xfrm>
                  <a:off x="2869" y="1879"/>
                  <a:ext cx="20" cy="16"/>
                </a:xfrm>
                <a:custGeom>
                  <a:avLst/>
                  <a:gdLst>
                    <a:gd name="T0" fmla="*/ 0 w 41"/>
                    <a:gd name="T1" fmla="*/ 0 h 32"/>
                    <a:gd name="T2" fmla="*/ 0 w 41"/>
                    <a:gd name="T3" fmla="*/ 1 h 32"/>
                    <a:gd name="T4" fmla="*/ 0 w 41"/>
                    <a:gd name="T5" fmla="*/ 1 h 32"/>
                    <a:gd name="T6" fmla="*/ 0 w 41"/>
                    <a:gd name="T7" fmla="*/ 1 h 32"/>
                    <a:gd name="T8" fmla="*/ 0 w 41"/>
                    <a:gd name="T9" fmla="*/ 2 h 32"/>
                    <a:gd name="T10" fmla="*/ 1 w 41"/>
                    <a:gd name="T11" fmla="*/ 2 h 32"/>
                    <a:gd name="T12" fmla="*/ 1 w 41"/>
                    <a:gd name="T13" fmla="*/ 1 h 32"/>
                    <a:gd name="T14" fmla="*/ 1 w 41"/>
                    <a:gd name="T15" fmla="*/ 1 h 32"/>
                    <a:gd name="T16" fmla="*/ 2 w 41"/>
                    <a:gd name="T17" fmla="*/ 1 h 32"/>
                    <a:gd name="T18" fmla="*/ 1 w 41"/>
                    <a:gd name="T19" fmla="*/ 1 h 32"/>
                    <a:gd name="T20" fmla="*/ 1 w 41"/>
                    <a:gd name="T21" fmla="*/ 1 h 32"/>
                    <a:gd name="T22" fmla="*/ 0 w 41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32"/>
                    <a:gd name="T38" fmla="*/ 41 w 41"/>
                    <a:gd name="T39" fmla="*/ 32 h 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32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21" y="32"/>
                      </a:lnTo>
                      <a:lnTo>
                        <a:pt x="26" y="24"/>
                      </a:lnTo>
                      <a:lnTo>
                        <a:pt x="30" y="16"/>
                      </a:lnTo>
                      <a:lnTo>
                        <a:pt x="41" y="1"/>
                      </a:lnTo>
                      <a:lnTo>
                        <a:pt x="24" y="7"/>
                      </a:lnTo>
                      <a:lnTo>
                        <a:pt x="16" y="1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Freeform 75"/>
                <p:cNvSpPr>
                  <a:spLocks/>
                </p:cNvSpPr>
                <p:nvPr/>
              </p:nvSpPr>
              <p:spPr bwMode="auto">
                <a:xfrm>
                  <a:off x="2846" y="1838"/>
                  <a:ext cx="38" cy="68"/>
                </a:xfrm>
                <a:custGeom>
                  <a:avLst/>
                  <a:gdLst>
                    <a:gd name="T0" fmla="*/ 4 w 77"/>
                    <a:gd name="T1" fmla="*/ 1 h 135"/>
                    <a:gd name="T2" fmla="*/ 3 w 77"/>
                    <a:gd name="T3" fmla="*/ 3 h 135"/>
                    <a:gd name="T4" fmla="*/ 2 w 77"/>
                    <a:gd name="T5" fmla="*/ 6 h 135"/>
                    <a:gd name="T6" fmla="*/ 2 w 77"/>
                    <a:gd name="T7" fmla="*/ 7 h 135"/>
                    <a:gd name="T8" fmla="*/ 2 w 77"/>
                    <a:gd name="T9" fmla="*/ 8 h 135"/>
                    <a:gd name="T10" fmla="*/ 2 w 77"/>
                    <a:gd name="T11" fmla="*/ 8 h 135"/>
                    <a:gd name="T12" fmla="*/ 1 w 77"/>
                    <a:gd name="T13" fmla="*/ 9 h 135"/>
                    <a:gd name="T14" fmla="*/ 0 w 77"/>
                    <a:gd name="T15" fmla="*/ 8 h 135"/>
                    <a:gd name="T16" fmla="*/ 0 w 77"/>
                    <a:gd name="T17" fmla="*/ 7 h 135"/>
                    <a:gd name="T18" fmla="*/ 0 w 77"/>
                    <a:gd name="T19" fmla="*/ 7 h 135"/>
                    <a:gd name="T20" fmla="*/ 1 w 77"/>
                    <a:gd name="T21" fmla="*/ 5 h 135"/>
                    <a:gd name="T22" fmla="*/ 2 w 77"/>
                    <a:gd name="T23" fmla="*/ 4 h 135"/>
                    <a:gd name="T24" fmla="*/ 2 w 77"/>
                    <a:gd name="T25" fmla="*/ 2 h 135"/>
                    <a:gd name="T26" fmla="*/ 4 w 77"/>
                    <a:gd name="T27" fmla="*/ 0 h 135"/>
                    <a:gd name="T28" fmla="*/ 4 w 77"/>
                    <a:gd name="T29" fmla="*/ 1 h 135"/>
                    <a:gd name="T30" fmla="*/ 4 w 77"/>
                    <a:gd name="T31" fmla="*/ 2 h 135"/>
                    <a:gd name="T32" fmla="*/ 4 w 77"/>
                    <a:gd name="T33" fmla="*/ 1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35"/>
                    <a:gd name="T53" fmla="*/ 77 w 77"/>
                    <a:gd name="T54" fmla="*/ 135 h 1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35">
                      <a:moveTo>
                        <a:pt x="67" y="11"/>
                      </a:moveTo>
                      <a:lnTo>
                        <a:pt x="51" y="43"/>
                      </a:lnTo>
                      <a:lnTo>
                        <a:pt x="37" y="81"/>
                      </a:lnTo>
                      <a:lnTo>
                        <a:pt x="35" y="101"/>
                      </a:lnTo>
                      <a:lnTo>
                        <a:pt x="43" y="118"/>
                      </a:lnTo>
                      <a:lnTo>
                        <a:pt x="33" y="126"/>
                      </a:lnTo>
                      <a:lnTo>
                        <a:pt x="26" y="135"/>
                      </a:lnTo>
                      <a:lnTo>
                        <a:pt x="12" y="126"/>
                      </a:lnTo>
                      <a:lnTo>
                        <a:pt x="0" y="112"/>
                      </a:lnTo>
                      <a:lnTo>
                        <a:pt x="14" y="99"/>
                      </a:lnTo>
                      <a:lnTo>
                        <a:pt x="26" y="79"/>
                      </a:lnTo>
                      <a:lnTo>
                        <a:pt x="39" y="52"/>
                      </a:lnTo>
                      <a:lnTo>
                        <a:pt x="45" y="20"/>
                      </a:lnTo>
                      <a:lnTo>
                        <a:pt x="77" y="0"/>
                      </a:lnTo>
                      <a:lnTo>
                        <a:pt x="77" y="11"/>
                      </a:lnTo>
                      <a:lnTo>
                        <a:pt x="67" y="17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7" name="Freeform 76"/>
                <p:cNvSpPr>
                  <a:spLocks/>
                </p:cNvSpPr>
                <p:nvPr/>
              </p:nvSpPr>
              <p:spPr bwMode="auto">
                <a:xfrm>
                  <a:off x="2921" y="1796"/>
                  <a:ext cx="18" cy="13"/>
                </a:xfrm>
                <a:custGeom>
                  <a:avLst/>
                  <a:gdLst>
                    <a:gd name="T0" fmla="*/ 0 w 37"/>
                    <a:gd name="T1" fmla="*/ 0 h 28"/>
                    <a:gd name="T2" fmla="*/ 0 w 37"/>
                    <a:gd name="T3" fmla="*/ 1 h 28"/>
                    <a:gd name="T4" fmla="*/ 2 w 37"/>
                    <a:gd name="T5" fmla="*/ 1 h 28"/>
                    <a:gd name="T6" fmla="*/ 1 w 37"/>
                    <a:gd name="T7" fmla="*/ 0 h 28"/>
                    <a:gd name="T8" fmla="*/ 0 w 3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8"/>
                    <a:gd name="T17" fmla="*/ 37 w 3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8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37" y="28"/>
                      </a:lnTo>
                      <a:lnTo>
                        <a:pt x="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8" name="Freeform 77"/>
                <p:cNvSpPr>
                  <a:spLocks/>
                </p:cNvSpPr>
                <p:nvPr/>
              </p:nvSpPr>
              <p:spPr bwMode="auto">
                <a:xfrm>
                  <a:off x="2832" y="1784"/>
                  <a:ext cx="82" cy="86"/>
                </a:xfrm>
                <a:custGeom>
                  <a:avLst/>
                  <a:gdLst>
                    <a:gd name="T0" fmla="*/ 11 w 163"/>
                    <a:gd name="T1" fmla="*/ 3 h 172"/>
                    <a:gd name="T2" fmla="*/ 9 w 163"/>
                    <a:gd name="T3" fmla="*/ 5 h 172"/>
                    <a:gd name="T4" fmla="*/ 7 w 163"/>
                    <a:gd name="T5" fmla="*/ 6 h 172"/>
                    <a:gd name="T6" fmla="*/ 5 w 163"/>
                    <a:gd name="T7" fmla="*/ 7 h 172"/>
                    <a:gd name="T8" fmla="*/ 3 w 163"/>
                    <a:gd name="T9" fmla="*/ 10 h 172"/>
                    <a:gd name="T10" fmla="*/ 2 w 163"/>
                    <a:gd name="T11" fmla="*/ 11 h 172"/>
                    <a:gd name="T12" fmla="*/ 3 w 163"/>
                    <a:gd name="T13" fmla="*/ 7 h 172"/>
                    <a:gd name="T14" fmla="*/ 5 w 163"/>
                    <a:gd name="T15" fmla="*/ 6 h 172"/>
                    <a:gd name="T16" fmla="*/ 3 w 163"/>
                    <a:gd name="T17" fmla="*/ 6 h 172"/>
                    <a:gd name="T18" fmla="*/ 0 w 163"/>
                    <a:gd name="T19" fmla="*/ 5 h 172"/>
                    <a:gd name="T20" fmla="*/ 2 w 163"/>
                    <a:gd name="T21" fmla="*/ 5 h 172"/>
                    <a:gd name="T22" fmla="*/ 5 w 163"/>
                    <a:gd name="T23" fmla="*/ 5 h 172"/>
                    <a:gd name="T24" fmla="*/ 5 w 163"/>
                    <a:gd name="T25" fmla="*/ 3 h 172"/>
                    <a:gd name="T26" fmla="*/ 3 w 163"/>
                    <a:gd name="T27" fmla="*/ 1 h 172"/>
                    <a:gd name="T28" fmla="*/ 4 w 163"/>
                    <a:gd name="T29" fmla="*/ 0 h 172"/>
                    <a:gd name="T30" fmla="*/ 7 w 163"/>
                    <a:gd name="T31" fmla="*/ 0 h 172"/>
                    <a:gd name="T32" fmla="*/ 9 w 163"/>
                    <a:gd name="T33" fmla="*/ 1 h 172"/>
                    <a:gd name="T34" fmla="*/ 10 w 163"/>
                    <a:gd name="T35" fmla="*/ 1 h 172"/>
                    <a:gd name="T36" fmla="*/ 10 w 163"/>
                    <a:gd name="T37" fmla="*/ 3 h 172"/>
                    <a:gd name="T38" fmla="*/ 11 w 163"/>
                    <a:gd name="T39" fmla="*/ 3 h 172"/>
                    <a:gd name="T40" fmla="*/ 11 w 163"/>
                    <a:gd name="T41" fmla="*/ 3 h 1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3"/>
                    <a:gd name="T64" fmla="*/ 0 h 172"/>
                    <a:gd name="T65" fmla="*/ 163 w 163"/>
                    <a:gd name="T66" fmla="*/ 172 h 1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3" h="172">
                      <a:moveTo>
                        <a:pt x="163" y="47"/>
                      </a:moveTo>
                      <a:lnTo>
                        <a:pt x="133" y="70"/>
                      </a:lnTo>
                      <a:lnTo>
                        <a:pt x="110" y="104"/>
                      </a:lnTo>
                      <a:lnTo>
                        <a:pt x="80" y="125"/>
                      </a:lnTo>
                      <a:lnTo>
                        <a:pt x="47" y="145"/>
                      </a:lnTo>
                      <a:lnTo>
                        <a:pt x="23" y="172"/>
                      </a:lnTo>
                      <a:lnTo>
                        <a:pt x="33" y="125"/>
                      </a:lnTo>
                      <a:lnTo>
                        <a:pt x="66" y="107"/>
                      </a:lnTo>
                      <a:lnTo>
                        <a:pt x="36" y="98"/>
                      </a:lnTo>
                      <a:lnTo>
                        <a:pt x="0" y="84"/>
                      </a:lnTo>
                      <a:lnTo>
                        <a:pt x="23" y="81"/>
                      </a:lnTo>
                      <a:lnTo>
                        <a:pt x="70" y="81"/>
                      </a:lnTo>
                      <a:lnTo>
                        <a:pt x="66" y="51"/>
                      </a:lnTo>
                      <a:lnTo>
                        <a:pt x="40" y="30"/>
                      </a:lnTo>
                      <a:lnTo>
                        <a:pt x="63" y="0"/>
                      </a:lnTo>
                      <a:lnTo>
                        <a:pt x="110" y="0"/>
                      </a:lnTo>
                      <a:lnTo>
                        <a:pt x="140" y="20"/>
                      </a:lnTo>
                      <a:lnTo>
                        <a:pt x="145" y="25"/>
                      </a:lnTo>
                      <a:lnTo>
                        <a:pt x="153" y="36"/>
                      </a:lnTo>
                      <a:lnTo>
                        <a:pt x="161" y="46"/>
                      </a:lnTo>
                      <a:lnTo>
                        <a:pt x="163" y="47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Freeform 78"/>
                <p:cNvSpPr>
                  <a:spLocks/>
                </p:cNvSpPr>
                <p:nvPr/>
              </p:nvSpPr>
              <p:spPr bwMode="auto">
                <a:xfrm>
                  <a:off x="2821" y="1861"/>
                  <a:ext cx="45" cy="56"/>
                </a:xfrm>
                <a:custGeom>
                  <a:avLst/>
                  <a:gdLst>
                    <a:gd name="T0" fmla="*/ 6 w 90"/>
                    <a:gd name="T1" fmla="*/ 0 h 112"/>
                    <a:gd name="T2" fmla="*/ 6 w 90"/>
                    <a:gd name="T3" fmla="*/ 3 h 112"/>
                    <a:gd name="T4" fmla="*/ 4 w 90"/>
                    <a:gd name="T5" fmla="*/ 5 h 112"/>
                    <a:gd name="T6" fmla="*/ 1 w 90"/>
                    <a:gd name="T7" fmla="*/ 6 h 112"/>
                    <a:gd name="T8" fmla="*/ 0 w 90"/>
                    <a:gd name="T9" fmla="*/ 7 h 112"/>
                    <a:gd name="T10" fmla="*/ 1 w 90"/>
                    <a:gd name="T11" fmla="*/ 5 h 112"/>
                    <a:gd name="T12" fmla="*/ 3 w 90"/>
                    <a:gd name="T13" fmla="*/ 2 h 112"/>
                    <a:gd name="T14" fmla="*/ 6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0"/>
                    <a:gd name="T25" fmla="*/ 0 h 112"/>
                    <a:gd name="T26" fmla="*/ 90 w 90"/>
                    <a:gd name="T27" fmla="*/ 112 h 1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0" h="112">
                      <a:moveTo>
                        <a:pt x="90" y="0"/>
                      </a:moveTo>
                      <a:lnTo>
                        <a:pt x="83" y="35"/>
                      </a:lnTo>
                      <a:lnTo>
                        <a:pt x="64" y="65"/>
                      </a:lnTo>
                      <a:lnTo>
                        <a:pt x="20" y="88"/>
                      </a:lnTo>
                      <a:lnTo>
                        <a:pt x="0" y="112"/>
                      </a:lnTo>
                      <a:lnTo>
                        <a:pt x="17" y="68"/>
                      </a:lnTo>
                      <a:lnTo>
                        <a:pt x="60" y="25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0" name="Freeform 79"/>
                <p:cNvSpPr>
                  <a:spLocks/>
                </p:cNvSpPr>
                <p:nvPr/>
              </p:nvSpPr>
              <p:spPr bwMode="auto">
                <a:xfrm>
                  <a:off x="3132" y="2363"/>
                  <a:ext cx="50" cy="342"/>
                </a:xfrm>
                <a:custGeom>
                  <a:avLst/>
                  <a:gdLst>
                    <a:gd name="T0" fmla="*/ 2 w 101"/>
                    <a:gd name="T1" fmla="*/ 0 h 683"/>
                    <a:gd name="T2" fmla="*/ 4 w 101"/>
                    <a:gd name="T3" fmla="*/ 1 h 683"/>
                    <a:gd name="T4" fmla="*/ 2 w 101"/>
                    <a:gd name="T5" fmla="*/ 5 h 683"/>
                    <a:gd name="T6" fmla="*/ 1 w 101"/>
                    <a:gd name="T7" fmla="*/ 7 h 683"/>
                    <a:gd name="T8" fmla="*/ 0 w 101"/>
                    <a:gd name="T9" fmla="*/ 10 h 683"/>
                    <a:gd name="T10" fmla="*/ 0 w 101"/>
                    <a:gd name="T11" fmla="*/ 12 h 683"/>
                    <a:gd name="T12" fmla="*/ 0 w 101"/>
                    <a:gd name="T13" fmla="*/ 13 h 683"/>
                    <a:gd name="T14" fmla="*/ 0 w 101"/>
                    <a:gd name="T15" fmla="*/ 15 h 683"/>
                    <a:gd name="T16" fmla="*/ 1 w 101"/>
                    <a:gd name="T17" fmla="*/ 16 h 683"/>
                    <a:gd name="T18" fmla="*/ 1 w 101"/>
                    <a:gd name="T19" fmla="*/ 20 h 683"/>
                    <a:gd name="T20" fmla="*/ 1 w 101"/>
                    <a:gd name="T21" fmla="*/ 26 h 683"/>
                    <a:gd name="T22" fmla="*/ 1 w 101"/>
                    <a:gd name="T23" fmla="*/ 32 h 683"/>
                    <a:gd name="T24" fmla="*/ 1 w 101"/>
                    <a:gd name="T25" fmla="*/ 37 h 683"/>
                    <a:gd name="T26" fmla="*/ 1 w 101"/>
                    <a:gd name="T27" fmla="*/ 38 h 683"/>
                    <a:gd name="T28" fmla="*/ 1 w 101"/>
                    <a:gd name="T29" fmla="*/ 40 h 683"/>
                    <a:gd name="T30" fmla="*/ 1 w 101"/>
                    <a:gd name="T31" fmla="*/ 42 h 683"/>
                    <a:gd name="T32" fmla="*/ 0 w 101"/>
                    <a:gd name="T33" fmla="*/ 43 h 683"/>
                    <a:gd name="T34" fmla="*/ 1 w 101"/>
                    <a:gd name="T35" fmla="*/ 43 h 683"/>
                    <a:gd name="T36" fmla="*/ 2 w 101"/>
                    <a:gd name="T37" fmla="*/ 41 h 683"/>
                    <a:gd name="T38" fmla="*/ 2 w 101"/>
                    <a:gd name="T39" fmla="*/ 40 h 683"/>
                    <a:gd name="T40" fmla="*/ 3 w 101"/>
                    <a:gd name="T41" fmla="*/ 32 h 683"/>
                    <a:gd name="T42" fmla="*/ 4 w 101"/>
                    <a:gd name="T43" fmla="*/ 26 h 683"/>
                    <a:gd name="T44" fmla="*/ 4 w 101"/>
                    <a:gd name="T45" fmla="*/ 21 h 683"/>
                    <a:gd name="T46" fmla="*/ 3 w 101"/>
                    <a:gd name="T47" fmla="*/ 17 h 683"/>
                    <a:gd name="T48" fmla="*/ 2 w 101"/>
                    <a:gd name="T49" fmla="*/ 13 h 683"/>
                    <a:gd name="T50" fmla="*/ 2 w 101"/>
                    <a:gd name="T51" fmla="*/ 15 h 683"/>
                    <a:gd name="T52" fmla="*/ 2 w 101"/>
                    <a:gd name="T53" fmla="*/ 20 h 683"/>
                    <a:gd name="T54" fmla="*/ 3 w 101"/>
                    <a:gd name="T55" fmla="*/ 24 h 683"/>
                    <a:gd name="T56" fmla="*/ 3 w 101"/>
                    <a:gd name="T57" fmla="*/ 27 h 683"/>
                    <a:gd name="T58" fmla="*/ 3 w 101"/>
                    <a:gd name="T59" fmla="*/ 29 h 683"/>
                    <a:gd name="T60" fmla="*/ 2 w 101"/>
                    <a:gd name="T61" fmla="*/ 30 h 683"/>
                    <a:gd name="T62" fmla="*/ 2 w 101"/>
                    <a:gd name="T63" fmla="*/ 25 h 683"/>
                    <a:gd name="T64" fmla="*/ 1 w 101"/>
                    <a:gd name="T65" fmla="*/ 17 h 683"/>
                    <a:gd name="T66" fmla="*/ 1 w 101"/>
                    <a:gd name="T67" fmla="*/ 13 h 683"/>
                    <a:gd name="T68" fmla="*/ 0 w 101"/>
                    <a:gd name="T69" fmla="*/ 12 h 683"/>
                    <a:gd name="T70" fmla="*/ 1 w 101"/>
                    <a:gd name="T71" fmla="*/ 10 h 683"/>
                    <a:gd name="T72" fmla="*/ 4 w 101"/>
                    <a:gd name="T73" fmla="*/ 7 h 683"/>
                    <a:gd name="T74" fmla="*/ 5 w 101"/>
                    <a:gd name="T75" fmla="*/ 3 h 683"/>
                    <a:gd name="T76" fmla="*/ 6 w 101"/>
                    <a:gd name="T77" fmla="*/ 1 h 683"/>
                    <a:gd name="T78" fmla="*/ 2 w 101"/>
                    <a:gd name="T79" fmla="*/ 0 h 68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1"/>
                    <a:gd name="T121" fmla="*/ 0 h 683"/>
                    <a:gd name="T122" fmla="*/ 101 w 101"/>
                    <a:gd name="T123" fmla="*/ 683 h 68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1" h="683">
                      <a:moveTo>
                        <a:pt x="39" y="0"/>
                      </a:moveTo>
                      <a:lnTo>
                        <a:pt x="66" y="16"/>
                      </a:lnTo>
                      <a:lnTo>
                        <a:pt x="43" y="70"/>
                      </a:lnTo>
                      <a:lnTo>
                        <a:pt x="27" y="109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3" y="207"/>
                      </a:lnTo>
                      <a:lnTo>
                        <a:pt x="12" y="225"/>
                      </a:lnTo>
                      <a:lnTo>
                        <a:pt x="23" y="252"/>
                      </a:lnTo>
                      <a:lnTo>
                        <a:pt x="23" y="316"/>
                      </a:lnTo>
                      <a:lnTo>
                        <a:pt x="26" y="416"/>
                      </a:lnTo>
                      <a:lnTo>
                        <a:pt x="21" y="509"/>
                      </a:lnTo>
                      <a:lnTo>
                        <a:pt x="19" y="577"/>
                      </a:lnTo>
                      <a:lnTo>
                        <a:pt x="19" y="602"/>
                      </a:lnTo>
                      <a:lnTo>
                        <a:pt x="21" y="628"/>
                      </a:lnTo>
                      <a:lnTo>
                        <a:pt x="23" y="660"/>
                      </a:lnTo>
                      <a:lnTo>
                        <a:pt x="13" y="683"/>
                      </a:lnTo>
                      <a:lnTo>
                        <a:pt x="30" y="678"/>
                      </a:lnTo>
                      <a:lnTo>
                        <a:pt x="36" y="654"/>
                      </a:lnTo>
                      <a:lnTo>
                        <a:pt x="35" y="627"/>
                      </a:lnTo>
                      <a:lnTo>
                        <a:pt x="58" y="502"/>
                      </a:lnTo>
                      <a:lnTo>
                        <a:pt x="73" y="411"/>
                      </a:lnTo>
                      <a:lnTo>
                        <a:pt x="66" y="328"/>
                      </a:lnTo>
                      <a:lnTo>
                        <a:pt x="53" y="265"/>
                      </a:lnTo>
                      <a:lnTo>
                        <a:pt x="42" y="203"/>
                      </a:lnTo>
                      <a:lnTo>
                        <a:pt x="38" y="228"/>
                      </a:lnTo>
                      <a:lnTo>
                        <a:pt x="45" y="307"/>
                      </a:lnTo>
                      <a:lnTo>
                        <a:pt x="56" y="379"/>
                      </a:lnTo>
                      <a:lnTo>
                        <a:pt x="56" y="419"/>
                      </a:lnTo>
                      <a:lnTo>
                        <a:pt x="53" y="454"/>
                      </a:lnTo>
                      <a:lnTo>
                        <a:pt x="43" y="477"/>
                      </a:lnTo>
                      <a:lnTo>
                        <a:pt x="43" y="388"/>
                      </a:lnTo>
                      <a:lnTo>
                        <a:pt x="30" y="271"/>
                      </a:lnTo>
                      <a:lnTo>
                        <a:pt x="23" y="205"/>
                      </a:lnTo>
                      <a:lnTo>
                        <a:pt x="13" y="180"/>
                      </a:lnTo>
                      <a:lnTo>
                        <a:pt x="28" y="152"/>
                      </a:lnTo>
                      <a:lnTo>
                        <a:pt x="64" y="105"/>
                      </a:lnTo>
                      <a:lnTo>
                        <a:pt x="90" y="44"/>
                      </a:lnTo>
                      <a:lnTo>
                        <a:pt x="101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1" name="Freeform 80"/>
                <p:cNvSpPr>
                  <a:spLocks/>
                </p:cNvSpPr>
                <p:nvPr/>
              </p:nvSpPr>
              <p:spPr bwMode="auto">
                <a:xfrm>
                  <a:off x="3139" y="2462"/>
                  <a:ext cx="19" cy="39"/>
                </a:xfrm>
                <a:custGeom>
                  <a:avLst/>
                  <a:gdLst>
                    <a:gd name="T0" fmla="*/ 0 w 38"/>
                    <a:gd name="T1" fmla="*/ 0 h 78"/>
                    <a:gd name="T2" fmla="*/ 1 w 38"/>
                    <a:gd name="T3" fmla="*/ 1 h 78"/>
                    <a:gd name="T4" fmla="*/ 2 w 38"/>
                    <a:gd name="T5" fmla="*/ 5 h 78"/>
                    <a:gd name="T6" fmla="*/ 1 w 38"/>
                    <a:gd name="T7" fmla="*/ 3 h 78"/>
                    <a:gd name="T8" fmla="*/ 0 w 3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78"/>
                    <a:gd name="T17" fmla="*/ 38 w 38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78">
                      <a:moveTo>
                        <a:pt x="0" y="0"/>
                      </a:moveTo>
                      <a:lnTo>
                        <a:pt x="23" y="10"/>
                      </a:lnTo>
                      <a:lnTo>
                        <a:pt x="38" y="78"/>
                      </a:lnTo>
                      <a:lnTo>
                        <a:pt x="13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Freeform 81"/>
                <p:cNvSpPr>
                  <a:spLocks/>
                </p:cNvSpPr>
                <p:nvPr/>
              </p:nvSpPr>
              <p:spPr bwMode="auto">
                <a:xfrm>
                  <a:off x="3082" y="2366"/>
                  <a:ext cx="44" cy="331"/>
                </a:xfrm>
                <a:custGeom>
                  <a:avLst/>
                  <a:gdLst>
                    <a:gd name="T0" fmla="*/ 3 w 88"/>
                    <a:gd name="T1" fmla="*/ 0 h 661"/>
                    <a:gd name="T2" fmla="*/ 1 w 88"/>
                    <a:gd name="T3" fmla="*/ 3 h 661"/>
                    <a:gd name="T4" fmla="*/ 1 w 88"/>
                    <a:gd name="T5" fmla="*/ 5 h 661"/>
                    <a:gd name="T6" fmla="*/ 3 w 88"/>
                    <a:gd name="T7" fmla="*/ 6 h 661"/>
                    <a:gd name="T8" fmla="*/ 3 w 88"/>
                    <a:gd name="T9" fmla="*/ 6 h 661"/>
                    <a:gd name="T10" fmla="*/ 3 w 88"/>
                    <a:gd name="T11" fmla="*/ 7 h 661"/>
                    <a:gd name="T12" fmla="*/ 1 w 88"/>
                    <a:gd name="T13" fmla="*/ 7 h 661"/>
                    <a:gd name="T14" fmla="*/ 1 w 88"/>
                    <a:gd name="T15" fmla="*/ 8 h 661"/>
                    <a:gd name="T16" fmla="*/ 1 w 88"/>
                    <a:gd name="T17" fmla="*/ 9 h 661"/>
                    <a:gd name="T18" fmla="*/ 3 w 88"/>
                    <a:gd name="T19" fmla="*/ 10 h 661"/>
                    <a:gd name="T20" fmla="*/ 3 w 88"/>
                    <a:gd name="T21" fmla="*/ 10 h 661"/>
                    <a:gd name="T22" fmla="*/ 3 w 88"/>
                    <a:gd name="T23" fmla="*/ 11 h 661"/>
                    <a:gd name="T24" fmla="*/ 3 w 88"/>
                    <a:gd name="T25" fmla="*/ 11 h 661"/>
                    <a:gd name="T26" fmla="*/ 3 w 88"/>
                    <a:gd name="T27" fmla="*/ 13 h 661"/>
                    <a:gd name="T28" fmla="*/ 3 w 88"/>
                    <a:gd name="T29" fmla="*/ 14 h 661"/>
                    <a:gd name="T30" fmla="*/ 3 w 88"/>
                    <a:gd name="T31" fmla="*/ 12 h 661"/>
                    <a:gd name="T32" fmla="*/ 6 w 88"/>
                    <a:gd name="T33" fmla="*/ 13 h 661"/>
                    <a:gd name="T34" fmla="*/ 6 w 88"/>
                    <a:gd name="T35" fmla="*/ 14 h 661"/>
                    <a:gd name="T36" fmla="*/ 6 w 88"/>
                    <a:gd name="T37" fmla="*/ 15 h 661"/>
                    <a:gd name="T38" fmla="*/ 5 w 88"/>
                    <a:gd name="T39" fmla="*/ 17 h 661"/>
                    <a:gd name="T40" fmla="*/ 5 w 88"/>
                    <a:gd name="T41" fmla="*/ 20 h 661"/>
                    <a:gd name="T42" fmla="*/ 5 w 88"/>
                    <a:gd name="T43" fmla="*/ 24 h 661"/>
                    <a:gd name="T44" fmla="*/ 5 w 88"/>
                    <a:gd name="T45" fmla="*/ 28 h 661"/>
                    <a:gd name="T46" fmla="*/ 5 w 88"/>
                    <a:gd name="T47" fmla="*/ 31 h 661"/>
                    <a:gd name="T48" fmla="*/ 5 w 88"/>
                    <a:gd name="T49" fmla="*/ 38 h 661"/>
                    <a:gd name="T50" fmla="*/ 5 w 88"/>
                    <a:gd name="T51" fmla="*/ 42 h 661"/>
                    <a:gd name="T52" fmla="*/ 3 w 88"/>
                    <a:gd name="T53" fmla="*/ 40 h 661"/>
                    <a:gd name="T54" fmla="*/ 3 w 88"/>
                    <a:gd name="T55" fmla="*/ 34 h 661"/>
                    <a:gd name="T56" fmla="*/ 3 w 88"/>
                    <a:gd name="T57" fmla="*/ 27 h 661"/>
                    <a:gd name="T58" fmla="*/ 3 w 88"/>
                    <a:gd name="T59" fmla="*/ 22 h 661"/>
                    <a:gd name="T60" fmla="*/ 3 w 88"/>
                    <a:gd name="T61" fmla="*/ 16 h 661"/>
                    <a:gd name="T62" fmla="*/ 3 w 88"/>
                    <a:gd name="T63" fmla="*/ 15 h 661"/>
                    <a:gd name="T64" fmla="*/ 3 w 88"/>
                    <a:gd name="T65" fmla="*/ 15 h 661"/>
                    <a:gd name="T66" fmla="*/ 1 w 88"/>
                    <a:gd name="T67" fmla="*/ 14 h 661"/>
                    <a:gd name="T68" fmla="*/ 1 w 88"/>
                    <a:gd name="T69" fmla="*/ 11 h 661"/>
                    <a:gd name="T70" fmla="*/ 3 w 88"/>
                    <a:gd name="T71" fmla="*/ 10 h 661"/>
                    <a:gd name="T72" fmla="*/ 1 w 88"/>
                    <a:gd name="T73" fmla="*/ 10 h 661"/>
                    <a:gd name="T74" fmla="*/ 1 w 88"/>
                    <a:gd name="T75" fmla="*/ 10 h 661"/>
                    <a:gd name="T76" fmla="*/ 1 w 88"/>
                    <a:gd name="T77" fmla="*/ 9 h 661"/>
                    <a:gd name="T78" fmla="*/ 0 w 88"/>
                    <a:gd name="T79" fmla="*/ 9 h 661"/>
                    <a:gd name="T80" fmla="*/ 1 w 88"/>
                    <a:gd name="T81" fmla="*/ 8 h 661"/>
                    <a:gd name="T82" fmla="*/ 1 w 88"/>
                    <a:gd name="T83" fmla="*/ 7 h 661"/>
                    <a:gd name="T84" fmla="*/ 1 w 88"/>
                    <a:gd name="T85" fmla="*/ 7 h 661"/>
                    <a:gd name="T86" fmla="*/ 1 w 88"/>
                    <a:gd name="T87" fmla="*/ 6 h 661"/>
                    <a:gd name="T88" fmla="*/ 1 w 88"/>
                    <a:gd name="T89" fmla="*/ 0 h 661"/>
                    <a:gd name="T90" fmla="*/ 3 w 88"/>
                    <a:gd name="T91" fmla="*/ 0 h 66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8"/>
                    <a:gd name="T139" fmla="*/ 0 h 661"/>
                    <a:gd name="T140" fmla="*/ 88 w 88"/>
                    <a:gd name="T141" fmla="*/ 661 h 66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8" h="661">
                      <a:moveTo>
                        <a:pt x="35" y="0"/>
                      </a:moveTo>
                      <a:lnTo>
                        <a:pt x="30" y="33"/>
                      </a:lnTo>
                      <a:lnTo>
                        <a:pt x="30" y="71"/>
                      </a:lnTo>
                      <a:lnTo>
                        <a:pt x="43" y="86"/>
                      </a:lnTo>
                      <a:lnTo>
                        <a:pt x="60" y="88"/>
                      </a:lnTo>
                      <a:lnTo>
                        <a:pt x="58" y="106"/>
                      </a:lnTo>
                      <a:lnTo>
                        <a:pt x="30" y="106"/>
                      </a:lnTo>
                      <a:lnTo>
                        <a:pt x="21" y="118"/>
                      </a:lnTo>
                      <a:lnTo>
                        <a:pt x="21" y="139"/>
                      </a:lnTo>
                      <a:lnTo>
                        <a:pt x="35" y="146"/>
                      </a:lnTo>
                      <a:lnTo>
                        <a:pt x="58" y="146"/>
                      </a:lnTo>
                      <a:lnTo>
                        <a:pt x="60" y="167"/>
                      </a:lnTo>
                      <a:lnTo>
                        <a:pt x="43" y="176"/>
                      </a:lnTo>
                      <a:lnTo>
                        <a:pt x="37" y="197"/>
                      </a:lnTo>
                      <a:lnTo>
                        <a:pt x="43" y="212"/>
                      </a:lnTo>
                      <a:lnTo>
                        <a:pt x="62" y="191"/>
                      </a:lnTo>
                      <a:lnTo>
                        <a:pt x="82" y="204"/>
                      </a:lnTo>
                      <a:lnTo>
                        <a:pt x="84" y="216"/>
                      </a:lnTo>
                      <a:lnTo>
                        <a:pt x="88" y="237"/>
                      </a:lnTo>
                      <a:lnTo>
                        <a:pt x="65" y="272"/>
                      </a:lnTo>
                      <a:lnTo>
                        <a:pt x="65" y="307"/>
                      </a:lnTo>
                      <a:lnTo>
                        <a:pt x="77" y="377"/>
                      </a:lnTo>
                      <a:lnTo>
                        <a:pt x="74" y="435"/>
                      </a:lnTo>
                      <a:lnTo>
                        <a:pt x="74" y="494"/>
                      </a:lnTo>
                      <a:lnTo>
                        <a:pt x="77" y="593"/>
                      </a:lnTo>
                      <a:lnTo>
                        <a:pt x="77" y="661"/>
                      </a:lnTo>
                      <a:lnTo>
                        <a:pt x="56" y="638"/>
                      </a:lnTo>
                      <a:lnTo>
                        <a:pt x="62" y="539"/>
                      </a:lnTo>
                      <a:lnTo>
                        <a:pt x="44" y="427"/>
                      </a:lnTo>
                      <a:lnTo>
                        <a:pt x="44" y="348"/>
                      </a:lnTo>
                      <a:lnTo>
                        <a:pt x="41" y="252"/>
                      </a:lnTo>
                      <a:lnTo>
                        <a:pt x="51" y="232"/>
                      </a:lnTo>
                      <a:lnTo>
                        <a:pt x="38" y="231"/>
                      </a:lnTo>
                      <a:lnTo>
                        <a:pt x="27" y="213"/>
                      </a:lnTo>
                      <a:lnTo>
                        <a:pt x="27" y="163"/>
                      </a:lnTo>
                      <a:lnTo>
                        <a:pt x="38" y="154"/>
                      </a:lnTo>
                      <a:lnTo>
                        <a:pt x="21" y="153"/>
                      </a:lnTo>
                      <a:lnTo>
                        <a:pt x="10" y="149"/>
                      </a:lnTo>
                      <a:lnTo>
                        <a:pt x="3" y="144"/>
                      </a:lnTo>
                      <a:lnTo>
                        <a:pt x="0" y="134"/>
                      </a:lnTo>
                      <a:lnTo>
                        <a:pt x="1" y="124"/>
                      </a:lnTo>
                      <a:lnTo>
                        <a:pt x="4" y="111"/>
                      </a:lnTo>
                      <a:lnTo>
                        <a:pt x="7" y="98"/>
                      </a:lnTo>
                      <a:lnTo>
                        <a:pt x="12" y="83"/>
                      </a:lnTo>
                      <a:lnTo>
                        <a:pt x="1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3" name="Freeform 82"/>
                <p:cNvSpPr>
                  <a:spLocks/>
                </p:cNvSpPr>
                <p:nvPr/>
              </p:nvSpPr>
              <p:spPr bwMode="auto">
                <a:xfrm>
                  <a:off x="3105" y="2363"/>
                  <a:ext cx="46" cy="32"/>
                </a:xfrm>
                <a:custGeom>
                  <a:avLst/>
                  <a:gdLst>
                    <a:gd name="T0" fmla="*/ 0 w 93"/>
                    <a:gd name="T1" fmla="*/ 1 h 64"/>
                    <a:gd name="T2" fmla="*/ 4 w 93"/>
                    <a:gd name="T3" fmla="*/ 0 h 64"/>
                    <a:gd name="T4" fmla="*/ 5 w 93"/>
                    <a:gd name="T5" fmla="*/ 1 h 64"/>
                    <a:gd name="T6" fmla="*/ 5 w 93"/>
                    <a:gd name="T7" fmla="*/ 1 h 64"/>
                    <a:gd name="T8" fmla="*/ 4 w 93"/>
                    <a:gd name="T9" fmla="*/ 2 h 64"/>
                    <a:gd name="T10" fmla="*/ 3 w 93"/>
                    <a:gd name="T11" fmla="*/ 3 h 64"/>
                    <a:gd name="T12" fmla="*/ 2 w 93"/>
                    <a:gd name="T13" fmla="*/ 4 h 64"/>
                    <a:gd name="T14" fmla="*/ 0 w 93"/>
                    <a:gd name="T15" fmla="*/ 4 h 64"/>
                    <a:gd name="T16" fmla="*/ 0 w 93"/>
                    <a:gd name="T17" fmla="*/ 3 h 64"/>
                    <a:gd name="T18" fmla="*/ 1 w 93"/>
                    <a:gd name="T19" fmla="*/ 2 h 64"/>
                    <a:gd name="T20" fmla="*/ 0 w 93"/>
                    <a:gd name="T21" fmla="*/ 1 h 64"/>
                    <a:gd name="T22" fmla="*/ 0 w 93"/>
                    <a:gd name="T23" fmla="*/ 1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3"/>
                    <a:gd name="T37" fmla="*/ 0 h 64"/>
                    <a:gd name="T38" fmla="*/ 93 w 93"/>
                    <a:gd name="T39" fmla="*/ 64 h 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3" h="64">
                      <a:moveTo>
                        <a:pt x="0" y="6"/>
                      </a:moveTo>
                      <a:lnTo>
                        <a:pt x="76" y="0"/>
                      </a:lnTo>
                      <a:lnTo>
                        <a:pt x="93" y="11"/>
                      </a:lnTo>
                      <a:lnTo>
                        <a:pt x="90" y="27"/>
                      </a:lnTo>
                      <a:lnTo>
                        <a:pt x="74" y="45"/>
                      </a:lnTo>
                      <a:lnTo>
                        <a:pt x="60" y="62"/>
                      </a:lnTo>
                      <a:lnTo>
                        <a:pt x="42" y="64"/>
                      </a:lnTo>
                      <a:lnTo>
                        <a:pt x="6" y="64"/>
                      </a:lnTo>
                      <a:lnTo>
                        <a:pt x="6" y="48"/>
                      </a:lnTo>
                      <a:lnTo>
                        <a:pt x="20" y="37"/>
                      </a:lnTo>
                      <a:lnTo>
                        <a:pt x="3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" name="Freeform 83"/>
                <p:cNvSpPr>
                  <a:spLocks/>
                </p:cNvSpPr>
                <p:nvPr/>
              </p:nvSpPr>
              <p:spPr bwMode="auto">
                <a:xfrm>
                  <a:off x="3105" y="2427"/>
                  <a:ext cx="22" cy="38"/>
                </a:xfrm>
                <a:custGeom>
                  <a:avLst/>
                  <a:gdLst>
                    <a:gd name="T0" fmla="*/ 0 w 45"/>
                    <a:gd name="T1" fmla="*/ 1 h 76"/>
                    <a:gd name="T2" fmla="*/ 1 w 45"/>
                    <a:gd name="T3" fmla="*/ 0 h 76"/>
                    <a:gd name="T4" fmla="*/ 2 w 45"/>
                    <a:gd name="T5" fmla="*/ 1 h 76"/>
                    <a:gd name="T6" fmla="*/ 2 w 45"/>
                    <a:gd name="T7" fmla="*/ 1 h 76"/>
                    <a:gd name="T8" fmla="*/ 1 w 45"/>
                    <a:gd name="T9" fmla="*/ 2 h 76"/>
                    <a:gd name="T10" fmla="*/ 2 w 45"/>
                    <a:gd name="T11" fmla="*/ 3 h 76"/>
                    <a:gd name="T12" fmla="*/ 2 w 45"/>
                    <a:gd name="T13" fmla="*/ 5 h 76"/>
                    <a:gd name="T14" fmla="*/ 1 w 45"/>
                    <a:gd name="T15" fmla="*/ 5 h 76"/>
                    <a:gd name="T16" fmla="*/ 1 w 45"/>
                    <a:gd name="T17" fmla="*/ 3 h 76"/>
                    <a:gd name="T18" fmla="*/ 0 w 45"/>
                    <a:gd name="T19" fmla="*/ 3 h 76"/>
                    <a:gd name="T20" fmla="*/ 0 w 45"/>
                    <a:gd name="T21" fmla="*/ 3 h 76"/>
                    <a:gd name="T22" fmla="*/ 1 w 45"/>
                    <a:gd name="T23" fmla="*/ 1 h 76"/>
                    <a:gd name="T24" fmla="*/ 1 w 45"/>
                    <a:gd name="T25" fmla="*/ 1 h 76"/>
                    <a:gd name="T26" fmla="*/ 0 w 45"/>
                    <a:gd name="T27" fmla="*/ 1 h 76"/>
                    <a:gd name="T28" fmla="*/ 0 w 45"/>
                    <a:gd name="T29" fmla="*/ 1 h 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5"/>
                    <a:gd name="T46" fmla="*/ 0 h 76"/>
                    <a:gd name="T47" fmla="*/ 45 w 45"/>
                    <a:gd name="T48" fmla="*/ 76 h 7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5" h="76">
                      <a:moveTo>
                        <a:pt x="3" y="9"/>
                      </a:moveTo>
                      <a:lnTo>
                        <a:pt x="23" y="0"/>
                      </a:lnTo>
                      <a:lnTo>
                        <a:pt x="37" y="6"/>
                      </a:lnTo>
                      <a:lnTo>
                        <a:pt x="39" y="23"/>
                      </a:lnTo>
                      <a:lnTo>
                        <a:pt x="28" y="37"/>
                      </a:lnTo>
                      <a:lnTo>
                        <a:pt x="45" y="60"/>
                      </a:lnTo>
                      <a:lnTo>
                        <a:pt x="45" y="76"/>
                      </a:lnTo>
                      <a:lnTo>
                        <a:pt x="31" y="71"/>
                      </a:lnTo>
                      <a:lnTo>
                        <a:pt x="24" y="56"/>
                      </a:lnTo>
                      <a:lnTo>
                        <a:pt x="5" y="63"/>
                      </a:lnTo>
                      <a:lnTo>
                        <a:pt x="13" y="48"/>
                      </a:lnTo>
                      <a:lnTo>
                        <a:pt x="20" y="31"/>
                      </a:lnTo>
                      <a:lnTo>
                        <a:pt x="20" y="15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Freeform 84"/>
                <p:cNvSpPr>
                  <a:spLocks/>
                </p:cNvSpPr>
                <p:nvPr/>
              </p:nvSpPr>
              <p:spPr bwMode="auto">
                <a:xfrm>
                  <a:off x="3051" y="2366"/>
                  <a:ext cx="58" cy="315"/>
                </a:xfrm>
                <a:custGeom>
                  <a:avLst/>
                  <a:gdLst>
                    <a:gd name="T0" fmla="*/ 2 w 115"/>
                    <a:gd name="T1" fmla="*/ 2 h 631"/>
                    <a:gd name="T2" fmla="*/ 1 w 115"/>
                    <a:gd name="T3" fmla="*/ 4 h 631"/>
                    <a:gd name="T4" fmla="*/ 0 w 115"/>
                    <a:gd name="T5" fmla="*/ 6 h 631"/>
                    <a:gd name="T6" fmla="*/ 1 w 115"/>
                    <a:gd name="T7" fmla="*/ 8 h 631"/>
                    <a:gd name="T8" fmla="*/ 2 w 115"/>
                    <a:gd name="T9" fmla="*/ 10 h 631"/>
                    <a:gd name="T10" fmla="*/ 2 w 115"/>
                    <a:gd name="T11" fmla="*/ 13 h 631"/>
                    <a:gd name="T12" fmla="*/ 2 w 115"/>
                    <a:gd name="T13" fmla="*/ 16 h 631"/>
                    <a:gd name="T14" fmla="*/ 3 w 115"/>
                    <a:gd name="T15" fmla="*/ 25 h 631"/>
                    <a:gd name="T16" fmla="*/ 3 w 115"/>
                    <a:gd name="T17" fmla="*/ 32 h 631"/>
                    <a:gd name="T18" fmla="*/ 4 w 115"/>
                    <a:gd name="T19" fmla="*/ 39 h 631"/>
                    <a:gd name="T20" fmla="*/ 7 w 115"/>
                    <a:gd name="T21" fmla="*/ 38 h 631"/>
                    <a:gd name="T22" fmla="*/ 7 w 115"/>
                    <a:gd name="T23" fmla="*/ 28 h 631"/>
                    <a:gd name="T24" fmla="*/ 7 w 115"/>
                    <a:gd name="T25" fmla="*/ 21 h 631"/>
                    <a:gd name="T26" fmla="*/ 5 w 115"/>
                    <a:gd name="T27" fmla="*/ 15 h 631"/>
                    <a:gd name="T28" fmla="*/ 6 w 115"/>
                    <a:gd name="T29" fmla="*/ 12 h 631"/>
                    <a:gd name="T30" fmla="*/ 4 w 115"/>
                    <a:gd name="T31" fmla="*/ 9 h 631"/>
                    <a:gd name="T32" fmla="*/ 4 w 115"/>
                    <a:gd name="T33" fmla="*/ 6 h 631"/>
                    <a:gd name="T34" fmla="*/ 5 w 115"/>
                    <a:gd name="T35" fmla="*/ 0 h 631"/>
                    <a:gd name="T36" fmla="*/ 4 w 115"/>
                    <a:gd name="T37" fmla="*/ 1 h 631"/>
                    <a:gd name="T38" fmla="*/ 4 w 115"/>
                    <a:gd name="T39" fmla="*/ 5 h 631"/>
                    <a:gd name="T40" fmla="*/ 3 w 115"/>
                    <a:gd name="T41" fmla="*/ 6 h 631"/>
                    <a:gd name="T42" fmla="*/ 3 w 115"/>
                    <a:gd name="T43" fmla="*/ 11 h 631"/>
                    <a:gd name="T44" fmla="*/ 4 w 115"/>
                    <a:gd name="T45" fmla="*/ 13 h 631"/>
                    <a:gd name="T46" fmla="*/ 3 w 115"/>
                    <a:gd name="T47" fmla="*/ 15 h 631"/>
                    <a:gd name="T48" fmla="*/ 5 w 115"/>
                    <a:gd name="T49" fmla="*/ 15 h 631"/>
                    <a:gd name="T50" fmla="*/ 5 w 115"/>
                    <a:gd name="T51" fmla="*/ 21 h 631"/>
                    <a:gd name="T52" fmla="*/ 6 w 115"/>
                    <a:gd name="T53" fmla="*/ 31 h 631"/>
                    <a:gd name="T54" fmla="*/ 6 w 115"/>
                    <a:gd name="T55" fmla="*/ 37 h 631"/>
                    <a:gd name="T56" fmla="*/ 5 w 115"/>
                    <a:gd name="T57" fmla="*/ 35 h 631"/>
                    <a:gd name="T58" fmla="*/ 5 w 115"/>
                    <a:gd name="T59" fmla="*/ 19 h 631"/>
                    <a:gd name="T60" fmla="*/ 3 w 115"/>
                    <a:gd name="T61" fmla="*/ 16 h 631"/>
                    <a:gd name="T62" fmla="*/ 3 w 115"/>
                    <a:gd name="T63" fmla="*/ 11 h 631"/>
                    <a:gd name="T64" fmla="*/ 2 w 115"/>
                    <a:gd name="T65" fmla="*/ 8 h 631"/>
                    <a:gd name="T66" fmla="*/ 1 w 115"/>
                    <a:gd name="T67" fmla="*/ 7 h 631"/>
                    <a:gd name="T68" fmla="*/ 2 w 115"/>
                    <a:gd name="T69" fmla="*/ 6 h 631"/>
                    <a:gd name="T70" fmla="*/ 2 w 115"/>
                    <a:gd name="T71" fmla="*/ 5 h 631"/>
                    <a:gd name="T72" fmla="*/ 4 w 115"/>
                    <a:gd name="T73" fmla="*/ 0 h 6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5"/>
                    <a:gd name="T112" fmla="*/ 0 h 631"/>
                    <a:gd name="T113" fmla="*/ 115 w 115"/>
                    <a:gd name="T114" fmla="*/ 631 h 6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5" h="631">
                      <a:moveTo>
                        <a:pt x="32" y="9"/>
                      </a:moveTo>
                      <a:lnTo>
                        <a:pt x="27" y="33"/>
                      </a:lnTo>
                      <a:lnTo>
                        <a:pt x="24" y="49"/>
                      </a:lnTo>
                      <a:lnTo>
                        <a:pt x="16" y="65"/>
                      </a:lnTo>
                      <a:lnTo>
                        <a:pt x="5" y="84"/>
                      </a:lnTo>
                      <a:lnTo>
                        <a:pt x="0" y="102"/>
                      </a:lnTo>
                      <a:lnTo>
                        <a:pt x="1" y="120"/>
                      </a:lnTo>
                      <a:lnTo>
                        <a:pt x="7" y="142"/>
                      </a:lnTo>
                      <a:lnTo>
                        <a:pt x="23" y="154"/>
                      </a:lnTo>
                      <a:lnTo>
                        <a:pt x="23" y="167"/>
                      </a:lnTo>
                      <a:lnTo>
                        <a:pt x="19" y="192"/>
                      </a:lnTo>
                      <a:lnTo>
                        <a:pt x="29" y="221"/>
                      </a:lnTo>
                      <a:lnTo>
                        <a:pt x="29" y="243"/>
                      </a:lnTo>
                      <a:lnTo>
                        <a:pt x="27" y="270"/>
                      </a:lnTo>
                      <a:lnTo>
                        <a:pt x="30" y="337"/>
                      </a:lnTo>
                      <a:lnTo>
                        <a:pt x="34" y="400"/>
                      </a:lnTo>
                      <a:lnTo>
                        <a:pt x="39" y="463"/>
                      </a:lnTo>
                      <a:lnTo>
                        <a:pt x="48" y="527"/>
                      </a:lnTo>
                      <a:lnTo>
                        <a:pt x="48" y="611"/>
                      </a:lnTo>
                      <a:lnTo>
                        <a:pt x="57" y="631"/>
                      </a:lnTo>
                      <a:lnTo>
                        <a:pt x="80" y="631"/>
                      </a:lnTo>
                      <a:lnTo>
                        <a:pt x="107" y="618"/>
                      </a:lnTo>
                      <a:lnTo>
                        <a:pt x="115" y="527"/>
                      </a:lnTo>
                      <a:lnTo>
                        <a:pt x="106" y="459"/>
                      </a:lnTo>
                      <a:lnTo>
                        <a:pt x="98" y="385"/>
                      </a:lnTo>
                      <a:lnTo>
                        <a:pt x="98" y="346"/>
                      </a:lnTo>
                      <a:lnTo>
                        <a:pt x="93" y="266"/>
                      </a:lnTo>
                      <a:lnTo>
                        <a:pt x="76" y="246"/>
                      </a:lnTo>
                      <a:lnTo>
                        <a:pt x="76" y="222"/>
                      </a:lnTo>
                      <a:lnTo>
                        <a:pt x="83" y="199"/>
                      </a:lnTo>
                      <a:lnTo>
                        <a:pt x="68" y="177"/>
                      </a:lnTo>
                      <a:lnTo>
                        <a:pt x="58" y="152"/>
                      </a:lnTo>
                      <a:lnTo>
                        <a:pt x="57" y="130"/>
                      </a:lnTo>
                      <a:lnTo>
                        <a:pt x="60" y="105"/>
                      </a:lnTo>
                      <a:lnTo>
                        <a:pt x="66" y="73"/>
                      </a:lnTo>
                      <a:lnTo>
                        <a:pt x="74" y="0"/>
                      </a:lnTo>
                      <a:lnTo>
                        <a:pt x="60" y="0"/>
                      </a:lnTo>
                      <a:lnTo>
                        <a:pt x="60" y="31"/>
                      </a:lnTo>
                      <a:lnTo>
                        <a:pt x="59" y="69"/>
                      </a:lnTo>
                      <a:lnTo>
                        <a:pt x="57" y="93"/>
                      </a:lnTo>
                      <a:lnTo>
                        <a:pt x="43" y="96"/>
                      </a:lnTo>
                      <a:lnTo>
                        <a:pt x="40" y="110"/>
                      </a:lnTo>
                      <a:lnTo>
                        <a:pt x="40" y="131"/>
                      </a:lnTo>
                      <a:lnTo>
                        <a:pt x="48" y="178"/>
                      </a:lnTo>
                      <a:lnTo>
                        <a:pt x="60" y="196"/>
                      </a:lnTo>
                      <a:lnTo>
                        <a:pt x="60" y="210"/>
                      </a:lnTo>
                      <a:lnTo>
                        <a:pt x="48" y="232"/>
                      </a:lnTo>
                      <a:lnTo>
                        <a:pt x="48" y="244"/>
                      </a:lnTo>
                      <a:lnTo>
                        <a:pt x="60" y="230"/>
                      </a:lnTo>
                      <a:lnTo>
                        <a:pt x="72" y="244"/>
                      </a:lnTo>
                      <a:lnTo>
                        <a:pt x="72" y="268"/>
                      </a:lnTo>
                      <a:lnTo>
                        <a:pt x="78" y="350"/>
                      </a:lnTo>
                      <a:lnTo>
                        <a:pt x="84" y="423"/>
                      </a:lnTo>
                      <a:lnTo>
                        <a:pt x="88" y="499"/>
                      </a:lnTo>
                      <a:lnTo>
                        <a:pt x="98" y="571"/>
                      </a:lnTo>
                      <a:lnTo>
                        <a:pt x="92" y="596"/>
                      </a:lnTo>
                      <a:lnTo>
                        <a:pt x="76" y="607"/>
                      </a:lnTo>
                      <a:lnTo>
                        <a:pt x="72" y="560"/>
                      </a:lnTo>
                      <a:lnTo>
                        <a:pt x="68" y="380"/>
                      </a:lnTo>
                      <a:lnTo>
                        <a:pt x="66" y="317"/>
                      </a:lnTo>
                      <a:lnTo>
                        <a:pt x="44" y="284"/>
                      </a:lnTo>
                      <a:lnTo>
                        <a:pt x="40" y="258"/>
                      </a:lnTo>
                      <a:lnTo>
                        <a:pt x="38" y="213"/>
                      </a:lnTo>
                      <a:lnTo>
                        <a:pt x="38" y="177"/>
                      </a:lnTo>
                      <a:lnTo>
                        <a:pt x="32" y="140"/>
                      </a:lnTo>
                      <a:lnTo>
                        <a:pt x="24" y="130"/>
                      </a:lnTo>
                      <a:lnTo>
                        <a:pt x="19" y="122"/>
                      </a:lnTo>
                      <a:lnTo>
                        <a:pt x="16" y="114"/>
                      </a:lnTo>
                      <a:lnTo>
                        <a:pt x="16" y="107"/>
                      </a:lnTo>
                      <a:lnTo>
                        <a:pt x="19" y="100"/>
                      </a:lnTo>
                      <a:lnTo>
                        <a:pt x="23" y="93"/>
                      </a:lnTo>
                      <a:lnTo>
                        <a:pt x="31" y="86"/>
                      </a:lnTo>
                      <a:lnTo>
                        <a:pt x="43" y="79"/>
                      </a:lnTo>
                      <a:lnTo>
                        <a:pt x="51" y="3"/>
                      </a:lnTo>
                      <a:lnTo>
                        <a:pt x="32" y="9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6" name="Freeform 85"/>
                <p:cNvSpPr>
                  <a:spLocks/>
                </p:cNvSpPr>
                <p:nvPr/>
              </p:nvSpPr>
              <p:spPr bwMode="auto">
                <a:xfrm>
                  <a:off x="3080" y="2695"/>
                  <a:ext cx="86" cy="68"/>
                </a:xfrm>
                <a:custGeom>
                  <a:avLst/>
                  <a:gdLst>
                    <a:gd name="T0" fmla="*/ 4 w 171"/>
                    <a:gd name="T1" fmla="*/ 0 h 137"/>
                    <a:gd name="T2" fmla="*/ 3 w 171"/>
                    <a:gd name="T3" fmla="*/ 0 h 137"/>
                    <a:gd name="T4" fmla="*/ 3 w 171"/>
                    <a:gd name="T5" fmla="*/ 1 h 137"/>
                    <a:gd name="T6" fmla="*/ 3 w 171"/>
                    <a:gd name="T7" fmla="*/ 2 h 137"/>
                    <a:gd name="T8" fmla="*/ 3 w 171"/>
                    <a:gd name="T9" fmla="*/ 3 h 137"/>
                    <a:gd name="T10" fmla="*/ 2 w 171"/>
                    <a:gd name="T11" fmla="*/ 1 h 137"/>
                    <a:gd name="T12" fmla="*/ 1 w 171"/>
                    <a:gd name="T13" fmla="*/ 2 h 137"/>
                    <a:gd name="T14" fmla="*/ 1 w 171"/>
                    <a:gd name="T15" fmla="*/ 3 h 137"/>
                    <a:gd name="T16" fmla="*/ 2 w 171"/>
                    <a:gd name="T17" fmla="*/ 4 h 137"/>
                    <a:gd name="T18" fmla="*/ 0 w 171"/>
                    <a:gd name="T19" fmla="*/ 3 h 137"/>
                    <a:gd name="T20" fmla="*/ 0 w 171"/>
                    <a:gd name="T21" fmla="*/ 4 h 137"/>
                    <a:gd name="T22" fmla="*/ 2 w 171"/>
                    <a:gd name="T23" fmla="*/ 6 h 137"/>
                    <a:gd name="T24" fmla="*/ 6 w 171"/>
                    <a:gd name="T25" fmla="*/ 6 h 137"/>
                    <a:gd name="T26" fmla="*/ 7 w 171"/>
                    <a:gd name="T27" fmla="*/ 8 h 137"/>
                    <a:gd name="T28" fmla="*/ 11 w 171"/>
                    <a:gd name="T29" fmla="*/ 8 h 137"/>
                    <a:gd name="T30" fmla="*/ 11 w 171"/>
                    <a:gd name="T31" fmla="*/ 7 h 137"/>
                    <a:gd name="T32" fmla="*/ 10 w 171"/>
                    <a:gd name="T33" fmla="*/ 2 h 137"/>
                    <a:gd name="T34" fmla="*/ 9 w 171"/>
                    <a:gd name="T35" fmla="*/ 2 h 137"/>
                    <a:gd name="T36" fmla="*/ 8 w 171"/>
                    <a:gd name="T37" fmla="*/ 2 h 137"/>
                    <a:gd name="T38" fmla="*/ 7 w 171"/>
                    <a:gd name="T39" fmla="*/ 2 h 137"/>
                    <a:gd name="T40" fmla="*/ 6 w 171"/>
                    <a:gd name="T41" fmla="*/ 1 h 137"/>
                    <a:gd name="T42" fmla="*/ 7 w 171"/>
                    <a:gd name="T43" fmla="*/ 2 h 137"/>
                    <a:gd name="T44" fmla="*/ 8 w 171"/>
                    <a:gd name="T45" fmla="*/ 3 h 137"/>
                    <a:gd name="T46" fmla="*/ 7 w 171"/>
                    <a:gd name="T47" fmla="*/ 4 h 137"/>
                    <a:gd name="T48" fmla="*/ 5 w 171"/>
                    <a:gd name="T49" fmla="*/ 3 h 137"/>
                    <a:gd name="T50" fmla="*/ 5 w 171"/>
                    <a:gd name="T51" fmla="*/ 1 h 137"/>
                    <a:gd name="T52" fmla="*/ 5 w 171"/>
                    <a:gd name="T53" fmla="*/ 0 h 137"/>
                    <a:gd name="T54" fmla="*/ 4 w 171"/>
                    <a:gd name="T55" fmla="*/ 0 h 13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137"/>
                    <a:gd name="T86" fmla="*/ 171 w 171"/>
                    <a:gd name="T87" fmla="*/ 137 h 13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137">
                      <a:moveTo>
                        <a:pt x="54" y="0"/>
                      </a:moveTo>
                      <a:lnTo>
                        <a:pt x="37" y="7"/>
                      </a:lnTo>
                      <a:lnTo>
                        <a:pt x="37" y="22"/>
                      </a:lnTo>
                      <a:lnTo>
                        <a:pt x="48" y="37"/>
                      </a:lnTo>
                      <a:lnTo>
                        <a:pt x="36" y="52"/>
                      </a:lnTo>
                      <a:lnTo>
                        <a:pt x="27" y="30"/>
                      </a:lnTo>
                      <a:lnTo>
                        <a:pt x="13" y="36"/>
                      </a:lnTo>
                      <a:lnTo>
                        <a:pt x="13" y="52"/>
                      </a:lnTo>
                      <a:lnTo>
                        <a:pt x="24" y="66"/>
                      </a:lnTo>
                      <a:lnTo>
                        <a:pt x="0" y="62"/>
                      </a:lnTo>
                      <a:lnTo>
                        <a:pt x="0" y="75"/>
                      </a:lnTo>
                      <a:lnTo>
                        <a:pt x="21" y="96"/>
                      </a:lnTo>
                      <a:lnTo>
                        <a:pt x="90" y="103"/>
                      </a:lnTo>
                      <a:lnTo>
                        <a:pt x="99" y="137"/>
                      </a:lnTo>
                      <a:lnTo>
                        <a:pt x="168" y="135"/>
                      </a:lnTo>
                      <a:lnTo>
                        <a:pt x="171" y="114"/>
                      </a:lnTo>
                      <a:lnTo>
                        <a:pt x="160" y="34"/>
                      </a:lnTo>
                      <a:lnTo>
                        <a:pt x="136" y="39"/>
                      </a:lnTo>
                      <a:lnTo>
                        <a:pt x="117" y="39"/>
                      </a:lnTo>
                      <a:lnTo>
                        <a:pt x="100" y="34"/>
                      </a:lnTo>
                      <a:lnTo>
                        <a:pt x="87" y="30"/>
                      </a:lnTo>
                      <a:lnTo>
                        <a:pt x="97" y="43"/>
                      </a:lnTo>
                      <a:lnTo>
                        <a:pt x="124" y="54"/>
                      </a:lnTo>
                      <a:lnTo>
                        <a:pt x="106" y="69"/>
                      </a:lnTo>
                      <a:lnTo>
                        <a:pt x="78" y="54"/>
                      </a:lnTo>
                      <a:lnTo>
                        <a:pt x="69" y="24"/>
                      </a:lnTo>
                      <a:lnTo>
                        <a:pt x="69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" name="Freeform 86"/>
                <p:cNvSpPr>
                  <a:spLocks/>
                </p:cNvSpPr>
                <p:nvPr/>
              </p:nvSpPr>
              <p:spPr bwMode="auto">
                <a:xfrm>
                  <a:off x="3007" y="2734"/>
                  <a:ext cx="114" cy="34"/>
                </a:xfrm>
                <a:custGeom>
                  <a:avLst/>
                  <a:gdLst>
                    <a:gd name="T0" fmla="*/ 7 w 228"/>
                    <a:gd name="T1" fmla="*/ 0 h 68"/>
                    <a:gd name="T2" fmla="*/ 7 w 228"/>
                    <a:gd name="T3" fmla="*/ 1 h 68"/>
                    <a:gd name="T4" fmla="*/ 4 w 228"/>
                    <a:gd name="T5" fmla="*/ 1 h 68"/>
                    <a:gd name="T6" fmla="*/ 1 w 228"/>
                    <a:gd name="T7" fmla="*/ 1 h 68"/>
                    <a:gd name="T8" fmla="*/ 0 w 228"/>
                    <a:gd name="T9" fmla="*/ 3 h 68"/>
                    <a:gd name="T10" fmla="*/ 3 w 228"/>
                    <a:gd name="T11" fmla="*/ 3 h 68"/>
                    <a:gd name="T12" fmla="*/ 7 w 228"/>
                    <a:gd name="T13" fmla="*/ 4 h 68"/>
                    <a:gd name="T14" fmla="*/ 12 w 228"/>
                    <a:gd name="T15" fmla="*/ 3 h 68"/>
                    <a:gd name="T16" fmla="*/ 14 w 228"/>
                    <a:gd name="T17" fmla="*/ 3 h 68"/>
                    <a:gd name="T18" fmla="*/ 14 w 228"/>
                    <a:gd name="T19" fmla="*/ 2 h 68"/>
                    <a:gd name="T20" fmla="*/ 12 w 228"/>
                    <a:gd name="T21" fmla="*/ 2 h 68"/>
                    <a:gd name="T22" fmla="*/ 9 w 228"/>
                    <a:gd name="T23" fmla="*/ 1 h 68"/>
                    <a:gd name="T24" fmla="*/ 7 w 228"/>
                    <a:gd name="T25" fmla="*/ 0 h 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8"/>
                    <a:gd name="T40" fmla="*/ 0 h 68"/>
                    <a:gd name="T41" fmla="*/ 228 w 228"/>
                    <a:gd name="T42" fmla="*/ 68 h 6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8" h="68">
                      <a:moveTo>
                        <a:pt x="125" y="0"/>
                      </a:moveTo>
                      <a:lnTo>
                        <a:pt x="101" y="13"/>
                      </a:lnTo>
                      <a:lnTo>
                        <a:pt x="50" y="20"/>
                      </a:lnTo>
                      <a:lnTo>
                        <a:pt x="8" y="30"/>
                      </a:lnTo>
                      <a:lnTo>
                        <a:pt x="0" y="56"/>
                      </a:lnTo>
                      <a:lnTo>
                        <a:pt x="36" y="58"/>
                      </a:lnTo>
                      <a:lnTo>
                        <a:pt x="118" y="68"/>
                      </a:lnTo>
                      <a:lnTo>
                        <a:pt x="188" y="62"/>
                      </a:lnTo>
                      <a:lnTo>
                        <a:pt x="228" y="56"/>
                      </a:lnTo>
                      <a:lnTo>
                        <a:pt x="221" y="38"/>
                      </a:lnTo>
                      <a:lnTo>
                        <a:pt x="187" y="34"/>
                      </a:lnTo>
                      <a:lnTo>
                        <a:pt x="139" y="17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Freeform 87"/>
                <p:cNvSpPr>
                  <a:spLocks/>
                </p:cNvSpPr>
                <p:nvPr/>
              </p:nvSpPr>
              <p:spPr bwMode="auto">
                <a:xfrm>
                  <a:off x="3003" y="2765"/>
                  <a:ext cx="167" cy="11"/>
                </a:xfrm>
                <a:custGeom>
                  <a:avLst/>
                  <a:gdLst>
                    <a:gd name="T0" fmla="*/ 0 w 334"/>
                    <a:gd name="T1" fmla="*/ 0 h 23"/>
                    <a:gd name="T2" fmla="*/ 0 w 334"/>
                    <a:gd name="T3" fmla="*/ 0 h 23"/>
                    <a:gd name="T4" fmla="*/ 5 w 334"/>
                    <a:gd name="T5" fmla="*/ 1 h 23"/>
                    <a:gd name="T6" fmla="*/ 10 w 334"/>
                    <a:gd name="T7" fmla="*/ 1 h 23"/>
                    <a:gd name="T8" fmla="*/ 13 w 334"/>
                    <a:gd name="T9" fmla="*/ 1 h 23"/>
                    <a:gd name="T10" fmla="*/ 21 w 334"/>
                    <a:gd name="T11" fmla="*/ 1 h 23"/>
                    <a:gd name="T12" fmla="*/ 21 w 334"/>
                    <a:gd name="T13" fmla="*/ 0 h 23"/>
                    <a:gd name="T14" fmla="*/ 14 w 334"/>
                    <a:gd name="T15" fmla="*/ 0 h 23"/>
                    <a:gd name="T16" fmla="*/ 10 w 334"/>
                    <a:gd name="T17" fmla="*/ 0 h 23"/>
                    <a:gd name="T18" fmla="*/ 3 w 334"/>
                    <a:gd name="T19" fmla="*/ 0 h 23"/>
                    <a:gd name="T20" fmla="*/ 0 w 33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4"/>
                    <a:gd name="T34" fmla="*/ 0 h 23"/>
                    <a:gd name="T35" fmla="*/ 334 w 33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4" h="23">
                      <a:moveTo>
                        <a:pt x="0" y="2"/>
                      </a:move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156" y="23"/>
                      </a:lnTo>
                      <a:lnTo>
                        <a:pt x="214" y="22"/>
                      </a:lnTo>
                      <a:lnTo>
                        <a:pt x="330" y="17"/>
                      </a:lnTo>
                      <a:lnTo>
                        <a:pt x="334" y="0"/>
                      </a:lnTo>
                      <a:lnTo>
                        <a:pt x="236" y="6"/>
                      </a:lnTo>
                      <a:lnTo>
                        <a:pt x="148" y="11"/>
                      </a:lnTo>
                      <a:lnTo>
                        <a:pt x="43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" name="Freeform 88"/>
                <p:cNvSpPr>
                  <a:spLocks/>
                </p:cNvSpPr>
                <p:nvPr/>
              </p:nvSpPr>
              <p:spPr bwMode="auto">
                <a:xfrm>
                  <a:off x="3042" y="2680"/>
                  <a:ext cx="55" cy="43"/>
                </a:xfrm>
                <a:custGeom>
                  <a:avLst/>
                  <a:gdLst>
                    <a:gd name="T0" fmla="*/ 4 w 109"/>
                    <a:gd name="T1" fmla="*/ 0 h 87"/>
                    <a:gd name="T2" fmla="*/ 3 w 109"/>
                    <a:gd name="T3" fmla="*/ 1 h 87"/>
                    <a:gd name="T4" fmla="*/ 3 w 109"/>
                    <a:gd name="T5" fmla="*/ 2 h 87"/>
                    <a:gd name="T6" fmla="*/ 3 w 109"/>
                    <a:gd name="T7" fmla="*/ 3 h 87"/>
                    <a:gd name="T8" fmla="*/ 2 w 109"/>
                    <a:gd name="T9" fmla="*/ 2 h 87"/>
                    <a:gd name="T10" fmla="*/ 2 w 109"/>
                    <a:gd name="T11" fmla="*/ 2 h 87"/>
                    <a:gd name="T12" fmla="*/ 0 w 109"/>
                    <a:gd name="T13" fmla="*/ 2 h 87"/>
                    <a:gd name="T14" fmla="*/ 1 w 109"/>
                    <a:gd name="T15" fmla="*/ 3 h 87"/>
                    <a:gd name="T16" fmla="*/ 4 w 109"/>
                    <a:gd name="T17" fmla="*/ 5 h 87"/>
                    <a:gd name="T18" fmla="*/ 4 w 109"/>
                    <a:gd name="T19" fmla="*/ 4 h 87"/>
                    <a:gd name="T20" fmla="*/ 4 w 109"/>
                    <a:gd name="T21" fmla="*/ 3 h 87"/>
                    <a:gd name="T22" fmla="*/ 5 w 109"/>
                    <a:gd name="T23" fmla="*/ 3 h 87"/>
                    <a:gd name="T24" fmla="*/ 6 w 109"/>
                    <a:gd name="T25" fmla="*/ 2 h 87"/>
                    <a:gd name="T26" fmla="*/ 7 w 109"/>
                    <a:gd name="T27" fmla="*/ 0 h 87"/>
                    <a:gd name="T28" fmla="*/ 5 w 109"/>
                    <a:gd name="T29" fmla="*/ 0 h 87"/>
                    <a:gd name="T30" fmla="*/ 4 w 109"/>
                    <a:gd name="T31" fmla="*/ 0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9"/>
                    <a:gd name="T49" fmla="*/ 0 h 87"/>
                    <a:gd name="T50" fmla="*/ 109 w 109"/>
                    <a:gd name="T51" fmla="*/ 87 h 8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9" h="87">
                      <a:moveTo>
                        <a:pt x="56" y="0"/>
                      </a:moveTo>
                      <a:lnTo>
                        <a:pt x="38" y="18"/>
                      </a:lnTo>
                      <a:lnTo>
                        <a:pt x="46" y="35"/>
                      </a:lnTo>
                      <a:lnTo>
                        <a:pt x="46" y="48"/>
                      </a:lnTo>
                      <a:lnTo>
                        <a:pt x="30" y="45"/>
                      </a:lnTo>
                      <a:lnTo>
                        <a:pt x="19" y="35"/>
                      </a:lnTo>
                      <a:lnTo>
                        <a:pt x="0" y="41"/>
                      </a:lnTo>
                      <a:lnTo>
                        <a:pt x="10" y="63"/>
                      </a:lnTo>
                      <a:lnTo>
                        <a:pt x="54" y="87"/>
                      </a:lnTo>
                      <a:lnTo>
                        <a:pt x="62" y="74"/>
                      </a:lnTo>
                      <a:lnTo>
                        <a:pt x="64" y="59"/>
                      </a:lnTo>
                      <a:lnTo>
                        <a:pt x="80" y="59"/>
                      </a:lnTo>
                      <a:lnTo>
                        <a:pt x="94" y="38"/>
                      </a:lnTo>
                      <a:lnTo>
                        <a:pt x="109" y="15"/>
                      </a:lnTo>
                      <a:lnTo>
                        <a:pt x="79" y="1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" name="Freeform 89"/>
                <p:cNvSpPr>
                  <a:spLocks/>
                </p:cNvSpPr>
                <p:nvPr/>
              </p:nvSpPr>
              <p:spPr bwMode="auto">
                <a:xfrm>
                  <a:off x="2973" y="2708"/>
                  <a:ext cx="87" cy="28"/>
                </a:xfrm>
                <a:custGeom>
                  <a:avLst/>
                  <a:gdLst>
                    <a:gd name="T0" fmla="*/ 7 w 175"/>
                    <a:gd name="T1" fmla="*/ 0 h 55"/>
                    <a:gd name="T2" fmla="*/ 5 w 175"/>
                    <a:gd name="T3" fmla="*/ 2 h 55"/>
                    <a:gd name="T4" fmla="*/ 3 w 175"/>
                    <a:gd name="T5" fmla="*/ 2 h 55"/>
                    <a:gd name="T6" fmla="*/ 1 w 175"/>
                    <a:gd name="T7" fmla="*/ 2 h 55"/>
                    <a:gd name="T8" fmla="*/ 0 w 175"/>
                    <a:gd name="T9" fmla="*/ 2 h 55"/>
                    <a:gd name="T10" fmla="*/ 0 w 175"/>
                    <a:gd name="T11" fmla="*/ 4 h 55"/>
                    <a:gd name="T12" fmla="*/ 5 w 175"/>
                    <a:gd name="T13" fmla="*/ 4 h 55"/>
                    <a:gd name="T14" fmla="*/ 7 w 175"/>
                    <a:gd name="T15" fmla="*/ 4 h 55"/>
                    <a:gd name="T16" fmla="*/ 9 w 175"/>
                    <a:gd name="T17" fmla="*/ 4 h 55"/>
                    <a:gd name="T18" fmla="*/ 10 w 175"/>
                    <a:gd name="T19" fmla="*/ 3 h 55"/>
                    <a:gd name="T20" fmla="*/ 9 w 175"/>
                    <a:gd name="T21" fmla="*/ 2 h 55"/>
                    <a:gd name="T22" fmla="*/ 7 w 175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5"/>
                    <a:gd name="T37" fmla="*/ 0 h 55"/>
                    <a:gd name="T38" fmla="*/ 175 w 175"/>
                    <a:gd name="T39" fmla="*/ 55 h 5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5" h="55">
                      <a:moveTo>
                        <a:pt x="123" y="0"/>
                      </a:moveTo>
                      <a:lnTo>
                        <a:pt x="90" y="17"/>
                      </a:lnTo>
                      <a:lnTo>
                        <a:pt x="63" y="17"/>
                      </a:lnTo>
                      <a:lnTo>
                        <a:pt x="25" y="21"/>
                      </a:lnTo>
                      <a:lnTo>
                        <a:pt x="4" y="30"/>
                      </a:lnTo>
                      <a:lnTo>
                        <a:pt x="0" y="51"/>
                      </a:lnTo>
                      <a:lnTo>
                        <a:pt x="80" y="53"/>
                      </a:lnTo>
                      <a:lnTo>
                        <a:pt x="117" y="53"/>
                      </a:lnTo>
                      <a:lnTo>
                        <a:pt x="150" y="55"/>
                      </a:lnTo>
                      <a:lnTo>
                        <a:pt x="175" y="39"/>
                      </a:lnTo>
                      <a:lnTo>
                        <a:pt x="150" y="17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Freeform 90"/>
                <p:cNvSpPr>
                  <a:spLocks/>
                </p:cNvSpPr>
                <p:nvPr/>
              </p:nvSpPr>
              <p:spPr bwMode="auto">
                <a:xfrm>
                  <a:off x="2970" y="2738"/>
                  <a:ext cx="71" cy="10"/>
                </a:xfrm>
                <a:custGeom>
                  <a:avLst/>
                  <a:gdLst>
                    <a:gd name="T0" fmla="*/ 1 w 140"/>
                    <a:gd name="T1" fmla="*/ 0 h 19"/>
                    <a:gd name="T2" fmla="*/ 9 w 140"/>
                    <a:gd name="T3" fmla="*/ 1 h 19"/>
                    <a:gd name="T4" fmla="*/ 7 w 140"/>
                    <a:gd name="T5" fmla="*/ 1 h 19"/>
                    <a:gd name="T6" fmla="*/ 6 w 140"/>
                    <a:gd name="T7" fmla="*/ 2 h 19"/>
                    <a:gd name="T8" fmla="*/ 1 w 140"/>
                    <a:gd name="T9" fmla="*/ 1 h 19"/>
                    <a:gd name="T10" fmla="*/ 1 w 140"/>
                    <a:gd name="T11" fmla="*/ 1 h 19"/>
                    <a:gd name="T12" fmla="*/ 1 w 140"/>
                    <a:gd name="T13" fmla="*/ 1 h 19"/>
                    <a:gd name="T14" fmla="*/ 0 w 140"/>
                    <a:gd name="T15" fmla="*/ 1 h 19"/>
                    <a:gd name="T16" fmla="*/ 1 w 14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0"/>
                    <a:gd name="T28" fmla="*/ 0 h 19"/>
                    <a:gd name="T29" fmla="*/ 140 w 14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0" h="19">
                      <a:moveTo>
                        <a:pt x="1" y="0"/>
                      </a:moveTo>
                      <a:lnTo>
                        <a:pt x="140" y="1"/>
                      </a:lnTo>
                      <a:lnTo>
                        <a:pt x="107" y="14"/>
                      </a:lnTo>
                      <a:lnTo>
                        <a:pt x="84" y="19"/>
                      </a:lnTo>
                      <a:lnTo>
                        <a:pt x="3" y="14"/>
                      </a:lnTo>
                      <a:lnTo>
                        <a:pt x="2" y="11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" name="Freeform 91"/>
                <p:cNvSpPr>
                  <a:spLocks/>
                </p:cNvSpPr>
                <p:nvPr/>
              </p:nvSpPr>
              <p:spPr bwMode="auto">
                <a:xfrm>
                  <a:off x="2875" y="2753"/>
                  <a:ext cx="33" cy="23"/>
                </a:xfrm>
                <a:custGeom>
                  <a:avLst/>
                  <a:gdLst>
                    <a:gd name="T0" fmla="*/ 3 w 64"/>
                    <a:gd name="T1" fmla="*/ 0 h 45"/>
                    <a:gd name="T2" fmla="*/ 3 w 64"/>
                    <a:gd name="T3" fmla="*/ 1 h 45"/>
                    <a:gd name="T4" fmla="*/ 4 w 64"/>
                    <a:gd name="T5" fmla="*/ 1 h 45"/>
                    <a:gd name="T6" fmla="*/ 5 w 64"/>
                    <a:gd name="T7" fmla="*/ 1 h 45"/>
                    <a:gd name="T8" fmla="*/ 5 w 64"/>
                    <a:gd name="T9" fmla="*/ 2 h 45"/>
                    <a:gd name="T10" fmla="*/ 5 w 64"/>
                    <a:gd name="T11" fmla="*/ 2 h 45"/>
                    <a:gd name="T12" fmla="*/ 4 w 64"/>
                    <a:gd name="T13" fmla="*/ 3 h 45"/>
                    <a:gd name="T14" fmla="*/ 3 w 64"/>
                    <a:gd name="T15" fmla="*/ 3 h 45"/>
                    <a:gd name="T16" fmla="*/ 3 w 64"/>
                    <a:gd name="T17" fmla="*/ 3 h 45"/>
                    <a:gd name="T18" fmla="*/ 2 w 64"/>
                    <a:gd name="T19" fmla="*/ 3 h 45"/>
                    <a:gd name="T20" fmla="*/ 1 w 64"/>
                    <a:gd name="T21" fmla="*/ 3 h 45"/>
                    <a:gd name="T22" fmla="*/ 1 w 64"/>
                    <a:gd name="T23" fmla="*/ 2 h 45"/>
                    <a:gd name="T24" fmla="*/ 0 w 64"/>
                    <a:gd name="T25" fmla="*/ 2 h 45"/>
                    <a:gd name="T26" fmla="*/ 1 w 64"/>
                    <a:gd name="T27" fmla="*/ 1 h 45"/>
                    <a:gd name="T28" fmla="*/ 1 w 64"/>
                    <a:gd name="T29" fmla="*/ 1 h 45"/>
                    <a:gd name="T30" fmla="*/ 2 w 64"/>
                    <a:gd name="T31" fmla="*/ 1 h 45"/>
                    <a:gd name="T32" fmla="*/ 3 w 64"/>
                    <a:gd name="T33" fmla="*/ 0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"/>
                    <a:gd name="T52" fmla="*/ 0 h 45"/>
                    <a:gd name="T53" fmla="*/ 64 w 64"/>
                    <a:gd name="T54" fmla="*/ 45 h 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" h="45">
                      <a:moveTo>
                        <a:pt x="32" y="0"/>
                      </a:moveTo>
                      <a:lnTo>
                        <a:pt x="45" y="2"/>
                      </a:lnTo>
                      <a:lnTo>
                        <a:pt x="55" y="7"/>
                      </a:lnTo>
                      <a:lnTo>
                        <a:pt x="62" y="14"/>
                      </a:lnTo>
                      <a:lnTo>
                        <a:pt x="64" y="22"/>
                      </a:lnTo>
                      <a:lnTo>
                        <a:pt x="62" y="31"/>
                      </a:lnTo>
                      <a:lnTo>
                        <a:pt x="55" y="38"/>
                      </a:lnTo>
                      <a:lnTo>
                        <a:pt x="45" y="42"/>
                      </a:lnTo>
                      <a:lnTo>
                        <a:pt x="32" y="45"/>
                      </a:lnTo>
                      <a:lnTo>
                        <a:pt x="19" y="42"/>
                      </a:lnTo>
                      <a:lnTo>
                        <a:pt x="9" y="38"/>
                      </a:lnTo>
                      <a:lnTo>
                        <a:pt x="2" y="31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9" y="7"/>
                      </a:lnTo>
                      <a:lnTo>
                        <a:pt x="19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3" name="Freeform 92"/>
                <p:cNvSpPr>
                  <a:spLocks/>
                </p:cNvSpPr>
                <p:nvPr/>
              </p:nvSpPr>
              <p:spPr bwMode="auto">
                <a:xfrm>
                  <a:off x="2889" y="2741"/>
                  <a:ext cx="33" cy="35"/>
                </a:xfrm>
                <a:custGeom>
                  <a:avLst/>
                  <a:gdLst>
                    <a:gd name="T0" fmla="*/ 3 w 65"/>
                    <a:gd name="T1" fmla="*/ 0 h 71"/>
                    <a:gd name="T2" fmla="*/ 3 w 65"/>
                    <a:gd name="T3" fmla="*/ 0 h 71"/>
                    <a:gd name="T4" fmla="*/ 4 w 65"/>
                    <a:gd name="T5" fmla="*/ 0 h 71"/>
                    <a:gd name="T6" fmla="*/ 4 w 65"/>
                    <a:gd name="T7" fmla="*/ 1 h 71"/>
                    <a:gd name="T8" fmla="*/ 5 w 65"/>
                    <a:gd name="T9" fmla="*/ 2 h 71"/>
                    <a:gd name="T10" fmla="*/ 4 w 65"/>
                    <a:gd name="T11" fmla="*/ 3 h 71"/>
                    <a:gd name="T12" fmla="*/ 4 w 65"/>
                    <a:gd name="T13" fmla="*/ 3 h 71"/>
                    <a:gd name="T14" fmla="*/ 3 w 65"/>
                    <a:gd name="T15" fmla="*/ 4 h 71"/>
                    <a:gd name="T16" fmla="*/ 3 w 65"/>
                    <a:gd name="T17" fmla="*/ 4 h 71"/>
                    <a:gd name="T18" fmla="*/ 2 w 65"/>
                    <a:gd name="T19" fmla="*/ 4 h 71"/>
                    <a:gd name="T20" fmla="*/ 1 w 65"/>
                    <a:gd name="T21" fmla="*/ 3 h 71"/>
                    <a:gd name="T22" fmla="*/ 1 w 65"/>
                    <a:gd name="T23" fmla="*/ 3 h 71"/>
                    <a:gd name="T24" fmla="*/ 0 w 65"/>
                    <a:gd name="T25" fmla="*/ 2 h 71"/>
                    <a:gd name="T26" fmla="*/ 1 w 65"/>
                    <a:gd name="T27" fmla="*/ 1 h 71"/>
                    <a:gd name="T28" fmla="*/ 1 w 65"/>
                    <a:gd name="T29" fmla="*/ 0 h 71"/>
                    <a:gd name="T30" fmla="*/ 2 w 65"/>
                    <a:gd name="T31" fmla="*/ 0 h 71"/>
                    <a:gd name="T32" fmla="*/ 3 w 6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5"/>
                    <a:gd name="T52" fmla="*/ 0 h 71"/>
                    <a:gd name="T53" fmla="*/ 65 w 65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5" h="71">
                      <a:moveTo>
                        <a:pt x="33" y="0"/>
                      </a:moveTo>
                      <a:lnTo>
                        <a:pt x="46" y="3"/>
                      </a:lnTo>
                      <a:lnTo>
                        <a:pt x="56" y="11"/>
                      </a:lnTo>
                      <a:lnTo>
                        <a:pt x="63" y="22"/>
                      </a:lnTo>
                      <a:lnTo>
                        <a:pt x="65" y="36"/>
                      </a:lnTo>
                      <a:lnTo>
                        <a:pt x="63" y="49"/>
                      </a:lnTo>
                      <a:lnTo>
                        <a:pt x="56" y="60"/>
                      </a:lnTo>
                      <a:lnTo>
                        <a:pt x="46" y="68"/>
                      </a:lnTo>
                      <a:lnTo>
                        <a:pt x="33" y="71"/>
                      </a:lnTo>
                      <a:lnTo>
                        <a:pt x="20" y="68"/>
                      </a:lnTo>
                      <a:lnTo>
                        <a:pt x="10" y="60"/>
                      </a:lnTo>
                      <a:lnTo>
                        <a:pt x="2" y="49"/>
                      </a:lnTo>
                      <a:lnTo>
                        <a:pt x="0" y="36"/>
                      </a:lnTo>
                      <a:lnTo>
                        <a:pt x="2" y="22"/>
                      </a:lnTo>
                      <a:lnTo>
                        <a:pt x="10" y="11"/>
                      </a:lnTo>
                      <a:lnTo>
                        <a:pt x="20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7" name="Freeform 93"/>
              <p:cNvSpPr>
                <a:spLocks/>
              </p:cNvSpPr>
              <p:nvPr/>
            </p:nvSpPr>
            <p:spPr bwMode="auto">
              <a:xfrm>
                <a:off x="2127" y="1802"/>
                <a:ext cx="702" cy="72"/>
              </a:xfrm>
              <a:custGeom>
                <a:avLst/>
                <a:gdLst>
                  <a:gd name="T0" fmla="*/ 1 w 1404"/>
                  <a:gd name="T1" fmla="*/ 9 h 143"/>
                  <a:gd name="T2" fmla="*/ 3 w 1404"/>
                  <a:gd name="T3" fmla="*/ 9 h 143"/>
                  <a:gd name="T4" fmla="*/ 9 w 1404"/>
                  <a:gd name="T5" fmla="*/ 7 h 143"/>
                  <a:gd name="T6" fmla="*/ 15 w 1404"/>
                  <a:gd name="T7" fmla="*/ 6 h 143"/>
                  <a:gd name="T8" fmla="*/ 23 w 1404"/>
                  <a:gd name="T9" fmla="*/ 4 h 143"/>
                  <a:gd name="T10" fmla="*/ 34 w 1404"/>
                  <a:gd name="T11" fmla="*/ 3 h 143"/>
                  <a:gd name="T12" fmla="*/ 44 w 1404"/>
                  <a:gd name="T13" fmla="*/ 3 h 143"/>
                  <a:gd name="T14" fmla="*/ 53 w 1404"/>
                  <a:gd name="T15" fmla="*/ 3 h 143"/>
                  <a:gd name="T16" fmla="*/ 63 w 1404"/>
                  <a:gd name="T17" fmla="*/ 4 h 143"/>
                  <a:gd name="T18" fmla="*/ 72 w 1404"/>
                  <a:gd name="T19" fmla="*/ 6 h 143"/>
                  <a:gd name="T20" fmla="*/ 78 w 1404"/>
                  <a:gd name="T21" fmla="*/ 6 h 143"/>
                  <a:gd name="T22" fmla="*/ 82 w 1404"/>
                  <a:gd name="T23" fmla="*/ 7 h 143"/>
                  <a:gd name="T24" fmla="*/ 85 w 1404"/>
                  <a:gd name="T25" fmla="*/ 8 h 143"/>
                  <a:gd name="T26" fmla="*/ 87 w 1404"/>
                  <a:gd name="T27" fmla="*/ 8 h 143"/>
                  <a:gd name="T28" fmla="*/ 88 w 1404"/>
                  <a:gd name="T29" fmla="*/ 9 h 143"/>
                  <a:gd name="T30" fmla="*/ 88 w 1404"/>
                  <a:gd name="T31" fmla="*/ 9 h 143"/>
                  <a:gd name="T32" fmla="*/ 88 w 1404"/>
                  <a:gd name="T33" fmla="*/ 9 h 143"/>
                  <a:gd name="T34" fmla="*/ 86 w 1404"/>
                  <a:gd name="T35" fmla="*/ 8 h 143"/>
                  <a:gd name="T36" fmla="*/ 83 w 1404"/>
                  <a:gd name="T37" fmla="*/ 7 h 143"/>
                  <a:gd name="T38" fmla="*/ 79 w 1404"/>
                  <a:gd name="T39" fmla="*/ 5 h 143"/>
                  <a:gd name="T40" fmla="*/ 73 w 1404"/>
                  <a:gd name="T41" fmla="*/ 4 h 143"/>
                  <a:gd name="T42" fmla="*/ 66 w 1404"/>
                  <a:gd name="T43" fmla="*/ 2 h 143"/>
                  <a:gd name="T44" fmla="*/ 57 w 1404"/>
                  <a:gd name="T45" fmla="*/ 1 h 143"/>
                  <a:gd name="T46" fmla="*/ 49 w 1404"/>
                  <a:gd name="T47" fmla="*/ 0 h 143"/>
                  <a:gd name="T48" fmla="*/ 41 w 1404"/>
                  <a:gd name="T49" fmla="*/ 1 h 143"/>
                  <a:gd name="T50" fmla="*/ 31 w 1404"/>
                  <a:gd name="T51" fmla="*/ 2 h 143"/>
                  <a:gd name="T52" fmla="*/ 23 w 1404"/>
                  <a:gd name="T53" fmla="*/ 3 h 143"/>
                  <a:gd name="T54" fmla="*/ 17 w 1404"/>
                  <a:gd name="T55" fmla="*/ 4 h 143"/>
                  <a:gd name="T56" fmla="*/ 11 w 1404"/>
                  <a:gd name="T57" fmla="*/ 6 h 143"/>
                  <a:gd name="T58" fmla="*/ 5 w 1404"/>
                  <a:gd name="T59" fmla="*/ 7 h 143"/>
                  <a:gd name="T60" fmla="*/ 3 w 1404"/>
                  <a:gd name="T61" fmla="*/ 9 h 143"/>
                  <a:gd name="T62" fmla="*/ 1 w 1404"/>
                  <a:gd name="T63" fmla="*/ 9 h 1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04"/>
                  <a:gd name="T97" fmla="*/ 0 h 143"/>
                  <a:gd name="T98" fmla="*/ 1404 w 1404"/>
                  <a:gd name="T99" fmla="*/ 143 h 1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04" h="143">
                    <a:moveTo>
                      <a:pt x="0" y="143"/>
                    </a:moveTo>
                    <a:lnTo>
                      <a:pt x="7" y="141"/>
                    </a:lnTo>
                    <a:lnTo>
                      <a:pt x="24" y="136"/>
                    </a:lnTo>
                    <a:lnTo>
                      <a:pt x="51" y="130"/>
                    </a:lnTo>
                    <a:lnTo>
                      <a:pt x="88" y="120"/>
                    </a:lnTo>
                    <a:lnTo>
                      <a:pt x="133" y="109"/>
                    </a:lnTo>
                    <a:lnTo>
                      <a:pt x="185" y="98"/>
                    </a:lnTo>
                    <a:lnTo>
                      <a:pt x="246" y="86"/>
                    </a:lnTo>
                    <a:lnTo>
                      <a:pt x="312" y="74"/>
                    </a:lnTo>
                    <a:lnTo>
                      <a:pt x="382" y="62"/>
                    </a:lnTo>
                    <a:lnTo>
                      <a:pt x="456" y="54"/>
                    </a:lnTo>
                    <a:lnTo>
                      <a:pt x="533" y="46"/>
                    </a:lnTo>
                    <a:lnTo>
                      <a:pt x="614" y="39"/>
                    </a:lnTo>
                    <a:lnTo>
                      <a:pt x="695" y="37"/>
                    </a:lnTo>
                    <a:lnTo>
                      <a:pt x="777" y="37"/>
                    </a:lnTo>
                    <a:lnTo>
                      <a:pt x="858" y="42"/>
                    </a:lnTo>
                    <a:lnTo>
                      <a:pt x="939" y="51"/>
                    </a:lnTo>
                    <a:lnTo>
                      <a:pt x="1014" y="61"/>
                    </a:lnTo>
                    <a:lnTo>
                      <a:pt x="1082" y="71"/>
                    </a:lnTo>
                    <a:lnTo>
                      <a:pt x="1140" y="81"/>
                    </a:lnTo>
                    <a:lnTo>
                      <a:pt x="1191" y="89"/>
                    </a:lnTo>
                    <a:lnTo>
                      <a:pt x="1235" y="96"/>
                    </a:lnTo>
                    <a:lnTo>
                      <a:pt x="1273" y="103"/>
                    </a:lnTo>
                    <a:lnTo>
                      <a:pt x="1305" y="109"/>
                    </a:lnTo>
                    <a:lnTo>
                      <a:pt x="1330" y="115"/>
                    </a:lnTo>
                    <a:lnTo>
                      <a:pt x="1352" y="120"/>
                    </a:lnTo>
                    <a:lnTo>
                      <a:pt x="1369" y="123"/>
                    </a:lnTo>
                    <a:lnTo>
                      <a:pt x="1383" y="126"/>
                    </a:lnTo>
                    <a:lnTo>
                      <a:pt x="1391" y="128"/>
                    </a:lnTo>
                    <a:lnTo>
                      <a:pt x="1398" y="131"/>
                    </a:lnTo>
                    <a:lnTo>
                      <a:pt x="1401" y="131"/>
                    </a:lnTo>
                    <a:lnTo>
                      <a:pt x="1404" y="133"/>
                    </a:lnTo>
                    <a:lnTo>
                      <a:pt x="1401" y="131"/>
                    </a:lnTo>
                    <a:lnTo>
                      <a:pt x="1391" y="126"/>
                    </a:lnTo>
                    <a:lnTo>
                      <a:pt x="1374" y="120"/>
                    </a:lnTo>
                    <a:lnTo>
                      <a:pt x="1351" y="111"/>
                    </a:lnTo>
                    <a:lnTo>
                      <a:pt x="1322" y="99"/>
                    </a:lnTo>
                    <a:lnTo>
                      <a:pt x="1288" y="88"/>
                    </a:lnTo>
                    <a:lnTo>
                      <a:pt x="1250" y="76"/>
                    </a:lnTo>
                    <a:lnTo>
                      <a:pt x="1206" y="62"/>
                    </a:lnTo>
                    <a:lnTo>
                      <a:pt x="1157" y="51"/>
                    </a:lnTo>
                    <a:lnTo>
                      <a:pt x="1103" y="37"/>
                    </a:lnTo>
                    <a:lnTo>
                      <a:pt x="1048" y="27"/>
                    </a:lnTo>
                    <a:lnTo>
                      <a:pt x="987" y="17"/>
                    </a:lnTo>
                    <a:lnTo>
                      <a:pt x="924" y="9"/>
                    </a:lnTo>
                    <a:lnTo>
                      <a:pt x="858" y="4"/>
                    </a:lnTo>
                    <a:lnTo>
                      <a:pt x="789" y="0"/>
                    </a:lnTo>
                    <a:lnTo>
                      <a:pt x="718" y="0"/>
                    </a:lnTo>
                    <a:lnTo>
                      <a:pt x="646" y="4"/>
                    </a:lnTo>
                    <a:lnTo>
                      <a:pt x="577" y="9"/>
                    </a:lnTo>
                    <a:lnTo>
                      <a:pt x="510" y="17"/>
                    </a:lnTo>
                    <a:lnTo>
                      <a:pt x="444" y="27"/>
                    </a:lnTo>
                    <a:lnTo>
                      <a:pt x="380" y="37"/>
                    </a:lnTo>
                    <a:lnTo>
                      <a:pt x="322" y="51"/>
                    </a:lnTo>
                    <a:lnTo>
                      <a:pt x="266" y="62"/>
                    </a:lnTo>
                    <a:lnTo>
                      <a:pt x="216" y="76"/>
                    </a:lnTo>
                    <a:lnTo>
                      <a:pt x="169" y="88"/>
                    </a:lnTo>
                    <a:lnTo>
                      <a:pt x="127" y="101"/>
                    </a:lnTo>
                    <a:lnTo>
                      <a:pt x="90" y="111"/>
                    </a:lnTo>
                    <a:lnTo>
                      <a:pt x="59" y="123"/>
                    </a:lnTo>
                    <a:lnTo>
                      <a:pt x="34" y="131"/>
                    </a:lnTo>
                    <a:lnTo>
                      <a:pt x="16" y="138"/>
                    </a:lnTo>
                    <a:lnTo>
                      <a:pt x="4" y="14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94"/>
              <p:cNvSpPr>
                <a:spLocks/>
              </p:cNvSpPr>
              <p:nvPr/>
            </p:nvSpPr>
            <p:spPr bwMode="auto">
              <a:xfrm>
                <a:off x="1928" y="2147"/>
                <a:ext cx="229" cy="43"/>
              </a:xfrm>
              <a:custGeom>
                <a:avLst/>
                <a:gdLst>
                  <a:gd name="T0" fmla="*/ 15 w 457"/>
                  <a:gd name="T1" fmla="*/ 0 h 85"/>
                  <a:gd name="T2" fmla="*/ 12 w 457"/>
                  <a:gd name="T3" fmla="*/ 1 h 85"/>
                  <a:gd name="T4" fmla="*/ 9 w 457"/>
                  <a:gd name="T5" fmla="*/ 1 h 85"/>
                  <a:gd name="T6" fmla="*/ 7 w 457"/>
                  <a:gd name="T7" fmla="*/ 1 h 85"/>
                  <a:gd name="T8" fmla="*/ 5 w 457"/>
                  <a:gd name="T9" fmla="*/ 1 h 85"/>
                  <a:gd name="T10" fmla="*/ 3 w 457"/>
                  <a:gd name="T11" fmla="*/ 2 h 85"/>
                  <a:gd name="T12" fmla="*/ 2 w 457"/>
                  <a:gd name="T13" fmla="*/ 2 h 85"/>
                  <a:gd name="T14" fmla="*/ 1 w 457"/>
                  <a:gd name="T15" fmla="*/ 3 h 85"/>
                  <a:gd name="T16" fmla="*/ 0 w 457"/>
                  <a:gd name="T17" fmla="*/ 3 h 85"/>
                  <a:gd name="T18" fmla="*/ 1 w 457"/>
                  <a:gd name="T19" fmla="*/ 4 h 85"/>
                  <a:gd name="T20" fmla="*/ 2 w 457"/>
                  <a:gd name="T21" fmla="*/ 4 h 85"/>
                  <a:gd name="T22" fmla="*/ 3 w 457"/>
                  <a:gd name="T23" fmla="*/ 5 h 85"/>
                  <a:gd name="T24" fmla="*/ 5 w 457"/>
                  <a:gd name="T25" fmla="*/ 5 h 85"/>
                  <a:gd name="T26" fmla="*/ 7 w 457"/>
                  <a:gd name="T27" fmla="*/ 5 h 85"/>
                  <a:gd name="T28" fmla="*/ 9 w 457"/>
                  <a:gd name="T29" fmla="*/ 6 h 85"/>
                  <a:gd name="T30" fmla="*/ 12 w 457"/>
                  <a:gd name="T31" fmla="*/ 6 h 85"/>
                  <a:gd name="T32" fmla="*/ 15 w 457"/>
                  <a:gd name="T33" fmla="*/ 6 h 85"/>
                  <a:gd name="T34" fmla="*/ 18 w 457"/>
                  <a:gd name="T35" fmla="*/ 6 h 85"/>
                  <a:gd name="T36" fmla="*/ 20 w 457"/>
                  <a:gd name="T37" fmla="*/ 6 h 85"/>
                  <a:gd name="T38" fmla="*/ 23 w 457"/>
                  <a:gd name="T39" fmla="*/ 5 h 85"/>
                  <a:gd name="T40" fmla="*/ 25 w 457"/>
                  <a:gd name="T41" fmla="*/ 5 h 85"/>
                  <a:gd name="T42" fmla="*/ 27 w 457"/>
                  <a:gd name="T43" fmla="*/ 5 h 85"/>
                  <a:gd name="T44" fmla="*/ 28 w 457"/>
                  <a:gd name="T45" fmla="*/ 4 h 85"/>
                  <a:gd name="T46" fmla="*/ 29 w 457"/>
                  <a:gd name="T47" fmla="*/ 4 h 85"/>
                  <a:gd name="T48" fmla="*/ 29 w 457"/>
                  <a:gd name="T49" fmla="*/ 3 h 85"/>
                  <a:gd name="T50" fmla="*/ 29 w 457"/>
                  <a:gd name="T51" fmla="*/ 3 h 85"/>
                  <a:gd name="T52" fmla="*/ 28 w 457"/>
                  <a:gd name="T53" fmla="*/ 2 h 85"/>
                  <a:gd name="T54" fmla="*/ 27 w 457"/>
                  <a:gd name="T55" fmla="*/ 2 h 85"/>
                  <a:gd name="T56" fmla="*/ 25 w 457"/>
                  <a:gd name="T57" fmla="*/ 1 h 85"/>
                  <a:gd name="T58" fmla="*/ 23 w 457"/>
                  <a:gd name="T59" fmla="*/ 1 h 85"/>
                  <a:gd name="T60" fmla="*/ 20 w 457"/>
                  <a:gd name="T61" fmla="*/ 1 h 85"/>
                  <a:gd name="T62" fmla="*/ 18 w 457"/>
                  <a:gd name="T63" fmla="*/ 1 h 85"/>
                  <a:gd name="T64" fmla="*/ 15 w 457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85"/>
                  <a:gd name="T101" fmla="*/ 457 w 457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85">
                    <a:moveTo>
                      <a:pt x="229" y="0"/>
                    </a:moveTo>
                    <a:lnTo>
                      <a:pt x="183" y="1"/>
                    </a:lnTo>
                    <a:lnTo>
                      <a:pt x="140" y="3"/>
                    </a:lnTo>
                    <a:lnTo>
                      <a:pt x="101" y="8"/>
                    </a:lnTo>
                    <a:lnTo>
                      <a:pt x="67" y="13"/>
                    </a:lnTo>
                    <a:lnTo>
                      <a:pt x="39" y="20"/>
                    </a:lnTo>
                    <a:lnTo>
                      <a:pt x="18" y="27"/>
                    </a:lnTo>
                    <a:lnTo>
                      <a:pt x="5" y="35"/>
                    </a:lnTo>
                    <a:lnTo>
                      <a:pt x="0" y="43"/>
                    </a:lnTo>
                    <a:lnTo>
                      <a:pt x="5" y="52"/>
                    </a:lnTo>
                    <a:lnTo>
                      <a:pt x="18" y="60"/>
                    </a:lnTo>
                    <a:lnTo>
                      <a:pt x="39" y="67"/>
                    </a:lnTo>
                    <a:lnTo>
                      <a:pt x="67" y="74"/>
                    </a:lnTo>
                    <a:lnTo>
                      <a:pt x="101" y="79"/>
                    </a:lnTo>
                    <a:lnTo>
                      <a:pt x="140" y="82"/>
                    </a:lnTo>
                    <a:lnTo>
                      <a:pt x="183" y="84"/>
                    </a:lnTo>
                    <a:lnTo>
                      <a:pt x="229" y="85"/>
                    </a:lnTo>
                    <a:lnTo>
                      <a:pt x="274" y="84"/>
                    </a:lnTo>
                    <a:lnTo>
                      <a:pt x="318" y="82"/>
                    </a:lnTo>
                    <a:lnTo>
                      <a:pt x="356" y="79"/>
                    </a:lnTo>
                    <a:lnTo>
                      <a:pt x="390" y="74"/>
                    </a:lnTo>
                    <a:lnTo>
                      <a:pt x="419" y="67"/>
                    </a:lnTo>
                    <a:lnTo>
                      <a:pt x="439" y="60"/>
                    </a:lnTo>
                    <a:lnTo>
                      <a:pt x="452" y="52"/>
                    </a:lnTo>
                    <a:lnTo>
                      <a:pt x="457" y="43"/>
                    </a:lnTo>
                    <a:lnTo>
                      <a:pt x="452" y="35"/>
                    </a:lnTo>
                    <a:lnTo>
                      <a:pt x="439" y="27"/>
                    </a:lnTo>
                    <a:lnTo>
                      <a:pt x="419" y="20"/>
                    </a:lnTo>
                    <a:lnTo>
                      <a:pt x="390" y="13"/>
                    </a:lnTo>
                    <a:lnTo>
                      <a:pt x="356" y="8"/>
                    </a:lnTo>
                    <a:lnTo>
                      <a:pt x="318" y="3"/>
                    </a:lnTo>
                    <a:lnTo>
                      <a:pt x="274" y="1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95"/>
              <p:cNvSpPr>
                <a:spLocks/>
              </p:cNvSpPr>
              <p:nvPr/>
            </p:nvSpPr>
            <p:spPr bwMode="auto">
              <a:xfrm>
                <a:off x="1950" y="2156"/>
                <a:ext cx="180" cy="25"/>
              </a:xfrm>
              <a:custGeom>
                <a:avLst/>
                <a:gdLst>
                  <a:gd name="T0" fmla="*/ 0 w 360"/>
                  <a:gd name="T1" fmla="*/ 1 h 51"/>
                  <a:gd name="T2" fmla="*/ 1 w 360"/>
                  <a:gd name="T3" fmla="*/ 1 h 51"/>
                  <a:gd name="T4" fmla="*/ 1 w 360"/>
                  <a:gd name="T5" fmla="*/ 1 h 51"/>
                  <a:gd name="T6" fmla="*/ 3 w 360"/>
                  <a:gd name="T7" fmla="*/ 0 h 51"/>
                  <a:gd name="T8" fmla="*/ 3 w 360"/>
                  <a:gd name="T9" fmla="*/ 0 h 51"/>
                  <a:gd name="T10" fmla="*/ 6 w 360"/>
                  <a:gd name="T11" fmla="*/ 0 h 51"/>
                  <a:gd name="T12" fmla="*/ 7 w 360"/>
                  <a:gd name="T13" fmla="*/ 0 h 51"/>
                  <a:gd name="T14" fmla="*/ 9 w 360"/>
                  <a:gd name="T15" fmla="*/ 0 h 51"/>
                  <a:gd name="T16" fmla="*/ 11 w 360"/>
                  <a:gd name="T17" fmla="*/ 0 h 51"/>
                  <a:gd name="T18" fmla="*/ 13 w 360"/>
                  <a:gd name="T19" fmla="*/ 0 h 51"/>
                  <a:gd name="T20" fmla="*/ 15 w 360"/>
                  <a:gd name="T21" fmla="*/ 0 h 51"/>
                  <a:gd name="T22" fmla="*/ 17 w 360"/>
                  <a:gd name="T23" fmla="*/ 0 h 51"/>
                  <a:gd name="T24" fmla="*/ 19 w 360"/>
                  <a:gd name="T25" fmla="*/ 0 h 51"/>
                  <a:gd name="T26" fmla="*/ 21 w 360"/>
                  <a:gd name="T27" fmla="*/ 0 h 51"/>
                  <a:gd name="T28" fmla="*/ 22 w 360"/>
                  <a:gd name="T29" fmla="*/ 1 h 51"/>
                  <a:gd name="T30" fmla="*/ 23 w 360"/>
                  <a:gd name="T31" fmla="*/ 1 h 51"/>
                  <a:gd name="T32" fmla="*/ 23 w 360"/>
                  <a:gd name="T33" fmla="*/ 1 h 51"/>
                  <a:gd name="T34" fmla="*/ 12 w 360"/>
                  <a:gd name="T35" fmla="*/ 1 h 51"/>
                  <a:gd name="T36" fmla="*/ 21 w 360"/>
                  <a:gd name="T37" fmla="*/ 2 h 51"/>
                  <a:gd name="T38" fmla="*/ 12 w 360"/>
                  <a:gd name="T39" fmla="*/ 2 h 51"/>
                  <a:gd name="T40" fmla="*/ 19 w 360"/>
                  <a:gd name="T41" fmla="*/ 2 h 51"/>
                  <a:gd name="T42" fmla="*/ 18 w 360"/>
                  <a:gd name="T43" fmla="*/ 2 h 51"/>
                  <a:gd name="T44" fmla="*/ 18 w 360"/>
                  <a:gd name="T45" fmla="*/ 2 h 51"/>
                  <a:gd name="T46" fmla="*/ 17 w 360"/>
                  <a:gd name="T47" fmla="*/ 2 h 51"/>
                  <a:gd name="T48" fmla="*/ 14 w 360"/>
                  <a:gd name="T49" fmla="*/ 3 h 51"/>
                  <a:gd name="T50" fmla="*/ 13 w 360"/>
                  <a:gd name="T51" fmla="*/ 3 h 51"/>
                  <a:gd name="T52" fmla="*/ 11 w 360"/>
                  <a:gd name="T53" fmla="*/ 3 h 51"/>
                  <a:gd name="T54" fmla="*/ 10 w 360"/>
                  <a:gd name="T55" fmla="*/ 3 h 51"/>
                  <a:gd name="T56" fmla="*/ 7 w 360"/>
                  <a:gd name="T57" fmla="*/ 2 h 51"/>
                  <a:gd name="T58" fmla="*/ 6 w 360"/>
                  <a:gd name="T59" fmla="*/ 2 h 51"/>
                  <a:gd name="T60" fmla="*/ 5 w 360"/>
                  <a:gd name="T61" fmla="*/ 2 h 51"/>
                  <a:gd name="T62" fmla="*/ 3 w 360"/>
                  <a:gd name="T63" fmla="*/ 2 h 51"/>
                  <a:gd name="T64" fmla="*/ 3 w 360"/>
                  <a:gd name="T65" fmla="*/ 1 h 51"/>
                  <a:gd name="T66" fmla="*/ 1 w 360"/>
                  <a:gd name="T67" fmla="*/ 1 h 51"/>
                  <a:gd name="T68" fmla="*/ 1 w 360"/>
                  <a:gd name="T69" fmla="*/ 1 h 51"/>
                  <a:gd name="T70" fmla="*/ 1 w 360"/>
                  <a:gd name="T71" fmla="*/ 1 h 51"/>
                  <a:gd name="T72" fmla="*/ 0 w 360"/>
                  <a:gd name="T73" fmla="*/ 1 h 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0"/>
                  <a:gd name="T112" fmla="*/ 0 h 51"/>
                  <a:gd name="T113" fmla="*/ 360 w 360"/>
                  <a:gd name="T114" fmla="*/ 51 h 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0" h="51">
                    <a:moveTo>
                      <a:pt x="0" y="20"/>
                    </a:moveTo>
                    <a:lnTo>
                      <a:pt x="3" y="19"/>
                    </a:lnTo>
                    <a:lnTo>
                      <a:pt x="15" y="17"/>
                    </a:lnTo>
                    <a:lnTo>
                      <a:pt x="33" y="14"/>
                    </a:lnTo>
                    <a:lnTo>
                      <a:pt x="55" y="10"/>
                    </a:lnTo>
                    <a:lnTo>
                      <a:pt x="82" y="7"/>
                    </a:lnTo>
                    <a:lnTo>
                      <a:pt x="112" y="3"/>
                    </a:lnTo>
                    <a:lnTo>
                      <a:pt x="144" y="2"/>
                    </a:lnTo>
                    <a:lnTo>
                      <a:pt x="176" y="0"/>
                    </a:lnTo>
                    <a:lnTo>
                      <a:pt x="208" y="2"/>
                    </a:lnTo>
                    <a:lnTo>
                      <a:pt x="242" y="3"/>
                    </a:lnTo>
                    <a:lnTo>
                      <a:pt x="272" y="7"/>
                    </a:lnTo>
                    <a:lnTo>
                      <a:pt x="301" y="10"/>
                    </a:lnTo>
                    <a:lnTo>
                      <a:pt x="324" y="14"/>
                    </a:lnTo>
                    <a:lnTo>
                      <a:pt x="343" y="17"/>
                    </a:lnTo>
                    <a:lnTo>
                      <a:pt x="354" y="19"/>
                    </a:lnTo>
                    <a:lnTo>
                      <a:pt x="360" y="20"/>
                    </a:lnTo>
                    <a:lnTo>
                      <a:pt x="203" y="19"/>
                    </a:lnTo>
                    <a:lnTo>
                      <a:pt x="323" y="37"/>
                    </a:lnTo>
                    <a:lnTo>
                      <a:pt x="201" y="34"/>
                    </a:lnTo>
                    <a:lnTo>
                      <a:pt x="291" y="46"/>
                    </a:lnTo>
                    <a:lnTo>
                      <a:pt x="287" y="46"/>
                    </a:lnTo>
                    <a:lnTo>
                      <a:pt x="275" y="47"/>
                    </a:lnTo>
                    <a:lnTo>
                      <a:pt x="259" y="47"/>
                    </a:lnTo>
                    <a:lnTo>
                      <a:pt x="235" y="49"/>
                    </a:lnTo>
                    <a:lnTo>
                      <a:pt x="210" y="49"/>
                    </a:lnTo>
                    <a:lnTo>
                      <a:pt x="181" y="51"/>
                    </a:lnTo>
                    <a:lnTo>
                      <a:pt x="153" y="49"/>
                    </a:lnTo>
                    <a:lnTo>
                      <a:pt x="124" y="47"/>
                    </a:lnTo>
                    <a:lnTo>
                      <a:pt x="97" y="44"/>
                    </a:lnTo>
                    <a:lnTo>
                      <a:pt x="74" y="40"/>
                    </a:lnTo>
                    <a:lnTo>
                      <a:pt x="52" y="35"/>
                    </a:lnTo>
                    <a:lnTo>
                      <a:pt x="35" y="30"/>
                    </a:lnTo>
                    <a:lnTo>
                      <a:pt x="20" y="27"/>
                    </a:lnTo>
                    <a:lnTo>
                      <a:pt x="8" y="24"/>
                    </a:lnTo>
                    <a:lnTo>
                      <a:pt x="1" y="2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0" name="Freeform 96"/>
            <p:cNvSpPr>
              <a:spLocks/>
            </p:cNvSpPr>
            <p:nvPr/>
          </p:nvSpPr>
          <p:spPr bwMode="auto">
            <a:xfrm>
              <a:off x="2800350" y="2174875"/>
              <a:ext cx="368300" cy="2005013"/>
            </a:xfrm>
            <a:custGeom>
              <a:avLst/>
              <a:gdLst>
                <a:gd name="T0" fmla="*/ 2147483647 w 383"/>
                <a:gd name="T1" fmla="*/ 2147483647 h 2909"/>
                <a:gd name="T2" fmla="*/ 0 w 383"/>
                <a:gd name="T3" fmla="*/ 2147483647 h 2909"/>
                <a:gd name="T4" fmla="*/ 2147483647 w 383"/>
                <a:gd name="T5" fmla="*/ 2147483647 h 2909"/>
                <a:gd name="T6" fmla="*/ 2147483647 w 383"/>
                <a:gd name="T7" fmla="*/ 2147483647 h 2909"/>
                <a:gd name="T8" fmla="*/ 2147483647 w 383"/>
                <a:gd name="T9" fmla="*/ 0 h 2909"/>
                <a:gd name="T10" fmla="*/ 2147483647 w 383"/>
                <a:gd name="T11" fmla="*/ 0 h 2909"/>
                <a:gd name="T12" fmla="*/ 2147483647 w 383"/>
                <a:gd name="T13" fmla="*/ 0 h 2909"/>
                <a:gd name="T14" fmla="*/ 2147483647 w 383"/>
                <a:gd name="T15" fmla="*/ 2147483647 h 2909"/>
                <a:gd name="T16" fmla="*/ 2147483647 w 383"/>
                <a:gd name="T17" fmla="*/ 2147483647 h 2909"/>
                <a:gd name="T18" fmla="*/ 2147483647 w 383"/>
                <a:gd name="T19" fmla="*/ 2147483647 h 2909"/>
                <a:gd name="T20" fmla="*/ 2147483647 w 383"/>
                <a:gd name="T21" fmla="*/ 2147483647 h 2909"/>
                <a:gd name="T22" fmla="*/ 2147483647 w 383"/>
                <a:gd name="T23" fmla="*/ 2147483647 h 2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3"/>
                <a:gd name="T37" fmla="*/ 0 h 2909"/>
                <a:gd name="T38" fmla="*/ 383 w 383"/>
                <a:gd name="T39" fmla="*/ 2909 h 2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3" h="2909">
                  <a:moveTo>
                    <a:pt x="338" y="2902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2" y="3"/>
                  </a:lnTo>
                  <a:lnTo>
                    <a:pt x="66" y="3"/>
                  </a:lnTo>
                  <a:lnTo>
                    <a:pt x="383" y="2909"/>
                  </a:lnTo>
                  <a:lnTo>
                    <a:pt x="338" y="29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97"/>
            <p:cNvSpPr>
              <a:spLocks/>
            </p:cNvSpPr>
            <p:nvPr/>
          </p:nvSpPr>
          <p:spPr bwMode="auto">
            <a:xfrm>
              <a:off x="2800350" y="2101850"/>
              <a:ext cx="1077913" cy="301625"/>
            </a:xfrm>
            <a:custGeom>
              <a:avLst/>
              <a:gdLst>
                <a:gd name="T0" fmla="*/ 0 w 1086"/>
                <a:gd name="T1" fmla="*/ 0 h 380"/>
                <a:gd name="T2" fmla="*/ 2147483647 w 1086"/>
                <a:gd name="T3" fmla="*/ 2147483647 h 380"/>
                <a:gd name="T4" fmla="*/ 2147483647 w 1086"/>
                <a:gd name="T5" fmla="*/ 2147483647 h 380"/>
                <a:gd name="T6" fmla="*/ 0 w 1086"/>
                <a:gd name="T7" fmla="*/ 0 h 3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6"/>
                <a:gd name="T13" fmla="*/ 0 h 380"/>
                <a:gd name="T14" fmla="*/ 1086 w 1086"/>
                <a:gd name="T15" fmla="*/ 380 h 3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6" h="380">
                  <a:moveTo>
                    <a:pt x="0" y="0"/>
                  </a:moveTo>
                  <a:lnTo>
                    <a:pt x="1086" y="38"/>
                  </a:lnTo>
                  <a:lnTo>
                    <a:pt x="46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98"/>
            <p:cNvSpPr>
              <a:spLocks/>
            </p:cNvSpPr>
            <p:nvPr/>
          </p:nvSpPr>
          <p:spPr bwMode="auto">
            <a:xfrm>
              <a:off x="2844800" y="2098675"/>
              <a:ext cx="1136650" cy="295275"/>
            </a:xfrm>
            <a:custGeom>
              <a:avLst/>
              <a:gdLst>
                <a:gd name="T0" fmla="*/ 2147483647 w 1147"/>
                <a:gd name="T1" fmla="*/ 2147483647 h 371"/>
                <a:gd name="T2" fmla="*/ 2147483647 w 1147"/>
                <a:gd name="T3" fmla="*/ 2147483647 h 371"/>
                <a:gd name="T4" fmla="*/ 2147483647 w 1147"/>
                <a:gd name="T5" fmla="*/ 2147483647 h 371"/>
                <a:gd name="T6" fmla="*/ 2147483647 w 1147"/>
                <a:gd name="T7" fmla="*/ 0 h 371"/>
                <a:gd name="T8" fmla="*/ 2147483647 w 1147"/>
                <a:gd name="T9" fmla="*/ 2147483647 h 371"/>
                <a:gd name="T10" fmla="*/ 2147483647 w 1147"/>
                <a:gd name="T11" fmla="*/ 2147483647 h 371"/>
                <a:gd name="T12" fmla="*/ 2147483647 w 1147"/>
                <a:gd name="T13" fmla="*/ 2147483647 h 371"/>
                <a:gd name="T14" fmla="*/ 2147483647 w 1147"/>
                <a:gd name="T15" fmla="*/ 2147483647 h 371"/>
                <a:gd name="T16" fmla="*/ 2147483647 w 1147"/>
                <a:gd name="T17" fmla="*/ 2147483647 h 371"/>
                <a:gd name="T18" fmla="*/ 2147483647 w 1147"/>
                <a:gd name="T19" fmla="*/ 2147483647 h 371"/>
                <a:gd name="T20" fmla="*/ 2147483647 w 1147"/>
                <a:gd name="T21" fmla="*/ 2147483647 h 371"/>
                <a:gd name="T22" fmla="*/ 2147483647 w 1147"/>
                <a:gd name="T23" fmla="*/ 2147483647 h 371"/>
                <a:gd name="T24" fmla="*/ 2147483647 w 1147"/>
                <a:gd name="T25" fmla="*/ 2147483647 h 371"/>
                <a:gd name="T26" fmla="*/ 2147483647 w 1147"/>
                <a:gd name="T27" fmla="*/ 2147483647 h 371"/>
                <a:gd name="T28" fmla="*/ 2147483647 w 1147"/>
                <a:gd name="T29" fmla="*/ 2147483647 h 371"/>
                <a:gd name="T30" fmla="*/ 2147483647 w 1147"/>
                <a:gd name="T31" fmla="*/ 2147483647 h 371"/>
                <a:gd name="T32" fmla="*/ 2147483647 w 1147"/>
                <a:gd name="T33" fmla="*/ 2147483647 h 371"/>
                <a:gd name="T34" fmla="*/ 2147483647 w 1147"/>
                <a:gd name="T35" fmla="*/ 2147483647 h 371"/>
                <a:gd name="T36" fmla="*/ 2147483647 w 1147"/>
                <a:gd name="T37" fmla="*/ 2147483647 h 371"/>
                <a:gd name="T38" fmla="*/ 2147483647 w 1147"/>
                <a:gd name="T39" fmla="*/ 2147483647 h 371"/>
                <a:gd name="T40" fmla="*/ 2147483647 w 1147"/>
                <a:gd name="T41" fmla="*/ 2147483647 h 371"/>
                <a:gd name="T42" fmla="*/ 2147483647 w 1147"/>
                <a:gd name="T43" fmla="*/ 2147483647 h 371"/>
                <a:gd name="T44" fmla="*/ 2147483647 w 1147"/>
                <a:gd name="T45" fmla="*/ 2147483647 h 371"/>
                <a:gd name="T46" fmla="*/ 2147483647 w 1147"/>
                <a:gd name="T47" fmla="*/ 2147483647 h 371"/>
                <a:gd name="T48" fmla="*/ 2147483647 w 1147"/>
                <a:gd name="T49" fmla="*/ 2147483647 h 371"/>
                <a:gd name="T50" fmla="*/ 2147483647 w 1147"/>
                <a:gd name="T51" fmla="*/ 2147483647 h 371"/>
                <a:gd name="T52" fmla="*/ 2147483647 w 1147"/>
                <a:gd name="T53" fmla="*/ 2147483647 h 371"/>
                <a:gd name="T54" fmla="*/ 2147483647 w 1147"/>
                <a:gd name="T55" fmla="*/ 2147483647 h 371"/>
                <a:gd name="T56" fmla="*/ 2147483647 w 1147"/>
                <a:gd name="T57" fmla="*/ 2147483647 h 371"/>
                <a:gd name="T58" fmla="*/ 2147483647 w 1147"/>
                <a:gd name="T59" fmla="*/ 2147483647 h 371"/>
                <a:gd name="T60" fmla="*/ 2147483647 w 1147"/>
                <a:gd name="T61" fmla="*/ 2147483647 h 371"/>
                <a:gd name="T62" fmla="*/ 2147483647 w 1147"/>
                <a:gd name="T63" fmla="*/ 2147483647 h 371"/>
                <a:gd name="T64" fmla="*/ 2147483647 w 1147"/>
                <a:gd name="T65" fmla="*/ 2147483647 h 371"/>
                <a:gd name="T66" fmla="*/ 2147483647 w 1147"/>
                <a:gd name="T67" fmla="*/ 2147483647 h 371"/>
                <a:gd name="T68" fmla="*/ 2147483647 w 1147"/>
                <a:gd name="T69" fmla="*/ 2147483647 h 371"/>
                <a:gd name="T70" fmla="*/ 2147483647 w 1147"/>
                <a:gd name="T71" fmla="*/ 2147483647 h 371"/>
                <a:gd name="T72" fmla="*/ 2147483647 w 1147"/>
                <a:gd name="T73" fmla="*/ 2147483647 h 371"/>
                <a:gd name="T74" fmla="*/ 2147483647 w 1147"/>
                <a:gd name="T75" fmla="*/ 2147483647 h 371"/>
                <a:gd name="T76" fmla="*/ 2147483647 w 1147"/>
                <a:gd name="T77" fmla="*/ 2147483647 h 371"/>
                <a:gd name="T78" fmla="*/ 2147483647 w 1147"/>
                <a:gd name="T79" fmla="*/ 2147483647 h 371"/>
                <a:gd name="T80" fmla="*/ 2147483647 w 1147"/>
                <a:gd name="T81" fmla="*/ 2147483647 h 371"/>
                <a:gd name="T82" fmla="*/ 2147483647 w 1147"/>
                <a:gd name="T83" fmla="*/ 2147483647 h 371"/>
                <a:gd name="T84" fmla="*/ 2147483647 w 1147"/>
                <a:gd name="T85" fmla="*/ 2147483647 h 371"/>
                <a:gd name="T86" fmla="*/ 2147483647 w 1147"/>
                <a:gd name="T87" fmla="*/ 2147483647 h 371"/>
                <a:gd name="T88" fmla="*/ 2147483647 w 1147"/>
                <a:gd name="T89" fmla="*/ 2147483647 h 371"/>
                <a:gd name="T90" fmla="*/ 2147483647 w 1147"/>
                <a:gd name="T91" fmla="*/ 2147483647 h 371"/>
                <a:gd name="T92" fmla="*/ 2147483647 w 1147"/>
                <a:gd name="T93" fmla="*/ 2147483647 h 371"/>
                <a:gd name="T94" fmla="*/ 2147483647 w 1147"/>
                <a:gd name="T95" fmla="*/ 2147483647 h 371"/>
                <a:gd name="T96" fmla="*/ 2147483647 w 1147"/>
                <a:gd name="T97" fmla="*/ 2147483647 h 371"/>
                <a:gd name="T98" fmla="*/ 2147483647 w 1147"/>
                <a:gd name="T99" fmla="*/ 2147483647 h 371"/>
                <a:gd name="T100" fmla="*/ 2147483647 w 1147"/>
                <a:gd name="T101" fmla="*/ 2147483647 h 371"/>
                <a:gd name="T102" fmla="*/ 2147483647 w 1147"/>
                <a:gd name="T103" fmla="*/ 2147483647 h 371"/>
                <a:gd name="T104" fmla="*/ 2147483647 w 1147"/>
                <a:gd name="T105" fmla="*/ 2147483647 h 371"/>
                <a:gd name="T106" fmla="*/ 0 w 1147"/>
                <a:gd name="T107" fmla="*/ 2147483647 h 3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47"/>
                <a:gd name="T163" fmla="*/ 0 h 371"/>
                <a:gd name="T164" fmla="*/ 1147 w 1147"/>
                <a:gd name="T165" fmla="*/ 371 h 3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47" h="371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32" y="8"/>
                  </a:lnTo>
                  <a:lnTo>
                    <a:pt x="47" y="6"/>
                  </a:lnTo>
                  <a:lnTo>
                    <a:pt x="66" y="5"/>
                  </a:lnTo>
                  <a:lnTo>
                    <a:pt x="88" y="3"/>
                  </a:lnTo>
                  <a:lnTo>
                    <a:pt x="111" y="1"/>
                  </a:lnTo>
                  <a:lnTo>
                    <a:pt x="140" y="0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49" y="0"/>
                  </a:lnTo>
                  <a:lnTo>
                    <a:pt x="293" y="1"/>
                  </a:lnTo>
                  <a:lnTo>
                    <a:pt x="342" y="5"/>
                  </a:lnTo>
                  <a:lnTo>
                    <a:pt x="395" y="8"/>
                  </a:lnTo>
                  <a:lnTo>
                    <a:pt x="447" y="13"/>
                  </a:lnTo>
                  <a:lnTo>
                    <a:pt x="495" y="16"/>
                  </a:lnTo>
                  <a:lnTo>
                    <a:pt x="537" y="21"/>
                  </a:lnTo>
                  <a:lnTo>
                    <a:pt x="574" y="26"/>
                  </a:lnTo>
                  <a:lnTo>
                    <a:pt x="607" y="32"/>
                  </a:lnTo>
                  <a:lnTo>
                    <a:pt x="637" y="37"/>
                  </a:lnTo>
                  <a:lnTo>
                    <a:pt x="664" y="42"/>
                  </a:lnTo>
                  <a:lnTo>
                    <a:pt x="690" y="47"/>
                  </a:lnTo>
                  <a:lnTo>
                    <a:pt x="711" y="52"/>
                  </a:lnTo>
                  <a:lnTo>
                    <a:pt x="732" y="55"/>
                  </a:lnTo>
                  <a:lnTo>
                    <a:pt x="752" y="58"/>
                  </a:lnTo>
                  <a:lnTo>
                    <a:pt x="770" y="62"/>
                  </a:lnTo>
                  <a:lnTo>
                    <a:pt x="789" y="65"/>
                  </a:lnTo>
                  <a:lnTo>
                    <a:pt x="809" y="67"/>
                  </a:lnTo>
                  <a:lnTo>
                    <a:pt x="829" y="69"/>
                  </a:lnTo>
                  <a:lnTo>
                    <a:pt x="851" y="69"/>
                  </a:lnTo>
                  <a:lnTo>
                    <a:pt x="875" y="69"/>
                  </a:lnTo>
                  <a:lnTo>
                    <a:pt x="898" y="67"/>
                  </a:lnTo>
                  <a:lnTo>
                    <a:pt x="923" y="67"/>
                  </a:lnTo>
                  <a:lnTo>
                    <a:pt x="949" y="65"/>
                  </a:lnTo>
                  <a:lnTo>
                    <a:pt x="974" y="63"/>
                  </a:lnTo>
                  <a:lnTo>
                    <a:pt x="997" y="62"/>
                  </a:lnTo>
                  <a:lnTo>
                    <a:pt x="1021" y="58"/>
                  </a:lnTo>
                  <a:lnTo>
                    <a:pt x="1044" y="57"/>
                  </a:lnTo>
                  <a:lnTo>
                    <a:pt x="1066" y="55"/>
                  </a:lnTo>
                  <a:lnTo>
                    <a:pt x="1085" y="52"/>
                  </a:lnTo>
                  <a:lnTo>
                    <a:pt x="1103" y="50"/>
                  </a:lnTo>
                  <a:lnTo>
                    <a:pt x="1118" y="48"/>
                  </a:lnTo>
                  <a:lnTo>
                    <a:pt x="1130" y="47"/>
                  </a:lnTo>
                  <a:lnTo>
                    <a:pt x="1139" y="47"/>
                  </a:lnTo>
                  <a:lnTo>
                    <a:pt x="1145" y="45"/>
                  </a:lnTo>
                  <a:lnTo>
                    <a:pt x="1147" y="45"/>
                  </a:lnTo>
                  <a:lnTo>
                    <a:pt x="1144" y="47"/>
                  </a:lnTo>
                  <a:lnTo>
                    <a:pt x="1137" y="53"/>
                  </a:lnTo>
                  <a:lnTo>
                    <a:pt x="1123" y="63"/>
                  </a:lnTo>
                  <a:lnTo>
                    <a:pt x="1107" y="75"/>
                  </a:lnTo>
                  <a:lnTo>
                    <a:pt x="1085" y="90"/>
                  </a:lnTo>
                  <a:lnTo>
                    <a:pt x="1058" y="107"/>
                  </a:lnTo>
                  <a:lnTo>
                    <a:pt x="1028" y="127"/>
                  </a:lnTo>
                  <a:lnTo>
                    <a:pt x="991" y="146"/>
                  </a:lnTo>
                  <a:lnTo>
                    <a:pt x="952" y="168"/>
                  </a:lnTo>
                  <a:lnTo>
                    <a:pt x="906" y="188"/>
                  </a:lnTo>
                  <a:lnTo>
                    <a:pt x="859" y="208"/>
                  </a:lnTo>
                  <a:lnTo>
                    <a:pt x="807" y="228"/>
                  </a:lnTo>
                  <a:lnTo>
                    <a:pt x="752" y="247"/>
                  </a:lnTo>
                  <a:lnTo>
                    <a:pt x="691" y="264"/>
                  </a:lnTo>
                  <a:lnTo>
                    <a:pt x="629" y="277"/>
                  </a:lnTo>
                  <a:lnTo>
                    <a:pt x="562" y="289"/>
                  </a:lnTo>
                  <a:lnTo>
                    <a:pt x="496" y="299"/>
                  </a:lnTo>
                  <a:lnTo>
                    <a:pt x="437" y="306"/>
                  </a:lnTo>
                  <a:lnTo>
                    <a:pt x="384" y="314"/>
                  </a:lnTo>
                  <a:lnTo>
                    <a:pt x="335" y="321"/>
                  </a:lnTo>
                  <a:lnTo>
                    <a:pt x="289" y="326"/>
                  </a:lnTo>
                  <a:lnTo>
                    <a:pt x="251" y="331"/>
                  </a:lnTo>
                  <a:lnTo>
                    <a:pt x="217" y="336"/>
                  </a:lnTo>
                  <a:lnTo>
                    <a:pt x="187" y="339"/>
                  </a:lnTo>
                  <a:lnTo>
                    <a:pt x="162" y="341"/>
                  </a:lnTo>
                  <a:lnTo>
                    <a:pt x="140" y="344"/>
                  </a:lnTo>
                  <a:lnTo>
                    <a:pt x="121" y="346"/>
                  </a:lnTo>
                  <a:lnTo>
                    <a:pt x="108" y="348"/>
                  </a:lnTo>
                  <a:lnTo>
                    <a:pt x="98" y="348"/>
                  </a:lnTo>
                  <a:lnTo>
                    <a:pt x="89" y="349"/>
                  </a:lnTo>
                  <a:lnTo>
                    <a:pt x="86" y="349"/>
                  </a:lnTo>
                  <a:lnTo>
                    <a:pt x="84" y="349"/>
                  </a:lnTo>
                  <a:lnTo>
                    <a:pt x="61" y="371"/>
                  </a:lnTo>
                  <a:lnTo>
                    <a:pt x="62" y="370"/>
                  </a:lnTo>
                  <a:lnTo>
                    <a:pt x="67" y="368"/>
                  </a:lnTo>
                  <a:lnTo>
                    <a:pt x="76" y="364"/>
                  </a:lnTo>
                  <a:lnTo>
                    <a:pt x="88" y="359"/>
                  </a:lnTo>
                  <a:lnTo>
                    <a:pt x="103" y="353"/>
                  </a:lnTo>
                  <a:lnTo>
                    <a:pt x="120" y="346"/>
                  </a:lnTo>
                  <a:lnTo>
                    <a:pt x="138" y="339"/>
                  </a:lnTo>
                  <a:lnTo>
                    <a:pt x="162" y="331"/>
                  </a:lnTo>
                  <a:lnTo>
                    <a:pt x="185" y="322"/>
                  </a:lnTo>
                  <a:lnTo>
                    <a:pt x="212" y="314"/>
                  </a:lnTo>
                  <a:lnTo>
                    <a:pt x="241" y="306"/>
                  </a:lnTo>
                  <a:lnTo>
                    <a:pt x="269" y="299"/>
                  </a:lnTo>
                  <a:lnTo>
                    <a:pt x="301" y="290"/>
                  </a:lnTo>
                  <a:lnTo>
                    <a:pt x="335" y="284"/>
                  </a:lnTo>
                  <a:lnTo>
                    <a:pt x="368" y="279"/>
                  </a:lnTo>
                  <a:lnTo>
                    <a:pt x="404" y="274"/>
                  </a:lnTo>
                  <a:lnTo>
                    <a:pt x="439" y="269"/>
                  </a:lnTo>
                  <a:lnTo>
                    <a:pt x="473" y="264"/>
                  </a:lnTo>
                  <a:lnTo>
                    <a:pt x="506" y="259"/>
                  </a:lnTo>
                  <a:lnTo>
                    <a:pt x="538" y="253"/>
                  </a:lnTo>
                  <a:lnTo>
                    <a:pt x="570" y="247"/>
                  </a:lnTo>
                  <a:lnTo>
                    <a:pt x="600" y="242"/>
                  </a:lnTo>
                  <a:lnTo>
                    <a:pt x="631" y="235"/>
                  </a:lnTo>
                  <a:lnTo>
                    <a:pt x="661" y="227"/>
                  </a:lnTo>
                  <a:lnTo>
                    <a:pt x="688" y="220"/>
                  </a:lnTo>
                  <a:lnTo>
                    <a:pt x="716" y="211"/>
                  </a:lnTo>
                  <a:lnTo>
                    <a:pt x="743" y="205"/>
                  </a:lnTo>
                  <a:lnTo>
                    <a:pt x="769" y="196"/>
                  </a:lnTo>
                  <a:lnTo>
                    <a:pt x="794" y="188"/>
                  </a:lnTo>
                  <a:lnTo>
                    <a:pt x="819" y="178"/>
                  </a:lnTo>
                  <a:lnTo>
                    <a:pt x="843" y="169"/>
                  </a:lnTo>
                  <a:lnTo>
                    <a:pt x="866" y="159"/>
                  </a:lnTo>
                  <a:lnTo>
                    <a:pt x="908" y="141"/>
                  </a:lnTo>
                  <a:lnTo>
                    <a:pt x="943" y="124"/>
                  </a:lnTo>
                  <a:lnTo>
                    <a:pt x="972" y="112"/>
                  </a:lnTo>
                  <a:lnTo>
                    <a:pt x="996" y="100"/>
                  </a:lnTo>
                  <a:lnTo>
                    <a:pt x="1012" y="94"/>
                  </a:lnTo>
                  <a:lnTo>
                    <a:pt x="1024" y="89"/>
                  </a:lnTo>
                  <a:lnTo>
                    <a:pt x="1031" y="85"/>
                  </a:lnTo>
                  <a:lnTo>
                    <a:pt x="1033" y="84"/>
                  </a:lnTo>
                  <a:lnTo>
                    <a:pt x="1031" y="84"/>
                  </a:lnTo>
                  <a:lnTo>
                    <a:pt x="1028" y="85"/>
                  </a:lnTo>
                  <a:lnTo>
                    <a:pt x="1019" y="87"/>
                  </a:lnTo>
                  <a:lnTo>
                    <a:pt x="1009" y="89"/>
                  </a:lnTo>
                  <a:lnTo>
                    <a:pt x="997" y="90"/>
                  </a:lnTo>
                  <a:lnTo>
                    <a:pt x="980" y="92"/>
                  </a:lnTo>
                  <a:lnTo>
                    <a:pt x="962" y="94"/>
                  </a:lnTo>
                  <a:lnTo>
                    <a:pt x="940" y="95"/>
                  </a:lnTo>
                  <a:lnTo>
                    <a:pt x="915" y="95"/>
                  </a:lnTo>
                  <a:lnTo>
                    <a:pt x="886" y="97"/>
                  </a:lnTo>
                  <a:lnTo>
                    <a:pt x="856" y="97"/>
                  </a:lnTo>
                  <a:lnTo>
                    <a:pt x="822" y="97"/>
                  </a:lnTo>
                  <a:lnTo>
                    <a:pt x="785" y="95"/>
                  </a:lnTo>
                  <a:lnTo>
                    <a:pt x="745" y="92"/>
                  </a:lnTo>
                  <a:lnTo>
                    <a:pt x="701" y="89"/>
                  </a:lnTo>
                  <a:lnTo>
                    <a:pt x="654" y="84"/>
                  </a:lnTo>
                  <a:lnTo>
                    <a:pt x="607" y="79"/>
                  </a:lnTo>
                  <a:lnTo>
                    <a:pt x="563" y="72"/>
                  </a:lnTo>
                  <a:lnTo>
                    <a:pt x="523" y="67"/>
                  </a:lnTo>
                  <a:lnTo>
                    <a:pt x="484" y="62"/>
                  </a:lnTo>
                  <a:lnTo>
                    <a:pt x="449" y="58"/>
                  </a:lnTo>
                  <a:lnTo>
                    <a:pt x="417" y="53"/>
                  </a:lnTo>
                  <a:lnTo>
                    <a:pt x="385" y="50"/>
                  </a:lnTo>
                  <a:lnTo>
                    <a:pt x="357" y="45"/>
                  </a:lnTo>
                  <a:lnTo>
                    <a:pt x="330" y="42"/>
                  </a:lnTo>
                  <a:lnTo>
                    <a:pt x="305" y="38"/>
                  </a:lnTo>
                  <a:lnTo>
                    <a:pt x="281" y="37"/>
                  </a:lnTo>
                  <a:lnTo>
                    <a:pt x="257" y="33"/>
                  </a:lnTo>
                  <a:lnTo>
                    <a:pt x="236" y="32"/>
                  </a:lnTo>
                  <a:lnTo>
                    <a:pt x="215" y="32"/>
                  </a:lnTo>
                  <a:lnTo>
                    <a:pt x="195" y="30"/>
                  </a:lnTo>
                  <a:lnTo>
                    <a:pt x="175" y="30"/>
                  </a:lnTo>
                  <a:lnTo>
                    <a:pt x="136" y="30"/>
                  </a:lnTo>
                  <a:lnTo>
                    <a:pt x="103" y="28"/>
                  </a:lnTo>
                  <a:lnTo>
                    <a:pt x="72" y="25"/>
                  </a:lnTo>
                  <a:lnTo>
                    <a:pt x="47" y="21"/>
                  </a:lnTo>
                  <a:lnTo>
                    <a:pt x="27" y="20"/>
                  </a:lnTo>
                  <a:lnTo>
                    <a:pt x="12" y="16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0" name="Picture 64" descr="nsf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5" descr="USG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136525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0" y="1383506"/>
            <a:ext cx="6784975" cy="3376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552826"/>
            <a:ext cx="3714750" cy="2662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40" name="Rectangle 2"/>
          <p:cNvSpPr txBox="1">
            <a:spLocks noChangeArrowheads="1"/>
          </p:cNvSpPr>
          <p:nvPr/>
        </p:nvSpPr>
        <p:spPr bwMode="auto">
          <a:xfrm>
            <a:off x="285750" y="2509838"/>
            <a:ext cx="2000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</a:rPr>
              <a:t>Sports field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</a:rPr>
              <a:t>irrigation</a:t>
            </a:r>
          </a:p>
        </p:txBody>
      </p:sp>
      <p:sp>
        <p:nvSpPr>
          <p:cNvPr id="18441" name="Rectangle 2"/>
          <p:cNvSpPr txBox="1">
            <a:spLocks noChangeArrowheads="1"/>
          </p:cNvSpPr>
          <p:nvPr/>
        </p:nvSpPr>
        <p:spPr bwMode="auto">
          <a:xfrm>
            <a:off x="4357688" y="5653088"/>
            <a:ext cx="2000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</a:rPr>
              <a:t>Precision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</a:rPr>
              <a:t>agriculture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 of WUSNs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381000" y="1399385"/>
            <a:ext cx="8229600" cy="2739799"/>
            <a:chOff x="-35683" y="1289304"/>
            <a:chExt cx="9103483" cy="3383280"/>
          </a:xfrm>
        </p:grpSpPr>
        <p:pic>
          <p:nvPicPr>
            <p:cNvPr id="1030" name="Picture 6" descr="C:\Users\Agnelo Silva\AppData\Local\Microsoft\Windows\Temporary Internet Files\Content.IE5\VTS2GTAM\MCj0349993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2209800"/>
              <a:ext cx="329189" cy="554037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048000"/>
              <a:ext cx="8458200" cy="706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 descr="C:\Users\Agnelo Silva\AppData\Local\Microsoft\Windows\Temporary Internet Files\Content.IE5\JFC7MF23\MCj0334122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3364992"/>
              <a:ext cx="272238" cy="381000"/>
            </a:xfrm>
            <a:prstGeom prst="rect">
              <a:avLst/>
            </a:prstGeom>
            <a:noFill/>
          </p:spPr>
        </p:pic>
        <p:sp>
          <p:nvSpPr>
            <p:cNvPr id="47" name="Rectangle 46"/>
            <p:cNvSpPr/>
            <p:nvPr/>
          </p:nvSpPr>
          <p:spPr>
            <a:xfrm>
              <a:off x="6620256" y="3575304"/>
              <a:ext cx="76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29400" y="3352800"/>
              <a:ext cx="76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5" name="Picture 11" descr="C:\Users\Agnelo Silva\AppData\Local\Microsoft\Windows\Temporary Internet Files\Content.IE5\JWQJVH07\MCj0439798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3680" y="3474720"/>
              <a:ext cx="82296" cy="82296"/>
            </a:xfrm>
            <a:prstGeom prst="rect">
              <a:avLst/>
            </a:prstGeom>
            <a:noFill/>
          </p:spPr>
        </p:pic>
        <p:cxnSp>
          <p:nvCxnSpPr>
            <p:cNvPr id="51" name="Straight Connector 50"/>
            <p:cNvCxnSpPr/>
            <p:nvPr/>
          </p:nvCxnSpPr>
          <p:spPr>
            <a:xfrm rot="17280000" flipH="1">
              <a:off x="6563109" y="3438909"/>
              <a:ext cx="76200" cy="76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Users\Agnelo Silva\AppData\Local\Microsoft\Windows\Temporary Internet Files\Content.IE5\VTS2GTAM\MCj03227090000[1].wm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7000" contrast="18000"/>
            </a:blip>
            <a:srcRect/>
            <a:stretch>
              <a:fillRect/>
            </a:stretch>
          </p:blipFill>
          <p:spPr bwMode="auto">
            <a:xfrm>
              <a:off x="7010400" y="2590800"/>
              <a:ext cx="1878104" cy="12192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6934200" y="3758184"/>
              <a:ext cx="152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/>
            </p:cNvSpPr>
            <p:nvPr/>
          </p:nvSpPr>
          <p:spPr>
            <a:xfrm>
              <a:off x="45720" y="3749040"/>
              <a:ext cx="9022080" cy="365760"/>
            </a:xfrm>
            <a:prstGeom prst="rect">
              <a:avLst/>
            </a:prstGeom>
            <a:solidFill>
              <a:srgbClr val="D5D2C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720" y="4105656"/>
              <a:ext cx="9022080" cy="390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71600" y="3886200"/>
              <a:ext cx="5562600" cy="533400"/>
            </a:xfrm>
            <a:prstGeom prst="roundRect">
              <a:avLst/>
            </a:prstGeom>
            <a:solidFill>
              <a:schemeClr val="bg1">
                <a:alpha val="27000"/>
              </a:schemeClr>
            </a:solidFill>
            <a:ln w="222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133600" y="1905000"/>
              <a:ext cx="6934200" cy="1600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7000"/>
              </a:schemeClr>
            </a:solidFill>
            <a:ln w="222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gnelo Silva\AppData\Local\Microsoft\Windows\Temporary Internet Files\Content.IE5\1OQKOVQX\MCj043524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8305800" y="2492827"/>
              <a:ext cx="381000" cy="707573"/>
            </a:xfrm>
            <a:prstGeom prst="rect">
              <a:avLst/>
            </a:prstGeom>
            <a:noFill/>
          </p:spPr>
        </p:pic>
        <p:sp>
          <p:nvSpPr>
            <p:cNvPr id="37" name="Flowchart: Decision 36"/>
            <p:cNvSpPr/>
            <p:nvPr/>
          </p:nvSpPr>
          <p:spPr>
            <a:xfrm>
              <a:off x="8458200" y="2209800"/>
              <a:ext cx="152400" cy="2286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1417320" y="396240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093720" y="4208919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389120" y="396240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2407920" y="396240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398520" y="396240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779520" y="4208919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151120" y="396240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867400" y="396240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675120" y="396240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6473952" y="3227832"/>
              <a:ext cx="152400" cy="1524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3657600" y="3200400"/>
              <a:ext cx="152400" cy="1524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09800" y="3200400"/>
              <a:ext cx="152400" cy="1524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>
              <a:spLocks noChangeAspect="1"/>
            </p:cNvSpPr>
            <p:nvPr/>
          </p:nvSpPr>
          <p:spPr>
            <a:xfrm>
              <a:off x="6926580" y="2133600"/>
              <a:ext cx="160020" cy="16002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3276600" y="4260735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56" idx="7"/>
            </p:cNvCxnSpPr>
            <p:nvPr/>
          </p:nvCxnSpPr>
          <p:spPr>
            <a:xfrm rot="5400000">
              <a:off x="5895974" y="3445764"/>
              <a:ext cx="594743" cy="4697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2" idx="7"/>
            </p:cNvCxnSpPr>
            <p:nvPr/>
          </p:nvCxnSpPr>
          <p:spPr>
            <a:xfrm rot="5400000" flipH="1" flipV="1">
              <a:off x="5242177" y="2286001"/>
              <a:ext cx="1692023" cy="1692023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headEnd type="none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46" idx="0"/>
              <a:endCxn id="60" idx="3"/>
            </p:cNvCxnSpPr>
            <p:nvPr/>
          </p:nvCxnSpPr>
          <p:spPr>
            <a:xfrm rot="16200000" flipV="1">
              <a:off x="2068830" y="3569970"/>
              <a:ext cx="609600" cy="17526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headEnd type="none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3962400" y="4038600"/>
              <a:ext cx="3810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590800" y="4038600"/>
              <a:ext cx="4572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4572000" y="4038600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600200" y="4038600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019800" y="40386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-35683" y="3761601"/>
              <a:ext cx="1420989" cy="38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Topsoil Region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-27432" y="4114800"/>
              <a:ext cx="1424252" cy="38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Subsoil Region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85813" y="1524000"/>
              <a:ext cx="4381987" cy="456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Infrastructure and Management Network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89742" y="4050268"/>
              <a:ext cx="2092758" cy="418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Monitoring Network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62"/>
            <p:cNvGrpSpPr/>
            <p:nvPr/>
          </p:nvGrpSpPr>
          <p:grpSpPr>
            <a:xfrm>
              <a:off x="76200" y="1289304"/>
              <a:ext cx="1987378" cy="1676400"/>
              <a:chOff x="76200" y="990600"/>
              <a:chExt cx="1987378" cy="1676400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76200" y="990600"/>
                <a:ext cx="1981200" cy="1676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152400" y="1736836"/>
                <a:ext cx="152400" cy="1524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76784" y="1115562"/>
                <a:ext cx="123749" cy="12374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xagon 112"/>
              <p:cNvSpPr>
                <a:spLocks noChangeAspect="1"/>
              </p:cNvSpPr>
              <p:nvPr/>
            </p:nvSpPr>
            <p:spPr>
              <a:xfrm>
                <a:off x="164592" y="1294876"/>
                <a:ext cx="144018" cy="144018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cision 113"/>
              <p:cNvSpPr>
                <a:spLocks noChangeAspect="1"/>
              </p:cNvSpPr>
              <p:nvPr/>
            </p:nvSpPr>
            <p:spPr>
              <a:xfrm>
                <a:off x="164593" y="1508236"/>
                <a:ext cx="127558" cy="191338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65176" y="1200912"/>
                <a:ext cx="1798402" cy="38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Infrastructure nodes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46888" y="1441180"/>
                <a:ext cx="1699102" cy="38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Monitoring central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56032" y="1669780"/>
                <a:ext cx="1238064" cy="38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Mobile sinks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36214" y="1905000"/>
                <a:ext cx="1301900" cy="38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UG2UG Link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36214" y="2097024"/>
                <a:ext cx="1301900" cy="38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UG2AG Link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36214" y="2279905"/>
                <a:ext cx="1301900" cy="38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AG2UG Link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9" name="Straight Arrow Connector 128"/>
              <p:cNvCxnSpPr/>
              <p:nvPr/>
            </p:nvCxnSpPr>
            <p:spPr>
              <a:xfrm>
                <a:off x="152400" y="2085768"/>
                <a:ext cx="3048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headEnd type="stealth" w="lg" len="sm"/>
                <a:tailEnd type="stealth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175260" y="2314368"/>
                <a:ext cx="281940" cy="1588"/>
              </a:xfrm>
              <a:prstGeom prst="straightConnector1">
                <a:avLst/>
              </a:prstGeom>
              <a:ln w="38100" cmpd="dbl">
                <a:solidFill>
                  <a:schemeClr val="tx1"/>
                </a:solidFill>
                <a:headEnd type="none" w="lg" len="sm"/>
                <a:tailEnd type="stealth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rot="10800000">
                <a:off x="152400" y="2468356"/>
                <a:ext cx="304797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sm"/>
                <a:tailEnd type="stealth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283464" y="990600"/>
                <a:ext cx="1622853" cy="38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Monitoring nodes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Agricultural Networks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609600" y="4114800"/>
            <a:ext cx="77724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Real-time information about soil and crop conditions</a:t>
            </a:r>
          </a:p>
          <a:p>
            <a:r>
              <a:rPr lang="en-US" dirty="0" smtClean="0"/>
              <a:t>Inter-connection of heterogeneous machinery with the management network</a:t>
            </a:r>
          </a:p>
          <a:p>
            <a:r>
              <a:rPr lang="en-US" dirty="0" smtClean="0"/>
              <a:t>Complete autonomy on the field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4400" y="1447800"/>
            <a:ext cx="733798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Extremely Efficient Irrigation Systems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using </a:t>
            </a:r>
            <a:r>
              <a:rPr lang="pt-BR" sz="2400" b="1" dirty="0" smtClean="0">
                <a:solidFill>
                  <a:schemeClr val="tx2"/>
                </a:solidFill>
              </a:rPr>
              <a:t>Wireless Underground Sensor Networks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7661275" cy="389255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832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endParaRPr lang="pt-BR" b="1" dirty="0">
              <a:solidFill>
                <a:srgbClr val="FF0000"/>
              </a:solidFill>
              <a:latin typeface="Verdana" pitchFamily="-111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819400"/>
            <a:ext cx="1752600" cy="23209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718050" cy="35814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152400" y="5181600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ts val="2500"/>
              </a:lnSpc>
              <a:buFont typeface="Arial" charset="0"/>
              <a:buChar char="•"/>
            </a:pPr>
            <a:r>
              <a:rPr lang="en-AU" sz="2000"/>
              <a:t>The new antenna scheme is adopted.</a:t>
            </a:r>
          </a:p>
          <a:p>
            <a:pPr marL="228600" indent="-228600">
              <a:lnSpc>
                <a:spcPts val="2500"/>
              </a:lnSpc>
              <a:buFont typeface="Arial" charset="0"/>
              <a:buChar char="•"/>
            </a:pPr>
            <a:r>
              <a:rPr lang="en-AU" sz="2000"/>
              <a:t>Two scenarios: with and without corn crop (280cm-height).</a:t>
            </a:r>
          </a:p>
          <a:p>
            <a:pPr marL="228600" indent="-228600">
              <a:lnSpc>
                <a:spcPts val="2500"/>
              </a:lnSpc>
              <a:buFont typeface="Arial" charset="0"/>
              <a:buChar char="•"/>
            </a:pPr>
            <a:r>
              <a:rPr lang="en-AU" sz="2000"/>
              <a:t>Burial depth: 40cm.</a:t>
            </a:r>
          </a:p>
          <a:p>
            <a:pPr marL="228600" indent="-228600">
              <a:lnSpc>
                <a:spcPts val="2500"/>
              </a:lnSpc>
              <a:buFont typeface="Arial" charset="0"/>
              <a:buChar char="•"/>
            </a:pPr>
            <a:endParaRPr lang="en-US" sz="2000"/>
          </a:p>
          <a:p>
            <a:pPr marL="228600" indent="-228600">
              <a:lnSpc>
                <a:spcPts val="2500"/>
              </a:lnSpc>
              <a:buFont typeface="Arial" charset="0"/>
              <a:buChar char="•"/>
            </a:pPr>
            <a:endParaRPr lang="en-AU" sz="2000"/>
          </a:p>
        </p:txBody>
      </p:sp>
      <p:sp>
        <p:nvSpPr>
          <p:cNvPr id="25607" name="Rectangle 2"/>
          <p:cNvSpPr txBox="1">
            <a:spLocks noChangeArrowheads="1"/>
          </p:cNvSpPr>
          <p:nvPr/>
        </p:nvSpPr>
        <p:spPr bwMode="auto">
          <a:xfrm>
            <a:off x="4953000" y="52578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ts val="2500"/>
              </a:lnSpc>
              <a:buFont typeface="Arial" charset="0"/>
              <a:buChar char="•"/>
            </a:pPr>
            <a:r>
              <a:rPr lang="en-AU" sz="2000"/>
              <a:t>Two soil moisture levels: VWC 16.6% and 22.7%.</a:t>
            </a:r>
          </a:p>
          <a:p>
            <a:pPr marL="685800" lvl="1" indent="-228600">
              <a:lnSpc>
                <a:spcPts val="2500"/>
              </a:lnSpc>
              <a:buFont typeface="Arial" charset="0"/>
              <a:buChar char="•"/>
            </a:pPr>
            <a:endParaRPr lang="en-US" sz="2000"/>
          </a:p>
          <a:p>
            <a:pPr marL="228600" indent="-228600">
              <a:lnSpc>
                <a:spcPts val="2500"/>
              </a:lnSpc>
              <a:buFont typeface="Arial" charset="0"/>
              <a:buChar char="•"/>
            </a:pPr>
            <a:endParaRPr lang="en-AU" sz="200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6188" y="1447800"/>
            <a:ext cx="1325562" cy="36576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447800"/>
            <a:ext cx="1600200" cy="240506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832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endParaRPr lang="pt-BR" b="1" dirty="0">
              <a:solidFill>
                <a:srgbClr val="FF0000"/>
              </a:solidFill>
              <a:latin typeface="Verdana" pitchFamily="-111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</a:t>
            </a:r>
            <a:endParaRPr lang="en-US" dirty="0"/>
          </a:p>
        </p:txBody>
      </p:sp>
      <p:pic>
        <p:nvPicPr>
          <p:cNvPr id="12" name="Picture 11" descr="fergus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3463636" cy="2743200"/>
          </a:xfrm>
          <a:prstGeom prst="rect">
            <a:avLst/>
          </a:prstGeom>
        </p:spPr>
      </p:pic>
      <p:pic>
        <p:nvPicPr>
          <p:cNvPr id="13" name="Picture 12" descr="fergusson-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00" y="1600200"/>
            <a:ext cx="3657600" cy="2743200"/>
          </a:xfrm>
          <a:prstGeom prst="rect">
            <a:avLst/>
          </a:prstGeom>
        </p:spPr>
      </p:pic>
      <p:pic>
        <p:nvPicPr>
          <p:cNvPr id="14" name="Picture 13" descr="fergusson-g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657600"/>
            <a:ext cx="4093742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Monitoring Environment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000" smtClean="0"/>
              <a:t>Combining Sensor Networks with Advanced Monitoring techniques</a:t>
            </a:r>
          </a:p>
          <a:p>
            <a:pPr>
              <a:buFontTx/>
              <a:buNone/>
              <a:defRPr/>
            </a:pPr>
            <a:endParaRPr lang="en-US" smtClean="0"/>
          </a:p>
        </p:txBody>
      </p:sp>
      <p:pic>
        <p:nvPicPr>
          <p:cNvPr id="6" name="Picture 5" descr="cranes_ma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150" y="2667000"/>
            <a:ext cx="42608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fly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" y="2438400"/>
            <a:ext cx="468884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Point Star 10"/>
          <p:cNvSpPr>
            <a:spLocks noChangeArrowheads="1"/>
          </p:cNvSpPr>
          <p:nvPr/>
        </p:nvSpPr>
        <p:spPr bwMode="auto">
          <a:xfrm>
            <a:off x="7120891" y="4697414"/>
            <a:ext cx="255270" cy="255587"/>
          </a:xfrm>
          <a:custGeom>
            <a:avLst/>
            <a:gdLst>
              <a:gd name="T0" fmla="*/ 127659 w 255317"/>
              <a:gd name="T1" fmla="*/ 0 h 255317"/>
              <a:gd name="T2" fmla="*/ 0 w 255317"/>
              <a:gd name="T3" fmla="*/ 97522 h 255317"/>
              <a:gd name="T4" fmla="*/ 48761 w 255317"/>
              <a:gd name="T5" fmla="*/ 255316 h 255317"/>
              <a:gd name="T6" fmla="*/ 206556 w 255317"/>
              <a:gd name="T7" fmla="*/ 255316 h 255317"/>
              <a:gd name="T8" fmla="*/ 255317 w 255317"/>
              <a:gd name="T9" fmla="*/ 97522 h 255317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8898 w 255317"/>
              <a:gd name="T16" fmla="*/ 97523 h 255317"/>
              <a:gd name="T17" fmla="*/ 176419 w 255317"/>
              <a:gd name="T18" fmla="*/ 195043 h 255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317" h="255317">
                <a:moveTo>
                  <a:pt x="0" y="97522"/>
                </a:moveTo>
                <a:lnTo>
                  <a:pt x="97523" y="97523"/>
                </a:lnTo>
                <a:lnTo>
                  <a:pt x="127659" y="0"/>
                </a:lnTo>
                <a:lnTo>
                  <a:pt x="157794" y="97523"/>
                </a:lnTo>
                <a:lnTo>
                  <a:pt x="255317" y="97522"/>
                </a:lnTo>
                <a:lnTo>
                  <a:pt x="176419" y="157794"/>
                </a:lnTo>
                <a:lnTo>
                  <a:pt x="206556" y="255316"/>
                </a:lnTo>
                <a:lnTo>
                  <a:pt x="127659" y="195043"/>
                </a:lnTo>
                <a:lnTo>
                  <a:pt x="48761" y="255316"/>
                </a:lnTo>
                <a:lnTo>
                  <a:pt x="78898" y="15779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250983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Save Whooping Crane from Extinction</a:t>
            </a:r>
          </a:p>
        </p:txBody>
      </p:sp>
      <p:pic>
        <p:nvPicPr>
          <p:cNvPr id="8" name="Picture 2" descr="C:\Users\mcvuran\Documents\presente\Crane\Board pics\csv2-top-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85184"/>
            <a:ext cx="2422258" cy="1447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Monitor Controller System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4163"/>
            <a:ext cx="82296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create a way to more discretely and conveniently control audio levels for playback monitors.  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Wireless Monitor Controller that includes a mobile web interface for volume control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mtClean="0"/>
              <a:t>Components:</a:t>
            </a:r>
          </a:p>
          <a:p>
            <a:pPr lvl="1" eaLnBrk="1" hangingPunct="1"/>
            <a:r>
              <a:rPr lang="en-US" smtClean="0"/>
              <a:t>Audio Mixer</a:t>
            </a:r>
          </a:p>
          <a:p>
            <a:pPr lvl="1" eaLnBrk="1" hangingPunct="1"/>
            <a:r>
              <a:rPr lang="en-US" smtClean="0"/>
              <a:t>Audio Controller Board</a:t>
            </a:r>
          </a:p>
          <a:p>
            <a:pPr lvl="1" eaLnBrk="1" hangingPunct="1"/>
            <a:r>
              <a:rPr lang="en-US" smtClean="0"/>
              <a:t>Controlling Computer</a:t>
            </a:r>
          </a:p>
          <a:p>
            <a:pPr lvl="1" eaLnBrk="1" hangingPunct="1"/>
            <a:r>
              <a:rPr lang="en-US" smtClean="0"/>
              <a:t>Wireless Audio Transmitter</a:t>
            </a:r>
          </a:p>
          <a:p>
            <a:pPr lvl="1" eaLnBrk="1" hangingPunct="1"/>
            <a:r>
              <a:rPr lang="en-US" smtClean="0"/>
              <a:t> Mobile Controllers</a:t>
            </a:r>
          </a:p>
          <a:p>
            <a:pPr lvl="1" eaLnBrk="1" hangingPunct="1"/>
            <a:r>
              <a:rPr lang="en-US" smtClean="0"/>
              <a:t>Headphones/Receiver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Schematic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7255" y="2811780"/>
            <a:ext cx="7248049" cy="2194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Mobile Controller: internet enabled cell phone or other wireless device </a:t>
            </a:r>
          </a:p>
          <a:p>
            <a:pPr lvl="1" eaLnBrk="1" hangingPunct="1"/>
            <a:r>
              <a:rPr lang="en-US" smtClean="0"/>
              <a:t>Web interface in HTML and JavaScript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565525"/>
            <a:ext cx="589438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6463" y="381000"/>
            <a:ext cx="7475537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cs typeface="Times New Roman" pitchFamily="1" charset="0"/>
              </a:rPr>
              <a:t>Computer Engineering Senior Design Projects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i="1" smtClean="0"/>
          </a:p>
          <a:p>
            <a:pPr algn="ctr" eaLnBrk="1" hangingPunct="1">
              <a:buFontTx/>
              <a:buNone/>
            </a:pPr>
            <a:endParaRPr lang="en-US" sz="4000" i="1" smtClean="0"/>
          </a:p>
          <a:p>
            <a:pPr algn="ctr" eaLnBrk="1" hangingPunct="1">
              <a:buFontTx/>
              <a:buNone/>
            </a:pPr>
            <a:r>
              <a:rPr lang="en-US" sz="4000" i="1" smtClean="0"/>
              <a:t>Jarvis Home Automation Platform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Jarvis Home Automation Platform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248525" cy="53007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E51837"/>
      </a:dk2>
      <a:lt2>
        <a:srgbClr val="969696"/>
      </a:lt2>
      <a:accent1>
        <a:srgbClr val="FBDF53"/>
      </a:accent1>
      <a:accent2>
        <a:srgbClr val="FF8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7300"/>
      </a:accent6>
      <a:hlink>
        <a:srgbClr val="0000FF"/>
      </a:hlink>
      <a:folHlink>
        <a:srgbClr val="4C4C4C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E51837"/>
        </a:dk2>
        <a:lt2>
          <a:srgbClr val="969696"/>
        </a:lt2>
        <a:accent1>
          <a:srgbClr val="FBDF53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7300"/>
        </a:accent6>
        <a:hlink>
          <a:srgbClr val="0000FF"/>
        </a:hlink>
        <a:folHlink>
          <a:srgbClr val="4C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UNL_PPT_4</Template>
  <TotalTime>4051</TotalTime>
  <Words>553</Words>
  <Application>Microsoft Office PowerPoint</Application>
  <PresentationFormat>On-screen Show (4:3)</PresentationFormat>
  <Paragraphs>155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ＭＳ Ｐゴシック</vt:lpstr>
      <vt:lpstr>Verdana</vt:lpstr>
      <vt:lpstr>Times New Roman</vt:lpstr>
      <vt:lpstr>Tahoma</vt:lpstr>
      <vt:lpstr>Monotype Sorts</vt:lpstr>
      <vt:lpstr>宋体</vt:lpstr>
      <vt:lpstr>Blank Presentation</vt:lpstr>
      <vt:lpstr>CSCE 488/489 Fall 2009/Spring 2010 Projects</vt:lpstr>
      <vt:lpstr>Computer Engineering Senior Design Projects</vt:lpstr>
      <vt:lpstr>Computer Engineering Senior Design Projects</vt:lpstr>
      <vt:lpstr>Wireless Monitor Controller System</vt:lpstr>
      <vt:lpstr>Motivation</vt:lpstr>
      <vt:lpstr>Final Schematic</vt:lpstr>
      <vt:lpstr>Implementation</vt:lpstr>
      <vt:lpstr>Computer Engineering Senior Design Projects</vt:lpstr>
      <vt:lpstr>Jarvis Home Automation Platform</vt:lpstr>
      <vt:lpstr>Jarvis Home Automation Platform</vt:lpstr>
      <vt:lpstr>Project Goals</vt:lpstr>
      <vt:lpstr>Jarvis Home Automation Platform</vt:lpstr>
      <vt:lpstr>Computer Engineering Senior Design Projects</vt:lpstr>
      <vt:lpstr>Artist’s Conception </vt:lpstr>
      <vt:lpstr>Engineers’ Conception </vt:lpstr>
      <vt:lpstr>Engineers’ Conception </vt:lpstr>
      <vt:lpstr>Engineers’ Conception </vt:lpstr>
      <vt:lpstr>Wireless Multimedia Sensor Networks</vt:lpstr>
      <vt:lpstr>Sensor Networks &amp; Embedded Systems Course Projects</vt:lpstr>
      <vt:lpstr>Wireless Multimedia Sensor Node</vt:lpstr>
      <vt:lpstr>3D Environment Modeling with WSNs</vt:lpstr>
      <vt:lpstr>Testing and Surveillance using Sensor Networks</vt:lpstr>
      <vt:lpstr>Traffic Control using Sensor Networks</vt:lpstr>
      <vt:lpstr>Interconnecting WSNs with Internet</vt:lpstr>
      <vt:lpstr>Slide 25</vt:lpstr>
      <vt:lpstr>Distributed Building Light Control</vt:lpstr>
      <vt:lpstr>Slide 27</vt:lpstr>
      <vt:lpstr>Slide 28</vt:lpstr>
      <vt:lpstr>Slide 29</vt:lpstr>
      <vt:lpstr>Wireless Sensor Networks</vt:lpstr>
      <vt:lpstr>Slide 31</vt:lpstr>
      <vt:lpstr>Potential Applications of WUSNs</vt:lpstr>
      <vt:lpstr>Agricultural Networks</vt:lpstr>
      <vt:lpstr>Slide 34</vt:lpstr>
      <vt:lpstr>Extremely Efficient Irrigation Systems  using Wireless Underground Sensor Networks</vt:lpstr>
      <vt:lpstr>Experiment Setup</vt:lpstr>
      <vt:lpstr>New Project</vt:lpstr>
      <vt:lpstr>Monitoring Environment Behavior</vt:lpstr>
    </vt:vector>
  </TitlesOfParts>
  <Company>University of Nebraska Lincoln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State-of-the-Art in WSN</dc:title>
  <dc:creator>M. Can Vuran</dc:creator>
  <cp:lastModifiedBy>M. Can Vuran</cp:lastModifiedBy>
  <cp:revision>155</cp:revision>
  <dcterms:created xsi:type="dcterms:W3CDTF">2003-06-09T13:46:18Z</dcterms:created>
  <dcterms:modified xsi:type="dcterms:W3CDTF">2010-10-03T05:35:16Z</dcterms:modified>
</cp:coreProperties>
</file>