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634" r:id="rId3"/>
    <p:sldId id="635" r:id="rId4"/>
    <p:sldId id="636" r:id="rId5"/>
    <p:sldId id="637" r:id="rId6"/>
    <p:sldId id="638" r:id="rId7"/>
    <p:sldId id="640" r:id="rId8"/>
    <p:sldId id="639" r:id="rId9"/>
    <p:sldId id="652" r:id="rId10"/>
    <p:sldId id="653" r:id="rId11"/>
    <p:sldId id="641" r:id="rId12"/>
    <p:sldId id="549" r:id="rId13"/>
    <p:sldId id="552" r:id="rId14"/>
    <p:sldId id="643" r:id="rId15"/>
    <p:sldId id="617" r:id="rId16"/>
    <p:sldId id="618" r:id="rId17"/>
    <p:sldId id="619" r:id="rId18"/>
    <p:sldId id="620" r:id="rId19"/>
    <p:sldId id="412" r:id="rId20"/>
    <p:sldId id="464" r:id="rId21"/>
    <p:sldId id="644" r:id="rId22"/>
    <p:sldId id="413" r:id="rId23"/>
    <p:sldId id="414" r:id="rId24"/>
    <p:sldId id="415" r:id="rId25"/>
    <p:sldId id="416" r:id="rId26"/>
    <p:sldId id="627" r:id="rId27"/>
    <p:sldId id="621" r:id="rId28"/>
    <p:sldId id="622" r:id="rId29"/>
    <p:sldId id="623" r:id="rId30"/>
    <p:sldId id="624" r:id="rId31"/>
    <p:sldId id="625" r:id="rId32"/>
    <p:sldId id="628" r:id="rId33"/>
    <p:sldId id="645" r:id="rId34"/>
    <p:sldId id="466" r:id="rId35"/>
    <p:sldId id="646" r:id="rId36"/>
    <p:sldId id="648" r:id="rId37"/>
    <p:sldId id="647" r:id="rId38"/>
    <p:sldId id="467" r:id="rId39"/>
    <p:sldId id="469" r:id="rId40"/>
    <p:sldId id="470" r:id="rId41"/>
    <p:sldId id="649" r:id="rId42"/>
    <p:sldId id="650" r:id="rId43"/>
    <p:sldId id="651" r:id="rId44"/>
    <p:sldId id="472" r:id="rId45"/>
    <p:sldId id="471" r:id="rId46"/>
    <p:sldId id="476" r:id="rId47"/>
    <p:sldId id="478" r:id="rId48"/>
    <p:sldId id="479" r:id="rId49"/>
    <p:sldId id="654" r:id="rId50"/>
    <p:sldId id="655" r:id="rId51"/>
    <p:sldId id="485" r:id="rId52"/>
    <p:sldId id="486" r:id="rId53"/>
    <p:sldId id="487" r:id="rId54"/>
    <p:sldId id="488" r:id="rId55"/>
    <p:sldId id="489" r:id="rId56"/>
    <p:sldId id="491" r:id="rId57"/>
    <p:sldId id="569" r:id="rId5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607F180E-60AD-42E9-8C70-9682BF0E0512}">
          <p14:sldIdLst>
            <p14:sldId id="256"/>
          </p14:sldIdLst>
        </p14:section>
        <p14:section name="Introduction" id="{72896F9C-9B41-4DF3-AAE3-F62DF0670E13}">
          <p14:sldIdLst>
            <p14:sldId id="634"/>
            <p14:sldId id="635"/>
            <p14:sldId id="636"/>
            <p14:sldId id="637"/>
            <p14:sldId id="638"/>
            <p14:sldId id="640"/>
            <p14:sldId id="639"/>
            <p14:sldId id="652"/>
            <p14:sldId id="653"/>
            <p14:sldId id="641"/>
            <p14:sldId id="549"/>
            <p14:sldId id="552"/>
            <p14:sldId id="643"/>
            <p14:sldId id="617"/>
            <p14:sldId id="618"/>
            <p14:sldId id="619"/>
            <p14:sldId id="620"/>
            <p14:sldId id="412"/>
            <p14:sldId id="464"/>
            <p14:sldId id="644"/>
            <p14:sldId id="413"/>
            <p14:sldId id="414"/>
            <p14:sldId id="415"/>
            <p14:sldId id="416"/>
            <p14:sldId id="627"/>
            <p14:sldId id="621"/>
            <p14:sldId id="622"/>
            <p14:sldId id="623"/>
            <p14:sldId id="624"/>
            <p14:sldId id="625"/>
            <p14:sldId id="628"/>
            <p14:sldId id="645"/>
            <p14:sldId id="466"/>
            <p14:sldId id="646"/>
            <p14:sldId id="648"/>
            <p14:sldId id="647"/>
            <p14:sldId id="467"/>
            <p14:sldId id="469"/>
            <p14:sldId id="470"/>
            <p14:sldId id="649"/>
            <p14:sldId id="650"/>
            <p14:sldId id="651"/>
            <p14:sldId id="472"/>
            <p14:sldId id="471"/>
            <p14:sldId id="476"/>
            <p14:sldId id="478"/>
            <p14:sldId id="479"/>
            <p14:sldId id="654"/>
            <p14:sldId id="655"/>
            <p14:sldId id="485"/>
            <p14:sldId id="486"/>
            <p14:sldId id="487"/>
            <p14:sldId id="488"/>
            <p14:sldId id="489"/>
            <p14:sldId id="491"/>
            <p14:sldId id="5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7C80"/>
    <a:srgbClr val="A50021"/>
    <a:srgbClr val="8000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5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9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riting\icse2014\api-spec\eval\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riting\icse2014\api-spec\eval\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78</c:v>
                </c:pt>
                <c:pt idx="1">
                  <c:v>465</c:v>
                </c:pt>
                <c:pt idx="2">
                  <c:v>144</c:v>
                </c:pt>
                <c:pt idx="3">
                  <c:v>62</c:v>
                </c:pt>
                <c:pt idx="4">
                  <c:v>36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57109584"/>
        <c:axId val="316531080"/>
      </c:barChart>
      <c:catAx>
        <c:axId val="257109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6531080"/>
        <c:crosses val="autoZero"/>
        <c:auto val="1"/>
        <c:lblAlgn val="ctr"/>
        <c:lblOffset val="100"/>
        <c:noMultiLvlLbl val="0"/>
      </c:catAx>
      <c:valAx>
        <c:axId val="316531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7109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[results.xlsx]size!$A$8</c:f>
              <c:strCache>
                <c:ptCount val="1"/>
                <c:pt idx="0">
                  <c:v>Precision</c:v>
                </c:pt>
              </c:strCache>
            </c:strRef>
          </c:tx>
          <c:cat>
            <c:strRef>
              <c:f>[results.xlsx]size!$B$7:$M$7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128</c:v>
                </c:pt>
                <c:pt idx="8">
                  <c:v>256</c:v>
                </c:pt>
                <c:pt idx="9">
                  <c:v>512</c:v>
                </c:pt>
                <c:pt idx="10">
                  <c:v>1024</c:v>
                </c:pt>
                <c:pt idx="11">
                  <c:v>Full</c:v>
                </c:pt>
              </c:strCache>
            </c:strRef>
          </c:cat>
          <c:val>
            <c:numRef>
              <c:f>[results.xlsx]size!$B$8:$M$8</c:f>
              <c:numCache>
                <c:formatCode>0%</c:formatCode>
                <c:ptCount val="12"/>
                <c:pt idx="0">
                  <c:v>0.99893682366693048</c:v>
                </c:pt>
                <c:pt idx="1">
                  <c:v>0.94492433303900181</c:v>
                </c:pt>
                <c:pt idx="2">
                  <c:v>0.90732219527050051</c:v>
                </c:pt>
                <c:pt idx="3">
                  <c:v>0.87603421087583389</c:v>
                </c:pt>
                <c:pt idx="4">
                  <c:v>0.85002017133112295</c:v>
                </c:pt>
                <c:pt idx="5">
                  <c:v>0.8318800386088272</c:v>
                </c:pt>
                <c:pt idx="6">
                  <c:v>0.83801150160539895</c:v>
                </c:pt>
                <c:pt idx="7">
                  <c:v>0.84361113497058282</c:v>
                </c:pt>
                <c:pt idx="8">
                  <c:v>0.84099567585700863</c:v>
                </c:pt>
                <c:pt idx="9">
                  <c:v>0.83764017871572805</c:v>
                </c:pt>
                <c:pt idx="10">
                  <c:v>0.83578103074372023</c:v>
                </c:pt>
                <c:pt idx="11">
                  <c:v>0.84244080145719724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[results.xlsx]size!$A$9</c:f>
              <c:strCache>
                <c:ptCount val="1"/>
                <c:pt idx="0">
                  <c:v>Recall</c:v>
                </c:pt>
              </c:strCache>
            </c:strRef>
          </c:tx>
          <c:cat>
            <c:strRef>
              <c:f>[results.xlsx]size!$B$7:$M$7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128</c:v>
                </c:pt>
                <c:pt idx="8">
                  <c:v>256</c:v>
                </c:pt>
                <c:pt idx="9">
                  <c:v>512</c:v>
                </c:pt>
                <c:pt idx="10">
                  <c:v>1024</c:v>
                </c:pt>
                <c:pt idx="11">
                  <c:v>Full</c:v>
                </c:pt>
              </c:strCache>
            </c:strRef>
          </c:cat>
          <c:val>
            <c:numRef>
              <c:f>[results.xlsx]size!$B$9:$M$9</c:f>
              <c:numCache>
                <c:formatCode>0%</c:formatCode>
                <c:ptCount val="12"/>
                <c:pt idx="0">
                  <c:v>3.4190222642487861E-2</c:v>
                </c:pt>
                <c:pt idx="1">
                  <c:v>0.10002556380667622</c:v>
                </c:pt>
                <c:pt idx="2">
                  <c:v>0.16233200858823396</c:v>
                </c:pt>
                <c:pt idx="3">
                  <c:v>0.23806935177243047</c:v>
                </c:pt>
                <c:pt idx="4">
                  <c:v>0.32520026034635963</c:v>
                </c:pt>
                <c:pt idx="5">
                  <c:v>0.41798212955067643</c:v>
                </c:pt>
                <c:pt idx="6">
                  <c:v>0.51269040963860602</c:v>
                </c:pt>
                <c:pt idx="7">
                  <c:v>0.59427562787724253</c:v>
                </c:pt>
                <c:pt idx="8">
                  <c:v>0.66163573257585173</c:v>
                </c:pt>
                <c:pt idx="9">
                  <c:v>0.7188448859957528</c:v>
                </c:pt>
                <c:pt idx="10">
                  <c:v>0.76059871462397666</c:v>
                </c:pt>
                <c:pt idx="11">
                  <c:v>0.79220779220779192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[results.xlsx]size!$A$10</c:f>
              <c:strCache>
                <c:ptCount val="1"/>
                <c:pt idx="0">
                  <c:v>Fscore</c:v>
                </c:pt>
              </c:strCache>
            </c:strRef>
          </c:tx>
          <c:cat>
            <c:strRef>
              <c:f>[results.xlsx]size!$B$7:$M$7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128</c:v>
                </c:pt>
                <c:pt idx="8">
                  <c:v>256</c:v>
                </c:pt>
                <c:pt idx="9">
                  <c:v>512</c:v>
                </c:pt>
                <c:pt idx="10">
                  <c:v>1024</c:v>
                </c:pt>
                <c:pt idx="11">
                  <c:v>Full</c:v>
                </c:pt>
              </c:strCache>
            </c:strRef>
          </c:cat>
          <c:val>
            <c:numRef>
              <c:f>[results.xlsx]size!$B$10:$M$10</c:f>
              <c:numCache>
                <c:formatCode>0%</c:formatCode>
                <c:ptCount val="12"/>
                <c:pt idx="0">
                  <c:v>6.6117468377113839E-2</c:v>
                </c:pt>
                <c:pt idx="1">
                  <c:v>0.18090166706018079</c:v>
                </c:pt>
                <c:pt idx="2">
                  <c:v>0.27539261541461307</c:v>
                </c:pt>
                <c:pt idx="3">
                  <c:v>0.37439409352203207</c:v>
                </c:pt>
                <c:pt idx="4">
                  <c:v>0.47042541733549248</c:v>
                </c:pt>
                <c:pt idx="5">
                  <c:v>0.55639893570094856</c:v>
                </c:pt>
                <c:pt idx="6">
                  <c:v>0.63617361678896889</c:v>
                </c:pt>
                <c:pt idx="7">
                  <c:v>0.69732547773921694</c:v>
                </c:pt>
                <c:pt idx="8">
                  <c:v>0.74061115316242765</c:v>
                </c:pt>
                <c:pt idx="9">
                  <c:v>0.77370913788496221</c:v>
                </c:pt>
                <c:pt idx="10">
                  <c:v>0.79641949797396328</c:v>
                </c:pt>
                <c:pt idx="11">
                  <c:v>0.81655246268170678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4600856"/>
        <c:axId val="254600072"/>
      </c:lineChart>
      <c:catAx>
        <c:axId val="2546008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/>
                  <a:t>Data size </a:t>
                </a:r>
                <a:r>
                  <a:rPr lang="en-US" sz="1800" dirty="0" smtClean="0"/>
                  <a:t>(</a:t>
                </a:r>
                <a:r>
                  <a:rPr lang="en-US" sz="1800" dirty="0"/>
                  <a:t>projects)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254600072"/>
        <c:crosses val="autoZero"/>
        <c:auto val="1"/>
        <c:lblAlgn val="ctr"/>
        <c:lblOffset val="100"/>
        <c:noMultiLvlLbl val="0"/>
      </c:catAx>
      <c:valAx>
        <c:axId val="25460007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5460085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[results.xlsx]size!$A$18</c:f>
              <c:strCache>
                <c:ptCount val="1"/>
                <c:pt idx="0">
                  <c:v>Precision</c:v>
                </c:pt>
              </c:strCache>
            </c:strRef>
          </c:tx>
          <c:cat>
            <c:strRef>
              <c:f>[results.xlsx]size!$B$17:$I$17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Full</c:v>
                </c:pt>
              </c:strCache>
            </c:strRef>
          </c:cat>
          <c:val>
            <c:numRef>
              <c:f>[results.xlsx]size!$B$18:$I$18</c:f>
              <c:numCache>
                <c:formatCode>0%</c:formatCode>
                <c:ptCount val="8"/>
                <c:pt idx="0">
                  <c:v>0.99894513035511023</c:v>
                </c:pt>
                <c:pt idx="1">
                  <c:v>0.91822586483067004</c:v>
                </c:pt>
                <c:pt idx="2">
                  <c:v>0.86296465849536763</c:v>
                </c:pt>
                <c:pt idx="3">
                  <c:v>0.82980679816242298</c:v>
                </c:pt>
                <c:pt idx="4">
                  <c:v>0.82245096242529703</c:v>
                </c:pt>
                <c:pt idx="5">
                  <c:v>0.82700379394886903</c:v>
                </c:pt>
                <c:pt idx="6">
                  <c:v>0.82603977895608205</c:v>
                </c:pt>
                <c:pt idx="7">
                  <c:v>0.82441314553990275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[results.xlsx]size!$A$19</c:f>
              <c:strCache>
                <c:ptCount val="1"/>
                <c:pt idx="0">
                  <c:v>Recall</c:v>
                </c:pt>
              </c:strCache>
            </c:strRef>
          </c:tx>
          <c:cat>
            <c:strRef>
              <c:f>[results.xlsx]size!$B$17:$I$17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Full</c:v>
                </c:pt>
              </c:strCache>
            </c:strRef>
          </c:cat>
          <c:val>
            <c:numRef>
              <c:f>[results.xlsx]size!$B$19:$I$19</c:f>
              <c:numCache>
                <c:formatCode>0%</c:formatCode>
                <c:ptCount val="8"/>
                <c:pt idx="0">
                  <c:v>0.11685814634432526</c:v>
                </c:pt>
                <c:pt idx="1">
                  <c:v>0.22648662181951867</c:v>
                </c:pt>
                <c:pt idx="2">
                  <c:v>0.32306512705730306</c:v>
                </c:pt>
                <c:pt idx="3">
                  <c:v>0.42073549531345888</c:v>
                </c:pt>
                <c:pt idx="4">
                  <c:v>0.52954387886509069</c:v>
                </c:pt>
                <c:pt idx="5">
                  <c:v>0.61739376134398405</c:v>
                </c:pt>
                <c:pt idx="6">
                  <c:v>0.69923884586745122</c:v>
                </c:pt>
                <c:pt idx="7">
                  <c:v>0.75151515151515091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[results.xlsx]size!$A$20</c:f>
              <c:strCache>
                <c:ptCount val="1"/>
                <c:pt idx="0">
                  <c:v>Fscore</c:v>
                </c:pt>
              </c:strCache>
            </c:strRef>
          </c:tx>
          <c:cat>
            <c:strRef>
              <c:f>[results.xlsx]size!$B$17:$I$17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Full</c:v>
                </c:pt>
              </c:strCache>
            </c:strRef>
          </c:cat>
          <c:val>
            <c:numRef>
              <c:f>[results.xlsx]size!$B$20:$I$20</c:f>
              <c:numCache>
                <c:formatCode>0%</c:formatCode>
                <c:ptCount val="8"/>
                <c:pt idx="0">
                  <c:v>0.20923917086584154</c:v>
                </c:pt>
                <c:pt idx="1">
                  <c:v>0.36335040740471586</c:v>
                </c:pt>
                <c:pt idx="2">
                  <c:v>0.47012948652525388</c:v>
                </c:pt>
                <c:pt idx="3">
                  <c:v>0.5583644408681897</c:v>
                </c:pt>
                <c:pt idx="4">
                  <c:v>0.64426854233162667</c:v>
                </c:pt>
                <c:pt idx="5">
                  <c:v>0.70698954193163688</c:v>
                </c:pt>
                <c:pt idx="6">
                  <c:v>0.75736864370558388</c:v>
                </c:pt>
                <c:pt idx="7">
                  <c:v>0.78627812082475657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4601640"/>
        <c:axId val="256457424"/>
      </c:lineChart>
      <c:catAx>
        <c:axId val="254601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/>
                  <a:t>Data size </a:t>
                </a:r>
                <a:r>
                  <a:rPr lang="en-US" sz="1800" dirty="0" smtClean="0"/>
                  <a:t>(</a:t>
                </a:r>
                <a:r>
                  <a:rPr lang="en-US" sz="1800" dirty="0"/>
                  <a:t>projects)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256457424"/>
        <c:crosses val="autoZero"/>
        <c:auto val="1"/>
        <c:lblAlgn val="ctr"/>
        <c:lblOffset val="100"/>
        <c:noMultiLvlLbl val="0"/>
      </c:catAx>
      <c:valAx>
        <c:axId val="25645742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5460164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Usefulness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Strongly Agree </c:v>
                </c:pt>
                <c:pt idx="1">
                  <c:v>Agree </c:v>
                </c:pt>
                <c:pt idx="2">
                  <c:v>Disagree </c:v>
                </c:pt>
                <c:pt idx="3">
                  <c:v>Strongly Disagree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0.33000000000000135</c:v>
                </c:pt>
                <c:pt idx="1">
                  <c:v>0.48000000000000032</c:v>
                </c:pt>
                <c:pt idx="2">
                  <c:v>0.13</c:v>
                </c:pt>
                <c:pt idx="3">
                  <c:v>6.0000000000000032E-2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Correctness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Correct </c:v>
                </c:pt>
                <c:pt idx="1">
                  <c:v>Good Starting Point </c:v>
                </c:pt>
                <c:pt idx="2">
                  <c:v>Incorrect 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0.63000000000000222</c:v>
                </c:pt>
                <c:pt idx="1">
                  <c:v>0.19000000000000003</c:v>
                </c:pt>
                <c:pt idx="2">
                  <c:v>0.18000000000000024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Usefulness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Strongly Agree </c:v>
                </c:pt>
                <c:pt idx="1">
                  <c:v>Agree </c:v>
                </c:pt>
                <c:pt idx="2">
                  <c:v>Disagree </c:v>
                </c:pt>
                <c:pt idx="3">
                  <c:v>Strongly Disagree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0.33000000000000135</c:v>
                </c:pt>
                <c:pt idx="1">
                  <c:v>0.48000000000000032</c:v>
                </c:pt>
                <c:pt idx="2">
                  <c:v>0.13</c:v>
                </c:pt>
                <c:pt idx="3">
                  <c:v>6.0000000000000032E-2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14351-2DC1-4291-B225-57E9A0BE2924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25AE1-A68D-4BD1-A86E-56C97E9DC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2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A6D25-E27F-4BF1-AF60-3737AF081105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D37B7-2E7F-4314-8AEA-E969EC6F9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7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D37B7-2E7F-4314-8AEA-E969EC6F9D8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48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47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06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Code Factory</a:t>
            </a:r>
            <a:r>
              <a:rPr lang="en-US" baseline="0" dirty="0" smtClean="0"/>
              <a:t> revision </a:t>
            </a:r>
            <a:r>
              <a:rPr lang="en-US" dirty="0" smtClean="0"/>
              <a:t>2464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4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19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9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10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09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79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41F3-FC2C-4D89-97FC-5EB6D641A42B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E140-E1F0-49C0-80F2-452BA9DE2CC2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1EBB-5E43-455E-99CA-F9D2525D1311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F95-BF9C-494A-8BC4-FFF64991DFC1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B4A-937B-448D-8A80-5F826925BB33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45963-C6CC-4DD9-9069-F30DEEDDAA7A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DF51-E217-4406-9641-3188589144C0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73C1-3C3E-4A07-A6EB-44BFA53FA618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CDA62-BCD0-4C1A-BD7A-9C4757F2C514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BEEFF-8868-40F0-8EA8-52968D6268DB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657E3-C106-47AB-B942-B99D26D3EA70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17FDF-FCC6-403B-B47C-40CAA37A5BA4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boa.cs.iastate.edu/jml/" TargetMode="Externa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boa.cs.iastate.edu/jml/" TargetMode="Externa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828800"/>
            <a:ext cx="8839200" cy="1920875"/>
          </a:xfrm>
        </p:spPr>
        <p:txBody>
          <a:bodyPr>
            <a:normAutofit/>
          </a:bodyPr>
          <a:lstStyle/>
          <a:p>
            <a:r>
              <a:rPr lang="en-US" sz="3600" dirty="0"/>
              <a:t>Consensus-based Mining of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API </a:t>
            </a:r>
            <a:r>
              <a:rPr lang="en-US" sz="3600" dirty="0"/>
              <a:t>Preconditions in Big </a:t>
            </a:r>
            <a:r>
              <a:rPr lang="en-US" sz="3600" dirty="0" smtClean="0"/>
              <a:t>Code</a:t>
            </a:r>
            <a:endParaRPr lang="en-US" sz="3600" dirty="0"/>
          </a:p>
        </p:txBody>
      </p:sp>
      <p:pic>
        <p:nvPicPr>
          <p:cNvPr id="5" name="Picture 4" descr="https://lh6.googleusercontent.com/p3fIaJ5uHPlcr_rIkaEYPff006xmkENMidg8YgZ7FdcS4X5FwHuiOxFC7XNG87rvzyBbdTdq3oZ9Uov_UEXX255jMqb8Aoptloc90PEWLs-0M1LAjaPPNx7UCrp6YUIwaIv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6240" y="4404360"/>
            <a:ext cx="1460302" cy="1920240"/>
          </a:xfrm>
          <a:prstGeom prst="rect">
            <a:avLst/>
          </a:prstGeom>
          <a:noFill/>
        </p:spPr>
      </p:pic>
      <p:pic>
        <p:nvPicPr>
          <p:cNvPr id="6" name="Picture 5" descr="https://lh5.googleusercontent.com/71rH7Zr4iqz29L7d0G2K8eKS4qRQ-O52fmFt00CpP3V0iQVx7TaMMm8EZ6CY0m6sxdfmFZfHLbzzQdblluRQyB85_gFesIVRt51Fri8LL1U5rMIsQ9l_7lYlvWiViySrEQk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5512" y="4404360"/>
            <a:ext cx="1533777" cy="1920240"/>
          </a:xfrm>
          <a:prstGeom prst="rect">
            <a:avLst/>
          </a:prstGeom>
          <a:noFill/>
        </p:spPr>
      </p:pic>
      <p:pic>
        <p:nvPicPr>
          <p:cNvPr id="7" name="Picture 6" descr="https://lh5.googleusercontent.com/GXgXOn75G_JNgOjYnYmtuz9N6Y7Vgp13EvxZl0xqQJ3_LK1iO8gAgobsW43bZRuu62UDA0Q5dtSH5Hn7SuciIQ914PCZBV-8ajXjYwSczSIiA5MGYaPad60mLeTmFNC0p7Rv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38182" y="4404360"/>
            <a:ext cx="1417852" cy="1920240"/>
          </a:xfrm>
          <a:prstGeom prst="rect">
            <a:avLst/>
          </a:prstGeom>
          <a:noFill/>
        </p:spPr>
      </p:pic>
      <p:sp>
        <p:nvSpPr>
          <p:cNvPr id="8" name="TextBox 9"/>
          <p:cNvSpPr txBox="1"/>
          <p:nvPr/>
        </p:nvSpPr>
        <p:spPr>
          <a:xfrm>
            <a:off x="390402" y="3870960"/>
            <a:ext cx="1974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err="1" smtClean="0"/>
              <a:t>Hoan</a:t>
            </a:r>
            <a:r>
              <a:rPr lang="en-US" sz="2400" b="1" dirty="0" smtClean="0"/>
              <a:t> Nguyen </a:t>
            </a:r>
          </a:p>
        </p:txBody>
      </p:sp>
      <p:sp>
        <p:nvSpPr>
          <p:cNvPr id="9" name="Rectangle 8"/>
          <p:cNvSpPr/>
          <p:nvPr/>
        </p:nvSpPr>
        <p:spPr>
          <a:xfrm>
            <a:off x="2509767" y="3870960"/>
            <a:ext cx="1793248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/>
              <a:t>Robert Dyer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47416" y="3870960"/>
            <a:ext cx="2199385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err="1" smtClean="0"/>
              <a:t>Tien</a:t>
            </a:r>
            <a:r>
              <a:rPr lang="en-US" sz="2400" b="1" dirty="0" smtClean="0"/>
              <a:t> N. Nguyen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91202" y="3870960"/>
            <a:ext cx="1962397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err="1" smtClean="0"/>
              <a:t>Hridesh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Rajan</a:t>
            </a:r>
            <a:endParaRPr lang="en-US" sz="2400" b="1" dirty="0"/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1862" y="4404360"/>
            <a:ext cx="143204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Study on the precondition-related </a:t>
            </a:r>
            <a:br>
              <a:rPr lang="en-US" dirty="0"/>
            </a:br>
            <a:r>
              <a:rPr lang="en-US" dirty="0"/>
              <a:t>bug fixing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</a:p>
          <a:p>
            <a:pPr lvl="1"/>
            <a:r>
              <a:rPr lang="en-US" dirty="0" smtClean="0"/>
              <a:t>Candidates:</a:t>
            </a:r>
          </a:p>
          <a:p>
            <a:pPr lvl="2"/>
            <a:r>
              <a:rPr lang="en-US" dirty="0"/>
              <a:t>3,130 (0.85%) fixing revisions</a:t>
            </a:r>
          </a:p>
          <a:p>
            <a:pPr lvl="2"/>
            <a:r>
              <a:rPr lang="en-US" dirty="0" smtClean="0"/>
              <a:t>4,399 call sites</a:t>
            </a:r>
          </a:p>
          <a:p>
            <a:pPr lvl="1"/>
            <a:r>
              <a:rPr lang="en-US" dirty="0" smtClean="0"/>
              <a:t>Manually verify a sample of 100 call sites</a:t>
            </a:r>
          </a:p>
          <a:p>
            <a:pPr lvl="2"/>
            <a:r>
              <a:rPr lang="en-US" dirty="0" smtClean="0"/>
              <a:t>80 are actually related to missing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7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Preconditions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code conforming to the specifications</a:t>
            </a:r>
          </a:p>
          <a:p>
            <a:r>
              <a:rPr lang="en-US" dirty="0" smtClean="0"/>
              <a:t>Automated program verification</a:t>
            </a:r>
          </a:p>
          <a:p>
            <a:pPr lvl="1"/>
            <a:r>
              <a:rPr lang="en-US" dirty="0" smtClean="0"/>
              <a:t>Runtime assertion checking</a:t>
            </a:r>
          </a:p>
          <a:p>
            <a:pPr lvl="1"/>
            <a:r>
              <a:rPr lang="en-US" dirty="0" smtClean="0"/>
              <a:t>Extended static checking</a:t>
            </a:r>
          </a:p>
          <a:p>
            <a:r>
              <a:rPr lang="en-US" dirty="0"/>
              <a:t>Bug detection</a:t>
            </a:r>
          </a:p>
          <a:p>
            <a:r>
              <a:rPr lang="en-US" dirty="0" smtClean="0"/>
              <a:t>Automatic test case generation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1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77200" cy="4525963"/>
          </a:xfrm>
        </p:spPr>
        <p:txBody>
          <a:bodyPr/>
          <a:lstStyle/>
          <a:p>
            <a:r>
              <a:rPr lang="en-US" dirty="0" smtClean="0"/>
              <a:t>Manually specifying the specifications is time-consuming</a:t>
            </a:r>
          </a:p>
          <a:p>
            <a:r>
              <a:rPr lang="en-US" dirty="0" smtClean="0"/>
              <a:t>Not many APIs are released with specified specifications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3973" y="4572000"/>
            <a:ext cx="7549952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000" dirty="0" smtClean="0"/>
              <a:t>Mining Specifications Automatically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1701225"/>
            <a:ext cx="1978811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 smtClean="0"/>
              <a:t>Prior Work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85800" y="2310825"/>
            <a:ext cx="45720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3200" dirty="0" smtClean="0"/>
              <a:t>Focuses on single projects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685800" y="3799582"/>
            <a:ext cx="1842556" cy="5847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 smtClean="0"/>
              <a:t>This Work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685800" y="4409182"/>
            <a:ext cx="807720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smtClean="0"/>
              <a:t>Uses consensus across large number of </a:t>
            </a:r>
            <a:r>
              <a:rPr lang="en-US" sz="3200" dirty="0"/>
              <a:t>projects </a:t>
            </a:r>
            <a:r>
              <a:rPr lang="en-US" sz="3200" dirty="0" smtClean="0"/>
              <a:t>to separate API-specific </a:t>
            </a:r>
            <a:r>
              <a:rPr lang="en-US" sz="3200" dirty="0"/>
              <a:t>preconditions (wheat) </a:t>
            </a:r>
            <a:r>
              <a:rPr lang="en-US" sz="3200" dirty="0" smtClean="0"/>
              <a:t>from project-specific </a:t>
            </a:r>
            <a:r>
              <a:rPr lang="en-US" sz="3200" dirty="0"/>
              <a:t>constraints (chaff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Precondition Mining – Key </a:t>
            </a:r>
            <a:r>
              <a:rPr lang="en-US" dirty="0" smtClean="0"/>
              <a:t>Ideas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47800" y="2133600"/>
            <a:ext cx="64008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Preconditions can be mined from </a:t>
            </a:r>
            <a:r>
              <a:rPr lang="en-US" sz="3200" dirty="0" smtClean="0"/>
              <a:t>guard </a:t>
            </a:r>
            <a:r>
              <a:rPr lang="en-US" sz="3200" dirty="0"/>
              <a:t>conditions at the call sites of the code using the APIs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7800" y="4069140"/>
            <a:ext cx="62484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Preconditions </a:t>
            </a:r>
            <a:r>
              <a:rPr lang="en-US" sz="3200" dirty="0" smtClean="0"/>
              <a:t>mined </a:t>
            </a:r>
            <a:r>
              <a:rPr lang="en-US" sz="3200" dirty="0"/>
              <a:t>from multiple projects in a large-scale code corpus </a:t>
            </a:r>
            <a:r>
              <a:rPr lang="en-US" sz="3200" dirty="0" smtClean="0"/>
              <a:t>can be used to filter out chaff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730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448" y="0"/>
            <a:ext cx="9029855" cy="1393686"/>
            <a:chOff x="-5106" y="1354828"/>
            <a:chExt cx="14610645" cy="3035134"/>
          </a:xfrm>
        </p:grpSpPr>
        <p:sp>
          <p:nvSpPr>
            <p:cNvPr id="37" name="TextBox 36"/>
            <p:cNvSpPr txBox="1"/>
            <p:nvPr/>
          </p:nvSpPr>
          <p:spPr>
            <a:xfrm>
              <a:off x="-5106" y="2034300"/>
              <a:ext cx="1966807" cy="1809724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guard </a:t>
              </a:r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conditions at the call sites of the code using the APIs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656488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780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 Placeholder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3810000" y="1905000"/>
            <a:ext cx="1143000" cy="914400"/>
            <a:chOff x="1143000" y="2971800"/>
            <a:chExt cx="1143000" cy="9144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8" name="Diamond 3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8" idx="2"/>
              <a:endCxn id="3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3" idx="2"/>
              <a:endCxn id="3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2" idx="2"/>
              <a:endCxn id="3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Diamond 4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43" name="Diamond 4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" name="Group 43"/>
          <p:cNvGrpSpPr/>
          <p:nvPr/>
        </p:nvGrpSpPr>
        <p:grpSpPr>
          <a:xfrm>
            <a:off x="1371600" y="1981200"/>
            <a:ext cx="1143000" cy="914400"/>
            <a:chOff x="1143000" y="2971800"/>
            <a:chExt cx="1143000" cy="914400"/>
          </a:xfrm>
        </p:grpSpPr>
        <p:sp>
          <p:nvSpPr>
            <p:cNvPr id="45" name="Rounded Rectangle 4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46" name="Diamond 45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47" name="Straight Arrow Connector 46"/>
            <p:cNvCxnSpPr>
              <a:stCxn id="46" idx="2"/>
              <a:endCxn id="4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51" idx="2"/>
              <a:endCxn id="4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50" idx="2"/>
              <a:endCxn id="4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49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1" name="Diamond 50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" name="Group 51"/>
          <p:cNvGrpSpPr/>
          <p:nvPr/>
        </p:nvGrpSpPr>
        <p:grpSpPr>
          <a:xfrm>
            <a:off x="6172200" y="1905000"/>
            <a:ext cx="1143000" cy="914400"/>
            <a:chOff x="1143000" y="2971800"/>
            <a:chExt cx="1143000" cy="914400"/>
          </a:xfrm>
        </p:grpSpPr>
        <p:sp>
          <p:nvSpPr>
            <p:cNvPr id="53" name="Rounded Rectangle 5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54" name="Diamond 5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55" name="Straight Arrow Connector 54"/>
            <p:cNvCxnSpPr>
              <a:stCxn id="54" idx="2"/>
              <a:endCxn id="5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9" idx="2"/>
              <a:endCxn id="5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8" idx="2"/>
              <a:endCxn id="5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iamond 5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9" name="Diamond 5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" name="Group 59"/>
          <p:cNvGrpSpPr/>
          <p:nvPr/>
        </p:nvGrpSpPr>
        <p:grpSpPr>
          <a:xfrm>
            <a:off x="3886200" y="4724400"/>
            <a:ext cx="1143000" cy="914400"/>
            <a:chOff x="1143000" y="2971800"/>
            <a:chExt cx="1143000" cy="914400"/>
          </a:xfrm>
        </p:grpSpPr>
        <p:sp>
          <p:nvSpPr>
            <p:cNvPr id="61" name="Rounded Rectangle 6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62" name="Diamond 6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63" name="Straight Arrow Connector 62"/>
            <p:cNvCxnSpPr>
              <a:stCxn id="62" idx="2"/>
              <a:endCxn id="6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67" idx="2"/>
              <a:endCxn id="6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6" idx="2"/>
              <a:endCxn id="6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Diamond 6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67" name="Diamond 6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1447800" y="4800600"/>
            <a:ext cx="1143000" cy="914400"/>
            <a:chOff x="1143000" y="2971800"/>
            <a:chExt cx="1143000" cy="914400"/>
          </a:xfrm>
        </p:grpSpPr>
        <p:sp>
          <p:nvSpPr>
            <p:cNvPr id="69" name="Rounded Rectangle 6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0" name="Diamond 6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1" name="Straight Arrow Connector 70"/>
            <p:cNvCxnSpPr>
              <a:stCxn id="70" idx="2"/>
              <a:endCxn id="6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stCxn id="75" idx="2"/>
              <a:endCxn id="6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4" idx="2"/>
              <a:endCxn id="6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Diamond 7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75" name="Diamond 7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1" name="Group 75"/>
          <p:cNvGrpSpPr/>
          <p:nvPr/>
        </p:nvGrpSpPr>
        <p:grpSpPr>
          <a:xfrm>
            <a:off x="6248400" y="4724400"/>
            <a:ext cx="1143000" cy="914400"/>
            <a:chOff x="1143000" y="2971800"/>
            <a:chExt cx="1143000" cy="914400"/>
          </a:xfrm>
        </p:grpSpPr>
        <p:sp>
          <p:nvSpPr>
            <p:cNvPr id="77" name="Rounded Rectangle 7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8" name="Diamond 7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9" name="Straight Arrow Connector 78"/>
            <p:cNvCxnSpPr>
              <a:stCxn id="78" idx="2"/>
              <a:endCxn id="7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3" idx="2"/>
              <a:endCxn id="7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82" idx="2"/>
              <a:endCxn id="7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Diamond 8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83" name="Diamond 8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1448" y="0"/>
            <a:ext cx="9029855" cy="1393686"/>
            <a:chOff x="-5106" y="1354828"/>
            <a:chExt cx="14610645" cy="3035134"/>
          </a:xfrm>
        </p:grpSpPr>
        <p:sp>
          <p:nvSpPr>
            <p:cNvPr id="85" name="TextBox 84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guard </a:t>
              </a:r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conditions at the call sites of the code using the APIs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2656488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70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lide Number Placeholder 1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3810000" y="1905000"/>
            <a:ext cx="1143000" cy="914400"/>
            <a:chOff x="1143000" y="2971800"/>
            <a:chExt cx="1143000" cy="9144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8" name="Diamond 3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8" idx="2"/>
              <a:endCxn id="3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3" idx="2"/>
              <a:endCxn id="3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2" idx="2"/>
              <a:endCxn id="3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Diamond 4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43" name="Diamond 4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" name="Group 43"/>
          <p:cNvGrpSpPr/>
          <p:nvPr/>
        </p:nvGrpSpPr>
        <p:grpSpPr>
          <a:xfrm>
            <a:off x="1371600" y="1981200"/>
            <a:ext cx="1143000" cy="914400"/>
            <a:chOff x="1143000" y="2971800"/>
            <a:chExt cx="1143000" cy="914400"/>
          </a:xfrm>
        </p:grpSpPr>
        <p:sp>
          <p:nvSpPr>
            <p:cNvPr id="45" name="Rounded Rectangle 4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46" name="Diamond 45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47" name="Straight Arrow Connector 46"/>
            <p:cNvCxnSpPr>
              <a:stCxn id="46" idx="2"/>
              <a:endCxn id="4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51" idx="2"/>
              <a:endCxn id="4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50" idx="2"/>
              <a:endCxn id="4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49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1" name="Diamond 50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" name="Group 51"/>
          <p:cNvGrpSpPr/>
          <p:nvPr/>
        </p:nvGrpSpPr>
        <p:grpSpPr>
          <a:xfrm>
            <a:off x="6172200" y="1905000"/>
            <a:ext cx="1143000" cy="914400"/>
            <a:chOff x="1143000" y="2971800"/>
            <a:chExt cx="1143000" cy="914400"/>
          </a:xfrm>
        </p:grpSpPr>
        <p:sp>
          <p:nvSpPr>
            <p:cNvPr id="53" name="Rounded Rectangle 5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54" name="Diamond 5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55" name="Straight Arrow Connector 54"/>
            <p:cNvCxnSpPr>
              <a:stCxn id="54" idx="2"/>
              <a:endCxn id="5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9" idx="2"/>
              <a:endCxn id="5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8" idx="2"/>
              <a:endCxn id="5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iamond 5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9" name="Diamond 5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" name="Group 59"/>
          <p:cNvGrpSpPr/>
          <p:nvPr/>
        </p:nvGrpSpPr>
        <p:grpSpPr>
          <a:xfrm>
            <a:off x="3886200" y="4724400"/>
            <a:ext cx="1143000" cy="914400"/>
            <a:chOff x="1143000" y="2971800"/>
            <a:chExt cx="1143000" cy="914400"/>
          </a:xfrm>
        </p:grpSpPr>
        <p:sp>
          <p:nvSpPr>
            <p:cNvPr id="61" name="Rounded Rectangle 6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62" name="Diamond 6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63" name="Straight Arrow Connector 62"/>
            <p:cNvCxnSpPr>
              <a:stCxn id="62" idx="2"/>
              <a:endCxn id="6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67" idx="2"/>
              <a:endCxn id="6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6" idx="2"/>
              <a:endCxn id="6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Diamond 6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67" name="Diamond 6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1447800" y="4800600"/>
            <a:ext cx="1143000" cy="914400"/>
            <a:chOff x="1143000" y="2971800"/>
            <a:chExt cx="1143000" cy="914400"/>
          </a:xfrm>
        </p:grpSpPr>
        <p:sp>
          <p:nvSpPr>
            <p:cNvPr id="69" name="Rounded Rectangle 6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0" name="Diamond 6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1" name="Straight Arrow Connector 70"/>
            <p:cNvCxnSpPr>
              <a:stCxn id="70" idx="2"/>
              <a:endCxn id="6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stCxn id="75" idx="2"/>
              <a:endCxn id="6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4" idx="2"/>
              <a:endCxn id="6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Diamond 7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75" name="Diamond 7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1" name="Group 75"/>
          <p:cNvGrpSpPr/>
          <p:nvPr/>
        </p:nvGrpSpPr>
        <p:grpSpPr>
          <a:xfrm>
            <a:off x="6248400" y="4724400"/>
            <a:ext cx="1143000" cy="914400"/>
            <a:chOff x="1143000" y="2971800"/>
            <a:chExt cx="1143000" cy="914400"/>
          </a:xfrm>
        </p:grpSpPr>
        <p:sp>
          <p:nvSpPr>
            <p:cNvPr id="77" name="Rounded Rectangle 7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8" name="Diamond 7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9" name="Straight Arrow Connector 78"/>
            <p:cNvCxnSpPr>
              <a:stCxn id="78" idx="2"/>
              <a:endCxn id="7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3" idx="2"/>
              <a:endCxn id="7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82" idx="2"/>
              <a:endCxn id="7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Diamond 8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83" name="Diamond 8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" y="4038600"/>
            <a:ext cx="1143000" cy="914400"/>
            <a:chOff x="1143000" y="2971800"/>
            <a:chExt cx="1143000" cy="914400"/>
          </a:xfrm>
        </p:grpSpPr>
        <p:sp>
          <p:nvSpPr>
            <p:cNvPr id="84" name="Rounded Rectangle 8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85" name="Diamond 8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86" name="Straight Arrow Connector 85"/>
            <p:cNvCxnSpPr>
              <a:stCxn id="85" idx="2"/>
              <a:endCxn id="8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90" idx="2"/>
              <a:endCxn id="8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89" idx="2"/>
              <a:endCxn id="8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Diamond 8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0" name="Diamond 8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29200" y="4038600"/>
            <a:ext cx="1143000" cy="914400"/>
            <a:chOff x="1143000" y="2971800"/>
            <a:chExt cx="1143000" cy="914400"/>
          </a:xfrm>
        </p:grpSpPr>
        <p:sp>
          <p:nvSpPr>
            <p:cNvPr id="92" name="Rounded Rectangle 9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93" name="Diamond 9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94" name="Straight Arrow Connector 93"/>
            <p:cNvCxnSpPr>
              <a:stCxn id="93" idx="2"/>
              <a:endCxn id="9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8" idx="2"/>
              <a:endCxn id="9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97" idx="2"/>
              <a:endCxn id="9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Diamond 9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8" name="Diamond 9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90800" y="4038600"/>
            <a:ext cx="1143000" cy="914400"/>
            <a:chOff x="1143000" y="2971800"/>
            <a:chExt cx="1143000" cy="914400"/>
          </a:xfrm>
        </p:grpSpPr>
        <p:sp>
          <p:nvSpPr>
            <p:cNvPr id="100" name="Rounded Rectangle 9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1" name="Diamond 10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02" name="Straight Arrow Connector 101"/>
            <p:cNvCxnSpPr>
              <a:stCxn id="101" idx="2"/>
              <a:endCxn id="10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106" idx="2"/>
              <a:endCxn id="10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105" idx="2"/>
              <a:endCxn id="10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Diamond 10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06" name="Diamond 10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28600" y="2667000"/>
            <a:ext cx="1143000" cy="914400"/>
            <a:chOff x="1143000" y="2971800"/>
            <a:chExt cx="1143000" cy="914400"/>
          </a:xfrm>
        </p:grpSpPr>
        <p:sp>
          <p:nvSpPr>
            <p:cNvPr id="108" name="Rounded Rectangle 10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9" name="Diamond 10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0" name="Straight Arrow Connector 109"/>
            <p:cNvCxnSpPr>
              <a:stCxn id="109" idx="2"/>
              <a:endCxn id="10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114" idx="2"/>
              <a:endCxn id="10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stCxn id="113" idx="2"/>
              <a:endCxn id="10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Diamond 11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14" name="Diamond 11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029200" y="2667000"/>
            <a:ext cx="1143000" cy="914400"/>
            <a:chOff x="1143000" y="2971800"/>
            <a:chExt cx="1143000" cy="914400"/>
          </a:xfrm>
        </p:grpSpPr>
        <p:sp>
          <p:nvSpPr>
            <p:cNvPr id="116" name="Rounded Rectangle 11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17" name="Diamond 11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8" name="Straight Arrow Connector 117"/>
            <p:cNvCxnSpPr>
              <a:stCxn id="117" idx="2"/>
              <a:endCxn id="11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122" idx="2"/>
              <a:endCxn id="11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21" idx="2"/>
              <a:endCxn id="11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Diamond 12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22" name="Diamond 12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590800" y="2667000"/>
            <a:ext cx="1143000" cy="914400"/>
            <a:chOff x="1143000" y="2971800"/>
            <a:chExt cx="1143000" cy="914400"/>
          </a:xfrm>
        </p:grpSpPr>
        <p:sp>
          <p:nvSpPr>
            <p:cNvPr id="124" name="Rounded Rectangle 12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25" name="Diamond 12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26" name="Straight Arrow Connector 125"/>
            <p:cNvCxnSpPr>
              <a:stCxn id="125" idx="2"/>
              <a:endCxn id="12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30" idx="2"/>
              <a:endCxn id="12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>
              <a:stCxn id="129" idx="2"/>
              <a:endCxn id="12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Diamond 12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0" name="Diamond 12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4800" y="5486400"/>
            <a:ext cx="1143000" cy="914400"/>
            <a:chOff x="1143000" y="2971800"/>
            <a:chExt cx="1143000" cy="914400"/>
          </a:xfrm>
        </p:grpSpPr>
        <p:sp>
          <p:nvSpPr>
            <p:cNvPr id="132" name="Rounded Rectangle 13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33" name="Diamond 13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34" name="Straight Arrow Connector 133"/>
            <p:cNvCxnSpPr>
              <a:stCxn id="133" idx="2"/>
              <a:endCxn id="13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38" idx="2"/>
              <a:endCxn id="13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137" idx="2"/>
              <a:endCxn id="13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Diamond 13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8" name="Diamond 13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105400" y="5486400"/>
            <a:ext cx="1143000" cy="914400"/>
            <a:chOff x="1143000" y="2971800"/>
            <a:chExt cx="1143000" cy="914400"/>
          </a:xfrm>
        </p:grpSpPr>
        <p:sp>
          <p:nvSpPr>
            <p:cNvPr id="140" name="Rounded Rectangle 13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1" name="Diamond 14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42" name="Straight Arrow Connector 141"/>
            <p:cNvCxnSpPr>
              <a:stCxn id="141" idx="2"/>
              <a:endCxn id="14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>
              <a:stCxn id="146" idx="2"/>
              <a:endCxn id="14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>
              <a:stCxn id="145" idx="2"/>
              <a:endCxn id="14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Diamond 14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46" name="Diamond 14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67000" y="5486400"/>
            <a:ext cx="1143000" cy="914400"/>
            <a:chOff x="1143000" y="2971800"/>
            <a:chExt cx="1143000" cy="914400"/>
          </a:xfrm>
        </p:grpSpPr>
        <p:sp>
          <p:nvSpPr>
            <p:cNvPr id="148" name="Rounded Rectangle 14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9" name="Diamond 14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0" name="Straight Arrow Connector 149"/>
            <p:cNvCxnSpPr>
              <a:stCxn id="149" idx="2"/>
              <a:endCxn id="14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>
              <a:stCxn id="154" idx="2"/>
              <a:endCxn id="14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>
              <a:stCxn id="153" idx="2"/>
              <a:endCxn id="14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Diamond 15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54" name="Diamond 15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1" name="Group 11"/>
          <p:cNvGrpSpPr/>
          <p:nvPr/>
        </p:nvGrpSpPr>
        <p:grpSpPr>
          <a:xfrm>
            <a:off x="7315200" y="3962400"/>
            <a:ext cx="1143000" cy="914400"/>
            <a:chOff x="1143000" y="2971800"/>
            <a:chExt cx="1143000" cy="914400"/>
          </a:xfrm>
        </p:grpSpPr>
        <p:sp>
          <p:nvSpPr>
            <p:cNvPr id="180" name="Rounded Rectangle 17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1" name="Diamond 18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82" name="Straight Arrow Connector 181"/>
            <p:cNvCxnSpPr>
              <a:stCxn id="181" idx="2"/>
              <a:endCxn id="18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>
              <a:stCxn id="186" idx="2"/>
              <a:endCxn id="18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>
              <a:stCxn id="185" idx="2"/>
              <a:endCxn id="18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Diamond 18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86" name="Diamond 18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9" name="Group 35"/>
          <p:cNvGrpSpPr/>
          <p:nvPr/>
        </p:nvGrpSpPr>
        <p:grpSpPr>
          <a:xfrm>
            <a:off x="7315200" y="2590800"/>
            <a:ext cx="1143000" cy="914400"/>
            <a:chOff x="1143000" y="2971800"/>
            <a:chExt cx="1143000" cy="914400"/>
          </a:xfrm>
        </p:grpSpPr>
        <p:sp>
          <p:nvSpPr>
            <p:cNvPr id="188" name="Rounded Rectangle 18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9" name="Diamond 18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0" name="Straight Arrow Connector 189"/>
            <p:cNvCxnSpPr>
              <a:stCxn id="189" idx="2"/>
              <a:endCxn id="18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>
              <a:stCxn id="194" idx="2"/>
              <a:endCxn id="18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>
              <a:stCxn id="193" idx="2"/>
              <a:endCxn id="18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Diamond 19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4" name="Diamond 19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7" name="Group 59"/>
          <p:cNvGrpSpPr/>
          <p:nvPr/>
        </p:nvGrpSpPr>
        <p:grpSpPr>
          <a:xfrm>
            <a:off x="7391400" y="5410200"/>
            <a:ext cx="1143000" cy="914400"/>
            <a:chOff x="1143000" y="2971800"/>
            <a:chExt cx="1143000" cy="914400"/>
          </a:xfrm>
        </p:grpSpPr>
        <p:sp>
          <p:nvSpPr>
            <p:cNvPr id="196" name="Rounded Rectangle 19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97" name="Diamond 19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8" name="Straight Arrow Connector 197"/>
            <p:cNvCxnSpPr>
              <a:stCxn id="197" idx="2"/>
              <a:endCxn id="19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>
              <a:stCxn id="202" idx="2"/>
              <a:endCxn id="19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>
              <a:stCxn id="201" idx="2"/>
              <a:endCxn id="19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Diamond 20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02" name="Diamond 20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1448" y="0"/>
            <a:ext cx="9029855" cy="1393686"/>
            <a:chOff x="-5106" y="1354828"/>
            <a:chExt cx="14610645" cy="3035134"/>
          </a:xfrm>
        </p:grpSpPr>
        <p:sp>
          <p:nvSpPr>
            <p:cNvPr id="174" name="TextBox 173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guard </a:t>
              </a:r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conditions at the call sites of the code using the APIs</a:t>
              </a: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2656488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829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roup 11"/>
          <p:cNvGrpSpPr/>
          <p:nvPr/>
        </p:nvGrpSpPr>
        <p:grpSpPr>
          <a:xfrm>
            <a:off x="4953000" y="1905000"/>
            <a:ext cx="1143000" cy="914400"/>
            <a:chOff x="1143000" y="2971800"/>
            <a:chExt cx="1143000" cy="914400"/>
          </a:xfrm>
        </p:grpSpPr>
        <p:sp>
          <p:nvSpPr>
            <p:cNvPr id="298" name="Rounded Rectangle 29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99" name="Diamond 29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00" name="Straight Arrow Connector 299"/>
            <p:cNvCxnSpPr>
              <a:stCxn id="299" idx="2"/>
              <a:endCxn id="29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Arrow Connector 300"/>
            <p:cNvCxnSpPr>
              <a:stCxn id="304" idx="2"/>
              <a:endCxn id="29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Arrow Connector 301"/>
            <p:cNvCxnSpPr>
              <a:stCxn id="303" idx="2"/>
              <a:endCxn id="29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3" name="Diamond 30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04" name="Diamond 30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41" name="Group 27"/>
          <p:cNvGrpSpPr/>
          <p:nvPr/>
        </p:nvGrpSpPr>
        <p:grpSpPr>
          <a:xfrm>
            <a:off x="2590800" y="1981200"/>
            <a:ext cx="1143000" cy="914400"/>
            <a:chOff x="1143000" y="2971800"/>
            <a:chExt cx="1143000" cy="914400"/>
          </a:xfrm>
        </p:grpSpPr>
        <p:sp>
          <p:nvSpPr>
            <p:cNvPr id="248" name="Diamond 24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  <p:sp>
          <p:nvSpPr>
            <p:cNvPr id="242" name="Rounded Rectangle 24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43" name="Diamond 24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44" name="Straight Arrow Connector 243"/>
            <p:cNvCxnSpPr>
              <a:stCxn id="243" idx="2"/>
              <a:endCxn id="24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Arrow Connector 244"/>
            <p:cNvCxnSpPr>
              <a:stCxn id="248" idx="2"/>
              <a:endCxn id="24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Arrow Connector 245"/>
            <p:cNvCxnSpPr>
              <a:stCxn id="247" idx="2"/>
              <a:endCxn id="24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Diamond 24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228600" y="1905000"/>
            <a:ext cx="1143000" cy="914400"/>
            <a:chOff x="1143000" y="2971800"/>
            <a:chExt cx="1143000" cy="914400"/>
          </a:xfrm>
        </p:grpSpPr>
        <p:sp>
          <p:nvSpPr>
            <p:cNvPr id="195" name="Rounded Rectangle 19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03" name="Diamond 20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04" name="Straight Arrow Connector 203"/>
            <p:cNvCxnSpPr>
              <a:stCxn id="203" idx="2"/>
              <a:endCxn id="19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>
              <a:stCxn id="208" idx="2"/>
              <a:endCxn id="19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>
              <a:stCxn id="207" idx="2"/>
              <a:endCxn id="19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Diamond 20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08" name="Diamond 20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sp>
        <p:nvSpPr>
          <p:cNvPr id="171" name="Slide Number Placeholder 1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3810000" y="1905000"/>
            <a:ext cx="1143000" cy="914400"/>
            <a:chOff x="1143000" y="2971800"/>
            <a:chExt cx="1143000" cy="9144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8" name="Diamond 3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8" idx="2"/>
              <a:endCxn id="3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3" idx="2"/>
              <a:endCxn id="3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2" idx="2"/>
              <a:endCxn id="3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Diamond 4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43" name="Diamond 4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" name="Group 43"/>
          <p:cNvGrpSpPr/>
          <p:nvPr/>
        </p:nvGrpSpPr>
        <p:grpSpPr>
          <a:xfrm>
            <a:off x="1371600" y="1981200"/>
            <a:ext cx="1143000" cy="914400"/>
            <a:chOff x="1143000" y="2971800"/>
            <a:chExt cx="1143000" cy="914400"/>
          </a:xfrm>
        </p:grpSpPr>
        <p:sp>
          <p:nvSpPr>
            <p:cNvPr id="45" name="Rounded Rectangle 4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46" name="Diamond 45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47" name="Straight Arrow Connector 46"/>
            <p:cNvCxnSpPr>
              <a:stCxn id="46" idx="2"/>
              <a:endCxn id="4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51" idx="2"/>
              <a:endCxn id="4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50" idx="2"/>
              <a:endCxn id="4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49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1" name="Diamond 50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" name="Group 51"/>
          <p:cNvGrpSpPr/>
          <p:nvPr/>
        </p:nvGrpSpPr>
        <p:grpSpPr>
          <a:xfrm>
            <a:off x="6172200" y="1905000"/>
            <a:ext cx="1143000" cy="914400"/>
            <a:chOff x="1143000" y="2971800"/>
            <a:chExt cx="1143000" cy="914400"/>
          </a:xfrm>
        </p:grpSpPr>
        <p:sp>
          <p:nvSpPr>
            <p:cNvPr id="53" name="Rounded Rectangle 5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54" name="Diamond 5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55" name="Straight Arrow Connector 54"/>
            <p:cNvCxnSpPr>
              <a:stCxn id="54" idx="2"/>
              <a:endCxn id="5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9" idx="2"/>
              <a:endCxn id="5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8" idx="2"/>
              <a:endCxn id="5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iamond 5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9" name="Diamond 5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29200" y="4038600"/>
            <a:ext cx="1143000" cy="914400"/>
            <a:chOff x="1143000" y="2971800"/>
            <a:chExt cx="1143000" cy="914400"/>
          </a:xfrm>
        </p:grpSpPr>
        <p:sp>
          <p:nvSpPr>
            <p:cNvPr id="92" name="Rounded Rectangle 9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93" name="Diamond 9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94" name="Straight Arrow Connector 93"/>
            <p:cNvCxnSpPr>
              <a:stCxn id="93" idx="2"/>
              <a:endCxn id="9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8" idx="2"/>
              <a:endCxn id="9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97" idx="2"/>
              <a:endCxn id="9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Diamond 9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8" name="Diamond 9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28600" y="2667000"/>
            <a:ext cx="1143000" cy="914400"/>
            <a:chOff x="1143000" y="2971800"/>
            <a:chExt cx="1143000" cy="914400"/>
          </a:xfrm>
        </p:grpSpPr>
        <p:sp>
          <p:nvSpPr>
            <p:cNvPr id="108" name="Rounded Rectangle 10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9" name="Diamond 10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0" name="Straight Arrow Connector 109"/>
            <p:cNvCxnSpPr>
              <a:stCxn id="109" idx="2"/>
              <a:endCxn id="10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114" idx="2"/>
              <a:endCxn id="10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stCxn id="113" idx="2"/>
              <a:endCxn id="10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Diamond 11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14" name="Diamond 11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029200" y="2667000"/>
            <a:ext cx="1143000" cy="914400"/>
            <a:chOff x="1143000" y="2971800"/>
            <a:chExt cx="1143000" cy="914400"/>
          </a:xfrm>
        </p:grpSpPr>
        <p:sp>
          <p:nvSpPr>
            <p:cNvPr id="116" name="Rounded Rectangle 11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17" name="Diamond 11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8" name="Straight Arrow Connector 117"/>
            <p:cNvCxnSpPr>
              <a:stCxn id="117" idx="2"/>
              <a:endCxn id="11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122" idx="2"/>
              <a:endCxn id="11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21" idx="2"/>
              <a:endCxn id="11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Diamond 12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22" name="Diamond 12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590800" y="2667000"/>
            <a:ext cx="1143000" cy="914400"/>
            <a:chOff x="1143000" y="2971800"/>
            <a:chExt cx="1143000" cy="914400"/>
          </a:xfrm>
        </p:grpSpPr>
        <p:sp>
          <p:nvSpPr>
            <p:cNvPr id="124" name="Rounded Rectangle 12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25" name="Diamond 12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26" name="Straight Arrow Connector 125"/>
            <p:cNvCxnSpPr>
              <a:stCxn id="125" idx="2"/>
              <a:endCxn id="12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30" idx="2"/>
              <a:endCxn id="12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>
              <a:stCxn id="129" idx="2"/>
              <a:endCxn id="12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Diamond 12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0" name="Diamond 12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72" name="Group 67"/>
          <p:cNvGrpSpPr/>
          <p:nvPr/>
        </p:nvGrpSpPr>
        <p:grpSpPr>
          <a:xfrm>
            <a:off x="1371600" y="2590800"/>
            <a:ext cx="1143000" cy="914400"/>
            <a:chOff x="1143000" y="2971800"/>
            <a:chExt cx="1143000" cy="914400"/>
          </a:xfrm>
        </p:grpSpPr>
        <p:sp>
          <p:nvSpPr>
            <p:cNvPr id="173" name="Rounded Rectangle 17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74" name="Diamond 17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75" name="Straight Arrow Connector 174"/>
            <p:cNvCxnSpPr>
              <a:stCxn id="174" idx="2"/>
              <a:endCxn id="17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>
              <a:stCxn id="179" idx="2"/>
              <a:endCxn id="17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>
              <a:stCxn id="178" idx="2"/>
              <a:endCxn id="17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Diamond 17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79" name="Diamond 17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228600" y="3276600"/>
            <a:ext cx="1143000" cy="914400"/>
            <a:chOff x="1143000" y="2971800"/>
            <a:chExt cx="1143000" cy="914400"/>
          </a:xfrm>
        </p:grpSpPr>
        <p:sp>
          <p:nvSpPr>
            <p:cNvPr id="210" name="Rounded Rectangle 20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11" name="Diamond 21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12" name="Straight Arrow Connector 211"/>
            <p:cNvCxnSpPr>
              <a:stCxn id="211" idx="2"/>
              <a:endCxn id="21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/>
            <p:cNvCxnSpPr>
              <a:stCxn id="216" idx="2"/>
              <a:endCxn id="21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Arrow Connector 213"/>
            <p:cNvCxnSpPr>
              <a:stCxn id="215" idx="2"/>
              <a:endCxn id="21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Diamond 21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16" name="Diamond 21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" y="4038600"/>
            <a:ext cx="1143000" cy="914400"/>
            <a:chOff x="1143000" y="2971800"/>
            <a:chExt cx="1143000" cy="914400"/>
          </a:xfrm>
        </p:grpSpPr>
        <p:sp>
          <p:nvSpPr>
            <p:cNvPr id="84" name="Rounded Rectangle 8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85" name="Diamond 8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86" name="Straight Arrow Connector 85"/>
            <p:cNvCxnSpPr>
              <a:stCxn id="85" idx="2"/>
              <a:endCxn id="8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90" idx="2"/>
              <a:endCxn id="8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89" idx="2"/>
              <a:endCxn id="8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Diamond 8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0" name="Diamond 8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228600" y="4724400"/>
            <a:ext cx="1143000" cy="914400"/>
            <a:chOff x="1143000" y="2971800"/>
            <a:chExt cx="1143000" cy="914400"/>
          </a:xfrm>
        </p:grpSpPr>
        <p:sp>
          <p:nvSpPr>
            <p:cNvPr id="218" name="Rounded Rectangle 21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19" name="Diamond 21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20" name="Straight Arrow Connector 219"/>
            <p:cNvCxnSpPr>
              <a:stCxn id="219" idx="2"/>
              <a:endCxn id="21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Arrow Connector 220"/>
            <p:cNvCxnSpPr>
              <a:stCxn id="224" idx="2"/>
              <a:endCxn id="21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Arrow Connector 221"/>
            <p:cNvCxnSpPr>
              <a:stCxn id="223" idx="2"/>
              <a:endCxn id="21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Diamond 22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24" name="Diamond 22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4800" y="5486400"/>
            <a:ext cx="1143000" cy="914400"/>
            <a:chOff x="1143000" y="2971800"/>
            <a:chExt cx="1143000" cy="914400"/>
          </a:xfrm>
        </p:grpSpPr>
        <p:sp>
          <p:nvSpPr>
            <p:cNvPr id="132" name="Rounded Rectangle 13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33" name="Diamond 13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34" name="Straight Arrow Connector 133"/>
            <p:cNvCxnSpPr>
              <a:stCxn id="133" idx="2"/>
              <a:endCxn id="13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38" idx="2"/>
              <a:endCxn id="13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137" idx="2"/>
              <a:endCxn id="13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Diamond 13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8" name="Diamond 13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25" name="Group 59"/>
          <p:cNvGrpSpPr/>
          <p:nvPr/>
        </p:nvGrpSpPr>
        <p:grpSpPr>
          <a:xfrm>
            <a:off x="1371600" y="4038600"/>
            <a:ext cx="1143000" cy="914400"/>
            <a:chOff x="1143000" y="2971800"/>
            <a:chExt cx="1143000" cy="914400"/>
          </a:xfrm>
        </p:grpSpPr>
        <p:sp>
          <p:nvSpPr>
            <p:cNvPr id="226" name="Rounded Rectangle 22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7" name="Diamond 22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28" name="Straight Arrow Connector 227"/>
            <p:cNvCxnSpPr>
              <a:stCxn id="227" idx="2"/>
              <a:endCxn id="22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/>
            <p:cNvCxnSpPr>
              <a:stCxn id="232" idx="2"/>
              <a:endCxn id="22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/>
            <p:cNvCxnSpPr>
              <a:stCxn id="231" idx="2"/>
              <a:endCxn id="22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Diamond 23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32" name="Diamond 23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3810000" y="2667000"/>
            <a:ext cx="1143000" cy="914400"/>
            <a:chOff x="1143000" y="2971800"/>
            <a:chExt cx="1143000" cy="914400"/>
          </a:xfrm>
        </p:grpSpPr>
        <p:sp>
          <p:nvSpPr>
            <p:cNvPr id="274" name="Rounded Rectangle 27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75" name="Diamond 27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76" name="Straight Arrow Connector 275"/>
            <p:cNvCxnSpPr>
              <a:stCxn id="275" idx="2"/>
              <a:endCxn id="27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Arrow Connector 276"/>
            <p:cNvCxnSpPr>
              <a:stCxn id="280" idx="2"/>
              <a:endCxn id="27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Arrow Connector 277"/>
            <p:cNvCxnSpPr>
              <a:stCxn id="279" idx="2"/>
              <a:endCxn id="27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Diamond 27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80" name="Diamond 27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9" name="Group 27"/>
          <p:cNvGrpSpPr/>
          <p:nvPr/>
        </p:nvGrpSpPr>
        <p:grpSpPr>
          <a:xfrm>
            <a:off x="5029200" y="4724400"/>
            <a:ext cx="1143000" cy="914400"/>
            <a:chOff x="1143000" y="2971800"/>
            <a:chExt cx="1143000" cy="914400"/>
          </a:xfrm>
        </p:grpSpPr>
        <p:sp>
          <p:nvSpPr>
            <p:cNvPr id="290" name="Rounded Rectangle 28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91" name="Diamond 29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92" name="Straight Arrow Connector 291"/>
            <p:cNvCxnSpPr>
              <a:stCxn id="291" idx="2"/>
              <a:endCxn id="29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/>
            <p:cNvCxnSpPr>
              <a:stCxn id="296" idx="2"/>
              <a:endCxn id="29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/>
            <p:cNvCxnSpPr>
              <a:stCxn id="295" idx="2"/>
              <a:endCxn id="29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Diamond 29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96" name="Diamond 29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05" name="Group 35"/>
          <p:cNvGrpSpPr/>
          <p:nvPr/>
        </p:nvGrpSpPr>
        <p:grpSpPr>
          <a:xfrm>
            <a:off x="5029200" y="3276600"/>
            <a:ext cx="1143000" cy="914400"/>
            <a:chOff x="1143000" y="2971800"/>
            <a:chExt cx="1143000" cy="914400"/>
          </a:xfrm>
        </p:grpSpPr>
        <p:sp>
          <p:nvSpPr>
            <p:cNvPr id="306" name="Rounded Rectangle 30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7" name="Diamond 30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08" name="Straight Arrow Connector 307"/>
            <p:cNvCxnSpPr>
              <a:stCxn id="307" idx="2"/>
              <a:endCxn id="30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Arrow Connector 308"/>
            <p:cNvCxnSpPr>
              <a:stCxn id="312" idx="2"/>
              <a:endCxn id="30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Arrow Connector 309"/>
            <p:cNvCxnSpPr>
              <a:stCxn id="311" idx="2"/>
              <a:endCxn id="30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Diamond 31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12" name="Diamond 31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21" name="Group 59"/>
          <p:cNvGrpSpPr/>
          <p:nvPr/>
        </p:nvGrpSpPr>
        <p:grpSpPr>
          <a:xfrm>
            <a:off x="6172200" y="4038600"/>
            <a:ext cx="1143000" cy="914400"/>
            <a:chOff x="1143000" y="2971800"/>
            <a:chExt cx="1143000" cy="914400"/>
          </a:xfrm>
        </p:grpSpPr>
        <p:sp>
          <p:nvSpPr>
            <p:cNvPr id="322" name="Rounded Rectangle 32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23" name="Diamond 32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24" name="Straight Arrow Connector 323"/>
            <p:cNvCxnSpPr>
              <a:stCxn id="323" idx="2"/>
              <a:endCxn id="32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Arrow Connector 324"/>
            <p:cNvCxnSpPr>
              <a:stCxn id="328" idx="2"/>
              <a:endCxn id="32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Arrow Connector 325"/>
            <p:cNvCxnSpPr>
              <a:stCxn id="327" idx="2"/>
              <a:endCxn id="32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7" name="Diamond 32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28" name="Diamond 32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29" name="Group 328"/>
          <p:cNvGrpSpPr/>
          <p:nvPr/>
        </p:nvGrpSpPr>
        <p:grpSpPr>
          <a:xfrm>
            <a:off x="6172200" y="2667000"/>
            <a:ext cx="1143000" cy="914400"/>
            <a:chOff x="1143000" y="2971800"/>
            <a:chExt cx="1143000" cy="914400"/>
          </a:xfrm>
        </p:grpSpPr>
        <p:sp>
          <p:nvSpPr>
            <p:cNvPr id="330" name="Rounded Rectangle 32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31" name="Diamond 33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32" name="Straight Arrow Connector 331"/>
            <p:cNvCxnSpPr>
              <a:stCxn id="331" idx="2"/>
              <a:endCxn id="33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Arrow Connector 332"/>
            <p:cNvCxnSpPr>
              <a:stCxn id="336" idx="2"/>
              <a:endCxn id="33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Arrow Connector 333"/>
            <p:cNvCxnSpPr>
              <a:stCxn id="335" idx="2"/>
              <a:endCxn id="33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5" name="Diamond 33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36" name="Diamond 33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45" name="Group 27"/>
          <p:cNvGrpSpPr/>
          <p:nvPr/>
        </p:nvGrpSpPr>
        <p:grpSpPr>
          <a:xfrm>
            <a:off x="7315200" y="1905000"/>
            <a:ext cx="1143000" cy="914400"/>
            <a:chOff x="1143000" y="2971800"/>
            <a:chExt cx="1143000" cy="914400"/>
          </a:xfrm>
        </p:grpSpPr>
        <p:sp>
          <p:nvSpPr>
            <p:cNvPr id="346" name="Rounded Rectangle 34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47" name="Diamond 34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48" name="Straight Arrow Connector 347"/>
            <p:cNvCxnSpPr>
              <a:stCxn id="347" idx="2"/>
              <a:endCxn id="34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Arrow Connector 348"/>
            <p:cNvCxnSpPr>
              <a:stCxn id="352" idx="2"/>
              <a:endCxn id="34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Straight Arrow Connector 349"/>
            <p:cNvCxnSpPr>
              <a:stCxn id="351" idx="2"/>
              <a:endCxn id="34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1" name="Diamond 35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2" name="Diamond 35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105400" y="5486400"/>
            <a:ext cx="1143000" cy="914400"/>
            <a:chOff x="1143000" y="2971800"/>
            <a:chExt cx="1143000" cy="914400"/>
          </a:xfrm>
        </p:grpSpPr>
        <p:sp>
          <p:nvSpPr>
            <p:cNvPr id="140" name="Rounded Rectangle 13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1" name="Diamond 14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42" name="Straight Arrow Connector 141"/>
            <p:cNvCxnSpPr>
              <a:stCxn id="141" idx="2"/>
              <a:endCxn id="14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>
              <a:stCxn id="146" idx="2"/>
              <a:endCxn id="14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>
              <a:stCxn id="145" idx="2"/>
              <a:endCxn id="14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Diamond 14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46" name="Diamond 14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1" name="Group 75"/>
          <p:cNvGrpSpPr/>
          <p:nvPr/>
        </p:nvGrpSpPr>
        <p:grpSpPr>
          <a:xfrm>
            <a:off x="6248400" y="4724400"/>
            <a:ext cx="1143000" cy="914400"/>
            <a:chOff x="1143000" y="2971800"/>
            <a:chExt cx="1143000" cy="914400"/>
          </a:xfrm>
        </p:grpSpPr>
        <p:sp>
          <p:nvSpPr>
            <p:cNvPr id="77" name="Rounded Rectangle 7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8" name="Diamond 7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9" name="Straight Arrow Connector 78"/>
            <p:cNvCxnSpPr>
              <a:stCxn id="78" idx="2"/>
              <a:endCxn id="7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3" idx="2"/>
              <a:endCxn id="7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82" idx="2"/>
              <a:endCxn id="7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Diamond 8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83" name="Diamond 8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13" name="Group 51"/>
          <p:cNvGrpSpPr/>
          <p:nvPr/>
        </p:nvGrpSpPr>
        <p:grpSpPr>
          <a:xfrm>
            <a:off x="6248400" y="5486400"/>
            <a:ext cx="1143000" cy="914400"/>
            <a:chOff x="1143000" y="2971800"/>
            <a:chExt cx="1143000" cy="914400"/>
          </a:xfrm>
        </p:grpSpPr>
        <p:sp>
          <p:nvSpPr>
            <p:cNvPr id="314" name="Rounded Rectangle 31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15" name="Diamond 31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6" name="Straight Arrow Connector 315"/>
            <p:cNvCxnSpPr>
              <a:stCxn id="315" idx="2"/>
              <a:endCxn id="31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Arrow Connector 316"/>
            <p:cNvCxnSpPr>
              <a:stCxn id="320" idx="2"/>
              <a:endCxn id="31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Arrow Connector 317"/>
            <p:cNvCxnSpPr>
              <a:stCxn id="319" idx="2"/>
              <a:endCxn id="31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9" name="Diamond 31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20" name="Diamond 31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1" name="Group 51"/>
          <p:cNvGrpSpPr/>
          <p:nvPr/>
        </p:nvGrpSpPr>
        <p:grpSpPr>
          <a:xfrm>
            <a:off x="3810000" y="4038600"/>
            <a:ext cx="1143000" cy="914400"/>
            <a:chOff x="1143000" y="2971800"/>
            <a:chExt cx="1143000" cy="914400"/>
          </a:xfrm>
        </p:grpSpPr>
        <p:sp>
          <p:nvSpPr>
            <p:cNvPr id="282" name="Rounded Rectangle 28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83" name="Diamond 28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84" name="Straight Arrow Connector 283"/>
            <p:cNvCxnSpPr>
              <a:stCxn id="283" idx="2"/>
              <a:endCxn id="28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Arrow Connector 284"/>
            <p:cNvCxnSpPr>
              <a:stCxn id="288" idx="2"/>
              <a:endCxn id="28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Arrow Connector 285"/>
            <p:cNvCxnSpPr>
              <a:stCxn id="287" idx="2"/>
              <a:endCxn id="28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Diamond 28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88" name="Diamond 28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9" name="Group 35"/>
          <p:cNvGrpSpPr/>
          <p:nvPr/>
        </p:nvGrpSpPr>
        <p:grpSpPr>
          <a:xfrm>
            <a:off x="7315200" y="2590800"/>
            <a:ext cx="1143000" cy="914400"/>
            <a:chOff x="1143000" y="2971800"/>
            <a:chExt cx="1143000" cy="914400"/>
          </a:xfrm>
        </p:grpSpPr>
        <p:sp>
          <p:nvSpPr>
            <p:cNvPr id="188" name="Rounded Rectangle 18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9" name="Diamond 18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0" name="Straight Arrow Connector 189"/>
            <p:cNvCxnSpPr>
              <a:stCxn id="189" idx="2"/>
              <a:endCxn id="18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>
              <a:stCxn id="194" idx="2"/>
              <a:endCxn id="18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>
              <a:stCxn id="193" idx="2"/>
              <a:endCxn id="18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Diamond 19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4" name="Diamond 19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53" name="Group 352"/>
          <p:cNvGrpSpPr/>
          <p:nvPr/>
        </p:nvGrpSpPr>
        <p:grpSpPr>
          <a:xfrm>
            <a:off x="7315200" y="3276600"/>
            <a:ext cx="1143000" cy="914400"/>
            <a:chOff x="1143000" y="2971800"/>
            <a:chExt cx="1143000" cy="914400"/>
          </a:xfrm>
        </p:grpSpPr>
        <p:sp>
          <p:nvSpPr>
            <p:cNvPr id="354" name="Rounded Rectangle 35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55" name="Diamond 35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56" name="Straight Arrow Connector 355"/>
            <p:cNvCxnSpPr>
              <a:stCxn id="355" idx="2"/>
              <a:endCxn id="35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Arrow Connector 356"/>
            <p:cNvCxnSpPr>
              <a:stCxn id="360" idx="2"/>
              <a:endCxn id="35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Arrow Connector 357"/>
            <p:cNvCxnSpPr>
              <a:stCxn id="359" idx="2"/>
              <a:endCxn id="35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9" name="Diamond 35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60" name="Diamond 35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1" name="Group 11"/>
          <p:cNvGrpSpPr/>
          <p:nvPr/>
        </p:nvGrpSpPr>
        <p:grpSpPr>
          <a:xfrm>
            <a:off x="7315200" y="3962400"/>
            <a:ext cx="1143000" cy="914400"/>
            <a:chOff x="1143000" y="2971800"/>
            <a:chExt cx="1143000" cy="914400"/>
          </a:xfrm>
        </p:grpSpPr>
        <p:sp>
          <p:nvSpPr>
            <p:cNvPr id="180" name="Rounded Rectangle 17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1" name="Diamond 18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82" name="Straight Arrow Connector 181"/>
            <p:cNvCxnSpPr>
              <a:stCxn id="181" idx="2"/>
              <a:endCxn id="18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>
              <a:stCxn id="186" idx="2"/>
              <a:endCxn id="18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>
              <a:stCxn id="185" idx="2"/>
              <a:endCxn id="18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Diamond 18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86" name="Diamond 18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37" name="Group 336"/>
          <p:cNvGrpSpPr/>
          <p:nvPr/>
        </p:nvGrpSpPr>
        <p:grpSpPr>
          <a:xfrm>
            <a:off x="7391400" y="4724400"/>
            <a:ext cx="1143000" cy="914400"/>
            <a:chOff x="1143000" y="2971800"/>
            <a:chExt cx="1143000" cy="914400"/>
          </a:xfrm>
        </p:grpSpPr>
        <p:sp>
          <p:nvSpPr>
            <p:cNvPr id="338" name="Rounded Rectangle 33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39" name="Diamond 33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40" name="Straight Arrow Connector 339"/>
            <p:cNvCxnSpPr>
              <a:stCxn id="339" idx="2"/>
              <a:endCxn id="33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Arrow Connector 340"/>
            <p:cNvCxnSpPr>
              <a:stCxn id="344" idx="2"/>
              <a:endCxn id="33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Arrow Connector 341"/>
            <p:cNvCxnSpPr>
              <a:stCxn id="343" idx="2"/>
              <a:endCxn id="33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3" name="Diamond 34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44" name="Diamond 34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7" name="Group 59"/>
          <p:cNvGrpSpPr/>
          <p:nvPr/>
        </p:nvGrpSpPr>
        <p:grpSpPr>
          <a:xfrm>
            <a:off x="7391400" y="5410200"/>
            <a:ext cx="1143000" cy="914400"/>
            <a:chOff x="1143000" y="2971800"/>
            <a:chExt cx="1143000" cy="914400"/>
          </a:xfrm>
        </p:grpSpPr>
        <p:sp>
          <p:nvSpPr>
            <p:cNvPr id="196" name="Rounded Rectangle 19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97" name="Diamond 19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8" name="Straight Arrow Connector 197"/>
            <p:cNvCxnSpPr>
              <a:stCxn id="197" idx="2"/>
              <a:endCxn id="19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>
              <a:stCxn id="202" idx="2"/>
              <a:endCxn id="19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>
              <a:stCxn id="201" idx="2"/>
              <a:endCxn id="19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Diamond 20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02" name="Diamond 20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1447800" y="4800600"/>
            <a:ext cx="1143000" cy="914400"/>
            <a:chOff x="1143000" y="2971800"/>
            <a:chExt cx="1143000" cy="914400"/>
          </a:xfrm>
        </p:grpSpPr>
        <p:sp>
          <p:nvSpPr>
            <p:cNvPr id="69" name="Rounded Rectangle 6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0" name="Diamond 6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1" name="Straight Arrow Connector 70"/>
            <p:cNvCxnSpPr>
              <a:stCxn id="70" idx="2"/>
              <a:endCxn id="6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4" idx="2"/>
              <a:endCxn id="6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Diamond 7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75" name="Diamond 7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  <p:cxnSp>
          <p:nvCxnSpPr>
            <p:cNvPr id="72" name="Straight Arrow Connector 71"/>
            <p:cNvCxnSpPr>
              <a:stCxn id="75" idx="2"/>
              <a:endCxn id="6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3" name="Group 35"/>
          <p:cNvGrpSpPr/>
          <p:nvPr/>
        </p:nvGrpSpPr>
        <p:grpSpPr>
          <a:xfrm>
            <a:off x="1447800" y="5486400"/>
            <a:ext cx="1143000" cy="914400"/>
            <a:chOff x="1143000" y="2971800"/>
            <a:chExt cx="1143000" cy="914400"/>
          </a:xfrm>
        </p:grpSpPr>
        <p:sp>
          <p:nvSpPr>
            <p:cNvPr id="234" name="Rounded Rectangle 23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35" name="Diamond 23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6" name="Straight Arrow Connector 235"/>
            <p:cNvCxnSpPr>
              <a:stCxn id="235" idx="2"/>
              <a:endCxn id="23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Arrow Connector 236"/>
            <p:cNvCxnSpPr>
              <a:stCxn id="240" idx="2"/>
              <a:endCxn id="23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/>
            <p:cNvCxnSpPr>
              <a:stCxn id="239" idx="2"/>
              <a:endCxn id="23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Diamond 23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40" name="Diamond 23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49" name="Group 35"/>
          <p:cNvGrpSpPr/>
          <p:nvPr/>
        </p:nvGrpSpPr>
        <p:grpSpPr>
          <a:xfrm>
            <a:off x="2590800" y="3276600"/>
            <a:ext cx="1143000" cy="914400"/>
            <a:chOff x="1143000" y="2971800"/>
            <a:chExt cx="1143000" cy="914400"/>
          </a:xfrm>
        </p:grpSpPr>
        <p:sp>
          <p:nvSpPr>
            <p:cNvPr id="250" name="Rounded Rectangle 24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51" name="Diamond 25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52" name="Straight Arrow Connector 251"/>
            <p:cNvCxnSpPr>
              <a:stCxn id="251" idx="2"/>
              <a:endCxn id="25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Arrow Connector 252"/>
            <p:cNvCxnSpPr>
              <a:stCxn id="256" idx="2"/>
              <a:endCxn id="25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Arrow Connector 253"/>
            <p:cNvCxnSpPr>
              <a:stCxn id="255" idx="2"/>
              <a:endCxn id="25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Diamond 25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56" name="Diamond 25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90800" y="4038600"/>
            <a:ext cx="1143000" cy="914400"/>
            <a:chOff x="1143000" y="2971800"/>
            <a:chExt cx="1143000" cy="914400"/>
          </a:xfrm>
        </p:grpSpPr>
        <p:sp>
          <p:nvSpPr>
            <p:cNvPr id="100" name="Rounded Rectangle 9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1" name="Diamond 10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02" name="Straight Arrow Connector 101"/>
            <p:cNvCxnSpPr>
              <a:stCxn id="101" idx="2"/>
              <a:endCxn id="10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106" idx="2"/>
              <a:endCxn id="10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105" idx="2"/>
              <a:endCxn id="10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Diamond 10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06" name="Diamond 10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57" name="Group 11"/>
          <p:cNvGrpSpPr/>
          <p:nvPr/>
        </p:nvGrpSpPr>
        <p:grpSpPr>
          <a:xfrm>
            <a:off x="2590800" y="4800600"/>
            <a:ext cx="1143000" cy="914400"/>
            <a:chOff x="1143000" y="2971800"/>
            <a:chExt cx="1143000" cy="914400"/>
          </a:xfrm>
        </p:grpSpPr>
        <p:sp>
          <p:nvSpPr>
            <p:cNvPr id="258" name="Rounded Rectangle 25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59" name="Diamond 25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60" name="Straight Arrow Connector 259"/>
            <p:cNvCxnSpPr>
              <a:stCxn id="259" idx="2"/>
              <a:endCxn id="25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/>
            <p:cNvCxnSpPr>
              <a:stCxn id="264" idx="2"/>
              <a:endCxn id="25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Arrow Connector 261"/>
            <p:cNvCxnSpPr>
              <a:stCxn id="263" idx="2"/>
              <a:endCxn id="25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Diamond 26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64" name="Diamond 26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67000" y="5486400"/>
            <a:ext cx="1143000" cy="914400"/>
            <a:chOff x="1143000" y="2971800"/>
            <a:chExt cx="1143000" cy="914400"/>
          </a:xfrm>
        </p:grpSpPr>
        <p:sp>
          <p:nvSpPr>
            <p:cNvPr id="148" name="Rounded Rectangle 14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9" name="Diamond 14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0" name="Straight Arrow Connector 149"/>
            <p:cNvCxnSpPr>
              <a:stCxn id="149" idx="2"/>
              <a:endCxn id="14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>
              <a:stCxn id="154" idx="2"/>
              <a:endCxn id="14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>
              <a:stCxn id="153" idx="2"/>
              <a:endCxn id="14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Diamond 15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54" name="Diamond 15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" name="Group 59"/>
          <p:cNvGrpSpPr/>
          <p:nvPr/>
        </p:nvGrpSpPr>
        <p:grpSpPr>
          <a:xfrm>
            <a:off x="3886200" y="4724400"/>
            <a:ext cx="1143000" cy="914400"/>
            <a:chOff x="1143000" y="2971800"/>
            <a:chExt cx="1143000" cy="914400"/>
          </a:xfrm>
        </p:grpSpPr>
        <p:sp>
          <p:nvSpPr>
            <p:cNvPr id="61" name="Rounded Rectangle 6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62" name="Diamond 6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63" name="Straight Arrow Connector 62"/>
            <p:cNvCxnSpPr>
              <a:stCxn id="62" idx="2"/>
              <a:endCxn id="6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67" idx="2"/>
              <a:endCxn id="6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6" idx="2"/>
              <a:endCxn id="6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Diamond 6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67" name="Diamond 6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65" name="Group 11"/>
          <p:cNvGrpSpPr/>
          <p:nvPr/>
        </p:nvGrpSpPr>
        <p:grpSpPr>
          <a:xfrm>
            <a:off x="3810000" y="5486400"/>
            <a:ext cx="1143000" cy="914400"/>
            <a:chOff x="1143000" y="2971800"/>
            <a:chExt cx="1143000" cy="914400"/>
          </a:xfrm>
        </p:grpSpPr>
        <p:sp>
          <p:nvSpPr>
            <p:cNvPr id="266" name="Rounded Rectangle 26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67" name="Diamond 26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68" name="Straight Arrow Connector 267"/>
            <p:cNvCxnSpPr>
              <a:stCxn id="267" idx="2"/>
              <a:endCxn id="26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Arrow Connector 268"/>
            <p:cNvCxnSpPr>
              <a:stCxn id="272" idx="2"/>
              <a:endCxn id="26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Arrow Connector 269"/>
            <p:cNvCxnSpPr>
              <a:stCxn id="271" idx="2"/>
              <a:endCxn id="26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Diamond 27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2" name="Diamond 27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31448" y="0"/>
            <a:ext cx="9029855" cy="1393686"/>
            <a:chOff x="-5106" y="1354828"/>
            <a:chExt cx="14610645" cy="3035134"/>
          </a:xfrm>
        </p:grpSpPr>
        <p:sp>
          <p:nvSpPr>
            <p:cNvPr id="362" name="TextBox 361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guard </a:t>
              </a:r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conditions at the call sites of the code using the APIs</a:t>
              </a:r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2656488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246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28600"/>
            <a:ext cx="7848600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Preconditions can be mined from guard conditions at the call sites of the code using the APIs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288" y="1524000"/>
            <a:ext cx="6219825" cy="476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28600" y="6400800"/>
            <a:ext cx="7315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Client code of API </a:t>
            </a:r>
            <a:r>
              <a:rPr lang="en-US" b="1" dirty="0" err="1" smtClean="0"/>
              <a:t>String.substring</a:t>
            </a:r>
            <a:r>
              <a:rPr lang="en-US" b="1" dirty="0" smtClean="0"/>
              <a:t>(</a:t>
            </a:r>
            <a:r>
              <a:rPr lang="en-US" b="1" dirty="0" err="1" smtClean="0"/>
              <a:t>int,int</a:t>
            </a:r>
            <a:r>
              <a:rPr lang="en-US" b="1" dirty="0" smtClean="0"/>
              <a:t>)</a:t>
            </a:r>
            <a:r>
              <a:rPr lang="en-US" dirty="0" smtClean="0"/>
              <a:t> in project </a:t>
            </a:r>
            <a:r>
              <a:rPr lang="en-US" dirty="0" err="1" smtClean="0"/>
              <a:t>SeMoA</a:t>
            </a:r>
            <a:r>
              <a:rPr lang="en-US" dirty="0" smtClean="0"/>
              <a:t> at revision 1929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5376446"/>
            <a:ext cx="5016310" cy="33855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completePath_.substring</a:t>
            </a:r>
            <a:r>
              <a:rPr lang="en-US" sz="1600" dirty="0" smtClean="0"/>
              <a:t>(</a:t>
            </a:r>
            <a:r>
              <a:rPr lang="en-US" sz="1600" dirty="0" err="1" smtClean="0"/>
              <a:t>servletPathStart</a:t>
            </a:r>
            <a:r>
              <a:rPr lang="en-US" sz="1600" dirty="0" smtClean="0"/>
              <a:t>, </a:t>
            </a:r>
            <a:r>
              <a:rPr lang="en-US" sz="1600" dirty="0" err="1" smtClean="0"/>
              <a:t>extraPathStart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0175" y="1729180"/>
            <a:ext cx="3789045" cy="102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5105400" y="1752600"/>
            <a:ext cx="3783408" cy="13542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servletPathStart</a:t>
            </a:r>
            <a:r>
              <a:rPr lang="en-US" sz="1600" dirty="0" smtClean="0"/>
              <a:t> &gt;= 0</a:t>
            </a:r>
          </a:p>
          <a:p>
            <a:r>
              <a:rPr lang="en-US" sz="1600" dirty="0" err="1" smtClean="0"/>
              <a:t>extraPathStart</a:t>
            </a:r>
            <a:r>
              <a:rPr lang="en-US" sz="1600" dirty="0" smtClean="0"/>
              <a:t> &gt;= 0</a:t>
            </a:r>
          </a:p>
          <a:p>
            <a:r>
              <a:rPr lang="en-US" sz="1600" dirty="0" err="1" smtClean="0"/>
              <a:t>servletPathStart</a:t>
            </a:r>
            <a:r>
              <a:rPr lang="en-US" sz="1600" dirty="0" smtClean="0"/>
              <a:t> &lt;= </a:t>
            </a:r>
            <a:r>
              <a:rPr lang="en-US" sz="1600" dirty="0" err="1" smtClean="0"/>
              <a:t>completePath_.length</a:t>
            </a:r>
            <a:r>
              <a:rPr lang="en-US" sz="1600" dirty="0" smtClean="0"/>
              <a:t>()</a:t>
            </a:r>
          </a:p>
          <a:p>
            <a:r>
              <a:rPr lang="en-US" sz="1600" dirty="0" err="1" smtClean="0"/>
              <a:t>extraPathStart</a:t>
            </a:r>
            <a:r>
              <a:rPr lang="en-US" sz="1600" dirty="0" smtClean="0"/>
              <a:t> &lt;= </a:t>
            </a:r>
            <a:r>
              <a:rPr lang="en-US" sz="1600" dirty="0" err="1" smtClean="0"/>
              <a:t>completePath_.length</a:t>
            </a:r>
            <a:r>
              <a:rPr lang="en-US" sz="1600" dirty="0" smtClean="0"/>
              <a:t>()</a:t>
            </a:r>
          </a:p>
          <a:p>
            <a:r>
              <a:rPr lang="en-US" sz="1600" dirty="0" err="1" smtClean="0"/>
              <a:t>servletPathStart</a:t>
            </a:r>
            <a:r>
              <a:rPr lang="en-US" sz="1600" dirty="0" smtClean="0"/>
              <a:t> &lt;= </a:t>
            </a:r>
            <a:r>
              <a:rPr lang="en-US" sz="1600" dirty="0" err="1" smtClean="0"/>
              <a:t>extraPathStart</a:t>
            </a:r>
            <a:endParaRPr lang="en-US" sz="1600" dirty="0"/>
          </a:p>
        </p:txBody>
      </p:sp>
      <p:sp>
        <p:nvSpPr>
          <p:cNvPr id="2" name="Rectangle 1"/>
          <p:cNvSpPr/>
          <p:nvPr/>
        </p:nvSpPr>
        <p:spPr>
          <a:xfrm>
            <a:off x="5131992" y="2057400"/>
            <a:ext cx="3707208" cy="1005840"/>
          </a:xfrm>
          <a:prstGeom prst="rect">
            <a:avLst/>
          </a:prstGeom>
          <a:solidFill>
            <a:schemeClr val="bg1">
              <a:alpha val="74902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3988" y="1752600"/>
            <a:ext cx="7253139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800" dirty="0"/>
              <a:t>Constraints on </a:t>
            </a:r>
            <a:r>
              <a:rPr lang="en-US" sz="2800" dirty="0" smtClean="0"/>
              <a:t>the receiver </a:t>
            </a:r>
            <a:r>
              <a:rPr lang="en-US" sz="2800" dirty="0"/>
              <a:t>and parameters that </a:t>
            </a:r>
          </a:p>
          <a:p>
            <a:pPr algn="ctr"/>
            <a:r>
              <a:rPr lang="en-US" sz="2800" dirty="0"/>
              <a:t>must </a:t>
            </a:r>
            <a:r>
              <a:rPr lang="en-US" sz="2800" dirty="0" smtClean="0"/>
              <a:t>hold </a:t>
            </a:r>
            <a:r>
              <a:rPr lang="en-US" sz="2800" dirty="0"/>
              <a:t>right before calling the API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8788" y="4847145"/>
            <a:ext cx="4626075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err="1" smtClean="0"/>
              <a:t>java.lang.String.substring</a:t>
            </a:r>
            <a:r>
              <a:rPr lang="en-US" sz="2000" dirty="0" smtClean="0"/>
              <a:t>(</a:t>
            </a:r>
            <a:r>
              <a:rPr lang="en-US" sz="2000" dirty="0" err="1" smtClean="0"/>
              <a:t>int</a:t>
            </a:r>
            <a:r>
              <a:rPr lang="en-US" sz="2000" dirty="0" smtClean="0"/>
              <a:t> start, </a:t>
            </a:r>
            <a:r>
              <a:rPr lang="en-US" sz="2000" dirty="0" err="1" smtClean="0"/>
              <a:t>int</a:t>
            </a:r>
            <a:r>
              <a:rPr lang="en-US" sz="2000" dirty="0" smtClean="0"/>
              <a:t> end)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360494" y="3810000"/>
            <a:ext cx="4622663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start &gt;= 0</a:t>
            </a:r>
          </a:p>
          <a:p>
            <a:r>
              <a:rPr lang="en-US" sz="2000" dirty="0" smtClean="0"/>
              <a:t>start &lt;= end</a:t>
            </a:r>
          </a:p>
          <a:p>
            <a:r>
              <a:rPr lang="en-US" sz="2000" dirty="0" smtClean="0"/>
              <a:t>end &lt;= length()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847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28600"/>
            <a:ext cx="78486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Project-specific guard conditions will be filtered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288" y="1524000"/>
            <a:ext cx="6219825" cy="476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133600" y="5376446"/>
            <a:ext cx="5016310" cy="33855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completePath_.substring</a:t>
            </a:r>
            <a:r>
              <a:rPr lang="en-US" sz="1600" dirty="0" smtClean="0"/>
              <a:t>(</a:t>
            </a:r>
            <a:r>
              <a:rPr lang="en-US" sz="1600" dirty="0" err="1" smtClean="0"/>
              <a:t>servletPathStart</a:t>
            </a:r>
            <a:r>
              <a:rPr lang="en-US" sz="1600" dirty="0" smtClean="0"/>
              <a:t>, </a:t>
            </a:r>
            <a:r>
              <a:rPr lang="en-US" sz="1600" dirty="0" err="1" smtClean="0"/>
              <a:t>extraPathStart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605762"/>
            <a:ext cx="3886200" cy="37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4838700"/>
            <a:ext cx="3733800" cy="388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029200" y="3505200"/>
            <a:ext cx="39848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completePath_.charAt</a:t>
            </a:r>
            <a:r>
              <a:rPr lang="en-US" sz="1600" dirty="0" smtClean="0"/>
              <a:t>(</a:t>
            </a:r>
            <a:r>
              <a:rPr lang="en-US" sz="1600" dirty="0" err="1" smtClean="0"/>
              <a:t>servletPathStart</a:t>
            </a:r>
            <a:r>
              <a:rPr lang="en-US" sz="1600" dirty="0" smtClean="0"/>
              <a:t>) == ‘/’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4724400"/>
            <a:ext cx="3805785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completePath_.charAt</a:t>
            </a:r>
            <a:r>
              <a:rPr lang="en-US" sz="1600" dirty="0" smtClean="0"/>
              <a:t>(</a:t>
            </a:r>
            <a:r>
              <a:rPr lang="en-US" sz="1600" dirty="0" err="1" smtClean="0"/>
              <a:t>extraPathStart</a:t>
            </a:r>
            <a:r>
              <a:rPr lang="en-US" sz="1600" dirty="0" smtClean="0"/>
              <a:t>) == ‘/’</a:t>
            </a:r>
          </a:p>
        </p:txBody>
      </p:sp>
    </p:spTree>
    <p:extLst>
      <p:ext uri="{BB962C8B-B14F-4D97-AF65-F5344CB8AC3E}">
        <p14:creationId xmlns:p14="http://schemas.microsoft.com/office/powerpoint/2010/main" val="193576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Consensus-based 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2" name="Right Arrow 31"/>
          <p:cNvSpPr/>
          <p:nvPr/>
        </p:nvSpPr>
        <p:spPr>
          <a:xfrm>
            <a:off x="1217271" y="2715768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3" name="Flowchart: Document 72"/>
          <p:cNvSpPr/>
          <p:nvPr/>
        </p:nvSpPr>
        <p:spPr>
          <a:xfrm>
            <a:off x="302871" y="2362200"/>
            <a:ext cx="838200" cy="9144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 method</a:t>
            </a:r>
          </a:p>
          <a:p>
            <a:pPr algn="ctr"/>
            <a:r>
              <a:rPr lang="en-US" sz="1600" dirty="0" smtClean="0"/>
              <a:t>M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4191000" y="1628001"/>
            <a:ext cx="668453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dirty="0" smtClean="0"/>
              <a:t>Conditions</a:t>
            </a:r>
            <a:endParaRPr lang="en-US" sz="1200" dirty="0"/>
          </a:p>
        </p:txBody>
      </p:sp>
      <p:sp>
        <p:nvSpPr>
          <p:cNvPr id="198" name="Flowchart: Document 197"/>
          <p:cNvSpPr/>
          <p:nvPr/>
        </p:nvSpPr>
        <p:spPr>
          <a:xfrm>
            <a:off x="4191000" y="1905000"/>
            <a:ext cx="914400" cy="8382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contains(‘@’)</a:t>
            </a:r>
          </a:p>
          <a:p>
            <a:endParaRPr lang="en-US" sz="1000" baseline="-25000" dirty="0" smtClean="0"/>
          </a:p>
        </p:txBody>
      </p:sp>
      <p:sp>
        <p:nvSpPr>
          <p:cNvPr id="199" name="Rectangle 198"/>
          <p:cNvSpPr/>
          <p:nvPr/>
        </p:nvSpPr>
        <p:spPr>
          <a:xfrm>
            <a:off x="1445871" y="2514600"/>
            <a:ext cx="60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Build CFG</a:t>
            </a:r>
            <a:endParaRPr lang="en-US" sz="1600" dirty="0"/>
          </a:p>
        </p:txBody>
      </p:sp>
      <p:sp>
        <p:nvSpPr>
          <p:cNvPr id="201" name="Rectangle 200"/>
          <p:cNvSpPr/>
          <p:nvPr/>
        </p:nvSpPr>
        <p:spPr>
          <a:xfrm>
            <a:off x="2971800" y="2286000"/>
            <a:ext cx="10668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Extract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Normalize</a:t>
            </a:r>
          </a:p>
          <a:p>
            <a:pPr algn="ctr"/>
            <a:r>
              <a:rPr lang="en-US" sz="1600" dirty="0" smtClean="0"/>
              <a:t>Conditions</a:t>
            </a:r>
            <a:endParaRPr lang="en-US" sz="1600" dirty="0"/>
          </a:p>
        </p:txBody>
      </p:sp>
      <p:sp>
        <p:nvSpPr>
          <p:cNvPr id="204" name="Right Arrow 203"/>
          <p:cNvSpPr/>
          <p:nvPr/>
        </p:nvSpPr>
        <p:spPr>
          <a:xfrm>
            <a:off x="2131670" y="2715768"/>
            <a:ext cx="84013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7" name="Rectangle 206"/>
          <p:cNvSpPr/>
          <p:nvPr/>
        </p:nvSpPr>
        <p:spPr>
          <a:xfrm>
            <a:off x="5257800" y="3733800"/>
            <a:ext cx="6096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Infer</a:t>
            </a:r>
            <a:endParaRPr lang="en-US" sz="1600" dirty="0"/>
          </a:p>
        </p:txBody>
      </p:sp>
      <p:sp>
        <p:nvSpPr>
          <p:cNvPr id="220" name="Right Arrow 219"/>
          <p:cNvSpPr/>
          <p:nvPr/>
        </p:nvSpPr>
        <p:spPr>
          <a:xfrm>
            <a:off x="5943600" y="4114800"/>
            <a:ext cx="10668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1" name="Flowchart: Document 220"/>
          <p:cNvSpPr/>
          <p:nvPr/>
        </p:nvSpPr>
        <p:spPr>
          <a:xfrm>
            <a:off x="7924800" y="3886200"/>
            <a:ext cx="1066800" cy="7620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</p:txBody>
      </p:sp>
      <p:sp>
        <p:nvSpPr>
          <p:cNvPr id="238" name="Flowchart: Document 237"/>
          <p:cNvSpPr/>
          <p:nvPr/>
        </p:nvSpPr>
        <p:spPr>
          <a:xfrm>
            <a:off x="302871" y="5562600"/>
            <a:ext cx="838200" cy="9144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 method</a:t>
            </a:r>
          </a:p>
          <a:p>
            <a:pPr algn="ctr"/>
            <a:r>
              <a:rPr lang="en-US" sz="1600" dirty="0" smtClean="0"/>
              <a:t>M</a:t>
            </a:r>
            <a:r>
              <a:rPr lang="en-US" sz="1600" baseline="-25000" dirty="0"/>
              <a:t>N</a:t>
            </a:r>
          </a:p>
        </p:txBody>
      </p:sp>
      <p:sp>
        <p:nvSpPr>
          <p:cNvPr id="241" name="Flowchart: Document 240"/>
          <p:cNvSpPr/>
          <p:nvPr/>
        </p:nvSpPr>
        <p:spPr>
          <a:xfrm>
            <a:off x="4191000" y="5105400"/>
            <a:ext cx="914400" cy="7620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ends(‘\n’)</a:t>
            </a:r>
          </a:p>
          <a:p>
            <a:endParaRPr lang="en-US" sz="1000" baseline="-25000" dirty="0" smtClean="0"/>
          </a:p>
        </p:txBody>
      </p:sp>
      <p:sp>
        <p:nvSpPr>
          <p:cNvPr id="249" name="TextBox 248"/>
          <p:cNvSpPr txBox="1"/>
          <p:nvPr/>
        </p:nvSpPr>
        <p:spPr>
          <a:xfrm>
            <a:off x="531471" y="3352800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...</a:t>
            </a:r>
            <a:endParaRPr lang="en-US" b="1" dirty="0"/>
          </a:p>
        </p:txBody>
      </p:sp>
      <p:sp>
        <p:nvSpPr>
          <p:cNvPr id="250" name="Flowchart: Document 249"/>
          <p:cNvSpPr/>
          <p:nvPr/>
        </p:nvSpPr>
        <p:spPr>
          <a:xfrm>
            <a:off x="302871" y="3886200"/>
            <a:ext cx="838200" cy="9144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 method</a:t>
            </a:r>
          </a:p>
          <a:p>
            <a:pPr algn="ctr"/>
            <a:r>
              <a:rPr lang="en-US" sz="1600" dirty="0" smtClean="0"/>
              <a:t>M</a:t>
            </a:r>
            <a:r>
              <a:rPr lang="en-US" sz="1600" baseline="-25000" dirty="0"/>
              <a:t>i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531471" y="4953000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...</a:t>
            </a:r>
            <a:endParaRPr lang="en-US" b="1" dirty="0"/>
          </a:p>
        </p:txBody>
      </p:sp>
      <p:sp>
        <p:nvSpPr>
          <p:cNvPr id="253" name="TextBox 252"/>
          <p:cNvSpPr txBox="1"/>
          <p:nvPr/>
        </p:nvSpPr>
        <p:spPr>
          <a:xfrm>
            <a:off x="7924800" y="3609201"/>
            <a:ext cx="859081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dirty="0" smtClean="0"/>
              <a:t>Preconditions</a:t>
            </a:r>
            <a:endParaRPr lang="en-US" sz="1200" dirty="0"/>
          </a:p>
        </p:txBody>
      </p:sp>
      <p:sp>
        <p:nvSpPr>
          <p:cNvPr id="69" name="Bent-Up Arrow 68"/>
          <p:cNvSpPr/>
          <p:nvPr/>
        </p:nvSpPr>
        <p:spPr>
          <a:xfrm>
            <a:off x="4114801" y="4800600"/>
            <a:ext cx="1523999" cy="1295400"/>
          </a:xfrm>
          <a:prstGeom prst="bentUpArrow">
            <a:avLst>
              <a:gd name="adj1" fmla="val 11962"/>
              <a:gd name="adj2" fmla="val 8598"/>
              <a:gd name="adj3" fmla="val 1596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1" name="Flowchart: Document 70"/>
          <p:cNvSpPr/>
          <p:nvPr/>
        </p:nvSpPr>
        <p:spPr>
          <a:xfrm>
            <a:off x="4191000" y="3429000"/>
            <a:ext cx="914400" cy="7620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starts(‘/’)</a:t>
            </a:r>
          </a:p>
          <a:p>
            <a:endParaRPr lang="en-US" sz="1000" baseline="-25000" dirty="0" smtClean="0"/>
          </a:p>
        </p:txBody>
      </p:sp>
      <p:sp>
        <p:nvSpPr>
          <p:cNvPr id="76" name="Bent-Up Arrow 75"/>
          <p:cNvSpPr/>
          <p:nvPr/>
        </p:nvSpPr>
        <p:spPr>
          <a:xfrm flipV="1">
            <a:off x="4114801" y="2819400"/>
            <a:ext cx="1524000" cy="914400"/>
          </a:xfrm>
          <a:prstGeom prst="bentUpArrow">
            <a:avLst>
              <a:gd name="adj1" fmla="val 16422"/>
              <a:gd name="adj2" fmla="val 13593"/>
              <a:gd name="adj3" fmla="val 2061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5" name="Group 14"/>
          <p:cNvGrpSpPr/>
          <p:nvPr/>
        </p:nvGrpSpPr>
        <p:grpSpPr>
          <a:xfrm>
            <a:off x="2133600" y="1842258"/>
            <a:ext cx="555171" cy="900942"/>
            <a:chOff x="2188029" y="1628001"/>
            <a:chExt cx="555171" cy="900942"/>
          </a:xfrm>
        </p:grpSpPr>
        <p:cxnSp>
          <p:nvCxnSpPr>
            <p:cNvPr id="22" name="Straight Arrow Connector 21"/>
            <p:cNvCxnSpPr>
              <a:endCxn id="45" idx="0"/>
            </p:cNvCxnSpPr>
            <p:nvPr/>
          </p:nvCxnSpPr>
          <p:spPr>
            <a:xfrm>
              <a:off x="2590800" y="1628001"/>
              <a:ext cx="0" cy="14999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hape 29"/>
            <p:cNvCxnSpPr>
              <a:stCxn id="45" idx="1"/>
              <a:endCxn id="95" idx="0"/>
            </p:cNvCxnSpPr>
            <p:nvPr/>
          </p:nvCxnSpPr>
          <p:spPr>
            <a:xfrm rot="10800000" flipV="1">
              <a:off x="2351316" y="1871500"/>
              <a:ext cx="87085" cy="109700"/>
            </a:xfrm>
            <a:prstGeom prst="bentConnector2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2416629" y="2224143"/>
              <a:ext cx="326571" cy="138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dirty="0" err="1" smtClean="0"/>
                <a:t>api</a:t>
              </a:r>
              <a:r>
                <a:rPr lang="en-US" sz="800" dirty="0" smtClean="0"/>
                <a:t>(...)</a:t>
              </a:r>
              <a:endParaRPr lang="en-US" sz="800" dirty="0"/>
            </a:p>
          </p:txBody>
        </p:sp>
        <p:sp>
          <p:nvSpPr>
            <p:cNvPr id="45" name="Diamond 44"/>
            <p:cNvSpPr/>
            <p:nvPr/>
          </p:nvSpPr>
          <p:spPr>
            <a:xfrm>
              <a:off x="2438400" y="1777999"/>
              <a:ext cx="304800" cy="187001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baseline="-25000" dirty="0"/>
            </a:p>
          </p:txBody>
        </p:sp>
        <p:cxnSp>
          <p:nvCxnSpPr>
            <p:cNvPr id="72" name="Straight Arrow Connector 71"/>
            <p:cNvCxnSpPr>
              <a:stCxn id="35" idx="2"/>
            </p:cNvCxnSpPr>
            <p:nvPr/>
          </p:nvCxnSpPr>
          <p:spPr>
            <a:xfrm>
              <a:off x="2579915" y="2362200"/>
              <a:ext cx="0" cy="16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5" idx="2"/>
              <a:endCxn id="35" idx="0"/>
            </p:cNvCxnSpPr>
            <p:nvPr/>
          </p:nvCxnSpPr>
          <p:spPr>
            <a:xfrm flipH="1">
              <a:off x="2579915" y="1965000"/>
              <a:ext cx="10885" cy="2591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2188029" y="1981200"/>
              <a:ext cx="326571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dirty="0"/>
            </a:p>
          </p:txBody>
        </p:sp>
      </p:grpSp>
      <p:sp>
        <p:nvSpPr>
          <p:cNvPr id="80" name="Right Arrow 79"/>
          <p:cNvSpPr/>
          <p:nvPr/>
        </p:nvSpPr>
        <p:spPr>
          <a:xfrm>
            <a:off x="1217271" y="4163568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1" name="Rectangle 80"/>
          <p:cNvSpPr/>
          <p:nvPr/>
        </p:nvSpPr>
        <p:spPr>
          <a:xfrm>
            <a:off x="1445871" y="3962400"/>
            <a:ext cx="60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Build CFG</a:t>
            </a:r>
            <a:endParaRPr lang="en-US" sz="1600" dirty="0"/>
          </a:p>
        </p:txBody>
      </p:sp>
      <p:sp>
        <p:nvSpPr>
          <p:cNvPr id="82" name="Rectangle 81"/>
          <p:cNvSpPr/>
          <p:nvPr/>
        </p:nvSpPr>
        <p:spPr>
          <a:xfrm>
            <a:off x="2971800" y="3733800"/>
            <a:ext cx="10668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Extract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Normalize</a:t>
            </a:r>
          </a:p>
          <a:p>
            <a:pPr algn="ctr"/>
            <a:r>
              <a:rPr lang="en-US" sz="1600" dirty="0" smtClean="0"/>
              <a:t>Conditions</a:t>
            </a:r>
            <a:endParaRPr lang="en-US" sz="1600" dirty="0"/>
          </a:p>
        </p:txBody>
      </p:sp>
      <p:sp>
        <p:nvSpPr>
          <p:cNvPr id="83" name="Right Arrow 82"/>
          <p:cNvSpPr/>
          <p:nvPr/>
        </p:nvSpPr>
        <p:spPr>
          <a:xfrm>
            <a:off x="2131670" y="4163568"/>
            <a:ext cx="84013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ight Arrow 83"/>
          <p:cNvSpPr/>
          <p:nvPr/>
        </p:nvSpPr>
        <p:spPr>
          <a:xfrm>
            <a:off x="4114800" y="4163568"/>
            <a:ext cx="11430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ight Arrow 84"/>
          <p:cNvSpPr/>
          <p:nvPr/>
        </p:nvSpPr>
        <p:spPr>
          <a:xfrm>
            <a:off x="1217271" y="5839968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6" name="Rectangle 85"/>
          <p:cNvSpPr/>
          <p:nvPr/>
        </p:nvSpPr>
        <p:spPr>
          <a:xfrm>
            <a:off x="1445871" y="5638800"/>
            <a:ext cx="60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Build CFG</a:t>
            </a:r>
            <a:endParaRPr lang="en-US" sz="1600" dirty="0"/>
          </a:p>
        </p:txBody>
      </p:sp>
      <p:sp>
        <p:nvSpPr>
          <p:cNvPr id="87" name="Rectangle 86"/>
          <p:cNvSpPr/>
          <p:nvPr/>
        </p:nvSpPr>
        <p:spPr>
          <a:xfrm>
            <a:off x="2971800" y="5410200"/>
            <a:ext cx="10668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Extract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Normalize</a:t>
            </a:r>
          </a:p>
          <a:p>
            <a:pPr algn="ctr"/>
            <a:r>
              <a:rPr lang="en-US" sz="1600" dirty="0" smtClean="0"/>
              <a:t>Conditions</a:t>
            </a:r>
            <a:endParaRPr lang="en-US" sz="1600" dirty="0"/>
          </a:p>
        </p:txBody>
      </p:sp>
      <p:sp>
        <p:nvSpPr>
          <p:cNvPr id="88" name="Right Arrow 87"/>
          <p:cNvSpPr/>
          <p:nvPr/>
        </p:nvSpPr>
        <p:spPr>
          <a:xfrm>
            <a:off x="2131670" y="5839968"/>
            <a:ext cx="84013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29" name="Rectangle 128"/>
          <p:cNvSpPr/>
          <p:nvPr/>
        </p:nvSpPr>
        <p:spPr>
          <a:xfrm>
            <a:off x="7010400" y="3733800"/>
            <a:ext cx="6096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Filter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Rank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6019800" y="2999601"/>
            <a:ext cx="668453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dirty="0" smtClean="0"/>
              <a:t>Conditions</a:t>
            </a:r>
            <a:endParaRPr lang="en-US" sz="1200" dirty="0"/>
          </a:p>
        </p:txBody>
      </p:sp>
      <p:sp>
        <p:nvSpPr>
          <p:cNvPr id="131" name="Flowchart: Document 130"/>
          <p:cNvSpPr/>
          <p:nvPr/>
        </p:nvSpPr>
        <p:spPr>
          <a:xfrm>
            <a:off x="6019800" y="3276600"/>
            <a:ext cx="914400" cy="8382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contains(‘@’)</a:t>
            </a:r>
          </a:p>
          <a:p>
            <a:endParaRPr lang="en-US" sz="1000" baseline="-25000" dirty="0" smtClean="0"/>
          </a:p>
        </p:txBody>
      </p:sp>
      <p:sp>
        <p:nvSpPr>
          <p:cNvPr id="132" name="Right Arrow 131"/>
          <p:cNvSpPr/>
          <p:nvPr/>
        </p:nvSpPr>
        <p:spPr>
          <a:xfrm>
            <a:off x="7696200" y="4114800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8" name="Group 107"/>
          <p:cNvGrpSpPr/>
          <p:nvPr/>
        </p:nvGrpSpPr>
        <p:grpSpPr>
          <a:xfrm>
            <a:off x="2133600" y="3290058"/>
            <a:ext cx="555171" cy="900942"/>
            <a:chOff x="2188029" y="1628001"/>
            <a:chExt cx="555171" cy="900942"/>
          </a:xfrm>
        </p:grpSpPr>
        <p:cxnSp>
          <p:nvCxnSpPr>
            <p:cNvPr id="133" name="Straight Arrow Connector 132"/>
            <p:cNvCxnSpPr>
              <a:endCxn id="136" idx="0"/>
            </p:cNvCxnSpPr>
            <p:nvPr/>
          </p:nvCxnSpPr>
          <p:spPr>
            <a:xfrm>
              <a:off x="2590800" y="1628001"/>
              <a:ext cx="0" cy="14999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hape 29"/>
            <p:cNvCxnSpPr>
              <a:stCxn id="136" idx="1"/>
              <a:endCxn id="139" idx="0"/>
            </p:cNvCxnSpPr>
            <p:nvPr/>
          </p:nvCxnSpPr>
          <p:spPr>
            <a:xfrm rot="10800000" flipV="1">
              <a:off x="2351316" y="1871500"/>
              <a:ext cx="87085" cy="109700"/>
            </a:xfrm>
            <a:prstGeom prst="bentConnector2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/>
            <p:nvPr/>
          </p:nvSpPr>
          <p:spPr>
            <a:xfrm>
              <a:off x="2416629" y="2224143"/>
              <a:ext cx="326571" cy="138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dirty="0" err="1" smtClean="0"/>
                <a:t>api</a:t>
              </a:r>
              <a:r>
                <a:rPr lang="en-US" sz="800" dirty="0" smtClean="0"/>
                <a:t>(...)</a:t>
              </a:r>
              <a:endParaRPr lang="en-US" sz="800" dirty="0"/>
            </a:p>
          </p:txBody>
        </p:sp>
        <p:sp>
          <p:nvSpPr>
            <p:cNvPr id="136" name="Diamond 135"/>
            <p:cNvSpPr/>
            <p:nvPr/>
          </p:nvSpPr>
          <p:spPr>
            <a:xfrm>
              <a:off x="2438400" y="1777999"/>
              <a:ext cx="304800" cy="187001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baseline="-25000" dirty="0"/>
            </a:p>
          </p:txBody>
        </p:sp>
        <p:cxnSp>
          <p:nvCxnSpPr>
            <p:cNvPr id="137" name="Straight Arrow Connector 136"/>
            <p:cNvCxnSpPr>
              <a:stCxn id="135" idx="2"/>
            </p:cNvCxnSpPr>
            <p:nvPr/>
          </p:nvCxnSpPr>
          <p:spPr>
            <a:xfrm>
              <a:off x="2579915" y="2362200"/>
              <a:ext cx="0" cy="16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136" idx="2"/>
              <a:endCxn id="135" idx="0"/>
            </p:cNvCxnSpPr>
            <p:nvPr/>
          </p:nvCxnSpPr>
          <p:spPr>
            <a:xfrm flipH="1">
              <a:off x="2579915" y="1965000"/>
              <a:ext cx="10885" cy="2591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Oval 138"/>
            <p:cNvSpPr/>
            <p:nvPr/>
          </p:nvSpPr>
          <p:spPr>
            <a:xfrm>
              <a:off x="2188029" y="1981200"/>
              <a:ext cx="326571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dirty="0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2133600" y="4966458"/>
            <a:ext cx="555171" cy="900942"/>
            <a:chOff x="2188029" y="1628001"/>
            <a:chExt cx="555171" cy="900942"/>
          </a:xfrm>
        </p:grpSpPr>
        <p:cxnSp>
          <p:nvCxnSpPr>
            <p:cNvPr id="141" name="Straight Arrow Connector 140"/>
            <p:cNvCxnSpPr>
              <a:endCxn id="144" idx="0"/>
            </p:cNvCxnSpPr>
            <p:nvPr/>
          </p:nvCxnSpPr>
          <p:spPr>
            <a:xfrm>
              <a:off x="2590800" y="1628001"/>
              <a:ext cx="0" cy="14999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hape 29"/>
            <p:cNvCxnSpPr>
              <a:stCxn id="144" idx="1"/>
              <a:endCxn id="147" idx="0"/>
            </p:cNvCxnSpPr>
            <p:nvPr/>
          </p:nvCxnSpPr>
          <p:spPr>
            <a:xfrm rot="10800000" flipV="1">
              <a:off x="2351316" y="1871500"/>
              <a:ext cx="87085" cy="109700"/>
            </a:xfrm>
            <a:prstGeom prst="bentConnector2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ectangle 142"/>
            <p:cNvSpPr/>
            <p:nvPr/>
          </p:nvSpPr>
          <p:spPr>
            <a:xfrm>
              <a:off x="2416629" y="2224143"/>
              <a:ext cx="326571" cy="138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dirty="0" err="1" smtClean="0"/>
                <a:t>api</a:t>
              </a:r>
              <a:r>
                <a:rPr lang="en-US" sz="800" dirty="0" smtClean="0"/>
                <a:t>(...)</a:t>
              </a:r>
              <a:endParaRPr lang="en-US" sz="800" dirty="0"/>
            </a:p>
          </p:txBody>
        </p:sp>
        <p:sp>
          <p:nvSpPr>
            <p:cNvPr id="144" name="Diamond 143"/>
            <p:cNvSpPr/>
            <p:nvPr/>
          </p:nvSpPr>
          <p:spPr>
            <a:xfrm>
              <a:off x="2438400" y="1777999"/>
              <a:ext cx="304800" cy="187001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baseline="-25000" dirty="0"/>
            </a:p>
          </p:txBody>
        </p:sp>
        <p:cxnSp>
          <p:nvCxnSpPr>
            <p:cNvPr id="145" name="Straight Arrow Connector 144"/>
            <p:cNvCxnSpPr>
              <a:stCxn id="143" idx="2"/>
            </p:cNvCxnSpPr>
            <p:nvPr/>
          </p:nvCxnSpPr>
          <p:spPr>
            <a:xfrm>
              <a:off x="2579915" y="2362200"/>
              <a:ext cx="0" cy="16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>
              <a:stCxn id="144" idx="2"/>
              <a:endCxn id="143" idx="0"/>
            </p:cNvCxnSpPr>
            <p:nvPr/>
          </p:nvCxnSpPr>
          <p:spPr>
            <a:xfrm flipH="1">
              <a:off x="2579915" y="1965000"/>
              <a:ext cx="10885" cy="2591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Oval 146"/>
            <p:cNvSpPr/>
            <p:nvPr/>
          </p:nvSpPr>
          <p:spPr>
            <a:xfrm>
              <a:off x="2188029" y="1981200"/>
              <a:ext cx="326571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5831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  <p:bldP spid="220" grpId="0" animBg="1"/>
      <p:bldP spid="221" grpId="0" animBg="1"/>
      <p:bldP spid="238" grpId="0" animBg="1"/>
      <p:bldP spid="241" grpId="0" animBg="1"/>
      <p:bldP spid="249" grpId="0"/>
      <p:bldP spid="250" grpId="0" animBg="1"/>
      <p:bldP spid="251" grpId="0"/>
      <p:bldP spid="253" grpId="0"/>
      <p:bldP spid="69" grpId="0" animBg="1"/>
      <p:bldP spid="71" grpId="0" animBg="1"/>
      <p:bldP spid="76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129" grpId="0" animBg="1"/>
      <p:bldP spid="130" grpId="0"/>
      <p:bldP spid="131" grpId="0" animBg="1"/>
      <p:bldP spid="13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191000" y="2362200"/>
            <a:ext cx="9906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Entry</a:t>
            </a:r>
            <a:endParaRPr lang="en-US" sz="1600" dirty="0"/>
          </a:p>
        </p:txBody>
      </p:sp>
      <p:sp>
        <p:nvSpPr>
          <p:cNvPr id="17" name="Oval 16"/>
          <p:cNvSpPr/>
          <p:nvPr/>
        </p:nvSpPr>
        <p:spPr>
          <a:xfrm>
            <a:off x="4267200" y="5105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14" idx="4"/>
            <a:endCxn id="45" idx="0"/>
          </p:cNvCxnSpPr>
          <p:nvPr/>
        </p:nvCxnSpPr>
        <p:spPr>
          <a:xfrm>
            <a:off x="468630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45" idx="1"/>
            <a:endCxn id="65" idx="0"/>
          </p:cNvCxnSpPr>
          <p:nvPr/>
        </p:nvCxnSpPr>
        <p:spPr>
          <a:xfrm rot="10800000" flipV="1">
            <a:off x="3162300" y="3048000"/>
            <a:ext cx="419100" cy="15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429000" y="4495800"/>
            <a:ext cx="2514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string.substring</a:t>
            </a:r>
            <a:r>
              <a:rPr lang="en-US" sz="1600" dirty="0" smtClean="0"/>
              <a:t> (start, end)</a:t>
            </a:r>
            <a:endParaRPr lang="en-US" sz="1600" dirty="0"/>
          </a:p>
        </p:txBody>
      </p:sp>
      <p:sp>
        <p:nvSpPr>
          <p:cNvPr id="41" name="Diamond 40"/>
          <p:cNvSpPr/>
          <p:nvPr/>
        </p:nvSpPr>
        <p:spPr>
          <a:xfrm>
            <a:off x="4267200" y="3505200"/>
            <a:ext cx="8382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c1</a:t>
            </a:r>
            <a:endParaRPr lang="en-US" sz="1600" dirty="0"/>
          </a:p>
        </p:txBody>
      </p:sp>
      <p:sp>
        <p:nvSpPr>
          <p:cNvPr id="45" name="Diamond 44"/>
          <p:cNvSpPr/>
          <p:nvPr/>
        </p:nvSpPr>
        <p:spPr>
          <a:xfrm>
            <a:off x="3581400" y="2895600"/>
            <a:ext cx="22098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start &gt; end</a:t>
            </a:r>
            <a:endParaRPr lang="en-US" sz="1600" dirty="0"/>
          </a:p>
        </p:txBody>
      </p:sp>
      <p:sp>
        <p:nvSpPr>
          <p:cNvPr id="65" name="Oval 64"/>
          <p:cNvSpPr/>
          <p:nvPr/>
        </p:nvSpPr>
        <p:spPr>
          <a:xfrm>
            <a:off x="2743200" y="3200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68" name="Straight Arrow Connector 67"/>
          <p:cNvCxnSpPr>
            <a:stCxn id="45" idx="2"/>
            <a:endCxn id="41" idx="0"/>
          </p:cNvCxnSpPr>
          <p:nvPr/>
        </p:nvCxnSpPr>
        <p:spPr>
          <a:xfrm>
            <a:off x="4686300" y="3200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5" idx="2"/>
            <a:endCxn id="17" idx="0"/>
          </p:cNvCxnSpPr>
          <p:nvPr/>
        </p:nvCxnSpPr>
        <p:spPr>
          <a:xfrm>
            <a:off x="4686300" y="4800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33528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do_true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51054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do_false</a:t>
            </a:r>
            <a:endParaRPr lang="en-US" sz="1600" dirty="0"/>
          </a:p>
        </p:txBody>
      </p:sp>
      <p:cxnSp>
        <p:nvCxnSpPr>
          <p:cNvPr id="105" name="Shape 104"/>
          <p:cNvCxnSpPr>
            <a:stCxn id="41" idx="1"/>
            <a:endCxn id="103" idx="0"/>
          </p:cNvCxnSpPr>
          <p:nvPr/>
        </p:nvCxnSpPr>
        <p:spPr>
          <a:xfrm rot="10800000" flipV="1">
            <a:off x="38100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stCxn id="41" idx="3"/>
            <a:endCxn id="104" idx="0"/>
          </p:cNvCxnSpPr>
          <p:nvPr/>
        </p:nvCxnSpPr>
        <p:spPr>
          <a:xfrm>
            <a:off x="51054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hape 110"/>
          <p:cNvCxnSpPr>
            <a:stCxn id="104" idx="2"/>
            <a:endCxn id="35" idx="0"/>
          </p:cNvCxnSpPr>
          <p:nvPr/>
        </p:nvCxnSpPr>
        <p:spPr>
          <a:xfrm rot="5400000">
            <a:off x="49720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hape 110"/>
          <p:cNvCxnSpPr>
            <a:stCxn id="103" idx="2"/>
            <a:endCxn id="35" idx="0"/>
          </p:cNvCxnSpPr>
          <p:nvPr/>
        </p:nvCxnSpPr>
        <p:spPr>
          <a:xfrm rot="16200000" flipH="1">
            <a:off x="40957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124200" y="28164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648200" y="32004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733800" y="34260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5105400" y="34290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27" name="Flowchart: Multidocument 26"/>
          <p:cNvSpPr/>
          <p:nvPr/>
        </p:nvSpPr>
        <p:spPr>
          <a:xfrm>
            <a:off x="304800" y="3429000"/>
            <a:ext cx="1143000" cy="12192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method</a:t>
            </a:r>
            <a:endParaRPr lang="en-US" dirty="0"/>
          </a:p>
        </p:txBody>
      </p:sp>
      <p:sp>
        <p:nvSpPr>
          <p:cNvPr id="28" name="Flowchart: Multidocument 27"/>
          <p:cNvSpPr/>
          <p:nvPr/>
        </p:nvSpPr>
        <p:spPr>
          <a:xfrm>
            <a:off x="304800" y="1752600"/>
            <a:ext cx="2133600" cy="14478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C00000"/>
                </a:solidFill>
              </a:rPr>
              <a:t>class</a:t>
            </a:r>
            <a:r>
              <a:rPr lang="en-US" dirty="0" smtClean="0"/>
              <a:t> String</a:t>
            </a:r>
          </a:p>
          <a:p>
            <a:r>
              <a:rPr lang="en-US" dirty="0" smtClean="0"/>
              <a:t>...</a:t>
            </a:r>
          </a:p>
          <a:p>
            <a:r>
              <a:rPr lang="en-US" dirty="0" smtClean="0"/>
              <a:t>substring (</a:t>
            </a:r>
            <a:r>
              <a:rPr lang="en-US" dirty="0" err="1" smtClean="0">
                <a:solidFill>
                  <a:srgbClr val="C00000"/>
                </a:solidFill>
              </a:rPr>
              <a:t>int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int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2" name="Right Arrow 31"/>
          <p:cNvSpPr/>
          <p:nvPr/>
        </p:nvSpPr>
        <p:spPr>
          <a:xfrm>
            <a:off x="1524000" y="3886200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524000" y="3581400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CFG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35" grpId="0" animBg="1"/>
      <p:bldP spid="41" grpId="0" animBg="1"/>
      <p:bldP spid="45" grpId="0" animBg="1"/>
      <p:bldP spid="65" grpId="0" animBg="1"/>
      <p:bldP spid="103" grpId="0" animBg="1"/>
      <p:bldP spid="104" grpId="0" animBg="1"/>
      <p:bldP spid="117" grpId="0"/>
      <p:bldP spid="118" grpId="0"/>
      <p:bldP spid="119" grpId="0"/>
      <p:bldP spid="120" grpId="0"/>
      <p:bldP spid="32" grpId="0" animBg="1"/>
      <p:bldP spid="3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191000" y="2362200"/>
            <a:ext cx="9906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Entry</a:t>
            </a:r>
            <a:endParaRPr lang="en-US" sz="1600" dirty="0"/>
          </a:p>
        </p:txBody>
      </p:sp>
      <p:sp>
        <p:nvSpPr>
          <p:cNvPr id="17" name="Oval 16"/>
          <p:cNvSpPr/>
          <p:nvPr/>
        </p:nvSpPr>
        <p:spPr>
          <a:xfrm>
            <a:off x="4267200" y="5105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14" idx="4"/>
            <a:endCxn id="45" idx="0"/>
          </p:cNvCxnSpPr>
          <p:nvPr/>
        </p:nvCxnSpPr>
        <p:spPr>
          <a:xfrm>
            <a:off x="468630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45" idx="1"/>
            <a:endCxn id="65" idx="0"/>
          </p:cNvCxnSpPr>
          <p:nvPr/>
        </p:nvCxnSpPr>
        <p:spPr>
          <a:xfrm rot="10800000" flipV="1">
            <a:off x="3162300" y="3048000"/>
            <a:ext cx="419100" cy="15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429000" y="4495800"/>
            <a:ext cx="2514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string.substring</a:t>
            </a:r>
            <a:r>
              <a:rPr lang="en-US" sz="1600" dirty="0" smtClean="0"/>
              <a:t> (start, end)</a:t>
            </a:r>
            <a:endParaRPr lang="en-US" sz="1600" dirty="0"/>
          </a:p>
        </p:txBody>
      </p:sp>
      <p:sp>
        <p:nvSpPr>
          <p:cNvPr id="41" name="Diamond 40"/>
          <p:cNvSpPr/>
          <p:nvPr/>
        </p:nvSpPr>
        <p:spPr>
          <a:xfrm>
            <a:off x="4267200" y="3505200"/>
            <a:ext cx="8382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c1</a:t>
            </a:r>
            <a:endParaRPr lang="en-US" sz="1600" dirty="0"/>
          </a:p>
        </p:txBody>
      </p:sp>
      <p:sp>
        <p:nvSpPr>
          <p:cNvPr id="45" name="Diamond 44"/>
          <p:cNvSpPr/>
          <p:nvPr/>
        </p:nvSpPr>
        <p:spPr>
          <a:xfrm>
            <a:off x="3581400" y="2895600"/>
            <a:ext cx="22098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start &gt; end</a:t>
            </a:r>
            <a:endParaRPr lang="en-US" sz="1600" dirty="0"/>
          </a:p>
        </p:txBody>
      </p:sp>
      <p:sp>
        <p:nvSpPr>
          <p:cNvPr id="65" name="Oval 64"/>
          <p:cNvSpPr/>
          <p:nvPr/>
        </p:nvSpPr>
        <p:spPr>
          <a:xfrm>
            <a:off x="2743200" y="3200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68" name="Straight Arrow Connector 67"/>
          <p:cNvCxnSpPr>
            <a:stCxn id="45" idx="2"/>
            <a:endCxn id="41" idx="0"/>
          </p:cNvCxnSpPr>
          <p:nvPr/>
        </p:nvCxnSpPr>
        <p:spPr>
          <a:xfrm>
            <a:off x="4686300" y="3200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5" idx="2"/>
            <a:endCxn id="17" idx="0"/>
          </p:cNvCxnSpPr>
          <p:nvPr/>
        </p:nvCxnSpPr>
        <p:spPr>
          <a:xfrm>
            <a:off x="4686300" y="4800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33528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do_true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51054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do_false</a:t>
            </a:r>
            <a:endParaRPr lang="en-US" sz="1600" dirty="0"/>
          </a:p>
        </p:txBody>
      </p:sp>
      <p:cxnSp>
        <p:nvCxnSpPr>
          <p:cNvPr id="105" name="Shape 104"/>
          <p:cNvCxnSpPr>
            <a:stCxn id="41" idx="1"/>
            <a:endCxn id="103" idx="0"/>
          </p:cNvCxnSpPr>
          <p:nvPr/>
        </p:nvCxnSpPr>
        <p:spPr>
          <a:xfrm rot="10800000" flipV="1">
            <a:off x="38100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stCxn id="41" idx="3"/>
            <a:endCxn id="104" idx="0"/>
          </p:cNvCxnSpPr>
          <p:nvPr/>
        </p:nvCxnSpPr>
        <p:spPr>
          <a:xfrm>
            <a:off x="51054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hape 110"/>
          <p:cNvCxnSpPr>
            <a:stCxn id="104" idx="2"/>
            <a:endCxn id="35" idx="0"/>
          </p:cNvCxnSpPr>
          <p:nvPr/>
        </p:nvCxnSpPr>
        <p:spPr>
          <a:xfrm rot="5400000">
            <a:off x="49720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hape 110"/>
          <p:cNvCxnSpPr>
            <a:stCxn id="103" idx="2"/>
            <a:endCxn id="35" idx="0"/>
          </p:cNvCxnSpPr>
          <p:nvPr/>
        </p:nvCxnSpPr>
        <p:spPr>
          <a:xfrm rot="16200000" flipH="1">
            <a:off x="40957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124200" y="28164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648200" y="32004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733800" y="34260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5105400" y="34290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1752600"/>
            <a:ext cx="288655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substring (</a:t>
            </a:r>
            <a:r>
              <a:rPr lang="en-US" sz="1600" dirty="0" err="1" smtClean="0"/>
              <a:t>int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): {start &lt;= end}</a:t>
            </a:r>
            <a:endParaRPr lang="en-US" sz="1600" dirty="0"/>
          </a:p>
        </p:txBody>
      </p:sp>
      <p:sp>
        <p:nvSpPr>
          <p:cNvPr id="27" name="Flowchart: Multidocument 26"/>
          <p:cNvSpPr/>
          <p:nvPr/>
        </p:nvSpPr>
        <p:spPr>
          <a:xfrm>
            <a:off x="304800" y="3429000"/>
            <a:ext cx="1143000" cy="12192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method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1524000" y="3886200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3581400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CFG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45" idx="2"/>
            <a:endCxn id="35" idx="0"/>
          </p:cNvCxnSpPr>
          <p:nvPr/>
        </p:nvCxnSpPr>
        <p:spPr>
          <a:xfrm>
            <a:off x="4686300" y="32004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724399" y="3549134"/>
            <a:ext cx="195091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control-dependent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1" grpId="0" animBg="1"/>
      <p:bldP spid="103" grpId="0" animBg="1"/>
      <p:bldP spid="104" grpId="0" animBg="1"/>
      <p:bldP spid="117" grpId="0"/>
      <p:bldP spid="119" grpId="0"/>
      <p:bldP spid="120" grpId="0"/>
      <p:bldP spid="26" grpId="0" animBg="1"/>
      <p:bldP spid="3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191000" y="2362200"/>
            <a:ext cx="9906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Entry</a:t>
            </a:r>
            <a:endParaRPr lang="en-US" sz="1600" dirty="0"/>
          </a:p>
        </p:txBody>
      </p:sp>
      <p:sp>
        <p:nvSpPr>
          <p:cNvPr id="17" name="Oval 16"/>
          <p:cNvSpPr/>
          <p:nvPr/>
        </p:nvSpPr>
        <p:spPr>
          <a:xfrm>
            <a:off x="4267200" y="5105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14" idx="4"/>
            <a:endCxn id="45" idx="0"/>
          </p:cNvCxnSpPr>
          <p:nvPr/>
        </p:nvCxnSpPr>
        <p:spPr>
          <a:xfrm>
            <a:off x="468630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45" idx="1"/>
            <a:endCxn id="65" idx="0"/>
          </p:cNvCxnSpPr>
          <p:nvPr/>
        </p:nvCxnSpPr>
        <p:spPr>
          <a:xfrm rot="10800000" flipV="1">
            <a:off x="3162300" y="3048000"/>
            <a:ext cx="419100" cy="15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429000" y="4495800"/>
            <a:ext cx="2514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string.substring</a:t>
            </a:r>
            <a:r>
              <a:rPr lang="en-US" sz="1600" dirty="0" smtClean="0"/>
              <a:t> (start, end)</a:t>
            </a:r>
            <a:endParaRPr lang="en-US" sz="1600" dirty="0"/>
          </a:p>
        </p:txBody>
      </p:sp>
      <p:sp>
        <p:nvSpPr>
          <p:cNvPr id="41" name="Diamond 40"/>
          <p:cNvSpPr/>
          <p:nvPr/>
        </p:nvSpPr>
        <p:spPr>
          <a:xfrm>
            <a:off x="4267200" y="3505200"/>
            <a:ext cx="8382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c1</a:t>
            </a:r>
            <a:endParaRPr lang="en-US" sz="1600" dirty="0"/>
          </a:p>
        </p:txBody>
      </p:sp>
      <p:sp>
        <p:nvSpPr>
          <p:cNvPr id="45" name="Diamond 44"/>
          <p:cNvSpPr/>
          <p:nvPr/>
        </p:nvSpPr>
        <p:spPr>
          <a:xfrm>
            <a:off x="3581400" y="2895600"/>
            <a:ext cx="22098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start &gt; end</a:t>
            </a:r>
            <a:endParaRPr lang="en-US" sz="1600" dirty="0"/>
          </a:p>
        </p:txBody>
      </p:sp>
      <p:sp>
        <p:nvSpPr>
          <p:cNvPr id="65" name="Oval 64"/>
          <p:cNvSpPr/>
          <p:nvPr/>
        </p:nvSpPr>
        <p:spPr>
          <a:xfrm>
            <a:off x="2743200" y="3200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68" name="Straight Arrow Connector 67"/>
          <p:cNvCxnSpPr>
            <a:stCxn id="45" idx="2"/>
            <a:endCxn id="41" idx="0"/>
          </p:cNvCxnSpPr>
          <p:nvPr/>
        </p:nvCxnSpPr>
        <p:spPr>
          <a:xfrm>
            <a:off x="4686300" y="3200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5" idx="2"/>
            <a:endCxn id="17" idx="0"/>
          </p:cNvCxnSpPr>
          <p:nvPr/>
        </p:nvCxnSpPr>
        <p:spPr>
          <a:xfrm>
            <a:off x="4686300" y="4800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33528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do_true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51054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do_false</a:t>
            </a:r>
            <a:endParaRPr lang="en-US" sz="1600" dirty="0"/>
          </a:p>
        </p:txBody>
      </p:sp>
      <p:cxnSp>
        <p:nvCxnSpPr>
          <p:cNvPr id="105" name="Shape 104"/>
          <p:cNvCxnSpPr>
            <a:stCxn id="41" idx="1"/>
            <a:endCxn id="103" idx="0"/>
          </p:cNvCxnSpPr>
          <p:nvPr/>
        </p:nvCxnSpPr>
        <p:spPr>
          <a:xfrm rot="10800000" flipV="1">
            <a:off x="38100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stCxn id="41" idx="3"/>
            <a:endCxn id="104" idx="0"/>
          </p:cNvCxnSpPr>
          <p:nvPr/>
        </p:nvCxnSpPr>
        <p:spPr>
          <a:xfrm>
            <a:off x="51054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hape 110"/>
          <p:cNvCxnSpPr>
            <a:stCxn id="104" idx="2"/>
            <a:endCxn id="35" idx="0"/>
          </p:cNvCxnSpPr>
          <p:nvPr/>
        </p:nvCxnSpPr>
        <p:spPr>
          <a:xfrm rot="5400000">
            <a:off x="49720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hape 110"/>
          <p:cNvCxnSpPr>
            <a:stCxn id="103" idx="2"/>
            <a:endCxn id="35" idx="0"/>
          </p:cNvCxnSpPr>
          <p:nvPr/>
        </p:nvCxnSpPr>
        <p:spPr>
          <a:xfrm rot="16200000" flipH="1">
            <a:off x="40957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124200" y="28164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648200" y="32004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733800" y="34260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5105400" y="34290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1752600"/>
            <a:ext cx="288655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substring (</a:t>
            </a:r>
            <a:r>
              <a:rPr lang="en-US" sz="1600" dirty="0" err="1" smtClean="0"/>
              <a:t>int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): {start &lt;= end}</a:t>
            </a:r>
            <a:endParaRPr lang="en-US" sz="1600" dirty="0"/>
          </a:p>
        </p:txBody>
      </p:sp>
      <p:sp>
        <p:nvSpPr>
          <p:cNvPr id="27" name="Flowchart: Multidocument 26"/>
          <p:cNvSpPr/>
          <p:nvPr/>
        </p:nvSpPr>
        <p:spPr>
          <a:xfrm>
            <a:off x="304800" y="3429000"/>
            <a:ext cx="1143000" cy="12192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method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1524000" y="3886200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3581400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CFG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4194502" y="3429001"/>
            <a:ext cx="977880" cy="454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" dur="indefinite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3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6" dur="indefinite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9" dur="indefinite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45" grpId="0" animBg="1"/>
      <p:bldP spid="65" grpId="0" animBg="1"/>
      <p:bldP spid="117" grpId="0"/>
      <p:bldP spid="118" grpId="0"/>
      <p:bldP spid="2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191000" y="2362200"/>
            <a:ext cx="9906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Entry</a:t>
            </a:r>
            <a:endParaRPr lang="en-US" sz="1600" dirty="0"/>
          </a:p>
        </p:txBody>
      </p:sp>
      <p:sp>
        <p:nvSpPr>
          <p:cNvPr id="17" name="Oval 16"/>
          <p:cNvSpPr/>
          <p:nvPr/>
        </p:nvSpPr>
        <p:spPr>
          <a:xfrm>
            <a:off x="4267200" y="5105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14" idx="4"/>
            <a:endCxn id="45" idx="0"/>
          </p:cNvCxnSpPr>
          <p:nvPr/>
        </p:nvCxnSpPr>
        <p:spPr>
          <a:xfrm>
            <a:off x="468630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45" idx="1"/>
            <a:endCxn id="65" idx="0"/>
          </p:cNvCxnSpPr>
          <p:nvPr/>
        </p:nvCxnSpPr>
        <p:spPr>
          <a:xfrm rot="10800000" flipV="1">
            <a:off x="3162300" y="3048000"/>
            <a:ext cx="419100" cy="15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429000" y="4495800"/>
            <a:ext cx="2514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string.substring</a:t>
            </a:r>
            <a:r>
              <a:rPr lang="en-US" sz="1600" dirty="0" smtClean="0"/>
              <a:t> (start, end)</a:t>
            </a:r>
            <a:endParaRPr lang="en-US" sz="1600" dirty="0"/>
          </a:p>
        </p:txBody>
      </p:sp>
      <p:sp>
        <p:nvSpPr>
          <p:cNvPr id="41" name="Diamond 40"/>
          <p:cNvSpPr/>
          <p:nvPr/>
        </p:nvSpPr>
        <p:spPr>
          <a:xfrm>
            <a:off x="4267200" y="3505200"/>
            <a:ext cx="8382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c1</a:t>
            </a:r>
            <a:endParaRPr lang="en-US" sz="1600" dirty="0"/>
          </a:p>
        </p:txBody>
      </p:sp>
      <p:sp>
        <p:nvSpPr>
          <p:cNvPr id="45" name="Diamond 44"/>
          <p:cNvSpPr/>
          <p:nvPr/>
        </p:nvSpPr>
        <p:spPr>
          <a:xfrm>
            <a:off x="3581400" y="2895600"/>
            <a:ext cx="22098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start &gt; end</a:t>
            </a:r>
            <a:endParaRPr lang="en-US" sz="1600" dirty="0"/>
          </a:p>
        </p:txBody>
      </p:sp>
      <p:sp>
        <p:nvSpPr>
          <p:cNvPr id="65" name="Oval 64"/>
          <p:cNvSpPr/>
          <p:nvPr/>
        </p:nvSpPr>
        <p:spPr>
          <a:xfrm>
            <a:off x="2743200" y="3200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68" name="Straight Arrow Connector 67"/>
          <p:cNvCxnSpPr>
            <a:stCxn id="45" idx="2"/>
            <a:endCxn id="41" idx="0"/>
          </p:cNvCxnSpPr>
          <p:nvPr/>
        </p:nvCxnSpPr>
        <p:spPr>
          <a:xfrm>
            <a:off x="4686300" y="3200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5" idx="2"/>
            <a:endCxn id="17" idx="0"/>
          </p:cNvCxnSpPr>
          <p:nvPr/>
        </p:nvCxnSpPr>
        <p:spPr>
          <a:xfrm>
            <a:off x="4686300" y="4800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33528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do_true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51054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do_false</a:t>
            </a:r>
            <a:endParaRPr lang="en-US" sz="1600" dirty="0"/>
          </a:p>
        </p:txBody>
      </p:sp>
      <p:cxnSp>
        <p:nvCxnSpPr>
          <p:cNvPr id="105" name="Shape 104"/>
          <p:cNvCxnSpPr>
            <a:stCxn id="41" idx="1"/>
            <a:endCxn id="103" idx="0"/>
          </p:cNvCxnSpPr>
          <p:nvPr/>
        </p:nvCxnSpPr>
        <p:spPr>
          <a:xfrm rot="10800000" flipV="1">
            <a:off x="38100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stCxn id="41" idx="3"/>
            <a:endCxn id="104" idx="0"/>
          </p:cNvCxnSpPr>
          <p:nvPr/>
        </p:nvCxnSpPr>
        <p:spPr>
          <a:xfrm>
            <a:off x="51054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hape 110"/>
          <p:cNvCxnSpPr>
            <a:stCxn id="104" idx="2"/>
            <a:endCxn id="35" idx="0"/>
          </p:cNvCxnSpPr>
          <p:nvPr/>
        </p:nvCxnSpPr>
        <p:spPr>
          <a:xfrm rot="5400000">
            <a:off x="49720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hape 110"/>
          <p:cNvCxnSpPr>
            <a:stCxn id="103" idx="2"/>
            <a:endCxn id="35" idx="0"/>
          </p:cNvCxnSpPr>
          <p:nvPr/>
        </p:nvCxnSpPr>
        <p:spPr>
          <a:xfrm rot="16200000" flipH="1">
            <a:off x="40957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124200" y="28164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648200" y="32004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733800" y="34260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5105400" y="34290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1752600"/>
            <a:ext cx="288655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substring (</a:t>
            </a:r>
            <a:r>
              <a:rPr lang="en-US" sz="1600" dirty="0" err="1" smtClean="0"/>
              <a:t>int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): {start &lt;= end}</a:t>
            </a:r>
            <a:endParaRPr lang="en-US" sz="1600" dirty="0"/>
          </a:p>
        </p:txBody>
      </p:sp>
      <p:sp>
        <p:nvSpPr>
          <p:cNvPr id="27" name="Flowchart: Multidocument 26"/>
          <p:cNvSpPr/>
          <p:nvPr/>
        </p:nvSpPr>
        <p:spPr>
          <a:xfrm>
            <a:off x="304800" y="3429000"/>
            <a:ext cx="1143000" cy="12192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method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1524000" y="3886200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3581400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CFG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191000" y="2362200"/>
            <a:ext cx="9906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Entry</a:t>
            </a:r>
            <a:endParaRPr lang="en-US" sz="1600" dirty="0"/>
          </a:p>
        </p:txBody>
      </p:sp>
      <p:sp>
        <p:nvSpPr>
          <p:cNvPr id="17" name="Oval 16"/>
          <p:cNvSpPr/>
          <p:nvPr/>
        </p:nvSpPr>
        <p:spPr>
          <a:xfrm>
            <a:off x="4267200" y="5105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14" idx="4"/>
            <a:endCxn id="45" idx="0"/>
          </p:cNvCxnSpPr>
          <p:nvPr/>
        </p:nvCxnSpPr>
        <p:spPr>
          <a:xfrm>
            <a:off x="468630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45" idx="1"/>
            <a:endCxn id="65" idx="0"/>
          </p:cNvCxnSpPr>
          <p:nvPr/>
        </p:nvCxnSpPr>
        <p:spPr>
          <a:xfrm rot="10800000" flipV="1">
            <a:off x="3162300" y="3048000"/>
            <a:ext cx="419100" cy="15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429000" y="4495800"/>
            <a:ext cx="2514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string.substring</a:t>
            </a:r>
            <a:r>
              <a:rPr lang="en-US" sz="1600" dirty="0" smtClean="0"/>
              <a:t> (start, end)</a:t>
            </a:r>
            <a:endParaRPr lang="en-US" sz="1600" dirty="0"/>
          </a:p>
        </p:txBody>
      </p:sp>
      <p:sp>
        <p:nvSpPr>
          <p:cNvPr id="41" name="Diamond 40"/>
          <p:cNvSpPr/>
          <p:nvPr/>
        </p:nvSpPr>
        <p:spPr>
          <a:xfrm>
            <a:off x="4267200" y="3505200"/>
            <a:ext cx="8382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c1</a:t>
            </a:r>
            <a:endParaRPr lang="en-US" sz="1600" dirty="0"/>
          </a:p>
        </p:txBody>
      </p:sp>
      <p:sp>
        <p:nvSpPr>
          <p:cNvPr id="45" name="Diamond 44"/>
          <p:cNvSpPr/>
          <p:nvPr/>
        </p:nvSpPr>
        <p:spPr>
          <a:xfrm>
            <a:off x="3581400" y="2895600"/>
            <a:ext cx="22098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start &gt; end</a:t>
            </a:r>
            <a:endParaRPr lang="en-US" sz="1600" dirty="0"/>
          </a:p>
        </p:txBody>
      </p:sp>
      <p:sp>
        <p:nvSpPr>
          <p:cNvPr id="65" name="Oval 64"/>
          <p:cNvSpPr/>
          <p:nvPr/>
        </p:nvSpPr>
        <p:spPr>
          <a:xfrm>
            <a:off x="2743200" y="3200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68" name="Straight Arrow Connector 67"/>
          <p:cNvCxnSpPr>
            <a:stCxn id="45" idx="2"/>
            <a:endCxn id="41" idx="0"/>
          </p:cNvCxnSpPr>
          <p:nvPr/>
        </p:nvCxnSpPr>
        <p:spPr>
          <a:xfrm>
            <a:off x="4686300" y="3200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5" idx="2"/>
            <a:endCxn id="17" idx="0"/>
          </p:cNvCxnSpPr>
          <p:nvPr/>
        </p:nvCxnSpPr>
        <p:spPr>
          <a:xfrm>
            <a:off x="4686300" y="4800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33528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do_true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51054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do_false</a:t>
            </a:r>
            <a:endParaRPr lang="en-US" sz="1600" dirty="0"/>
          </a:p>
        </p:txBody>
      </p:sp>
      <p:cxnSp>
        <p:nvCxnSpPr>
          <p:cNvPr id="105" name="Shape 104"/>
          <p:cNvCxnSpPr>
            <a:stCxn id="41" idx="1"/>
            <a:endCxn id="103" idx="0"/>
          </p:cNvCxnSpPr>
          <p:nvPr/>
        </p:nvCxnSpPr>
        <p:spPr>
          <a:xfrm rot="10800000" flipV="1">
            <a:off x="38100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stCxn id="41" idx="3"/>
            <a:endCxn id="104" idx="0"/>
          </p:cNvCxnSpPr>
          <p:nvPr/>
        </p:nvCxnSpPr>
        <p:spPr>
          <a:xfrm>
            <a:off x="51054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hape 110"/>
          <p:cNvCxnSpPr>
            <a:stCxn id="104" idx="2"/>
            <a:endCxn id="35" idx="0"/>
          </p:cNvCxnSpPr>
          <p:nvPr/>
        </p:nvCxnSpPr>
        <p:spPr>
          <a:xfrm rot="5400000">
            <a:off x="49720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hape 110"/>
          <p:cNvCxnSpPr>
            <a:stCxn id="103" idx="2"/>
            <a:endCxn id="35" idx="0"/>
          </p:cNvCxnSpPr>
          <p:nvPr/>
        </p:nvCxnSpPr>
        <p:spPr>
          <a:xfrm rot="16200000" flipH="1">
            <a:off x="40957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124200" y="28164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648200" y="32004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733800" y="34260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5105400" y="34290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1752600"/>
            <a:ext cx="288655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substring (</a:t>
            </a:r>
            <a:r>
              <a:rPr lang="en-US" sz="1600" dirty="0" err="1" smtClean="0"/>
              <a:t>int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): {start &lt;= end}</a:t>
            </a:r>
            <a:endParaRPr lang="en-US" sz="1600" dirty="0"/>
          </a:p>
        </p:txBody>
      </p:sp>
      <p:sp>
        <p:nvSpPr>
          <p:cNvPr id="27" name="Flowchart: Multidocument 26"/>
          <p:cNvSpPr/>
          <p:nvPr/>
        </p:nvSpPr>
        <p:spPr>
          <a:xfrm>
            <a:off x="304800" y="3429000"/>
            <a:ext cx="1143000" cy="12192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method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1524000" y="3886200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3581400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CFG</a:t>
            </a:r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 rot="5400000">
            <a:off x="7072734" y="2397211"/>
            <a:ext cx="762000" cy="23477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543800" y="2286000"/>
            <a:ext cx="963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968621" y="2938046"/>
            <a:ext cx="2920992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substring (</a:t>
            </a:r>
            <a:r>
              <a:rPr lang="en-US" sz="1600" dirty="0" err="1" smtClean="0"/>
              <a:t>int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): {arg0 &lt;= arg1}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3190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480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861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&gt; arg0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242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– arg1 &lt; 0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623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– arg0 &gt; 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1712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1000" y="2480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2861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&gt; arg0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3242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&lt; 0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" y="3623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– arg0 &gt; 0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5" name="Right Bracket 14"/>
          <p:cNvSpPr/>
          <p:nvPr/>
        </p:nvSpPr>
        <p:spPr>
          <a:xfrm>
            <a:off x="19050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042198" y="2099846"/>
            <a:ext cx="115820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200400" y="3048000"/>
            <a:ext cx="1143000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21" name="Right Arrow 20"/>
          <p:cNvSpPr/>
          <p:nvPr/>
        </p:nvSpPr>
        <p:spPr>
          <a:xfrm>
            <a:off x="2069592" y="3090446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157246"/>
            <a:ext cx="1517531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== 0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45382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3200400" y="43096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200400" y="3048000"/>
            <a:ext cx="1143000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2480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" y="2861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&gt; arg0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381000" y="3242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&lt; 0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" y="3623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– arg0 &gt; 0</a:t>
            </a:r>
            <a:endParaRPr lang="en-US" sz="1600" dirty="0"/>
          </a:p>
        </p:txBody>
      </p:sp>
      <p:sp>
        <p:nvSpPr>
          <p:cNvPr id="27" name="Right Bracket 26"/>
          <p:cNvSpPr/>
          <p:nvPr/>
        </p:nvSpPr>
        <p:spPr>
          <a:xfrm>
            <a:off x="19050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2069592" y="3090446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042198" y="2099846"/>
            <a:ext cx="115820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30" name="Right Bracket 29"/>
          <p:cNvSpPr/>
          <p:nvPr/>
        </p:nvSpPr>
        <p:spPr>
          <a:xfrm>
            <a:off x="1905000" y="4145280"/>
            <a:ext cx="76200" cy="73152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2069592" y="4343400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8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Preconditions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4"/>
          <p:cNvSpPr txBox="1"/>
          <p:nvPr/>
        </p:nvSpPr>
        <p:spPr>
          <a:xfrm>
            <a:off x="319650" y="2667000"/>
            <a:ext cx="85047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Must hold to guarantee the method behaves as expected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3191494" y="3524562"/>
            <a:ext cx="2761012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Otherwise </a:t>
            </a:r>
            <a:r>
              <a:rPr lang="en-US" sz="2800" dirty="0" smtClean="0">
                <a:sym typeface="Wingdings" panose="05000000000000000000" pitchFamily="2" charset="2"/>
              </a:rPr>
              <a:t> Bug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770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1" name="Right Bracket 20"/>
          <p:cNvSpPr/>
          <p:nvPr/>
        </p:nvSpPr>
        <p:spPr>
          <a:xfrm>
            <a:off x="4495800" y="3014246"/>
            <a:ext cx="76200" cy="1676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724400" y="2099846"/>
            <a:ext cx="63466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Infer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4157246"/>
            <a:ext cx="1517531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== 0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381000" y="45382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43096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3200400" y="3048000"/>
            <a:ext cx="1143000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" y="2480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" y="2861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&gt; arg0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381000" y="3242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&lt; 0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3623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– arg0 &gt; 0</a:t>
            </a:r>
            <a:endParaRPr lang="en-US" sz="1600" dirty="0"/>
          </a:p>
        </p:txBody>
      </p:sp>
      <p:sp>
        <p:nvSpPr>
          <p:cNvPr id="34" name="Right Bracket 33"/>
          <p:cNvSpPr/>
          <p:nvPr/>
        </p:nvSpPr>
        <p:spPr>
          <a:xfrm>
            <a:off x="19050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2069592" y="3090446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042198" y="2099846"/>
            <a:ext cx="115820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37" name="Right Bracket 36"/>
          <p:cNvSpPr/>
          <p:nvPr/>
        </p:nvSpPr>
        <p:spPr>
          <a:xfrm>
            <a:off x="1905000" y="4145280"/>
            <a:ext cx="76200" cy="73152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2069592" y="4343400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486400" y="3623846"/>
            <a:ext cx="1219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arg1</a:t>
            </a:r>
            <a:endParaRPr lang="en-US" sz="1600" dirty="0"/>
          </a:p>
        </p:txBody>
      </p:sp>
      <p:sp>
        <p:nvSpPr>
          <p:cNvPr id="40" name="Right Arrow 39"/>
          <p:cNvSpPr/>
          <p:nvPr/>
        </p:nvSpPr>
        <p:spPr>
          <a:xfrm>
            <a:off x="4648200" y="3700046"/>
            <a:ext cx="82296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9" grpId="0" animBg="1"/>
      <p:bldP spid="4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6766560" y="3657600"/>
            <a:ext cx="100584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629400" y="3200400"/>
            <a:ext cx="14192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confidence &gt; </a:t>
            </a:r>
            <a:r>
              <a:rPr lang="en-US" sz="1600" dirty="0" smtClean="0">
                <a:sym typeface="Symbol"/>
              </a:rPr>
              <a:t>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6455859" y="2099846"/>
            <a:ext cx="162134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Filter and Rank</a:t>
            </a:r>
            <a:endParaRPr lang="en-US" b="1" dirty="0"/>
          </a:p>
        </p:txBody>
      </p:sp>
      <p:sp>
        <p:nvSpPr>
          <p:cNvPr id="36" name="Right Bracket 35"/>
          <p:cNvSpPr/>
          <p:nvPr/>
        </p:nvSpPr>
        <p:spPr>
          <a:xfrm>
            <a:off x="4495800" y="3014246"/>
            <a:ext cx="76200" cy="1676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486400" y="3623846"/>
            <a:ext cx="1219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arg1</a:t>
            </a:r>
            <a:endParaRPr lang="en-US" sz="1600" dirty="0"/>
          </a:p>
        </p:txBody>
      </p:sp>
      <p:sp>
        <p:nvSpPr>
          <p:cNvPr id="38" name="Right Arrow 37"/>
          <p:cNvSpPr/>
          <p:nvPr/>
        </p:nvSpPr>
        <p:spPr>
          <a:xfrm>
            <a:off x="4648200" y="3700046"/>
            <a:ext cx="82296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724400" y="2099846"/>
            <a:ext cx="63466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Infer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81000" y="4157246"/>
            <a:ext cx="1517531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== 0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" y="45382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3200400" y="43096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3200400" y="3048000"/>
            <a:ext cx="1143000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381000" y="2480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381000" y="2861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&gt; arg0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381000" y="3242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&lt; 0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381000" y="3623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– arg0 &gt; 0</a:t>
            </a:r>
            <a:endParaRPr lang="en-US" sz="1600" dirty="0"/>
          </a:p>
        </p:txBody>
      </p:sp>
      <p:sp>
        <p:nvSpPr>
          <p:cNvPr id="48" name="Right Bracket 47"/>
          <p:cNvSpPr/>
          <p:nvPr/>
        </p:nvSpPr>
        <p:spPr>
          <a:xfrm>
            <a:off x="19050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>
            <a:off x="2069592" y="3090446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2042198" y="2099846"/>
            <a:ext cx="115820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51" name="Right Bracket 50"/>
          <p:cNvSpPr/>
          <p:nvPr/>
        </p:nvSpPr>
        <p:spPr>
          <a:xfrm>
            <a:off x="1905000" y="4145280"/>
            <a:ext cx="76200" cy="73152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>
            <a:off x="2069592" y="4343400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772400" y="3623846"/>
            <a:ext cx="1219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arg1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6308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/>
      <p:bldP spid="5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Precondition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6766560" y="3657600"/>
            <a:ext cx="100584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629400" y="3200400"/>
            <a:ext cx="14192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confidence &gt; </a:t>
            </a:r>
            <a:r>
              <a:rPr lang="en-US" sz="1600" dirty="0" smtClean="0">
                <a:sym typeface="Symbol"/>
              </a:rPr>
              <a:t>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581765" y="4876800"/>
            <a:ext cx="14192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confidence &lt; </a:t>
            </a:r>
            <a:r>
              <a:rPr lang="en-US" sz="1600" dirty="0" smtClean="0">
                <a:sym typeface="Symbol"/>
              </a:rPr>
              <a:t>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6455859" y="2099846"/>
            <a:ext cx="162134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Filter and Rank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0999" y="5224046"/>
            <a:ext cx="1115177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12</a:t>
            </a:r>
            <a:endParaRPr lang="en-US" sz="1600" dirty="0"/>
          </a:p>
        </p:txBody>
      </p:sp>
      <p:sp>
        <p:nvSpPr>
          <p:cNvPr id="35" name="Right Arrow 34"/>
          <p:cNvSpPr/>
          <p:nvPr/>
        </p:nvSpPr>
        <p:spPr>
          <a:xfrm>
            <a:off x="4495800" y="5272814"/>
            <a:ext cx="9784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Bracket 35"/>
          <p:cNvSpPr/>
          <p:nvPr/>
        </p:nvSpPr>
        <p:spPr>
          <a:xfrm>
            <a:off x="4495800" y="3014246"/>
            <a:ext cx="76200" cy="1676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486400" y="3623846"/>
            <a:ext cx="1219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arg1</a:t>
            </a:r>
            <a:endParaRPr lang="en-US" sz="1600" dirty="0"/>
          </a:p>
        </p:txBody>
      </p:sp>
      <p:sp>
        <p:nvSpPr>
          <p:cNvPr id="38" name="Right Arrow 37"/>
          <p:cNvSpPr/>
          <p:nvPr/>
        </p:nvSpPr>
        <p:spPr>
          <a:xfrm>
            <a:off x="4648200" y="3700046"/>
            <a:ext cx="82296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724400" y="2099846"/>
            <a:ext cx="63466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Infer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81000" y="4157246"/>
            <a:ext cx="1517531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== 0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" y="45382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3200400" y="4309646"/>
            <a:ext cx="1217769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== arg1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3200400" y="3048000"/>
            <a:ext cx="1143000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381000" y="2480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 arg1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381000" y="2861846"/>
            <a:ext cx="111517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&gt; arg0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381000" y="3242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arg0 – arg1 &lt; 0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381000" y="3623846"/>
            <a:ext cx="14149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arg1 – arg0 &gt; 0</a:t>
            </a:r>
            <a:endParaRPr lang="en-US" sz="1600" dirty="0"/>
          </a:p>
        </p:txBody>
      </p:sp>
      <p:sp>
        <p:nvSpPr>
          <p:cNvPr id="48" name="Right Bracket 47"/>
          <p:cNvSpPr/>
          <p:nvPr/>
        </p:nvSpPr>
        <p:spPr>
          <a:xfrm>
            <a:off x="19050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>
            <a:off x="2069592" y="3090446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2042198" y="2099846"/>
            <a:ext cx="115820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51" name="Right Bracket 50"/>
          <p:cNvSpPr/>
          <p:nvPr/>
        </p:nvSpPr>
        <p:spPr>
          <a:xfrm>
            <a:off x="1905000" y="4145280"/>
            <a:ext cx="76200" cy="73152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>
            <a:off x="2069592" y="4343400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772400" y="3623846"/>
            <a:ext cx="1219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arg1</a:t>
            </a:r>
            <a:endParaRPr lang="en-US" sz="1600" dirty="0"/>
          </a:p>
        </p:txBody>
      </p:sp>
      <p:sp>
        <p:nvSpPr>
          <p:cNvPr id="54" name="TextBox 53"/>
          <p:cNvSpPr txBox="1"/>
          <p:nvPr/>
        </p:nvSpPr>
        <p:spPr>
          <a:xfrm>
            <a:off x="3200400" y="5224046"/>
            <a:ext cx="1115177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12</a:t>
            </a:r>
            <a:endParaRPr lang="en-US" sz="1600" dirty="0"/>
          </a:p>
        </p:txBody>
      </p:sp>
      <p:sp>
        <p:nvSpPr>
          <p:cNvPr id="55" name="TextBox 54"/>
          <p:cNvSpPr txBox="1"/>
          <p:nvPr/>
        </p:nvSpPr>
        <p:spPr>
          <a:xfrm>
            <a:off x="5486400" y="5224046"/>
            <a:ext cx="1115177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arg0 &lt;= 12</a:t>
            </a:r>
            <a:endParaRPr lang="en-US" sz="1600" dirty="0"/>
          </a:p>
        </p:txBody>
      </p:sp>
      <p:sp>
        <p:nvSpPr>
          <p:cNvPr id="56" name="Right Arrow 55"/>
          <p:cNvSpPr/>
          <p:nvPr/>
        </p:nvSpPr>
        <p:spPr>
          <a:xfrm>
            <a:off x="2057400" y="5257800"/>
            <a:ext cx="109728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6766560" y="5251478"/>
            <a:ext cx="100584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cdn3.iconfinder.com/data/icons/softwaredemo/PNG/256x256/DeleteR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083" y="5024541"/>
            <a:ext cx="919059" cy="919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27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Eclipse plugin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39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523524"/>
              </p:ext>
            </p:extLst>
          </p:nvPr>
        </p:nvGraphicFramePr>
        <p:xfrm>
          <a:off x="838200" y="17526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62000" y="2133600"/>
            <a:ext cx="77724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17526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62000" y="3581400"/>
            <a:ext cx="77724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59509" y="5562600"/>
            <a:ext cx="6024983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Almost 120 millions lines of source code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384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17526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62000" y="3962400"/>
            <a:ext cx="77724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0" y="5562600"/>
            <a:ext cx="7825797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Not all JDK APIs are used in </a:t>
            </a:r>
            <a:r>
              <a:rPr lang="en-US" sz="2800" dirty="0" err="1" smtClean="0"/>
              <a:t>SourceForge</a:t>
            </a:r>
            <a:r>
              <a:rPr lang="en-US" sz="2800" dirty="0" smtClean="0"/>
              <a:t> and Apache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026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17526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762000" y="4724400"/>
            <a:ext cx="77724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60163" y="5562600"/>
            <a:ext cx="6623673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More than 20% method calls are to JDK APIs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028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8200" y="1548825"/>
            <a:ext cx="2671565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838200" y="1524000"/>
            <a:ext cx="6712341" cy="13234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Building </a:t>
            </a:r>
            <a:r>
              <a:rPr lang="en-US" sz="3200" dirty="0" smtClean="0"/>
              <a:t>ground-truth</a:t>
            </a:r>
          </a:p>
          <a:p>
            <a:pPr marL="457200" lvl="2"/>
            <a:r>
              <a:rPr lang="en-US" sz="2400" dirty="0"/>
              <a:t>Extracting preconditions from published formal </a:t>
            </a:r>
            <a:r>
              <a:rPr lang="en-US" sz="2400" dirty="0" smtClean="0"/>
              <a:t>specifications </a:t>
            </a:r>
            <a:r>
              <a:rPr lang="en-US" sz="2400" dirty="0"/>
              <a:t>for </a:t>
            </a:r>
            <a:r>
              <a:rPr lang="en-US" sz="2400" dirty="0" smtClean="0"/>
              <a:t>JDK APIs </a:t>
            </a:r>
            <a:r>
              <a:rPr lang="en-US" sz="2400" dirty="0"/>
              <a:t>on JML </a:t>
            </a:r>
            <a:r>
              <a:rPr lang="en-US" sz="2400" dirty="0" smtClean="0"/>
              <a:t>website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838200" y="3810000"/>
            <a:ext cx="5791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normal_behavior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requires  0 &lt;=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beginIndex</a:t>
            </a: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beginIndex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endIndex</a:t>
            </a: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endIndex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length();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38200" y="5280501"/>
            <a:ext cx="701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/*@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signals 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NoSuchElementException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@*/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01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ground-truth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28600" y="5867400"/>
            <a:ext cx="3864841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Number of methods: 797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191000" y="5867400"/>
            <a:ext cx="4763163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Number of preconditions: 1155</a:t>
            </a:r>
            <a:endParaRPr lang="en-US" sz="2800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1524000" y="16764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390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0"/>
            <a:ext cx="7848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(...)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 bug with </a:t>
            </a:r>
            <a:r>
              <a:rPr lang="en-US" sz="4000" dirty="0" err="1" smtClean="0"/>
              <a:t>String.substring</a:t>
            </a:r>
            <a:r>
              <a:rPr lang="en-US" sz="4000" dirty="0" smtClean="0"/>
              <a:t>(</a:t>
            </a:r>
            <a:r>
              <a:rPr lang="en-US" sz="4000" dirty="0" err="1" smtClean="0"/>
              <a:t>int</a:t>
            </a:r>
            <a:r>
              <a:rPr lang="en-US" sz="4000" dirty="0" smtClean="0"/>
              <a:t>, </a:t>
            </a:r>
            <a:r>
              <a:rPr lang="en-US" sz="4000" dirty="0" err="1" smtClean="0"/>
              <a:t>int</a:t>
            </a:r>
            <a:r>
              <a:rPr lang="en-US" sz="4000" dirty="0" smtClean="0"/>
              <a:t>) </a:t>
            </a:r>
            <a:br>
              <a:rPr lang="en-US" sz="4000" dirty="0" smtClean="0"/>
            </a:br>
            <a:r>
              <a:rPr lang="en-US" sz="4000" dirty="0" smtClean="0"/>
              <a:t>in project MSS Code Factory</a:t>
            </a:r>
            <a:endParaRPr lang="en-US" sz="4000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5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0" y="1548825"/>
            <a:ext cx="2671565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831459" y="1524000"/>
            <a:ext cx="4572000" cy="13234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lt1"/>
                </a:solidFill>
              </a:rPr>
              <a:t>Metrics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lt1"/>
                </a:solidFill>
              </a:rPr>
              <a:t>Precision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lt1"/>
                </a:solidFill>
              </a:rPr>
              <a:t>Recall</a:t>
            </a:r>
          </a:p>
        </p:txBody>
      </p:sp>
    </p:spTree>
    <p:extLst>
      <p:ext uri="{BB962C8B-B14F-4D97-AF65-F5344CB8AC3E}">
        <p14:creationId xmlns:p14="http://schemas.microsoft.com/office/powerpoint/2010/main" val="2026901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Running Time for </a:t>
            </a:r>
            <a:br>
              <a:rPr lang="en-US" dirty="0" smtClean="0"/>
            </a:br>
            <a:r>
              <a:rPr lang="en-US" dirty="0" smtClean="0"/>
              <a:t>Mining Preconditions of 797 JDK APIs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640243"/>
              </p:ext>
            </p:extLst>
          </p:nvPr>
        </p:nvGraphicFramePr>
        <p:xfrm>
          <a:off x="533209" y="2667000"/>
          <a:ext cx="8077581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370"/>
                <a:gridCol w="1283779"/>
                <a:gridCol w="2832227"/>
                <a:gridCol w="1640205"/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SLOCs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Client methods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Time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SourceForge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92</a:t>
                      </a:r>
                      <a:r>
                        <a:rPr lang="en-US" sz="3200" baseline="0" dirty="0" smtClean="0"/>
                        <a:t>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4.7M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17h35m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Apache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25M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1.2M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34m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8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Types of Incorrectly-mined Preconditions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199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Type 1. The mined preconditions are stronger than specified</a:t>
            </a:r>
          </a:p>
          <a:p>
            <a:pPr lvl="1"/>
            <a:r>
              <a:rPr lang="en-US" sz="1800" dirty="0" err="1" smtClean="0"/>
              <a:t>java.util.List.add</a:t>
            </a:r>
            <a:r>
              <a:rPr lang="en-US" sz="1800" dirty="0" smtClean="0"/>
              <a:t>(Object </a:t>
            </a:r>
            <a:r>
              <a:rPr lang="en-US" sz="1800" dirty="0" err="1" smtClean="0"/>
              <a:t>obj</a:t>
            </a:r>
            <a:r>
              <a:rPr lang="en-US" sz="1800" dirty="0" smtClean="0"/>
              <a:t>): </a:t>
            </a:r>
            <a:r>
              <a:rPr lang="en-US" sz="1800" b="1" dirty="0" err="1" smtClean="0"/>
              <a:t>obj</a:t>
            </a:r>
            <a:r>
              <a:rPr lang="en-US" sz="1800" b="1" dirty="0" smtClean="0"/>
              <a:t> != null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74000" y="4191000"/>
          <a:ext cx="7608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176"/>
                <a:gridCol w="1016000"/>
                <a:gridCol w="1336294"/>
                <a:gridCol w="1483551"/>
                <a:gridCol w="198697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Dataset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Stronger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Specific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Analysis Error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SourceForge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173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118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Apache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187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195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362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2. The mined preconditions are project-specific, but common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java.lang.Math.min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(double a, double b):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&gt; 0, b &gt; 0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124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3. The mined preconditions are incorrect due to error in analysis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java.lang.StringBuffer.ensureCapacity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capacity):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capacity &lt;= 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05200" y="4114800"/>
            <a:ext cx="1447800" cy="1981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9714" y="6172200"/>
            <a:ext cx="7168886" cy="4001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Developers sometimes check stronger preconditions than specified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84583058"/>
      </p:ext>
    </p:extLst>
  </p:cSld>
  <p:clrMapOvr>
    <a:masterClrMapping/>
  </p:clrMapOvr>
  <p:transition advTm="11009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Missing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63148" y="4343400"/>
          <a:ext cx="701770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068"/>
                <a:gridCol w="1140206"/>
                <a:gridCol w="1108202"/>
                <a:gridCol w="1371918"/>
                <a:gridCol w="2222310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Private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No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call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No occur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Low confidence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9%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Apache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82807" y="1992868"/>
            <a:ext cx="490628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Preconditions involve private element(s) of classes</a:t>
            </a:r>
            <a:endParaRPr lang="en-US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62000" y="1992868"/>
            <a:ext cx="1559209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Type 1. Private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82807" y="2450068"/>
            <a:ext cx="266297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Methods are never called</a:t>
            </a:r>
            <a:endParaRPr lang="en-US" b="1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62000" y="2450068"/>
            <a:ext cx="154446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Type 2. No call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82807" y="2907268"/>
            <a:ext cx="323562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Preconditions are never checked</a:t>
            </a:r>
            <a:endParaRPr lang="en-US" b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62000" y="2907268"/>
            <a:ext cx="175157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Type 3. No occur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82807" y="3364468"/>
            <a:ext cx="459741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Preconditions are checked with low confidence</a:t>
            </a:r>
            <a:endParaRPr lang="en-US" b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762000" y="3364468"/>
            <a:ext cx="2291076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Type 4. Low frequency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3338036" y="4267200"/>
            <a:ext cx="2605564" cy="1981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5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over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659094" y="2687320"/>
          <a:ext cx="38258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412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Precision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Recall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Newly Found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1600200"/>
            <a:ext cx="7239000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5 preconditions are newly found for the JDK API methods that has already had JML specifications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62597" y="2819400"/>
          <a:ext cx="7267003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2977"/>
                <a:gridCol w="22440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Method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Precondition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String. </a:t>
                      </a:r>
                      <a:r>
                        <a:rPr lang="en-US" sz="2000" dirty="0" err="1" smtClean="0"/>
                        <a:t>getChars</a:t>
                      </a:r>
                      <a:r>
                        <a:rPr lang="en-US" sz="2000" dirty="0" smtClean="0"/>
                        <a:t>(</a:t>
                      </a:r>
                      <a:r>
                        <a:rPr lang="en-US" sz="2000" dirty="0" err="1" smtClean="0"/>
                        <a:t>int,int,char</a:t>
                      </a:r>
                      <a:r>
                        <a:rPr lang="en-US" sz="2000" dirty="0" smtClean="0"/>
                        <a:t>[],</a:t>
                      </a:r>
                      <a:r>
                        <a:rPr lang="en-US" sz="2000" dirty="0" err="1" smtClean="0"/>
                        <a:t>int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arg3 &gt;= 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StringBuffer.append</a:t>
                      </a:r>
                      <a:r>
                        <a:rPr lang="en-US" sz="2000" dirty="0" smtClean="0"/>
                        <a:t>(char[])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arg0</a:t>
                      </a:r>
                      <a:r>
                        <a:rPr lang="en-US" sz="2000" baseline="0" dirty="0" smtClean="0"/>
                        <a:t> != null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BitSet.flip</a:t>
                      </a:r>
                      <a:r>
                        <a:rPr lang="en-US" sz="2000" dirty="0" smtClean="0"/>
                        <a:t>(</a:t>
                      </a:r>
                      <a:r>
                        <a:rPr lang="en-US" sz="2000" dirty="0" err="1" smtClean="0"/>
                        <a:t>int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int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arg0 &lt;= arg1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BitSet.set</a:t>
                      </a:r>
                      <a:r>
                        <a:rPr lang="en-US" sz="2000" dirty="0" smtClean="0"/>
                        <a:t>(</a:t>
                      </a:r>
                      <a:r>
                        <a:rPr lang="en-US" sz="2000" dirty="0" err="1" smtClean="0"/>
                        <a:t>int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int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arg0 &lt;= arg1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BitSet.set</a:t>
                      </a:r>
                      <a:r>
                        <a:rPr lang="en-US" sz="2000" dirty="0" smtClean="0"/>
                        <a:t>(</a:t>
                      </a:r>
                      <a:r>
                        <a:rPr lang="en-US" sz="2000" dirty="0" err="1" smtClean="0"/>
                        <a:t>int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int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boolean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arg0 &lt;= arg1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by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08576692"/>
              </p:ext>
            </p:extLst>
          </p:nvPr>
        </p:nvGraphicFramePr>
        <p:xfrm>
          <a:off x="381000" y="1828800"/>
          <a:ext cx="4114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7812542"/>
              </p:ext>
            </p:extLst>
          </p:nvPr>
        </p:nvGraphicFramePr>
        <p:xfrm>
          <a:off x="4724400" y="1828800"/>
          <a:ext cx="4114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60916" y="6019800"/>
            <a:ext cx="1754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SourceForge</a:t>
            </a:r>
            <a:endParaRPr lang="en-US" sz="24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213375" y="6019800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Apache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Usefulnes</a:t>
            </a:r>
            <a:r>
              <a:rPr lang="en-US" dirty="0"/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Suggesting preconditions for writing formal specification</a:t>
            </a:r>
          </a:p>
          <a:p>
            <a:r>
              <a:rPr lang="en-US" dirty="0" smtClean="0"/>
              <a:t>Web-based survey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6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Suggesting Preconditions for Writing Formal Specifications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93945" y="1676400"/>
          <a:ext cx="595611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590800"/>
                <a:gridCol w="962406"/>
                <a:gridCol w="8789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Suggest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Accept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StringBuffer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replace(</a:t>
                      </a:r>
                      <a:r>
                        <a:rPr lang="en-US" dirty="0" err="1" smtClean="0"/>
                        <a:t>int,int,String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setLength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subSequence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substring(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LinkedList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add(</a:t>
                      </a:r>
                      <a:r>
                        <a:rPr lang="en-US" dirty="0" err="1" smtClean="0"/>
                        <a:t>int,Object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addAll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int,Collection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listIterator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set(</a:t>
                      </a:r>
                      <a:r>
                        <a:rPr lang="en-US" dirty="0" err="1" smtClean="0"/>
                        <a:t>int,Object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1524000" y="2438400"/>
            <a:ext cx="60960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0" y="6096000"/>
            <a:ext cx="60960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00" y="2438400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miss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1" animBg="1"/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Mining API preconditions from large code corpus</a:t>
            </a:r>
          </a:p>
          <a:p>
            <a:pPr lvl="1"/>
            <a:r>
              <a:rPr lang="en-US" dirty="0" smtClean="0"/>
              <a:t>120 million SLOCs on </a:t>
            </a:r>
            <a:r>
              <a:rPr lang="en-US" dirty="0" err="1" smtClean="0"/>
              <a:t>SourceForge</a:t>
            </a:r>
            <a:r>
              <a:rPr lang="en-US" dirty="0" smtClean="0"/>
              <a:t> and Apache</a:t>
            </a:r>
          </a:p>
          <a:p>
            <a:r>
              <a:rPr lang="en-US" dirty="0"/>
              <a:t>Tool implementation: Eclipse plugin</a:t>
            </a:r>
          </a:p>
          <a:p>
            <a:r>
              <a:rPr lang="en-US" dirty="0" smtClean="0"/>
              <a:t>High accuracy</a:t>
            </a:r>
          </a:p>
          <a:p>
            <a:pPr lvl="1"/>
            <a:r>
              <a:rPr lang="en-US" dirty="0" smtClean="0"/>
              <a:t>Recall: 75–80% and Precision: 82–84%</a:t>
            </a:r>
          </a:p>
          <a:p>
            <a:r>
              <a:rPr lang="en-US" dirty="0" smtClean="0"/>
              <a:t>Useful for </a:t>
            </a:r>
            <a:r>
              <a:rPr lang="en-US" smtClean="0"/>
              <a:t>helping write specifications</a:t>
            </a:r>
            <a:endParaRPr lang="en-US" dirty="0" smtClean="0"/>
          </a:p>
          <a:p>
            <a:pPr lvl="1"/>
            <a:r>
              <a:rPr lang="en-US" dirty="0" smtClean="0"/>
              <a:t>All suggestions are accepted by specification writer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01278"/>
      </p:ext>
    </p:extLst>
  </p:cSld>
  <p:clrMapOvr>
    <a:masterClrMapping/>
  </p:clrMapOvr>
  <p:transition advTm="148217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0"/>
            <a:ext cx="7848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(...)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7800" y="3276600"/>
            <a:ext cx="32004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2" idx="1"/>
          </p:cNvCxnSpPr>
          <p:nvPr/>
        </p:nvCxnSpPr>
        <p:spPr>
          <a:xfrm flipH="1" flipV="1">
            <a:off x="3733801" y="3648636"/>
            <a:ext cx="1020110" cy="748099"/>
          </a:xfrm>
          <a:prstGeom prst="straightConnector1">
            <a:avLst/>
          </a:prstGeom>
          <a:ln cap="flat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 bug with </a:t>
            </a:r>
            <a:r>
              <a:rPr lang="en-US" sz="4000" dirty="0" err="1"/>
              <a:t>String.substring</a:t>
            </a:r>
            <a:r>
              <a:rPr lang="en-US" sz="4000" dirty="0"/>
              <a:t>(</a:t>
            </a:r>
            <a:r>
              <a:rPr lang="en-US" sz="4000" dirty="0" err="1"/>
              <a:t>int</a:t>
            </a:r>
            <a:r>
              <a:rPr lang="en-US" sz="4000" dirty="0"/>
              <a:t>, </a:t>
            </a:r>
            <a:r>
              <a:rPr lang="en-US" sz="4000" dirty="0" err="1"/>
              <a:t>int</a:t>
            </a:r>
            <a:r>
              <a:rPr lang="en-US" sz="4000" dirty="0"/>
              <a:t>) </a:t>
            </a:r>
            <a:br>
              <a:rPr lang="en-US" sz="4000" dirty="0"/>
            </a:br>
            <a:r>
              <a:rPr lang="en-US" sz="4000" dirty="0"/>
              <a:t>in project MSS Code Factory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53911" y="4073569"/>
            <a:ext cx="3475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StringIndexOutOfBoundsException</a:t>
            </a:r>
            <a:r>
              <a:rPr lang="en-US" dirty="0"/>
              <a:t> when start &gt; 1</a:t>
            </a:r>
          </a:p>
        </p:txBody>
      </p:sp>
    </p:spTree>
    <p:extLst>
      <p:ext uri="{BB962C8B-B14F-4D97-AF65-F5344CB8AC3E}">
        <p14:creationId xmlns:p14="http://schemas.microsoft.com/office/powerpoint/2010/main" val="384021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Hoan Nguyen</a:t>
            </a:r>
          </a:p>
          <a:p>
            <a:pPr marL="0" indent="0" algn="ctr">
              <a:buNone/>
            </a:pPr>
            <a:r>
              <a:rPr lang="en-US" dirty="0" smtClean="0"/>
              <a:t>hoan@iastate.edu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8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553200" y="1828800"/>
            <a:ext cx="1287917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API method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371600" y="1752600"/>
            <a:ext cx="4343400" cy="1524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069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715000" y="3429000"/>
            <a:ext cx="2116733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Documentation links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1219200" y="3505200"/>
            <a:ext cx="2971800" cy="838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3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0" y="4267200"/>
            <a:ext cx="2138599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Mined preconditions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371600" y="4648200"/>
            <a:ext cx="1371600" cy="838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045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715000" y="3886200"/>
            <a:ext cx="221022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Rating on correctness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971800" y="4267200"/>
            <a:ext cx="4495800" cy="533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95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715000" y="3886200"/>
            <a:ext cx="221022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Rating on correctness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28677" y="5867400"/>
            <a:ext cx="2115323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Rating on usefulness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971800" y="4267200"/>
            <a:ext cx="4495800" cy="533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133600" y="5867400"/>
            <a:ext cx="48768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01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Web-based Survey</a:t>
            </a:r>
            <a:br>
              <a:rPr lang="en-US" sz="3200" dirty="0" smtClean="0"/>
            </a:br>
            <a:r>
              <a:rPr lang="en-US" sz="3200" dirty="0" smtClean="0">
                <a:hlinkClick r:id="rId2"/>
              </a:rPr>
              <a:t>http://boa.cs.iastate.edu/jml/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732" y="0"/>
            <a:ext cx="2714268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41863697"/>
              </p:ext>
            </p:extLst>
          </p:nvPr>
        </p:nvGraphicFramePr>
        <p:xfrm>
          <a:off x="1295400" y="1911350"/>
          <a:ext cx="4023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Web-based Survey</a:t>
            </a:r>
            <a:br>
              <a:rPr lang="en-US" sz="3200" dirty="0" smtClean="0"/>
            </a:br>
            <a:r>
              <a:rPr lang="en-US" sz="3200" dirty="0" smtClean="0">
                <a:hlinkClick r:id="rId2"/>
              </a:rPr>
              <a:t>http://boa.cs.iastate.edu/jml/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732" y="0"/>
            <a:ext cx="2714268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ontent Placeholder 4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76200" y="1981200"/>
          <a:ext cx="402272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4876800" y="1981200"/>
          <a:ext cx="4023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3056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0"/>
            <a:ext cx="7848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(...)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7800" y="3276600"/>
            <a:ext cx="32004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2" idx="1"/>
          </p:cNvCxnSpPr>
          <p:nvPr/>
        </p:nvCxnSpPr>
        <p:spPr>
          <a:xfrm flipH="1" flipV="1">
            <a:off x="3733801" y="3648636"/>
            <a:ext cx="1020110" cy="748099"/>
          </a:xfrm>
          <a:prstGeom prst="straightConnector1">
            <a:avLst/>
          </a:prstGeom>
          <a:ln cap="flat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bug with </a:t>
            </a:r>
            <a:r>
              <a:rPr lang="en-US" dirty="0" err="1"/>
              <a:t>String.substring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in project MSS Code Factory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53911" y="4073569"/>
            <a:ext cx="3475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StringIndexOutOfBoundsException</a:t>
            </a:r>
            <a:r>
              <a:rPr lang="en-US" dirty="0" smtClean="0"/>
              <a:t> when start &gt; 1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4719900"/>
            <a:ext cx="6593221" cy="213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ed Rectangle 8"/>
          <p:cNvSpPr/>
          <p:nvPr/>
        </p:nvSpPr>
        <p:spPr>
          <a:xfrm>
            <a:off x="152400" y="6356350"/>
            <a:ext cx="3124200" cy="34925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52400" y="5759371"/>
            <a:ext cx="4114800" cy="184229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1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3922896"/>
            <a:ext cx="9050928" cy="293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09600" y="2286000"/>
            <a:ext cx="7848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(...)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7800" y="3276600"/>
            <a:ext cx="32004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bug with </a:t>
            </a:r>
            <a:r>
              <a:rPr lang="en-US" dirty="0" err="1"/>
              <a:t>String.substring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in project MSS Code Factory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52400" y="6116454"/>
            <a:ext cx="4267200" cy="51294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52400" y="5334000"/>
            <a:ext cx="5791200" cy="260429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6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0"/>
            <a:ext cx="7848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(...)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7800" y="3276600"/>
            <a:ext cx="32004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191000" y="4944035"/>
            <a:ext cx="42672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(start, start + 1)</a:t>
            </a:r>
            <a:endParaRPr lang="en-US" sz="1600" b="1" dirty="0" smtClean="0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3733800" y="3648635"/>
            <a:ext cx="1828800" cy="1219200"/>
          </a:xfrm>
          <a:prstGeom prst="straightConnector1">
            <a:avLst/>
          </a:prstGeom>
          <a:ln cap="flat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 precondition-related bug fix in project MSS Code Factory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53911" y="4073569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 bug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84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Study on the precondition-related </a:t>
            </a:r>
            <a:br>
              <a:rPr lang="en-US" sz="4000" dirty="0" smtClean="0"/>
            </a:br>
            <a:r>
              <a:rPr lang="en-US" sz="4000" dirty="0" smtClean="0"/>
              <a:t>bug fixing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collection</a:t>
            </a:r>
          </a:p>
          <a:p>
            <a:pPr lvl="1"/>
            <a:r>
              <a:rPr lang="en-US" dirty="0" err="1" smtClean="0"/>
              <a:t>SourceForge</a:t>
            </a:r>
            <a:r>
              <a:rPr lang="en-US" dirty="0" smtClean="0"/>
              <a:t> projects: 3,413</a:t>
            </a:r>
          </a:p>
          <a:p>
            <a:pPr lvl="1"/>
            <a:r>
              <a:rPr lang="en-US" dirty="0" smtClean="0"/>
              <a:t>Revisions: ~2M</a:t>
            </a:r>
          </a:p>
          <a:p>
            <a:pPr lvl="1"/>
            <a:r>
              <a:rPr lang="en-US" dirty="0" smtClean="0"/>
              <a:t>Fixing revisions: ~370,000</a:t>
            </a:r>
          </a:p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Analyzing code changes in each revision</a:t>
            </a:r>
          </a:p>
          <a:p>
            <a:pPr lvl="1"/>
            <a:r>
              <a:rPr lang="en-US" dirty="0" smtClean="0"/>
              <a:t>Using heuristics to identify candidate fixing changes that added precondition(s)</a:t>
            </a:r>
          </a:p>
          <a:p>
            <a:pPr lvl="1"/>
            <a:r>
              <a:rPr lang="en-US" dirty="0" smtClean="0"/>
              <a:t>Verifying candidates manually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0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10616</TotalTime>
  <Words>2590</Words>
  <Application>Microsoft Office PowerPoint</Application>
  <PresentationFormat>On-screen Show (4:3)</PresentationFormat>
  <Paragraphs>1039</Paragraphs>
  <Slides>57</Slides>
  <Notes>9</Notes>
  <HiddenSlides>14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3" baseType="lpstr">
      <vt:lpstr>Arial</vt:lpstr>
      <vt:lpstr>Calibri</vt:lpstr>
      <vt:lpstr>Courier New</vt:lpstr>
      <vt:lpstr>Symbol</vt:lpstr>
      <vt:lpstr>Wingdings</vt:lpstr>
      <vt:lpstr>Office Theme</vt:lpstr>
      <vt:lpstr>Consensus-based Mining of  API Preconditions in Big Code</vt:lpstr>
      <vt:lpstr>API Preconditions</vt:lpstr>
      <vt:lpstr>API Preconditions</vt:lpstr>
      <vt:lpstr>A bug with String.substring(int, int)  in project MSS Code Factory</vt:lpstr>
      <vt:lpstr>A bug with String.substring(int, int)  in project MSS Code Factory</vt:lpstr>
      <vt:lpstr>A bug with String.substring(int, int)  in project MSS Code Factory</vt:lpstr>
      <vt:lpstr>A bug with String.substring(int, int)  in project MSS Code Factory</vt:lpstr>
      <vt:lpstr>A precondition-related bug fix in project MSS Code Factory</vt:lpstr>
      <vt:lpstr>Study on the precondition-related  bug fixing</vt:lpstr>
      <vt:lpstr>Study on the precondition-related  bug fixing</vt:lpstr>
      <vt:lpstr>Use of Preconditions</vt:lpstr>
      <vt:lpstr>Challenges</vt:lpstr>
      <vt:lpstr>PowerPoint Presentation</vt:lpstr>
      <vt:lpstr>Precondition Mining – Key Ideas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Consensus-based Precondition Mining</vt:lpstr>
      <vt:lpstr>Precondition Mining</vt:lpstr>
      <vt:lpstr>Precondition Mining</vt:lpstr>
      <vt:lpstr>Precondition Mining</vt:lpstr>
      <vt:lpstr>Precondition Mining</vt:lpstr>
      <vt:lpstr>Precondition Mining</vt:lpstr>
      <vt:lpstr>Precondition Mining</vt:lpstr>
      <vt:lpstr>Precondition Mining</vt:lpstr>
      <vt:lpstr>Precondition Mining</vt:lpstr>
      <vt:lpstr>Precondition Mining</vt:lpstr>
      <vt:lpstr>Precondition Mining</vt:lpstr>
      <vt:lpstr>Precondition Mining</vt:lpstr>
      <vt:lpstr>Tool Implementation</vt:lpstr>
      <vt:lpstr>Datasets</vt:lpstr>
      <vt:lpstr>Datasets</vt:lpstr>
      <vt:lpstr>Datasets</vt:lpstr>
      <vt:lpstr>Datasets</vt:lpstr>
      <vt:lpstr>Evaluation – Accuracy </vt:lpstr>
      <vt:lpstr>Building ground-truth</vt:lpstr>
      <vt:lpstr>Evaluation – Accuracy </vt:lpstr>
      <vt:lpstr>Running Time for  Mining Preconditions of 797 JDK APIs</vt:lpstr>
      <vt:lpstr>Types of Incorrectly-mined Preconditions</vt:lpstr>
      <vt:lpstr>Types of Missing Preconditions</vt:lpstr>
      <vt:lpstr>Accuracy over Preconditions</vt:lpstr>
      <vt:lpstr>Newly Found Preconditions</vt:lpstr>
      <vt:lpstr>Accuracy by size</vt:lpstr>
      <vt:lpstr>Evaluation – Usefulness</vt:lpstr>
      <vt:lpstr>Suggesting Preconditions for Writing Formal Specifications</vt:lpstr>
      <vt:lpstr>Conclusions</vt:lpstr>
      <vt:lpstr>Contact</vt:lpstr>
      <vt:lpstr>Web-based Survey http://boa.cs.iastate.edu/jml/ </vt:lpstr>
      <vt:lpstr>Web-based Survey http://boa.cs.iastate.edu/jml/ </vt:lpstr>
      <vt:lpstr>Web-based Survey http://boa.cs.iastate.edu/jml/ </vt:lpstr>
      <vt:lpstr>Web-based Survey http://boa.cs.iastate.edu/jml/ </vt:lpstr>
      <vt:lpstr>Web-based Survey http://boa.cs.iastate.edu/jml/ </vt:lpstr>
      <vt:lpstr>Web-based Survey http://boa.cs.iastate.edu/jml/ </vt:lpstr>
      <vt:lpstr>Web-based Survey http://boa.cs.iastate.edu/jml/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Repetitiveness in Big Code for Understanding and Management in Software Evolution</dc:title>
  <dc:creator>Hoan</dc:creator>
  <cp:lastModifiedBy>Hoan</cp:lastModifiedBy>
  <cp:revision>2323</cp:revision>
  <cp:lastPrinted>2015-06-03T12:22:22Z</cp:lastPrinted>
  <dcterms:created xsi:type="dcterms:W3CDTF">2006-08-16T00:00:00Z</dcterms:created>
  <dcterms:modified xsi:type="dcterms:W3CDTF">2015-10-28T13:52:24Z</dcterms:modified>
</cp:coreProperties>
</file>