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37" r:id="rId2"/>
  </p:sldMasterIdLst>
  <p:notesMasterIdLst>
    <p:notesMasterId r:id="rId66"/>
  </p:notesMasterIdLst>
  <p:sldIdLst>
    <p:sldId id="443" r:id="rId3"/>
    <p:sldId id="505" r:id="rId4"/>
    <p:sldId id="518" r:id="rId5"/>
    <p:sldId id="506" r:id="rId6"/>
    <p:sldId id="507" r:id="rId7"/>
    <p:sldId id="508" r:id="rId8"/>
    <p:sldId id="509" r:id="rId9"/>
    <p:sldId id="510" r:id="rId10"/>
    <p:sldId id="260" r:id="rId11"/>
    <p:sldId id="270" r:id="rId12"/>
    <p:sldId id="263" r:id="rId13"/>
    <p:sldId id="266" r:id="rId14"/>
    <p:sldId id="269" r:id="rId15"/>
    <p:sldId id="480" r:id="rId16"/>
    <p:sldId id="493" r:id="rId17"/>
    <p:sldId id="482" r:id="rId18"/>
    <p:sldId id="494" r:id="rId19"/>
    <p:sldId id="481" r:id="rId20"/>
    <p:sldId id="515" r:id="rId21"/>
    <p:sldId id="495" r:id="rId22"/>
    <p:sldId id="345" r:id="rId23"/>
    <p:sldId id="351" r:id="rId24"/>
    <p:sldId id="352" r:id="rId25"/>
    <p:sldId id="353" r:id="rId26"/>
    <p:sldId id="387" r:id="rId27"/>
    <p:sldId id="360" r:id="rId28"/>
    <p:sldId id="383" r:id="rId29"/>
    <p:sldId id="354" r:id="rId30"/>
    <p:sldId id="384" r:id="rId31"/>
    <p:sldId id="502" r:id="rId32"/>
    <p:sldId id="496" r:id="rId33"/>
    <p:sldId id="497" r:id="rId34"/>
    <p:sldId id="498" r:id="rId35"/>
    <p:sldId id="499" r:id="rId36"/>
    <p:sldId id="500" r:id="rId37"/>
    <p:sldId id="501" r:id="rId38"/>
    <p:sldId id="517" r:id="rId39"/>
    <p:sldId id="516" r:id="rId40"/>
    <p:sldId id="503" r:id="rId41"/>
    <p:sldId id="519" r:id="rId42"/>
    <p:sldId id="492" r:id="rId43"/>
    <p:sldId id="456" r:id="rId44"/>
    <p:sldId id="457" r:id="rId45"/>
    <p:sldId id="458" r:id="rId46"/>
    <p:sldId id="459" r:id="rId47"/>
    <p:sldId id="460" r:id="rId48"/>
    <p:sldId id="461" r:id="rId49"/>
    <p:sldId id="463" r:id="rId50"/>
    <p:sldId id="464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5" r:id="rId59"/>
    <p:sldId id="476" r:id="rId60"/>
    <p:sldId id="477" r:id="rId61"/>
    <p:sldId id="478" r:id="rId62"/>
    <p:sldId id="355" r:id="rId63"/>
    <p:sldId id="262" r:id="rId64"/>
    <p:sldId id="513" r:id="rId6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66CC"/>
    <a:srgbClr val="990000"/>
    <a:srgbClr val="B2B2B2"/>
    <a:srgbClr val="808080"/>
    <a:srgbClr val="EAEAEA"/>
    <a:srgbClr val="800080"/>
    <a:srgbClr val="0000FF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98" autoAdjust="0"/>
  </p:normalViewPr>
  <p:slideViewPr>
    <p:cSldViewPr>
      <p:cViewPr varScale="1">
        <p:scale>
          <a:sx n="85" d="100"/>
          <a:sy n="85" d="100"/>
        </p:scale>
        <p:origin x="-1576" y="-112"/>
      </p:cViewPr>
      <p:guideLst>
        <p:guide orient="horz" pos="2048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5D4456-05D8-4802-9749-2CCB127041D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28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37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5980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02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57908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1883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788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5035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70412" cy="342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48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E97020-AD6D-45FF-877E-02C606A32080}" type="slidenum">
              <a:rPr lang="pt-BR" altLang="en-US" smtClean="0"/>
              <a:pPr>
                <a:defRPr/>
              </a:pPr>
              <a:t>38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07AE9-0D99-4EC8-B856-52B4AF3777CA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2E4F2-816E-4CF8-8C72-0C6AE01C13D9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DAF5CC3-3EA9-4831-8035-7F05EA6EBF17}" type="slidenum">
              <a:rPr lang="pt-BR" altLang="en-US" smtClean="0"/>
              <a:pPr>
                <a:defRPr/>
              </a:pPr>
              <a:t>42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032488-7769-4656-836D-BF79A4E49830}" type="slidenum">
              <a:rPr lang="pt-BR" altLang="en-US" smtClean="0"/>
              <a:pPr>
                <a:defRPr/>
              </a:pPr>
              <a:t>43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761708-9DDA-4F50-8F5C-5D33A71EFC9D}" type="slidenum">
              <a:rPr lang="pt-BR" altLang="en-US" smtClean="0"/>
              <a:pPr>
                <a:defRPr/>
              </a:pPr>
              <a:t>44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CA5D4CC-B63E-4C7B-A9CB-E640C1651186}" type="slidenum">
              <a:rPr lang="pt-BR" altLang="en-US" smtClean="0"/>
              <a:pPr>
                <a:defRPr/>
              </a:pPr>
              <a:t>45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9F600CC-681E-4347-B084-27222657C057}" type="slidenum">
              <a:rPr lang="pt-BR" altLang="en-US" smtClean="0"/>
              <a:pPr>
                <a:defRPr/>
              </a:pPr>
              <a:t>46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434E71-6829-47D5-AFDF-39D967F9E569}" type="slidenum">
              <a:rPr lang="pt-BR" altLang="en-US" smtClean="0"/>
              <a:pPr>
                <a:defRPr/>
              </a:pPr>
              <a:t>47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0E7AFF8-7729-42C9-B4D5-F250A2F7C0EF}" type="slidenum">
              <a:rPr lang="pt-BR" altLang="en-US" smtClean="0"/>
              <a:pPr>
                <a:defRPr/>
              </a:pPr>
              <a:t>48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688113-CAB6-448D-815F-DFF0C7F06CFF}" type="slidenum">
              <a:rPr lang="pt-BR" altLang="en-US" smtClean="0"/>
              <a:pPr>
                <a:defRPr/>
              </a:pPr>
              <a:t>49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9B6C207-3F9B-4926-BE0C-303A53684B37}" type="slidenum">
              <a:rPr lang="pt-BR" altLang="en-US" smtClean="0"/>
              <a:pPr>
                <a:defRPr/>
              </a:pPr>
              <a:t>50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F09E1A-E53E-4142-A787-B0CA78B11DF8}" type="slidenum">
              <a:rPr lang="pt-BR" altLang="en-US" smtClean="0"/>
              <a:pPr>
                <a:defRPr/>
              </a:pPr>
              <a:t>51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B5B81B-EE46-43CE-8337-8CC040B9C1D9}" type="slidenum">
              <a:rPr lang="pt-BR" altLang="en-US" smtClean="0"/>
              <a:pPr>
                <a:defRPr/>
              </a:pPr>
              <a:t>52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15D14A-13AD-49B2-B373-E371CD7C32A3}" type="slidenum">
              <a:rPr lang="pt-BR" altLang="en-US" smtClean="0"/>
              <a:pPr>
                <a:defRPr/>
              </a:pPr>
              <a:t>53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9F6EE1-5EFB-4C3D-8751-841559A1B124}" type="slidenum">
              <a:rPr lang="pt-BR" altLang="en-US" smtClean="0"/>
              <a:pPr>
                <a:defRPr/>
              </a:pPr>
              <a:t>54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6A3E10-2050-4AFC-9A98-6256F86ECACC}" type="slidenum">
              <a:rPr lang="pt-BR" altLang="en-US" smtClean="0"/>
              <a:pPr>
                <a:defRPr/>
              </a:pPr>
              <a:t>55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504AE1-C71E-4349-A217-3213C43B25C2}" type="slidenum">
              <a:rPr lang="pt-BR" altLang="en-US" smtClean="0"/>
              <a:pPr>
                <a:defRPr/>
              </a:pPr>
              <a:t>56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05A3B8-DC09-428B-930A-0C5617AA21A6}" type="slidenum">
              <a:rPr lang="pt-BR" altLang="en-US" smtClean="0"/>
              <a:pPr>
                <a:defRPr/>
              </a:pPr>
              <a:t>57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B6C6496-5EA7-4334-9C46-30FD3075079D}" type="slidenum">
              <a:rPr lang="pt-BR" altLang="en-US" smtClean="0"/>
              <a:pPr>
                <a:defRPr/>
              </a:pPr>
              <a:t>58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4E40F7-297A-46A9-8A4B-EB8F07257068}" type="slidenum">
              <a:rPr lang="pt-BR" altLang="en-US" smtClean="0"/>
              <a:pPr>
                <a:defRPr/>
              </a:pPr>
              <a:t>59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D47224-0D77-41D1-B7D9-9CCAC7367099}" type="slidenum">
              <a:rPr lang="pt-BR" altLang="en-US" smtClean="0"/>
              <a:pPr>
                <a:defRPr/>
              </a:pPr>
              <a:t>60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61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825766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62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3325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E085-FBEC-443C-96C1-70C91B46A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B72-CDDD-424C-BB75-27830166DD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72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4BB99-E97C-4D37-A2EB-27E821233E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90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FAE5F-0824-48A3-925F-22A182167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84A8C-5E90-48A9-83C6-CD6987D22A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65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54D8-328E-4383-A2EE-D1602D068F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6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F328-F321-4717-ACBA-E13E2DA31E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82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ACCD-8564-429E-A9B7-7B3ABD5924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90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AE469-7BAC-41A1-9558-8B680AB57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63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71723-DB04-4D6E-87A0-73AA414D9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8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9175-49FA-4555-AED5-423437998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93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5C2A-42F1-42B3-BB25-0135DA4EA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2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2174-A7EF-408C-8198-84AA55E91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3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43EC-BC9E-4ABA-A1B4-01893BDAB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1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3B46-E180-441A-924E-61590FD588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1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D3EC-E579-4703-A0F5-D86F01E8AA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5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5B63F-AC12-4068-A36A-4FF34158A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95FF-1A9A-4F7A-BA51-3C03506752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5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DA32-175B-49B4-A426-939D1BBD8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E681-85C0-4B75-A349-A0031478CC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994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14103-5065-4B3E-9A3C-E0FB89724A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2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C133-7CA8-4E3F-B239-6DF4939DC7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6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4C22-6CDE-4CAE-BE93-C789F46A18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7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A0F9765-4A8B-44C7-827B-8B90331E5C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9" r:id="rId12"/>
    <p:sldLayoutId id="2147483760" r:id="rId13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40EB2CA-618D-4886-9917-483A359232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1.wdp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6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863119"/>
            <a:ext cx="8461375" cy="2970908"/>
          </a:xfrm>
        </p:spPr>
        <p:txBody>
          <a:bodyPr/>
          <a:lstStyle/>
          <a:p>
            <a:r>
              <a:rPr lang="en-GB" altLang="en-US" sz="4400" dirty="0" smtClean="0"/>
              <a:t>Demonstrating Programming Language Feature Mining</a:t>
            </a:r>
            <a:br>
              <a:rPr lang="en-GB" altLang="en-US" sz="4400" dirty="0" smtClean="0"/>
            </a:br>
            <a:r>
              <a:rPr lang="en-GB" altLang="en-US" sz="4400" dirty="0" smtClean="0"/>
              <a:t>using Boa</a:t>
            </a:r>
            <a:endParaRPr lang="en-GB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8738" y="4867179"/>
            <a:ext cx="6913562" cy="807394"/>
          </a:xfrm>
        </p:spPr>
        <p:txBody>
          <a:bodyPr anchor="b"/>
          <a:lstStyle/>
          <a:p>
            <a:r>
              <a:rPr lang="en-GB" alt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 Dyer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8306" y="6247900"/>
            <a:ext cx="9117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00" dirty="0" smtClean="0">
                <a:solidFill>
                  <a:schemeClr val="tx1"/>
                </a:solidFill>
              </a:rPr>
              <a:t>These </a:t>
            </a:r>
            <a:r>
              <a:rPr lang="en-GB" altLang="en-US" sz="1200" dirty="0">
                <a:solidFill>
                  <a:schemeClr val="tx1"/>
                </a:solidFill>
              </a:rPr>
              <a:t>research activities </a:t>
            </a:r>
            <a:r>
              <a:rPr lang="en-GB" altLang="en-US" sz="1200" dirty="0" smtClean="0">
                <a:solidFill>
                  <a:schemeClr val="tx1"/>
                </a:solidFill>
              </a:rPr>
              <a:t>supported </a:t>
            </a:r>
            <a:r>
              <a:rPr lang="en-GB" altLang="en-US" sz="1200" dirty="0">
                <a:solidFill>
                  <a:schemeClr val="tx1"/>
                </a:solidFill>
              </a:rPr>
              <a:t>in part by the US National Science </a:t>
            </a:r>
            <a:r>
              <a:rPr lang="en-GB" altLang="en-US" sz="1200" dirty="0" smtClean="0">
                <a:solidFill>
                  <a:schemeClr val="tx1"/>
                </a:solidFill>
              </a:rPr>
              <a:t>Foundation (</a:t>
            </a:r>
            <a:r>
              <a:rPr lang="en-GB" altLang="en-US" sz="1200" dirty="0">
                <a:solidFill>
                  <a:schemeClr val="tx1"/>
                </a:solidFill>
              </a:rPr>
              <a:t>NSF) </a:t>
            </a:r>
            <a:r>
              <a:rPr lang="en-GB" altLang="en-US" sz="1200" dirty="0" smtClean="0">
                <a:solidFill>
                  <a:schemeClr val="tx1"/>
                </a:solidFill>
              </a:rPr>
              <a:t>grants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CNS</a:t>
            </a:r>
            <a:r>
              <a:rPr lang="en-GB" altLang="en-US" sz="1200" dirty="0">
                <a:solidFill>
                  <a:schemeClr val="tx1"/>
                </a:solidFill>
              </a:rPr>
              <a:t>-15-13263, CNS-15-12947, CCF</a:t>
            </a:r>
            <a:r>
              <a:rPr lang="en-GB" altLang="en-US" sz="1200" dirty="0" smtClean="0">
                <a:solidFill>
                  <a:schemeClr val="tx1"/>
                </a:solidFill>
              </a:rPr>
              <a:t>-15-18897, CCF-15-18776, CCF-14-23370, CCF</a:t>
            </a:r>
            <a:r>
              <a:rPr lang="en-GB" altLang="en-US" sz="1200" dirty="0">
                <a:solidFill>
                  <a:schemeClr val="tx1"/>
                </a:solidFill>
              </a:rPr>
              <a:t>-13-49153</a:t>
            </a:r>
            <a:r>
              <a:rPr lang="en-GB" altLang="en-US" sz="1200" dirty="0" smtClean="0">
                <a:solidFill>
                  <a:schemeClr val="tx1"/>
                </a:solidFill>
              </a:rPr>
              <a:t>,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CCF</a:t>
            </a:r>
            <a:r>
              <a:rPr lang="en-GB" altLang="en-US" sz="1200" dirty="0">
                <a:solidFill>
                  <a:schemeClr val="tx1"/>
                </a:solidFill>
              </a:rPr>
              <a:t>-13-20578, TWC-12-23828, CCF-11-17937, CCF-10-17334, and CCF-10-18600.</a:t>
            </a:r>
          </a:p>
        </p:txBody>
      </p:sp>
      <p:pic>
        <p:nvPicPr>
          <p:cNvPr id="5135" name="Picture 15" descr="large-bgsu-orang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05" y="5677748"/>
            <a:ext cx="1152683" cy="3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81814" y="4160219"/>
            <a:ext cx="1896110" cy="1698309"/>
            <a:chOff x="0" y="0"/>
            <a:chExt cx="2987" cy="2673"/>
          </a:xfrm>
        </p:grpSpPr>
        <p:pic>
          <p:nvPicPr>
            <p:cNvPr id="7" name="Picture 7" descr="tn-n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2092"/>
              <a:ext cx="2987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rgbClr val="000000"/>
                  </a:solidFill>
                </a:rPr>
                <a:t>Tien</a:t>
              </a:r>
              <a:r>
                <a:rPr lang="en-GB" altLang="en-US" b="1" dirty="0">
                  <a:solidFill>
                    <a:srgbClr val="000000"/>
                  </a:solidFill>
                </a:rPr>
                <a:t> N. Nguyen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-14839" y="4136406"/>
            <a:ext cx="1754822" cy="1722122"/>
            <a:chOff x="0" y="0"/>
            <a:chExt cx="2763" cy="2711"/>
          </a:xfrm>
        </p:grpSpPr>
        <p:pic>
          <p:nvPicPr>
            <p:cNvPr id="10" name="Picture 10" descr="hraj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rgbClr val="000000"/>
                  </a:solidFill>
                </a:rPr>
                <a:t>Hridesh</a:t>
              </a:r>
              <a:r>
                <a:rPr lang="en-GB" altLang="en-US" b="1" dirty="0">
                  <a:solidFill>
                    <a:srgbClr val="000000"/>
                  </a:solidFill>
                </a:rPr>
                <a:t> </a:t>
              </a:r>
              <a:r>
                <a:rPr lang="en-GB" altLang="en-US" b="1" dirty="0" err="1">
                  <a:solidFill>
                    <a:srgbClr val="000000"/>
                  </a:solidFill>
                </a:rPr>
                <a:t>Rajan</a:t>
              </a:r>
              <a:endParaRPr lang="en-GB" alt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695862" y="4204669"/>
            <a:ext cx="2181225" cy="1654493"/>
            <a:chOff x="0" y="0"/>
            <a:chExt cx="3434" cy="2605"/>
          </a:xfrm>
        </p:grpSpPr>
        <p:pic>
          <p:nvPicPr>
            <p:cNvPr id="13" name="Picture 13" descr="ho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" y="0"/>
              <a:ext cx="1616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0" y="2023"/>
              <a:ext cx="34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chemeClr val="tx1"/>
                  </a:solidFill>
                </a:rPr>
                <a:t>Hoan</a:t>
              </a:r>
              <a:r>
                <a:rPr lang="en-GB" altLang="en-US" b="1" dirty="0">
                  <a:solidFill>
                    <a:schemeClr val="tx1"/>
                  </a:solidFill>
                </a:rPr>
                <a:t> </a:t>
              </a:r>
              <a:r>
                <a:rPr lang="en-GB" altLang="en-US" b="1" dirty="0" err="1">
                  <a:solidFill>
                    <a:schemeClr val="tx1"/>
                  </a:solidFill>
                </a:rPr>
                <a:t>Anh</a:t>
              </a:r>
              <a:r>
                <a:rPr lang="en-GB" altLang="en-US" b="1" dirty="0">
                  <a:solidFill>
                    <a:schemeClr val="tx1"/>
                  </a:solidFill>
                </a:rPr>
                <a:t> Nguyen</a:t>
              </a:r>
            </a:p>
          </p:txBody>
        </p:sp>
      </p:grpSp>
      <p:pic>
        <p:nvPicPr>
          <p:cNvPr id="15" name="Picture 5" descr="spr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0" y="5904165"/>
            <a:ext cx="3354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29D-44DA-43E6-BD87-73FA3156E3A0}" type="slidenum">
              <a:rPr lang="en-GB" altLang="en-US"/>
              <a:pPr/>
              <a:t>10</a:t>
            </a:fld>
            <a:endParaRPr lang="en-GB" altLang="en-US"/>
          </a:p>
        </p:txBody>
      </p:sp>
      <p:pic>
        <p:nvPicPr>
          <p:cNvPr id="20482" name="Picture 2" descr="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eco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h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sz="3200" dirty="0"/>
              <a:t>How many </a:t>
            </a:r>
            <a:r>
              <a:rPr lang="en-GB" altLang="en-US" sz="3200" dirty="0" smtClean="0"/>
              <a:t>words</a:t>
            </a:r>
            <a:br>
              <a:rPr lang="en-GB" altLang="en-US" sz="3200" dirty="0" smtClean="0"/>
            </a:br>
            <a:r>
              <a:rPr lang="en-GB" altLang="en-US" sz="3200" dirty="0" smtClean="0"/>
              <a:t>are </a:t>
            </a:r>
            <a:r>
              <a:rPr lang="en-GB" altLang="en-US" sz="3200" dirty="0"/>
              <a:t>in commit messages?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67188" y="3743325"/>
            <a:ext cx="30718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Words[] = update, 30715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cleanup, 19073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updated, 18737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refactoring, 11981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fix, 11705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test, 9428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typo, 9288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updates, 7746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javadoc, 6893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bugfix, 6295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utoUpdateAnimBg="0"/>
      <p:bldP spid="20487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934-2102-48EB-B314-DDA10AEEC52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dirty="0"/>
              <a:t>How has unit </a:t>
            </a:r>
            <a:r>
              <a:rPr lang="en-GB" altLang="en-US" dirty="0" smtClean="0"/>
              <a:t>testing</a:t>
            </a:r>
            <a:br>
              <a:rPr lang="en-GB" altLang="en-US" dirty="0" smtClean="0"/>
            </a:br>
            <a:r>
              <a:rPr lang="en-GB" altLang="en-US" dirty="0" smtClean="0"/>
              <a:t>been adopted over </a:t>
            </a:r>
            <a:r>
              <a:rPr lang="en-GB" altLang="en-US" dirty="0"/>
              <a:t>time?</a:t>
            </a:r>
          </a:p>
        </p:txBody>
      </p:sp>
      <p:pic>
        <p:nvPicPr>
          <p:cNvPr id="22531" name="Picture 3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70000"/>
            <a:ext cx="85407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rrow 771"/>
          <p:cNvSpPr>
            <a:spLocks noChangeShapeType="1"/>
          </p:cNvSpPr>
          <p:nvPr/>
        </p:nvSpPr>
        <p:spPr bwMode="auto">
          <a:xfrm>
            <a:off x="1827213" y="4105275"/>
            <a:ext cx="1587" cy="1574800"/>
          </a:xfrm>
          <a:prstGeom prst="line">
            <a:avLst/>
          </a:prstGeom>
          <a:noFill/>
          <a:ln w="38100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1550" y="3744913"/>
            <a:ext cx="179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JUnit 4 release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makes this</a:t>
            </a:r>
            <a:br>
              <a:rPr lang="en-GB" altLang="en-US" sz="3200"/>
            </a:br>
            <a:r>
              <a:rPr lang="en-GB" altLang="en-US" sz="3200" b="1" i="1"/>
              <a:t>ultra-large-scale</a:t>
            </a:r>
            <a:r>
              <a:rPr lang="en-GB" altLang="en-US" sz="3200"/>
              <a:t> mining?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Previous examples queried...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699,331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494,158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15,063,073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69,863,970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147,074,540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18,651,043,23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098675" y="5583238"/>
            <a:ext cx="4991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>
                <a:solidFill>
                  <a:schemeClr val="tx1"/>
                </a:solidFill>
              </a:rPr>
              <a:t>250GB</a:t>
            </a:r>
            <a:r>
              <a:rPr lang="en-GB" altLang="en-US" sz="2400" dirty="0">
                <a:solidFill>
                  <a:schemeClr val="tx1"/>
                </a:solidFill>
              </a:rPr>
              <a:t> of </a:t>
            </a:r>
            <a:r>
              <a:rPr lang="en-GB" altLang="en-US" sz="2400" i="1" dirty="0">
                <a:solidFill>
                  <a:schemeClr val="tx1"/>
                </a:solidFill>
              </a:rPr>
              <a:t>pre-processed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SourceForge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Most recent dataset (Sep 2015)</a:t>
            </a:r>
            <a:endParaRPr lang="en-GB" altLang="en-US" dirty="0"/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6667811"/>
              </p:ext>
            </p:extLst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7,830,023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380,125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23,229,406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146,398,339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484,947,086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71,810,106,868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1768440" y="5583238"/>
            <a:ext cx="5607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270GB</a:t>
            </a:r>
            <a:r>
              <a:rPr lang="en-GB" altLang="en-US" sz="2400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of </a:t>
            </a:r>
            <a:r>
              <a:rPr lang="en-GB" altLang="en-US" sz="2400" i="1" dirty="0">
                <a:solidFill>
                  <a:schemeClr val="tx1"/>
                </a:solidFill>
              </a:rPr>
              <a:t>pre-processed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GitHub</a:t>
            </a:r>
            <a:r>
              <a:rPr lang="en-GB" altLang="en-US" sz="2400" dirty="0" smtClean="0">
                <a:solidFill>
                  <a:schemeClr val="tx1"/>
                </a:solidFill>
              </a:rPr>
              <a:t> (focusing on Java projects)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7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What am </a:t>
            </a:r>
            <a:r>
              <a:rPr lang="en-GB" altLang="en-US" sz="3200" b="1" dirty="0" smtClean="0"/>
              <a:t>I </a:t>
            </a:r>
            <a:r>
              <a:rPr lang="en-GB" altLang="en-US" sz="3200" dirty="0" smtClean="0"/>
              <a:t>interested in?</a:t>
            </a:r>
            <a:endParaRPr lang="en-GB" alt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2719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86D09-9725-499D-8941-5926730C258A}" type="slidenum">
              <a:rPr lang="en-GB" altLang="en-US" smtClean="0">
                <a:latin typeface="Arial" charset="0"/>
              </a:rPr>
              <a:pPr>
                <a:defRPr/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Language Studies</a:t>
            </a:r>
            <a:endParaRPr lang="en-GB" altLang="en-US" dirty="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6250" y="1292225"/>
            <a:ext cx="32527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What languages do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programmers choose?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[Meyerovich&amp;Rabkin SPLASH'13]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75313" y="1322388"/>
            <a:ext cx="24447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Reflection</a:t>
            </a:r>
            <a:endParaRPr lang="en-GB" altLang="en-US" sz="1600">
              <a:solidFill>
                <a:srgbClr val="000000"/>
              </a:solidFill>
            </a:endParaRP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[Livshits et al. APLAS'05]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[Callaú et al. MSR'11]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1413" y="4999038"/>
            <a:ext cx="366236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JavaScript / eval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[Yue&amp;Wang WWW'09]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PLDI'10]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[Ratanaworabhan et al. WEBAPPS'10]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ECOOP'11]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1013" y="5121275"/>
            <a:ext cx="31511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Generics</a:t>
            </a:r>
          </a:p>
          <a:p>
            <a:pPr algn="ctr"/>
            <a:endParaRPr lang="en-GB" altLang="en-US" sz="800" b="1">
              <a:solidFill>
                <a:schemeClr val="tx1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[Basit et al. SEKE'05]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[Parnin et al. MSR'11]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[Hoppe&amp;Hanenberg SPLASH'13]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78150" y="2844800"/>
            <a:ext cx="3187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Object-oriented Features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et al. ECOOP'08]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[Muschevici et al. OOPSLA'08]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ASWEC'09]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[Grechanik et al. ESEM'10]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[Gorschek et al. ICSE'10]</a:t>
            </a:r>
          </a:p>
        </p:txBody>
      </p:sp>
    </p:spTree>
    <p:extLst>
      <p:ext uri="{BB962C8B-B14F-4D97-AF65-F5344CB8AC3E}">
        <p14:creationId xmlns:p14="http://schemas.microsoft.com/office/powerpoint/2010/main" val="369665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8196" grpId="0" bldLvl="0" autoUpdateAnimBg="0"/>
      <p:bldP spid="8197" grpId="0" bldLvl="0" autoUpdateAnimBg="0"/>
      <p:bldP spid="8198" grpId="0" bldLvl="0" autoUpdateAnimBg="0"/>
      <p:bldP spid="819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Finding use of </a:t>
            </a:r>
            <a:r>
              <a:rPr lang="en-GB" altLang="en-US" dirty="0" smtClean="0"/>
              <a:t>assert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use of a parser (e.g. JDT)</a:t>
            </a:r>
          </a:p>
          <a:p>
            <a:endParaRPr lang="en-US" dirty="0" smtClean="0"/>
          </a:p>
          <a:p>
            <a:r>
              <a:rPr lang="en-US" dirty="0" smtClean="0"/>
              <a:t>Requires knowledge of several APIs</a:t>
            </a:r>
          </a:p>
          <a:p>
            <a:pPr lvl="1"/>
            <a:r>
              <a:rPr lang="en-US" dirty="0" err="1" smtClean="0"/>
              <a:t>SF.net</a:t>
            </a:r>
            <a:r>
              <a:rPr lang="en-US" dirty="0" smtClean="0"/>
              <a:t> / </a:t>
            </a:r>
            <a:r>
              <a:rPr lang="en-US" dirty="0" err="1" smtClean="0"/>
              <a:t>GitHub</a:t>
            </a:r>
            <a:r>
              <a:rPr lang="en-US" dirty="0" smtClean="0"/>
              <a:t> API</a:t>
            </a:r>
          </a:p>
          <a:p>
            <a:pPr lvl="1"/>
            <a:r>
              <a:rPr lang="en-US" dirty="0" err="1" smtClean="0"/>
              <a:t>SVNkit</a:t>
            </a:r>
            <a:r>
              <a:rPr lang="en-US" dirty="0" smtClean="0"/>
              <a:t>/</a:t>
            </a:r>
            <a:r>
              <a:rPr lang="en-US" dirty="0" err="1" smtClean="0"/>
              <a:t>JGit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be manually parallelized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4103-5065-4B3E-9A3C-E0FB89724A8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24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AB39-68B5-40CE-8C6E-B0392B64BB9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709" y="953835"/>
            <a:ext cx="8889334" cy="441066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97425" y="5635625"/>
            <a:ext cx="298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Automatically parallelized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71888" y="6310313"/>
            <a:ext cx="4691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Analyzes 18 billion AST nodes in minutes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2400" y="5454650"/>
            <a:ext cx="2455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Only </a:t>
            </a:r>
            <a:r>
              <a:rPr lang="en-GB" altLang="en-US" b="1" dirty="0" smtClean="0">
                <a:solidFill>
                  <a:schemeClr val="hlink"/>
                </a:solidFill>
              </a:rPr>
              <a:t>12 </a:t>
            </a:r>
            <a:r>
              <a:rPr lang="en-GB" altLang="en-US" b="1" dirty="0">
                <a:solidFill>
                  <a:schemeClr val="hlink"/>
                </a:solidFill>
              </a:rPr>
              <a:t>lines of code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2775" y="6038850"/>
            <a:ext cx="2378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No external libraries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/>
        </p:nvSpPr>
        <p:spPr bwMode="auto">
          <a:xfrm>
            <a:off x="457200" y="9525"/>
            <a:ext cx="8229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dirty="0" smtClean="0"/>
              <a:t>Finding use of assert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885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utoUpdateAnimBg="0"/>
      <p:bldP spid="50181" grpId="0" bldLvl="0" autoUpdateAnimBg="0"/>
      <p:bldP spid="5018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8922"/>
            <a:ext cx="9144000" cy="1173682"/>
          </a:xfrm>
          <a:ln/>
        </p:spPr>
        <p:txBody>
          <a:bodyPr/>
          <a:lstStyle/>
          <a:p>
            <a:r>
              <a:rPr lang="en-GB" altLang="en-US" sz="9600" b="1" dirty="0" smtClean="0">
                <a:solidFill>
                  <a:srgbClr val="990000"/>
                </a:solidFill>
              </a:rPr>
              <a:t>Boa</a:t>
            </a:r>
            <a:endParaRPr lang="en-GB" altLang="en-US" sz="9600" b="1" dirty="0">
              <a:solidFill>
                <a:srgbClr val="990000"/>
              </a:solidFill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1868" y="6084440"/>
            <a:ext cx="58953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990000"/>
                </a:solidFill>
              </a:rPr>
              <a:t>http://</a:t>
            </a:r>
            <a:r>
              <a:rPr lang="en-GB" altLang="en-US" sz="3200" b="1" dirty="0" err="1" smtClean="0">
                <a:solidFill>
                  <a:srgbClr val="990000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rgbClr val="990000"/>
                </a:solidFill>
              </a:rPr>
              <a:t>/</a:t>
            </a:r>
            <a:endParaRPr lang="en-GB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3229" l="7292" r="92396">
                        <a14:foregroundMark x1="70417" y1="11354" x2="70729" y2="18750"/>
                        <a14:foregroundMark x1="81458" y1="16667" x2="79063" y2="20833"/>
                        <a14:foregroundMark x1="79063" y1="40417" x2="75521" y2="45729"/>
                        <a14:foregroundMark x1="29792" y1="76875" x2="30104" y2="83750"/>
                        <a14:foregroundMark x1="17396" y1="77813" x2="20938" y2="80729"/>
                        <a14:foregroundMark x1="20000" y1="17604" x2="22083" y2="22292"/>
                        <a14:foregroundMark x1="30417" y1="13958" x2="30104" y2="21979"/>
                        <a14:foregroundMark x1="38438" y1="17813" x2="41979" y2="24688"/>
                        <a14:foregroundMark x1="53229" y1="20833" x2="57396" y2="21667"/>
                        <a14:foregroundMark x1="44896" y1="81354" x2="44896" y2="83958"/>
                        <a14:foregroundMark x1="60625" y1="90521" x2="60625" y2="90521"/>
                        <a14:foregroundMark x1="36042" y1="74792" x2="36042" y2="74792"/>
                        <a14:foregroundMark x1="39896" y1="70625" x2="39896" y2="70625"/>
                        <a14:foregroundMark x1="36354" y1="66458" x2="36354" y2="66458"/>
                        <a14:foregroundMark x1="29792" y1="62396" x2="29792" y2="62396"/>
                        <a14:foregroundMark x1="33646" y1="60833" x2="33646" y2="60833"/>
                        <a14:foregroundMark x1="30104" y1="56979" x2="30104" y2="56979"/>
                        <a14:foregroundMark x1="37188" y1="50729" x2="37188" y2="50729"/>
                        <a14:foregroundMark x1="40208" y1="44271" x2="40208" y2="44271"/>
                        <a14:foregroundMark x1="26875" y1="36250" x2="26875" y2="36250"/>
                        <a14:foregroundMark x1="18542" y1="39167" x2="18542" y2="39167"/>
                        <a14:foregroundMark x1="11979" y1="37188" x2="11979" y2="37188"/>
                        <a14:foregroundMark x1="23333" y1="43958" x2="23333" y2="43958"/>
                        <a14:foregroundMark x1="17396" y1="50208" x2="17396" y2="50208"/>
                        <a14:foregroundMark x1="13854" y1="46875" x2="13854" y2="46875"/>
                        <a14:foregroundMark x1="10208" y1="52292" x2="10208" y2="52292"/>
                        <a14:foregroundMark x1="9896" y1="63229" x2="9896" y2="63229"/>
                        <a14:foregroundMark x1="21250" y1="56667" x2="21250" y2="56667"/>
                        <a14:foregroundMark x1="25104" y1="60313" x2="25104" y2="60313"/>
                        <a14:foregroundMark x1="28021" y1="50729" x2="28021" y2="50729"/>
                        <a14:foregroundMark x1="50625" y1="37396" x2="50625" y2="37396"/>
                        <a14:foregroundMark x1="50625" y1="30312" x2="50625" y2="30312"/>
                        <a14:foregroundMark x1="53854" y1="39792" x2="53854" y2="39792"/>
                        <a14:foregroundMark x1="73958" y1="36250" x2="73958" y2="36250"/>
                        <a14:foregroundMark x1="68125" y1="42188" x2="68125" y2="42188"/>
                        <a14:foregroundMark x1="71042" y1="70625" x2="71042" y2="70625"/>
                        <a14:foregroundMark x1="63333" y1="9896" x2="63333" y2="9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312" y="4059042"/>
            <a:ext cx="2912991" cy="29129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151"/>
            <a:ext cx="2348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[TOSEM</a:t>
            </a:r>
            <a:r>
              <a:rPr lang="en-GB" altLang="en-US" dirty="0" smtClean="0">
                <a:solidFill>
                  <a:schemeClr val="tx1"/>
                </a:solidFill>
              </a:rPr>
              <a:t>] (to appear)</a:t>
            </a:r>
          </a:p>
          <a:p>
            <a:r>
              <a:rPr lang="en-GB" altLang="en-US" b="1" dirty="0" smtClean="0">
                <a:solidFill>
                  <a:srgbClr val="990000"/>
                </a:solidFill>
              </a:rPr>
              <a:t>[</a:t>
            </a:r>
            <a:r>
              <a:rPr lang="en-GB" altLang="en-US" b="1" dirty="0">
                <a:solidFill>
                  <a:srgbClr val="990000"/>
                </a:solidFill>
              </a:rPr>
              <a:t>ICSE'14]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[GPCE'13]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[</a:t>
            </a:r>
            <a:r>
              <a:rPr lang="en-GB" altLang="en-US" dirty="0">
                <a:solidFill>
                  <a:schemeClr val="tx1"/>
                </a:solidFill>
              </a:rPr>
              <a:t>ICSE'13</a:t>
            </a:r>
            <a:r>
              <a:rPr lang="en-GB" altLang="en-US" dirty="0" smtClean="0">
                <a:solidFill>
                  <a:schemeClr val="tx1"/>
                </a:solidFill>
              </a:rPr>
              <a:t>]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080" y="-1"/>
            <a:ext cx="3214921" cy="39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>
                <a:solidFill>
                  <a:schemeClr val="tx1"/>
                </a:solidFill>
              </a:rPr>
              <a:t>Today’s talk is about</a:t>
            </a:r>
            <a:br>
              <a:rPr lang="en-GB" altLang="en-US" sz="3200" dirty="0" smtClean="0">
                <a:solidFill>
                  <a:schemeClr val="tx1"/>
                </a:solidFill>
              </a:rPr>
            </a:br>
            <a:r>
              <a:rPr lang="en-GB" altLang="en-US" sz="3200" b="1" dirty="0" smtClean="0">
                <a:solidFill>
                  <a:schemeClr val="tx1"/>
                </a:solidFill>
              </a:rPr>
              <a:t>Mining Software Repositories</a:t>
            </a:r>
            <a:br>
              <a:rPr lang="en-GB" altLang="en-US" sz="3200" b="1" dirty="0" smtClean="0">
                <a:solidFill>
                  <a:schemeClr val="tx1"/>
                </a:solidFill>
              </a:rPr>
            </a:br>
            <a:r>
              <a:rPr lang="en-GB" altLang="en-US" sz="3200" dirty="0" smtClean="0">
                <a:solidFill>
                  <a:schemeClr val="tx1"/>
                </a:solidFill>
              </a:rPr>
              <a:t>at an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Ultra-large-scale</a:t>
            </a:r>
            <a:endParaRPr lang="en-GB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8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7A19-B18F-4582-B84D-3ED89F9D9F6F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47106" name="Picture 2" descr="web-infrastructure-submi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988" y="279400"/>
            <a:ext cx="3402012" cy="2070100"/>
          </a:xfrm>
          <a:noFill/>
          <a:ln/>
        </p:spPr>
      </p:pic>
      <p:pic>
        <p:nvPicPr>
          <p:cNvPr id="47107" name="Picture 3" descr="sourcef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656724" y="1763889"/>
            <a:ext cx="2970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/>
        </p:nvSpPr>
        <p:spPr bwMode="auto">
          <a:xfrm>
            <a:off x="95250" y="53975"/>
            <a:ext cx="4927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/>
              <a:t>Boa's Architecture</a:t>
            </a:r>
          </a:p>
        </p:txBody>
      </p:sp>
      <p:pic>
        <p:nvPicPr>
          <p:cNvPr id="47109" name="Picture 5" descr="server_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4663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Server---application_4_257BE2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013200"/>
            <a:ext cx="13573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AutoShape 7"/>
          <p:cNvCxnSpPr>
            <a:cxnSpLocks noChangeShapeType="1"/>
            <a:stCxn id="47125" idx="2"/>
            <a:endCxn id="47110" idx="3"/>
          </p:cNvCxnSpPr>
          <p:nvPr/>
        </p:nvCxnSpPr>
        <p:spPr bwMode="auto">
          <a:xfrm rot="5400000">
            <a:off x="5917406" y="3931444"/>
            <a:ext cx="684213" cy="1920875"/>
          </a:xfrm>
          <a:prstGeom prst="curvedConnector2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2" name="AutoShape 8"/>
          <p:cNvCxnSpPr>
            <a:cxnSpLocks noChangeShapeType="1"/>
            <a:stCxn id="47110" idx="0"/>
            <a:endCxn id="47106" idx="1"/>
          </p:cNvCxnSpPr>
          <p:nvPr/>
        </p:nvCxnSpPr>
        <p:spPr bwMode="auto">
          <a:xfrm rot="16200000">
            <a:off x="3717925" y="2214563"/>
            <a:ext cx="2700337" cy="896938"/>
          </a:xfrm>
          <a:prstGeom prst="curvedConnector2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AutoShape 9"/>
          <p:cNvCxnSpPr>
            <a:cxnSpLocks noChangeShapeType="1"/>
            <a:stCxn id="47107" idx="2"/>
            <a:endCxn id="47109" idx="0"/>
          </p:cNvCxnSpPr>
          <p:nvPr/>
        </p:nvCxnSpPr>
        <p:spPr bwMode="auto">
          <a:xfrm flipH="1">
            <a:off x="1241426" y="2287764"/>
            <a:ext cx="900405" cy="1996899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4" name="AutoShape 10"/>
          <p:cNvCxnSpPr>
            <a:cxnSpLocks noChangeShapeType="1"/>
            <a:stCxn id="47109" idx="3"/>
            <a:endCxn id="47110" idx="1"/>
          </p:cNvCxnSpPr>
          <p:nvPr/>
        </p:nvCxnSpPr>
        <p:spPr bwMode="auto">
          <a:xfrm>
            <a:off x="2185988" y="5229225"/>
            <a:ext cx="1755775" cy="47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006600" y="2663825"/>
            <a:ext cx="1136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Replicate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322513" y="5319713"/>
            <a:ext cx="11731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Stored on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cluster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407275" y="2438400"/>
            <a:ext cx="151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User submits</a:t>
            </a:r>
          </a:p>
          <a:p>
            <a:r>
              <a:rPr lang="en-GB" altLang="en-US">
                <a:solidFill>
                  <a:srgbClr val="000000"/>
                </a:solidFill>
              </a:rPr>
              <a:t>query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562600" y="5319713"/>
            <a:ext cx="2163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Deployed and</a:t>
            </a:r>
          </a:p>
          <a:p>
            <a:r>
              <a:rPr lang="en-GB" altLang="en-US">
                <a:solidFill>
                  <a:srgbClr val="000000"/>
                </a:solidFill>
              </a:rPr>
              <a:t>executed on cluster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941763" y="998538"/>
            <a:ext cx="14271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Query result</a:t>
            </a:r>
          </a:p>
          <a:p>
            <a:r>
              <a:rPr lang="en-GB" altLang="en-US">
                <a:solidFill>
                  <a:srgbClr val="000000"/>
                </a:solidFill>
              </a:rPr>
              <a:t>returned</a:t>
            </a:r>
          </a:p>
          <a:p>
            <a:r>
              <a:rPr lang="en-GB" altLang="en-US">
                <a:solidFill>
                  <a:srgbClr val="000000"/>
                </a:solidFill>
              </a:rPr>
              <a:t>via web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09550" y="1404938"/>
            <a:ext cx="3463925" cy="5219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930275" y="6175375"/>
            <a:ext cx="79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2413" y="1449388"/>
            <a:ext cx="24257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Data Infrastructure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601788" y="3519488"/>
            <a:ext cx="1668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and Transform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92950" y="4689475"/>
            <a:ext cx="1897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Compiled into</a:t>
            </a:r>
          </a:p>
          <a:p>
            <a:r>
              <a:rPr lang="en-GB" altLang="en-US">
                <a:solidFill>
                  <a:srgbClr val="000000"/>
                </a:solidFill>
              </a:rPr>
              <a:t>Hadoop program</a:t>
            </a:r>
          </a:p>
        </p:txBody>
      </p:sp>
      <p:pic>
        <p:nvPicPr>
          <p:cNvPr id="47125" name="Picture 21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294063"/>
            <a:ext cx="862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06" idx="2"/>
            <a:endCxn id="47125" idx="0"/>
          </p:cNvCxnSpPr>
          <p:nvPr/>
        </p:nvCxnSpPr>
        <p:spPr bwMode="auto">
          <a:xfrm>
            <a:off x="7219950" y="2349500"/>
            <a:ext cx="1588" cy="9445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762375" y="3114675"/>
            <a:ext cx="5175250" cy="3509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5427663" y="6310313"/>
            <a:ext cx="2978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Computing 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12" y="2168916"/>
            <a:ext cx="810054" cy="8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ldLvl="0" autoUpdateAnimBg="0"/>
      <p:bldP spid="47116" grpId="0" bldLvl="0" autoUpdateAnimBg="0"/>
      <p:bldP spid="47117" grpId="0" bldLvl="0" autoUpdateAnimBg="0"/>
      <p:bldP spid="47118" grpId="0" bldLvl="0" autoUpdateAnimBg="0"/>
      <p:bldP spid="47119" grpId="0" bldLvl="0" autoUpdateAnimBg="0"/>
      <p:bldP spid="47121" grpId="0" bldLvl="0" autoUpdateAnimBg="0"/>
      <p:bldP spid="47123" grpId="0" bldLvl="0" autoUpdateAnimBg="0"/>
      <p:bldP spid="4712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9780-A857-4125-A9BC-F4A9AE55406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Automatic Parallelization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/>
        </p:nvSpPr>
        <p:spPr bwMode="auto">
          <a:xfrm>
            <a:off x="1196775" y="1360488"/>
            <a:ext cx="6750450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Courier New"/>
                <a:cs typeface="Courier New"/>
              </a:rPr>
              <a:t>ASSERTS: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5592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Output variables</a:t>
            </a:r>
            <a:r>
              <a:rPr lang="en-GB" altLang="en-US">
                <a:solidFill>
                  <a:schemeClr val="tx1"/>
                </a:solidFill>
              </a:rPr>
              <a:t> with built in </a:t>
            </a:r>
            <a:r>
              <a:rPr lang="en-GB" altLang="en-US" b="1">
                <a:solidFill>
                  <a:schemeClr val="hlink"/>
                </a:solidFill>
              </a:rPr>
              <a:t>aggregator functions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  <a:p>
            <a:r>
              <a:rPr lang="en-GB" altLang="en-US">
                <a:solidFill>
                  <a:schemeClr val="tx1"/>
                </a:solidFill>
              </a:rPr>
              <a:t>	sum, mean, top(k), bottom(k), set, collection, etc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27100" y="5724525"/>
            <a:ext cx="4995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Compiler generates </a:t>
            </a:r>
            <a:r>
              <a:rPr lang="en-GB" altLang="en-US" b="1">
                <a:solidFill>
                  <a:schemeClr val="hlink"/>
                </a:solidFill>
              </a:rPr>
              <a:t>Hadoop MapReduce</a:t>
            </a:r>
            <a:r>
              <a:rPr lang="en-GB" altLang="en-US">
                <a:solidFill>
                  <a:schemeClr val="tx1"/>
                </a:solidFill>
              </a:rPr>
              <a:t> code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9AE8-DAE7-43BB-9FF0-D2CFED8869D4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/>
        </p:nvSpPr>
        <p:spPr bwMode="auto">
          <a:xfrm>
            <a:off x="1241778" y="1360488"/>
            <a:ext cx="6660444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ASSERTS: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b="1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66722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Custom </a:t>
            </a:r>
            <a:r>
              <a:rPr lang="en-GB" altLang="en-US" b="1">
                <a:solidFill>
                  <a:schemeClr val="hlink"/>
                </a:solidFill>
              </a:rPr>
              <a:t>domain-specific types</a:t>
            </a:r>
            <a:r>
              <a:rPr lang="en-GB" altLang="en-US">
                <a:solidFill>
                  <a:srgbClr val="000000"/>
                </a:solidFill>
              </a:rPr>
              <a:t> for mining software repositories</a:t>
            </a:r>
          </a:p>
          <a:p>
            <a:r>
              <a:rPr lang="en-GB" altLang="en-US">
                <a:solidFill>
                  <a:srgbClr val="000000"/>
                </a:solidFill>
              </a:rPr>
              <a:t>	</a:t>
            </a:r>
            <a:r>
              <a:rPr lang="en-GB" altLang="en-US" b="1">
                <a:solidFill>
                  <a:schemeClr val="hlink"/>
                </a:solidFill>
              </a:rPr>
              <a:t>5 base types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chemeClr val="hlink"/>
                </a:solidFill>
              </a:rPr>
              <a:t>9 types for source code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27100" y="5680075"/>
            <a:ext cx="550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No need to understand multiple data formats or APIs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7F1B-97DB-4EF8-94AC-95E48F5D4DE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098925" y="1133475"/>
            <a:ext cx="946150" cy="404813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670300" y="2303463"/>
            <a:ext cx="1801813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CodeRepository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37" name="AutoShape 5"/>
          <p:cNvCxnSpPr>
            <a:cxnSpLocks noChangeShapeType="1"/>
            <a:stCxn id="69635" idx="2"/>
            <a:endCxn id="69636" idx="0"/>
          </p:cNvCxnSpPr>
          <p:nvPr/>
        </p:nvCxnSpPr>
        <p:spPr bwMode="auto">
          <a:xfrm rot="5400000">
            <a:off x="4189413" y="1920875"/>
            <a:ext cx="765175" cy="3175"/>
          </a:xfrm>
          <a:prstGeom prst="bentConnector2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670300" y="342900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Revision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70300" y="468947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ChangedFile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670300" y="594995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41" name="AutoShape 9"/>
          <p:cNvCxnSpPr>
            <a:cxnSpLocks noChangeShapeType="1"/>
            <a:stCxn id="69636" idx="2"/>
            <a:endCxn id="69638" idx="0"/>
          </p:cNvCxnSpPr>
          <p:nvPr/>
        </p:nvCxnSpPr>
        <p:spPr bwMode="auto">
          <a:xfrm rot="5400000">
            <a:off x="4212432" y="3067844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2" name="AutoShape 10"/>
          <p:cNvCxnSpPr>
            <a:cxnSpLocks noChangeShapeType="1"/>
            <a:stCxn id="69638" idx="2"/>
            <a:endCxn id="69639" idx="0"/>
          </p:cNvCxnSpPr>
          <p:nvPr/>
        </p:nvCxnSpPr>
        <p:spPr bwMode="auto">
          <a:xfrm rot="5400000">
            <a:off x="4144170" y="4260056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3" name="AutoShape 11"/>
          <p:cNvCxnSpPr>
            <a:cxnSpLocks noChangeShapeType="1"/>
            <a:stCxn id="69639" idx="2"/>
            <a:endCxn id="69640" idx="0"/>
          </p:cNvCxnSpPr>
          <p:nvPr/>
        </p:nvCxnSpPr>
        <p:spPr bwMode="auto">
          <a:xfrm rot="5400000">
            <a:off x="4144170" y="5520531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4" name="AutoShape 12"/>
          <p:cNvCxnSpPr>
            <a:cxnSpLocks noChangeShapeType="1"/>
            <a:stCxn id="69640" idx="2"/>
          </p:cNvCxnSpPr>
          <p:nvPr/>
        </p:nvCxnSpPr>
        <p:spPr bwMode="auto">
          <a:xfrm rot="5400000">
            <a:off x="4322763" y="6600825"/>
            <a:ext cx="4953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649788" y="3835400"/>
            <a:ext cx="27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662488" y="4327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648200" y="26638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660900" y="311467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643438" y="15382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56138" y="19891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656138" y="50434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668838" y="55848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0..1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9B8B-AD5C-4329-A87A-FF29F4B2E43A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671888" y="1223963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71888" y="2528888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71888" y="3879850"/>
            <a:ext cx="1801812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rot="5400000">
            <a:off x="4121151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60" idx="2"/>
            <a:endCxn id="70661" idx="0"/>
          </p:cNvCxnSpPr>
          <p:nvPr/>
        </p:nvCxnSpPr>
        <p:spPr bwMode="auto">
          <a:xfrm rot="5400000">
            <a:off x="4098132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48200" y="28892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660900" y="34750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48200" y="15843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60900" y="2168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85875" y="505142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6718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1928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71" name="AutoShape 15"/>
          <p:cNvCxnSpPr>
            <a:cxnSpLocks noChangeShapeType="1"/>
            <a:stCxn id="70661" idx="2"/>
            <a:endCxn id="70669" idx="0"/>
          </p:cNvCxnSpPr>
          <p:nvPr/>
        </p:nvCxnSpPr>
        <p:spPr bwMode="auto">
          <a:xfrm rot="5400000">
            <a:off x="4189413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3"/>
            <a:endCxn id="70670" idx="0"/>
          </p:cNvCxnSpPr>
          <p:nvPr/>
        </p:nvCxnSpPr>
        <p:spPr bwMode="auto">
          <a:xfrm>
            <a:off x="5473700" y="4083050"/>
            <a:ext cx="16192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1"/>
            <a:endCxn id="70668" idx="0"/>
          </p:cNvCxnSpPr>
          <p:nvPr/>
        </p:nvCxnSpPr>
        <p:spPr bwMode="auto">
          <a:xfrm rot="10800000" flipV="1">
            <a:off x="2185988" y="4083050"/>
            <a:ext cx="14859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649788" y="4233863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662488" y="468471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518150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86550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357563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32025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28746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392613" y="61737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82" name="AutoShape 26"/>
          <p:cNvCxnSpPr>
            <a:cxnSpLocks noChangeShapeType="1"/>
            <a:stCxn id="70668" idx="2"/>
            <a:endCxn id="70680" idx="0"/>
          </p:cNvCxnSpPr>
          <p:nvPr/>
        </p:nvCxnSpPr>
        <p:spPr bwMode="auto">
          <a:xfrm rot="16200000" flipH="1">
            <a:off x="1827213" y="5813425"/>
            <a:ext cx="719138" cy="1587"/>
          </a:xfrm>
          <a:prstGeom prst="bentConnector3">
            <a:avLst>
              <a:gd name="adj1" fmla="val 50046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3" name="AutoShape 27"/>
          <p:cNvCxnSpPr>
            <a:cxnSpLocks noChangeShapeType="1"/>
            <a:stCxn id="70680" idx="3"/>
            <a:endCxn id="70681" idx="1"/>
          </p:cNvCxnSpPr>
          <p:nvPr/>
        </p:nvCxnSpPr>
        <p:spPr bwMode="auto">
          <a:xfrm flipV="1">
            <a:off x="3087688" y="6375400"/>
            <a:ext cx="1304925" cy="158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2232025" y="585946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076700" y="6038850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087688" y="599440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2232025" y="54546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b="1"/>
              <a:t>Challenge:</a:t>
            </a:r>
            <a:r>
              <a:rPr lang="en-GB" altLang="en-US" sz="2800"/>
              <a:t> How can we make mining source code</a:t>
            </a:r>
            <a:r>
              <a:rPr lang="en-GB" altLang="en-US" sz="2800" b="1" i="1"/>
              <a:t> </a:t>
            </a:r>
            <a:r>
              <a:rPr lang="en-GB" altLang="en-US" sz="2800"/>
              <a:t>easier?</a:t>
            </a:r>
            <a:endParaRPr lang="en-GB" altLang="en-US" sz="3200"/>
          </a:p>
        </p:txBody>
      </p:sp>
      <p:sp>
        <p:nvSpPr>
          <p:cNvPr id="71683" name="Rectangle 3"/>
          <p:cNvSpPr>
            <a:spLocks noGrp="1" noChangeArrowheads="1"/>
          </p:cNvSpPr>
          <p:nvPr/>
        </p:nvSpPr>
        <p:spPr bwMode="auto">
          <a:xfrm>
            <a:off x="0" y="4600575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sz="2800" b="1">
                <a:solidFill>
                  <a:schemeClr val="hlink"/>
                </a:solidFill>
              </a:rPr>
              <a:t>Answer:</a:t>
            </a:r>
            <a:r>
              <a:rPr lang="en-GB" altLang="en-US" sz="2800">
                <a:solidFill>
                  <a:schemeClr val="hlink"/>
                </a:solidFill>
              </a:rPr>
              <a:t> Declarative Visitors</a:t>
            </a:r>
            <a:endParaRPr lang="en-GB" alt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05A-18FE-4C86-92CA-8ED3536819D8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38375" y="2528888"/>
            <a:ext cx="4665663" cy="15605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after 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16250" y="5319713"/>
            <a:ext cx="3111500" cy="4651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(node, id);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E82-3D08-4D95-9173-AD12634F2907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92275" y="2439988"/>
            <a:ext cx="5759450" cy="26558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 T1 -&gt;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T2, T3 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      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1AC-B70A-409C-BD93-6E79E1890626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346575" y="1223963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346575" y="25288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346575" y="3879850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2" name="AutoShape 6"/>
          <p:cNvCxnSpPr>
            <a:cxnSpLocks noChangeShapeType="1"/>
            <a:stCxn id="75779" idx="2"/>
            <a:endCxn id="75780" idx="0"/>
          </p:cNvCxnSpPr>
          <p:nvPr/>
        </p:nvCxnSpPr>
        <p:spPr bwMode="auto">
          <a:xfrm rot="5400000">
            <a:off x="4795838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/>
          <p:cNvCxnSpPr>
            <a:cxnSpLocks noChangeShapeType="1"/>
            <a:stCxn id="75780" idx="2"/>
            <a:endCxn id="75781" idx="0"/>
          </p:cNvCxnSpPr>
          <p:nvPr/>
        </p:nvCxnSpPr>
        <p:spPr bwMode="auto">
          <a:xfrm rot="5400000">
            <a:off x="4772819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346575" y="505142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7770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7" name="AutoShape 11"/>
          <p:cNvCxnSpPr>
            <a:cxnSpLocks noChangeShapeType="1"/>
            <a:stCxn id="75781" idx="2"/>
            <a:endCxn id="75785" idx="0"/>
          </p:cNvCxnSpPr>
          <p:nvPr/>
        </p:nvCxnSpPr>
        <p:spPr bwMode="auto">
          <a:xfrm rot="5400000">
            <a:off x="4864100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8" name="AutoShape 12"/>
          <p:cNvCxnSpPr>
            <a:cxnSpLocks noChangeShapeType="1"/>
            <a:stCxn id="75781" idx="3"/>
            <a:endCxn id="75786" idx="0"/>
          </p:cNvCxnSpPr>
          <p:nvPr/>
        </p:nvCxnSpPr>
        <p:spPr bwMode="auto">
          <a:xfrm>
            <a:off x="6146800" y="4083050"/>
            <a:ext cx="15303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9" name="AutoShape 13"/>
          <p:cNvCxnSpPr>
            <a:cxnSpLocks noChangeShapeType="1"/>
            <a:stCxn id="75781" idx="1"/>
            <a:endCxn id="75784" idx="0"/>
          </p:cNvCxnSpPr>
          <p:nvPr/>
        </p:nvCxnSpPr>
        <p:spPr bwMode="auto">
          <a:xfrm rot="10800000" flipV="1">
            <a:off x="2771775" y="4083050"/>
            <a:ext cx="15748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7681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92" name="AutoShape 16"/>
          <p:cNvCxnSpPr>
            <a:cxnSpLocks noChangeShapeType="1"/>
            <a:stCxn id="75784" idx="2"/>
            <a:endCxn id="75790" idx="0"/>
          </p:cNvCxnSpPr>
          <p:nvPr/>
        </p:nvCxnSpPr>
        <p:spPr bwMode="auto">
          <a:xfrm rot="5400000">
            <a:off x="2413794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3" name="AutoShape 17"/>
          <p:cNvCxnSpPr>
            <a:cxnSpLocks noChangeShapeType="1"/>
            <a:stCxn id="75790" idx="3"/>
            <a:endCxn id="75791" idx="1"/>
          </p:cNvCxnSpPr>
          <p:nvPr/>
        </p:nvCxnSpPr>
        <p:spPr bwMode="auto">
          <a:xfrm>
            <a:off x="3673475" y="6376988"/>
            <a:ext cx="1303338" cy="0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351338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351338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351338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Method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351338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6781800" y="5051425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Type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Statement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81575" y="617537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Expression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99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99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99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99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99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99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99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bldLvl="0" animBg="1" autoUpdateAnimBg="0"/>
      <p:bldP spid="75794" grpId="1" bldLvl="0" animBg="1" autoUpdateAnimBg="0"/>
      <p:bldP spid="75795" grpId="0" bldLvl="0" animBg="1" autoUpdateAnimBg="0"/>
      <p:bldP spid="75795" grpId="1" bldLvl="0" animBg="1" autoUpdateAnimBg="0"/>
      <p:bldP spid="75796" grpId="0" bldLvl="0" animBg="1" autoUpdateAnimBg="0"/>
      <p:bldP spid="75796" grpId="1" bldLvl="0" animBg="1" autoUpdateAnimBg="0"/>
      <p:bldP spid="75797" grpId="0" bldLvl="0" animBg="1" autoUpdateAnimBg="0"/>
      <p:bldP spid="75797" grpId="1" bldLvl="0" animBg="1" autoUpdateAnimBg="0"/>
      <p:bldP spid="75798" grpId="0" bldLvl="0" animBg="1" autoUpdateAnimBg="0"/>
      <p:bldP spid="75798" grpId="1" bldLvl="0" animBg="1" autoUpdateAnimBg="0"/>
      <p:bldP spid="75799" grpId="0" bldLvl="0" animBg="1" autoUpdateAnimBg="0"/>
      <p:bldP spid="75799" grpId="1" bldLvl="0" animBg="1" autoUpdateAnimBg="0"/>
      <p:bldP spid="75800" grpId="0" bldLvl="0" animBg="1" autoUpdateAnimBg="0"/>
      <p:bldP spid="75800" grpId="1" bldLvl="0" animBg="1" autoUpdateAnimBg="0"/>
      <p:bldP spid="75801" grpId="0" bldLvl="0" animBg="1" autoUpdateAnimBg="0"/>
      <p:bldP spid="75801" grpId="1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ADA-9343-4DF8-95FB-EAE3DB1AAAF0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cxnSp>
        <p:nvCxnSpPr>
          <p:cNvPr id="77828" name="AutoShape 4"/>
          <p:cNvCxnSpPr>
            <a:cxnSpLocks noChangeShapeType="1"/>
            <a:stCxn id="77839" idx="2"/>
            <a:endCxn id="77840" idx="0"/>
          </p:cNvCxnSpPr>
          <p:nvPr/>
        </p:nvCxnSpPr>
        <p:spPr bwMode="auto">
          <a:xfrm rot="5400000">
            <a:off x="5026820" y="2078831"/>
            <a:ext cx="90011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29" name="AutoShape 5"/>
          <p:cNvCxnSpPr>
            <a:cxnSpLocks noChangeShapeType="1"/>
            <a:stCxn id="77840" idx="2"/>
            <a:endCxn id="77841" idx="0"/>
          </p:cNvCxnSpPr>
          <p:nvPr/>
        </p:nvCxnSpPr>
        <p:spPr bwMode="auto">
          <a:xfrm rot="5400000">
            <a:off x="5003801" y="3406775"/>
            <a:ext cx="94615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970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02463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2" name="AutoShape 8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rot="5400000">
            <a:off x="5094288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9"/>
          <p:cNvCxnSpPr>
            <a:cxnSpLocks noChangeShapeType="1"/>
            <a:stCxn id="77841" idx="3"/>
            <a:endCxn id="77831" idx="0"/>
          </p:cNvCxnSpPr>
          <p:nvPr/>
        </p:nvCxnSpPr>
        <p:spPr bwMode="auto">
          <a:xfrm>
            <a:off x="6376988" y="4083050"/>
            <a:ext cx="1525587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0"/>
          <p:cNvCxnSpPr>
            <a:cxnSpLocks noChangeShapeType="1"/>
            <a:endCxn id="77830" idx="0"/>
          </p:cNvCxnSpPr>
          <p:nvPr/>
        </p:nvCxnSpPr>
        <p:spPr bwMode="auto">
          <a:xfrm rot="10800000" flipV="1">
            <a:off x="3043238" y="4083050"/>
            <a:ext cx="1573212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097088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02238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7" name="AutoShape 13"/>
          <p:cNvCxnSpPr>
            <a:cxnSpLocks noChangeShapeType="1"/>
            <a:stCxn id="77830" idx="2"/>
            <a:endCxn id="77835" idx="0"/>
          </p:cNvCxnSpPr>
          <p:nvPr/>
        </p:nvCxnSpPr>
        <p:spPr bwMode="auto">
          <a:xfrm rot="5400000">
            <a:off x="2683669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8" name="AutoShape 14"/>
          <p:cNvCxnSpPr>
            <a:cxnSpLocks noChangeShapeType="1"/>
            <a:stCxn id="77835" idx="3"/>
            <a:endCxn id="77836" idx="1"/>
          </p:cNvCxnSpPr>
          <p:nvPr/>
        </p:nvCxnSpPr>
        <p:spPr bwMode="auto">
          <a:xfrm>
            <a:off x="3898900" y="6376988"/>
            <a:ext cx="1303338" cy="3175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576763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576763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576763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76763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stop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 autoUpdateAnimBg="0"/>
      <p:bldP spid="77826" grpId="1" bldLvl="0" animBg="1" autoUpdateAnimBg="0"/>
      <p:bldP spid="77843" grpId="0" bldLvl="0" animBg="1" autoUpdateAnimBg="0"/>
      <p:bldP spid="77843" grpId="1" bldLvl="0" animBg="1" autoUpdateAnimBg="0"/>
      <p:bldP spid="77844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What do I mean by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 b="1" i="1">
                <a:solidFill>
                  <a:schemeClr val="tx1"/>
                </a:solidFill>
              </a:rPr>
              <a:t>software repository</a:t>
            </a:r>
            <a:r>
              <a:rPr lang="en-GB" altLang="en-US" sz="32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4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dirty="0" smtClean="0"/>
              <a:t>Let’s revisit the </a:t>
            </a:r>
            <a:r>
              <a:rPr lang="en-GB" altLang="en-US" sz="2800" i="1" dirty="0" smtClean="0"/>
              <a:t>assert use</a:t>
            </a:r>
            <a:r>
              <a:rPr lang="en-GB" altLang="en-US" sz="2800" dirty="0" smtClean="0"/>
              <a:t> example.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86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148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552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7508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828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78566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dirty="0">
                <a:latin typeface="Courier New"/>
                <a:cs typeface="Courier New"/>
              </a:rPr>
              <a:t> node: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dirty="0">
                <a:latin typeface="Courier New"/>
                <a:cs typeface="Courier New"/>
              </a:rPr>
              <a:t> (</a:t>
            </a:r>
            <a:r>
              <a:rPr lang="en-GB" altLang="en-US" sz="2000" dirty="0" err="1">
                <a:latin typeface="Courier New"/>
                <a:cs typeface="Courier New"/>
              </a:rPr>
              <a:t>node.kind</a:t>
            </a:r>
            <a:r>
              <a:rPr lang="en-GB" altLang="en-US" sz="2000" dirty="0">
                <a:latin typeface="Courier New"/>
                <a:cs typeface="Courier New"/>
              </a:rPr>
              <a:t> ==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4253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Let’s see that query in action!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7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A928-0F91-4954-882E-805ABD130E88}" type="slidenum">
              <a:rPr lang="en-GB" altLang="en-US" smtClean="0">
                <a:latin typeface="Arial" charset="0"/>
              </a:rPr>
              <a:pPr>
                <a:defRPr/>
              </a:pPr>
              <a:t>38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5888" y="98778"/>
            <a:ext cx="2025650" cy="38703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9713" y="90681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39713" y="13957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9713" y="18910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3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9713" y="3413478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04888" y="2380015"/>
            <a:ext cx="24606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7850" y="143228"/>
            <a:ext cx="1100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/>
        </p:nvSpPr>
        <p:spPr bwMode="auto">
          <a:xfrm>
            <a:off x="2501900" y="90840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/>
        </p:nvSpPr>
        <p:spPr bwMode="auto">
          <a:xfrm>
            <a:off x="2490788" y="1403703"/>
            <a:ext cx="1755775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/>
        </p:nvSpPr>
        <p:spPr bwMode="auto">
          <a:xfrm>
            <a:off x="2481263" y="1899003"/>
            <a:ext cx="1754187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/>
        </p:nvSpPr>
        <p:spPr bwMode="auto">
          <a:xfrm>
            <a:off x="2457450" y="342935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21038" y="2394303"/>
            <a:ext cx="247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/>
        </p:nvSpPr>
        <p:spPr bwMode="auto">
          <a:xfrm>
            <a:off x="5473700" y="1825978"/>
            <a:ext cx="112553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Assert</a:t>
            </a:r>
          </a:p>
        </p:txBody>
      </p:sp>
      <p:cxnSp>
        <p:nvCxnSpPr>
          <p:cNvPr id="17426" name="AutoShape 18"/>
          <p:cNvCxnSpPr>
            <a:cxnSpLocks noChangeShapeType="1"/>
            <a:stCxn id="17414" idx="3"/>
            <a:endCxn id="17420" idx="1"/>
          </p:cNvCxnSpPr>
          <p:nvPr/>
        </p:nvCxnSpPr>
        <p:spPr bwMode="auto">
          <a:xfrm flipV="1">
            <a:off x="2016125" y="1065565"/>
            <a:ext cx="48577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7" name="AutoShape 19"/>
          <p:cNvCxnSpPr>
            <a:cxnSpLocks noChangeShapeType="1"/>
            <a:stCxn id="17415" idx="3"/>
            <a:endCxn id="17421" idx="1"/>
          </p:cNvCxnSpPr>
          <p:nvPr/>
        </p:nvCxnSpPr>
        <p:spPr bwMode="auto">
          <a:xfrm flipV="1">
            <a:off x="2016125" y="1560865"/>
            <a:ext cx="47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8" name="AutoShape 20"/>
          <p:cNvCxnSpPr>
            <a:cxnSpLocks noChangeShapeType="1"/>
            <a:stCxn id="17416" idx="3"/>
            <a:endCxn id="17422" idx="1"/>
          </p:cNvCxnSpPr>
          <p:nvPr/>
        </p:nvCxnSpPr>
        <p:spPr bwMode="auto">
          <a:xfrm flipV="1">
            <a:off x="2016125" y="2056165"/>
            <a:ext cx="4651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9" name="AutoShape 21"/>
          <p:cNvCxnSpPr>
            <a:cxnSpLocks noChangeShapeType="1"/>
            <a:stCxn id="17417" idx="3"/>
            <a:endCxn id="17423" idx="1"/>
          </p:cNvCxnSpPr>
          <p:nvPr/>
        </p:nvCxnSpPr>
        <p:spPr bwMode="auto">
          <a:xfrm>
            <a:off x="2016125" y="3580165"/>
            <a:ext cx="44132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958013" y="857603"/>
            <a:ext cx="2068512" cy="23399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= </a:t>
            </a:r>
            <a:r>
              <a:rPr lang="en-GB" altLang="en-US" sz="1400" dirty="0" smtClean="0">
                <a:solidFill>
                  <a:schemeClr val="tx1"/>
                </a:solidFill>
              </a:rPr>
              <a:t>538372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507288" y="862365"/>
            <a:ext cx="10144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Output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17432" name="AutoShape 24"/>
          <p:cNvCxnSpPr>
            <a:cxnSpLocks noChangeShapeType="1"/>
            <a:stCxn id="17420" idx="3"/>
            <a:endCxn id="17425" idx="1"/>
          </p:cNvCxnSpPr>
          <p:nvPr/>
        </p:nvCxnSpPr>
        <p:spPr bwMode="auto">
          <a:xfrm>
            <a:off x="4256088" y="1110015"/>
            <a:ext cx="1217612" cy="917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5"/>
          <p:cNvCxnSpPr>
            <a:cxnSpLocks noChangeShapeType="1"/>
            <a:stCxn id="17421" idx="3"/>
            <a:endCxn id="17425" idx="1"/>
          </p:cNvCxnSpPr>
          <p:nvPr/>
        </p:nvCxnSpPr>
        <p:spPr bwMode="auto">
          <a:xfrm>
            <a:off x="4246563" y="1605315"/>
            <a:ext cx="1227137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6"/>
          <p:cNvCxnSpPr>
            <a:cxnSpLocks noChangeShapeType="1"/>
            <a:stCxn id="17422" idx="3"/>
            <a:endCxn id="17425" idx="1"/>
          </p:cNvCxnSpPr>
          <p:nvPr/>
        </p:nvCxnSpPr>
        <p:spPr bwMode="auto">
          <a:xfrm flipV="1">
            <a:off x="4235450" y="2027590"/>
            <a:ext cx="1238250" cy="73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7"/>
          <p:cNvCxnSpPr>
            <a:cxnSpLocks noChangeShapeType="1"/>
            <a:stCxn id="17423" idx="3"/>
            <a:endCxn id="17425" idx="1"/>
          </p:cNvCxnSpPr>
          <p:nvPr/>
        </p:nvCxnSpPr>
        <p:spPr bwMode="auto">
          <a:xfrm flipV="1">
            <a:off x="4211638" y="2027590"/>
            <a:ext cx="1262062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8"/>
          <p:cNvCxnSpPr>
            <a:cxnSpLocks noChangeShapeType="1"/>
            <a:stCxn id="17425" idx="3"/>
            <a:endCxn id="17430" idx="1"/>
          </p:cNvCxnSpPr>
          <p:nvPr/>
        </p:nvCxnSpPr>
        <p:spPr bwMode="auto">
          <a:xfrm>
            <a:off x="6599238" y="2027590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37063" y="908403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516563" y="2303815"/>
            <a:ext cx="284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2000" y="1089378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518150" y="2303815"/>
            <a:ext cx="284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518150" y="2303815"/>
            <a:ext cx="284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927475" y="152753"/>
            <a:ext cx="1454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37" name="Rectangle 30"/>
          <p:cNvSpPr>
            <a:spLocks noGrp="1" noChangeArrowheads="1"/>
          </p:cNvSpPr>
          <p:nvPr/>
        </p:nvSpPr>
        <p:spPr bwMode="auto">
          <a:xfrm>
            <a:off x="1736811" y="4149048"/>
            <a:ext cx="5671966" cy="26535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ASSERTS: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2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200" dirty="0">
                <a:latin typeface="Courier New"/>
                <a:cs typeface="Courier New"/>
              </a:rPr>
              <a:t>,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2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snapshot :=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200" dirty="0">
                <a:latin typeface="Courier New"/>
                <a:cs typeface="Courier New"/>
              </a:rPr>
              <a:t>(node, </a:t>
            </a:r>
            <a:r>
              <a:rPr lang="en-GB" altLang="en-US" sz="12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2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dirty="0">
                <a:latin typeface="Courier New"/>
                <a:cs typeface="Courier New"/>
              </a:rPr>
              <a:t>;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	</a:t>
            </a:r>
            <a:r>
              <a:rPr lang="en-GB" altLang="en-US" sz="12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2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2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200" dirty="0">
                <a:latin typeface="Courier New"/>
                <a:cs typeface="Courier New"/>
              </a:rPr>
              <a:t> (</a:t>
            </a:r>
            <a:r>
              <a:rPr lang="en-GB" altLang="en-US" sz="1200" dirty="0" err="1">
                <a:latin typeface="Courier New"/>
                <a:cs typeface="Courier New"/>
              </a:rPr>
              <a:t>node.kind</a:t>
            </a:r>
            <a:r>
              <a:rPr lang="en-GB" altLang="en-US" sz="1200" dirty="0">
                <a:latin typeface="Courier New"/>
                <a:cs typeface="Courier New"/>
              </a:rPr>
              <a:t> ==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2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796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1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  <p:bldP spid="17418" grpId="0" bldLvl="0" autoUpdateAnimBg="0"/>
      <p:bldP spid="17419" grpId="0" bldLvl="0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utoUpdateAnimBg="0"/>
      <p:bldP spid="17425" grpId="0" bldLvl="0" animBg="1" autoUpdateAnimBg="0"/>
      <p:bldP spid="17430" grpId="0" bldLvl="0" animBg="1" autoUpdateAnimBg="0"/>
      <p:bldP spid="17431" grpId="0" bldLvl="0" autoUpdateAnimBg="0"/>
      <p:bldP spid="17437" grpId="0" bldLvl="0" autoUpdateAnimBg="0"/>
      <p:bldP spid="17437" grpId="1" bldLvl="0" autoUpdateAnimBg="0"/>
      <p:bldP spid="17438" grpId="0" bldLvl="0" autoUpdateAnimBg="0"/>
      <p:bldP spid="17438" grpId="1" bldLvl="0" autoUpdateAnimBg="0"/>
      <p:bldP spid="17439" grpId="0" bldLvl="0" autoUpdateAnimBg="0"/>
      <p:bldP spid="17439" grpId="1" bldLvl="0" autoUpdateAnimBg="0"/>
      <p:bldP spid="17440" grpId="0" bldLvl="0" autoUpdateAnimBg="0"/>
      <p:bldP spid="17440" grpId="1" bldLvl="0" autoUpdateAnimBg="0"/>
      <p:bldP spid="17441" grpId="0" bldLvl="0" autoUpdateAnimBg="0"/>
      <p:bldP spid="17442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Back to our feature study…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86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123-2BBE-40C9-A50C-9A6DA10D9D93}" type="slidenum">
              <a:rPr lang="en-GB" altLang="en-US"/>
              <a:pPr/>
              <a:t>4</a:t>
            </a:fld>
            <a:endParaRPr lang="en-GB" altLang="en-US"/>
          </a:p>
        </p:txBody>
      </p:sp>
      <p:pic>
        <p:nvPicPr>
          <p:cNvPr id="8194" name="Picture 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9338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476250" y="3084513"/>
            <a:ext cx="3195638" cy="1485900"/>
            <a:chOff x="0" y="0"/>
            <a:chExt cx="5033" cy="2340"/>
          </a:xfrm>
        </p:grpSpPr>
        <p:pic>
          <p:nvPicPr>
            <p:cNvPr id="8197" name="Picture 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9" name="Picture 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2288" y="458788"/>
            <a:ext cx="3808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sourcefo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917700" y="1654175"/>
            <a:ext cx="4062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1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7750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6" name="Group 14"/>
          <p:cNvGrpSpPr>
            <a:grpSpLocks noChangeAspect="1"/>
          </p:cNvGrpSpPr>
          <p:nvPr/>
        </p:nvGrpSpPr>
        <p:grpSpPr bwMode="auto">
          <a:xfrm>
            <a:off x="476250" y="3082925"/>
            <a:ext cx="3197225" cy="1485900"/>
            <a:chOff x="0" y="0"/>
            <a:chExt cx="5033" cy="2340"/>
          </a:xfrm>
        </p:grpSpPr>
        <p:pic>
          <p:nvPicPr>
            <p:cNvPr id="8207" name="Picture 1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8" name="Picture 1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9" name="Picture 1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3875" y="458788"/>
            <a:ext cx="3806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1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2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36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87663"/>
            <a:ext cx="9144000" cy="1082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/>
              <a:t>What is our study about?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66938" y="1314450"/>
            <a:ext cx="4810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 dirty="0">
                <a:solidFill>
                  <a:schemeClr val="tx1"/>
                </a:solidFill>
              </a:rPr>
              <a:t>How have </a:t>
            </a:r>
            <a:r>
              <a:rPr lang="en-GB" altLang="en-US" sz="2000" b="1" dirty="0">
                <a:solidFill>
                  <a:schemeClr val="accent2"/>
                </a:solidFill>
              </a:rPr>
              <a:t>new Java language features</a:t>
            </a:r>
          </a:p>
          <a:p>
            <a:pPr algn="ctr"/>
            <a:r>
              <a:rPr lang="en-GB" altLang="en-US" sz="2000" b="1" dirty="0">
                <a:solidFill>
                  <a:schemeClr val="tx1"/>
                </a:solidFill>
              </a:rPr>
              <a:t>been adopted </a:t>
            </a:r>
            <a:r>
              <a:rPr lang="en-GB" altLang="en-US" sz="2000" b="1" dirty="0">
                <a:solidFill>
                  <a:schemeClr val="accent2"/>
                </a:solidFill>
              </a:rPr>
              <a:t>over time</a:t>
            </a:r>
            <a:r>
              <a:rPr lang="en-GB" altLang="en-US" sz="2000" b="1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68713" y="4284663"/>
            <a:ext cx="1806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Assume </a:t>
            </a:r>
            <a:r>
              <a:rPr lang="en-GB" altLang="en-US" sz="2000" b="1">
                <a:solidFill>
                  <a:schemeClr val="accent2"/>
                </a:solidFill>
              </a:rPr>
              <a:t>Java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9938" y="5003800"/>
            <a:ext cx="3081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Corpus of </a:t>
            </a:r>
            <a:r>
              <a:rPr lang="en-GB" altLang="en-US" sz="2000" b="1">
                <a:solidFill>
                  <a:schemeClr val="accent2"/>
                </a:solidFill>
              </a:rPr>
              <a:t>30k+ projects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74800" y="5949950"/>
            <a:ext cx="599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Study </a:t>
            </a:r>
            <a:r>
              <a:rPr lang="en-GB" altLang="en-US" sz="2000" b="1">
                <a:solidFill>
                  <a:schemeClr val="accent2"/>
                </a:solidFill>
              </a:rPr>
              <a:t>18 new features</a:t>
            </a:r>
            <a:r>
              <a:rPr lang="en-GB" altLang="en-US" sz="2000" b="1">
                <a:solidFill>
                  <a:schemeClr val="tx1"/>
                </a:solidFill>
              </a:rPr>
              <a:t> from </a:t>
            </a:r>
            <a:r>
              <a:rPr lang="en-GB" altLang="en-US" sz="2000" b="1">
                <a:solidFill>
                  <a:schemeClr val="accent2"/>
                </a:solidFill>
              </a:rPr>
              <a:t>3 language editions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72113" y="500380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Over </a:t>
            </a:r>
            <a:r>
              <a:rPr lang="en-GB" altLang="en-US" sz="2000" b="1">
                <a:solidFill>
                  <a:schemeClr val="accent2"/>
                </a:solidFill>
              </a:rPr>
              <a:t>10 years</a:t>
            </a:r>
            <a:r>
              <a:rPr lang="en-GB" altLang="en-US" b="1">
                <a:solidFill>
                  <a:schemeClr val="tx1"/>
                </a:solidFill>
              </a:rPr>
              <a:t> of history</a:t>
            </a:r>
          </a:p>
        </p:txBody>
      </p:sp>
    </p:spTree>
    <p:extLst>
      <p:ext uri="{BB962C8B-B14F-4D97-AF65-F5344CB8AC3E}">
        <p14:creationId xmlns:p14="http://schemas.microsoft.com/office/powerpoint/2010/main" val="33118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bldLvl="0" autoUpdateAnimBg="0"/>
      <p:bldP spid="10246" grpId="0" bldLvl="0" autoUpdateAnimBg="0"/>
      <p:bldP spid="10247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BE19E-C16E-4881-B8E1-ABB02F7664CB}" type="slidenum">
              <a:rPr lang="en-GB" altLang="en-US" smtClean="0">
                <a:latin typeface="Arial" charset="0"/>
              </a:rPr>
              <a:pPr>
                <a:defRPr/>
              </a:pPr>
              <a:t>41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Questions</a:t>
            </a:r>
            <a:endParaRPr lang="en-GB" alt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81075" y="2168525"/>
            <a:ext cx="7238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chemeClr val="tx1"/>
                </a:solidFill>
              </a:rPr>
              <a:t>RQ2</a:t>
            </a:r>
            <a:r>
              <a:rPr lang="en-GB" altLang="en-US" sz="2400" b="1" dirty="0">
                <a:solidFill>
                  <a:schemeClr val="tx1"/>
                </a:solidFill>
              </a:rPr>
              <a:t>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How frequently is each feature used?</a:t>
            </a: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r>
              <a:rPr lang="en-GB" altLang="en-US" sz="2400" b="1" dirty="0" smtClean="0">
                <a:solidFill>
                  <a:schemeClr val="tx1"/>
                </a:solidFill>
              </a:rPr>
              <a:t>RQ4</a:t>
            </a:r>
            <a:r>
              <a:rPr lang="en-GB" altLang="en-US" sz="2400" b="1" dirty="0">
                <a:solidFill>
                  <a:schemeClr val="tx1"/>
                </a:solidFill>
              </a:rPr>
              <a:t>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Could features have been used more?</a:t>
            </a:r>
          </a:p>
          <a:p>
            <a:endParaRPr lang="en-GB" altLang="en-US" sz="2400" dirty="0">
              <a:solidFill>
                <a:srgbClr val="000000"/>
              </a:solidFill>
            </a:endParaRPr>
          </a:p>
          <a:p>
            <a:r>
              <a:rPr lang="en-GB" altLang="en-US" sz="2400" b="1" dirty="0">
                <a:solidFill>
                  <a:schemeClr val="tx1"/>
                </a:solidFill>
              </a:rPr>
              <a:t>RQ5: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Was old code converted to use new features?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 bldLvl="0" autoUpdateAnimBg="0"/>
      <p:bldP spid="11267" grpId="1" build="allAtOnce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Research Question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frequently was each</a:t>
            </a:r>
          </a:p>
          <a:p>
            <a:pPr eaLnBrk="1" hangingPunct="1"/>
            <a:r>
              <a:rPr lang="en-GB" altLang="en-US" smtClean="0"/>
              <a:t>language feature used?</a:t>
            </a:r>
          </a:p>
        </p:txBody>
      </p:sp>
    </p:spTree>
    <p:extLst>
      <p:ext uri="{BB962C8B-B14F-4D97-AF65-F5344CB8AC3E}">
        <p14:creationId xmlns:p14="http://schemas.microsoft.com/office/powerpoint/2010/main" val="159676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A3AC-C1E9-43C4-A6DD-46059FC7D973}" type="slidenum">
              <a:rPr lang="en-GB" altLang="en-US" smtClean="0">
                <a:latin typeface="Arial" charset="0"/>
              </a:rPr>
              <a:pPr>
                <a:defRPr/>
              </a:pPr>
              <a:t>43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Histogram: Annotation Use</a:t>
            </a:r>
          </a:p>
        </p:txBody>
      </p:sp>
      <p:pic>
        <p:nvPicPr>
          <p:cNvPr id="18436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270000"/>
            <a:ext cx="8996362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1365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F71D-0B8B-41E0-AFAF-4853870B6F06}" type="slidenum">
              <a:rPr lang="en-GB" altLang="en-US" smtClean="0">
                <a:latin typeface="Arial" charset="0"/>
              </a:rPr>
              <a:pPr>
                <a:defRPr/>
              </a:pPr>
              <a:t>44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Density: Annotation Use</a:t>
            </a:r>
          </a:p>
        </p:txBody>
      </p:sp>
      <p:pic>
        <p:nvPicPr>
          <p:cNvPr id="19460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271588"/>
            <a:ext cx="8907463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2037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86185-747A-4FE0-A082-9697BE9842B4}" type="slidenum">
              <a:rPr lang="en-GB" altLang="en-US" smtClean="0">
                <a:latin typeface="Arial" charset="0"/>
              </a:rPr>
              <a:pPr>
                <a:defRPr/>
              </a:pPr>
              <a:t>45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</a:t>
            </a:r>
          </a:p>
        </p:txBody>
      </p:sp>
      <p:pic>
        <p:nvPicPr>
          <p:cNvPr id="20484" name="Picture 3" descr="Screenshot from 2014-04-10 13:51:4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863600"/>
            <a:ext cx="5175250" cy="5948363"/>
          </a:xfrm>
          <a:noFill/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 flipH="1" flipV="1">
            <a:off x="5562600" y="77470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H="1" flipV="1">
            <a:off x="4706938" y="2349500"/>
            <a:ext cx="1214437" cy="1665288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 flipH="1" flipV="1">
            <a:off x="2997200" y="230505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C40C-794E-474C-9C9A-CFAEDD6AFB4C}" type="slidenum">
              <a:rPr lang="en-GB" altLang="en-US" smtClean="0">
                <a:latin typeface="Arial" charset="0"/>
              </a:rPr>
              <a:pPr>
                <a:defRPr/>
              </a:pPr>
              <a:t>46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popular. </a:t>
            </a:r>
            <a:r>
              <a:rPr lang="en-GB" altLang="en-US" sz="3200" b="1" smtClean="0"/>
              <a:t>Why?</a:t>
            </a:r>
          </a:p>
        </p:txBody>
      </p:sp>
      <p:pic>
        <p:nvPicPr>
          <p:cNvPr id="24579" name="Picture 3" descr="chart1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0" name="Picture 4" descr="chart2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1" name="Picture 5" descr="chart3"/>
          <p:cNvPicPr>
            <a:picLocks noGrp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2" name="Picture 6" descr="chart4"/>
          <p:cNvPicPr>
            <a:picLocks noGrp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3" name="Picture 7" descr="chart5"/>
          <p:cNvPicPr>
            <a:picLocks noGrp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4" name="Picture 8" descr="chart6"/>
          <p:cNvPicPr>
            <a:picLocks noGrp="1" noChangeArrowheads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5" name="Picture 9" descr="chart7"/>
          <p:cNvPicPr>
            <a:picLocks noGrp="1" noChangeArrowheads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6" name="Picture 10" descr="chart8"/>
          <p:cNvPicPr>
            <a:picLocks noGrp="1" noChangeArrowheads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7" name="Picture 11" descr="chart9"/>
          <p:cNvPicPr>
            <a:picLocks noGrp="1" noChangeArrowheads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8" name="Picture 12" descr="chart10"/>
          <p:cNvPicPr>
            <a:picLocks noGrp="1" noChangeArrowheads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9" name="Picture 13" descr="chart11"/>
          <p:cNvPicPr>
            <a:picLocks noGrp="1" noChangeArrowheads="1"/>
          </p:cNvPicPr>
          <p:nvPr>
            <p:ph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17651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DF8CC-8072-43B6-AD68-D9241DB37A34}" type="slidenum">
              <a:rPr lang="en-GB" altLang="en-US" smtClean="0">
                <a:latin typeface="Arial" charset="0"/>
              </a:rPr>
              <a:pPr>
                <a:defRPr/>
              </a:pPr>
              <a:t>47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popular. </a:t>
            </a:r>
            <a:r>
              <a:rPr lang="en-GB" altLang="en-US" sz="3200" b="1" smtClean="0"/>
              <a:t>Why?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98875" y="1641475"/>
            <a:ext cx="1746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>
                <a:solidFill>
                  <a:schemeClr val="tx1"/>
                </a:solidFill>
              </a:rPr>
              <a:t>List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ArrayList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Map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HashMap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Set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Collection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Vector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Class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Iterator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HashSet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5750" y="6119813"/>
            <a:ext cx="349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(confirms [Parnin et al. MSR'11])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7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 bldLvl="0" autoUpdateAnimBg="0"/>
      <p:bldP spid="25603" grpId="1" build="allAtOnce" bldLvl="0" autoUpdateAnimBg="0"/>
      <p:bldP spid="25603" grpId="2" build="allAtOnce" bldLvl="0" autoUpdateAnimBg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Could features have been used more?</a:t>
            </a:r>
          </a:p>
        </p:txBody>
      </p:sp>
    </p:spTree>
    <p:extLst>
      <p:ext uri="{BB962C8B-B14F-4D97-AF65-F5344CB8AC3E}">
        <p14:creationId xmlns:p14="http://schemas.microsoft.com/office/powerpoint/2010/main" val="42025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83A7-3AD8-4F72-854F-8B8FDD55A46C}" type="slidenum">
              <a:rPr lang="en-GB" altLang="en-US" smtClean="0">
                <a:latin typeface="Arial" charset="0"/>
              </a:rPr>
              <a:pPr>
                <a:defRPr/>
              </a:pPr>
              <a:t>49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Assert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-23813" y="2844800"/>
            <a:ext cx="92059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(cond)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IllegalArgumentException();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23813" y="4914900"/>
            <a:ext cx="28162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cond;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41363" y="1990725"/>
            <a:ext cx="765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methods that throw IllegalArgumentException.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51388" y="4689475"/>
            <a:ext cx="105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Simpler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51388" y="5143500"/>
            <a:ext cx="239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Machine-checkable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1388" y="5638800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Easily disabled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194630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utoUpdateAnimBg="0"/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D8FE-1371-46D7-93A6-69840240250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/>
              <a:t>What features do they have?</a:t>
            </a:r>
          </a:p>
        </p:txBody>
      </p:sp>
      <p:pic>
        <p:nvPicPr>
          <p:cNvPr id="10243" name="Picture 3" descr="find-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14032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branchmangeme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77925"/>
            <a:ext cx="44910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ollabor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9363"/>
            <a:ext cx="3189287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Wikipedi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419600"/>
            <a:ext cx="16652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ma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39875"/>
            <a:ext cx="17399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5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1086C-DDBE-4C96-ADEB-03C022E9ADA0}" type="slidenum">
              <a:rPr lang="en-GB" altLang="en-US" smtClean="0">
                <a:latin typeface="Arial" charset="0"/>
              </a:rPr>
              <a:pPr>
                <a:defRPr/>
              </a:pPr>
              <a:t>50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Binary Literals</a:t>
            </a:r>
            <a:endParaRPr lang="en-GB" altLang="en-US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19425" y="2836863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 &lt;&lt; 5;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79625" y="1990725"/>
            <a:ext cx="498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where literal 1 is shifted left.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2288" y="3865563"/>
            <a:ext cx="350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0x7,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0xE,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0xD,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0xB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32363" y="3865563"/>
            <a:ext cx="35020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0b0111,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0b1110,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0b1101,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0b1011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902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D7ED5-2847-468B-9667-87D026E081C5}" type="slidenum">
              <a:rPr lang="en-GB" altLang="en-US" smtClean="0">
                <a:latin typeface="Arial" charset="0"/>
              </a:rPr>
              <a:pPr>
                <a:defRPr/>
              </a:pPr>
              <a:t>51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Underscore Literals</a:t>
            </a:r>
            <a:endParaRPr lang="en-GB" altLang="en-US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019425" y="3063875"/>
            <a:ext cx="310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1000000;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19425" y="4410075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1_000_000;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54025" y="1990725"/>
            <a:ext cx="823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integers with 7 or more digits and no underscores.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A7C7-7CE5-402E-898B-73B1D59DF9FD}" type="slidenum">
              <a:rPr lang="en-GB" altLang="en-US" smtClean="0">
                <a:latin typeface="Arial" charset="0"/>
              </a:rPr>
              <a:pPr>
                <a:defRPr/>
              </a:pPr>
              <a:t>52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Diamond</a:t>
            </a:r>
            <a:endParaRPr lang="en-GB" altLang="en-US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46125" y="3063875"/>
            <a:ext cx="774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ArrayList&lt;String&gt;();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46125" y="4410075"/>
            <a:ext cx="6637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ArrayList&lt;&gt;();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76350" y="1990725"/>
            <a:ext cx="659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Instantiation of generics not using diamond.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5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03EB-6735-4174-AD34-3DAC0763B6EA}" type="slidenum">
              <a:rPr lang="en-GB" altLang="en-US" smtClean="0">
                <a:latin typeface="Arial" charset="0"/>
              </a:rPr>
              <a:pPr>
                <a:defRPr/>
              </a:pPr>
              <a:t>53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MultiCatch</a:t>
            </a:r>
            <a:endParaRPr lang="en-GB" altLang="en-US" smtClean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46375" y="3063875"/>
            <a:ext cx="3651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(T1 e) { b1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(T2 e) { b1 }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46375" y="4992688"/>
            <a:ext cx="45640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(T1 | T2 e) { b1 }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452563" y="1990725"/>
            <a:ext cx="623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A try with multiple, identical catch blocks.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4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267AF-A91C-4308-AB91-5E4B6FD426A7}" type="slidenum">
              <a:rPr lang="en-GB" altLang="en-US" smtClean="0">
                <a:latin typeface="Arial" charset="0"/>
              </a:rPr>
              <a:pPr>
                <a:defRPr/>
              </a:pPr>
              <a:t>54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Try w/ Resources</a:t>
            </a:r>
            <a:endParaRPr lang="en-GB" altLang="en-US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155950" y="2754313"/>
            <a:ext cx="2832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var.close();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55950" y="5257800"/>
            <a:ext cx="310515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(var = ..) {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927100" y="1990725"/>
            <a:ext cx="728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Try statements calling close() in the finally block.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88A3-7D9E-42A4-AB24-061FC36F48D3}" type="slidenum">
              <a:rPr lang="en-GB" altLang="en-US" smtClean="0">
                <a:latin typeface="Arial" charset="0"/>
              </a:rPr>
              <a:pPr>
                <a:defRPr/>
              </a:pPr>
              <a:t>55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2259013"/>
          <a:ext cx="9232900" cy="2633661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1084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  <p:sp>
        <p:nvSpPr>
          <p:cNvPr id="37026" name="Oval 162"/>
          <p:cNvSpPr>
            <a:spLocks noChangeArrowheads="1"/>
          </p:cNvSpPr>
          <p:nvPr/>
        </p:nvSpPr>
        <p:spPr bwMode="auto">
          <a:xfrm flipH="1" flipV="1">
            <a:off x="-103188" y="3260725"/>
            <a:ext cx="9434513" cy="842963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37027" name="Oval 163"/>
          <p:cNvSpPr>
            <a:spLocks noChangeArrowheads="1"/>
          </p:cNvSpPr>
          <p:nvPr/>
        </p:nvSpPr>
        <p:spPr bwMode="auto">
          <a:xfrm flipH="1" flipV="1">
            <a:off x="-95250" y="4059238"/>
            <a:ext cx="9436100" cy="854075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4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26" grpId="0" animBg="1"/>
      <p:bldP spid="37026" grpId="1" animBg="1"/>
      <p:bldP spid="37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"/>
          <p:cNvGraphicFramePr>
            <a:graphicFrameLocks/>
          </p:cNvGraphicFramePr>
          <p:nvPr/>
        </p:nvGraphicFramePr>
        <p:xfrm>
          <a:off x="-39688" y="4198938"/>
          <a:ext cx="9232900" cy="1435100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7175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Potential Uses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BF6BA-D947-41F3-AE52-823927D33CB1}" type="slidenum">
              <a:rPr lang="en-GB" altLang="en-US" smtClean="0">
                <a:latin typeface="Arial" charset="0"/>
              </a:rPr>
              <a:pPr>
                <a:defRPr/>
              </a:pPr>
              <a:t>56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1403350"/>
          <a:ext cx="9232900" cy="2352675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63036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Actual Uses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15.43%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0.4%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0.27%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0.21%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2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297604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5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Was old code converted to use new features?</a:t>
            </a:r>
          </a:p>
        </p:txBody>
      </p:sp>
    </p:spTree>
    <p:extLst>
      <p:ext uri="{BB962C8B-B14F-4D97-AF65-F5344CB8AC3E}">
        <p14:creationId xmlns:p14="http://schemas.microsoft.com/office/powerpoint/2010/main" val="37298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FB461-D866-4548-9517-4C1A2DE6C32E}" type="slidenum">
              <a:rPr lang="en-GB" altLang="en-US" smtClean="0">
                <a:latin typeface="Arial" charset="0"/>
              </a:rPr>
              <a:pPr>
                <a:defRPr/>
              </a:pPr>
              <a:t>58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Detecting Conversions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97188" y="3514725"/>
            <a:ext cx="11541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5988" y="3508375"/>
            <a:ext cx="7731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5" name="AutoShape 5"/>
          <p:cNvCxnSpPr>
            <a:cxnSpLocks noChangeShapeType="1"/>
            <a:stCxn id="37902" idx="2"/>
            <a:endCxn id="40964" idx="0"/>
          </p:cNvCxnSpPr>
          <p:nvPr/>
        </p:nvCxnSpPr>
        <p:spPr bwMode="auto">
          <a:xfrm flipH="1">
            <a:off x="1303338" y="2933700"/>
            <a:ext cx="1085850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AutoShape 6"/>
          <p:cNvCxnSpPr>
            <a:cxnSpLocks noChangeShapeType="1"/>
            <a:stCxn id="37902" idx="2"/>
            <a:endCxn id="40963" idx="0"/>
          </p:cNvCxnSpPr>
          <p:nvPr/>
        </p:nvCxnSpPr>
        <p:spPr bwMode="auto">
          <a:xfrm>
            <a:off x="2389188" y="2933700"/>
            <a:ext cx="1085850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904038" y="3508375"/>
            <a:ext cx="1323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968875" y="3508375"/>
            <a:ext cx="942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9" name="AutoShape 9"/>
          <p:cNvCxnSpPr>
            <a:cxnSpLocks noChangeShapeType="1"/>
            <a:stCxn id="37903" idx="2"/>
            <a:endCxn id="40968" idx="0"/>
          </p:cNvCxnSpPr>
          <p:nvPr/>
        </p:nvCxnSpPr>
        <p:spPr bwMode="auto">
          <a:xfrm flipH="1">
            <a:off x="5440363" y="2927350"/>
            <a:ext cx="1044575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10"/>
          <p:cNvCxnSpPr>
            <a:cxnSpLocks noChangeShapeType="1"/>
            <a:stCxn id="37903" idx="2"/>
            <a:endCxn id="40967" idx="0"/>
          </p:cNvCxnSpPr>
          <p:nvPr/>
        </p:nvCxnSpPr>
        <p:spPr bwMode="auto">
          <a:xfrm>
            <a:off x="6484938" y="2927350"/>
            <a:ext cx="1081087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73463" y="5140325"/>
            <a:ext cx="19970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&lt;  </a:t>
            </a:r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141663" y="5680075"/>
            <a:ext cx="28606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potential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&gt;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  p</a:t>
            </a:r>
            <a:r>
              <a:rPr lang="en-GB" altLang="en-US" b="1">
                <a:solidFill>
                  <a:schemeClr val="tx1"/>
                </a:solidFill>
              </a:rPr>
              <a:t>otential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1601788" y="1854200"/>
            <a:ext cx="1574800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N)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651500" y="1847850"/>
            <a:ext cx="1665288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N+1)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75" name="Arrow 1242"/>
          <p:cNvSpPr>
            <a:spLocks noChangeShapeType="1"/>
          </p:cNvSpPr>
          <p:nvPr/>
        </p:nvSpPr>
        <p:spPr bwMode="auto">
          <a:xfrm flipV="1">
            <a:off x="5922963" y="5005388"/>
            <a:ext cx="1587" cy="49371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Arrow 1242"/>
          <p:cNvSpPr>
            <a:spLocks noChangeShapeType="1"/>
          </p:cNvSpPr>
          <p:nvPr/>
        </p:nvSpPr>
        <p:spPr bwMode="auto">
          <a:xfrm flipV="1">
            <a:off x="6192838" y="5635625"/>
            <a:ext cx="0" cy="4937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utoUpdateAnimBg="0"/>
      <p:bldP spid="40964" grpId="0" bldLvl="0" autoUpdateAnimBg="0"/>
      <p:bldP spid="40967" grpId="0" bldLvl="0" autoUpdateAnimBg="0"/>
      <p:bldP spid="40968" grpId="0" bldLvl="0" autoUpdateAnimBg="0"/>
      <p:bldP spid="40971" grpId="0" bldLvl="0" autoUpdateAnimBg="0"/>
      <p:bldP spid="40972" grpId="0" bldLvl="0" autoUpdateAnimBg="0"/>
      <p:bldP spid="40975" grpId="0" animBg="1"/>
      <p:bldP spid="409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6640-2C83-4B79-811E-634F001FF1E8}" type="slidenum">
              <a:rPr lang="en-GB" altLang="en-US" smtClean="0">
                <a:latin typeface="Arial" charset="0"/>
              </a:rPr>
              <a:pPr>
                <a:defRPr/>
              </a:pPr>
              <a:t>59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Detected lots of conversions!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49525" y="5319713"/>
            <a:ext cx="40449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manual, systematic sampling confirms</a:t>
            </a:r>
          </a:p>
          <a:p>
            <a:pPr algn="ctr"/>
            <a:r>
              <a:rPr lang="en-GB" altLang="en-US" b="1">
                <a:solidFill>
                  <a:schemeClr val="tx1"/>
                </a:solidFill>
              </a:rPr>
              <a:t>2602 conversions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13 not conversions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>
            <p:ph idx="4294967295"/>
          </p:nvPr>
        </p:nvGraphicFramePr>
        <p:xfrm>
          <a:off x="387350" y="2095500"/>
          <a:ext cx="8369300" cy="2011456"/>
        </p:xfrm>
        <a:graphic>
          <a:graphicData uri="http://schemas.openxmlformats.org/drawingml/2006/table">
            <a:tbl>
              <a:tblPr/>
              <a:tblGrid>
                <a:gridCol w="1125538"/>
                <a:gridCol w="1057275"/>
                <a:gridCol w="1074737"/>
                <a:gridCol w="1263650"/>
                <a:gridCol w="1322388"/>
                <a:gridCol w="1255712"/>
                <a:gridCol w="1270000"/>
              </a:tblGrid>
              <a:tr h="639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2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101D-84BB-476E-8665-F142EAB63A3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do I mean by</a:t>
            </a:r>
            <a:br>
              <a:rPr lang="en-GB" altLang="en-US" sz="3200"/>
            </a:br>
            <a:r>
              <a:rPr lang="en-GB" altLang="en-US" sz="3200" b="1" i="1"/>
              <a:t>mining software repositories (MSR)</a:t>
            </a:r>
            <a:r>
              <a:rPr lang="en-GB" altLang="en-US" sz="3200"/>
              <a:t>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447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87125-7663-4560-915A-9F49B2151CFE}" type="slidenum">
              <a:rPr lang="en-GB" altLang="en-US" smtClean="0">
                <a:latin typeface="Arial" charset="0"/>
              </a:rPr>
              <a:pPr>
                <a:defRPr/>
              </a:pPr>
              <a:t>60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57225" y="2079625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Similar usage patterns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4302125" y="2168525"/>
          <a:ext cx="4545013" cy="1290638"/>
        </p:xfrm>
        <a:graphic>
          <a:graphicData uri="http://schemas.openxmlformats.org/drawingml/2006/table">
            <a:tbl>
              <a:tblPr/>
              <a:tblGrid>
                <a:gridCol w="611188"/>
                <a:gridCol w="574675"/>
                <a:gridCol w="582612"/>
                <a:gridCol w="685800"/>
                <a:gridCol w="720725"/>
                <a:gridCol w="679450"/>
                <a:gridCol w="690563"/>
              </a:tblGrid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4464050" y="3517900"/>
            <a:ext cx="422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Old code converted to use new features</a:t>
            </a:r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43108" name="Group 100"/>
          <p:cNvGrpSpPr>
            <a:grpSpLocks/>
          </p:cNvGrpSpPr>
          <p:nvPr/>
        </p:nvGrpSpPr>
        <p:grpSpPr bwMode="auto">
          <a:xfrm>
            <a:off x="387350" y="2746375"/>
            <a:ext cx="2676525" cy="3121025"/>
            <a:chOff x="0" y="0"/>
            <a:chExt cx="4216" cy="4917"/>
          </a:xfrm>
        </p:grpSpPr>
        <p:pic>
          <p:nvPicPr>
            <p:cNvPr id="40033" name="Picture 101" descr="Screenshot from 2014-04-10 13:51: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"/>
              <a:ext cx="4216" cy="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4" name="Oval 102"/>
            <p:cNvSpPr>
              <a:spLocks noChangeArrowheads="1"/>
            </p:cNvSpPr>
            <p:nvPr/>
          </p:nvSpPr>
          <p:spPr bwMode="auto">
            <a:xfrm flipH="1" flipV="1">
              <a:off x="2835" y="0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5" name="Oval 103"/>
            <p:cNvSpPr>
              <a:spLocks noChangeArrowheads="1"/>
            </p:cNvSpPr>
            <p:nvPr/>
          </p:nvSpPr>
          <p:spPr bwMode="auto">
            <a:xfrm flipH="1" flipV="1">
              <a:off x="2197" y="1276"/>
              <a:ext cx="990" cy="1358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6" name="Oval 104"/>
            <p:cNvSpPr>
              <a:spLocks noChangeArrowheads="1"/>
            </p:cNvSpPr>
            <p:nvPr/>
          </p:nvSpPr>
          <p:spPr bwMode="auto">
            <a:xfrm flipH="1" flipV="1">
              <a:off x="780" y="1277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</p:grpSp>
      <p:sp>
        <p:nvSpPr>
          <p:cNvPr id="43113" name="Text Box 105"/>
          <p:cNvSpPr txBox="1">
            <a:spLocks noChangeArrowheads="1"/>
          </p:cNvSpPr>
          <p:nvPr/>
        </p:nvSpPr>
        <p:spPr bwMode="auto">
          <a:xfrm>
            <a:off x="746125" y="5984875"/>
            <a:ext cx="1960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Only few features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see </a:t>
            </a:r>
            <a:r>
              <a:rPr lang="en-GB" altLang="en-US">
                <a:solidFill>
                  <a:srgbClr val="000000"/>
                </a:solidFill>
              </a:rPr>
              <a:t>high use</a:t>
            </a:r>
          </a:p>
        </p:txBody>
      </p:sp>
      <p:graphicFrame>
        <p:nvGraphicFramePr>
          <p:cNvPr id="43114" name="Group 106"/>
          <p:cNvGraphicFramePr>
            <a:graphicFrameLocks noGrp="1"/>
          </p:cNvGraphicFramePr>
          <p:nvPr/>
        </p:nvGraphicFramePr>
        <p:xfrm>
          <a:off x="3492500" y="4103688"/>
          <a:ext cx="5354638" cy="2014538"/>
        </p:xfrm>
        <a:graphic>
          <a:graphicData uri="http://schemas.openxmlformats.org/drawingml/2006/table">
            <a:tbl>
              <a:tblPr/>
              <a:tblGrid>
                <a:gridCol w="566738"/>
                <a:gridCol w="668337"/>
                <a:gridCol w="652463"/>
                <a:gridCol w="611187"/>
                <a:gridCol w="701675"/>
                <a:gridCol w="717550"/>
                <a:gridCol w="679450"/>
                <a:gridCol w="757238"/>
              </a:tblGrid>
              <a:tr h="365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All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380K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3.7M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522K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95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1.39%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12.74%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0.11%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12.25%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1.85%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5.86%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273" name="Text Box 265"/>
          <p:cNvSpPr txBox="1">
            <a:spLocks noChangeArrowheads="1"/>
          </p:cNvSpPr>
          <p:nvPr/>
        </p:nvSpPr>
        <p:spPr bwMode="auto">
          <a:xfrm>
            <a:off x="4376738" y="6175375"/>
            <a:ext cx="3586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Despite (missed) potential for use</a:t>
            </a: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43274" name="Picture 266" descr="uses-trac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8913"/>
            <a:ext cx="22939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75" name="Picture 267" descr="project-3-Annot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44463"/>
            <a:ext cx="2509838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76" name="Text Box 268"/>
          <p:cNvSpPr txBox="1">
            <a:spLocks noChangeArrowheads="1"/>
          </p:cNvSpPr>
          <p:nvPr/>
        </p:nvSpPr>
        <p:spPr bwMode="auto">
          <a:xfrm>
            <a:off x="4827588" y="1539875"/>
            <a:ext cx="3344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Feature adoption by individuals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3277" name="Text Box 269"/>
          <p:cNvSpPr txBox="1">
            <a:spLocks noChangeArrowheads="1"/>
          </p:cNvSpPr>
          <p:nvPr/>
        </p:nvSpPr>
        <p:spPr bwMode="auto">
          <a:xfrm>
            <a:off x="3136900" y="3170238"/>
            <a:ext cx="287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>
                <a:solidFill>
                  <a:schemeClr val="tx1"/>
                </a:solidFill>
              </a:rPr>
              <a:t>To summarize...</a:t>
            </a:r>
          </a:p>
        </p:txBody>
      </p:sp>
      <p:pic>
        <p:nvPicPr>
          <p:cNvPr id="43278" name="Picture 270" descr="Annot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6050"/>
            <a:ext cx="34766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 autoUpdateAnimBg="0"/>
      <p:bldP spid="43010" grpId="1" bldLvl="0" autoUpdateAnimBg="0"/>
      <p:bldP spid="43107" grpId="0" bldLvl="0" autoUpdateAnimBg="0"/>
      <p:bldP spid="43107" grpId="1" bldLvl="0" autoUpdateAnimBg="0"/>
      <p:bldP spid="43113" grpId="0" bldLvl="0" autoUpdateAnimBg="0"/>
      <p:bldP spid="43113" grpId="1" bldLvl="0" autoUpdateAnimBg="0"/>
      <p:bldP spid="43273" grpId="0" bldLvl="0" autoUpdateAnimBg="0"/>
      <p:bldP spid="43273" grpId="1" bldLvl="0" autoUpdateAnimBg="0"/>
      <p:bldP spid="43276" grpId="0" bldLvl="0" autoUpdateAnimBg="0"/>
      <p:bldP spid="43277" grpId="0" bldLvl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B473-7718-4267-A573-38E3B27BD6DC}" type="slidenum">
              <a:rPr lang="en-GB" altLang="en-US"/>
              <a:pPr/>
              <a:t>61</a:t>
            </a:fld>
            <a:endParaRPr lang="en-GB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17192" y="1346200"/>
            <a:ext cx="6308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tx1"/>
                </a:solidFill>
              </a:rPr>
              <a:t>Ultra-large-scale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language feature studies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2400" b="1" dirty="0" smtClean="0">
                <a:solidFill>
                  <a:schemeClr val="tx1"/>
                </a:solidFill>
              </a:rPr>
              <a:t>pose </a:t>
            </a:r>
            <a:r>
              <a:rPr lang="en-GB" altLang="en-US" sz="2400" b="1" dirty="0">
                <a:solidFill>
                  <a:schemeClr val="tx1"/>
                </a:solidFill>
              </a:rPr>
              <a:t>several </a:t>
            </a:r>
            <a:r>
              <a:rPr lang="en-GB" altLang="en-US" sz="2400" b="1" dirty="0">
                <a:solidFill>
                  <a:schemeClr val="hlink"/>
                </a:solidFill>
              </a:rPr>
              <a:t>challenges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76475" y="4600575"/>
            <a:ext cx="425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Automatically parallelizes queries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76475" y="5114925"/>
            <a:ext cx="59372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Domain-specific language, types, and functions</a:t>
            </a:r>
          </a:p>
          <a:p>
            <a:r>
              <a:rPr lang="en-GB" altLang="en-US" sz="2000" b="1">
                <a:solidFill>
                  <a:schemeClr val="hlink"/>
                </a:solidFill>
              </a:rPr>
              <a:t>to make mining software repositories easier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4188" y="3070225"/>
            <a:ext cx="5635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Boa provides </a:t>
            </a:r>
            <a:r>
              <a:rPr lang="en-GB" altLang="en-US" sz="2400" b="1">
                <a:solidFill>
                  <a:schemeClr val="hlink"/>
                </a:solidFill>
              </a:rPr>
              <a:t>abstractions </a:t>
            </a:r>
            <a:r>
              <a:rPr lang="en-GB" altLang="en-US" sz="2400" b="1">
                <a:solidFill>
                  <a:schemeClr val="tx1"/>
                </a:solidFill>
              </a:rPr>
              <a:t>to address</a:t>
            </a:r>
          </a:p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these challenges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76475" y="4105275"/>
            <a:ext cx="61707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chemeClr val="hlink"/>
                </a:solidFill>
              </a:rPr>
              <a:t>Ultra-large-scale dataset with 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millions of projects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utoUpdateAnimBg="0"/>
      <p:bldP spid="80900" grpId="0" bldLvl="0" autoUpdateAnimBg="0"/>
      <p:bldP spid="80901" grpId="0" bldLvl="0" autoUpdateAnimBg="0"/>
      <p:bldP spid="80902" grpId="0" bldLvl="0" autoUpdateAnimBg="0"/>
      <p:bldP spid="80903" grpId="0" bldLvl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A52D-39A8-4A74-8082-0286C49CDA97}" type="slidenum">
              <a:rPr lang="en-GB" altLang="en-US"/>
              <a:pPr/>
              <a:t>62</a:t>
            </a:fld>
            <a:endParaRPr lang="en-GB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Boa's Global Impact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572269"/>
            <a:ext cx="7639050" cy="3087724"/>
          </a:xfrm>
          <a:noFill/>
          <a:ln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7938" y="4874013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 dirty="0" smtClean="0">
                <a:solidFill>
                  <a:schemeClr val="hlink"/>
                </a:solidFill>
              </a:rPr>
              <a:t>370</a:t>
            </a:r>
            <a:r>
              <a:rPr lang="en-GB" altLang="en-US" sz="2000" b="1" dirty="0">
                <a:solidFill>
                  <a:schemeClr val="hlink"/>
                </a:solidFill>
              </a:rPr>
              <a:t>+ users from over 20 countries!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24153"/>
            <a:ext cx="91519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hlink"/>
                </a:solidFill>
              </a:rPr>
              <a:t>http://</a:t>
            </a:r>
            <a:r>
              <a:rPr lang="en-GB" altLang="en-US" sz="3200" b="1" dirty="0" err="1" smtClean="0">
                <a:solidFill>
                  <a:schemeClr val="hlink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chemeClr val="hlink"/>
                </a:solidFill>
              </a:rPr>
              <a:t>/</a:t>
            </a:r>
            <a:endParaRPr lang="en-GB" altLang="en-US" sz="3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04452"/>
          </a:xfrm>
        </p:spPr>
        <p:txBody>
          <a:bodyPr/>
          <a:lstStyle/>
          <a:p>
            <a:r>
              <a:rPr lang="en-US" dirty="0" smtClean="0"/>
              <a:t>Participate in the</a:t>
            </a:r>
            <a:br>
              <a:rPr lang="en-US" dirty="0" smtClean="0"/>
            </a:br>
            <a:r>
              <a:rPr lang="en-US" dirty="0" smtClean="0"/>
              <a:t>MSR 2016</a:t>
            </a:r>
            <a:br>
              <a:rPr lang="en-US" dirty="0" smtClean="0"/>
            </a:br>
            <a:r>
              <a:rPr lang="en-US" dirty="0" smtClean="0"/>
              <a:t>Mining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63</a:t>
            </a:fld>
            <a:endParaRPr lang="en-GB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724153"/>
            <a:ext cx="91519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CC3300"/>
                </a:solidFill>
              </a:rPr>
              <a:t>http://2016</a:t>
            </a:r>
            <a:r>
              <a:rPr lang="en-GB" altLang="en-US" sz="3200" b="1" dirty="0">
                <a:solidFill>
                  <a:srgbClr val="CC3300"/>
                </a:solidFill>
              </a:rPr>
              <a:t>.msrconf.org/#/challenge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64008"/>
            <a:ext cx="8229600" cy="229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deadline: Feb 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8" b="92604" l="7396" r="93125">
                        <a14:foregroundMark x1="26458" y1="15625" x2="26458" y2="15625"/>
                        <a14:foregroundMark x1="18646" y1="18229" x2="18646" y2="18229"/>
                        <a14:foregroundMark x1="82708" y1="17500" x2="82708" y2="17500"/>
                        <a14:foregroundMark x1="73542" y1="16146" x2="73542" y2="16146"/>
                        <a14:foregroundMark x1="20417" y1="79688" x2="20417" y2="79688"/>
                        <a14:foregroundMark x1="21458" y1="73438" x2="21458" y2="73438"/>
                        <a14:foregroundMark x1="32188" y1="84375" x2="32188" y2="84375"/>
                        <a14:foregroundMark x1="40833" y1="88542" x2="40833" y2="88542"/>
                        <a14:foregroundMark x1="53646" y1="86771" x2="53646" y2="86771"/>
                        <a14:foregroundMark x1="58854" y1="90417" x2="58854" y2="90417"/>
                        <a14:foregroundMark x1="64896" y1="90417" x2="64896" y2="90417"/>
                        <a14:foregroundMark x1="73542" y1="90104" x2="73542" y2="90104"/>
                        <a14:foregroundMark x1="78750" y1="89063" x2="78750" y2="89063"/>
                        <a14:foregroundMark x1="90521" y1="74688" x2="90521" y2="74688"/>
                        <a14:foregroundMark x1="73542" y1="72396" x2="73542" y2="72396"/>
                        <a14:foregroundMark x1="91250" y1="58021" x2="91250" y2="58021"/>
                        <a14:foregroundMark x1="88646" y1="53021" x2="88646" y2="53021"/>
                        <a14:foregroundMark x1="90521" y1="46771" x2="90521" y2="46771"/>
                        <a14:foregroundMark x1="88438" y1="41042" x2="88438" y2="41042"/>
                        <a14:foregroundMark x1="91042" y1="34688" x2="91042" y2="34688"/>
                        <a14:foregroundMark x1="88438" y1="33125" x2="88438" y2="33125"/>
                        <a14:foregroundMark x1="81667" y1="32396" x2="81667" y2="32396"/>
                        <a14:foregroundMark x1="76354" y1="34479" x2="76354" y2="34479"/>
                        <a14:foregroundMark x1="76667" y1="40208" x2="76667" y2="40208"/>
                        <a14:foregroundMark x1="82396" y1="43125" x2="82396" y2="43125"/>
                        <a14:foregroundMark x1="80000" y1="46458" x2="80000" y2="46458"/>
                        <a14:foregroundMark x1="73542" y1="46458" x2="73542" y2="46458"/>
                        <a14:foregroundMark x1="70625" y1="49896" x2="70625" y2="49896"/>
                        <a14:foregroundMark x1="67292" y1="53021" x2="67292" y2="53021"/>
                        <a14:foregroundMark x1="75833" y1="52188" x2="75833" y2="52188"/>
                        <a14:foregroundMark x1="59375" y1="55104" x2="59375" y2="55104"/>
                        <a14:foregroundMark x1="49688" y1="55937" x2="49688" y2="55937"/>
                        <a14:foregroundMark x1="50208" y1="78646" x2="50208" y2="78646"/>
                        <a14:foregroundMark x1="56250" y1="82604" x2="56250" y2="82604"/>
                        <a14:foregroundMark x1="58333" y1="79375" x2="58333" y2="79375"/>
                        <a14:foregroundMark x1="53438" y1="72917" x2="53438" y2="72917"/>
                        <a14:foregroundMark x1="35104" y1="66354" x2="35104" y2="66354"/>
                        <a14:foregroundMark x1="20417" y1="67917" x2="20417" y2="67917"/>
                        <a14:foregroundMark x1="9271" y1="63958" x2="9271" y2="63958"/>
                        <a14:foregroundMark x1="15000" y1="61146" x2="15000" y2="61146"/>
                        <a14:foregroundMark x1="18646" y1="57708" x2="18646" y2="57708"/>
                        <a14:foregroundMark x1="21458" y1="53021" x2="21458" y2="53021"/>
                        <a14:foregroundMark x1="16771" y1="35208" x2="16771" y2="35208"/>
                        <a14:foregroundMark x1="9792" y1="38958" x2="9792" y2="38958"/>
                        <a14:foregroundMark x1="9792" y1="44375" x2="9792" y2="44375"/>
                        <a14:foregroundMark x1="9792" y1="49896" x2="9792" y2="49896"/>
                        <a14:foregroundMark x1="15208" y1="41250" x2="15208" y2="41250"/>
                        <a14:foregroundMark x1="26771" y1="44167" x2="26771" y2="44167"/>
                        <a14:foregroundMark x1="27292" y1="54896" x2="27292" y2="54896"/>
                        <a14:foregroundMark x1="24167" y1="59583" x2="24167" y2="59583"/>
                        <a14:foregroundMark x1="38750" y1="24792" x2="38750" y2="24792"/>
                        <a14:foregroundMark x1="45000" y1="30312" x2="45000" y2="30312"/>
                        <a14:foregroundMark x1="61771" y1="26667" x2="61771" y2="26667"/>
                        <a14:foregroundMark x1="65417" y1="15625" x2="65417" y2="15625"/>
                        <a14:foregroundMark x1="62813" y1="9063" x2="62813" y2="9063"/>
                        <a14:foregroundMark x1="56042" y1="9063" x2="56042" y2="9063"/>
                        <a14:foregroundMark x1="58854" y1="11250" x2="58854" y2="11250"/>
                        <a14:foregroundMark x1="56771" y1="15937" x2="56771" y2="15937"/>
                        <a14:foregroundMark x1="50521" y1="15104" x2="50521" y2="15104"/>
                        <a14:foregroundMark x1="39792" y1="14896" x2="39792" y2="14896"/>
                        <a14:foregroundMark x1="32500" y1="24792" x2="32500" y2="24792"/>
                        <a14:foregroundMark x1="51042" y1="41250" x2="51042" y2="4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315" y="-171240"/>
            <a:ext cx="2700180" cy="27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8470-ABEC-488A-B722-B621CE80B80E}" type="slidenum">
              <a:rPr lang="en-GB" altLang="en-US"/>
              <a:pPr/>
              <a:t>7</a:t>
            </a:fld>
            <a:endParaRPr lang="en-GB" altLang="en-US"/>
          </a:p>
        </p:txBody>
      </p:sp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746125" y="774700"/>
            <a:ext cx="7870825" cy="5180013"/>
            <a:chOff x="0" y="0"/>
            <a:chExt cx="12393" cy="8158"/>
          </a:xfrm>
        </p:grpSpPr>
        <p:pic>
          <p:nvPicPr>
            <p:cNvPr id="14339" name="Picture 3" descr="find-b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6238"/>
              <a:ext cx="192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 descr="branchmangemen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72" cy="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 descr="collaborati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" y="4112"/>
              <a:ext cx="5022" cy="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 descr="Wikipedia-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5104"/>
              <a:ext cx="2623" cy="2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 descr="mail_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568"/>
              <a:ext cx="2739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8" descr="dash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61118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6a00d83452098b69e2019aff53c4ce970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743325"/>
            <a:ext cx="2354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Software-Development-Life-Cycle-by-5-Elements-RPO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979738"/>
            <a:ext cx="29178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7" name="AutoShape 11"/>
          <p:cNvCxnSpPr>
            <a:cxnSpLocks noChangeShapeType="1"/>
            <a:endCxn id="14344" idx="1"/>
          </p:cNvCxnSpPr>
          <p:nvPr/>
        </p:nvCxnSpPr>
        <p:spPr bwMode="auto">
          <a:xfrm>
            <a:off x="4616450" y="1584325"/>
            <a:ext cx="1306513" cy="7938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  <a:stCxn id="14345" idx="1"/>
            <a:endCxn id="14346" idx="3"/>
          </p:cNvCxnSpPr>
          <p:nvPr/>
        </p:nvCxnSpPr>
        <p:spPr bwMode="auto">
          <a:xfrm flipH="1">
            <a:off x="4475163" y="4918075"/>
            <a:ext cx="996950" cy="125413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9" name="Curve 289"/>
          <p:cNvSpPr>
            <a:spLocks/>
          </p:cNvSpPr>
          <p:nvPr/>
        </p:nvSpPr>
        <p:spPr bwMode="auto">
          <a:xfrm>
            <a:off x="274638" y="3222625"/>
            <a:ext cx="1455737" cy="2068513"/>
          </a:xfrm>
          <a:custGeom>
            <a:avLst/>
            <a:gdLst>
              <a:gd name="T0" fmla="*/ 21600 w 21600"/>
              <a:gd name="T1" fmla="*/ 21600 h 21600"/>
              <a:gd name="T2" fmla="*/ 6528 w 21600"/>
              <a:gd name="T3" fmla="*/ 17335 h 21600"/>
              <a:gd name="T4" fmla="*/ 461 w 21600"/>
              <a:gd name="T5" fmla="*/ 8800 h 21600"/>
              <a:gd name="T6" fmla="*/ 8704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359" y="20731"/>
                  <a:pt x="10757" y="19895"/>
                  <a:pt x="6528" y="17335"/>
                </a:cubicBezTo>
                <a:cubicBezTo>
                  <a:pt x="2298" y="14775"/>
                  <a:pt x="0" y="12282"/>
                  <a:pt x="461" y="8800"/>
                </a:cubicBezTo>
                <a:cubicBezTo>
                  <a:pt x="960" y="5318"/>
                  <a:pt x="5199" y="2148"/>
                  <a:pt x="8704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Curve 289"/>
          <p:cNvSpPr>
            <a:spLocks/>
          </p:cNvSpPr>
          <p:nvPr/>
        </p:nvSpPr>
        <p:spPr bwMode="auto">
          <a:xfrm>
            <a:off x="7272338" y="2555875"/>
            <a:ext cx="1111250" cy="1987550"/>
          </a:xfrm>
          <a:custGeom>
            <a:avLst/>
            <a:gdLst>
              <a:gd name="T0" fmla="*/ 3062 w 21600"/>
              <a:gd name="T1" fmla="*/ 0 h 21600"/>
              <a:gd name="T2" fmla="*/ 17363 w 21600"/>
              <a:gd name="T3" fmla="*/ 5831 h 21600"/>
              <a:gd name="T4" fmla="*/ 21118 w 21600"/>
              <a:gd name="T5" fmla="*/ 13380 h 21600"/>
              <a:gd name="T6" fmla="*/ 4075 w 21600"/>
              <a:gd name="T7" fmla="*/ 1910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62" y="0"/>
                </a:moveTo>
                <a:cubicBezTo>
                  <a:pt x="1741" y="1014"/>
                  <a:pt x="13757" y="3153"/>
                  <a:pt x="17363" y="5831"/>
                </a:cubicBezTo>
                <a:cubicBezTo>
                  <a:pt x="20970" y="8508"/>
                  <a:pt x="21600" y="9833"/>
                  <a:pt x="21118" y="13380"/>
                </a:cubicBezTo>
                <a:cubicBezTo>
                  <a:pt x="20710" y="16928"/>
                  <a:pt x="0" y="21600"/>
                  <a:pt x="4075" y="1910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8333 -0.246481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/>
              <a:t>What are some </a:t>
            </a:r>
            <a:r>
              <a:rPr lang="en-GB" altLang="en-US" sz="3200" b="1" dirty="0"/>
              <a:t>examples</a:t>
            </a:r>
            <a:r>
              <a:rPr lang="en-GB" altLang="en-US" sz="3200" dirty="0"/>
              <a:t> of</a:t>
            </a:r>
            <a:br>
              <a:rPr lang="en-GB" altLang="en-US" sz="3200" dirty="0"/>
            </a:br>
            <a:r>
              <a:rPr lang="en-GB" altLang="en-US" sz="3200" dirty="0"/>
              <a:t>software repository mining?</a:t>
            </a:r>
            <a:endParaRPr lang="en-GB" alt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753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227-136F-4753-A3AB-1219E543FDF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77950" y="2124075"/>
            <a:ext cx="631825" cy="369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204"/>
            <a:ext cx="8229600" cy="582613"/>
          </a:xfrm>
        </p:spPr>
        <p:txBody>
          <a:bodyPr/>
          <a:lstStyle/>
          <a:p>
            <a:r>
              <a:rPr lang="en-GB" altLang="en-US" sz="3200" dirty="0"/>
              <a:t>What is the most </a:t>
            </a:r>
            <a:r>
              <a:rPr lang="en-GB" altLang="en-US" sz="3200" dirty="0" smtClean="0"/>
              <a:t>used</a:t>
            </a:r>
            <a:br>
              <a:rPr lang="en-GB" altLang="en-US" sz="3200" dirty="0" smtClean="0"/>
            </a:br>
            <a:r>
              <a:rPr lang="en-GB" altLang="en-US" sz="3200" dirty="0" smtClean="0"/>
              <a:t>programming language?</a:t>
            </a:r>
            <a:endParaRPr lang="en-GB" altLang="en-US" sz="3200" dirty="0"/>
          </a:p>
        </p:txBody>
      </p:sp>
      <p:pic>
        <p:nvPicPr>
          <p:cNvPr id="18436" name="Picture 4" descr="lang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736725"/>
            <a:ext cx="8228013" cy="45275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theme/theme1.xml><?xml version="1.0" encoding="utf-8"?>
<a:theme xmlns:a="http://schemas.openxmlformats.org/drawingml/2006/main" name="Communications and Dialogues_2">
  <a:themeElements>
    <a:clrScheme name="Communications and Dialogues_2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Pages>0</Pages>
  <Words>1704</Words>
  <Characters>0</Characters>
  <Application>Microsoft Macintosh PowerPoint</Application>
  <DocSecurity>0</DocSecurity>
  <PresentationFormat>On-screen Show (4:3)</PresentationFormat>
  <Lines>0</Lines>
  <Paragraphs>745</Paragraphs>
  <Slides>63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Communications and Dialogues_2</vt:lpstr>
      <vt:lpstr>Default Design</vt:lpstr>
      <vt:lpstr>Demonstrating Programming Language Feature Mining using Boa</vt:lpstr>
      <vt:lpstr>Today’s talk is about Mining Software Repositories at an Ultra-large-scale</vt:lpstr>
      <vt:lpstr>What do I mean by software repository?</vt:lpstr>
      <vt:lpstr>PowerPoint Presentation</vt:lpstr>
      <vt:lpstr>What features do they have?</vt:lpstr>
      <vt:lpstr>What do I mean by mining software repositories (MSR)?</vt:lpstr>
      <vt:lpstr>PowerPoint Presentation</vt:lpstr>
      <vt:lpstr>What are some examples of software repository mining?</vt:lpstr>
      <vt:lpstr>What is the most used programming language?</vt:lpstr>
      <vt:lpstr>How many words are in commit messages?</vt:lpstr>
      <vt:lpstr>How has unit testing been adopted over time?</vt:lpstr>
      <vt:lpstr>What makes this ultra-large-scale mining?</vt:lpstr>
      <vt:lpstr>Previous examples queried...</vt:lpstr>
      <vt:lpstr>Most recent dataset (Sep 2015)</vt:lpstr>
      <vt:lpstr>What am I interested in?</vt:lpstr>
      <vt:lpstr>Language Studies</vt:lpstr>
      <vt:lpstr>Finding use of assert</vt:lpstr>
      <vt:lpstr>PowerPoint Presentation</vt:lpstr>
      <vt:lpstr>Boa</vt:lpstr>
      <vt:lpstr>PowerPoint Presentation</vt:lpstr>
      <vt:lpstr>Automatic Parallelization</vt:lpstr>
      <vt:lpstr>Abstracting MSR with Types</vt:lpstr>
      <vt:lpstr>Abstracting MSR with Types</vt:lpstr>
      <vt:lpstr>Abstracting MSR with Types</vt:lpstr>
      <vt:lpstr>Challenge: How can we make mining source code easier?</vt:lpstr>
      <vt:lpstr>Easing Source Code Mining with Visitors</vt:lpstr>
      <vt:lpstr>Easing Source Code Mining with Visitors</vt:lpstr>
      <vt:lpstr>Easing Source Code Mining with Visitors</vt:lpstr>
      <vt:lpstr>Easing Source Code Mining with Visitors</vt:lpstr>
      <vt:lpstr>Let’s revisit the assert use example.</vt:lpstr>
      <vt:lpstr>Finding use of assert</vt:lpstr>
      <vt:lpstr>Finding use of assert</vt:lpstr>
      <vt:lpstr>Finding use of assert</vt:lpstr>
      <vt:lpstr>Finding use of assert</vt:lpstr>
      <vt:lpstr>Finding use of assert</vt:lpstr>
      <vt:lpstr>Finding use of assert</vt:lpstr>
      <vt:lpstr>Let’s see that query in action!</vt:lpstr>
      <vt:lpstr>PowerPoint Presentation</vt:lpstr>
      <vt:lpstr>Back to our feature study…</vt:lpstr>
      <vt:lpstr>What is our study about?</vt:lpstr>
      <vt:lpstr>Research Questions</vt:lpstr>
      <vt:lpstr>Research Question 2</vt:lpstr>
      <vt:lpstr>Project Histogram: Annotation Use</vt:lpstr>
      <vt:lpstr>Project Density: Annotation Use</vt:lpstr>
      <vt:lpstr>Some features popular</vt:lpstr>
      <vt:lpstr>Some features popular. Why?</vt:lpstr>
      <vt:lpstr>Some features popular. Why?</vt:lpstr>
      <vt:lpstr>Research Question 4</vt:lpstr>
      <vt:lpstr>Opportunity: Assert</vt:lpstr>
      <vt:lpstr>Opportunity: Binary Literals</vt:lpstr>
      <vt:lpstr>Opportunity: Underscore Literals</vt:lpstr>
      <vt:lpstr>Opportunity: Diamond</vt:lpstr>
      <vt:lpstr>Opportunity: MultiCatch</vt:lpstr>
      <vt:lpstr>Opportunity: Try w/ Resources</vt:lpstr>
      <vt:lpstr>Millions of opportunities!</vt:lpstr>
      <vt:lpstr>Millions of opportunities!</vt:lpstr>
      <vt:lpstr>Research Question 5</vt:lpstr>
      <vt:lpstr>Detecting Conversions</vt:lpstr>
      <vt:lpstr>Detected lots of conversions!</vt:lpstr>
      <vt:lpstr>PowerPoint Presentation</vt:lpstr>
      <vt:lpstr>Summary</vt:lpstr>
      <vt:lpstr>Boa's Global Impact</vt:lpstr>
      <vt:lpstr>Participate in the MSR 2016 Mining Challenge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</dc:creator>
  <cp:lastModifiedBy>Robert Dyer</cp:lastModifiedBy>
  <cp:revision>262</cp:revision>
  <dcterms:created xsi:type="dcterms:W3CDTF">2007-11-18T15:33:43Z</dcterms:created>
  <dcterms:modified xsi:type="dcterms:W3CDTF">2015-10-29T13:02:52Z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