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Override PartName="/ppt/notesSlides/notesSlide27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notesSlides/notesSlide25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  <Override PartName="/ppt/notesSlides/notesSlide28.xml" ContentType="application/vnd.openxmlformats-officedocument.presentationml.notesSlide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2"/>
  </p:notesMasterIdLst>
  <p:sldIdLst>
    <p:sldId id="389" r:id="rId2"/>
    <p:sldId id="390" r:id="rId3"/>
    <p:sldId id="418" r:id="rId4"/>
    <p:sldId id="419" r:id="rId5"/>
    <p:sldId id="457" r:id="rId6"/>
    <p:sldId id="423" r:id="rId7"/>
    <p:sldId id="424" r:id="rId8"/>
    <p:sldId id="396" r:id="rId9"/>
    <p:sldId id="445" r:id="rId10"/>
    <p:sldId id="403" r:id="rId11"/>
    <p:sldId id="404" r:id="rId12"/>
    <p:sldId id="406" r:id="rId13"/>
    <p:sldId id="449" r:id="rId14"/>
    <p:sldId id="426" r:id="rId15"/>
    <p:sldId id="427" r:id="rId16"/>
    <p:sldId id="428" r:id="rId17"/>
    <p:sldId id="417" r:id="rId18"/>
    <p:sldId id="430" r:id="rId19"/>
    <p:sldId id="431" r:id="rId20"/>
    <p:sldId id="452" r:id="rId21"/>
    <p:sldId id="434" r:id="rId22"/>
    <p:sldId id="435" r:id="rId23"/>
    <p:sldId id="461" r:id="rId24"/>
    <p:sldId id="462" r:id="rId25"/>
    <p:sldId id="433" r:id="rId26"/>
    <p:sldId id="437" r:id="rId27"/>
    <p:sldId id="438" r:id="rId28"/>
    <p:sldId id="439" r:id="rId29"/>
    <p:sldId id="440" r:id="rId30"/>
    <p:sldId id="432" r:id="rId3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70430" autoAdjust="0"/>
  </p:normalViewPr>
  <p:slideViewPr>
    <p:cSldViewPr>
      <p:cViewPr>
        <p:scale>
          <a:sx n="64" d="100"/>
          <a:sy n="64" d="100"/>
        </p:scale>
        <p:origin x="-1566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D1F948C-4A2C-456D-9087-2913BFC80D92}" type="datetimeFigureOut">
              <a:rPr lang="en-US" smtClean="0"/>
              <a:pPr/>
              <a:t>10/29/2015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D72C84C-15A7-493E-A3B3-EE320E20472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5576649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D72C84C-15A7-493E-A3B3-EE320E20472A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34560920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20000"/>
          </a:bodyPr>
          <a:lstStyle/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D72C84C-15A7-493E-A3B3-EE320E20472A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23097846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/>
          </a:bodyPr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D72C84C-15A7-493E-A3B3-EE320E20472A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7231710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D72C84C-15A7-493E-A3B3-EE320E20472A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54978432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D72C84C-15A7-493E-A3B3-EE320E20472A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74407097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D72C84C-15A7-493E-A3B3-EE320E20472A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86268434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D72C84C-15A7-493E-A3B3-EE320E20472A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57067363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D72C84C-15A7-493E-A3B3-EE320E20472A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106225354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D72C84C-15A7-493E-A3B3-EE320E20472A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908387183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D72C84C-15A7-493E-A3B3-EE320E20472A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879977263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D72C84C-15A7-493E-A3B3-EE320E20472A}" type="slidenum">
              <a:rPr lang="en-US" smtClean="0"/>
              <a:pPr/>
              <a:t>19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43888732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D72C84C-15A7-493E-A3B3-EE320E20472A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397916619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D72C84C-15A7-493E-A3B3-EE320E20472A}" type="slidenum">
              <a:rPr lang="en-US" smtClean="0"/>
              <a:pPr/>
              <a:t>20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379395526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D72C84C-15A7-493E-A3B3-EE320E20472A}" type="slidenum">
              <a:rPr lang="en-US" smtClean="0"/>
              <a:pPr/>
              <a:t>21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45525687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D72C84C-15A7-493E-A3B3-EE320E20472A}" type="slidenum">
              <a:rPr lang="en-US" smtClean="0"/>
              <a:pPr/>
              <a:t>22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857847376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D72C84C-15A7-493E-A3B3-EE320E20472A}" type="slidenum">
              <a:rPr lang="en-US" smtClean="0"/>
              <a:pPr/>
              <a:t>23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688627872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D72C84C-15A7-493E-A3B3-EE320E20472A}" type="slidenum">
              <a:rPr lang="en-US" smtClean="0"/>
              <a:pPr/>
              <a:t>24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688627872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D72C84C-15A7-493E-A3B3-EE320E20472A}" type="slidenum">
              <a:rPr lang="en-US" smtClean="0"/>
              <a:pPr/>
              <a:t>25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964718773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D72C84C-15A7-493E-A3B3-EE320E20472A}" type="slidenum">
              <a:rPr lang="en-US" smtClean="0"/>
              <a:pPr/>
              <a:t>26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496482722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D72C84C-15A7-493E-A3B3-EE320E20472A}" type="slidenum">
              <a:rPr lang="en-US" smtClean="0"/>
              <a:pPr/>
              <a:t>27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436230890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D72C84C-15A7-493E-A3B3-EE320E20472A}" type="slidenum">
              <a:rPr lang="en-US" smtClean="0"/>
              <a:pPr/>
              <a:t>28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56176062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85000" lnSpcReduction="20000"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D72C84C-15A7-493E-A3B3-EE320E20472A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93735698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D72C84C-15A7-493E-A3B3-EE320E20472A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46554661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D72C84C-15A7-493E-A3B3-EE320E20472A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02972460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D72C84C-15A7-493E-A3B3-EE320E20472A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13876112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D72C84C-15A7-493E-A3B3-EE320E20472A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80743151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D72C84C-15A7-493E-A3B3-EE320E20472A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17037661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D72C84C-15A7-493E-A3B3-EE320E20472A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1451236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600162-82C5-49C1-A42E-C08BD836D478}" type="datetimeFigureOut">
              <a:rPr lang="en-US" smtClean="0"/>
              <a:pPr/>
              <a:t>10/29/2015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616C25-2992-4FC8-AB4F-B96A4E7F730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600162-82C5-49C1-A42E-C08BD836D478}" type="datetimeFigureOut">
              <a:rPr lang="en-US" smtClean="0"/>
              <a:pPr/>
              <a:t>10/29/2015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616C25-2992-4FC8-AB4F-B96A4E7F730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600162-82C5-49C1-A42E-C08BD836D478}" type="datetimeFigureOut">
              <a:rPr lang="en-US" smtClean="0"/>
              <a:pPr/>
              <a:t>10/29/2015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616C25-2992-4FC8-AB4F-B96A4E7F730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600162-82C5-49C1-A42E-C08BD836D478}" type="datetimeFigureOut">
              <a:rPr lang="en-US" smtClean="0"/>
              <a:pPr/>
              <a:t>10/29/2015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616C25-2992-4FC8-AB4F-B96A4E7F730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600162-82C5-49C1-A42E-C08BD836D478}" type="datetimeFigureOut">
              <a:rPr lang="en-US" smtClean="0"/>
              <a:pPr/>
              <a:t>10/29/2015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616C25-2992-4FC8-AB4F-B96A4E7F730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600162-82C5-49C1-A42E-C08BD836D478}" type="datetimeFigureOut">
              <a:rPr lang="en-US" smtClean="0"/>
              <a:pPr/>
              <a:t>10/29/2015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616C25-2992-4FC8-AB4F-B96A4E7F730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600162-82C5-49C1-A42E-C08BD836D478}" type="datetimeFigureOut">
              <a:rPr lang="en-US" smtClean="0"/>
              <a:pPr/>
              <a:t>10/29/2015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616C25-2992-4FC8-AB4F-B96A4E7F730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600162-82C5-49C1-A42E-C08BD836D478}" type="datetimeFigureOut">
              <a:rPr lang="en-US" smtClean="0"/>
              <a:pPr/>
              <a:t>10/29/2015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616C25-2992-4FC8-AB4F-B96A4E7F730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600162-82C5-49C1-A42E-C08BD836D478}" type="datetimeFigureOut">
              <a:rPr lang="en-US" smtClean="0"/>
              <a:pPr/>
              <a:t>10/29/2015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616C25-2992-4FC8-AB4F-B96A4E7F730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600162-82C5-49C1-A42E-C08BD836D478}" type="datetimeFigureOut">
              <a:rPr lang="en-US" smtClean="0"/>
              <a:pPr/>
              <a:t>10/29/2015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616C25-2992-4FC8-AB4F-B96A4E7F730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600162-82C5-49C1-A42E-C08BD836D478}" type="datetimeFigureOut">
              <a:rPr lang="en-US" smtClean="0"/>
              <a:pPr/>
              <a:t>10/29/2015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616C25-2992-4FC8-AB4F-B96A4E7F730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600162-82C5-49C1-A42E-C08BD836D478}" type="datetimeFigureOut">
              <a:rPr lang="en-US" smtClean="0"/>
              <a:pPr/>
              <a:t>10/29/2015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616C25-2992-4FC8-AB4F-B96A4E7F730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Modular reasoning in the presence of event </a:t>
            </a:r>
            <a:r>
              <a:rPr lang="en-US" b="1" i="1" dirty="0" err="1" smtClean="0">
                <a:latin typeface="Times New Roman" pitchFamily="18" charset="0"/>
                <a:cs typeface="Times New Roman" pitchFamily="18" charset="0"/>
              </a:rPr>
              <a:t>subtyping</a:t>
            </a:r>
            <a:endParaRPr lang="en-US" sz="30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2286000"/>
          </a:xfrm>
        </p:spPr>
        <p:txBody>
          <a:bodyPr>
            <a:normAutofit/>
          </a:bodyPr>
          <a:lstStyle/>
          <a:p>
            <a:endParaRPr lang="en-US" sz="2000" dirty="0">
              <a:latin typeface="Times New Roman" pitchFamily="18" charset="0"/>
              <a:cs typeface="Times New Roman" pitchFamily="18" charset="0"/>
            </a:endParaRPr>
          </a:p>
          <a:p>
            <a:endParaRPr lang="en-US" sz="20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sz="2000" b="1" dirty="0">
              <a:latin typeface="Times New Roman" pitchFamily="18" charset="0"/>
              <a:cs typeface="Times New Roman" pitchFamily="18" charset="0"/>
            </a:endParaRPr>
          </a:p>
          <a:p>
            <a:endParaRPr lang="en-US" sz="20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sz="2000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000" b="1" i="1" dirty="0" smtClean="0">
                <a:latin typeface="Times New Roman" pitchFamily="18" charset="0"/>
                <a:cs typeface="Times New Roman" pitchFamily="18" charset="0"/>
              </a:rPr>
              <a:t>14</a:t>
            </a:r>
            <a:r>
              <a:rPr lang="en-US" sz="2000" b="1" i="1" baseline="30000" dirty="0" smtClean="0">
                <a:latin typeface="Times New Roman" pitchFamily="18" charset="0"/>
                <a:cs typeface="Times New Roman" pitchFamily="18" charset="0"/>
              </a:rPr>
              <a:t>th</a:t>
            </a:r>
            <a:r>
              <a:rPr lang="en-US" sz="2000" b="1" i="1" dirty="0" smtClean="0">
                <a:latin typeface="Times New Roman" pitchFamily="18" charset="0"/>
                <a:cs typeface="Times New Roman" pitchFamily="18" charset="0"/>
              </a:rPr>
              <a:t> international conference on Modularity</a:t>
            </a:r>
            <a:endParaRPr lang="en-US" sz="20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2A5F5-5CC1-4579-8B2E-175C38861B0E}" type="slidenum">
              <a:rPr lang="en-US" smtClean="0"/>
              <a:pPr/>
              <a:t>1</a:t>
            </a:fld>
            <a:endParaRPr lang="en-US"/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533400" y="4023360"/>
          <a:ext cx="8458200" cy="701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91640"/>
                <a:gridCol w="1691640"/>
                <a:gridCol w="1691640"/>
                <a:gridCol w="1691640"/>
                <a:gridCol w="169164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b="1" i="1" u="sng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Mehdi Bagherzadeh</a:t>
                      </a:r>
                      <a:endParaRPr lang="en-US" sz="2000" b="1" i="1" u="sng" kern="1200" baseline="300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i="1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Robert </a:t>
                      </a:r>
                    </a:p>
                    <a:p>
                      <a:pPr algn="ctr"/>
                      <a:r>
                        <a:rPr lang="en-US" sz="2000" b="1" i="1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Dyer</a:t>
                      </a:r>
                      <a:endParaRPr lang="en-US" sz="2000" b="1" i="1" kern="1200" baseline="300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i="1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Rex D. Fernando</a:t>
                      </a:r>
                      <a:endParaRPr lang="en-US" sz="2000" b="1" i="1" kern="1200" baseline="300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i="1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Jose </a:t>
                      </a:r>
                    </a:p>
                    <a:p>
                      <a:pPr algn="ctr"/>
                      <a:r>
                        <a:rPr lang="en-US" sz="2000" b="1" i="1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Sanchez</a:t>
                      </a:r>
                      <a:endParaRPr lang="en-US" sz="2000" b="1" i="1" kern="1200" baseline="300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i="1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Hridesh Rajan</a:t>
                      </a:r>
                      <a:endParaRPr lang="en-US" sz="2000" b="1" i="1" kern="1200" baseline="300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9655112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Combinatorial reasoning 1</a:t>
            </a:r>
            <a:endParaRPr lang="en-US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marL="0" lvl="1" indent="0" algn="ctr">
              <a:buNone/>
            </a:pPr>
            <a:r>
              <a:rPr lang="en-US" sz="2500" i="1" dirty="0" smtClean="0">
                <a:latin typeface="Times New Roman" pitchFamily="18" charset="0"/>
                <a:cs typeface="Times New Roman" pitchFamily="18" charset="0"/>
              </a:rPr>
              <a:t>{P</a:t>
            </a:r>
            <a:r>
              <a:rPr lang="en-US" sz="2500" i="1" dirty="0">
                <a:latin typeface="Times New Roman" pitchFamily="18" charset="0"/>
                <a:cs typeface="Times New Roman" pitchFamily="18" charset="0"/>
              </a:rPr>
              <a:t>}</a:t>
            </a:r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 announce </a:t>
            </a:r>
            <a:r>
              <a:rPr lang="en-US" sz="2500" dirty="0" err="1" smtClean="0">
                <a:latin typeface="Times New Roman" pitchFamily="18" charset="0"/>
                <a:cs typeface="Times New Roman" pitchFamily="18" charset="0"/>
              </a:rPr>
              <a:t>ev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i="1" dirty="0" smtClean="0">
                <a:latin typeface="Times New Roman" pitchFamily="18" charset="0"/>
                <a:cs typeface="Times New Roman" pitchFamily="18" charset="0"/>
              </a:rPr>
              <a:t>{</a:t>
            </a:r>
            <a:r>
              <a:rPr lang="en-US" sz="25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Q</a:t>
            </a:r>
            <a:r>
              <a:rPr lang="en-US" sz="2500" b="1" i="1" dirty="0" smtClean="0">
                <a:latin typeface="Times New Roman" pitchFamily="18" charset="0"/>
                <a:cs typeface="Times New Roman" pitchFamily="18" charset="0"/>
              </a:rPr>
              <a:t>}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81000" y="3392056"/>
            <a:ext cx="1444752" cy="609600"/>
          </a:xfrm>
          <a:prstGeom prst="rect">
            <a:avLst/>
          </a:prstGeom>
          <a:ln w="254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0" tIns="0" rIns="0" bIns="0" rtlCol="0" anchor="ctr"/>
          <a:lstStyle/>
          <a:p>
            <a:pPr algn="ctr"/>
            <a:r>
              <a:rPr lang="en-US" b="1" i="1" dirty="0">
                <a:latin typeface="Times New Roman" pitchFamily="18" charset="0"/>
                <a:cs typeface="Times New Roman" pitchFamily="18" charset="0"/>
              </a:rPr>
              <a:t>announce </a:t>
            </a:r>
            <a:r>
              <a:rPr lang="en-US" b="1" i="1" dirty="0" err="1" smtClean="0">
                <a:latin typeface="Times New Roman" pitchFamily="18" charset="0"/>
                <a:cs typeface="Times New Roman" pitchFamily="18" charset="0"/>
              </a:rPr>
              <a:t>ev</a:t>
            </a:r>
            <a:endParaRPr lang="en-US" b="1" i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1" name="Straight Arrow Connector 10"/>
          <p:cNvCxnSpPr>
            <a:stCxn id="6" idx="3"/>
            <a:endCxn id="20" idx="2"/>
          </p:cNvCxnSpPr>
          <p:nvPr/>
        </p:nvCxnSpPr>
        <p:spPr>
          <a:xfrm>
            <a:off x="1825752" y="3696856"/>
            <a:ext cx="917448" cy="2366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Oval 19"/>
          <p:cNvSpPr/>
          <p:nvPr/>
        </p:nvSpPr>
        <p:spPr>
          <a:xfrm>
            <a:off x="2743200" y="3355148"/>
            <a:ext cx="1600200" cy="688148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ev</a:t>
            </a:r>
            <a:endParaRPr lang="en-US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21" name="Straight Arrow Connector 20"/>
          <p:cNvCxnSpPr>
            <a:stCxn id="20" idx="0"/>
            <a:endCxn id="64" idx="4"/>
          </p:cNvCxnSpPr>
          <p:nvPr/>
        </p:nvCxnSpPr>
        <p:spPr>
          <a:xfrm flipV="1">
            <a:off x="3543300" y="2516948"/>
            <a:ext cx="0" cy="838200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Oval 63"/>
          <p:cNvSpPr/>
          <p:nvPr/>
        </p:nvSpPr>
        <p:spPr>
          <a:xfrm>
            <a:off x="2743200" y="1828800"/>
            <a:ext cx="1600200" cy="688148"/>
          </a:xfrm>
          <a:prstGeom prst="ellipse">
            <a:avLst/>
          </a:prstGeom>
          <a:pattFill prst="pct5">
            <a:fgClr>
              <a:schemeClr val="tx1"/>
            </a:fgClr>
            <a:bgClr>
              <a:schemeClr val="bg1"/>
            </a:bgClr>
          </a:patt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ev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’ </a:t>
            </a:r>
            <a:endParaRPr lang="en-US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304800" y="1676400"/>
            <a:ext cx="4723010" cy="3048000"/>
          </a:xfrm>
          <a:prstGeom prst="rect">
            <a:avLst/>
          </a:prstGeom>
          <a:noFill/>
          <a:ln>
            <a:solidFill>
              <a:schemeClr val="tx1"/>
            </a:solidFill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/>
          <p:cNvSpPr/>
          <p:nvPr/>
        </p:nvSpPr>
        <p:spPr>
          <a:xfrm>
            <a:off x="5334000" y="1676400"/>
            <a:ext cx="3733800" cy="3048000"/>
          </a:xfrm>
          <a:prstGeom prst="rect">
            <a:avLst/>
          </a:prstGeom>
          <a:noFill/>
          <a:ln>
            <a:solidFill>
              <a:srgbClr val="FF0000"/>
            </a:solidFill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5" name="Straight Arrow Connector 24"/>
          <p:cNvCxnSpPr>
            <a:stCxn id="26" idx="1"/>
            <a:endCxn id="20" idx="5"/>
          </p:cNvCxnSpPr>
          <p:nvPr/>
        </p:nvCxnSpPr>
        <p:spPr>
          <a:xfrm flipH="1" flipV="1">
            <a:off x="4109056" y="3942519"/>
            <a:ext cx="5744" cy="248481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Flowchart: Data 25"/>
          <p:cNvSpPr/>
          <p:nvPr/>
        </p:nvSpPr>
        <p:spPr>
          <a:xfrm>
            <a:off x="3429000" y="4191000"/>
            <a:ext cx="1371600" cy="381000"/>
          </a:xfrm>
          <a:prstGeom prst="flowChartInputOutpu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(P,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Q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en-US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30" name="Straight Arrow Connector 29"/>
          <p:cNvCxnSpPr>
            <a:stCxn id="31" idx="1"/>
          </p:cNvCxnSpPr>
          <p:nvPr/>
        </p:nvCxnSpPr>
        <p:spPr>
          <a:xfrm flipH="1" flipV="1">
            <a:off x="4261456" y="2286000"/>
            <a:ext cx="5744" cy="248481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Flowchart: Data 30"/>
          <p:cNvSpPr/>
          <p:nvPr/>
        </p:nvSpPr>
        <p:spPr>
          <a:xfrm>
            <a:off x="3581400" y="2534481"/>
            <a:ext cx="1371600" cy="381000"/>
          </a:xfrm>
          <a:prstGeom prst="flowChartInputOutput">
            <a:avLst/>
          </a:prstGeom>
          <a:pattFill prst="pct5">
            <a:fgClr>
              <a:schemeClr val="tx1"/>
            </a:fgClr>
            <a:bgClr>
              <a:schemeClr val="bg1"/>
            </a:bgClr>
          </a:patt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(P’,Q’)</a:t>
            </a:r>
            <a:endParaRPr lang="en-US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22" name="Group 21"/>
          <p:cNvGrpSpPr/>
          <p:nvPr/>
        </p:nvGrpSpPr>
        <p:grpSpPr>
          <a:xfrm>
            <a:off x="5486400" y="2743200"/>
            <a:ext cx="1597152" cy="1191118"/>
            <a:chOff x="5334000" y="3609482"/>
            <a:chExt cx="1597152" cy="1191118"/>
          </a:xfrm>
        </p:grpSpPr>
        <p:sp>
          <p:nvSpPr>
            <p:cNvPr id="29" name="Rectangle 28"/>
            <p:cNvSpPr/>
            <p:nvPr/>
          </p:nvSpPr>
          <p:spPr>
            <a:xfrm>
              <a:off x="5486400" y="3857403"/>
              <a:ext cx="1444752" cy="72736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endParaRPr lang="en-US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5" name="Rectangle 34"/>
            <p:cNvSpPr/>
            <p:nvPr/>
          </p:nvSpPr>
          <p:spPr>
            <a:xfrm>
              <a:off x="5791200" y="4547941"/>
              <a:ext cx="760610" cy="252659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6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Q</a:t>
              </a:r>
            </a:p>
          </p:txBody>
        </p:sp>
        <p:sp>
          <p:nvSpPr>
            <p:cNvPr id="36" name="Rectangle 35"/>
            <p:cNvSpPr/>
            <p:nvPr/>
          </p:nvSpPr>
          <p:spPr>
            <a:xfrm>
              <a:off x="5791200" y="3609482"/>
              <a:ext cx="760610" cy="252659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6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P</a:t>
              </a:r>
              <a:endPara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7" name="Rectangle 36"/>
            <p:cNvSpPr/>
            <p:nvPr/>
          </p:nvSpPr>
          <p:spPr>
            <a:xfrm>
              <a:off x="5334000" y="3736636"/>
              <a:ext cx="339852" cy="229696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6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ob</a:t>
              </a:r>
              <a:endParaRPr lang="en-US" sz="16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38" name="Group 37"/>
          <p:cNvGrpSpPr/>
          <p:nvPr/>
        </p:nvGrpSpPr>
        <p:grpSpPr>
          <a:xfrm>
            <a:off x="7315200" y="2743200"/>
            <a:ext cx="1597152" cy="1191118"/>
            <a:chOff x="5334000" y="3609482"/>
            <a:chExt cx="1597152" cy="1191118"/>
          </a:xfrm>
        </p:grpSpPr>
        <p:sp>
          <p:nvSpPr>
            <p:cNvPr id="39" name="Rectangle 38"/>
            <p:cNvSpPr/>
            <p:nvPr/>
          </p:nvSpPr>
          <p:spPr>
            <a:xfrm>
              <a:off x="5486400" y="3857403"/>
              <a:ext cx="1444752" cy="727362"/>
            </a:xfrm>
            <a:prstGeom prst="rect">
              <a:avLst/>
            </a:prstGeom>
            <a:pattFill prst="pct5">
              <a:fgClr>
                <a:schemeClr val="tx1"/>
              </a:fgClr>
              <a:bgClr>
                <a:schemeClr val="bg1"/>
              </a:bgClr>
            </a:patt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endParaRPr lang="en-US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3" name="Rectangle 42"/>
            <p:cNvSpPr/>
            <p:nvPr/>
          </p:nvSpPr>
          <p:spPr>
            <a:xfrm>
              <a:off x="5791200" y="4547941"/>
              <a:ext cx="760610" cy="252659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6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Q’</a:t>
              </a:r>
              <a:endPara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4" name="Rectangle 43"/>
            <p:cNvSpPr/>
            <p:nvPr/>
          </p:nvSpPr>
          <p:spPr>
            <a:xfrm>
              <a:off x="5791200" y="3609482"/>
              <a:ext cx="760610" cy="252659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6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P’</a:t>
              </a:r>
              <a:endPara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5" name="Rectangle 44"/>
            <p:cNvSpPr/>
            <p:nvPr/>
          </p:nvSpPr>
          <p:spPr>
            <a:xfrm>
              <a:off x="5334000" y="3736636"/>
              <a:ext cx="339852" cy="229696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6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ob</a:t>
              </a:r>
              <a:r>
                <a:rPr lang="en-US" sz="16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’</a:t>
              </a:r>
              <a:endParaRPr lang="en-US" sz="16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cxnSp>
        <p:nvCxnSpPr>
          <p:cNvPr id="46" name="Straight Arrow Connector 45"/>
          <p:cNvCxnSpPr>
            <a:stCxn id="29" idx="3"/>
            <a:endCxn id="39" idx="1"/>
          </p:cNvCxnSpPr>
          <p:nvPr/>
        </p:nvCxnSpPr>
        <p:spPr>
          <a:xfrm>
            <a:off x="7083552" y="3354802"/>
            <a:ext cx="384048" cy="0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="" xmlns:p14="http://schemas.microsoft.com/office/powerpoint/2010/main" val="10085504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Combinatorial reasoning 2</a:t>
            </a:r>
            <a:endParaRPr lang="en-US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marL="0" lvl="1" indent="0" algn="ctr">
              <a:buNone/>
            </a:pPr>
            <a:r>
              <a:rPr lang="en-US" sz="2500" i="1" dirty="0" smtClean="0">
                <a:latin typeface="Times New Roman" pitchFamily="18" charset="0"/>
                <a:cs typeface="Times New Roman" pitchFamily="18" charset="0"/>
              </a:rPr>
              <a:t>{P</a:t>
            </a:r>
            <a:r>
              <a:rPr lang="en-US" sz="2500" i="1" dirty="0">
                <a:latin typeface="Times New Roman" pitchFamily="18" charset="0"/>
                <a:cs typeface="Times New Roman" pitchFamily="18" charset="0"/>
              </a:rPr>
              <a:t>}</a:t>
            </a:r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 announce </a:t>
            </a:r>
            <a:r>
              <a:rPr lang="en-US" sz="2500" dirty="0" err="1" smtClean="0">
                <a:latin typeface="Times New Roman" pitchFamily="18" charset="0"/>
                <a:cs typeface="Times New Roman" pitchFamily="18" charset="0"/>
              </a:rPr>
              <a:t>ev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i="1" dirty="0" smtClean="0">
                <a:latin typeface="Times New Roman" pitchFamily="18" charset="0"/>
                <a:cs typeface="Times New Roman" pitchFamily="18" charset="0"/>
              </a:rPr>
              <a:t>{</a:t>
            </a:r>
            <a:r>
              <a:rPr lang="en-US" sz="25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Q’</a:t>
            </a:r>
            <a:r>
              <a:rPr lang="en-US" sz="2500" b="1" i="1" dirty="0" smtClean="0">
                <a:latin typeface="Times New Roman" pitchFamily="18" charset="0"/>
                <a:cs typeface="Times New Roman" pitchFamily="18" charset="0"/>
              </a:rPr>
              <a:t>}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1500" dirty="0" smtClean="0">
                <a:latin typeface="Times New Roman" pitchFamily="18" charset="0"/>
                <a:cs typeface="Times New Roman" pitchFamily="18" charset="0"/>
              </a:rPr>
              <a:t>if P =&gt; P’</a:t>
            </a:r>
          </a:p>
        </p:txBody>
      </p:sp>
      <p:sp>
        <p:nvSpPr>
          <p:cNvPr id="6" name="Rectangle 5"/>
          <p:cNvSpPr/>
          <p:nvPr/>
        </p:nvSpPr>
        <p:spPr>
          <a:xfrm>
            <a:off x="381000" y="3392056"/>
            <a:ext cx="1444752" cy="609600"/>
          </a:xfrm>
          <a:prstGeom prst="rect">
            <a:avLst/>
          </a:prstGeom>
          <a:ln w="254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0" tIns="0" rIns="0" bIns="0" rtlCol="0" anchor="ctr"/>
          <a:lstStyle/>
          <a:p>
            <a:pPr algn="ctr"/>
            <a:r>
              <a:rPr lang="en-US" b="1" i="1" dirty="0">
                <a:latin typeface="Times New Roman" pitchFamily="18" charset="0"/>
                <a:cs typeface="Times New Roman" pitchFamily="18" charset="0"/>
              </a:rPr>
              <a:t>announce </a:t>
            </a:r>
            <a:r>
              <a:rPr lang="en-US" b="1" i="1" dirty="0" err="1" smtClean="0">
                <a:latin typeface="Times New Roman" pitchFamily="18" charset="0"/>
                <a:cs typeface="Times New Roman" pitchFamily="18" charset="0"/>
              </a:rPr>
              <a:t>ev</a:t>
            </a:r>
            <a:endParaRPr lang="en-US" b="1" i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1" name="Straight Arrow Connector 10"/>
          <p:cNvCxnSpPr>
            <a:stCxn id="6" idx="3"/>
            <a:endCxn id="20" idx="2"/>
          </p:cNvCxnSpPr>
          <p:nvPr/>
        </p:nvCxnSpPr>
        <p:spPr>
          <a:xfrm>
            <a:off x="1825752" y="3696856"/>
            <a:ext cx="917448" cy="2366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Oval 19"/>
          <p:cNvSpPr/>
          <p:nvPr/>
        </p:nvSpPr>
        <p:spPr>
          <a:xfrm>
            <a:off x="2743200" y="3355148"/>
            <a:ext cx="1600200" cy="688148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ev</a:t>
            </a:r>
            <a:endParaRPr lang="en-US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21" name="Straight Arrow Connector 20"/>
          <p:cNvCxnSpPr>
            <a:stCxn id="20" idx="0"/>
            <a:endCxn id="64" idx="4"/>
          </p:cNvCxnSpPr>
          <p:nvPr/>
        </p:nvCxnSpPr>
        <p:spPr>
          <a:xfrm flipV="1">
            <a:off x="3543300" y="2516948"/>
            <a:ext cx="0" cy="838200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Oval 63"/>
          <p:cNvSpPr/>
          <p:nvPr/>
        </p:nvSpPr>
        <p:spPr>
          <a:xfrm>
            <a:off x="2743200" y="1828800"/>
            <a:ext cx="1600200" cy="688148"/>
          </a:xfrm>
          <a:prstGeom prst="ellipse">
            <a:avLst/>
          </a:prstGeom>
          <a:pattFill prst="pct5">
            <a:fgClr>
              <a:schemeClr val="tx1"/>
            </a:fgClr>
            <a:bgClr>
              <a:schemeClr val="bg1"/>
            </a:bgClr>
          </a:patt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ev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’ </a:t>
            </a:r>
            <a:endParaRPr lang="en-US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304799" y="1676400"/>
            <a:ext cx="4725409" cy="3048000"/>
          </a:xfrm>
          <a:prstGeom prst="rect">
            <a:avLst/>
          </a:prstGeom>
          <a:noFill/>
          <a:ln>
            <a:solidFill>
              <a:schemeClr val="tx1"/>
            </a:solidFill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/>
          <p:cNvSpPr/>
          <p:nvPr/>
        </p:nvSpPr>
        <p:spPr>
          <a:xfrm>
            <a:off x="5334000" y="1676400"/>
            <a:ext cx="3733800" cy="3048000"/>
          </a:xfrm>
          <a:prstGeom prst="rect">
            <a:avLst/>
          </a:prstGeom>
          <a:noFill/>
          <a:ln>
            <a:solidFill>
              <a:srgbClr val="FF0000"/>
            </a:solidFill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5" name="Straight Arrow Connector 24"/>
          <p:cNvCxnSpPr>
            <a:stCxn id="26" idx="1"/>
            <a:endCxn id="20" idx="5"/>
          </p:cNvCxnSpPr>
          <p:nvPr/>
        </p:nvCxnSpPr>
        <p:spPr>
          <a:xfrm flipH="1" flipV="1">
            <a:off x="4109056" y="3942519"/>
            <a:ext cx="5744" cy="248481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Flowchart: Data 25"/>
          <p:cNvSpPr/>
          <p:nvPr/>
        </p:nvSpPr>
        <p:spPr>
          <a:xfrm>
            <a:off x="3429000" y="4191000"/>
            <a:ext cx="1371600" cy="381000"/>
          </a:xfrm>
          <a:prstGeom prst="flowChartInputOutpu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(P,Q)</a:t>
            </a:r>
            <a:endParaRPr lang="en-US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30" name="Straight Arrow Connector 29"/>
          <p:cNvCxnSpPr>
            <a:stCxn id="31" idx="1"/>
          </p:cNvCxnSpPr>
          <p:nvPr/>
        </p:nvCxnSpPr>
        <p:spPr>
          <a:xfrm flipH="1" flipV="1">
            <a:off x="4261456" y="2286000"/>
            <a:ext cx="5744" cy="248481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Flowchart: Data 30"/>
          <p:cNvSpPr/>
          <p:nvPr/>
        </p:nvSpPr>
        <p:spPr>
          <a:xfrm>
            <a:off x="3581400" y="2534481"/>
            <a:ext cx="1371600" cy="381000"/>
          </a:xfrm>
          <a:prstGeom prst="flowChartInputOutput">
            <a:avLst/>
          </a:prstGeom>
          <a:pattFill prst="pct5">
            <a:fgClr>
              <a:schemeClr val="tx1"/>
            </a:fgClr>
            <a:bgClr>
              <a:schemeClr val="bg1"/>
            </a:bgClr>
          </a:patt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(P’,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Q’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en-US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22" name="Group 21"/>
          <p:cNvGrpSpPr/>
          <p:nvPr/>
        </p:nvGrpSpPr>
        <p:grpSpPr>
          <a:xfrm>
            <a:off x="7356235" y="2667000"/>
            <a:ext cx="1597152" cy="1191118"/>
            <a:chOff x="5334000" y="3609482"/>
            <a:chExt cx="1597152" cy="1191118"/>
          </a:xfrm>
        </p:grpSpPr>
        <p:sp>
          <p:nvSpPr>
            <p:cNvPr id="29" name="Rectangle 28"/>
            <p:cNvSpPr/>
            <p:nvPr/>
          </p:nvSpPr>
          <p:spPr>
            <a:xfrm>
              <a:off x="5486400" y="3857403"/>
              <a:ext cx="1444752" cy="72736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endParaRPr lang="en-US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2" name="Rectangle 31"/>
            <p:cNvSpPr/>
            <p:nvPr/>
          </p:nvSpPr>
          <p:spPr>
            <a:xfrm>
              <a:off x="5791200" y="4547941"/>
              <a:ext cx="760610" cy="252659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6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Q</a:t>
              </a:r>
            </a:p>
          </p:txBody>
        </p:sp>
        <p:sp>
          <p:nvSpPr>
            <p:cNvPr id="33" name="Rectangle 32"/>
            <p:cNvSpPr/>
            <p:nvPr/>
          </p:nvSpPr>
          <p:spPr>
            <a:xfrm>
              <a:off x="5791200" y="3609482"/>
              <a:ext cx="760610" cy="252659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6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P</a:t>
              </a:r>
              <a:endPara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4" name="Rectangle 33"/>
            <p:cNvSpPr/>
            <p:nvPr/>
          </p:nvSpPr>
          <p:spPr>
            <a:xfrm>
              <a:off x="5334000" y="3736636"/>
              <a:ext cx="339852" cy="229696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6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ob</a:t>
              </a:r>
              <a:endParaRPr lang="en-US" sz="16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35" name="Group 34"/>
          <p:cNvGrpSpPr/>
          <p:nvPr/>
        </p:nvGrpSpPr>
        <p:grpSpPr>
          <a:xfrm>
            <a:off x="5508117" y="2668887"/>
            <a:ext cx="1597152" cy="1191118"/>
            <a:chOff x="5334000" y="3609482"/>
            <a:chExt cx="1597152" cy="1191118"/>
          </a:xfrm>
        </p:grpSpPr>
        <p:sp>
          <p:nvSpPr>
            <p:cNvPr id="36" name="Rectangle 35"/>
            <p:cNvSpPr/>
            <p:nvPr/>
          </p:nvSpPr>
          <p:spPr>
            <a:xfrm>
              <a:off x="5486400" y="3857403"/>
              <a:ext cx="1444752" cy="727362"/>
            </a:xfrm>
            <a:prstGeom prst="rect">
              <a:avLst/>
            </a:prstGeom>
            <a:pattFill prst="pct5">
              <a:fgClr>
                <a:schemeClr val="tx1"/>
              </a:fgClr>
              <a:bgClr>
                <a:schemeClr val="bg1"/>
              </a:bgClr>
            </a:patt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endParaRPr lang="en-US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7" name="Rectangle 36"/>
            <p:cNvSpPr/>
            <p:nvPr/>
          </p:nvSpPr>
          <p:spPr>
            <a:xfrm>
              <a:off x="5791200" y="4547941"/>
              <a:ext cx="760610" cy="252659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6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Q’</a:t>
              </a:r>
              <a:endPara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8" name="Rectangle 37"/>
            <p:cNvSpPr/>
            <p:nvPr/>
          </p:nvSpPr>
          <p:spPr>
            <a:xfrm>
              <a:off x="5791200" y="3609482"/>
              <a:ext cx="760610" cy="252659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6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P’</a:t>
              </a:r>
              <a:endPara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9" name="Rectangle 38"/>
            <p:cNvSpPr/>
            <p:nvPr/>
          </p:nvSpPr>
          <p:spPr>
            <a:xfrm>
              <a:off x="5334000" y="3736636"/>
              <a:ext cx="339852" cy="229696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6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ob</a:t>
              </a:r>
              <a:r>
                <a:rPr lang="en-US" sz="16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’</a:t>
              </a:r>
              <a:endParaRPr lang="en-US" sz="16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cxnSp>
        <p:nvCxnSpPr>
          <p:cNvPr id="40" name="Straight Arrow Connector 39"/>
          <p:cNvCxnSpPr>
            <a:stCxn id="36" idx="3"/>
            <a:endCxn id="29" idx="1"/>
          </p:cNvCxnSpPr>
          <p:nvPr/>
        </p:nvCxnSpPr>
        <p:spPr>
          <a:xfrm flipV="1">
            <a:off x="7105269" y="3278602"/>
            <a:ext cx="403366" cy="1887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="" xmlns:p14="http://schemas.microsoft.com/office/powerpoint/2010/main" val="118503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Combinatorial reasoning </a:t>
            </a:r>
            <a:endParaRPr lang="en-US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marL="0" lvl="1" indent="0" algn="ctr">
              <a:buNone/>
            </a:pPr>
            <a:r>
              <a:rPr lang="en-US" sz="2700" i="1" dirty="0" smtClean="0">
                <a:latin typeface="Times New Roman" pitchFamily="18" charset="0"/>
                <a:cs typeface="Times New Roman" pitchFamily="18" charset="0"/>
              </a:rPr>
              <a:t>{P</a:t>
            </a:r>
            <a:r>
              <a:rPr lang="en-US" sz="2700" i="1" dirty="0">
                <a:latin typeface="Times New Roman" pitchFamily="18" charset="0"/>
                <a:cs typeface="Times New Roman" pitchFamily="18" charset="0"/>
              </a:rPr>
              <a:t>}</a:t>
            </a:r>
            <a:r>
              <a:rPr lang="en-US" sz="2700" dirty="0">
                <a:latin typeface="Times New Roman" pitchFamily="18" charset="0"/>
                <a:cs typeface="Times New Roman" pitchFamily="18" charset="0"/>
              </a:rPr>
              <a:t> announce </a:t>
            </a:r>
            <a:r>
              <a:rPr lang="en-US" sz="2700" dirty="0" err="1" smtClean="0">
                <a:latin typeface="Times New Roman" pitchFamily="18" charset="0"/>
                <a:cs typeface="Times New Roman" pitchFamily="18" charset="0"/>
              </a:rPr>
              <a:t>ev</a:t>
            </a:r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b="1" i="1" dirty="0" smtClean="0">
                <a:latin typeface="Times New Roman" pitchFamily="18" charset="0"/>
                <a:cs typeface="Times New Roman" pitchFamily="18" charset="0"/>
              </a:rPr>
              <a:t>{</a:t>
            </a:r>
            <a:r>
              <a:rPr lang="en-US" sz="27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Q</a:t>
            </a:r>
            <a:r>
              <a:rPr lang="en-US" sz="2700" b="1" i="1" dirty="0" smtClean="0">
                <a:latin typeface="Times New Roman" pitchFamily="18" charset="0"/>
                <a:cs typeface="Times New Roman" pitchFamily="18" charset="0"/>
              </a:rPr>
              <a:t> or </a:t>
            </a:r>
            <a:r>
              <a:rPr lang="en-US" sz="27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Q’ </a:t>
            </a:r>
            <a:r>
              <a:rPr lang="en-US" sz="2700" b="1" i="1" dirty="0" smtClean="0">
                <a:latin typeface="Times New Roman" pitchFamily="18" charset="0"/>
                <a:cs typeface="Times New Roman" pitchFamily="18" charset="0"/>
              </a:rPr>
              <a:t>or </a:t>
            </a:r>
            <a:r>
              <a:rPr lang="en-US" sz="27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Q </a:t>
            </a:r>
            <a:r>
              <a:rPr lang="en-US" sz="27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∞ Q</a:t>
            </a:r>
            <a:r>
              <a:rPr lang="en-US" sz="27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’</a:t>
            </a:r>
            <a:r>
              <a:rPr lang="en-US" sz="2700" b="1" i="1" dirty="0" smtClean="0">
                <a:latin typeface="Times New Roman" pitchFamily="18" charset="0"/>
                <a:cs typeface="Times New Roman" pitchFamily="18" charset="0"/>
              </a:rPr>
              <a:t>}</a:t>
            </a:r>
          </a:p>
          <a:p>
            <a:pPr marL="0" lvl="1" indent="0"/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> all execution orders of observers must be considered.</a:t>
            </a:r>
          </a:p>
          <a:p>
            <a:pPr marL="0" lvl="1" indent="0"/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> caused by arbitrary execution orders of observers</a:t>
            </a:r>
          </a:p>
        </p:txBody>
      </p:sp>
      <p:sp>
        <p:nvSpPr>
          <p:cNvPr id="6" name="Rectangle 5"/>
          <p:cNvSpPr/>
          <p:nvPr/>
        </p:nvSpPr>
        <p:spPr>
          <a:xfrm>
            <a:off x="1981200" y="3087256"/>
            <a:ext cx="1444752" cy="609600"/>
          </a:xfrm>
          <a:prstGeom prst="rect">
            <a:avLst/>
          </a:prstGeom>
          <a:ln w="254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0" tIns="0" rIns="0" bIns="0" rtlCol="0" anchor="ctr"/>
          <a:lstStyle/>
          <a:p>
            <a:pPr algn="ctr"/>
            <a:r>
              <a:rPr lang="en-US" b="1" i="1" dirty="0">
                <a:latin typeface="Times New Roman" pitchFamily="18" charset="0"/>
                <a:cs typeface="Times New Roman" pitchFamily="18" charset="0"/>
              </a:rPr>
              <a:t>announce </a:t>
            </a:r>
            <a:r>
              <a:rPr lang="en-US" b="1" i="1" dirty="0" err="1" smtClean="0">
                <a:latin typeface="Times New Roman" pitchFamily="18" charset="0"/>
                <a:cs typeface="Times New Roman" pitchFamily="18" charset="0"/>
              </a:rPr>
              <a:t>ev</a:t>
            </a:r>
            <a:endParaRPr lang="en-US" b="1" i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1" name="Straight Arrow Connector 10"/>
          <p:cNvCxnSpPr>
            <a:stCxn id="6" idx="3"/>
            <a:endCxn id="20" idx="2"/>
          </p:cNvCxnSpPr>
          <p:nvPr/>
        </p:nvCxnSpPr>
        <p:spPr>
          <a:xfrm>
            <a:off x="3425952" y="3392056"/>
            <a:ext cx="917448" cy="2366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Oval 19"/>
          <p:cNvSpPr/>
          <p:nvPr/>
        </p:nvSpPr>
        <p:spPr>
          <a:xfrm>
            <a:off x="4343400" y="3050348"/>
            <a:ext cx="1600200" cy="688148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ev</a:t>
            </a:r>
            <a:endParaRPr lang="en-US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21" name="Straight Arrow Connector 20"/>
          <p:cNvCxnSpPr>
            <a:stCxn id="20" idx="0"/>
            <a:endCxn id="64" idx="4"/>
          </p:cNvCxnSpPr>
          <p:nvPr/>
        </p:nvCxnSpPr>
        <p:spPr>
          <a:xfrm flipV="1">
            <a:off x="5143500" y="2212148"/>
            <a:ext cx="0" cy="838200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Oval 63"/>
          <p:cNvSpPr/>
          <p:nvPr/>
        </p:nvSpPr>
        <p:spPr>
          <a:xfrm>
            <a:off x="4343400" y="1524000"/>
            <a:ext cx="1600200" cy="688148"/>
          </a:xfrm>
          <a:prstGeom prst="ellipse">
            <a:avLst/>
          </a:prstGeom>
          <a:pattFill prst="pct5">
            <a:fgClr>
              <a:schemeClr val="tx1"/>
            </a:fgClr>
            <a:bgClr>
              <a:schemeClr val="bg1"/>
            </a:bgClr>
          </a:patt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ev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’ </a:t>
            </a:r>
            <a:endParaRPr lang="en-US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25" name="Straight Arrow Connector 24"/>
          <p:cNvCxnSpPr>
            <a:stCxn id="26" idx="1"/>
            <a:endCxn id="20" idx="5"/>
          </p:cNvCxnSpPr>
          <p:nvPr/>
        </p:nvCxnSpPr>
        <p:spPr>
          <a:xfrm flipH="1" flipV="1">
            <a:off x="5709256" y="3637719"/>
            <a:ext cx="5744" cy="248481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Flowchart: Data 25"/>
          <p:cNvSpPr/>
          <p:nvPr/>
        </p:nvSpPr>
        <p:spPr>
          <a:xfrm>
            <a:off x="5029200" y="3886200"/>
            <a:ext cx="1371600" cy="381000"/>
          </a:xfrm>
          <a:prstGeom prst="flowChartInputOutpu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(P,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Q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en-US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30" name="Straight Arrow Connector 29"/>
          <p:cNvCxnSpPr>
            <a:stCxn id="31" idx="1"/>
          </p:cNvCxnSpPr>
          <p:nvPr/>
        </p:nvCxnSpPr>
        <p:spPr>
          <a:xfrm flipH="1" flipV="1">
            <a:off x="5861656" y="1981200"/>
            <a:ext cx="5744" cy="248481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Flowchart: Data 30"/>
          <p:cNvSpPr/>
          <p:nvPr/>
        </p:nvSpPr>
        <p:spPr>
          <a:xfrm>
            <a:off x="5181600" y="2229681"/>
            <a:ext cx="1371600" cy="381000"/>
          </a:xfrm>
          <a:prstGeom prst="flowChartInputOutput">
            <a:avLst/>
          </a:prstGeom>
          <a:pattFill prst="pct5">
            <a:fgClr>
              <a:schemeClr val="tx1"/>
            </a:fgClr>
            <a:bgClr>
              <a:schemeClr val="bg1"/>
            </a:bgClr>
          </a:patt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(P’,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Q’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en-US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5796161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Behavioral invariance problem</a:t>
            </a:r>
            <a:endParaRPr lang="en-US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>
              <a:buNone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marL="342900" lvl="1" indent="-342900">
              <a:buNone/>
            </a:pPr>
            <a:endParaRPr lang="en-US" sz="2400" i="1" dirty="0" smtClean="0">
              <a:latin typeface="Times New Roman" pitchFamily="18" charset="0"/>
              <a:cs typeface="Times New Roman" pitchFamily="18" charset="0"/>
            </a:endParaRPr>
          </a:p>
          <a:p>
            <a:pPr marL="342900" lvl="1" indent="-342900">
              <a:buNone/>
            </a:pPr>
            <a:endParaRPr lang="en-US" sz="2400" i="1" dirty="0">
              <a:latin typeface="Times New Roman" pitchFamily="18" charset="0"/>
              <a:cs typeface="Times New Roman" pitchFamily="18" charset="0"/>
            </a:endParaRPr>
          </a:p>
          <a:p>
            <a:pPr marL="342900" lvl="1" indent="-342900">
              <a:buNone/>
            </a:pPr>
            <a:endParaRPr lang="en-US" sz="2400" i="1" dirty="0" smtClean="0">
              <a:latin typeface="Times New Roman" pitchFamily="18" charset="0"/>
              <a:cs typeface="Times New Roman" pitchFamily="18" charset="0"/>
            </a:endParaRPr>
          </a:p>
          <a:p>
            <a:pPr marL="342900" lvl="1" indent="-342900" algn="ctr">
              <a:buNone/>
            </a:pPr>
            <a:endParaRPr lang="en-US" sz="2400" i="1" dirty="0" smtClean="0">
              <a:latin typeface="Times New Roman" pitchFamily="18" charset="0"/>
              <a:cs typeface="Times New Roman" pitchFamily="18" charset="0"/>
            </a:endParaRPr>
          </a:p>
          <a:p>
            <a:pPr marL="342900" lvl="1" indent="-342900" algn="ctr">
              <a:buNone/>
            </a:pPr>
            <a:endParaRPr lang="en-US" sz="3600" i="1" dirty="0" smtClean="0">
              <a:latin typeface="Times New Roman" pitchFamily="18" charset="0"/>
              <a:cs typeface="Times New Roman" pitchFamily="18" charset="0"/>
            </a:endParaRPr>
          </a:p>
          <a:p>
            <a:pPr marL="342900" lvl="1" indent="-342900" algn="ctr">
              <a:buNone/>
            </a:pPr>
            <a:endParaRPr lang="en-US" sz="3600" i="1" dirty="0" smtClean="0">
              <a:latin typeface="Times New Roman" pitchFamily="18" charset="0"/>
              <a:cs typeface="Times New Roman" pitchFamily="18" charset="0"/>
            </a:endParaRPr>
          </a:p>
          <a:p>
            <a:pPr marL="342900" lvl="1" indent="-342900" algn="ctr">
              <a:buNone/>
            </a:pPr>
            <a:r>
              <a:rPr lang="en-US" sz="4000" i="1" dirty="0" err="1" smtClean="0">
                <a:latin typeface="Times New Roman" pitchFamily="18" charset="0"/>
                <a:cs typeface="Times New Roman" pitchFamily="18" charset="0"/>
              </a:rPr>
              <a:t>ob</a:t>
            </a:r>
            <a:r>
              <a:rPr lang="en-US" sz="4000" i="1" dirty="0" smtClean="0">
                <a:latin typeface="Times New Roman" pitchFamily="18" charset="0"/>
                <a:cs typeface="Times New Roman" pitchFamily="18" charset="0"/>
              </a:rPr>
              <a:t>: {P</a:t>
            </a:r>
            <a:r>
              <a:rPr lang="en-US" sz="4000" i="1" dirty="0">
                <a:latin typeface="Times New Roman" pitchFamily="18" charset="0"/>
                <a:cs typeface="Times New Roman" pitchFamily="18" charset="0"/>
              </a:rPr>
              <a:t>}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invoke </a:t>
            </a:r>
            <a:r>
              <a:rPr lang="en-US" sz="4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{?}  </a:t>
            </a:r>
            <a:endParaRPr lang="en-US" sz="4000" i="1" dirty="0">
              <a:latin typeface="Times New Roman" pitchFamily="18" charset="0"/>
              <a:cs typeface="Times New Roman" pitchFamily="18" charset="0"/>
            </a:endParaRPr>
          </a:p>
          <a:p>
            <a:pPr marL="342900" lvl="1" indent="-342900" algn="ctr">
              <a:buNone/>
            </a:pPr>
            <a:r>
              <a:rPr lang="en-US" sz="4000" i="1" dirty="0" err="1" smtClean="0">
                <a:latin typeface="Times New Roman" pitchFamily="18" charset="0"/>
                <a:cs typeface="Times New Roman" pitchFamily="18" charset="0"/>
              </a:rPr>
              <a:t>ob</a:t>
            </a:r>
            <a:r>
              <a:rPr lang="en-US" sz="4000" i="1" dirty="0" smtClean="0">
                <a:latin typeface="Times New Roman" pitchFamily="18" charset="0"/>
                <a:cs typeface="Times New Roman" pitchFamily="18" charset="0"/>
              </a:rPr>
              <a:t>’:{P’}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invoke </a:t>
            </a:r>
            <a:r>
              <a:rPr lang="en-US" sz="40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{?}</a:t>
            </a:r>
            <a:endParaRPr lang="en-US" sz="4000" b="1" i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2" name="Straight Arrow Connector 11"/>
          <p:cNvCxnSpPr>
            <a:stCxn id="50" idx="1"/>
            <a:endCxn id="64" idx="6"/>
          </p:cNvCxnSpPr>
          <p:nvPr/>
        </p:nvCxnSpPr>
        <p:spPr>
          <a:xfrm flipH="1">
            <a:off x="4343400" y="1941213"/>
            <a:ext cx="1143000" cy="3061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Oval 19"/>
          <p:cNvSpPr/>
          <p:nvPr/>
        </p:nvSpPr>
        <p:spPr>
          <a:xfrm>
            <a:off x="2743200" y="3395489"/>
            <a:ext cx="1600200" cy="688148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ev</a:t>
            </a:r>
            <a:endParaRPr lang="en-US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21" name="Straight Arrow Connector 20"/>
          <p:cNvCxnSpPr>
            <a:stCxn id="20" idx="0"/>
            <a:endCxn id="64" idx="4"/>
          </p:cNvCxnSpPr>
          <p:nvPr/>
        </p:nvCxnSpPr>
        <p:spPr>
          <a:xfrm flipV="1">
            <a:off x="3543300" y="2288348"/>
            <a:ext cx="0" cy="1107141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Oval 63"/>
          <p:cNvSpPr/>
          <p:nvPr/>
        </p:nvSpPr>
        <p:spPr>
          <a:xfrm>
            <a:off x="2743200" y="1600200"/>
            <a:ext cx="1600200" cy="688148"/>
          </a:xfrm>
          <a:prstGeom prst="ellipse">
            <a:avLst/>
          </a:prstGeom>
          <a:pattFill prst="pct5">
            <a:fgClr>
              <a:schemeClr val="tx1"/>
            </a:fgClr>
            <a:bgClr>
              <a:schemeClr val="bg1"/>
            </a:bgClr>
          </a:patt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ev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’</a:t>
            </a:r>
          </a:p>
        </p:txBody>
      </p:sp>
      <p:cxnSp>
        <p:nvCxnSpPr>
          <p:cNvPr id="83" name="Straight Arrow Connector 82"/>
          <p:cNvCxnSpPr>
            <a:endCxn id="20" idx="6"/>
          </p:cNvCxnSpPr>
          <p:nvPr/>
        </p:nvCxnSpPr>
        <p:spPr>
          <a:xfrm flipH="1">
            <a:off x="4343400" y="3734285"/>
            <a:ext cx="1143000" cy="5278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Rectangle 22"/>
          <p:cNvSpPr/>
          <p:nvPr/>
        </p:nvSpPr>
        <p:spPr>
          <a:xfrm>
            <a:off x="2362200" y="3174244"/>
            <a:ext cx="4803648" cy="1626356"/>
          </a:xfrm>
          <a:prstGeom prst="rect">
            <a:avLst/>
          </a:prstGeom>
          <a:noFill/>
          <a:ln>
            <a:solidFill>
              <a:srgbClr val="FF0000"/>
            </a:solidFill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5" name="Straight Arrow Connector 24"/>
          <p:cNvCxnSpPr>
            <a:stCxn id="26" idx="1"/>
            <a:endCxn id="20" idx="5"/>
          </p:cNvCxnSpPr>
          <p:nvPr/>
        </p:nvCxnSpPr>
        <p:spPr>
          <a:xfrm flipH="1" flipV="1">
            <a:off x="4109056" y="3982860"/>
            <a:ext cx="5744" cy="248481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Flowchart: Data 25"/>
          <p:cNvSpPr/>
          <p:nvPr/>
        </p:nvSpPr>
        <p:spPr>
          <a:xfrm>
            <a:off x="3429000" y="4231341"/>
            <a:ext cx="1371600" cy="381000"/>
          </a:xfrm>
          <a:prstGeom prst="flowChartInputOutpu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(P,Q)</a:t>
            </a:r>
            <a:endParaRPr lang="en-US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30" name="Straight Arrow Connector 29"/>
          <p:cNvCxnSpPr>
            <a:stCxn id="31" idx="1"/>
          </p:cNvCxnSpPr>
          <p:nvPr/>
        </p:nvCxnSpPr>
        <p:spPr>
          <a:xfrm flipH="1" flipV="1">
            <a:off x="4261456" y="2057400"/>
            <a:ext cx="5744" cy="248481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Flowchart: Data 30"/>
          <p:cNvSpPr/>
          <p:nvPr/>
        </p:nvSpPr>
        <p:spPr>
          <a:xfrm>
            <a:off x="3581400" y="2305881"/>
            <a:ext cx="1371600" cy="381000"/>
          </a:xfrm>
          <a:prstGeom prst="flowChartInputOutput">
            <a:avLst/>
          </a:prstGeom>
          <a:pattFill prst="pct5">
            <a:fgClr>
              <a:schemeClr val="tx1"/>
            </a:fgClr>
            <a:bgClr>
              <a:schemeClr val="bg1"/>
            </a:bgClr>
          </a:patt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(P’,Q’)</a:t>
            </a:r>
          </a:p>
        </p:txBody>
      </p:sp>
      <p:grpSp>
        <p:nvGrpSpPr>
          <p:cNvPr id="40" name="Group 39"/>
          <p:cNvGrpSpPr/>
          <p:nvPr/>
        </p:nvGrpSpPr>
        <p:grpSpPr>
          <a:xfrm>
            <a:off x="5334000" y="3215495"/>
            <a:ext cx="1600200" cy="848129"/>
            <a:chOff x="5334000" y="3736636"/>
            <a:chExt cx="1600200" cy="848129"/>
          </a:xfrm>
        </p:grpSpPr>
        <p:sp>
          <p:nvSpPr>
            <p:cNvPr id="41" name="Rectangle 40"/>
            <p:cNvSpPr/>
            <p:nvPr/>
          </p:nvSpPr>
          <p:spPr>
            <a:xfrm>
              <a:off x="5486400" y="3857403"/>
              <a:ext cx="1444752" cy="727362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b="1" i="1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invoke</a:t>
              </a:r>
            </a:p>
          </p:txBody>
        </p:sp>
        <p:sp>
          <p:nvSpPr>
            <p:cNvPr id="42" name="Rectangle 41"/>
            <p:cNvSpPr/>
            <p:nvPr/>
          </p:nvSpPr>
          <p:spPr>
            <a:xfrm>
              <a:off x="5486400" y="4155272"/>
              <a:ext cx="1447800" cy="208720"/>
            </a:xfrm>
            <a:prstGeom prst="rect">
              <a:avLst/>
            </a:prstGeom>
            <a:ln w="25400">
              <a:solidFill>
                <a:srgbClr val="92D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lIns="0" tIns="0" rIns="0" bIns="0" rtlCol="0" anchor="ctr"/>
            <a:lstStyle/>
            <a:p>
              <a:pPr algn="ctr"/>
              <a:endParaRPr lang="en-US" i="1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7" name="Rectangle 46"/>
            <p:cNvSpPr/>
            <p:nvPr/>
          </p:nvSpPr>
          <p:spPr>
            <a:xfrm>
              <a:off x="5334000" y="3736636"/>
              <a:ext cx="339852" cy="229696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6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ob</a:t>
              </a:r>
              <a:endParaRPr lang="en-US" sz="16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49" name="Group 48"/>
          <p:cNvGrpSpPr/>
          <p:nvPr/>
        </p:nvGrpSpPr>
        <p:grpSpPr>
          <a:xfrm>
            <a:off x="5334000" y="1456765"/>
            <a:ext cx="1600200" cy="848129"/>
            <a:chOff x="5334000" y="3736636"/>
            <a:chExt cx="1600200" cy="848129"/>
          </a:xfrm>
        </p:grpSpPr>
        <p:sp>
          <p:nvSpPr>
            <p:cNvPr id="50" name="Rectangle 49"/>
            <p:cNvSpPr/>
            <p:nvPr/>
          </p:nvSpPr>
          <p:spPr>
            <a:xfrm>
              <a:off x="5486400" y="3857403"/>
              <a:ext cx="1444752" cy="727362"/>
            </a:xfrm>
            <a:prstGeom prst="rect">
              <a:avLst/>
            </a:prstGeom>
            <a:pattFill prst="pct5">
              <a:fgClr>
                <a:schemeClr val="accent1"/>
              </a:fgClr>
              <a:bgClr>
                <a:schemeClr val="bg1"/>
              </a:bgClr>
            </a:patt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b="1" i="1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invoke</a:t>
              </a:r>
            </a:p>
          </p:txBody>
        </p:sp>
        <p:sp>
          <p:nvSpPr>
            <p:cNvPr id="51" name="Rectangle 50"/>
            <p:cNvSpPr/>
            <p:nvPr/>
          </p:nvSpPr>
          <p:spPr>
            <a:xfrm>
              <a:off x="5486400" y="4155272"/>
              <a:ext cx="1447800" cy="208720"/>
            </a:xfrm>
            <a:prstGeom prst="rect">
              <a:avLst/>
            </a:prstGeom>
            <a:ln w="25400">
              <a:solidFill>
                <a:srgbClr val="92D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lIns="0" tIns="0" rIns="0" bIns="0" rtlCol="0" anchor="ctr"/>
            <a:lstStyle/>
            <a:p>
              <a:pPr algn="ctr"/>
              <a:endParaRPr lang="en-US" i="1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52" name="Rectangle 51"/>
            <p:cNvSpPr/>
            <p:nvPr/>
          </p:nvSpPr>
          <p:spPr>
            <a:xfrm>
              <a:off x="5334000" y="3736636"/>
              <a:ext cx="339852" cy="229696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6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ob</a:t>
              </a:r>
              <a:r>
                <a:rPr lang="en-US" sz="16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’</a:t>
              </a:r>
              <a:endParaRPr lang="en-US" sz="16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53" name="Rectangle 52"/>
          <p:cNvSpPr/>
          <p:nvPr/>
        </p:nvSpPr>
        <p:spPr>
          <a:xfrm>
            <a:off x="2362200" y="1193044"/>
            <a:ext cx="4803648" cy="1626356"/>
          </a:xfrm>
          <a:prstGeom prst="rect">
            <a:avLst/>
          </a:prstGeom>
          <a:noFill/>
          <a:ln>
            <a:solidFill>
              <a:srgbClr val="FF0000"/>
            </a:solidFill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3948213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Behavioral invariance 1</a:t>
            </a:r>
            <a:endParaRPr lang="en-US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marL="0" lvl="1" indent="0" algn="ctr">
              <a:buNone/>
            </a:pPr>
            <a:r>
              <a:rPr lang="en-US" sz="2500" i="1" dirty="0" smtClean="0">
                <a:latin typeface="Times New Roman" pitchFamily="18" charset="0"/>
                <a:cs typeface="Times New Roman" pitchFamily="18" charset="0"/>
              </a:rPr>
              <a:t>ob: {P</a:t>
            </a:r>
            <a:r>
              <a:rPr lang="en-US" sz="2500" i="1" dirty="0">
                <a:latin typeface="Times New Roman" pitchFamily="18" charset="0"/>
                <a:cs typeface="Times New Roman" pitchFamily="18" charset="0"/>
              </a:rPr>
              <a:t>}</a:t>
            </a:r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invoke </a:t>
            </a:r>
            <a:r>
              <a:rPr lang="en-US" sz="25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{Q}</a:t>
            </a:r>
          </a:p>
          <a:p>
            <a:pPr marL="0" lvl="1" indent="0">
              <a:buNone/>
            </a:pP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requires (</a:t>
            </a:r>
            <a:r>
              <a:rPr lang="en-US" sz="2500" i="1" dirty="0" smtClean="0">
                <a:latin typeface="Times New Roman" pitchFamily="18" charset="0"/>
                <a:cs typeface="Times New Roman" pitchFamily="18" charset="0"/>
              </a:rPr>
              <a:t>P </a:t>
            </a:r>
            <a:r>
              <a:rPr lang="en-US" sz="2500" i="1" dirty="0" smtClean="0">
                <a:latin typeface="Times New Roman" pitchFamily="18" charset="0"/>
                <a:cs typeface="Times New Roman" pitchFamily="18" charset="0"/>
                <a:sym typeface="Wingdings" panose="05000000000000000000" pitchFamily="2" charset="2"/>
              </a:rPr>
              <a:t>=&gt; P’  and Q’ =&gt; Q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  <a:sym typeface="Wingdings" panose="05000000000000000000" pitchFamily="2" charset="2"/>
              </a:rPr>
              <a:t>)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Oval 19"/>
          <p:cNvSpPr/>
          <p:nvPr/>
        </p:nvSpPr>
        <p:spPr>
          <a:xfrm>
            <a:off x="1600200" y="3355148"/>
            <a:ext cx="1600200" cy="688148"/>
          </a:xfrm>
          <a:prstGeom prst="ellipse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0" tIns="0" rIns="0" bIns="0" rtlCol="0" anchor="ctr"/>
          <a:lstStyle/>
          <a:p>
            <a:pPr algn="ctr"/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ev</a:t>
            </a:r>
            <a:endParaRPr lang="en-US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21" name="Straight Arrow Connector 20"/>
          <p:cNvCxnSpPr>
            <a:stCxn id="20" idx="0"/>
            <a:endCxn id="64" idx="4"/>
          </p:cNvCxnSpPr>
          <p:nvPr/>
        </p:nvCxnSpPr>
        <p:spPr>
          <a:xfrm flipV="1">
            <a:off x="2400300" y="2516948"/>
            <a:ext cx="0" cy="838200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Oval 63"/>
          <p:cNvSpPr/>
          <p:nvPr/>
        </p:nvSpPr>
        <p:spPr>
          <a:xfrm>
            <a:off x="1600200" y="1828800"/>
            <a:ext cx="1600200" cy="688148"/>
          </a:xfrm>
          <a:prstGeom prst="ellipse">
            <a:avLst/>
          </a:prstGeom>
          <a:pattFill prst="pct5">
            <a:fgClr>
              <a:schemeClr val="tx1"/>
            </a:fgClr>
            <a:bgClr>
              <a:schemeClr val="bg1"/>
            </a:bgClr>
          </a:patt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ev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’ </a:t>
            </a:r>
          </a:p>
        </p:txBody>
      </p:sp>
      <p:cxnSp>
        <p:nvCxnSpPr>
          <p:cNvPr id="25" name="Straight Arrow Connector 24"/>
          <p:cNvCxnSpPr>
            <a:stCxn id="26" idx="1"/>
            <a:endCxn id="20" idx="5"/>
          </p:cNvCxnSpPr>
          <p:nvPr/>
        </p:nvCxnSpPr>
        <p:spPr>
          <a:xfrm flipH="1" flipV="1">
            <a:off x="2966056" y="3942519"/>
            <a:ext cx="5744" cy="248481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Flowchart: Data 25"/>
          <p:cNvSpPr/>
          <p:nvPr/>
        </p:nvSpPr>
        <p:spPr>
          <a:xfrm>
            <a:off x="2286000" y="4191000"/>
            <a:ext cx="1371600" cy="381000"/>
          </a:xfrm>
          <a:prstGeom prst="flowChartInputOutput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0" tIns="0" rIns="0" bIns="0"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(P,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Q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en-US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30" name="Straight Arrow Connector 29"/>
          <p:cNvCxnSpPr>
            <a:stCxn id="31" idx="1"/>
          </p:cNvCxnSpPr>
          <p:nvPr/>
        </p:nvCxnSpPr>
        <p:spPr>
          <a:xfrm flipH="1" flipV="1">
            <a:off x="3118456" y="2286000"/>
            <a:ext cx="5744" cy="248481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Flowchart: Data 30"/>
          <p:cNvSpPr/>
          <p:nvPr/>
        </p:nvSpPr>
        <p:spPr>
          <a:xfrm>
            <a:off x="2438400" y="2534481"/>
            <a:ext cx="1371600" cy="381000"/>
          </a:xfrm>
          <a:prstGeom prst="flowChartInputOutput">
            <a:avLst/>
          </a:prstGeom>
          <a:pattFill prst="pct5">
            <a:fgClr>
              <a:schemeClr val="tx1"/>
            </a:fgClr>
            <a:bgClr>
              <a:schemeClr val="bg1"/>
            </a:bgClr>
          </a:pattFill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0" tIns="0" rIns="0" bIns="0"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(P’,Q’)</a:t>
            </a:r>
            <a:endParaRPr lang="en-US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23" name="Straight Arrow Connector 22"/>
          <p:cNvCxnSpPr>
            <a:stCxn id="36" idx="3"/>
            <a:endCxn id="45" idx="1"/>
          </p:cNvCxnSpPr>
          <p:nvPr/>
        </p:nvCxnSpPr>
        <p:spPr>
          <a:xfrm flipV="1">
            <a:off x="5791200" y="3459084"/>
            <a:ext cx="569260" cy="3875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4" name="Group 33"/>
          <p:cNvGrpSpPr/>
          <p:nvPr/>
        </p:nvGrpSpPr>
        <p:grpSpPr>
          <a:xfrm>
            <a:off x="4191000" y="2812809"/>
            <a:ext cx="1600200" cy="1191118"/>
            <a:chOff x="5334000" y="3609482"/>
            <a:chExt cx="1600200" cy="1191118"/>
          </a:xfrm>
        </p:grpSpPr>
        <p:sp>
          <p:nvSpPr>
            <p:cNvPr id="35" name="Rectangle 34"/>
            <p:cNvSpPr/>
            <p:nvPr/>
          </p:nvSpPr>
          <p:spPr>
            <a:xfrm>
              <a:off x="5486400" y="3857403"/>
              <a:ext cx="1444752" cy="727362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b="1" i="1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invoke</a:t>
              </a:r>
            </a:p>
          </p:txBody>
        </p:sp>
        <p:sp>
          <p:nvSpPr>
            <p:cNvPr id="36" name="Rectangle 35"/>
            <p:cNvSpPr/>
            <p:nvPr/>
          </p:nvSpPr>
          <p:spPr>
            <a:xfrm>
              <a:off x="5486400" y="4155272"/>
              <a:ext cx="1447800" cy="208720"/>
            </a:xfrm>
            <a:prstGeom prst="rect">
              <a:avLst/>
            </a:prstGeom>
            <a:ln w="25400">
              <a:solidFill>
                <a:srgbClr val="92D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lIns="0" tIns="0" rIns="0" bIns="0" rtlCol="0" anchor="ctr"/>
            <a:lstStyle/>
            <a:p>
              <a:pPr algn="ctr"/>
              <a:endParaRPr lang="en-US" i="1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9" name="TextBox 38"/>
            <p:cNvSpPr txBox="1"/>
            <p:nvPr/>
          </p:nvSpPr>
          <p:spPr>
            <a:xfrm>
              <a:off x="6016502" y="3862141"/>
              <a:ext cx="30809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i="1" dirty="0" smtClean="0"/>
                <a:t>P</a:t>
              </a:r>
              <a:endParaRPr lang="en-US" b="1" i="1" dirty="0"/>
            </a:p>
          </p:txBody>
        </p:sp>
        <p:sp>
          <p:nvSpPr>
            <p:cNvPr id="40" name="TextBox 39"/>
            <p:cNvSpPr txBox="1"/>
            <p:nvPr/>
          </p:nvSpPr>
          <p:spPr>
            <a:xfrm>
              <a:off x="6016502" y="4254809"/>
              <a:ext cx="34176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i="1" dirty="0"/>
                <a:t>Q</a:t>
              </a:r>
            </a:p>
          </p:txBody>
        </p:sp>
        <p:sp>
          <p:nvSpPr>
            <p:cNvPr id="41" name="Rectangle 40"/>
            <p:cNvSpPr/>
            <p:nvPr/>
          </p:nvSpPr>
          <p:spPr>
            <a:xfrm>
              <a:off x="5791200" y="4547941"/>
              <a:ext cx="760610" cy="252659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6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Q</a:t>
              </a:r>
            </a:p>
          </p:txBody>
        </p:sp>
        <p:sp>
          <p:nvSpPr>
            <p:cNvPr id="42" name="Rectangle 41"/>
            <p:cNvSpPr/>
            <p:nvPr/>
          </p:nvSpPr>
          <p:spPr>
            <a:xfrm>
              <a:off x="5791200" y="3609482"/>
              <a:ext cx="760610" cy="252659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6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P</a:t>
              </a:r>
              <a:endPara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3" name="Rectangle 42"/>
            <p:cNvSpPr/>
            <p:nvPr/>
          </p:nvSpPr>
          <p:spPr>
            <a:xfrm>
              <a:off x="5334000" y="3736636"/>
              <a:ext cx="339852" cy="229696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6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ob</a:t>
              </a:r>
              <a:endParaRPr lang="en-US" sz="16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44" name="Group 43"/>
          <p:cNvGrpSpPr/>
          <p:nvPr/>
        </p:nvGrpSpPr>
        <p:grpSpPr>
          <a:xfrm>
            <a:off x="6208060" y="2847482"/>
            <a:ext cx="1597152" cy="1191118"/>
            <a:chOff x="5334000" y="3609482"/>
            <a:chExt cx="1597152" cy="1191118"/>
          </a:xfrm>
        </p:grpSpPr>
        <p:sp>
          <p:nvSpPr>
            <p:cNvPr id="45" name="Rectangle 44"/>
            <p:cNvSpPr/>
            <p:nvPr/>
          </p:nvSpPr>
          <p:spPr>
            <a:xfrm>
              <a:off x="5486400" y="3857403"/>
              <a:ext cx="1444752" cy="727362"/>
            </a:xfrm>
            <a:prstGeom prst="rect">
              <a:avLst/>
            </a:prstGeom>
            <a:pattFill prst="pct5">
              <a:fgClr>
                <a:schemeClr val="tx2"/>
              </a:fgClr>
              <a:bgClr>
                <a:schemeClr val="bg1"/>
              </a:bgClr>
            </a:patt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endPara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6" name="Rectangle 45"/>
            <p:cNvSpPr/>
            <p:nvPr/>
          </p:nvSpPr>
          <p:spPr>
            <a:xfrm>
              <a:off x="5791200" y="4547941"/>
              <a:ext cx="760610" cy="252659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6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Q’</a:t>
              </a:r>
              <a:endPara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7" name="Rectangle 46"/>
            <p:cNvSpPr/>
            <p:nvPr/>
          </p:nvSpPr>
          <p:spPr>
            <a:xfrm>
              <a:off x="5791200" y="3609482"/>
              <a:ext cx="760610" cy="252659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6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P’</a:t>
              </a:r>
              <a:endPara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8" name="Rectangle 47"/>
            <p:cNvSpPr/>
            <p:nvPr/>
          </p:nvSpPr>
          <p:spPr>
            <a:xfrm>
              <a:off x="5334000" y="3736636"/>
              <a:ext cx="339852" cy="229696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6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ob</a:t>
              </a:r>
              <a:r>
                <a:rPr lang="en-US" sz="16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’</a:t>
              </a:r>
              <a:endParaRPr lang="en-US" sz="16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cxnSp>
        <p:nvCxnSpPr>
          <p:cNvPr id="28" name="Straight Arrow Connector 27"/>
          <p:cNvCxnSpPr>
            <a:stCxn id="39" idx="3"/>
            <a:endCxn id="47" idx="1"/>
          </p:cNvCxnSpPr>
          <p:nvPr/>
        </p:nvCxnSpPr>
        <p:spPr>
          <a:xfrm flipV="1">
            <a:off x="5181600" y="2973812"/>
            <a:ext cx="1483660" cy="276322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>
            <a:stCxn id="46" idx="1"/>
            <a:endCxn id="40" idx="3"/>
          </p:cNvCxnSpPr>
          <p:nvPr/>
        </p:nvCxnSpPr>
        <p:spPr>
          <a:xfrm flipH="1" flipV="1">
            <a:off x="5215262" y="3642802"/>
            <a:ext cx="1449998" cy="269469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="" xmlns:p14="http://schemas.microsoft.com/office/powerpoint/2010/main" val="3194060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Behavioral invariance 2</a:t>
            </a:r>
            <a:endParaRPr lang="en-US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marL="0" lvl="1" indent="0" algn="ctr">
              <a:buNone/>
            </a:pPr>
            <a:r>
              <a:rPr lang="en-US" sz="2500" i="1" dirty="0" smtClean="0">
                <a:latin typeface="Times New Roman" pitchFamily="18" charset="0"/>
                <a:cs typeface="Times New Roman" pitchFamily="18" charset="0"/>
              </a:rPr>
              <a:t>ob’: {P’}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 invoke </a:t>
            </a:r>
            <a:r>
              <a:rPr lang="en-US" sz="25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{Q’}</a:t>
            </a:r>
          </a:p>
          <a:p>
            <a:pPr marL="0" lvl="1" indent="0">
              <a:buNone/>
            </a:pP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requires (</a:t>
            </a:r>
            <a:r>
              <a:rPr lang="en-US" sz="2500" i="1" dirty="0" smtClean="0">
                <a:latin typeface="Times New Roman" pitchFamily="18" charset="0"/>
                <a:cs typeface="Times New Roman" pitchFamily="18" charset="0"/>
              </a:rPr>
              <a:t>P’ </a:t>
            </a:r>
            <a:r>
              <a:rPr lang="en-US" sz="2500" i="1" dirty="0" smtClean="0">
                <a:latin typeface="Times New Roman" pitchFamily="18" charset="0"/>
                <a:cs typeface="Times New Roman" pitchFamily="18" charset="0"/>
                <a:sym typeface="Wingdings" panose="05000000000000000000" pitchFamily="2" charset="2"/>
              </a:rPr>
              <a:t>=&gt; P and Q=&gt; Q’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  <a:sym typeface="Wingdings" panose="05000000000000000000" pitchFamily="2" charset="2"/>
              </a:rPr>
              <a:t>)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Oval 19"/>
          <p:cNvSpPr/>
          <p:nvPr/>
        </p:nvSpPr>
        <p:spPr>
          <a:xfrm>
            <a:off x="1600200" y="3355148"/>
            <a:ext cx="1600200" cy="688148"/>
          </a:xfrm>
          <a:prstGeom prst="ellipse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0" tIns="0" rIns="0" bIns="0" rtlCol="0" anchor="ctr"/>
          <a:lstStyle/>
          <a:p>
            <a:pPr algn="ctr"/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ev</a:t>
            </a:r>
            <a:endParaRPr lang="en-US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21" name="Straight Arrow Connector 20"/>
          <p:cNvCxnSpPr>
            <a:stCxn id="20" idx="0"/>
            <a:endCxn id="64" idx="4"/>
          </p:cNvCxnSpPr>
          <p:nvPr/>
        </p:nvCxnSpPr>
        <p:spPr>
          <a:xfrm flipV="1">
            <a:off x="2400300" y="2516948"/>
            <a:ext cx="0" cy="838200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Oval 63"/>
          <p:cNvSpPr/>
          <p:nvPr/>
        </p:nvSpPr>
        <p:spPr>
          <a:xfrm>
            <a:off x="1600200" y="1828800"/>
            <a:ext cx="1600200" cy="688148"/>
          </a:xfrm>
          <a:prstGeom prst="ellipse">
            <a:avLst/>
          </a:prstGeom>
          <a:pattFill prst="pct5">
            <a:fgClr>
              <a:schemeClr val="tx1"/>
            </a:fgClr>
            <a:bgClr>
              <a:schemeClr val="bg1"/>
            </a:bgClr>
          </a:patt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ev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’ </a:t>
            </a:r>
          </a:p>
        </p:txBody>
      </p:sp>
      <p:cxnSp>
        <p:nvCxnSpPr>
          <p:cNvPr id="25" name="Straight Arrow Connector 24"/>
          <p:cNvCxnSpPr>
            <a:stCxn id="26" idx="1"/>
            <a:endCxn id="20" idx="5"/>
          </p:cNvCxnSpPr>
          <p:nvPr/>
        </p:nvCxnSpPr>
        <p:spPr>
          <a:xfrm flipH="1" flipV="1">
            <a:off x="2966056" y="3942519"/>
            <a:ext cx="5744" cy="248481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Flowchart: Data 25"/>
          <p:cNvSpPr/>
          <p:nvPr/>
        </p:nvSpPr>
        <p:spPr>
          <a:xfrm>
            <a:off x="2286000" y="4191000"/>
            <a:ext cx="1371600" cy="381000"/>
          </a:xfrm>
          <a:prstGeom prst="flowChartInputOutput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0" tIns="0" rIns="0" bIns="0"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(P,Q)</a:t>
            </a:r>
            <a:endParaRPr lang="en-US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30" name="Straight Arrow Connector 29"/>
          <p:cNvCxnSpPr>
            <a:stCxn id="31" idx="1"/>
          </p:cNvCxnSpPr>
          <p:nvPr/>
        </p:nvCxnSpPr>
        <p:spPr>
          <a:xfrm flipH="1" flipV="1">
            <a:off x="3118456" y="2286000"/>
            <a:ext cx="5744" cy="248481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Flowchart: Data 30"/>
          <p:cNvSpPr/>
          <p:nvPr/>
        </p:nvSpPr>
        <p:spPr>
          <a:xfrm>
            <a:off x="2438400" y="2534481"/>
            <a:ext cx="1371600" cy="381000"/>
          </a:xfrm>
          <a:prstGeom prst="flowChartInputOutput">
            <a:avLst/>
          </a:prstGeom>
          <a:pattFill prst="pct5">
            <a:fgClr>
              <a:schemeClr val="tx1"/>
            </a:fgClr>
            <a:bgClr>
              <a:schemeClr val="bg1"/>
            </a:bgClr>
          </a:pattFill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0" tIns="0" rIns="0" bIns="0"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(P’,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Q’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en-US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23" name="Straight Arrow Connector 22"/>
          <p:cNvCxnSpPr>
            <a:stCxn id="28" idx="3"/>
            <a:endCxn id="49" idx="1"/>
          </p:cNvCxnSpPr>
          <p:nvPr/>
        </p:nvCxnSpPr>
        <p:spPr>
          <a:xfrm flipV="1">
            <a:off x="5758388" y="3459084"/>
            <a:ext cx="569260" cy="3875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4" name="Group 23"/>
          <p:cNvGrpSpPr/>
          <p:nvPr/>
        </p:nvGrpSpPr>
        <p:grpSpPr>
          <a:xfrm>
            <a:off x="4158188" y="2812809"/>
            <a:ext cx="1600200" cy="1191118"/>
            <a:chOff x="5334000" y="3609482"/>
            <a:chExt cx="1600200" cy="1191118"/>
          </a:xfrm>
        </p:grpSpPr>
        <p:sp>
          <p:nvSpPr>
            <p:cNvPr id="27" name="Rectangle 26"/>
            <p:cNvSpPr/>
            <p:nvPr/>
          </p:nvSpPr>
          <p:spPr>
            <a:xfrm>
              <a:off x="5486400" y="3857403"/>
              <a:ext cx="1444752" cy="727362"/>
            </a:xfrm>
            <a:prstGeom prst="rect">
              <a:avLst/>
            </a:prstGeom>
            <a:pattFill prst="pct5">
              <a:fgClr>
                <a:schemeClr val="tx2"/>
              </a:fgClr>
              <a:bgClr>
                <a:schemeClr val="bg1"/>
              </a:bgClr>
            </a:patt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b="1" i="1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invoke</a:t>
              </a:r>
            </a:p>
          </p:txBody>
        </p:sp>
        <p:sp>
          <p:nvSpPr>
            <p:cNvPr id="28" name="Rectangle 27"/>
            <p:cNvSpPr/>
            <p:nvPr/>
          </p:nvSpPr>
          <p:spPr>
            <a:xfrm>
              <a:off x="5486400" y="4155272"/>
              <a:ext cx="1447800" cy="208720"/>
            </a:xfrm>
            <a:prstGeom prst="rect">
              <a:avLst/>
            </a:prstGeom>
            <a:ln w="25400">
              <a:solidFill>
                <a:srgbClr val="92D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lIns="0" tIns="0" rIns="0" bIns="0" rtlCol="0" anchor="ctr"/>
            <a:lstStyle/>
            <a:p>
              <a:pPr algn="ctr"/>
              <a:endParaRPr lang="en-US" i="1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6016502" y="3862141"/>
              <a:ext cx="37247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i="1" dirty="0" smtClean="0"/>
                <a:t>P’</a:t>
              </a:r>
              <a:endParaRPr lang="en-US" b="1" i="1" dirty="0"/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6016502" y="4254809"/>
              <a:ext cx="40241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i="1" dirty="0" smtClean="0"/>
                <a:t>Q’</a:t>
              </a:r>
              <a:endParaRPr lang="en-US" b="1" i="1" dirty="0"/>
            </a:p>
          </p:txBody>
        </p:sp>
        <p:sp>
          <p:nvSpPr>
            <p:cNvPr id="33" name="Rectangle 32"/>
            <p:cNvSpPr/>
            <p:nvPr/>
          </p:nvSpPr>
          <p:spPr>
            <a:xfrm>
              <a:off x="5791200" y="4547941"/>
              <a:ext cx="760610" cy="252659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6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Q’</a:t>
              </a:r>
              <a:endPara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4" name="Rectangle 33"/>
            <p:cNvSpPr/>
            <p:nvPr/>
          </p:nvSpPr>
          <p:spPr>
            <a:xfrm>
              <a:off x="5791200" y="3609482"/>
              <a:ext cx="760610" cy="252659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6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P’</a:t>
              </a:r>
              <a:endPara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5" name="Rectangle 34"/>
            <p:cNvSpPr/>
            <p:nvPr/>
          </p:nvSpPr>
          <p:spPr>
            <a:xfrm>
              <a:off x="5334000" y="3736636"/>
              <a:ext cx="339852" cy="229696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6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ob</a:t>
              </a:r>
              <a:r>
                <a:rPr lang="en-US" sz="16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’</a:t>
              </a:r>
              <a:endParaRPr lang="en-US" sz="16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36" name="Group 35"/>
          <p:cNvGrpSpPr/>
          <p:nvPr/>
        </p:nvGrpSpPr>
        <p:grpSpPr>
          <a:xfrm>
            <a:off x="6175248" y="2847482"/>
            <a:ext cx="1597152" cy="1191118"/>
            <a:chOff x="5334000" y="3609482"/>
            <a:chExt cx="1597152" cy="1191118"/>
          </a:xfrm>
        </p:grpSpPr>
        <p:sp>
          <p:nvSpPr>
            <p:cNvPr id="49" name="Rectangle 48"/>
            <p:cNvSpPr/>
            <p:nvPr/>
          </p:nvSpPr>
          <p:spPr>
            <a:xfrm>
              <a:off x="5486400" y="3857403"/>
              <a:ext cx="1444752" cy="727362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endPara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50" name="Rectangle 49"/>
            <p:cNvSpPr/>
            <p:nvPr/>
          </p:nvSpPr>
          <p:spPr>
            <a:xfrm>
              <a:off x="5791200" y="4547941"/>
              <a:ext cx="760610" cy="252659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6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Q</a:t>
              </a:r>
              <a:endPara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1" name="Rectangle 50"/>
            <p:cNvSpPr/>
            <p:nvPr/>
          </p:nvSpPr>
          <p:spPr>
            <a:xfrm>
              <a:off x="5791200" y="3609482"/>
              <a:ext cx="760610" cy="252659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6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P</a:t>
              </a:r>
              <a:endPara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2" name="Rectangle 51"/>
            <p:cNvSpPr/>
            <p:nvPr/>
          </p:nvSpPr>
          <p:spPr>
            <a:xfrm>
              <a:off x="5334000" y="3736636"/>
              <a:ext cx="339852" cy="229696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6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ob</a:t>
              </a:r>
              <a:endParaRPr lang="en-US" sz="16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cxnSp>
        <p:nvCxnSpPr>
          <p:cNvPr id="37" name="Straight Arrow Connector 36"/>
          <p:cNvCxnSpPr/>
          <p:nvPr/>
        </p:nvCxnSpPr>
        <p:spPr>
          <a:xfrm flipV="1">
            <a:off x="5181600" y="2973812"/>
            <a:ext cx="1483660" cy="276322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/>
          <p:nvPr/>
        </p:nvCxnSpPr>
        <p:spPr>
          <a:xfrm flipH="1" flipV="1">
            <a:off x="5215262" y="3642802"/>
            <a:ext cx="1449998" cy="269469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="" xmlns:p14="http://schemas.microsoft.com/office/powerpoint/2010/main" val="28004146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Behavioral invariance</a:t>
            </a:r>
            <a:endParaRPr lang="en-US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Oval 19"/>
          <p:cNvSpPr/>
          <p:nvPr/>
        </p:nvSpPr>
        <p:spPr>
          <a:xfrm>
            <a:off x="1567388" y="3355148"/>
            <a:ext cx="1600200" cy="688148"/>
          </a:xfrm>
          <a:prstGeom prst="ellipse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0" tIns="0" rIns="0" bIns="0" rtlCol="0" anchor="ctr"/>
          <a:lstStyle/>
          <a:p>
            <a:pPr algn="ctr"/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ev</a:t>
            </a:r>
            <a:endParaRPr lang="en-US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21" name="Straight Arrow Connector 20"/>
          <p:cNvCxnSpPr>
            <a:stCxn id="20" idx="0"/>
            <a:endCxn id="64" idx="4"/>
          </p:cNvCxnSpPr>
          <p:nvPr/>
        </p:nvCxnSpPr>
        <p:spPr>
          <a:xfrm flipV="1">
            <a:off x="2367488" y="2516948"/>
            <a:ext cx="0" cy="838200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Oval 63"/>
          <p:cNvSpPr/>
          <p:nvPr/>
        </p:nvSpPr>
        <p:spPr>
          <a:xfrm>
            <a:off x="1567388" y="1828800"/>
            <a:ext cx="1600200" cy="688148"/>
          </a:xfrm>
          <a:prstGeom prst="ellipse">
            <a:avLst/>
          </a:prstGeom>
          <a:pattFill prst="pct5">
            <a:fgClr>
              <a:schemeClr val="accent1"/>
            </a:fgClr>
            <a:bgClr>
              <a:schemeClr val="bg1"/>
            </a:bgClr>
          </a:patt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ev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’ </a:t>
            </a:r>
          </a:p>
        </p:txBody>
      </p:sp>
      <p:cxnSp>
        <p:nvCxnSpPr>
          <p:cNvPr id="25" name="Straight Arrow Connector 24"/>
          <p:cNvCxnSpPr>
            <a:stCxn id="26" idx="1"/>
            <a:endCxn id="20" idx="5"/>
          </p:cNvCxnSpPr>
          <p:nvPr/>
        </p:nvCxnSpPr>
        <p:spPr>
          <a:xfrm flipH="1" flipV="1">
            <a:off x="2933244" y="3942519"/>
            <a:ext cx="5744" cy="248481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Flowchart: Data 25"/>
          <p:cNvSpPr/>
          <p:nvPr/>
        </p:nvSpPr>
        <p:spPr>
          <a:xfrm>
            <a:off x="2253188" y="4191000"/>
            <a:ext cx="1371600" cy="381000"/>
          </a:xfrm>
          <a:prstGeom prst="flowChartInputOutput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0" tIns="0" rIns="0" bIns="0" rtlCol="0" anchor="ctr"/>
          <a:lstStyle/>
          <a:p>
            <a:pPr algn="ctr"/>
            <a:r>
              <a:rPr lang="en-US" dirty="0">
                <a:latin typeface="Times New Roman" pitchFamily="18" charset="0"/>
                <a:cs typeface="Times New Roman" pitchFamily="18" charset="0"/>
              </a:rPr>
              <a:t>(P,Q)</a:t>
            </a:r>
          </a:p>
        </p:txBody>
      </p:sp>
      <p:cxnSp>
        <p:nvCxnSpPr>
          <p:cNvPr id="30" name="Straight Arrow Connector 29"/>
          <p:cNvCxnSpPr>
            <a:stCxn id="31" idx="1"/>
          </p:cNvCxnSpPr>
          <p:nvPr/>
        </p:nvCxnSpPr>
        <p:spPr>
          <a:xfrm flipH="1" flipV="1">
            <a:off x="3085644" y="2286000"/>
            <a:ext cx="5744" cy="248481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Flowchart: Data 30"/>
          <p:cNvSpPr/>
          <p:nvPr/>
        </p:nvSpPr>
        <p:spPr>
          <a:xfrm>
            <a:off x="2405588" y="2534481"/>
            <a:ext cx="1371600" cy="381000"/>
          </a:xfrm>
          <a:prstGeom prst="flowChartInputOutput">
            <a:avLst/>
          </a:prstGeom>
          <a:pattFill prst="pct5">
            <a:fgClr>
              <a:schemeClr val="accent1"/>
            </a:fgClr>
            <a:bgClr>
              <a:schemeClr val="bg1"/>
            </a:bgClr>
          </a:pattFill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0" tIns="0" rIns="0" bIns="0"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(P’,Q’)</a:t>
            </a:r>
            <a:endParaRPr lang="en-US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330417747"/>
              </p:ext>
            </p:extLst>
          </p:nvPr>
        </p:nvGraphicFramePr>
        <p:xfrm>
          <a:off x="1143000" y="4800600"/>
          <a:ext cx="6934200" cy="14173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467100"/>
                <a:gridCol w="3467100"/>
              </a:tblGrid>
              <a:tr h="0">
                <a:tc>
                  <a:txBody>
                    <a:bodyPr/>
                    <a:lstStyle/>
                    <a:p>
                      <a:r>
                        <a:rPr lang="en-US" sz="25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ob</a:t>
                      </a:r>
                      <a:r>
                        <a:rPr lang="en-US" sz="25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runs before </a:t>
                      </a:r>
                      <a:r>
                        <a:rPr lang="en-US" sz="25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ob</a:t>
                      </a:r>
                      <a:r>
                        <a:rPr lang="en-US" sz="25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’</a:t>
                      </a:r>
                      <a:endParaRPr lang="en-US" sz="25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5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 =&gt; P’ </a:t>
                      </a:r>
                      <a:r>
                        <a:rPr lang="en-US" sz="25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and</a:t>
                      </a:r>
                      <a:r>
                        <a:rPr lang="en-US" sz="25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Q’ =&gt; Q</a:t>
                      </a:r>
                      <a:endParaRPr lang="en-US" sz="25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25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ob</a:t>
                      </a:r>
                      <a:r>
                        <a:rPr lang="en-US" sz="25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’ runs before </a:t>
                      </a:r>
                      <a:r>
                        <a:rPr lang="en-US" sz="25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ob</a:t>
                      </a:r>
                      <a:endParaRPr lang="en-US" sz="25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5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P’ =&gt; P</a:t>
                      </a:r>
                      <a:r>
                        <a:rPr lang="en-US" sz="25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and</a:t>
                      </a:r>
                      <a:r>
                        <a:rPr lang="en-US" sz="25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Q =&gt; Q’</a:t>
                      </a: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25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arbitrary execution order</a:t>
                      </a:r>
                      <a:endParaRPr lang="en-US" sz="25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5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 = P’    and</a:t>
                      </a:r>
                      <a:r>
                        <a:rPr lang="en-US" sz="25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Q = Q’</a:t>
                      </a:r>
                      <a:endParaRPr lang="en-US" sz="25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34" name="Straight Arrow Connector 33"/>
          <p:cNvCxnSpPr>
            <a:stCxn id="53" idx="3"/>
            <a:endCxn id="60" idx="1"/>
          </p:cNvCxnSpPr>
          <p:nvPr/>
        </p:nvCxnSpPr>
        <p:spPr>
          <a:xfrm flipV="1">
            <a:off x="5758388" y="2475075"/>
            <a:ext cx="569260" cy="3875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5" name="Group 34"/>
          <p:cNvGrpSpPr/>
          <p:nvPr/>
        </p:nvGrpSpPr>
        <p:grpSpPr>
          <a:xfrm>
            <a:off x="4158188" y="1828800"/>
            <a:ext cx="1600200" cy="1191118"/>
            <a:chOff x="5334000" y="3609482"/>
            <a:chExt cx="1600200" cy="1191118"/>
          </a:xfrm>
        </p:grpSpPr>
        <p:sp>
          <p:nvSpPr>
            <p:cNvPr id="36" name="Rectangle 35"/>
            <p:cNvSpPr/>
            <p:nvPr/>
          </p:nvSpPr>
          <p:spPr>
            <a:xfrm>
              <a:off x="5486400" y="3857403"/>
              <a:ext cx="1444752" cy="727362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b="1" i="1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invoke</a:t>
              </a:r>
            </a:p>
          </p:txBody>
        </p:sp>
        <p:sp>
          <p:nvSpPr>
            <p:cNvPr id="53" name="Rectangle 52"/>
            <p:cNvSpPr/>
            <p:nvPr/>
          </p:nvSpPr>
          <p:spPr>
            <a:xfrm>
              <a:off x="5486400" y="4155272"/>
              <a:ext cx="1447800" cy="208720"/>
            </a:xfrm>
            <a:prstGeom prst="rect">
              <a:avLst/>
            </a:prstGeom>
            <a:ln w="25400">
              <a:solidFill>
                <a:srgbClr val="92D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lIns="0" tIns="0" rIns="0" bIns="0" rtlCol="0" anchor="ctr"/>
            <a:lstStyle/>
            <a:p>
              <a:pPr algn="ctr"/>
              <a:endParaRPr lang="en-US" i="1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54" name="TextBox 53"/>
            <p:cNvSpPr txBox="1"/>
            <p:nvPr/>
          </p:nvSpPr>
          <p:spPr>
            <a:xfrm>
              <a:off x="6016502" y="3862141"/>
              <a:ext cx="30809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i="1" dirty="0" smtClean="0"/>
                <a:t>P</a:t>
              </a:r>
              <a:endParaRPr lang="en-US" b="1" i="1" dirty="0"/>
            </a:p>
          </p:txBody>
        </p:sp>
        <p:sp>
          <p:nvSpPr>
            <p:cNvPr id="55" name="TextBox 54"/>
            <p:cNvSpPr txBox="1"/>
            <p:nvPr/>
          </p:nvSpPr>
          <p:spPr>
            <a:xfrm>
              <a:off x="6016502" y="4254809"/>
              <a:ext cx="34176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i="1" dirty="0"/>
                <a:t>Q</a:t>
              </a:r>
            </a:p>
          </p:txBody>
        </p:sp>
        <p:sp>
          <p:nvSpPr>
            <p:cNvPr id="56" name="Rectangle 55"/>
            <p:cNvSpPr/>
            <p:nvPr/>
          </p:nvSpPr>
          <p:spPr>
            <a:xfrm>
              <a:off x="5791200" y="4547941"/>
              <a:ext cx="760610" cy="252659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6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Q</a:t>
              </a:r>
            </a:p>
          </p:txBody>
        </p:sp>
        <p:sp>
          <p:nvSpPr>
            <p:cNvPr id="57" name="Rectangle 56"/>
            <p:cNvSpPr/>
            <p:nvPr/>
          </p:nvSpPr>
          <p:spPr>
            <a:xfrm>
              <a:off x="5791200" y="3609482"/>
              <a:ext cx="760610" cy="252659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6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P</a:t>
              </a:r>
              <a:endPara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8" name="Rectangle 57"/>
            <p:cNvSpPr/>
            <p:nvPr/>
          </p:nvSpPr>
          <p:spPr>
            <a:xfrm>
              <a:off x="5334000" y="3736636"/>
              <a:ext cx="339852" cy="229696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6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ob</a:t>
              </a:r>
              <a:endParaRPr lang="en-US" sz="16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59" name="Group 58"/>
          <p:cNvGrpSpPr/>
          <p:nvPr/>
        </p:nvGrpSpPr>
        <p:grpSpPr>
          <a:xfrm>
            <a:off x="6175248" y="1863473"/>
            <a:ext cx="1597152" cy="1191118"/>
            <a:chOff x="5334000" y="3609482"/>
            <a:chExt cx="1597152" cy="1191118"/>
          </a:xfrm>
        </p:grpSpPr>
        <p:sp>
          <p:nvSpPr>
            <p:cNvPr id="60" name="Rectangle 59"/>
            <p:cNvSpPr/>
            <p:nvPr/>
          </p:nvSpPr>
          <p:spPr>
            <a:xfrm>
              <a:off x="5486400" y="3857403"/>
              <a:ext cx="1444752" cy="727362"/>
            </a:xfrm>
            <a:prstGeom prst="rect">
              <a:avLst/>
            </a:prstGeom>
            <a:pattFill prst="pct5">
              <a:fgClr>
                <a:schemeClr val="tx2"/>
              </a:fgClr>
              <a:bgClr>
                <a:schemeClr val="bg1"/>
              </a:bgClr>
            </a:patt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endPara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61" name="Rectangle 60"/>
            <p:cNvSpPr/>
            <p:nvPr/>
          </p:nvSpPr>
          <p:spPr>
            <a:xfrm>
              <a:off x="5791200" y="4547941"/>
              <a:ext cx="760610" cy="252659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6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Q’</a:t>
              </a:r>
              <a:endPara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2" name="Rectangle 61"/>
            <p:cNvSpPr/>
            <p:nvPr/>
          </p:nvSpPr>
          <p:spPr>
            <a:xfrm>
              <a:off x="5791200" y="3609482"/>
              <a:ext cx="760610" cy="252659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6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P’</a:t>
              </a:r>
              <a:endPara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3" name="Rectangle 62"/>
            <p:cNvSpPr/>
            <p:nvPr/>
          </p:nvSpPr>
          <p:spPr>
            <a:xfrm>
              <a:off x="5334000" y="3736636"/>
              <a:ext cx="339852" cy="229696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6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ob</a:t>
              </a:r>
              <a:r>
                <a:rPr lang="en-US" sz="16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’</a:t>
              </a:r>
              <a:endParaRPr lang="en-US" sz="16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65" name="Group 64"/>
          <p:cNvGrpSpPr/>
          <p:nvPr/>
        </p:nvGrpSpPr>
        <p:grpSpPr>
          <a:xfrm>
            <a:off x="4158188" y="3352800"/>
            <a:ext cx="1600200" cy="1191118"/>
            <a:chOff x="5334000" y="3609482"/>
            <a:chExt cx="1600200" cy="1191118"/>
          </a:xfrm>
        </p:grpSpPr>
        <p:sp>
          <p:nvSpPr>
            <p:cNvPr id="66" name="Rectangle 65"/>
            <p:cNvSpPr/>
            <p:nvPr/>
          </p:nvSpPr>
          <p:spPr>
            <a:xfrm>
              <a:off x="5486400" y="3857403"/>
              <a:ext cx="1444752" cy="727362"/>
            </a:xfrm>
            <a:prstGeom prst="rect">
              <a:avLst/>
            </a:prstGeom>
            <a:pattFill prst="pct5">
              <a:fgClr>
                <a:schemeClr val="tx2"/>
              </a:fgClr>
              <a:bgClr>
                <a:schemeClr val="bg1"/>
              </a:bgClr>
            </a:patt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b="1" i="1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invoke</a:t>
              </a:r>
            </a:p>
          </p:txBody>
        </p:sp>
        <p:sp>
          <p:nvSpPr>
            <p:cNvPr id="67" name="Rectangle 66"/>
            <p:cNvSpPr/>
            <p:nvPr/>
          </p:nvSpPr>
          <p:spPr>
            <a:xfrm>
              <a:off x="5486400" y="4155272"/>
              <a:ext cx="1447800" cy="208720"/>
            </a:xfrm>
            <a:prstGeom prst="rect">
              <a:avLst/>
            </a:prstGeom>
            <a:ln w="25400">
              <a:solidFill>
                <a:srgbClr val="92D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lIns="0" tIns="0" rIns="0" bIns="0" rtlCol="0" anchor="ctr"/>
            <a:lstStyle/>
            <a:p>
              <a:pPr algn="ctr"/>
              <a:endParaRPr lang="en-US" i="1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68" name="TextBox 67"/>
            <p:cNvSpPr txBox="1"/>
            <p:nvPr/>
          </p:nvSpPr>
          <p:spPr>
            <a:xfrm>
              <a:off x="6016502" y="3862141"/>
              <a:ext cx="37247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i="1" dirty="0" smtClean="0"/>
                <a:t>P’</a:t>
              </a:r>
              <a:endParaRPr lang="en-US" b="1" i="1" dirty="0"/>
            </a:p>
          </p:txBody>
        </p:sp>
        <p:sp>
          <p:nvSpPr>
            <p:cNvPr id="69" name="TextBox 68"/>
            <p:cNvSpPr txBox="1"/>
            <p:nvPr/>
          </p:nvSpPr>
          <p:spPr>
            <a:xfrm>
              <a:off x="6016502" y="4254809"/>
              <a:ext cx="40241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i="1" dirty="0" smtClean="0"/>
                <a:t>Q’</a:t>
              </a:r>
              <a:endParaRPr lang="en-US" b="1" i="1" dirty="0"/>
            </a:p>
          </p:txBody>
        </p:sp>
        <p:sp>
          <p:nvSpPr>
            <p:cNvPr id="70" name="Rectangle 69"/>
            <p:cNvSpPr/>
            <p:nvPr/>
          </p:nvSpPr>
          <p:spPr>
            <a:xfrm>
              <a:off x="5791200" y="4547941"/>
              <a:ext cx="760610" cy="252659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6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Q’</a:t>
              </a:r>
              <a:endPara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1" name="Rectangle 70"/>
            <p:cNvSpPr/>
            <p:nvPr/>
          </p:nvSpPr>
          <p:spPr>
            <a:xfrm>
              <a:off x="5791200" y="3609482"/>
              <a:ext cx="760610" cy="252659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6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P’</a:t>
              </a:r>
              <a:endPara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2" name="Rectangle 71"/>
            <p:cNvSpPr/>
            <p:nvPr/>
          </p:nvSpPr>
          <p:spPr>
            <a:xfrm>
              <a:off x="5334000" y="3736636"/>
              <a:ext cx="339852" cy="229696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6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ob</a:t>
              </a:r>
              <a:r>
                <a:rPr lang="en-US" sz="16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’</a:t>
              </a:r>
              <a:endParaRPr lang="en-US" sz="16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73" name="Group 72"/>
          <p:cNvGrpSpPr/>
          <p:nvPr/>
        </p:nvGrpSpPr>
        <p:grpSpPr>
          <a:xfrm>
            <a:off x="6175248" y="3387473"/>
            <a:ext cx="1597152" cy="1191118"/>
            <a:chOff x="5334000" y="3609482"/>
            <a:chExt cx="1597152" cy="1191118"/>
          </a:xfrm>
        </p:grpSpPr>
        <p:sp>
          <p:nvSpPr>
            <p:cNvPr id="74" name="Rectangle 73"/>
            <p:cNvSpPr/>
            <p:nvPr/>
          </p:nvSpPr>
          <p:spPr>
            <a:xfrm>
              <a:off x="5486400" y="3857403"/>
              <a:ext cx="1444752" cy="727362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endPara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75" name="Rectangle 74"/>
            <p:cNvSpPr/>
            <p:nvPr/>
          </p:nvSpPr>
          <p:spPr>
            <a:xfrm>
              <a:off x="5791200" y="4547941"/>
              <a:ext cx="760610" cy="252659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6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Q</a:t>
              </a:r>
              <a:endPara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6" name="Rectangle 75"/>
            <p:cNvSpPr/>
            <p:nvPr/>
          </p:nvSpPr>
          <p:spPr>
            <a:xfrm>
              <a:off x="5791200" y="3609482"/>
              <a:ext cx="760610" cy="252659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6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P</a:t>
              </a:r>
              <a:endPara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7" name="Rectangle 76"/>
            <p:cNvSpPr/>
            <p:nvPr/>
          </p:nvSpPr>
          <p:spPr>
            <a:xfrm>
              <a:off x="5334000" y="3736636"/>
              <a:ext cx="339852" cy="229696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6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ob</a:t>
              </a:r>
              <a:endParaRPr lang="en-US" sz="16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cxnSp>
        <p:nvCxnSpPr>
          <p:cNvPr id="39" name="Straight Arrow Connector 38"/>
          <p:cNvCxnSpPr/>
          <p:nvPr/>
        </p:nvCxnSpPr>
        <p:spPr>
          <a:xfrm flipV="1">
            <a:off x="5755340" y="3962400"/>
            <a:ext cx="569260" cy="3875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Arrow Connector 39"/>
          <p:cNvCxnSpPr/>
          <p:nvPr/>
        </p:nvCxnSpPr>
        <p:spPr>
          <a:xfrm flipV="1">
            <a:off x="5181600" y="3481141"/>
            <a:ext cx="1483660" cy="276322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Arrow Connector 40"/>
          <p:cNvCxnSpPr/>
          <p:nvPr/>
        </p:nvCxnSpPr>
        <p:spPr>
          <a:xfrm flipH="1" flipV="1">
            <a:off x="5215262" y="4150131"/>
            <a:ext cx="1449998" cy="269469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/>
          <p:cNvCxnSpPr/>
          <p:nvPr/>
        </p:nvCxnSpPr>
        <p:spPr>
          <a:xfrm flipV="1">
            <a:off x="5181600" y="1957141"/>
            <a:ext cx="1483660" cy="276322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Arrow Connector 42"/>
          <p:cNvCxnSpPr/>
          <p:nvPr/>
        </p:nvCxnSpPr>
        <p:spPr>
          <a:xfrm flipH="1" flipV="1">
            <a:off x="5215262" y="2626131"/>
            <a:ext cx="1449998" cy="269469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="" xmlns:p14="http://schemas.microsoft.com/office/powerpoint/2010/main" val="22198560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Solution</a:t>
            </a:r>
            <a:endParaRPr lang="en-US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700" b="1" i="1" dirty="0" smtClean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2700" b="1" i="1" dirty="0">
                <a:latin typeface="Times New Roman" pitchFamily="18" charset="0"/>
                <a:cs typeface="Times New Roman" pitchFamily="18" charset="0"/>
              </a:rPr>
              <a:t>Non-decreasing relation</a:t>
            </a:r>
            <a:r>
              <a:rPr lang="en-US" sz="2700" dirty="0">
                <a:latin typeface="Times New Roman" pitchFamily="18" charset="0"/>
                <a:cs typeface="Times New Roman" pitchFamily="18" charset="0"/>
              </a:rPr>
              <a:t> on execution orders of </a:t>
            </a:r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>observers of an event and its </a:t>
            </a:r>
            <a:r>
              <a:rPr lang="en-US" sz="2700" dirty="0" err="1" smtClean="0">
                <a:latin typeface="Times New Roman" pitchFamily="18" charset="0"/>
                <a:cs typeface="Times New Roman" pitchFamily="18" charset="0"/>
              </a:rPr>
              <a:t>superevents</a:t>
            </a:r>
            <a:endParaRPr lang="en-US" sz="2700" b="1" i="1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sz="2700" b="1" i="1" dirty="0" smtClean="0">
                <a:latin typeface="Times New Roman" pitchFamily="18" charset="0"/>
                <a:cs typeface="Times New Roman" pitchFamily="18" charset="0"/>
              </a:rPr>
              <a:t>	Problem</a:t>
            </a:r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>: arbitrary execution orders of observers</a:t>
            </a:r>
          </a:p>
          <a:p>
            <a:pPr marL="0" indent="0">
              <a:buNone/>
            </a:pPr>
            <a:endParaRPr lang="en-US" sz="2700" b="1" i="1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en-US" sz="2700" b="1" i="1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sz="2700" b="1" i="1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700" b="1" i="1" dirty="0">
                <a:latin typeface="Times New Roman" pitchFamily="18" charset="0"/>
                <a:cs typeface="Times New Roman" pitchFamily="18" charset="0"/>
              </a:rPr>
              <a:t>. Refining relation</a:t>
            </a:r>
            <a:r>
              <a:rPr lang="en-US" sz="2700" dirty="0">
                <a:latin typeface="Times New Roman" pitchFamily="18" charset="0"/>
                <a:cs typeface="Times New Roman" pitchFamily="18" charset="0"/>
              </a:rPr>
              <a:t> among event specifications of an event and its </a:t>
            </a:r>
            <a:r>
              <a:rPr lang="en-US" sz="2700" dirty="0" err="1">
                <a:latin typeface="Times New Roman" pitchFamily="18" charset="0"/>
                <a:cs typeface="Times New Roman" pitchFamily="18" charset="0"/>
              </a:rPr>
              <a:t>superevents</a:t>
            </a:r>
            <a:r>
              <a:rPr lang="en-US" sz="27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>
              <a:buNone/>
            </a:pPr>
            <a:r>
              <a:rPr lang="en-US" sz="2700" b="1" i="1" dirty="0" smtClean="0">
                <a:latin typeface="Times New Roman" pitchFamily="18" charset="0"/>
                <a:cs typeface="Times New Roman" pitchFamily="18" charset="0"/>
              </a:rPr>
              <a:t>	Problem:</a:t>
            </a:r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> unrelated behaviors of observers</a:t>
            </a:r>
          </a:p>
          <a:p>
            <a:pPr>
              <a:buNone/>
            </a:pPr>
            <a:endParaRPr lang="en-US" sz="2700" dirty="0" smtClean="0">
              <a:latin typeface="Times New Roman" pitchFamily="18" charset="0"/>
              <a:cs typeface="Times New Roman" pitchFamily="18" charset="0"/>
            </a:endParaRPr>
          </a:p>
          <a:p>
            <a:pPr marL="400050" lvl="1" indent="0">
              <a:buNone/>
            </a:pPr>
            <a:endParaRPr lang="en-US" sz="23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Arial" pitchFamily="34" charset="0"/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9498289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Non-decreasing order</a:t>
            </a:r>
            <a:endParaRPr lang="en-US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An observer ob of </a:t>
            </a:r>
            <a:r>
              <a:rPr lang="en-US" sz="2500" dirty="0" err="1" smtClean="0">
                <a:latin typeface="Times New Roman" pitchFamily="18" charset="0"/>
                <a:cs typeface="Times New Roman" pitchFamily="18" charset="0"/>
              </a:rPr>
              <a:t>ev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 run before any observer ob’ of </a:t>
            </a:r>
            <a:r>
              <a:rPr lang="en-US" sz="2500" dirty="0" err="1" smtClean="0">
                <a:latin typeface="Times New Roman" pitchFamily="18" charset="0"/>
                <a:cs typeface="Times New Roman" pitchFamily="18" charset="0"/>
              </a:rPr>
              <a:t>ev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’.</a:t>
            </a:r>
          </a:p>
          <a:p>
            <a:pPr lvl="1"/>
            <a:r>
              <a:rPr lang="en-US" sz="2100" dirty="0" smtClean="0">
                <a:latin typeface="Times New Roman" pitchFamily="18" charset="0"/>
                <a:cs typeface="Times New Roman" pitchFamily="18" charset="0"/>
              </a:rPr>
              <a:t>Backward compatible: observers of </a:t>
            </a:r>
            <a:r>
              <a:rPr lang="en-US" sz="2100" dirty="0" err="1" smtClean="0">
                <a:latin typeface="Times New Roman" pitchFamily="18" charset="0"/>
                <a:cs typeface="Times New Roman" pitchFamily="18" charset="0"/>
              </a:rPr>
              <a:t>ev</a:t>
            </a:r>
            <a:r>
              <a:rPr lang="en-US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smtClean="0">
                <a:latin typeface="Times New Roman" pitchFamily="18" charset="0"/>
                <a:cs typeface="Times New Roman" pitchFamily="18" charset="0"/>
              </a:rPr>
              <a:t>run according to their dynamic registration order. </a:t>
            </a:r>
          </a:p>
          <a:p>
            <a:pPr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4194048" y="1759051"/>
            <a:ext cx="1447800" cy="609600"/>
          </a:xfrm>
          <a:prstGeom prst="rect">
            <a:avLst/>
          </a:prstGeom>
          <a:pattFill prst="pct5">
            <a:fgClr>
              <a:schemeClr val="tx2"/>
            </a:fgClr>
            <a:bgClr>
              <a:schemeClr val="bg1"/>
            </a:bgClr>
          </a:pattFill>
          <a:ln w="254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0" tIns="0" rIns="0" bIns="0"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observer</a:t>
            </a:r>
          </a:p>
        </p:txBody>
      </p:sp>
      <p:sp>
        <p:nvSpPr>
          <p:cNvPr id="18" name="Rectangle 17"/>
          <p:cNvSpPr/>
          <p:nvPr/>
        </p:nvSpPr>
        <p:spPr>
          <a:xfrm>
            <a:off x="6251448" y="1767259"/>
            <a:ext cx="1444752" cy="609600"/>
          </a:xfrm>
          <a:prstGeom prst="rect">
            <a:avLst/>
          </a:prstGeom>
          <a:pattFill prst="pct5">
            <a:fgClr>
              <a:schemeClr val="tx2"/>
            </a:fgClr>
            <a:bgClr>
              <a:schemeClr val="bg1"/>
            </a:bgClr>
          </a:pattFill>
          <a:ln w="254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0" tIns="0" rIns="0" bIns="0" rtlCol="0" anchor="ctr"/>
          <a:lstStyle/>
          <a:p>
            <a:pPr algn="ctr"/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9" name="Straight Arrow Connector 18"/>
          <p:cNvCxnSpPr>
            <a:stCxn id="9" idx="3"/>
            <a:endCxn id="18" idx="1"/>
          </p:cNvCxnSpPr>
          <p:nvPr/>
        </p:nvCxnSpPr>
        <p:spPr>
          <a:xfrm>
            <a:off x="5641848" y="2063851"/>
            <a:ext cx="609600" cy="8208"/>
          </a:xfrm>
          <a:prstGeom prst="straightConnector1">
            <a:avLst/>
          </a:prstGeom>
          <a:ln w="2540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Oval 19"/>
          <p:cNvSpPr/>
          <p:nvPr/>
        </p:nvSpPr>
        <p:spPr>
          <a:xfrm>
            <a:off x="1676400" y="3249055"/>
            <a:ext cx="1600200" cy="688148"/>
          </a:xfrm>
          <a:prstGeom prst="ellips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0" tIns="0" rIns="0" bIns="0" rtlCol="0" anchor="ctr"/>
          <a:lstStyle/>
          <a:p>
            <a:pPr algn="ctr"/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ev</a:t>
            </a:r>
            <a:endParaRPr lang="en-US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21" name="Straight Arrow Connector 20"/>
          <p:cNvCxnSpPr>
            <a:stCxn id="20" idx="0"/>
            <a:endCxn id="64" idx="4"/>
          </p:cNvCxnSpPr>
          <p:nvPr/>
        </p:nvCxnSpPr>
        <p:spPr>
          <a:xfrm flipV="1">
            <a:off x="2476500" y="2410855"/>
            <a:ext cx="0" cy="838200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Oval 63"/>
          <p:cNvSpPr/>
          <p:nvPr/>
        </p:nvSpPr>
        <p:spPr>
          <a:xfrm>
            <a:off x="1676400" y="1722707"/>
            <a:ext cx="1600200" cy="688148"/>
          </a:xfrm>
          <a:prstGeom prst="ellipse">
            <a:avLst/>
          </a:prstGeom>
          <a:pattFill prst="pct5">
            <a:fgClr>
              <a:schemeClr val="tx1"/>
            </a:fgClr>
            <a:bgClr>
              <a:schemeClr val="bg1"/>
            </a:bgClr>
          </a:pattFill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0" tIns="0" rIns="0" bIns="0" rtlCol="0" anchor="ctr"/>
          <a:lstStyle/>
          <a:p>
            <a:pPr algn="ctr"/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ev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’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2" name="Rectangle 81"/>
          <p:cNvSpPr/>
          <p:nvPr/>
        </p:nvSpPr>
        <p:spPr>
          <a:xfrm>
            <a:off x="4270248" y="3283051"/>
            <a:ext cx="1447800" cy="609600"/>
          </a:xfrm>
          <a:prstGeom prst="rect">
            <a:avLst/>
          </a:prstGeom>
          <a:noFill/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bserver </a:t>
            </a:r>
          </a:p>
        </p:txBody>
      </p:sp>
      <p:sp>
        <p:nvSpPr>
          <p:cNvPr id="84" name="Rectangle 83"/>
          <p:cNvSpPr/>
          <p:nvPr/>
        </p:nvSpPr>
        <p:spPr>
          <a:xfrm>
            <a:off x="6327648" y="3291259"/>
            <a:ext cx="1444752" cy="609600"/>
          </a:xfrm>
          <a:prstGeom prst="rect">
            <a:avLst/>
          </a:prstGeom>
          <a:noFill/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85" name="Straight Arrow Connector 84"/>
          <p:cNvCxnSpPr>
            <a:stCxn id="82" idx="3"/>
            <a:endCxn id="84" idx="1"/>
          </p:cNvCxnSpPr>
          <p:nvPr/>
        </p:nvCxnSpPr>
        <p:spPr>
          <a:xfrm>
            <a:off x="5718048" y="3587851"/>
            <a:ext cx="609600" cy="8208"/>
          </a:xfrm>
          <a:prstGeom prst="straightConnector1">
            <a:avLst/>
          </a:prstGeom>
          <a:ln w="2540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Rectangle 22"/>
          <p:cNvSpPr/>
          <p:nvPr/>
        </p:nvSpPr>
        <p:spPr>
          <a:xfrm>
            <a:off x="1524000" y="1570307"/>
            <a:ext cx="1981200" cy="2696893"/>
          </a:xfrm>
          <a:prstGeom prst="rect">
            <a:avLst/>
          </a:prstGeom>
          <a:noFill/>
          <a:ln>
            <a:solidFill>
              <a:schemeClr val="tx1"/>
            </a:solidFill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/>
          <p:cNvSpPr/>
          <p:nvPr/>
        </p:nvSpPr>
        <p:spPr>
          <a:xfrm>
            <a:off x="3810000" y="1570307"/>
            <a:ext cx="4343400" cy="2696893"/>
          </a:xfrm>
          <a:prstGeom prst="rect">
            <a:avLst/>
          </a:prstGeom>
          <a:noFill/>
          <a:ln>
            <a:solidFill>
              <a:srgbClr val="FF0000"/>
            </a:solidFill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" name="Elbow Connector 4"/>
          <p:cNvCxnSpPr>
            <a:stCxn id="84" idx="3"/>
            <a:endCxn id="9" idx="1"/>
          </p:cNvCxnSpPr>
          <p:nvPr/>
        </p:nvCxnSpPr>
        <p:spPr>
          <a:xfrm flipH="1" flipV="1">
            <a:off x="4194048" y="2063851"/>
            <a:ext cx="3578352" cy="1532208"/>
          </a:xfrm>
          <a:prstGeom prst="bentConnector5">
            <a:avLst>
              <a:gd name="adj1" fmla="val -6388"/>
              <a:gd name="adj2" fmla="val 50000"/>
              <a:gd name="adj3" fmla="val 106388"/>
            </a:avLst>
          </a:prstGeom>
          <a:ln w="2540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5193133" y="2801793"/>
            <a:ext cx="16594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non-decreasing</a:t>
            </a:r>
            <a:endParaRPr lang="en-US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4158188" y="3199304"/>
            <a:ext cx="339852" cy="22969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ob</a:t>
            </a:r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4114800" y="1654038"/>
            <a:ext cx="339852" cy="22969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ob’</a:t>
            </a:r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7216754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Refining relation, behavior</a:t>
            </a:r>
            <a:endParaRPr lang="en-US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>
            <a:normAutofit lnSpcReduction="10000"/>
          </a:bodyPr>
          <a:lstStyle/>
          <a:p>
            <a:pPr>
              <a:buNone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1. Behavior of an event refines the behavior of its </a:t>
            </a:r>
            <a:r>
              <a:rPr lang="en-US" sz="2500" dirty="0" err="1" smtClean="0">
                <a:latin typeface="Times New Roman" pitchFamily="18" charset="0"/>
                <a:cs typeface="Times New Roman" pitchFamily="18" charset="0"/>
              </a:rPr>
              <a:t>superevent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1"/>
            <a:r>
              <a:rPr lang="en-US" sz="2100" i="1" dirty="0" smtClean="0">
                <a:latin typeface="Times New Roman" pitchFamily="18" charset="0"/>
                <a:cs typeface="Times New Roman" pitchFamily="18" charset="0"/>
              </a:rPr>
              <a:t>P =&gt; P’ &amp;&amp; Q’ =&gt; Q  </a:t>
            </a:r>
            <a:r>
              <a:rPr lang="en-US" sz="21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100" i="1" dirty="0" smtClean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en-US" sz="2100" dirty="0" smtClean="0">
                <a:latin typeface="Times New Roman" pitchFamily="18" charset="0"/>
                <a:cs typeface="Times New Roman" pitchFamily="18" charset="0"/>
              </a:rPr>
              <a:t> strengthens </a:t>
            </a:r>
            <a:r>
              <a:rPr lang="en-US" sz="2100" i="1" dirty="0" smtClean="0">
                <a:latin typeface="Times New Roman" pitchFamily="18" charset="0"/>
                <a:cs typeface="Times New Roman" pitchFamily="18" charset="0"/>
              </a:rPr>
              <a:t>P’</a:t>
            </a:r>
            <a:r>
              <a:rPr lang="en-US" sz="2100" dirty="0" smtClean="0">
                <a:latin typeface="Times New Roman" pitchFamily="18" charset="0"/>
                <a:cs typeface="Times New Roman" pitchFamily="18" charset="0"/>
              </a:rPr>
              <a:t> and </a:t>
            </a:r>
            <a:r>
              <a:rPr lang="en-US" sz="2100" i="1" dirty="0" smtClean="0">
                <a:latin typeface="Times New Roman" pitchFamily="18" charset="0"/>
                <a:cs typeface="Times New Roman" pitchFamily="18" charset="0"/>
              </a:rPr>
              <a:t>Q</a:t>
            </a:r>
            <a:r>
              <a:rPr lang="en-US" sz="2100" dirty="0" smtClean="0">
                <a:latin typeface="Times New Roman" pitchFamily="18" charset="0"/>
                <a:cs typeface="Times New Roman" pitchFamily="18" charset="0"/>
              </a:rPr>
              <a:t> weakens </a:t>
            </a:r>
            <a:r>
              <a:rPr lang="en-US" sz="2100" i="1" dirty="0" smtClean="0">
                <a:latin typeface="Times New Roman" pitchFamily="18" charset="0"/>
                <a:cs typeface="Times New Roman" pitchFamily="18" charset="0"/>
              </a:rPr>
              <a:t>Q’</a:t>
            </a:r>
            <a:r>
              <a:rPr lang="en-US" sz="2100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lvl="1"/>
            <a:r>
              <a:rPr lang="en-US" sz="21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smtClean="0">
                <a:latin typeface="Times New Roman" pitchFamily="18" charset="0"/>
                <a:cs typeface="Times New Roman" pitchFamily="18" charset="0"/>
              </a:rPr>
              <a:t>inverse of </a:t>
            </a:r>
            <a:r>
              <a:rPr lang="en-US" sz="2100" dirty="0" err="1">
                <a:latin typeface="Times New Roman" pitchFamily="18" charset="0"/>
                <a:cs typeface="Times New Roman" pitchFamily="18" charset="0"/>
              </a:rPr>
              <a:t>blackbox</a:t>
            </a:r>
            <a:r>
              <a:rPr lang="en-US" sz="2100" dirty="0">
                <a:latin typeface="Times New Roman" pitchFamily="18" charset="0"/>
                <a:cs typeface="Times New Roman" pitchFamily="18" charset="0"/>
              </a:rPr>
              <a:t> behavioral </a:t>
            </a:r>
            <a:r>
              <a:rPr lang="en-US" sz="2100" dirty="0" smtClean="0">
                <a:latin typeface="Times New Roman" pitchFamily="18" charset="0"/>
                <a:cs typeface="Times New Roman" pitchFamily="18" charset="0"/>
              </a:rPr>
              <a:t>subtyping</a:t>
            </a:r>
            <a:endParaRPr lang="en-US" sz="21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Oval 19"/>
          <p:cNvSpPr/>
          <p:nvPr/>
        </p:nvSpPr>
        <p:spPr>
          <a:xfrm>
            <a:off x="2057400" y="3301644"/>
            <a:ext cx="1600200" cy="688148"/>
          </a:xfrm>
          <a:prstGeom prst="ellips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0" tIns="0" rIns="0" bIns="0" rtlCol="0" anchor="ctr"/>
          <a:lstStyle/>
          <a:p>
            <a:pPr algn="ctr"/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ev</a:t>
            </a:r>
            <a:endParaRPr lang="en-US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21" name="Straight Arrow Connector 20"/>
          <p:cNvCxnSpPr>
            <a:stCxn id="20" idx="0"/>
            <a:endCxn id="64" idx="4"/>
          </p:cNvCxnSpPr>
          <p:nvPr/>
        </p:nvCxnSpPr>
        <p:spPr>
          <a:xfrm flipV="1">
            <a:off x="2857500" y="2618192"/>
            <a:ext cx="0" cy="683452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Oval 63"/>
          <p:cNvSpPr/>
          <p:nvPr/>
        </p:nvSpPr>
        <p:spPr>
          <a:xfrm>
            <a:off x="2057400" y="1930044"/>
            <a:ext cx="1600200" cy="688148"/>
          </a:xfrm>
          <a:prstGeom prst="ellipse">
            <a:avLst/>
          </a:prstGeom>
          <a:pattFill prst="pct5">
            <a:fgClr>
              <a:schemeClr val="tx1"/>
            </a:fgClr>
            <a:bgClr>
              <a:schemeClr val="bg1"/>
            </a:bgClr>
          </a:pattFill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0" tIns="0" rIns="0" bIns="0" rtlCol="0" anchor="ctr"/>
          <a:lstStyle/>
          <a:p>
            <a:pPr algn="ctr"/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ev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’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" name="Flowchart: Data 26"/>
          <p:cNvSpPr/>
          <p:nvPr/>
        </p:nvSpPr>
        <p:spPr>
          <a:xfrm>
            <a:off x="4266709" y="2082444"/>
            <a:ext cx="1600200" cy="381000"/>
          </a:xfrm>
          <a:prstGeom prst="flowChartInputOutput">
            <a:avLst/>
          </a:prstGeom>
          <a:pattFill prst="pct5">
            <a:fgClr>
              <a:schemeClr val="accent1"/>
            </a:fgClr>
            <a:bgClr>
              <a:schemeClr val="bg1"/>
            </a:bgClr>
          </a:patt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(P’,A’,Q’)</a:t>
            </a:r>
            <a:endParaRPr lang="en-US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28" name="Straight Arrow Connector 27"/>
          <p:cNvCxnSpPr>
            <a:stCxn id="27" idx="2"/>
            <a:endCxn id="64" idx="6"/>
          </p:cNvCxnSpPr>
          <p:nvPr/>
        </p:nvCxnSpPr>
        <p:spPr>
          <a:xfrm flipH="1">
            <a:off x="3657600" y="2272944"/>
            <a:ext cx="769129" cy="1174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Flowchart: Data 28"/>
          <p:cNvSpPr/>
          <p:nvPr/>
        </p:nvSpPr>
        <p:spPr>
          <a:xfrm>
            <a:off x="4266709" y="3454044"/>
            <a:ext cx="1600200" cy="381000"/>
          </a:xfrm>
          <a:prstGeom prst="flowChartInputOutput">
            <a:avLst/>
          </a:prstGeom>
          <a:noFill/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(P,A,Q)</a:t>
            </a:r>
            <a:endParaRPr lang="en-US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30" name="Straight Arrow Connector 29"/>
          <p:cNvCxnSpPr>
            <a:stCxn id="29" idx="2"/>
            <a:endCxn id="20" idx="6"/>
          </p:cNvCxnSpPr>
          <p:nvPr/>
        </p:nvCxnSpPr>
        <p:spPr>
          <a:xfrm flipH="1">
            <a:off x="3657600" y="3644544"/>
            <a:ext cx="769129" cy="1174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/>
          <p:cNvSpPr txBox="1"/>
          <p:nvPr/>
        </p:nvSpPr>
        <p:spPr>
          <a:xfrm>
            <a:off x="4590334" y="2768244"/>
            <a:ext cx="8386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refines</a:t>
            </a:r>
            <a:endParaRPr lang="en-US" b="1" i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32" name="Straight Arrow Connector 31"/>
          <p:cNvCxnSpPr/>
          <p:nvPr/>
        </p:nvCxnSpPr>
        <p:spPr>
          <a:xfrm flipH="1" flipV="1">
            <a:off x="4570127" y="2480322"/>
            <a:ext cx="20207" cy="973722"/>
          </a:xfrm>
          <a:prstGeom prst="straightConnector1">
            <a:avLst/>
          </a:prstGeom>
          <a:ln w="2540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Rectangle 32"/>
          <p:cNvSpPr/>
          <p:nvPr/>
        </p:nvSpPr>
        <p:spPr>
          <a:xfrm>
            <a:off x="4787988" y="2471357"/>
            <a:ext cx="760610" cy="252659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16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Q’</a:t>
            </a:r>
            <a:endParaRPr lang="en-US" sz="16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5106299" y="1828800"/>
            <a:ext cx="760610" cy="252659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16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P’</a:t>
            </a:r>
            <a:endParaRPr lang="en-US" sz="16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8" name="Rectangle 37"/>
          <p:cNvSpPr/>
          <p:nvPr/>
        </p:nvSpPr>
        <p:spPr>
          <a:xfrm>
            <a:off x="4808195" y="3843942"/>
            <a:ext cx="760610" cy="252659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16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</a:t>
            </a:r>
            <a:endParaRPr lang="en-US" sz="16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9" name="Rectangle 38"/>
          <p:cNvSpPr/>
          <p:nvPr/>
        </p:nvSpPr>
        <p:spPr>
          <a:xfrm>
            <a:off x="5126506" y="3201385"/>
            <a:ext cx="760610" cy="252659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16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endParaRPr lang="en-US" sz="16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41" name="Elbow Connector 40"/>
          <p:cNvCxnSpPr>
            <a:stCxn id="39" idx="3"/>
            <a:endCxn id="34" idx="3"/>
          </p:cNvCxnSpPr>
          <p:nvPr/>
        </p:nvCxnSpPr>
        <p:spPr>
          <a:xfrm flipH="1" flipV="1">
            <a:off x="5866909" y="1955130"/>
            <a:ext cx="20207" cy="1372585"/>
          </a:xfrm>
          <a:prstGeom prst="bentConnector3">
            <a:avLst>
              <a:gd name="adj1" fmla="val -1131291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TextBox 45"/>
          <p:cNvSpPr txBox="1"/>
          <p:nvPr/>
        </p:nvSpPr>
        <p:spPr>
          <a:xfrm>
            <a:off x="6095509" y="2094112"/>
            <a:ext cx="11464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strengthen</a:t>
            </a:r>
            <a:endParaRPr lang="en-US" i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47" name="Elbow Connector 46"/>
          <p:cNvCxnSpPr>
            <a:stCxn id="38" idx="3"/>
            <a:endCxn id="33" idx="3"/>
          </p:cNvCxnSpPr>
          <p:nvPr/>
        </p:nvCxnSpPr>
        <p:spPr>
          <a:xfrm flipH="1" flipV="1">
            <a:off x="5548598" y="2597687"/>
            <a:ext cx="20207" cy="1372585"/>
          </a:xfrm>
          <a:prstGeom prst="bentConnector3">
            <a:avLst>
              <a:gd name="adj1" fmla="val -5833914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Box 50"/>
          <p:cNvSpPr txBox="1"/>
          <p:nvPr/>
        </p:nvSpPr>
        <p:spPr>
          <a:xfrm>
            <a:off x="6702132" y="2920644"/>
            <a:ext cx="8771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weaken</a:t>
            </a:r>
            <a:endParaRPr lang="en-US" i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6130223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Event types: </a:t>
            </a:r>
            <a:br>
              <a:rPr lang="en-US" b="1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separation of crosscutting concerns</a:t>
            </a:r>
            <a:endParaRPr lang="en-US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>a subject announces an event (using </a:t>
            </a:r>
            <a:r>
              <a:rPr lang="en-US" sz="2700" b="1" i="1" dirty="0" smtClean="0">
                <a:latin typeface="Times New Roman" pitchFamily="18" charset="0"/>
                <a:cs typeface="Times New Roman" pitchFamily="18" charset="0"/>
              </a:rPr>
              <a:t>announce</a:t>
            </a:r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> expression)</a:t>
            </a:r>
          </a:p>
          <a:p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>observers (zero or more) register for the event </a:t>
            </a:r>
          </a:p>
          <a:p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>observers run in a chain, when the event is announced, and can invoke each other</a:t>
            </a:r>
            <a:r>
              <a:rPr lang="en-US" sz="27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>(using </a:t>
            </a:r>
            <a:r>
              <a:rPr lang="en-US" sz="2700" b="1" i="1" dirty="0" smtClean="0">
                <a:latin typeface="Times New Roman" pitchFamily="18" charset="0"/>
                <a:cs typeface="Times New Roman" pitchFamily="18" charset="0"/>
              </a:rPr>
              <a:t>invoke</a:t>
            </a:r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> expressions)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81000" y="1938996"/>
            <a:ext cx="1444752" cy="6096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subject</a:t>
            </a:r>
          </a:p>
          <a:p>
            <a:pPr algn="ctr"/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(base)</a:t>
            </a:r>
          </a:p>
        </p:txBody>
      </p:sp>
      <p:sp>
        <p:nvSpPr>
          <p:cNvPr id="9" name="Rectangle 8"/>
          <p:cNvSpPr/>
          <p:nvPr/>
        </p:nvSpPr>
        <p:spPr>
          <a:xfrm>
            <a:off x="5123874" y="1938996"/>
            <a:ext cx="1447800" cy="6096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observer</a:t>
            </a:r>
          </a:p>
          <a:p>
            <a:pPr algn="ctr"/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crosscutting)</a:t>
            </a:r>
          </a:p>
        </p:txBody>
      </p:sp>
      <p:cxnSp>
        <p:nvCxnSpPr>
          <p:cNvPr id="12" name="Straight Arrow Connector 11"/>
          <p:cNvCxnSpPr>
            <a:stCxn id="9" idx="1"/>
            <a:endCxn id="64" idx="6"/>
          </p:cNvCxnSpPr>
          <p:nvPr/>
        </p:nvCxnSpPr>
        <p:spPr>
          <a:xfrm flipH="1">
            <a:off x="4343400" y="2243796"/>
            <a:ext cx="780474" cy="2930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ectangle 17"/>
          <p:cNvSpPr/>
          <p:nvPr/>
        </p:nvSpPr>
        <p:spPr>
          <a:xfrm>
            <a:off x="7409874" y="1947204"/>
            <a:ext cx="1444752" cy="6096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observer</a:t>
            </a:r>
          </a:p>
        </p:txBody>
      </p:sp>
      <p:cxnSp>
        <p:nvCxnSpPr>
          <p:cNvPr id="19" name="Straight Arrow Connector 18"/>
          <p:cNvCxnSpPr>
            <a:stCxn id="9" idx="3"/>
            <a:endCxn id="18" idx="1"/>
          </p:cNvCxnSpPr>
          <p:nvPr/>
        </p:nvCxnSpPr>
        <p:spPr>
          <a:xfrm>
            <a:off x="6571674" y="2243796"/>
            <a:ext cx="838200" cy="8208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Oval 63"/>
          <p:cNvSpPr/>
          <p:nvPr/>
        </p:nvSpPr>
        <p:spPr>
          <a:xfrm>
            <a:off x="2743200" y="1902652"/>
            <a:ext cx="1600200" cy="688148"/>
          </a:xfrm>
          <a:prstGeom prst="ellipse">
            <a:avLst/>
          </a:prstGeom>
          <a:ln w="254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0" tIns="0" rIns="0" bIns="0" rtlCol="0" anchor="ctr"/>
          <a:lstStyle/>
          <a:p>
            <a:pPr algn="ctr"/>
            <a:r>
              <a:rPr lang="en-US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event type</a:t>
            </a:r>
          </a:p>
        </p:txBody>
      </p:sp>
      <p:cxnSp>
        <p:nvCxnSpPr>
          <p:cNvPr id="71" name="Straight Arrow Connector 70"/>
          <p:cNvCxnSpPr>
            <a:stCxn id="6" idx="3"/>
            <a:endCxn id="64" idx="2"/>
          </p:cNvCxnSpPr>
          <p:nvPr/>
        </p:nvCxnSpPr>
        <p:spPr>
          <a:xfrm>
            <a:off x="1825752" y="2243796"/>
            <a:ext cx="917448" cy="2930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4" name="TextBox 73"/>
          <p:cNvSpPr txBox="1"/>
          <p:nvPr/>
        </p:nvSpPr>
        <p:spPr>
          <a:xfrm>
            <a:off x="1826076" y="2831068"/>
            <a:ext cx="11336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announce</a:t>
            </a:r>
            <a:endParaRPr lang="en-US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2590800" y="1752600"/>
            <a:ext cx="1969120" cy="1066799"/>
          </a:xfrm>
          <a:prstGeom prst="rect">
            <a:avLst/>
          </a:prstGeom>
          <a:noFill/>
          <a:ln>
            <a:solidFill>
              <a:srgbClr val="FF0000"/>
            </a:solidFill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/>
          <p:cNvSpPr txBox="1"/>
          <p:nvPr/>
        </p:nvSpPr>
        <p:spPr>
          <a:xfrm>
            <a:off x="6578357" y="2841815"/>
            <a:ext cx="8130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invoke</a:t>
            </a:r>
            <a:endParaRPr lang="en-US" b="1" i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4006784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Refining relation, control</a:t>
            </a:r>
            <a:endParaRPr lang="en-US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2. Control effects of an event refines control effects of its </a:t>
            </a:r>
            <a:r>
              <a:rPr lang="en-US" sz="2500" dirty="0" err="1" smtClean="0">
                <a:latin typeface="Times New Roman" pitchFamily="18" charset="0"/>
                <a:cs typeface="Times New Roman" pitchFamily="18" charset="0"/>
              </a:rPr>
              <a:t>superevents</a:t>
            </a:r>
            <a:endParaRPr lang="en-US" sz="2500" dirty="0" smtClean="0">
              <a:latin typeface="Times New Roman" pitchFamily="18" charset="0"/>
              <a:cs typeface="Times New Roman" pitchFamily="18" charset="0"/>
            </a:endParaRPr>
          </a:p>
          <a:p>
            <a:pPr marL="400050" lvl="1" indent="0"/>
            <a:r>
              <a:rPr lang="en-US" sz="2100" dirty="0" smtClean="0">
                <a:latin typeface="Times New Roman" pitchFamily="18" charset="0"/>
                <a:cs typeface="Times New Roman" pitchFamily="18" charset="0"/>
              </a:rPr>
              <a:t> Behavior (R,S) refines its corresponding (R’,S’) as shown previously</a:t>
            </a:r>
          </a:p>
          <a:p>
            <a:pPr marL="400050" lvl="1" indent="0"/>
            <a:r>
              <a:rPr lang="en-US" sz="2100" dirty="0" smtClean="0">
                <a:latin typeface="Times New Roman" pitchFamily="18" charset="0"/>
                <a:cs typeface="Times New Roman" pitchFamily="18" charset="0"/>
              </a:rPr>
              <a:t> program expression </a:t>
            </a:r>
            <a:r>
              <a:rPr lang="en-US" sz="2100" dirty="0" err="1" smtClean="0">
                <a:latin typeface="Times New Roman" pitchFamily="18" charset="0"/>
                <a:cs typeface="Times New Roman" pitchFamily="18" charset="0"/>
              </a:rPr>
              <a:t>pe</a:t>
            </a:r>
            <a:r>
              <a:rPr lang="en-US" sz="2100" dirty="0" smtClean="0">
                <a:latin typeface="Times New Roman" pitchFamily="18" charset="0"/>
                <a:cs typeface="Times New Roman" pitchFamily="18" charset="0"/>
              </a:rPr>
              <a:t> textually refines corresponding </a:t>
            </a:r>
            <a:r>
              <a:rPr lang="en-US" sz="2100" dirty="0" err="1" smtClean="0">
                <a:latin typeface="Times New Roman" pitchFamily="18" charset="0"/>
                <a:cs typeface="Times New Roman" pitchFamily="18" charset="0"/>
              </a:rPr>
              <a:t>pe</a:t>
            </a:r>
            <a:r>
              <a:rPr lang="en-US" sz="2100" dirty="0" smtClean="0">
                <a:latin typeface="Times New Roman" pitchFamily="18" charset="0"/>
                <a:cs typeface="Times New Roman" pitchFamily="18" charset="0"/>
              </a:rPr>
              <a:t>’.</a:t>
            </a:r>
          </a:p>
          <a:p>
            <a:pPr lvl="1"/>
            <a:r>
              <a:rPr lang="en-US" sz="2100" dirty="0" err="1" smtClean="0">
                <a:latin typeface="Times New Roman" pitchFamily="18" charset="0"/>
                <a:cs typeface="Times New Roman" pitchFamily="18" charset="0"/>
              </a:rPr>
              <a:t>Blackbox</a:t>
            </a:r>
            <a:r>
              <a:rPr lang="en-US" sz="2100" dirty="0" smtClean="0">
                <a:latin typeface="Times New Roman" pitchFamily="18" charset="0"/>
                <a:cs typeface="Times New Roman" pitchFamily="18" charset="0"/>
              </a:rPr>
              <a:t> behavioral subtyping does not control effect refinement.</a:t>
            </a:r>
            <a:endParaRPr lang="en-US" sz="21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Oval 19"/>
          <p:cNvSpPr/>
          <p:nvPr/>
        </p:nvSpPr>
        <p:spPr>
          <a:xfrm>
            <a:off x="1600200" y="3200400"/>
            <a:ext cx="1600200" cy="688148"/>
          </a:xfrm>
          <a:prstGeom prst="ellips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0" tIns="0" rIns="0" bIns="0" rtlCol="0" anchor="ctr"/>
          <a:lstStyle/>
          <a:p>
            <a:pPr algn="ctr"/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ev</a:t>
            </a:r>
            <a:endParaRPr lang="en-US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21" name="Straight Arrow Connector 20"/>
          <p:cNvCxnSpPr>
            <a:stCxn id="20" idx="0"/>
            <a:endCxn id="64" idx="4"/>
          </p:cNvCxnSpPr>
          <p:nvPr/>
        </p:nvCxnSpPr>
        <p:spPr>
          <a:xfrm flipV="1">
            <a:off x="2400300" y="2516948"/>
            <a:ext cx="0" cy="683452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Oval 63"/>
          <p:cNvSpPr/>
          <p:nvPr/>
        </p:nvSpPr>
        <p:spPr>
          <a:xfrm>
            <a:off x="1600200" y="1828800"/>
            <a:ext cx="1600200" cy="688148"/>
          </a:xfrm>
          <a:prstGeom prst="ellipse">
            <a:avLst/>
          </a:prstGeom>
          <a:pattFill prst="pct5">
            <a:fgClr>
              <a:schemeClr val="tx1"/>
            </a:fgClr>
            <a:bgClr>
              <a:schemeClr val="bg1"/>
            </a:bgClr>
          </a:pattFill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0" tIns="0" rIns="0" bIns="0" rtlCol="0" anchor="ctr"/>
          <a:lstStyle/>
          <a:p>
            <a:pPr algn="ctr"/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ev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’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" name="Flowchart: Data 26"/>
          <p:cNvSpPr/>
          <p:nvPr/>
        </p:nvSpPr>
        <p:spPr>
          <a:xfrm>
            <a:off x="3809509" y="1981200"/>
            <a:ext cx="1600200" cy="381000"/>
          </a:xfrm>
          <a:prstGeom prst="flowChartInputOutput">
            <a:avLst/>
          </a:prstGeom>
          <a:pattFill prst="pct5">
            <a:fgClr>
              <a:schemeClr val="accent1"/>
            </a:fgClr>
            <a:bgClr>
              <a:schemeClr val="bg1"/>
            </a:bgClr>
          </a:patt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(P’,A’,Q’)</a:t>
            </a:r>
            <a:endParaRPr lang="en-US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28" name="Straight Arrow Connector 27"/>
          <p:cNvCxnSpPr>
            <a:stCxn id="27" idx="2"/>
            <a:endCxn id="64" idx="6"/>
          </p:cNvCxnSpPr>
          <p:nvPr/>
        </p:nvCxnSpPr>
        <p:spPr>
          <a:xfrm flipH="1">
            <a:off x="3200400" y="2171700"/>
            <a:ext cx="769129" cy="1174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Flowchart: Data 28"/>
          <p:cNvSpPr/>
          <p:nvPr/>
        </p:nvSpPr>
        <p:spPr>
          <a:xfrm>
            <a:off x="3809509" y="3352800"/>
            <a:ext cx="1600200" cy="381000"/>
          </a:xfrm>
          <a:prstGeom prst="flowChartInputOutput">
            <a:avLst/>
          </a:prstGeom>
          <a:noFill/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(P,A,Q)</a:t>
            </a:r>
            <a:endParaRPr lang="en-US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30" name="Straight Arrow Connector 29"/>
          <p:cNvCxnSpPr>
            <a:stCxn id="29" idx="2"/>
            <a:endCxn id="20" idx="6"/>
          </p:cNvCxnSpPr>
          <p:nvPr/>
        </p:nvCxnSpPr>
        <p:spPr>
          <a:xfrm flipH="1">
            <a:off x="3200400" y="3543300"/>
            <a:ext cx="769129" cy="1174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/>
          <p:cNvSpPr txBox="1"/>
          <p:nvPr/>
        </p:nvSpPr>
        <p:spPr>
          <a:xfrm>
            <a:off x="4133134" y="2667000"/>
            <a:ext cx="8386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refines</a:t>
            </a:r>
            <a:endParaRPr lang="en-US" b="1" i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32" name="Straight Arrow Connector 31"/>
          <p:cNvCxnSpPr/>
          <p:nvPr/>
        </p:nvCxnSpPr>
        <p:spPr>
          <a:xfrm flipH="1" flipV="1">
            <a:off x="4112927" y="2379078"/>
            <a:ext cx="20207" cy="973722"/>
          </a:xfrm>
          <a:prstGeom prst="straightConnector1">
            <a:avLst/>
          </a:prstGeom>
          <a:ln w="2540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Rectangle 32"/>
          <p:cNvSpPr/>
          <p:nvPr/>
        </p:nvSpPr>
        <p:spPr>
          <a:xfrm>
            <a:off x="5411590" y="1990165"/>
            <a:ext cx="760610" cy="252659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16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A’</a:t>
            </a:r>
            <a:endParaRPr lang="en-US" sz="16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9" name="Rectangle 38"/>
          <p:cNvSpPr/>
          <p:nvPr/>
        </p:nvSpPr>
        <p:spPr>
          <a:xfrm>
            <a:off x="5433136" y="3350849"/>
            <a:ext cx="760610" cy="252659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16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endParaRPr lang="en-US" sz="16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41" name="Elbow Connector 40"/>
          <p:cNvCxnSpPr>
            <a:stCxn id="39" idx="3"/>
          </p:cNvCxnSpPr>
          <p:nvPr/>
        </p:nvCxnSpPr>
        <p:spPr>
          <a:xfrm flipH="1" flipV="1">
            <a:off x="6173539" y="2104594"/>
            <a:ext cx="20207" cy="1372585"/>
          </a:xfrm>
          <a:prstGeom prst="bentConnector3">
            <a:avLst>
              <a:gd name="adj1" fmla="val -1131291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TextBox 45"/>
          <p:cNvSpPr txBox="1"/>
          <p:nvPr/>
        </p:nvSpPr>
        <p:spPr>
          <a:xfrm>
            <a:off x="6019800" y="2606220"/>
            <a:ext cx="8044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refines</a:t>
            </a:r>
            <a:endParaRPr lang="en-US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6173590" y="1752600"/>
            <a:ext cx="760610" cy="252659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16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(R’,S’)</a:t>
            </a:r>
            <a:endParaRPr lang="en-US" sz="16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6173590" y="1371600"/>
            <a:ext cx="760610" cy="252659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16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pe</a:t>
            </a:r>
            <a:r>
              <a:rPr lang="en-US" sz="16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’</a:t>
            </a:r>
            <a:endParaRPr lang="en-US" sz="16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6214732" y="3959607"/>
            <a:ext cx="760610" cy="252659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16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(R,S)</a:t>
            </a:r>
            <a:endParaRPr lang="en-US" sz="16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6214732" y="3578607"/>
            <a:ext cx="760610" cy="252659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16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pe</a:t>
            </a:r>
            <a:endParaRPr lang="en-US" sz="16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23" name="Elbow Connector 22"/>
          <p:cNvCxnSpPr>
            <a:stCxn id="22" idx="3"/>
            <a:endCxn id="17" idx="3"/>
          </p:cNvCxnSpPr>
          <p:nvPr/>
        </p:nvCxnSpPr>
        <p:spPr>
          <a:xfrm flipH="1" flipV="1">
            <a:off x="6934200" y="1878930"/>
            <a:ext cx="41142" cy="1826007"/>
          </a:xfrm>
          <a:prstGeom prst="bentConnector3">
            <a:avLst>
              <a:gd name="adj1" fmla="val -1102164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Elbow Connector 35"/>
          <p:cNvCxnSpPr>
            <a:stCxn id="19" idx="3"/>
            <a:endCxn id="18" idx="3"/>
          </p:cNvCxnSpPr>
          <p:nvPr/>
        </p:nvCxnSpPr>
        <p:spPr>
          <a:xfrm flipH="1" flipV="1">
            <a:off x="6934200" y="1497930"/>
            <a:ext cx="41142" cy="2588007"/>
          </a:xfrm>
          <a:prstGeom prst="bentConnector3">
            <a:avLst>
              <a:gd name="adj1" fmla="val -1830867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="" xmlns:p14="http://schemas.microsoft.com/office/powerpoint/2010/main" val="12618887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Combinatorial reasoning solved</a:t>
            </a:r>
            <a:endParaRPr lang="en-US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marL="0" lvl="1" indent="0" algn="ctr">
              <a:buNone/>
            </a:pPr>
            <a:r>
              <a:rPr lang="en-US" sz="2500" i="1" dirty="0" smtClean="0">
                <a:latin typeface="Times New Roman" pitchFamily="18" charset="0"/>
                <a:cs typeface="Times New Roman" pitchFamily="18" charset="0"/>
              </a:rPr>
              <a:t>{P</a:t>
            </a:r>
            <a:r>
              <a:rPr lang="en-US" sz="2500" i="1" dirty="0">
                <a:latin typeface="Times New Roman" pitchFamily="18" charset="0"/>
                <a:cs typeface="Times New Roman" pitchFamily="18" charset="0"/>
              </a:rPr>
              <a:t>}</a:t>
            </a:r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 announce </a:t>
            </a:r>
            <a:r>
              <a:rPr lang="en-US" sz="2500" dirty="0" err="1" smtClean="0">
                <a:latin typeface="Times New Roman" pitchFamily="18" charset="0"/>
                <a:cs typeface="Times New Roman" pitchFamily="18" charset="0"/>
              </a:rPr>
              <a:t>ev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i="1" dirty="0" smtClean="0">
                <a:latin typeface="Times New Roman" pitchFamily="18" charset="0"/>
                <a:cs typeface="Times New Roman" pitchFamily="18" charset="0"/>
              </a:rPr>
              <a:t>{Q}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Non-decreasing relation: observer </a:t>
            </a:r>
            <a:r>
              <a:rPr lang="en-US" sz="2500" dirty="0" err="1" smtClean="0">
                <a:latin typeface="Times New Roman" pitchFamily="18" charset="0"/>
                <a:cs typeface="Times New Roman" pitchFamily="18" charset="0"/>
              </a:rPr>
              <a:t>ob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’ cannot run before ob.</a:t>
            </a:r>
          </a:p>
        </p:txBody>
      </p:sp>
      <p:sp>
        <p:nvSpPr>
          <p:cNvPr id="6" name="Rectangle 5"/>
          <p:cNvSpPr/>
          <p:nvPr/>
        </p:nvSpPr>
        <p:spPr>
          <a:xfrm>
            <a:off x="381000" y="3392056"/>
            <a:ext cx="1444752" cy="609600"/>
          </a:xfrm>
          <a:prstGeom prst="rect">
            <a:avLst/>
          </a:prstGeom>
          <a:ln w="254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0" tIns="0" rIns="0" bIns="0" rtlCol="0" anchor="ctr"/>
          <a:lstStyle/>
          <a:p>
            <a:pPr algn="ctr"/>
            <a:r>
              <a:rPr lang="en-US" b="1" i="1" dirty="0">
                <a:latin typeface="Times New Roman" pitchFamily="18" charset="0"/>
                <a:cs typeface="Times New Roman" pitchFamily="18" charset="0"/>
              </a:rPr>
              <a:t>announce </a:t>
            </a:r>
            <a:r>
              <a:rPr lang="en-US" b="1" i="1" dirty="0" err="1" smtClean="0">
                <a:latin typeface="Times New Roman" pitchFamily="18" charset="0"/>
                <a:cs typeface="Times New Roman" pitchFamily="18" charset="0"/>
              </a:rPr>
              <a:t>ev</a:t>
            </a:r>
            <a:endParaRPr lang="en-US" b="1" i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1" name="Straight Arrow Connector 10"/>
          <p:cNvCxnSpPr>
            <a:stCxn id="6" idx="3"/>
            <a:endCxn id="20" idx="2"/>
          </p:cNvCxnSpPr>
          <p:nvPr/>
        </p:nvCxnSpPr>
        <p:spPr>
          <a:xfrm>
            <a:off x="1825752" y="3696856"/>
            <a:ext cx="917448" cy="2366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Oval 19"/>
          <p:cNvSpPr/>
          <p:nvPr/>
        </p:nvSpPr>
        <p:spPr>
          <a:xfrm>
            <a:off x="2743200" y="3355148"/>
            <a:ext cx="1600200" cy="688148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ev</a:t>
            </a:r>
            <a:endParaRPr lang="en-US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21" name="Straight Arrow Connector 20"/>
          <p:cNvCxnSpPr>
            <a:stCxn id="20" idx="0"/>
            <a:endCxn id="64" idx="4"/>
          </p:cNvCxnSpPr>
          <p:nvPr/>
        </p:nvCxnSpPr>
        <p:spPr>
          <a:xfrm flipV="1">
            <a:off x="3543300" y="2516948"/>
            <a:ext cx="0" cy="838200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Oval 63"/>
          <p:cNvSpPr/>
          <p:nvPr/>
        </p:nvSpPr>
        <p:spPr>
          <a:xfrm>
            <a:off x="2743200" y="1828800"/>
            <a:ext cx="1600200" cy="688148"/>
          </a:xfrm>
          <a:prstGeom prst="ellipse">
            <a:avLst/>
          </a:prstGeom>
          <a:pattFill prst="pct5">
            <a:fgClr>
              <a:schemeClr val="tx1"/>
            </a:fgClr>
            <a:bgClr>
              <a:schemeClr val="bg1"/>
            </a:bgClr>
          </a:patt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ev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’ </a:t>
            </a:r>
          </a:p>
        </p:txBody>
      </p:sp>
      <p:sp>
        <p:nvSpPr>
          <p:cNvPr id="23" name="Rectangle 22"/>
          <p:cNvSpPr/>
          <p:nvPr/>
        </p:nvSpPr>
        <p:spPr>
          <a:xfrm>
            <a:off x="304799" y="1676400"/>
            <a:ext cx="4723011" cy="3048000"/>
          </a:xfrm>
          <a:prstGeom prst="rect">
            <a:avLst/>
          </a:prstGeom>
          <a:noFill/>
          <a:ln>
            <a:solidFill>
              <a:schemeClr val="tx1"/>
            </a:solidFill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/>
          <p:cNvSpPr/>
          <p:nvPr/>
        </p:nvSpPr>
        <p:spPr>
          <a:xfrm>
            <a:off x="5334000" y="1676400"/>
            <a:ext cx="3733800" cy="1315276"/>
          </a:xfrm>
          <a:prstGeom prst="rect">
            <a:avLst/>
          </a:prstGeom>
          <a:noFill/>
          <a:ln>
            <a:solidFill>
              <a:srgbClr val="FF0000"/>
            </a:solidFill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5" name="Straight Arrow Connector 24"/>
          <p:cNvCxnSpPr>
            <a:stCxn id="26" idx="1"/>
            <a:endCxn id="20" idx="5"/>
          </p:cNvCxnSpPr>
          <p:nvPr/>
        </p:nvCxnSpPr>
        <p:spPr>
          <a:xfrm flipH="1" flipV="1">
            <a:off x="4109056" y="3942519"/>
            <a:ext cx="5744" cy="248481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Flowchart: Data 25"/>
          <p:cNvSpPr/>
          <p:nvPr/>
        </p:nvSpPr>
        <p:spPr>
          <a:xfrm>
            <a:off x="3429000" y="4191000"/>
            <a:ext cx="1371600" cy="381000"/>
          </a:xfrm>
          <a:prstGeom prst="flowChartInputOutpu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(P,Q)</a:t>
            </a:r>
            <a:endParaRPr lang="en-US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30" name="Straight Arrow Connector 29"/>
          <p:cNvCxnSpPr>
            <a:stCxn id="31" idx="1"/>
          </p:cNvCxnSpPr>
          <p:nvPr/>
        </p:nvCxnSpPr>
        <p:spPr>
          <a:xfrm flipH="1" flipV="1">
            <a:off x="4261456" y="2286000"/>
            <a:ext cx="5744" cy="248481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Flowchart: Data 30"/>
          <p:cNvSpPr/>
          <p:nvPr/>
        </p:nvSpPr>
        <p:spPr>
          <a:xfrm>
            <a:off x="3581400" y="2534481"/>
            <a:ext cx="1371600" cy="381000"/>
          </a:xfrm>
          <a:prstGeom prst="flowChartInputOutput">
            <a:avLst/>
          </a:prstGeom>
          <a:pattFill prst="pct5">
            <a:fgClr>
              <a:schemeClr val="tx1"/>
            </a:fgClr>
            <a:bgClr>
              <a:schemeClr val="bg1"/>
            </a:bgClr>
          </a:patt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(P’,Q’)</a:t>
            </a:r>
            <a:endParaRPr lang="en-US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5" name="Rectangle 34"/>
          <p:cNvSpPr/>
          <p:nvPr/>
        </p:nvSpPr>
        <p:spPr>
          <a:xfrm>
            <a:off x="5334000" y="3409124"/>
            <a:ext cx="3733800" cy="1315276"/>
          </a:xfrm>
          <a:prstGeom prst="rect">
            <a:avLst/>
          </a:prstGeom>
          <a:noFill/>
          <a:ln>
            <a:solidFill>
              <a:srgbClr val="FF0000"/>
            </a:solidFill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8" name="Group 37"/>
          <p:cNvGrpSpPr/>
          <p:nvPr/>
        </p:nvGrpSpPr>
        <p:grpSpPr>
          <a:xfrm>
            <a:off x="5486400" y="1752600"/>
            <a:ext cx="1597152" cy="1191118"/>
            <a:chOff x="5334000" y="3609482"/>
            <a:chExt cx="1597152" cy="1191118"/>
          </a:xfrm>
        </p:grpSpPr>
        <p:sp>
          <p:nvSpPr>
            <p:cNvPr id="39" name="Rectangle 38"/>
            <p:cNvSpPr/>
            <p:nvPr/>
          </p:nvSpPr>
          <p:spPr>
            <a:xfrm>
              <a:off x="5486400" y="3857403"/>
              <a:ext cx="1444752" cy="72736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endParaRPr lang="en-US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0" name="Rectangle 39"/>
            <p:cNvSpPr/>
            <p:nvPr/>
          </p:nvSpPr>
          <p:spPr>
            <a:xfrm>
              <a:off x="5791200" y="4547941"/>
              <a:ext cx="760610" cy="252659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6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Q</a:t>
              </a:r>
            </a:p>
          </p:txBody>
        </p:sp>
        <p:sp>
          <p:nvSpPr>
            <p:cNvPr id="41" name="Rectangle 40"/>
            <p:cNvSpPr/>
            <p:nvPr/>
          </p:nvSpPr>
          <p:spPr>
            <a:xfrm>
              <a:off x="5791200" y="3609482"/>
              <a:ext cx="760610" cy="252659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6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P</a:t>
              </a:r>
              <a:endPara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2" name="Rectangle 41"/>
            <p:cNvSpPr/>
            <p:nvPr/>
          </p:nvSpPr>
          <p:spPr>
            <a:xfrm>
              <a:off x="5334000" y="3736636"/>
              <a:ext cx="339852" cy="229696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6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ob</a:t>
              </a:r>
              <a:endParaRPr lang="en-US" sz="16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43" name="Group 42"/>
          <p:cNvGrpSpPr/>
          <p:nvPr/>
        </p:nvGrpSpPr>
        <p:grpSpPr>
          <a:xfrm>
            <a:off x="7315200" y="1752600"/>
            <a:ext cx="1597152" cy="1191118"/>
            <a:chOff x="5334000" y="3609482"/>
            <a:chExt cx="1597152" cy="1191118"/>
          </a:xfrm>
        </p:grpSpPr>
        <p:sp>
          <p:nvSpPr>
            <p:cNvPr id="44" name="Rectangle 43"/>
            <p:cNvSpPr/>
            <p:nvPr/>
          </p:nvSpPr>
          <p:spPr>
            <a:xfrm>
              <a:off x="5486400" y="3857403"/>
              <a:ext cx="1444752" cy="727362"/>
            </a:xfrm>
            <a:prstGeom prst="rect">
              <a:avLst/>
            </a:prstGeom>
            <a:pattFill prst="pct5">
              <a:fgClr>
                <a:schemeClr val="tx1"/>
              </a:fgClr>
              <a:bgClr>
                <a:schemeClr val="bg1"/>
              </a:bgClr>
            </a:patt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endParaRPr lang="en-US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5" name="Rectangle 44"/>
            <p:cNvSpPr/>
            <p:nvPr/>
          </p:nvSpPr>
          <p:spPr>
            <a:xfrm>
              <a:off x="5791200" y="4547941"/>
              <a:ext cx="760610" cy="252659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6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Q’</a:t>
              </a:r>
              <a:endPara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6" name="Rectangle 45"/>
            <p:cNvSpPr/>
            <p:nvPr/>
          </p:nvSpPr>
          <p:spPr>
            <a:xfrm>
              <a:off x="5791200" y="3609482"/>
              <a:ext cx="760610" cy="252659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6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P’</a:t>
              </a:r>
              <a:endPara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7" name="Rectangle 46"/>
            <p:cNvSpPr/>
            <p:nvPr/>
          </p:nvSpPr>
          <p:spPr>
            <a:xfrm>
              <a:off x="5334000" y="3736636"/>
              <a:ext cx="339852" cy="229696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6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ob</a:t>
              </a:r>
              <a:r>
                <a:rPr lang="en-US" sz="16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’</a:t>
              </a:r>
              <a:endParaRPr lang="en-US" sz="16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cxnSp>
        <p:nvCxnSpPr>
          <p:cNvPr id="48" name="Straight Arrow Connector 47"/>
          <p:cNvCxnSpPr>
            <a:stCxn id="39" idx="3"/>
            <a:endCxn id="44" idx="1"/>
          </p:cNvCxnSpPr>
          <p:nvPr/>
        </p:nvCxnSpPr>
        <p:spPr>
          <a:xfrm>
            <a:off x="7083552" y="2364202"/>
            <a:ext cx="384048" cy="0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9" name="Group 48"/>
          <p:cNvGrpSpPr/>
          <p:nvPr/>
        </p:nvGrpSpPr>
        <p:grpSpPr>
          <a:xfrm>
            <a:off x="7356235" y="3505200"/>
            <a:ext cx="1597152" cy="1191118"/>
            <a:chOff x="5334000" y="3609482"/>
            <a:chExt cx="1597152" cy="1191118"/>
          </a:xfrm>
        </p:grpSpPr>
        <p:sp>
          <p:nvSpPr>
            <p:cNvPr id="50" name="Rectangle 49"/>
            <p:cNvSpPr/>
            <p:nvPr/>
          </p:nvSpPr>
          <p:spPr>
            <a:xfrm>
              <a:off x="5486400" y="3857403"/>
              <a:ext cx="1444752" cy="72736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endParaRPr lang="en-US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51" name="Rectangle 50"/>
            <p:cNvSpPr/>
            <p:nvPr/>
          </p:nvSpPr>
          <p:spPr>
            <a:xfrm>
              <a:off x="5791200" y="4547941"/>
              <a:ext cx="760610" cy="252659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6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Q</a:t>
              </a:r>
            </a:p>
          </p:txBody>
        </p:sp>
        <p:sp>
          <p:nvSpPr>
            <p:cNvPr id="52" name="Rectangle 51"/>
            <p:cNvSpPr/>
            <p:nvPr/>
          </p:nvSpPr>
          <p:spPr>
            <a:xfrm>
              <a:off x="5791200" y="3609482"/>
              <a:ext cx="760610" cy="252659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6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P</a:t>
              </a:r>
              <a:endPara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3" name="Rectangle 52"/>
            <p:cNvSpPr/>
            <p:nvPr/>
          </p:nvSpPr>
          <p:spPr>
            <a:xfrm>
              <a:off x="5334000" y="3736636"/>
              <a:ext cx="339852" cy="229696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6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ob</a:t>
              </a:r>
              <a:endParaRPr lang="en-US" sz="16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54" name="Group 53"/>
          <p:cNvGrpSpPr/>
          <p:nvPr/>
        </p:nvGrpSpPr>
        <p:grpSpPr>
          <a:xfrm>
            <a:off x="5508117" y="3507087"/>
            <a:ext cx="1597152" cy="1191118"/>
            <a:chOff x="5334000" y="3609482"/>
            <a:chExt cx="1597152" cy="1191118"/>
          </a:xfrm>
        </p:grpSpPr>
        <p:sp>
          <p:nvSpPr>
            <p:cNvPr id="55" name="Rectangle 54"/>
            <p:cNvSpPr/>
            <p:nvPr/>
          </p:nvSpPr>
          <p:spPr>
            <a:xfrm>
              <a:off x="5486400" y="3857403"/>
              <a:ext cx="1444752" cy="727362"/>
            </a:xfrm>
            <a:prstGeom prst="rect">
              <a:avLst/>
            </a:prstGeom>
            <a:pattFill prst="pct5">
              <a:fgClr>
                <a:schemeClr val="tx1"/>
              </a:fgClr>
              <a:bgClr>
                <a:schemeClr val="bg1"/>
              </a:bgClr>
            </a:patt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endParaRPr lang="en-US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56" name="Rectangle 55"/>
            <p:cNvSpPr/>
            <p:nvPr/>
          </p:nvSpPr>
          <p:spPr>
            <a:xfrm>
              <a:off x="5791200" y="4547941"/>
              <a:ext cx="760610" cy="252659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6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Q’</a:t>
              </a:r>
              <a:endPara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7" name="Rectangle 56"/>
            <p:cNvSpPr/>
            <p:nvPr/>
          </p:nvSpPr>
          <p:spPr>
            <a:xfrm>
              <a:off x="5791200" y="3609482"/>
              <a:ext cx="760610" cy="252659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6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P’</a:t>
              </a:r>
              <a:endPara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8" name="Rectangle 57"/>
            <p:cNvSpPr/>
            <p:nvPr/>
          </p:nvSpPr>
          <p:spPr>
            <a:xfrm>
              <a:off x="5334000" y="3736636"/>
              <a:ext cx="339852" cy="229696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6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ob</a:t>
              </a:r>
              <a:r>
                <a:rPr lang="en-US" sz="16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’</a:t>
              </a:r>
              <a:endParaRPr lang="en-US" sz="16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cxnSp>
        <p:nvCxnSpPr>
          <p:cNvPr id="59" name="Straight Arrow Connector 58"/>
          <p:cNvCxnSpPr>
            <a:stCxn id="55" idx="3"/>
            <a:endCxn id="50" idx="1"/>
          </p:cNvCxnSpPr>
          <p:nvPr/>
        </p:nvCxnSpPr>
        <p:spPr>
          <a:xfrm flipV="1">
            <a:off x="7105269" y="4116802"/>
            <a:ext cx="403366" cy="1887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 flipH="1" flipV="1">
            <a:off x="5349459" y="3409124"/>
            <a:ext cx="3718341" cy="1315276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 flipH="1">
            <a:off x="5355691" y="3446987"/>
            <a:ext cx="3684426" cy="1277413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="" xmlns:p14="http://schemas.microsoft.com/office/powerpoint/2010/main" val="36793619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Behavioral invariance solved</a:t>
            </a:r>
            <a:endParaRPr lang="en-US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marL="0" lvl="1" indent="0" algn="ctr">
              <a:buNone/>
            </a:pPr>
            <a:r>
              <a:rPr lang="en-US" sz="2500" i="1" dirty="0">
                <a:latin typeface="Times New Roman" pitchFamily="18" charset="0"/>
                <a:cs typeface="Times New Roman" pitchFamily="18" charset="0"/>
              </a:rPr>
              <a:t>{P}</a:t>
            </a:r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invoke </a:t>
            </a:r>
            <a:r>
              <a:rPr lang="en-US" sz="2500" b="1" i="1" dirty="0" smtClean="0">
                <a:latin typeface="Times New Roman" pitchFamily="18" charset="0"/>
                <a:cs typeface="Times New Roman" pitchFamily="18" charset="0"/>
              </a:rPr>
              <a:t>{</a:t>
            </a:r>
            <a:r>
              <a:rPr lang="en-US" sz="2500" b="1" i="1" dirty="0">
                <a:latin typeface="Times New Roman" pitchFamily="18" charset="0"/>
                <a:cs typeface="Times New Roman" pitchFamily="18" charset="0"/>
              </a:rPr>
              <a:t>Q}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 marL="0" lvl="1" indent="0" algn="ctr">
              <a:buNone/>
            </a:pP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Refining relation:  </a:t>
            </a:r>
            <a:r>
              <a:rPr lang="en-US" sz="2500" i="1" dirty="0" smtClean="0">
                <a:latin typeface="Times New Roman" pitchFamily="18" charset="0"/>
                <a:cs typeface="Times New Roman" pitchFamily="18" charset="0"/>
              </a:rPr>
              <a:t>P =&gt; P’ &amp;&amp; Q =&gt; Q’</a:t>
            </a:r>
            <a:endParaRPr lang="en-US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Oval 19"/>
          <p:cNvSpPr/>
          <p:nvPr/>
        </p:nvSpPr>
        <p:spPr>
          <a:xfrm>
            <a:off x="1981200" y="3355148"/>
            <a:ext cx="1600200" cy="688148"/>
          </a:xfrm>
          <a:prstGeom prst="ellipse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0" tIns="0" rIns="0" bIns="0" rtlCol="0" anchor="ctr"/>
          <a:lstStyle/>
          <a:p>
            <a:pPr algn="ctr"/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ev</a:t>
            </a:r>
            <a:endParaRPr lang="en-US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21" name="Straight Arrow Connector 20"/>
          <p:cNvCxnSpPr>
            <a:stCxn id="20" idx="0"/>
            <a:endCxn id="64" idx="4"/>
          </p:cNvCxnSpPr>
          <p:nvPr/>
        </p:nvCxnSpPr>
        <p:spPr>
          <a:xfrm flipV="1">
            <a:off x="2781300" y="2516948"/>
            <a:ext cx="0" cy="838200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Oval 63"/>
          <p:cNvSpPr/>
          <p:nvPr/>
        </p:nvSpPr>
        <p:spPr>
          <a:xfrm>
            <a:off x="1981200" y="1828800"/>
            <a:ext cx="1600200" cy="688148"/>
          </a:xfrm>
          <a:prstGeom prst="ellipse">
            <a:avLst/>
          </a:prstGeom>
          <a:pattFill prst="pct5">
            <a:fgClr>
              <a:schemeClr val="tx1"/>
            </a:fgClr>
            <a:bgClr>
              <a:schemeClr val="bg1"/>
            </a:bgClr>
          </a:patt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ev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’ </a:t>
            </a:r>
          </a:p>
        </p:txBody>
      </p:sp>
      <p:cxnSp>
        <p:nvCxnSpPr>
          <p:cNvPr id="25" name="Straight Arrow Connector 24"/>
          <p:cNvCxnSpPr>
            <a:stCxn id="26" idx="1"/>
            <a:endCxn id="20" idx="5"/>
          </p:cNvCxnSpPr>
          <p:nvPr/>
        </p:nvCxnSpPr>
        <p:spPr>
          <a:xfrm flipH="1" flipV="1">
            <a:off x="3347056" y="3942519"/>
            <a:ext cx="5744" cy="248481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Flowchart: Data 25"/>
          <p:cNvSpPr/>
          <p:nvPr/>
        </p:nvSpPr>
        <p:spPr>
          <a:xfrm>
            <a:off x="2667000" y="4191000"/>
            <a:ext cx="1371600" cy="381000"/>
          </a:xfrm>
          <a:prstGeom prst="flowChartInputOutput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0" tIns="0" rIns="0" bIns="0"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(P,Q)</a:t>
            </a:r>
            <a:endParaRPr lang="en-US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30" name="Straight Arrow Connector 29"/>
          <p:cNvCxnSpPr>
            <a:stCxn id="31" idx="1"/>
          </p:cNvCxnSpPr>
          <p:nvPr/>
        </p:nvCxnSpPr>
        <p:spPr>
          <a:xfrm flipH="1" flipV="1">
            <a:off x="3499456" y="2286000"/>
            <a:ext cx="5744" cy="248481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Flowchart: Data 30"/>
          <p:cNvSpPr/>
          <p:nvPr/>
        </p:nvSpPr>
        <p:spPr>
          <a:xfrm>
            <a:off x="2819400" y="2534481"/>
            <a:ext cx="1371600" cy="381000"/>
          </a:xfrm>
          <a:prstGeom prst="flowChartInputOutput">
            <a:avLst/>
          </a:prstGeom>
          <a:pattFill prst="pct5">
            <a:fgClr>
              <a:schemeClr val="tx1"/>
            </a:fgClr>
            <a:bgClr>
              <a:schemeClr val="bg1"/>
            </a:bgClr>
          </a:pattFill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0" tIns="0" rIns="0" bIns="0"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(P’,Q’)</a:t>
            </a:r>
            <a:endParaRPr lang="en-US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34" name="Straight Arrow Connector 33"/>
          <p:cNvCxnSpPr>
            <a:stCxn id="37" idx="3"/>
            <a:endCxn id="44" idx="1"/>
          </p:cNvCxnSpPr>
          <p:nvPr/>
        </p:nvCxnSpPr>
        <p:spPr>
          <a:xfrm flipV="1">
            <a:off x="6400800" y="4221084"/>
            <a:ext cx="569260" cy="3875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5" name="Group 34"/>
          <p:cNvGrpSpPr/>
          <p:nvPr/>
        </p:nvGrpSpPr>
        <p:grpSpPr>
          <a:xfrm>
            <a:off x="4800600" y="3574809"/>
            <a:ext cx="1600200" cy="1191118"/>
            <a:chOff x="5334000" y="3609482"/>
            <a:chExt cx="1600200" cy="1191118"/>
          </a:xfrm>
        </p:grpSpPr>
        <p:sp>
          <p:nvSpPr>
            <p:cNvPr id="36" name="Rectangle 35"/>
            <p:cNvSpPr/>
            <p:nvPr/>
          </p:nvSpPr>
          <p:spPr>
            <a:xfrm>
              <a:off x="5486400" y="3857403"/>
              <a:ext cx="1444752" cy="72736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b="1" i="1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invoke</a:t>
              </a:r>
            </a:p>
          </p:txBody>
        </p:sp>
        <p:sp>
          <p:nvSpPr>
            <p:cNvPr id="37" name="Rectangle 36"/>
            <p:cNvSpPr/>
            <p:nvPr/>
          </p:nvSpPr>
          <p:spPr>
            <a:xfrm>
              <a:off x="5486400" y="4155272"/>
              <a:ext cx="1447800" cy="208720"/>
            </a:xfrm>
            <a:prstGeom prst="rect">
              <a:avLst/>
            </a:prstGeom>
            <a:ln w="25400">
              <a:solidFill>
                <a:srgbClr val="92D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lIns="0" tIns="0" rIns="0" bIns="0" rtlCol="0" anchor="ctr"/>
            <a:lstStyle/>
            <a:p>
              <a:pPr algn="ctr"/>
              <a:endParaRPr lang="en-US" i="1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8" name="TextBox 37"/>
            <p:cNvSpPr txBox="1"/>
            <p:nvPr/>
          </p:nvSpPr>
          <p:spPr>
            <a:xfrm>
              <a:off x="6016502" y="3862141"/>
              <a:ext cx="30809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i="1" dirty="0" smtClean="0"/>
                <a:t>P</a:t>
              </a:r>
              <a:endParaRPr lang="en-US" b="1" i="1" dirty="0"/>
            </a:p>
          </p:txBody>
        </p:sp>
        <p:sp>
          <p:nvSpPr>
            <p:cNvPr id="39" name="TextBox 38"/>
            <p:cNvSpPr txBox="1"/>
            <p:nvPr/>
          </p:nvSpPr>
          <p:spPr>
            <a:xfrm>
              <a:off x="6016502" y="4254809"/>
              <a:ext cx="34176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i="1" dirty="0"/>
                <a:t>Q</a:t>
              </a:r>
            </a:p>
          </p:txBody>
        </p:sp>
        <p:sp>
          <p:nvSpPr>
            <p:cNvPr id="40" name="Rectangle 39"/>
            <p:cNvSpPr/>
            <p:nvPr/>
          </p:nvSpPr>
          <p:spPr>
            <a:xfrm>
              <a:off x="5791200" y="4547941"/>
              <a:ext cx="760610" cy="252659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6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Q</a:t>
              </a:r>
            </a:p>
          </p:txBody>
        </p:sp>
        <p:sp>
          <p:nvSpPr>
            <p:cNvPr id="41" name="Rectangle 40"/>
            <p:cNvSpPr/>
            <p:nvPr/>
          </p:nvSpPr>
          <p:spPr>
            <a:xfrm>
              <a:off x="5791200" y="3609482"/>
              <a:ext cx="760610" cy="252659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6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P</a:t>
              </a:r>
              <a:endPara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2" name="Rectangle 41"/>
            <p:cNvSpPr/>
            <p:nvPr/>
          </p:nvSpPr>
          <p:spPr>
            <a:xfrm>
              <a:off x="5334000" y="3736636"/>
              <a:ext cx="339852" cy="229696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6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ob</a:t>
              </a:r>
              <a:endParaRPr lang="en-US" sz="16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43" name="Group 42"/>
          <p:cNvGrpSpPr/>
          <p:nvPr/>
        </p:nvGrpSpPr>
        <p:grpSpPr>
          <a:xfrm>
            <a:off x="6817660" y="3609482"/>
            <a:ext cx="1597152" cy="1191118"/>
            <a:chOff x="5334000" y="3609482"/>
            <a:chExt cx="1597152" cy="1191118"/>
          </a:xfrm>
        </p:grpSpPr>
        <p:sp>
          <p:nvSpPr>
            <p:cNvPr id="44" name="Rectangle 43"/>
            <p:cNvSpPr/>
            <p:nvPr/>
          </p:nvSpPr>
          <p:spPr>
            <a:xfrm>
              <a:off x="5486400" y="3857403"/>
              <a:ext cx="1444752" cy="727362"/>
            </a:xfrm>
            <a:prstGeom prst="rect">
              <a:avLst/>
            </a:prstGeom>
            <a:pattFill prst="pct5">
              <a:fgClr>
                <a:schemeClr val="tx1"/>
              </a:fgClr>
              <a:bgClr>
                <a:schemeClr val="bg1"/>
              </a:bgClr>
            </a:patt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endPara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5" name="Rectangle 44"/>
            <p:cNvSpPr/>
            <p:nvPr/>
          </p:nvSpPr>
          <p:spPr>
            <a:xfrm>
              <a:off x="5791200" y="4547941"/>
              <a:ext cx="760610" cy="252659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6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Q’</a:t>
              </a:r>
              <a:endPara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2" name="Rectangle 51"/>
            <p:cNvSpPr/>
            <p:nvPr/>
          </p:nvSpPr>
          <p:spPr>
            <a:xfrm>
              <a:off x="5791200" y="3609482"/>
              <a:ext cx="760610" cy="252659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6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P’</a:t>
              </a:r>
              <a:endPara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3" name="Rectangle 52"/>
            <p:cNvSpPr/>
            <p:nvPr/>
          </p:nvSpPr>
          <p:spPr>
            <a:xfrm>
              <a:off x="5334000" y="3736636"/>
              <a:ext cx="339852" cy="229696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6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ob</a:t>
              </a:r>
              <a:r>
                <a:rPr lang="en-US" sz="16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’</a:t>
              </a:r>
              <a:endParaRPr lang="en-US" sz="16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29" name="Rectangle 28"/>
          <p:cNvSpPr/>
          <p:nvPr/>
        </p:nvSpPr>
        <p:spPr>
          <a:xfrm>
            <a:off x="4800600" y="1676400"/>
            <a:ext cx="3733800" cy="1315276"/>
          </a:xfrm>
          <a:prstGeom prst="rect">
            <a:avLst/>
          </a:prstGeom>
          <a:noFill/>
          <a:ln>
            <a:solidFill>
              <a:srgbClr val="FF0000"/>
            </a:solidFill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2" name="Group 31"/>
          <p:cNvGrpSpPr/>
          <p:nvPr/>
        </p:nvGrpSpPr>
        <p:grpSpPr>
          <a:xfrm>
            <a:off x="6822835" y="1772476"/>
            <a:ext cx="1597152" cy="1191118"/>
            <a:chOff x="5334000" y="3609482"/>
            <a:chExt cx="1597152" cy="1191118"/>
          </a:xfrm>
        </p:grpSpPr>
        <p:sp>
          <p:nvSpPr>
            <p:cNvPr id="33" name="Rectangle 32"/>
            <p:cNvSpPr/>
            <p:nvPr/>
          </p:nvSpPr>
          <p:spPr>
            <a:xfrm>
              <a:off x="5486400" y="3857403"/>
              <a:ext cx="1444752" cy="72736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endParaRPr lang="en-US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6" name="Rectangle 45"/>
            <p:cNvSpPr/>
            <p:nvPr/>
          </p:nvSpPr>
          <p:spPr>
            <a:xfrm>
              <a:off x="5791200" y="4547941"/>
              <a:ext cx="760610" cy="252659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6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Q</a:t>
              </a:r>
            </a:p>
          </p:txBody>
        </p:sp>
        <p:sp>
          <p:nvSpPr>
            <p:cNvPr id="47" name="Rectangle 46"/>
            <p:cNvSpPr/>
            <p:nvPr/>
          </p:nvSpPr>
          <p:spPr>
            <a:xfrm>
              <a:off x="5791200" y="3609482"/>
              <a:ext cx="760610" cy="252659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6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P</a:t>
              </a:r>
              <a:endPara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8" name="Rectangle 47"/>
            <p:cNvSpPr/>
            <p:nvPr/>
          </p:nvSpPr>
          <p:spPr>
            <a:xfrm>
              <a:off x="5334000" y="3736636"/>
              <a:ext cx="339852" cy="229696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6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ob</a:t>
              </a:r>
              <a:endParaRPr lang="en-US" sz="16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49" name="Group 48"/>
          <p:cNvGrpSpPr/>
          <p:nvPr/>
        </p:nvGrpSpPr>
        <p:grpSpPr>
          <a:xfrm>
            <a:off x="4974717" y="1774363"/>
            <a:ext cx="1597152" cy="1191118"/>
            <a:chOff x="5334000" y="3609482"/>
            <a:chExt cx="1597152" cy="1191118"/>
          </a:xfrm>
        </p:grpSpPr>
        <p:sp>
          <p:nvSpPr>
            <p:cNvPr id="54" name="Rectangle 53"/>
            <p:cNvSpPr/>
            <p:nvPr/>
          </p:nvSpPr>
          <p:spPr>
            <a:xfrm>
              <a:off x="5486400" y="3857403"/>
              <a:ext cx="1444752" cy="727362"/>
            </a:xfrm>
            <a:prstGeom prst="rect">
              <a:avLst/>
            </a:prstGeom>
            <a:pattFill prst="pct5">
              <a:fgClr>
                <a:schemeClr val="tx1"/>
              </a:fgClr>
              <a:bgClr>
                <a:schemeClr val="bg1"/>
              </a:bgClr>
            </a:patt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endParaRPr lang="en-US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55" name="Rectangle 54"/>
            <p:cNvSpPr/>
            <p:nvPr/>
          </p:nvSpPr>
          <p:spPr>
            <a:xfrm>
              <a:off x="5791200" y="4547941"/>
              <a:ext cx="760610" cy="252659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6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Q’</a:t>
              </a:r>
              <a:endPara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6" name="Rectangle 55"/>
            <p:cNvSpPr/>
            <p:nvPr/>
          </p:nvSpPr>
          <p:spPr>
            <a:xfrm>
              <a:off x="5791200" y="3609482"/>
              <a:ext cx="760610" cy="252659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6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P’</a:t>
              </a:r>
              <a:endPara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7" name="Rectangle 56"/>
            <p:cNvSpPr/>
            <p:nvPr/>
          </p:nvSpPr>
          <p:spPr>
            <a:xfrm>
              <a:off x="5334000" y="3736636"/>
              <a:ext cx="339852" cy="229696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6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ob</a:t>
              </a:r>
              <a:r>
                <a:rPr lang="en-US" sz="16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’</a:t>
              </a:r>
              <a:endParaRPr lang="en-US" sz="16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cxnSp>
        <p:nvCxnSpPr>
          <p:cNvPr id="58" name="Straight Arrow Connector 57"/>
          <p:cNvCxnSpPr>
            <a:stCxn id="54" idx="3"/>
            <a:endCxn id="33" idx="1"/>
          </p:cNvCxnSpPr>
          <p:nvPr/>
        </p:nvCxnSpPr>
        <p:spPr>
          <a:xfrm flipV="1">
            <a:off x="6571869" y="2384078"/>
            <a:ext cx="403366" cy="1887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58"/>
          <p:cNvCxnSpPr/>
          <p:nvPr/>
        </p:nvCxnSpPr>
        <p:spPr>
          <a:xfrm flipH="1" flipV="1">
            <a:off x="4816059" y="1676400"/>
            <a:ext cx="3718341" cy="1315276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 flipH="1">
            <a:off x="4822291" y="1714263"/>
            <a:ext cx="3684426" cy="1277413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Rectangle 60"/>
          <p:cNvSpPr/>
          <p:nvPr/>
        </p:nvSpPr>
        <p:spPr>
          <a:xfrm>
            <a:off x="304799" y="1676400"/>
            <a:ext cx="3962401" cy="3048000"/>
          </a:xfrm>
          <a:prstGeom prst="rect">
            <a:avLst/>
          </a:prstGeom>
          <a:noFill/>
          <a:ln>
            <a:solidFill>
              <a:schemeClr val="tx1"/>
            </a:solidFill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Rectangle 61"/>
          <p:cNvSpPr/>
          <p:nvPr/>
        </p:nvSpPr>
        <p:spPr>
          <a:xfrm>
            <a:off x="4770620" y="3469084"/>
            <a:ext cx="3733800" cy="1315276"/>
          </a:xfrm>
          <a:prstGeom prst="rect">
            <a:avLst/>
          </a:prstGeom>
          <a:noFill/>
          <a:ln>
            <a:solidFill>
              <a:srgbClr val="FF0000"/>
            </a:solidFill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3" name="Straight Arrow Connector 62"/>
          <p:cNvCxnSpPr/>
          <p:nvPr/>
        </p:nvCxnSpPr>
        <p:spPr>
          <a:xfrm flipV="1">
            <a:off x="5831540" y="3733800"/>
            <a:ext cx="1483660" cy="276322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Arrow Connector 64"/>
          <p:cNvCxnSpPr/>
          <p:nvPr/>
        </p:nvCxnSpPr>
        <p:spPr>
          <a:xfrm flipH="1" flipV="1">
            <a:off x="5865202" y="4402790"/>
            <a:ext cx="1449998" cy="269469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="" xmlns:p14="http://schemas.microsoft.com/office/powerpoint/2010/main" val="40130050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Non-decreasing alone</a:t>
            </a:r>
            <a:endParaRPr lang="en-US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marL="0" lvl="1" indent="0" algn="ctr">
              <a:buNone/>
            </a:pPr>
            <a:endParaRPr lang="en-US" sz="2500" dirty="0" smtClean="0">
              <a:latin typeface="Times New Roman" pitchFamily="18" charset="0"/>
              <a:cs typeface="Times New Roman" pitchFamily="18" charset="0"/>
            </a:endParaRPr>
          </a:p>
          <a:p>
            <a:pPr marL="0" lvl="1" indent="0" algn="ctr">
              <a:buNone/>
            </a:pPr>
            <a:endParaRPr lang="en-US" sz="2500" dirty="0">
              <a:latin typeface="Times New Roman" pitchFamily="18" charset="0"/>
              <a:cs typeface="Times New Roman" pitchFamily="18" charset="0"/>
            </a:endParaRPr>
          </a:p>
          <a:p>
            <a:pPr marL="0" lvl="1" indent="0" algn="ctr">
              <a:buNone/>
            </a:pPr>
            <a:endParaRPr lang="en-US" sz="2500" dirty="0" smtClean="0">
              <a:latin typeface="Times New Roman" pitchFamily="18" charset="0"/>
              <a:cs typeface="Times New Roman" pitchFamily="18" charset="0"/>
            </a:endParaRPr>
          </a:p>
          <a:p>
            <a:pPr marL="0" lvl="1" indent="0" algn="ctr">
              <a:buNone/>
            </a:pPr>
            <a:endParaRPr lang="en-US" sz="2500" dirty="0">
              <a:latin typeface="Times New Roman" pitchFamily="18" charset="0"/>
              <a:cs typeface="Times New Roman" pitchFamily="18" charset="0"/>
            </a:endParaRPr>
          </a:p>
          <a:p>
            <a:pPr marL="0" lvl="1" indent="0">
              <a:buNone/>
            </a:pPr>
            <a:r>
              <a:rPr lang="en-US" sz="3600" b="1" i="1" dirty="0" smtClean="0">
                <a:latin typeface="Times New Roman" pitchFamily="18" charset="0"/>
                <a:cs typeface="Times New Roman" pitchFamily="18" charset="0"/>
              </a:rPr>
              <a:t>Non-decreasing alone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: does not allow ob’ to run before ob, but does not guarantee 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3600" i="1" dirty="0">
                <a:latin typeface="Times New Roman" pitchFamily="18" charset="0"/>
                <a:cs typeface="Times New Roman" pitchFamily="18" charset="0"/>
              </a:rPr>
              <a:t>P </a:t>
            </a:r>
            <a:r>
              <a:rPr lang="en-US" sz="3600" i="1" dirty="0" smtClean="0">
                <a:latin typeface="Times New Roman" pitchFamily="18" charset="0"/>
                <a:cs typeface="Times New Roman" pitchFamily="18" charset="0"/>
              </a:rPr>
              <a:t>=&gt; </a:t>
            </a:r>
            <a:r>
              <a:rPr lang="en-US" sz="3600" i="1" dirty="0">
                <a:latin typeface="Times New Roman" pitchFamily="18" charset="0"/>
                <a:cs typeface="Times New Roman" pitchFamily="18" charset="0"/>
              </a:rPr>
              <a:t>P’ </a:t>
            </a:r>
            <a:r>
              <a:rPr lang="en-US" sz="3600" i="1" dirty="0" smtClean="0">
                <a:latin typeface="Times New Roman" pitchFamily="18" charset="0"/>
                <a:cs typeface="Times New Roman" pitchFamily="18" charset="0"/>
              </a:rPr>
              <a:t>and Q =&gt; Q</a:t>
            </a:r>
            <a:r>
              <a:rPr lang="en-US" sz="3600" i="1" dirty="0">
                <a:latin typeface="Times New Roman" pitchFamily="18" charset="0"/>
                <a:cs typeface="Times New Roman" pitchFamily="18" charset="0"/>
              </a:rPr>
              <a:t>’ </a:t>
            </a:r>
            <a:r>
              <a:rPr lang="en-US" sz="3600" i="1" dirty="0" smtClean="0">
                <a:latin typeface="Times New Roman" pitchFamily="18" charset="0"/>
                <a:cs typeface="Times New Roman" pitchFamily="18" charset="0"/>
              </a:rPr>
              <a:t>).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Oval 19"/>
          <p:cNvSpPr/>
          <p:nvPr/>
        </p:nvSpPr>
        <p:spPr>
          <a:xfrm>
            <a:off x="914400" y="3393213"/>
            <a:ext cx="1600200" cy="688148"/>
          </a:xfrm>
          <a:prstGeom prst="ellipse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0" tIns="0" rIns="0" bIns="0" rtlCol="0" anchor="ctr"/>
          <a:lstStyle/>
          <a:p>
            <a:pPr algn="ctr"/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ev</a:t>
            </a:r>
            <a:endParaRPr lang="en-US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21" name="Straight Arrow Connector 20"/>
          <p:cNvCxnSpPr>
            <a:stCxn id="20" idx="0"/>
            <a:endCxn id="64" idx="4"/>
          </p:cNvCxnSpPr>
          <p:nvPr/>
        </p:nvCxnSpPr>
        <p:spPr>
          <a:xfrm flipV="1">
            <a:off x="1714500" y="2555013"/>
            <a:ext cx="0" cy="838200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Oval 63"/>
          <p:cNvSpPr/>
          <p:nvPr/>
        </p:nvSpPr>
        <p:spPr>
          <a:xfrm>
            <a:off x="914400" y="1866865"/>
            <a:ext cx="1600200" cy="688148"/>
          </a:xfrm>
          <a:prstGeom prst="ellipse">
            <a:avLst/>
          </a:prstGeom>
          <a:pattFill prst="pct5">
            <a:fgClr>
              <a:schemeClr val="tx1"/>
            </a:fgClr>
            <a:bgClr>
              <a:schemeClr val="bg1"/>
            </a:bgClr>
          </a:patt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ev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’ </a:t>
            </a:r>
          </a:p>
        </p:txBody>
      </p:sp>
      <p:cxnSp>
        <p:nvCxnSpPr>
          <p:cNvPr id="25" name="Straight Arrow Connector 24"/>
          <p:cNvCxnSpPr>
            <a:endCxn id="20" idx="5"/>
          </p:cNvCxnSpPr>
          <p:nvPr/>
        </p:nvCxnSpPr>
        <p:spPr>
          <a:xfrm flipH="1" flipV="1">
            <a:off x="2280256" y="3980584"/>
            <a:ext cx="5744" cy="248481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Flowchart: Data 30"/>
          <p:cNvSpPr/>
          <p:nvPr/>
        </p:nvSpPr>
        <p:spPr>
          <a:xfrm>
            <a:off x="1749396" y="2628865"/>
            <a:ext cx="1554636" cy="381000"/>
          </a:xfrm>
          <a:prstGeom prst="flowChartInputOutput">
            <a:avLst/>
          </a:prstGeom>
          <a:ln w="2540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0" tIns="0" rIns="0" bIns="0"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(P’,A’,Q’)</a:t>
            </a:r>
            <a:endParaRPr lang="en-US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3" name="Flowchart: Data 52"/>
          <p:cNvSpPr/>
          <p:nvPr/>
        </p:nvSpPr>
        <p:spPr>
          <a:xfrm>
            <a:off x="1901796" y="4229065"/>
            <a:ext cx="1554636" cy="381000"/>
          </a:xfrm>
          <a:prstGeom prst="flowChartInputOutput">
            <a:avLst/>
          </a:prstGeom>
          <a:ln w="2540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0" tIns="0" rIns="0" bIns="0"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(P’,A’,Q’)</a:t>
            </a:r>
            <a:endParaRPr lang="en-US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54" name="Straight Arrow Connector 53"/>
          <p:cNvCxnSpPr/>
          <p:nvPr/>
        </p:nvCxnSpPr>
        <p:spPr>
          <a:xfrm flipH="1" flipV="1">
            <a:off x="2286000" y="2400265"/>
            <a:ext cx="5744" cy="248481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>
            <a:stCxn id="52" idx="3"/>
            <a:endCxn id="61" idx="1"/>
          </p:cNvCxnSpPr>
          <p:nvPr/>
        </p:nvCxnSpPr>
        <p:spPr>
          <a:xfrm flipV="1">
            <a:off x="5758388" y="2372408"/>
            <a:ext cx="569260" cy="3875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" name="Group 34"/>
          <p:cNvGrpSpPr/>
          <p:nvPr/>
        </p:nvGrpSpPr>
        <p:grpSpPr>
          <a:xfrm>
            <a:off x="4158188" y="1726133"/>
            <a:ext cx="1600200" cy="1191118"/>
            <a:chOff x="5334000" y="3609482"/>
            <a:chExt cx="1600200" cy="1191118"/>
          </a:xfrm>
        </p:grpSpPr>
        <p:sp>
          <p:nvSpPr>
            <p:cNvPr id="36" name="Rectangle 35"/>
            <p:cNvSpPr/>
            <p:nvPr/>
          </p:nvSpPr>
          <p:spPr>
            <a:xfrm>
              <a:off x="5486400" y="3857403"/>
              <a:ext cx="1444752" cy="72736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b="1" i="1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invoke</a:t>
              </a:r>
            </a:p>
          </p:txBody>
        </p:sp>
        <p:sp>
          <p:nvSpPr>
            <p:cNvPr id="52" name="Rectangle 51"/>
            <p:cNvSpPr/>
            <p:nvPr/>
          </p:nvSpPr>
          <p:spPr>
            <a:xfrm>
              <a:off x="5486400" y="4155272"/>
              <a:ext cx="1447800" cy="208720"/>
            </a:xfrm>
            <a:prstGeom prst="rect">
              <a:avLst/>
            </a:prstGeom>
            <a:ln w="25400">
              <a:solidFill>
                <a:srgbClr val="92D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lIns="0" tIns="0" rIns="0" bIns="0" rtlCol="0" anchor="ctr"/>
            <a:lstStyle/>
            <a:p>
              <a:pPr algn="ctr"/>
              <a:endParaRPr lang="en-US" i="1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55" name="TextBox 54"/>
            <p:cNvSpPr txBox="1"/>
            <p:nvPr/>
          </p:nvSpPr>
          <p:spPr>
            <a:xfrm>
              <a:off x="6016502" y="3862141"/>
              <a:ext cx="30809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i="1" dirty="0" smtClean="0"/>
                <a:t>P</a:t>
              </a:r>
              <a:endParaRPr lang="en-US" b="1" i="1" dirty="0"/>
            </a:p>
          </p:txBody>
        </p:sp>
        <p:sp>
          <p:nvSpPr>
            <p:cNvPr id="56" name="TextBox 55"/>
            <p:cNvSpPr txBox="1"/>
            <p:nvPr/>
          </p:nvSpPr>
          <p:spPr>
            <a:xfrm>
              <a:off x="6016502" y="4254809"/>
              <a:ext cx="34176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i="1" dirty="0"/>
                <a:t>Q</a:t>
              </a:r>
            </a:p>
          </p:txBody>
        </p:sp>
        <p:sp>
          <p:nvSpPr>
            <p:cNvPr id="57" name="Rectangle 56"/>
            <p:cNvSpPr/>
            <p:nvPr/>
          </p:nvSpPr>
          <p:spPr>
            <a:xfrm>
              <a:off x="5791200" y="4547941"/>
              <a:ext cx="760610" cy="252659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6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Q</a:t>
              </a:r>
            </a:p>
          </p:txBody>
        </p:sp>
        <p:sp>
          <p:nvSpPr>
            <p:cNvPr id="58" name="Rectangle 57"/>
            <p:cNvSpPr/>
            <p:nvPr/>
          </p:nvSpPr>
          <p:spPr>
            <a:xfrm>
              <a:off x="5791200" y="3609482"/>
              <a:ext cx="760610" cy="252659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6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P</a:t>
              </a:r>
              <a:endPara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9" name="Rectangle 58"/>
            <p:cNvSpPr/>
            <p:nvPr/>
          </p:nvSpPr>
          <p:spPr>
            <a:xfrm>
              <a:off x="5334000" y="3736636"/>
              <a:ext cx="339852" cy="229696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6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ob</a:t>
              </a:r>
              <a:endParaRPr lang="en-US" sz="16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5" name="Group 59"/>
          <p:cNvGrpSpPr/>
          <p:nvPr/>
        </p:nvGrpSpPr>
        <p:grpSpPr>
          <a:xfrm>
            <a:off x="6175248" y="1760806"/>
            <a:ext cx="1597152" cy="1191118"/>
            <a:chOff x="5334000" y="3609482"/>
            <a:chExt cx="1597152" cy="1191118"/>
          </a:xfrm>
        </p:grpSpPr>
        <p:sp>
          <p:nvSpPr>
            <p:cNvPr id="61" name="Rectangle 60"/>
            <p:cNvSpPr/>
            <p:nvPr/>
          </p:nvSpPr>
          <p:spPr>
            <a:xfrm>
              <a:off x="5486400" y="3857403"/>
              <a:ext cx="1444752" cy="727362"/>
            </a:xfrm>
            <a:prstGeom prst="rect">
              <a:avLst/>
            </a:prstGeom>
            <a:pattFill prst="pct5">
              <a:fgClr>
                <a:schemeClr val="tx1"/>
              </a:fgClr>
              <a:bgClr>
                <a:schemeClr val="bg1"/>
              </a:bgClr>
            </a:patt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endPara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62" name="Rectangle 61"/>
            <p:cNvSpPr/>
            <p:nvPr/>
          </p:nvSpPr>
          <p:spPr>
            <a:xfrm>
              <a:off x="5791200" y="4547941"/>
              <a:ext cx="760610" cy="252659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6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Q’</a:t>
              </a:r>
              <a:endPara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3" name="Rectangle 62"/>
            <p:cNvSpPr/>
            <p:nvPr/>
          </p:nvSpPr>
          <p:spPr>
            <a:xfrm>
              <a:off x="5791200" y="3609482"/>
              <a:ext cx="760610" cy="252659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6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P’</a:t>
              </a:r>
              <a:endPara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5" name="Rectangle 64"/>
            <p:cNvSpPr/>
            <p:nvPr/>
          </p:nvSpPr>
          <p:spPr>
            <a:xfrm>
              <a:off x="5334000" y="3736636"/>
              <a:ext cx="339852" cy="229696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6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ob</a:t>
              </a:r>
              <a:r>
                <a:rPr lang="en-US" sz="16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’</a:t>
              </a:r>
              <a:endParaRPr lang="en-US" sz="16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6" name="Group 65"/>
          <p:cNvGrpSpPr/>
          <p:nvPr/>
        </p:nvGrpSpPr>
        <p:grpSpPr>
          <a:xfrm>
            <a:off x="4158188" y="3402533"/>
            <a:ext cx="1600200" cy="1191118"/>
            <a:chOff x="5334000" y="3609482"/>
            <a:chExt cx="1600200" cy="1191118"/>
          </a:xfrm>
        </p:grpSpPr>
        <p:sp>
          <p:nvSpPr>
            <p:cNvPr id="67" name="Rectangle 66"/>
            <p:cNvSpPr/>
            <p:nvPr/>
          </p:nvSpPr>
          <p:spPr>
            <a:xfrm>
              <a:off x="5486400" y="3857403"/>
              <a:ext cx="1444752" cy="727362"/>
            </a:xfrm>
            <a:prstGeom prst="rect">
              <a:avLst/>
            </a:prstGeom>
            <a:pattFill prst="pct5">
              <a:fgClr>
                <a:schemeClr val="tx1"/>
              </a:fgClr>
              <a:bgClr>
                <a:schemeClr val="bg1"/>
              </a:bgClr>
            </a:patt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b="1" i="1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invoke</a:t>
              </a:r>
            </a:p>
          </p:txBody>
        </p:sp>
        <p:sp>
          <p:nvSpPr>
            <p:cNvPr id="68" name="Rectangle 67"/>
            <p:cNvSpPr/>
            <p:nvPr/>
          </p:nvSpPr>
          <p:spPr>
            <a:xfrm>
              <a:off x="5486400" y="4155272"/>
              <a:ext cx="1447800" cy="208720"/>
            </a:xfrm>
            <a:prstGeom prst="rect">
              <a:avLst/>
            </a:prstGeom>
            <a:ln w="25400">
              <a:solidFill>
                <a:srgbClr val="92D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lIns="0" tIns="0" rIns="0" bIns="0" rtlCol="0" anchor="ctr"/>
            <a:lstStyle/>
            <a:p>
              <a:pPr algn="ctr"/>
              <a:endParaRPr lang="en-US" i="1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69" name="TextBox 68"/>
            <p:cNvSpPr txBox="1"/>
            <p:nvPr/>
          </p:nvSpPr>
          <p:spPr>
            <a:xfrm>
              <a:off x="6016502" y="3862141"/>
              <a:ext cx="37247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i="1" dirty="0" smtClean="0"/>
                <a:t>P’</a:t>
              </a:r>
              <a:endParaRPr lang="en-US" b="1" i="1" dirty="0"/>
            </a:p>
          </p:txBody>
        </p:sp>
        <p:sp>
          <p:nvSpPr>
            <p:cNvPr id="70" name="TextBox 69"/>
            <p:cNvSpPr txBox="1"/>
            <p:nvPr/>
          </p:nvSpPr>
          <p:spPr>
            <a:xfrm>
              <a:off x="6016502" y="4254809"/>
              <a:ext cx="40241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i="1" dirty="0" smtClean="0"/>
                <a:t>Q’</a:t>
              </a:r>
              <a:endParaRPr lang="en-US" b="1" i="1" dirty="0"/>
            </a:p>
          </p:txBody>
        </p:sp>
        <p:sp>
          <p:nvSpPr>
            <p:cNvPr id="71" name="Rectangle 70"/>
            <p:cNvSpPr/>
            <p:nvPr/>
          </p:nvSpPr>
          <p:spPr>
            <a:xfrm>
              <a:off x="5791200" y="4547941"/>
              <a:ext cx="760610" cy="252659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6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Q’</a:t>
              </a:r>
              <a:endPara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2" name="Rectangle 71"/>
            <p:cNvSpPr/>
            <p:nvPr/>
          </p:nvSpPr>
          <p:spPr>
            <a:xfrm>
              <a:off x="5791200" y="3609482"/>
              <a:ext cx="760610" cy="252659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6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P’</a:t>
              </a:r>
              <a:endPara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3" name="Rectangle 72"/>
            <p:cNvSpPr/>
            <p:nvPr/>
          </p:nvSpPr>
          <p:spPr>
            <a:xfrm>
              <a:off x="5334000" y="3736636"/>
              <a:ext cx="339852" cy="229696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6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ob</a:t>
              </a:r>
              <a:r>
                <a:rPr lang="en-US" sz="16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’</a:t>
              </a:r>
              <a:endParaRPr lang="en-US" sz="16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7" name="Group 73"/>
          <p:cNvGrpSpPr/>
          <p:nvPr/>
        </p:nvGrpSpPr>
        <p:grpSpPr>
          <a:xfrm>
            <a:off x="6175248" y="3437206"/>
            <a:ext cx="1597152" cy="1191118"/>
            <a:chOff x="5334000" y="3609482"/>
            <a:chExt cx="1597152" cy="1191118"/>
          </a:xfrm>
        </p:grpSpPr>
        <p:sp>
          <p:nvSpPr>
            <p:cNvPr id="75" name="Rectangle 74"/>
            <p:cNvSpPr/>
            <p:nvPr/>
          </p:nvSpPr>
          <p:spPr>
            <a:xfrm>
              <a:off x="5486400" y="3857403"/>
              <a:ext cx="1444752" cy="72736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endPara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76" name="Rectangle 75"/>
            <p:cNvSpPr/>
            <p:nvPr/>
          </p:nvSpPr>
          <p:spPr>
            <a:xfrm>
              <a:off x="5791200" y="4547941"/>
              <a:ext cx="760610" cy="252659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6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Q</a:t>
              </a:r>
              <a:endPara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7" name="Rectangle 76"/>
            <p:cNvSpPr/>
            <p:nvPr/>
          </p:nvSpPr>
          <p:spPr>
            <a:xfrm>
              <a:off x="5791200" y="3609482"/>
              <a:ext cx="760610" cy="252659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6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P</a:t>
              </a:r>
              <a:endPara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8" name="Rectangle 77"/>
            <p:cNvSpPr/>
            <p:nvPr/>
          </p:nvSpPr>
          <p:spPr>
            <a:xfrm>
              <a:off x="5334000" y="3736636"/>
              <a:ext cx="339852" cy="229696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6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ob</a:t>
              </a:r>
              <a:endParaRPr lang="en-US" sz="16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38" name="Rectangle 37"/>
          <p:cNvSpPr/>
          <p:nvPr/>
        </p:nvSpPr>
        <p:spPr>
          <a:xfrm>
            <a:off x="4114800" y="3332924"/>
            <a:ext cx="3733800" cy="1315276"/>
          </a:xfrm>
          <a:prstGeom prst="rect">
            <a:avLst/>
          </a:prstGeom>
          <a:noFill/>
          <a:ln>
            <a:solidFill>
              <a:srgbClr val="FF0000"/>
            </a:solidFill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1" name="Straight Arrow Connector 40"/>
          <p:cNvCxnSpPr/>
          <p:nvPr/>
        </p:nvCxnSpPr>
        <p:spPr>
          <a:xfrm flipV="1">
            <a:off x="5181600" y="1861065"/>
            <a:ext cx="1483660" cy="276322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/>
          <p:cNvCxnSpPr/>
          <p:nvPr/>
        </p:nvCxnSpPr>
        <p:spPr>
          <a:xfrm flipH="1" flipV="1">
            <a:off x="5215262" y="2530055"/>
            <a:ext cx="1449998" cy="269469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TextBox 42"/>
          <p:cNvSpPr txBox="1"/>
          <p:nvPr/>
        </p:nvSpPr>
        <p:spPr>
          <a:xfrm>
            <a:off x="8045278" y="3691838"/>
            <a:ext cx="64152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>
                <a:sym typeface="Wingdings"/>
              </a:rPr>
              <a:t></a:t>
            </a:r>
            <a:endParaRPr lang="en-US" sz="4000" dirty="0"/>
          </a:p>
        </p:txBody>
      </p:sp>
      <p:sp>
        <p:nvSpPr>
          <p:cNvPr id="44" name="Rectangle 43"/>
          <p:cNvSpPr/>
          <p:nvPr/>
        </p:nvSpPr>
        <p:spPr>
          <a:xfrm>
            <a:off x="4114800" y="1636648"/>
            <a:ext cx="3733800" cy="1315276"/>
          </a:xfrm>
          <a:prstGeom prst="rect">
            <a:avLst/>
          </a:prstGeom>
          <a:noFill/>
          <a:ln>
            <a:solidFill>
              <a:srgbClr val="FF0000"/>
            </a:solidFill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TextBox 44"/>
          <p:cNvSpPr txBox="1"/>
          <p:nvPr/>
        </p:nvSpPr>
        <p:spPr>
          <a:xfrm>
            <a:off x="8045278" y="2037524"/>
            <a:ext cx="64152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>
                <a:sym typeface="Wingdings"/>
              </a:rPr>
              <a:t></a:t>
            </a:r>
          </a:p>
        </p:txBody>
      </p:sp>
      <p:sp>
        <p:nvSpPr>
          <p:cNvPr id="46" name="Rectangle 45"/>
          <p:cNvSpPr/>
          <p:nvPr/>
        </p:nvSpPr>
        <p:spPr>
          <a:xfrm>
            <a:off x="76200" y="1676400"/>
            <a:ext cx="3581401" cy="3048000"/>
          </a:xfrm>
          <a:prstGeom prst="rect">
            <a:avLst/>
          </a:prstGeom>
          <a:noFill/>
          <a:ln>
            <a:solidFill>
              <a:schemeClr val="tx1"/>
            </a:solidFill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7126073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Refining alone</a:t>
            </a:r>
            <a:endParaRPr lang="en-US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marL="0" lvl="1" indent="0" algn="ctr">
              <a:buNone/>
            </a:pPr>
            <a:endParaRPr lang="en-US" sz="2500" dirty="0" smtClean="0">
              <a:latin typeface="Times New Roman" pitchFamily="18" charset="0"/>
              <a:cs typeface="Times New Roman" pitchFamily="18" charset="0"/>
            </a:endParaRPr>
          </a:p>
          <a:p>
            <a:pPr marL="0" lvl="1" indent="0" algn="ctr">
              <a:buNone/>
            </a:pPr>
            <a:endParaRPr lang="en-US" sz="2500" dirty="0">
              <a:latin typeface="Times New Roman" pitchFamily="18" charset="0"/>
              <a:cs typeface="Times New Roman" pitchFamily="18" charset="0"/>
            </a:endParaRPr>
          </a:p>
          <a:p>
            <a:pPr marL="0" lvl="1" indent="0" algn="ctr">
              <a:buNone/>
            </a:pPr>
            <a:endParaRPr lang="en-US" sz="2500" dirty="0" smtClean="0">
              <a:latin typeface="Times New Roman" pitchFamily="18" charset="0"/>
              <a:cs typeface="Times New Roman" pitchFamily="18" charset="0"/>
            </a:endParaRPr>
          </a:p>
          <a:p>
            <a:pPr marL="0" lvl="1" indent="0" algn="ctr">
              <a:buNone/>
            </a:pPr>
            <a:endParaRPr lang="en-US" sz="25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3600" b="1" i="1" dirty="0" smtClean="0">
                <a:latin typeface="Times New Roman" pitchFamily="18" charset="0"/>
                <a:cs typeface="Times New Roman" pitchFamily="18" charset="0"/>
              </a:rPr>
              <a:t>Refining alone: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guarantees (</a:t>
            </a:r>
            <a:r>
              <a:rPr lang="en-US" sz="3600" i="1" dirty="0">
                <a:latin typeface="Times New Roman" pitchFamily="18" charset="0"/>
                <a:cs typeface="Times New Roman" pitchFamily="18" charset="0"/>
              </a:rPr>
              <a:t>P = </a:t>
            </a:r>
            <a:r>
              <a:rPr lang="en-US" sz="3600" i="1" dirty="0" smtClean="0">
                <a:latin typeface="Times New Roman" pitchFamily="18" charset="0"/>
                <a:cs typeface="Times New Roman" pitchFamily="18" charset="0"/>
              </a:rPr>
              <a:t>&gt;P</a:t>
            </a:r>
            <a:r>
              <a:rPr lang="en-US" sz="3600" i="1" dirty="0">
                <a:latin typeface="Times New Roman" pitchFamily="18" charset="0"/>
                <a:cs typeface="Times New Roman" pitchFamily="18" charset="0"/>
              </a:rPr>
              <a:t>’ </a:t>
            </a:r>
            <a:r>
              <a:rPr lang="en-US" sz="3600" i="1" dirty="0" smtClean="0">
                <a:latin typeface="Times New Roman" pitchFamily="18" charset="0"/>
                <a:cs typeface="Times New Roman" pitchFamily="18" charset="0"/>
              </a:rPr>
              <a:t>and Q =&gt; Q</a:t>
            </a:r>
            <a:r>
              <a:rPr lang="en-US" sz="3600" i="1" dirty="0">
                <a:latin typeface="Times New Roman" pitchFamily="18" charset="0"/>
                <a:cs typeface="Times New Roman" pitchFamily="18" charset="0"/>
              </a:rPr>
              <a:t>’ </a:t>
            </a:r>
            <a:r>
              <a:rPr lang="en-US" sz="3600" i="1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but does not guarantee that ob’ does not run before ob.</a:t>
            </a:r>
          </a:p>
          <a:p>
            <a:pPr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Oval 19"/>
          <p:cNvSpPr/>
          <p:nvPr/>
        </p:nvSpPr>
        <p:spPr>
          <a:xfrm>
            <a:off x="838200" y="3240813"/>
            <a:ext cx="1600200" cy="688148"/>
          </a:xfrm>
          <a:prstGeom prst="ellipse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0" tIns="0" rIns="0" bIns="0" rtlCol="0" anchor="ctr"/>
          <a:lstStyle/>
          <a:p>
            <a:pPr algn="ctr"/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ev</a:t>
            </a:r>
            <a:endParaRPr lang="en-US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21" name="Straight Arrow Connector 20"/>
          <p:cNvCxnSpPr>
            <a:stCxn id="20" idx="0"/>
            <a:endCxn id="64" idx="4"/>
          </p:cNvCxnSpPr>
          <p:nvPr/>
        </p:nvCxnSpPr>
        <p:spPr>
          <a:xfrm flipV="1">
            <a:off x="1638300" y="2402613"/>
            <a:ext cx="0" cy="838200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Oval 63"/>
          <p:cNvSpPr/>
          <p:nvPr/>
        </p:nvSpPr>
        <p:spPr>
          <a:xfrm>
            <a:off x="838200" y="1714465"/>
            <a:ext cx="1600200" cy="688148"/>
          </a:xfrm>
          <a:prstGeom prst="ellipse">
            <a:avLst/>
          </a:prstGeom>
          <a:pattFill prst="pct5">
            <a:fgClr>
              <a:schemeClr val="tx1"/>
            </a:fgClr>
            <a:bgClr>
              <a:schemeClr val="bg1"/>
            </a:bgClr>
          </a:patt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ev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’ </a:t>
            </a:r>
          </a:p>
        </p:txBody>
      </p:sp>
      <p:cxnSp>
        <p:nvCxnSpPr>
          <p:cNvPr id="25" name="Straight Arrow Connector 24"/>
          <p:cNvCxnSpPr>
            <a:endCxn id="20" idx="5"/>
          </p:cNvCxnSpPr>
          <p:nvPr/>
        </p:nvCxnSpPr>
        <p:spPr>
          <a:xfrm flipH="1" flipV="1">
            <a:off x="2204056" y="3828184"/>
            <a:ext cx="5744" cy="248481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Flowchart: Data 30"/>
          <p:cNvSpPr/>
          <p:nvPr/>
        </p:nvSpPr>
        <p:spPr>
          <a:xfrm>
            <a:off x="1673196" y="2476465"/>
            <a:ext cx="1554636" cy="381000"/>
          </a:xfrm>
          <a:prstGeom prst="flowChartInputOutput">
            <a:avLst/>
          </a:prstGeom>
          <a:ln w="2540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0" tIns="0" rIns="0" bIns="0"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(P’,A’,Q’)</a:t>
            </a:r>
            <a:endParaRPr lang="en-US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3" name="Flowchart: Data 52"/>
          <p:cNvSpPr/>
          <p:nvPr/>
        </p:nvSpPr>
        <p:spPr>
          <a:xfrm>
            <a:off x="1825596" y="4076665"/>
            <a:ext cx="1554636" cy="381000"/>
          </a:xfrm>
          <a:prstGeom prst="flowChartInputOutput">
            <a:avLst/>
          </a:prstGeom>
          <a:ln w="2540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0" tIns="0" rIns="0" bIns="0"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(P’,A’,Q’)</a:t>
            </a:r>
            <a:endParaRPr lang="en-US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54" name="Straight Arrow Connector 53"/>
          <p:cNvCxnSpPr/>
          <p:nvPr/>
        </p:nvCxnSpPr>
        <p:spPr>
          <a:xfrm flipH="1" flipV="1">
            <a:off x="2209800" y="2247865"/>
            <a:ext cx="5744" cy="248481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>
            <a:stCxn id="52" idx="3"/>
            <a:endCxn id="61" idx="1"/>
          </p:cNvCxnSpPr>
          <p:nvPr/>
        </p:nvCxnSpPr>
        <p:spPr>
          <a:xfrm flipV="1">
            <a:off x="5758388" y="2220008"/>
            <a:ext cx="569260" cy="3875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" name="Group 34"/>
          <p:cNvGrpSpPr/>
          <p:nvPr/>
        </p:nvGrpSpPr>
        <p:grpSpPr>
          <a:xfrm>
            <a:off x="4158188" y="1573733"/>
            <a:ext cx="1600200" cy="1191118"/>
            <a:chOff x="5334000" y="3609482"/>
            <a:chExt cx="1600200" cy="1191118"/>
          </a:xfrm>
        </p:grpSpPr>
        <p:sp>
          <p:nvSpPr>
            <p:cNvPr id="36" name="Rectangle 35"/>
            <p:cNvSpPr/>
            <p:nvPr/>
          </p:nvSpPr>
          <p:spPr>
            <a:xfrm>
              <a:off x="5486400" y="3857403"/>
              <a:ext cx="1444752" cy="72736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b="1" i="1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invoke</a:t>
              </a:r>
            </a:p>
          </p:txBody>
        </p:sp>
        <p:sp>
          <p:nvSpPr>
            <p:cNvPr id="52" name="Rectangle 51"/>
            <p:cNvSpPr/>
            <p:nvPr/>
          </p:nvSpPr>
          <p:spPr>
            <a:xfrm>
              <a:off x="5486400" y="4155272"/>
              <a:ext cx="1447800" cy="208720"/>
            </a:xfrm>
            <a:prstGeom prst="rect">
              <a:avLst/>
            </a:prstGeom>
            <a:ln w="25400">
              <a:solidFill>
                <a:srgbClr val="92D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lIns="0" tIns="0" rIns="0" bIns="0" rtlCol="0" anchor="ctr"/>
            <a:lstStyle/>
            <a:p>
              <a:pPr algn="ctr"/>
              <a:endParaRPr lang="en-US" i="1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55" name="TextBox 54"/>
            <p:cNvSpPr txBox="1"/>
            <p:nvPr/>
          </p:nvSpPr>
          <p:spPr>
            <a:xfrm>
              <a:off x="6016502" y="3862141"/>
              <a:ext cx="30809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i="1" dirty="0" smtClean="0"/>
                <a:t>P</a:t>
              </a:r>
              <a:endParaRPr lang="en-US" b="1" i="1" dirty="0"/>
            </a:p>
          </p:txBody>
        </p:sp>
        <p:sp>
          <p:nvSpPr>
            <p:cNvPr id="56" name="TextBox 55"/>
            <p:cNvSpPr txBox="1"/>
            <p:nvPr/>
          </p:nvSpPr>
          <p:spPr>
            <a:xfrm>
              <a:off x="6016502" y="4254809"/>
              <a:ext cx="34176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i="1" dirty="0"/>
                <a:t>Q</a:t>
              </a:r>
            </a:p>
          </p:txBody>
        </p:sp>
        <p:sp>
          <p:nvSpPr>
            <p:cNvPr id="57" name="Rectangle 56"/>
            <p:cNvSpPr/>
            <p:nvPr/>
          </p:nvSpPr>
          <p:spPr>
            <a:xfrm>
              <a:off x="5791200" y="4547941"/>
              <a:ext cx="760610" cy="252659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6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Q</a:t>
              </a:r>
            </a:p>
          </p:txBody>
        </p:sp>
        <p:sp>
          <p:nvSpPr>
            <p:cNvPr id="58" name="Rectangle 57"/>
            <p:cNvSpPr/>
            <p:nvPr/>
          </p:nvSpPr>
          <p:spPr>
            <a:xfrm>
              <a:off x="5791200" y="3609482"/>
              <a:ext cx="760610" cy="252659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6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P</a:t>
              </a:r>
              <a:endPara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9" name="Rectangle 58"/>
            <p:cNvSpPr/>
            <p:nvPr/>
          </p:nvSpPr>
          <p:spPr>
            <a:xfrm>
              <a:off x="5334000" y="3736636"/>
              <a:ext cx="339852" cy="229696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6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ob</a:t>
              </a:r>
              <a:endParaRPr lang="en-US" sz="16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5" name="Group 59"/>
          <p:cNvGrpSpPr/>
          <p:nvPr/>
        </p:nvGrpSpPr>
        <p:grpSpPr>
          <a:xfrm>
            <a:off x="6175248" y="1608406"/>
            <a:ext cx="1597152" cy="1191118"/>
            <a:chOff x="5334000" y="3609482"/>
            <a:chExt cx="1597152" cy="1191118"/>
          </a:xfrm>
        </p:grpSpPr>
        <p:sp>
          <p:nvSpPr>
            <p:cNvPr id="61" name="Rectangle 60"/>
            <p:cNvSpPr/>
            <p:nvPr/>
          </p:nvSpPr>
          <p:spPr>
            <a:xfrm>
              <a:off x="5486400" y="3857403"/>
              <a:ext cx="1444752" cy="727362"/>
            </a:xfrm>
            <a:prstGeom prst="rect">
              <a:avLst/>
            </a:prstGeom>
            <a:pattFill prst="pct5">
              <a:fgClr>
                <a:schemeClr val="tx1"/>
              </a:fgClr>
              <a:bgClr>
                <a:schemeClr val="bg1"/>
              </a:bgClr>
            </a:patt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endPara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62" name="Rectangle 61"/>
            <p:cNvSpPr/>
            <p:nvPr/>
          </p:nvSpPr>
          <p:spPr>
            <a:xfrm>
              <a:off x="5791200" y="4547941"/>
              <a:ext cx="760610" cy="252659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6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Q’</a:t>
              </a:r>
              <a:endPara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3" name="Rectangle 62"/>
            <p:cNvSpPr/>
            <p:nvPr/>
          </p:nvSpPr>
          <p:spPr>
            <a:xfrm>
              <a:off x="5791200" y="3609482"/>
              <a:ext cx="760610" cy="252659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6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P’</a:t>
              </a:r>
              <a:endPara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5" name="Rectangle 64"/>
            <p:cNvSpPr/>
            <p:nvPr/>
          </p:nvSpPr>
          <p:spPr>
            <a:xfrm>
              <a:off x="5334000" y="3736636"/>
              <a:ext cx="339852" cy="229696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6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ob</a:t>
              </a:r>
              <a:r>
                <a:rPr lang="en-US" sz="16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’</a:t>
              </a:r>
              <a:endParaRPr lang="en-US" sz="16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6" name="Group 65"/>
          <p:cNvGrpSpPr/>
          <p:nvPr/>
        </p:nvGrpSpPr>
        <p:grpSpPr>
          <a:xfrm>
            <a:off x="4158188" y="3250133"/>
            <a:ext cx="1600200" cy="1191118"/>
            <a:chOff x="5334000" y="3609482"/>
            <a:chExt cx="1600200" cy="1191118"/>
          </a:xfrm>
        </p:grpSpPr>
        <p:sp>
          <p:nvSpPr>
            <p:cNvPr id="67" name="Rectangle 66"/>
            <p:cNvSpPr/>
            <p:nvPr/>
          </p:nvSpPr>
          <p:spPr>
            <a:xfrm>
              <a:off x="5486400" y="3857403"/>
              <a:ext cx="1444752" cy="727362"/>
            </a:xfrm>
            <a:prstGeom prst="rect">
              <a:avLst/>
            </a:prstGeom>
            <a:pattFill prst="pct5">
              <a:fgClr>
                <a:schemeClr val="tx1"/>
              </a:fgClr>
              <a:bgClr>
                <a:schemeClr val="bg1"/>
              </a:bgClr>
            </a:patt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b="1" i="1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invoke</a:t>
              </a:r>
            </a:p>
          </p:txBody>
        </p:sp>
        <p:sp>
          <p:nvSpPr>
            <p:cNvPr id="68" name="Rectangle 67"/>
            <p:cNvSpPr/>
            <p:nvPr/>
          </p:nvSpPr>
          <p:spPr>
            <a:xfrm>
              <a:off x="5486400" y="4155272"/>
              <a:ext cx="1447800" cy="208720"/>
            </a:xfrm>
            <a:prstGeom prst="rect">
              <a:avLst/>
            </a:prstGeom>
            <a:ln w="25400">
              <a:solidFill>
                <a:srgbClr val="92D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lIns="0" tIns="0" rIns="0" bIns="0" rtlCol="0" anchor="ctr"/>
            <a:lstStyle/>
            <a:p>
              <a:pPr algn="ctr"/>
              <a:endParaRPr lang="en-US" i="1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69" name="TextBox 68"/>
            <p:cNvSpPr txBox="1"/>
            <p:nvPr/>
          </p:nvSpPr>
          <p:spPr>
            <a:xfrm>
              <a:off x="6016502" y="3862141"/>
              <a:ext cx="37247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i="1" dirty="0" smtClean="0"/>
                <a:t>P’</a:t>
              </a:r>
              <a:endParaRPr lang="en-US" b="1" i="1" dirty="0"/>
            </a:p>
          </p:txBody>
        </p:sp>
        <p:sp>
          <p:nvSpPr>
            <p:cNvPr id="70" name="TextBox 69"/>
            <p:cNvSpPr txBox="1"/>
            <p:nvPr/>
          </p:nvSpPr>
          <p:spPr>
            <a:xfrm>
              <a:off x="6016502" y="4254809"/>
              <a:ext cx="40241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i="1" dirty="0" smtClean="0"/>
                <a:t>Q’</a:t>
              </a:r>
              <a:endParaRPr lang="en-US" b="1" i="1" dirty="0"/>
            </a:p>
          </p:txBody>
        </p:sp>
        <p:sp>
          <p:nvSpPr>
            <p:cNvPr id="71" name="Rectangle 70"/>
            <p:cNvSpPr/>
            <p:nvPr/>
          </p:nvSpPr>
          <p:spPr>
            <a:xfrm>
              <a:off x="5791200" y="4547941"/>
              <a:ext cx="760610" cy="252659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6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Q’</a:t>
              </a:r>
              <a:endPara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2" name="Rectangle 71"/>
            <p:cNvSpPr/>
            <p:nvPr/>
          </p:nvSpPr>
          <p:spPr>
            <a:xfrm>
              <a:off x="5791200" y="3609482"/>
              <a:ext cx="760610" cy="252659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6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P’</a:t>
              </a:r>
              <a:endPara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3" name="Rectangle 72"/>
            <p:cNvSpPr/>
            <p:nvPr/>
          </p:nvSpPr>
          <p:spPr>
            <a:xfrm>
              <a:off x="5334000" y="3736636"/>
              <a:ext cx="339852" cy="229696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6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ob</a:t>
              </a:r>
              <a:r>
                <a:rPr lang="en-US" sz="16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’</a:t>
              </a:r>
              <a:endParaRPr lang="en-US" sz="16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7" name="Group 73"/>
          <p:cNvGrpSpPr/>
          <p:nvPr/>
        </p:nvGrpSpPr>
        <p:grpSpPr>
          <a:xfrm>
            <a:off x="6175248" y="3284806"/>
            <a:ext cx="1597152" cy="1191118"/>
            <a:chOff x="5334000" y="3609482"/>
            <a:chExt cx="1597152" cy="1191118"/>
          </a:xfrm>
        </p:grpSpPr>
        <p:sp>
          <p:nvSpPr>
            <p:cNvPr id="75" name="Rectangle 74"/>
            <p:cNvSpPr/>
            <p:nvPr/>
          </p:nvSpPr>
          <p:spPr>
            <a:xfrm>
              <a:off x="5486400" y="3857403"/>
              <a:ext cx="1444752" cy="72736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endPara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76" name="Rectangle 75"/>
            <p:cNvSpPr/>
            <p:nvPr/>
          </p:nvSpPr>
          <p:spPr>
            <a:xfrm>
              <a:off x="5791200" y="4547941"/>
              <a:ext cx="760610" cy="252659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6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Q</a:t>
              </a:r>
              <a:endPara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7" name="Rectangle 76"/>
            <p:cNvSpPr/>
            <p:nvPr/>
          </p:nvSpPr>
          <p:spPr>
            <a:xfrm>
              <a:off x="5791200" y="3609482"/>
              <a:ext cx="760610" cy="252659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6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P</a:t>
              </a:r>
              <a:endPara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8" name="Rectangle 77"/>
            <p:cNvSpPr/>
            <p:nvPr/>
          </p:nvSpPr>
          <p:spPr>
            <a:xfrm>
              <a:off x="5334000" y="3736636"/>
              <a:ext cx="339852" cy="229696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6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ob</a:t>
              </a:r>
              <a:endParaRPr lang="en-US" sz="16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38" name="Rectangle 37"/>
          <p:cNvSpPr/>
          <p:nvPr/>
        </p:nvSpPr>
        <p:spPr>
          <a:xfrm>
            <a:off x="4114800" y="3180524"/>
            <a:ext cx="3733800" cy="1315276"/>
          </a:xfrm>
          <a:prstGeom prst="rect">
            <a:avLst/>
          </a:prstGeom>
          <a:noFill/>
          <a:ln>
            <a:solidFill>
              <a:srgbClr val="FF0000"/>
            </a:solidFill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1" name="Straight Arrow Connector 40"/>
          <p:cNvCxnSpPr/>
          <p:nvPr/>
        </p:nvCxnSpPr>
        <p:spPr>
          <a:xfrm flipV="1">
            <a:off x="5181600" y="1708665"/>
            <a:ext cx="1483660" cy="276322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/>
          <p:cNvCxnSpPr/>
          <p:nvPr/>
        </p:nvCxnSpPr>
        <p:spPr>
          <a:xfrm flipH="1" flipV="1">
            <a:off x="5215262" y="2377655"/>
            <a:ext cx="1449998" cy="269469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Arrow Connector 42"/>
          <p:cNvCxnSpPr/>
          <p:nvPr/>
        </p:nvCxnSpPr>
        <p:spPr>
          <a:xfrm flipV="1">
            <a:off x="5791200" y="3866324"/>
            <a:ext cx="569260" cy="3875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TextBox 43"/>
          <p:cNvSpPr txBox="1"/>
          <p:nvPr/>
        </p:nvSpPr>
        <p:spPr>
          <a:xfrm>
            <a:off x="8045278" y="1885124"/>
            <a:ext cx="64152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>
                <a:sym typeface="Wingdings"/>
              </a:rPr>
              <a:t></a:t>
            </a:r>
            <a:endParaRPr lang="en-US" sz="4000" dirty="0"/>
          </a:p>
        </p:txBody>
      </p:sp>
      <p:sp>
        <p:nvSpPr>
          <p:cNvPr id="45" name="TextBox 44"/>
          <p:cNvSpPr txBox="1"/>
          <p:nvPr/>
        </p:nvSpPr>
        <p:spPr>
          <a:xfrm>
            <a:off x="8045278" y="3691838"/>
            <a:ext cx="64152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>
                <a:sym typeface="Wingdings"/>
              </a:rPr>
              <a:t></a:t>
            </a:r>
          </a:p>
        </p:txBody>
      </p:sp>
      <p:sp>
        <p:nvSpPr>
          <p:cNvPr id="46" name="Rectangle 45"/>
          <p:cNvSpPr/>
          <p:nvPr/>
        </p:nvSpPr>
        <p:spPr>
          <a:xfrm>
            <a:off x="76200" y="1676400"/>
            <a:ext cx="3581401" cy="3048000"/>
          </a:xfrm>
          <a:prstGeom prst="rect">
            <a:avLst/>
          </a:prstGeom>
          <a:noFill/>
          <a:ln>
            <a:solidFill>
              <a:schemeClr val="tx1"/>
            </a:solidFill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7126073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Modular reasoning is enabled</a:t>
            </a:r>
            <a:endParaRPr lang="en-US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8229600" cy="4525963"/>
          </a:xfrm>
        </p:spPr>
        <p:txBody>
          <a:bodyPr>
            <a:normAutofit fontScale="62500" lnSpcReduction="20000"/>
          </a:bodyPr>
          <a:lstStyle/>
          <a:p>
            <a:pPr>
              <a:buNone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marL="342900" lvl="1" indent="-342900">
              <a:buNone/>
            </a:pPr>
            <a:endParaRPr lang="en-US" sz="2400" i="1" dirty="0" smtClean="0">
              <a:latin typeface="Times New Roman" pitchFamily="18" charset="0"/>
              <a:cs typeface="Times New Roman" pitchFamily="18" charset="0"/>
            </a:endParaRPr>
          </a:p>
          <a:p>
            <a:pPr marL="342900" lvl="1" indent="-342900">
              <a:buNone/>
            </a:pPr>
            <a:endParaRPr lang="en-US" sz="2400" i="1" dirty="0">
              <a:latin typeface="Times New Roman" pitchFamily="18" charset="0"/>
              <a:cs typeface="Times New Roman" pitchFamily="18" charset="0"/>
            </a:endParaRPr>
          </a:p>
          <a:p>
            <a:pPr marL="342900" lvl="1" indent="-342900">
              <a:buNone/>
            </a:pPr>
            <a:endParaRPr lang="en-US" sz="2400" i="1" dirty="0" smtClean="0">
              <a:latin typeface="Times New Roman" pitchFamily="18" charset="0"/>
              <a:cs typeface="Times New Roman" pitchFamily="18" charset="0"/>
            </a:endParaRPr>
          </a:p>
          <a:p>
            <a:pPr marL="342900" lvl="1" indent="-342900" algn="ctr">
              <a:buNone/>
            </a:pPr>
            <a:endParaRPr lang="en-US" sz="2400" i="1" dirty="0" smtClean="0">
              <a:latin typeface="Times New Roman" pitchFamily="18" charset="0"/>
              <a:cs typeface="Times New Roman" pitchFamily="18" charset="0"/>
            </a:endParaRPr>
          </a:p>
          <a:p>
            <a:pPr marL="342900" lvl="1" indent="-342900" algn="ctr">
              <a:buNone/>
            </a:pPr>
            <a:endParaRPr lang="en-US" sz="3600" i="1" dirty="0" smtClean="0">
              <a:latin typeface="Times New Roman" pitchFamily="18" charset="0"/>
              <a:cs typeface="Times New Roman" pitchFamily="18" charset="0"/>
            </a:endParaRPr>
          </a:p>
          <a:p>
            <a:pPr marL="342900" lvl="1" indent="-342900" algn="ctr">
              <a:buNone/>
            </a:pPr>
            <a:r>
              <a:rPr lang="en-US" sz="4000" i="1" dirty="0" smtClean="0">
                <a:latin typeface="Times New Roman" pitchFamily="18" charset="0"/>
                <a:cs typeface="Times New Roman" pitchFamily="18" charset="0"/>
              </a:rPr>
              <a:t>{P</a:t>
            </a:r>
            <a:r>
              <a:rPr lang="en-US" sz="4000" i="1" dirty="0">
                <a:latin typeface="Times New Roman" pitchFamily="18" charset="0"/>
                <a:cs typeface="Times New Roman" pitchFamily="18" charset="0"/>
              </a:rPr>
              <a:t>}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announce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ev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{Q</a:t>
            </a:r>
            <a:r>
              <a:rPr lang="en-US" sz="4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}</a:t>
            </a:r>
            <a:r>
              <a:rPr lang="en-US" sz="40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i="1" dirty="0" smtClean="0">
                <a:latin typeface="Times New Roman" pitchFamily="18" charset="0"/>
                <a:cs typeface="Times New Roman" pitchFamily="18" charset="0"/>
              </a:rPr>
              <a:t>? </a:t>
            </a:r>
            <a:r>
              <a:rPr lang="en-US" sz="4000" b="1" i="1" dirty="0" smtClean="0">
                <a:latin typeface="Times New Roman" pitchFamily="18" charset="0"/>
                <a:cs typeface="Times New Roman" pitchFamily="18" charset="0"/>
              </a:rPr>
              <a:t>Yes</a:t>
            </a:r>
          </a:p>
          <a:p>
            <a:pPr marL="342900" lvl="1" indent="-342900" algn="ctr">
              <a:buNone/>
            </a:pPr>
            <a:r>
              <a:rPr lang="en-US" sz="4000" i="1" dirty="0" smtClean="0">
                <a:latin typeface="Times New Roman" pitchFamily="18" charset="0"/>
                <a:cs typeface="Times New Roman" pitchFamily="18" charset="0"/>
              </a:rPr>
              <a:t>ob: {P</a:t>
            </a:r>
            <a:r>
              <a:rPr lang="en-US" sz="4000" i="1" dirty="0">
                <a:latin typeface="Times New Roman" pitchFamily="18" charset="0"/>
                <a:cs typeface="Times New Roman" pitchFamily="18" charset="0"/>
              </a:rPr>
              <a:t>}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invoke </a:t>
            </a:r>
            <a:r>
              <a:rPr lang="en-US" sz="40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{Q}</a:t>
            </a:r>
            <a:r>
              <a:rPr lang="en-US" sz="40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i="1" dirty="0">
                <a:latin typeface="Times New Roman" pitchFamily="18" charset="0"/>
                <a:cs typeface="Times New Roman" pitchFamily="18" charset="0"/>
              </a:rPr>
              <a:t>? </a:t>
            </a:r>
            <a:r>
              <a:rPr lang="en-US" sz="4000" b="1" i="1" dirty="0" smtClean="0">
                <a:latin typeface="Times New Roman" pitchFamily="18" charset="0"/>
                <a:cs typeface="Times New Roman" pitchFamily="18" charset="0"/>
              </a:rPr>
              <a:t>Yes</a:t>
            </a:r>
          </a:p>
          <a:p>
            <a:pPr marL="342900" lvl="1" indent="-342900" algn="ctr">
              <a:buNone/>
            </a:pPr>
            <a:r>
              <a:rPr lang="en-US" sz="4000" i="1" dirty="0" smtClean="0">
                <a:latin typeface="Times New Roman" pitchFamily="18" charset="0"/>
                <a:cs typeface="Times New Roman" pitchFamily="18" charset="0"/>
              </a:rPr>
              <a:t>ob’: {P’}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invoke </a:t>
            </a:r>
            <a:r>
              <a:rPr lang="en-US" sz="4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{Q’}</a:t>
            </a:r>
            <a:r>
              <a:rPr lang="en-US" sz="40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i="1" dirty="0" smtClean="0">
                <a:latin typeface="Times New Roman" pitchFamily="18" charset="0"/>
                <a:cs typeface="Times New Roman" pitchFamily="18" charset="0"/>
              </a:rPr>
              <a:t>? </a:t>
            </a:r>
            <a:r>
              <a:rPr lang="en-US" sz="4000" b="1" i="1" dirty="0" smtClean="0">
                <a:latin typeface="Times New Roman" pitchFamily="18" charset="0"/>
                <a:cs typeface="Times New Roman" pitchFamily="18" charset="0"/>
              </a:rPr>
              <a:t>Yes</a:t>
            </a:r>
          </a:p>
        </p:txBody>
      </p:sp>
      <p:sp>
        <p:nvSpPr>
          <p:cNvPr id="6" name="Rectangle 5"/>
          <p:cNvSpPr/>
          <p:nvPr/>
        </p:nvSpPr>
        <p:spPr>
          <a:xfrm>
            <a:off x="307848" y="3172692"/>
            <a:ext cx="1444752" cy="609600"/>
          </a:xfrm>
          <a:prstGeom prst="rect">
            <a:avLst/>
          </a:prstGeom>
          <a:ln w="254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0" tIns="0" rIns="0" bIns="0" rtlCol="0" anchor="ctr"/>
          <a:lstStyle/>
          <a:p>
            <a:pPr algn="ctr"/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announce </a:t>
            </a:r>
            <a:r>
              <a:rPr lang="en-US" b="1" i="1" dirty="0" err="1" smtClean="0">
                <a:latin typeface="Times New Roman" pitchFamily="18" charset="0"/>
                <a:cs typeface="Times New Roman" pitchFamily="18" charset="0"/>
              </a:rPr>
              <a:t>ev</a:t>
            </a:r>
            <a:endParaRPr lang="en-US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5410200" y="1636544"/>
            <a:ext cx="1447800" cy="609600"/>
          </a:xfrm>
          <a:prstGeom prst="rect">
            <a:avLst/>
          </a:prstGeom>
          <a:pattFill prst="pct5">
            <a:fgClr>
              <a:schemeClr val="tx1"/>
            </a:fgClr>
            <a:bgClr>
              <a:schemeClr val="bg1"/>
            </a:bgClr>
          </a:pattFill>
          <a:ln w="254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0" tIns="0" rIns="0" bIns="0" rtlCol="0" anchor="ctr"/>
          <a:lstStyle/>
          <a:p>
            <a:pPr algn="ctr"/>
            <a:r>
              <a:rPr lang="en-US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invoke</a:t>
            </a:r>
          </a:p>
        </p:txBody>
      </p:sp>
      <p:cxnSp>
        <p:nvCxnSpPr>
          <p:cNvPr id="11" name="Straight Arrow Connector 10"/>
          <p:cNvCxnSpPr>
            <a:stCxn id="6" idx="3"/>
            <a:endCxn id="20" idx="2"/>
          </p:cNvCxnSpPr>
          <p:nvPr/>
        </p:nvCxnSpPr>
        <p:spPr>
          <a:xfrm flipV="1">
            <a:off x="1752600" y="3470622"/>
            <a:ext cx="457200" cy="6870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ectangle 17"/>
          <p:cNvSpPr/>
          <p:nvPr/>
        </p:nvSpPr>
        <p:spPr>
          <a:xfrm>
            <a:off x="7467600" y="1644752"/>
            <a:ext cx="1444752" cy="609600"/>
          </a:xfrm>
          <a:prstGeom prst="rect">
            <a:avLst/>
          </a:prstGeom>
          <a:pattFill prst="pct5">
            <a:fgClr>
              <a:schemeClr val="tx1"/>
            </a:fgClr>
            <a:bgClr>
              <a:schemeClr val="bg1"/>
            </a:bgClr>
          </a:pattFill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0" tIns="0" rIns="0" bIns="0" rtlCol="0" anchor="ctr"/>
          <a:lstStyle/>
          <a:p>
            <a:pPr algn="ctr"/>
            <a:endParaRPr lang="en-US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9" name="Straight Arrow Connector 18"/>
          <p:cNvCxnSpPr>
            <a:stCxn id="9" idx="3"/>
            <a:endCxn id="18" idx="1"/>
          </p:cNvCxnSpPr>
          <p:nvPr/>
        </p:nvCxnSpPr>
        <p:spPr>
          <a:xfrm>
            <a:off x="6858000" y="1941344"/>
            <a:ext cx="609600" cy="8208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Oval 19"/>
          <p:cNvSpPr/>
          <p:nvPr/>
        </p:nvSpPr>
        <p:spPr>
          <a:xfrm>
            <a:off x="2209800" y="3126548"/>
            <a:ext cx="1600200" cy="688148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ev</a:t>
            </a:r>
            <a:endParaRPr lang="en-US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21" name="Straight Arrow Connector 20"/>
          <p:cNvCxnSpPr>
            <a:stCxn id="20" idx="0"/>
            <a:endCxn id="64" idx="4"/>
          </p:cNvCxnSpPr>
          <p:nvPr/>
        </p:nvCxnSpPr>
        <p:spPr>
          <a:xfrm flipV="1">
            <a:off x="3009900" y="2288348"/>
            <a:ext cx="0" cy="838200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Oval 63"/>
          <p:cNvSpPr/>
          <p:nvPr/>
        </p:nvSpPr>
        <p:spPr>
          <a:xfrm>
            <a:off x="2209800" y="1600200"/>
            <a:ext cx="1600200" cy="688148"/>
          </a:xfrm>
          <a:prstGeom prst="ellipse">
            <a:avLst/>
          </a:prstGeom>
          <a:pattFill prst="pct5">
            <a:fgClr>
              <a:schemeClr val="tx1"/>
            </a:fgClr>
            <a:bgClr>
              <a:schemeClr val="bg1"/>
            </a:bgClr>
          </a:pattFill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0" tIns="0" rIns="0" bIns="0" rtlCol="0" anchor="ctr"/>
          <a:lstStyle/>
          <a:p>
            <a:pPr algn="ctr"/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ev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’</a:t>
            </a:r>
          </a:p>
        </p:txBody>
      </p:sp>
      <p:sp>
        <p:nvSpPr>
          <p:cNvPr id="82" name="Rectangle 81"/>
          <p:cNvSpPr/>
          <p:nvPr/>
        </p:nvSpPr>
        <p:spPr>
          <a:xfrm>
            <a:off x="5486400" y="3160544"/>
            <a:ext cx="1447800" cy="609600"/>
          </a:xfrm>
          <a:prstGeom prst="rect">
            <a:avLst/>
          </a:prstGeom>
          <a:noFill/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invoke</a:t>
            </a:r>
          </a:p>
        </p:txBody>
      </p:sp>
      <p:sp>
        <p:nvSpPr>
          <p:cNvPr id="84" name="Rectangle 83"/>
          <p:cNvSpPr/>
          <p:nvPr/>
        </p:nvSpPr>
        <p:spPr>
          <a:xfrm>
            <a:off x="7543800" y="3168752"/>
            <a:ext cx="1444752" cy="6096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US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85" name="Straight Arrow Connector 84"/>
          <p:cNvCxnSpPr>
            <a:stCxn id="82" idx="3"/>
            <a:endCxn id="84" idx="1"/>
          </p:cNvCxnSpPr>
          <p:nvPr/>
        </p:nvCxnSpPr>
        <p:spPr>
          <a:xfrm>
            <a:off x="6934200" y="3465344"/>
            <a:ext cx="609600" cy="8208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Flowchart: Data 30"/>
          <p:cNvSpPr/>
          <p:nvPr/>
        </p:nvSpPr>
        <p:spPr>
          <a:xfrm>
            <a:off x="3200400" y="2438400"/>
            <a:ext cx="1600200" cy="381000"/>
          </a:xfrm>
          <a:prstGeom prst="flowChartInputOutpu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P’,A’,Q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’)</a:t>
            </a:r>
          </a:p>
        </p:txBody>
      </p:sp>
      <p:cxnSp>
        <p:nvCxnSpPr>
          <p:cNvPr id="24" name="Straight Arrow Connector 23"/>
          <p:cNvCxnSpPr/>
          <p:nvPr/>
        </p:nvCxnSpPr>
        <p:spPr>
          <a:xfrm flipH="1" flipV="1">
            <a:off x="3429000" y="2209800"/>
            <a:ext cx="5744" cy="324682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Flowchart: Data 26"/>
          <p:cNvSpPr/>
          <p:nvPr/>
        </p:nvSpPr>
        <p:spPr>
          <a:xfrm>
            <a:off x="3200400" y="3962400"/>
            <a:ext cx="1600200" cy="381000"/>
          </a:xfrm>
          <a:prstGeom prst="flowChartInputOutpu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P,A,Q)</a:t>
            </a:r>
            <a:endParaRPr lang="en-US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28" name="Straight Arrow Connector 27"/>
          <p:cNvCxnSpPr/>
          <p:nvPr/>
        </p:nvCxnSpPr>
        <p:spPr>
          <a:xfrm flipH="1" flipV="1">
            <a:off x="3429000" y="3733800"/>
            <a:ext cx="5744" cy="324682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Rectangle 28"/>
          <p:cNvSpPr/>
          <p:nvPr/>
        </p:nvSpPr>
        <p:spPr>
          <a:xfrm>
            <a:off x="5143500" y="1447800"/>
            <a:ext cx="3924300" cy="3048000"/>
          </a:xfrm>
          <a:prstGeom prst="rect">
            <a:avLst/>
          </a:prstGeom>
          <a:noFill/>
          <a:ln>
            <a:solidFill>
              <a:srgbClr val="FF0000"/>
            </a:solidFill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/>
          <p:cNvSpPr/>
          <p:nvPr/>
        </p:nvSpPr>
        <p:spPr>
          <a:xfrm>
            <a:off x="2092452" y="1447800"/>
            <a:ext cx="2784348" cy="3048000"/>
          </a:xfrm>
          <a:prstGeom prst="rect">
            <a:avLst/>
          </a:prstGeom>
          <a:noFill/>
          <a:ln>
            <a:solidFill>
              <a:schemeClr val="tx1"/>
            </a:solidFill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/>
          <p:cNvSpPr/>
          <p:nvPr/>
        </p:nvSpPr>
        <p:spPr>
          <a:xfrm>
            <a:off x="225551" y="1495432"/>
            <a:ext cx="1657351" cy="3048000"/>
          </a:xfrm>
          <a:prstGeom prst="rect">
            <a:avLst/>
          </a:prstGeom>
          <a:noFill/>
          <a:ln>
            <a:solidFill>
              <a:srgbClr val="FF0000"/>
            </a:solidFill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5363980" y="3046904"/>
            <a:ext cx="339852" cy="22969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ob</a:t>
            </a:r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5283958" y="1553373"/>
            <a:ext cx="339852" cy="22969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ob’</a:t>
            </a:r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25" name="Elbow Connector 4"/>
          <p:cNvCxnSpPr/>
          <p:nvPr/>
        </p:nvCxnSpPr>
        <p:spPr>
          <a:xfrm flipH="1" flipV="1">
            <a:off x="5410200" y="1905000"/>
            <a:ext cx="3578352" cy="1532208"/>
          </a:xfrm>
          <a:prstGeom prst="bentConnector5">
            <a:avLst>
              <a:gd name="adj1" fmla="val -6388"/>
              <a:gd name="adj2" fmla="val 50000"/>
              <a:gd name="adj3" fmla="val 106388"/>
            </a:avLst>
          </a:prstGeom>
          <a:ln w="2540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6400800" y="2373868"/>
            <a:ext cx="16594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non-decreasing</a:t>
            </a:r>
            <a:endParaRPr lang="en-US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3962400" y="3183522"/>
            <a:ext cx="9541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refining</a:t>
            </a:r>
            <a:endParaRPr lang="en-US" b="1" i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36" name="Straight Arrow Connector 35"/>
          <p:cNvCxnSpPr>
            <a:stCxn id="27" idx="1"/>
            <a:endCxn id="31" idx="4"/>
          </p:cNvCxnSpPr>
          <p:nvPr/>
        </p:nvCxnSpPr>
        <p:spPr>
          <a:xfrm flipV="1">
            <a:off x="4000500" y="2819400"/>
            <a:ext cx="0" cy="1143000"/>
          </a:xfrm>
          <a:prstGeom prst="straightConnector1">
            <a:avLst/>
          </a:prstGeom>
          <a:ln w="2540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Oval 38"/>
          <p:cNvSpPr/>
          <p:nvPr/>
        </p:nvSpPr>
        <p:spPr>
          <a:xfrm>
            <a:off x="6096000" y="2438400"/>
            <a:ext cx="228600" cy="228600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i="1" dirty="0" smtClean="0"/>
              <a:t>1</a:t>
            </a:r>
            <a:endParaRPr lang="en-US" b="1" i="1" dirty="0"/>
          </a:p>
        </p:txBody>
      </p:sp>
      <p:sp>
        <p:nvSpPr>
          <p:cNvPr id="40" name="Oval 39"/>
          <p:cNvSpPr/>
          <p:nvPr/>
        </p:nvSpPr>
        <p:spPr>
          <a:xfrm>
            <a:off x="4114800" y="3048000"/>
            <a:ext cx="228600" cy="228600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i="1" dirty="0" smtClean="0"/>
              <a:t>2</a:t>
            </a:r>
            <a:endParaRPr lang="en-US" b="1" i="1" dirty="0"/>
          </a:p>
        </p:txBody>
      </p:sp>
    </p:spTree>
    <p:extLst>
      <p:ext uri="{BB962C8B-B14F-4D97-AF65-F5344CB8AC3E}">
        <p14:creationId xmlns="" xmlns:p14="http://schemas.microsoft.com/office/powerpoint/2010/main" val="4445914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Control effect reasoning</a:t>
            </a:r>
            <a:endParaRPr lang="en-US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>Our technique enables modular reasoning about control effects in addition to reasoning about behaviors. </a:t>
            </a:r>
          </a:p>
        </p:txBody>
      </p:sp>
      <p:sp>
        <p:nvSpPr>
          <p:cNvPr id="23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Arial" pitchFamily="34" charset="0"/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8211836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Applicability</a:t>
            </a:r>
            <a:endParaRPr lang="en-US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>Applicable to other event-based systems including:</a:t>
            </a:r>
          </a:p>
          <a:p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>joint point types</a:t>
            </a:r>
          </a:p>
          <a:p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>Joint point interfaces</a:t>
            </a:r>
          </a:p>
          <a:p>
            <a:pPr marL="400050" lvl="1" indent="0">
              <a:buNone/>
            </a:pPr>
            <a:endParaRPr lang="en-US" sz="23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Arial" pitchFamily="34" charset="0"/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7971361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Summary</a:t>
            </a:r>
            <a:endParaRPr lang="en-US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2700" b="1" i="1" dirty="0" smtClean="0">
                <a:latin typeface="Times New Roman" pitchFamily="18" charset="0"/>
                <a:cs typeface="Times New Roman" pitchFamily="18" charset="0"/>
              </a:rPr>
              <a:t>Problems in modular reasoning in the presence of event </a:t>
            </a:r>
            <a:r>
              <a:rPr lang="en-US" sz="2700" b="1" i="1" dirty="0" err="1" smtClean="0">
                <a:latin typeface="Times New Roman" pitchFamily="18" charset="0"/>
                <a:cs typeface="Times New Roman" pitchFamily="18" charset="0"/>
              </a:rPr>
              <a:t>subtyping</a:t>
            </a:r>
            <a:r>
              <a:rPr lang="en-US" sz="2700" b="1" i="1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>Combinatorial reasoning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>Behavioral invariance</a:t>
            </a:r>
            <a:endParaRPr lang="en-US" sz="27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sz="27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2700" b="1" i="1" dirty="0" smtClean="0">
                <a:latin typeface="Times New Roman" pitchFamily="18" charset="0"/>
                <a:cs typeface="Times New Roman" pitchFamily="18" charset="0"/>
              </a:rPr>
              <a:t>Solution: 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>Non-decreasing relation for observers’ execution order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>Refining relation for event specifications</a:t>
            </a:r>
            <a:endParaRPr lang="en-US" sz="27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sz="2700" dirty="0" smtClean="0">
              <a:latin typeface="Times New Roman" pitchFamily="18" charset="0"/>
              <a:cs typeface="Times New Roman" pitchFamily="18" charset="0"/>
            </a:endParaRPr>
          </a:p>
          <a:p>
            <a:pPr marL="400050" lvl="1" indent="0">
              <a:buNone/>
            </a:pPr>
            <a:endParaRPr lang="en-US" sz="23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Arial" pitchFamily="34" charset="0"/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6008715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Thank you &amp; Questions</a:t>
            </a:r>
            <a:endParaRPr lang="en-US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2A5F5-5CC1-4579-8B2E-175C38861B0E}" type="slidenum">
              <a:rPr lang="en-US" smtClean="0"/>
              <a:pPr/>
              <a:t>29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7971904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Modular reasoning about behavior</a:t>
            </a:r>
            <a:endParaRPr lang="en-US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endParaRPr lang="en-US" sz="2700" b="1" i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700" b="1" i="1" dirty="0" smtClean="0">
                <a:latin typeface="Times New Roman" pitchFamily="18" charset="0"/>
                <a:cs typeface="Times New Roman" pitchFamily="18" charset="0"/>
              </a:rPr>
              <a:t>Modular subject reasoning   </a:t>
            </a:r>
            <a:r>
              <a:rPr lang="en-US" sz="2700" b="1" dirty="0" smtClean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n-US" sz="27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b="1" i="1" dirty="0" smtClean="0">
                <a:latin typeface="Times New Roman" pitchFamily="18" charset="0"/>
                <a:cs typeface="Times New Roman" pitchFamily="18" charset="0"/>
              </a:rPr>
              <a:t>{P</a:t>
            </a:r>
            <a:r>
              <a:rPr lang="en-US" sz="2700" b="1" i="1" dirty="0">
                <a:latin typeface="Times New Roman" pitchFamily="18" charset="0"/>
                <a:cs typeface="Times New Roman" pitchFamily="18" charset="0"/>
              </a:rPr>
              <a:t>} announce </a:t>
            </a:r>
            <a:r>
              <a:rPr lang="en-US" sz="2700" b="1" i="1" dirty="0" err="1">
                <a:latin typeface="Times New Roman" pitchFamily="18" charset="0"/>
                <a:cs typeface="Times New Roman" pitchFamily="18" charset="0"/>
              </a:rPr>
              <a:t>ev</a:t>
            </a:r>
            <a:r>
              <a:rPr lang="en-US" sz="27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{?}</a:t>
            </a:r>
            <a:r>
              <a:rPr lang="en-US" sz="2700" i="1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>using only subject implementation and event </a:t>
            </a:r>
            <a:r>
              <a:rPr lang="en-US" sz="2700" dirty="0" err="1" smtClean="0">
                <a:latin typeface="Times New Roman" pitchFamily="18" charset="0"/>
                <a:cs typeface="Times New Roman" pitchFamily="18" charset="0"/>
              </a:rPr>
              <a:t>ev</a:t>
            </a:r>
            <a:endParaRPr lang="en-US" sz="27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700" b="1" i="1" dirty="0" smtClean="0">
                <a:latin typeface="Times New Roman" pitchFamily="18" charset="0"/>
                <a:cs typeface="Times New Roman" pitchFamily="18" charset="0"/>
              </a:rPr>
              <a:t>Modular observer reasoning</a:t>
            </a:r>
            <a:r>
              <a:rPr lang="en-US" sz="27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b="1" dirty="0" smtClean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b="1" i="1" dirty="0" smtClean="0">
                <a:latin typeface="Times New Roman" pitchFamily="18" charset="0"/>
                <a:cs typeface="Times New Roman" pitchFamily="18" charset="0"/>
              </a:rPr>
              <a:t>{P</a:t>
            </a:r>
            <a:r>
              <a:rPr lang="en-US" sz="2700" b="1" i="1" dirty="0">
                <a:latin typeface="Times New Roman" pitchFamily="18" charset="0"/>
                <a:cs typeface="Times New Roman" pitchFamily="18" charset="0"/>
              </a:rPr>
              <a:t>} invoke </a:t>
            </a:r>
            <a:r>
              <a:rPr lang="en-US" sz="27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{?}</a:t>
            </a:r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>       </a:t>
            </a:r>
          </a:p>
          <a:p>
            <a:pPr>
              <a:buNone/>
            </a:pPr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>using only observer implementation and event </a:t>
            </a:r>
            <a:r>
              <a:rPr lang="en-US" sz="2700" dirty="0" err="1" smtClean="0">
                <a:latin typeface="Times New Roman" pitchFamily="18" charset="0"/>
                <a:cs typeface="Times New Roman" pitchFamily="18" charset="0"/>
              </a:rPr>
              <a:t>ev</a:t>
            </a:r>
            <a:endParaRPr lang="en-US" sz="27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81000" y="1786595"/>
            <a:ext cx="1444752" cy="609600"/>
          </a:xfrm>
          <a:prstGeom prst="rect">
            <a:avLst/>
          </a:prstGeom>
          <a:ln w="254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0" tIns="0" rIns="0" bIns="0" rtlCol="0" anchor="ctr"/>
          <a:lstStyle/>
          <a:p>
            <a:pPr algn="ctr"/>
            <a:r>
              <a:rPr lang="en-US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subject</a:t>
            </a:r>
          </a:p>
          <a:p>
            <a:pPr algn="ctr"/>
            <a:r>
              <a:rPr lang="en-US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(announce </a:t>
            </a:r>
            <a:r>
              <a:rPr lang="en-US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ev</a:t>
            </a:r>
            <a:r>
              <a:rPr lang="en-US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en-US" b="1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5123874" y="1786595"/>
            <a:ext cx="1447800" cy="6096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observer</a:t>
            </a:r>
            <a:endParaRPr lang="en-US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2" name="Straight Arrow Connector 11"/>
          <p:cNvCxnSpPr>
            <a:stCxn id="9" idx="1"/>
            <a:endCxn id="64" idx="6"/>
          </p:cNvCxnSpPr>
          <p:nvPr/>
        </p:nvCxnSpPr>
        <p:spPr>
          <a:xfrm flipH="1">
            <a:off x="4343400" y="2091395"/>
            <a:ext cx="780474" cy="2930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ectangle 17"/>
          <p:cNvSpPr/>
          <p:nvPr/>
        </p:nvSpPr>
        <p:spPr>
          <a:xfrm>
            <a:off x="7409874" y="1794803"/>
            <a:ext cx="1444752" cy="6096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observer</a:t>
            </a:r>
          </a:p>
        </p:txBody>
      </p:sp>
      <p:cxnSp>
        <p:nvCxnSpPr>
          <p:cNvPr id="19" name="Straight Arrow Connector 18"/>
          <p:cNvCxnSpPr>
            <a:stCxn id="9" idx="3"/>
            <a:endCxn id="18" idx="1"/>
          </p:cNvCxnSpPr>
          <p:nvPr/>
        </p:nvCxnSpPr>
        <p:spPr>
          <a:xfrm>
            <a:off x="6571674" y="2091395"/>
            <a:ext cx="838200" cy="8208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Oval 63"/>
          <p:cNvSpPr/>
          <p:nvPr/>
        </p:nvSpPr>
        <p:spPr>
          <a:xfrm>
            <a:off x="2743200" y="1750251"/>
            <a:ext cx="1600200" cy="688148"/>
          </a:xfrm>
          <a:prstGeom prst="ellips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0" tIns="0" rIns="0" bIns="0" rtlCol="0" anchor="ctr"/>
          <a:lstStyle/>
          <a:p>
            <a:pPr algn="ctr"/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ev</a:t>
            </a:r>
            <a:endParaRPr lang="en-US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71" name="Straight Arrow Connector 70"/>
          <p:cNvCxnSpPr>
            <a:stCxn id="6" idx="3"/>
            <a:endCxn id="64" idx="2"/>
          </p:cNvCxnSpPr>
          <p:nvPr/>
        </p:nvCxnSpPr>
        <p:spPr>
          <a:xfrm>
            <a:off x="1825752" y="2091395"/>
            <a:ext cx="917448" cy="2930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angle 13"/>
          <p:cNvSpPr/>
          <p:nvPr/>
        </p:nvSpPr>
        <p:spPr>
          <a:xfrm>
            <a:off x="304800" y="1600200"/>
            <a:ext cx="4191000" cy="1066799"/>
          </a:xfrm>
          <a:prstGeom prst="rect">
            <a:avLst/>
          </a:prstGeom>
          <a:noFill/>
          <a:ln>
            <a:solidFill>
              <a:srgbClr val="FF0000"/>
            </a:solidFill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>
            <a:off x="381000" y="3234396"/>
            <a:ext cx="1444752" cy="6096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announce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ev</a:t>
            </a:r>
            <a:endParaRPr lang="en-US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5123874" y="3234396"/>
            <a:ext cx="1447800" cy="609600"/>
          </a:xfrm>
          <a:prstGeom prst="rect">
            <a:avLst/>
          </a:prstGeom>
          <a:ln w="254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0" tIns="0" rIns="0" bIns="0" rtlCol="0" anchor="ctr"/>
          <a:lstStyle/>
          <a:p>
            <a:pPr algn="ctr"/>
            <a:r>
              <a:rPr lang="en-US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observer</a:t>
            </a:r>
          </a:p>
          <a:p>
            <a:pPr algn="ctr"/>
            <a:r>
              <a:rPr lang="en-US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(invoke)</a:t>
            </a:r>
            <a:endParaRPr lang="en-US" b="1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22" name="Straight Arrow Connector 21"/>
          <p:cNvCxnSpPr>
            <a:stCxn id="21" idx="1"/>
            <a:endCxn id="25" idx="6"/>
          </p:cNvCxnSpPr>
          <p:nvPr/>
        </p:nvCxnSpPr>
        <p:spPr>
          <a:xfrm flipH="1">
            <a:off x="4343400" y="3539196"/>
            <a:ext cx="780474" cy="2930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Rectangle 22"/>
          <p:cNvSpPr/>
          <p:nvPr/>
        </p:nvSpPr>
        <p:spPr>
          <a:xfrm>
            <a:off x="7409874" y="3242604"/>
            <a:ext cx="1444752" cy="6096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observer</a:t>
            </a:r>
          </a:p>
        </p:txBody>
      </p:sp>
      <p:cxnSp>
        <p:nvCxnSpPr>
          <p:cNvPr id="24" name="Straight Arrow Connector 23"/>
          <p:cNvCxnSpPr>
            <a:stCxn id="21" idx="3"/>
            <a:endCxn id="23" idx="1"/>
          </p:cNvCxnSpPr>
          <p:nvPr/>
        </p:nvCxnSpPr>
        <p:spPr>
          <a:xfrm>
            <a:off x="6571674" y="3539196"/>
            <a:ext cx="838200" cy="8208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Oval 24"/>
          <p:cNvSpPr/>
          <p:nvPr/>
        </p:nvSpPr>
        <p:spPr>
          <a:xfrm>
            <a:off x="2743200" y="3198052"/>
            <a:ext cx="1600200" cy="688148"/>
          </a:xfrm>
          <a:prstGeom prst="ellips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0" tIns="0" rIns="0" bIns="0" rtlCol="0" anchor="ctr"/>
          <a:lstStyle/>
          <a:p>
            <a:pPr algn="ctr"/>
            <a:r>
              <a:rPr lang="en-US" dirty="0" err="1">
                <a:latin typeface="Times New Roman" pitchFamily="18" charset="0"/>
                <a:cs typeface="Times New Roman" pitchFamily="18" charset="0"/>
              </a:rPr>
              <a:t>ev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26" name="Straight Arrow Connector 25"/>
          <p:cNvCxnSpPr>
            <a:stCxn id="20" idx="3"/>
            <a:endCxn id="25" idx="2"/>
          </p:cNvCxnSpPr>
          <p:nvPr/>
        </p:nvCxnSpPr>
        <p:spPr>
          <a:xfrm>
            <a:off x="1825752" y="3539196"/>
            <a:ext cx="917448" cy="2930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Rectangle 26"/>
          <p:cNvSpPr/>
          <p:nvPr/>
        </p:nvSpPr>
        <p:spPr>
          <a:xfrm>
            <a:off x="2590800" y="3011424"/>
            <a:ext cx="4191000" cy="1066799"/>
          </a:xfrm>
          <a:prstGeom prst="rect">
            <a:avLst/>
          </a:prstGeom>
          <a:noFill/>
          <a:ln>
            <a:solidFill>
              <a:srgbClr val="FF0000"/>
            </a:solidFill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/>
          <p:cNvSpPr/>
          <p:nvPr/>
        </p:nvSpPr>
        <p:spPr>
          <a:xfrm>
            <a:off x="5029200" y="3155003"/>
            <a:ext cx="339852" cy="22969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ob</a:t>
            </a:r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6194573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5799083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Event specification, previous work</a:t>
            </a:r>
            <a:endParaRPr lang="en-US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500" b="1" i="1" dirty="0" smtClean="0">
                <a:latin typeface="Times New Roman" pitchFamily="18" charset="0"/>
                <a:cs typeface="Times New Roman" pitchFamily="18" charset="0"/>
              </a:rPr>
              <a:t>Modular subject reasoning    :  </a:t>
            </a:r>
            <a:r>
              <a:rPr lang="en-US" sz="2500" i="1" dirty="0" smtClean="0">
                <a:latin typeface="Times New Roman" pitchFamily="18" charset="0"/>
                <a:cs typeface="Times New Roman" pitchFamily="18" charset="0"/>
              </a:rPr>
              <a:t>{</a:t>
            </a:r>
            <a:r>
              <a:rPr lang="en-US" sz="2500" b="1" i="1" dirty="0" smtClean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en-US" sz="2500" i="1" dirty="0" smtClean="0">
                <a:latin typeface="Times New Roman" pitchFamily="18" charset="0"/>
                <a:cs typeface="Times New Roman" pitchFamily="18" charset="0"/>
              </a:rPr>
              <a:t>}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 announce </a:t>
            </a:r>
            <a:r>
              <a:rPr lang="en-US" sz="2500" dirty="0" err="1" smtClean="0">
                <a:latin typeface="Times New Roman" pitchFamily="18" charset="0"/>
                <a:cs typeface="Times New Roman" pitchFamily="18" charset="0"/>
              </a:rPr>
              <a:t>ev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{</a:t>
            </a:r>
            <a:r>
              <a:rPr lang="en-US" sz="25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Q</a:t>
            </a:r>
            <a:r>
              <a:rPr lang="en-US" sz="25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}</a:t>
            </a:r>
          </a:p>
          <a:p>
            <a:r>
              <a:rPr lang="en-US" sz="2500" b="1" i="1" dirty="0">
                <a:latin typeface="Times New Roman" pitchFamily="18" charset="0"/>
                <a:cs typeface="Times New Roman" pitchFamily="18" charset="0"/>
              </a:rPr>
              <a:t>Modular </a:t>
            </a:r>
            <a:r>
              <a:rPr lang="en-US" sz="2500" b="1" i="1" dirty="0" smtClean="0">
                <a:latin typeface="Times New Roman" pitchFamily="18" charset="0"/>
                <a:cs typeface="Times New Roman" pitchFamily="18" charset="0"/>
              </a:rPr>
              <a:t>observer reasoning </a:t>
            </a:r>
            <a:r>
              <a:rPr lang="en-US" sz="2500" b="1" i="1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5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i="1" dirty="0" smtClean="0">
                <a:latin typeface="Times New Roman" pitchFamily="18" charset="0"/>
                <a:cs typeface="Times New Roman" pitchFamily="18" charset="0"/>
              </a:rPr>
              <a:t>{</a:t>
            </a:r>
            <a:r>
              <a:rPr lang="en-US" sz="2500" b="1" i="1" dirty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en-US" sz="2500" i="1" dirty="0">
                <a:latin typeface="Times New Roman" pitchFamily="18" charset="0"/>
                <a:cs typeface="Times New Roman" pitchFamily="18" charset="0"/>
              </a:rPr>
              <a:t>}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 invoke </a:t>
            </a:r>
            <a:r>
              <a:rPr lang="en-US" sz="25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{</a:t>
            </a:r>
            <a:r>
              <a:rPr lang="en-US" sz="25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Q</a:t>
            </a:r>
            <a:r>
              <a:rPr lang="en-US" sz="25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}</a:t>
            </a:r>
          </a:p>
        </p:txBody>
      </p:sp>
      <p:sp>
        <p:nvSpPr>
          <p:cNvPr id="6" name="Rectangle 5"/>
          <p:cNvSpPr/>
          <p:nvPr/>
        </p:nvSpPr>
        <p:spPr>
          <a:xfrm>
            <a:off x="381000" y="1938996"/>
            <a:ext cx="1444752" cy="6096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announce </a:t>
            </a:r>
            <a:r>
              <a:rPr lang="en-US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ev</a:t>
            </a:r>
            <a:endParaRPr lang="en-US" b="1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9" name="Straight Arrow Connector 18"/>
          <p:cNvCxnSpPr>
            <a:stCxn id="26" idx="3"/>
            <a:endCxn id="34" idx="1"/>
          </p:cNvCxnSpPr>
          <p:nvPr/>
        </p:nvCxnSpPr>
        <p:spPr>
          <a:xfrm flipV="1">
            <a:off x="6763870" y="2198357"/>
            <a:ext cx="569260" cy="3875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Oval 63"/>
          <p:cNvSpPr/>
          <p:nvPr/>
        </p:nvSpPr>
        <p:spPr>
          <a:xfrm>
            <a:off x="2743200" y="1902652"/>
            <a:ext cx="1600200" cy="688148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ev</a:t>
            </a:r>
            <a:endParaRPr lang="en-US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71" name="Straight Arrow Connector 70"/>
          <p:cNvCxnSpPr>
            <a:stCxn id="6" idx="3"/>
            <a:endCxn id="64" idx="2"/>
          </p:cNvCxnSpPr>
          <p:nvPr/>
        </p:nvCxnSpPr>
        <p:spPr>
          <a:xfrm>
            <a:off x="1825752" y="2243796"/>
            <a:ext cx="917448" cy="2930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>
            <a:stCxn id="17" idx="1"/>
            <a:endCxn id="64" idx="5"/>
          </p:cNvCxnSpPr>
          <p:nvPr/>
        </p:nvCxnSpPr>
        <p:spPr>
          <a:xfrm flipH="1" flipV="1">
            <a:off x="4109056" y="2490023"/>
            <a:ext cx="5744" cy="557977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5930285" y="3364468"/>
            <a:ext cx="8515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specify</a:t>
            </a:r>
            <a:endParaRPr lang="en-US" b="1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Flowchart: Data 16"/>
          <p:cNvSpPr/>
          <p:nvPr/>
        </p:nvSpPr>
        <p:spPr>
          <a:xfrm>
            <a:off x="3429000" y="3048000"/>
            <a:ext cx="1371600" cy="533400"/>
          </a:xfrm>
          <a:prstGeom prst="flowChartInputOutput">
            <a:avLst/>
          </a:prstGeom>
          <a:ln w="254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0" tIns="0" rIns="0" bIns="0" rtlCol="0" anchor="ctr"/>
          <a:lstStyle/>
          <a:p>
            <a:pPr algn="ctr"/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spec</a:t>
            </a:r>
          </a:p>
          <a:p>
            <a:pPr algn="ctr"/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(P,Q)</a:t>
            </a:r>
            <a:endParaRPr lang="en-US" b="1" i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0" name="Elbow Connector 9"/>
          <p:cNvCxnSpPr>
            <a:stCxn id="17" idx="5"/>
          </p:cNvCxnSpPr>
          <p:nvPr/>
        </p:nvCxnSpPr>
        <p:spPr>
          <a:xfrm flipV="1">
            <a:off x="4663440" y="2716768"/>
            <a:ext cx="1321308" cy="597932"/>
          </a:xfrm>
          <a:prstGeom prst="bentConnector2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Elbow Connector 21"/>
          <p:cNvCxnSpPr>
            <a:stCxn id="17" idx="5"/>
            <a:endCxn id="38" idx="2"/>
          </p:cNvCxnSpPr>
          <p:nvPr/>
        </p:nvCxnSpPr>
        <p:spPr>
          <a:xfrm flipV="1">
            <a:off x="4663440" y="2777873"/>
            <a:ext cx="3354795" cy="536827"/>
          </a:xfrm>
          <a:prstGeom prst="bentConnector2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Rectangle 20"/>
          <p:cNvSpPr/>
          <p:nvPr/>
        </p:nvSpPr>
        <p:spPr>
          <a:xfrm>
            <a:off x="2607564" y="1752601"/>
            <a:ext cx="2272284" cy="2362199"/>
          </a:xfrm>
          <a:prstGeom prst="rect">
            <a:avLst/>
          </a:prstGeom>
          <a:noFill/>
          <a:ln>
            <a:solidFill>
              <a:srgbClr val="FF0000"/>
            </a:solidFill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" name="Group 3"/>
          <p:cNvGrpSpPr/>
          <p:nvPr/>
        </p:nvGrpSpPr>
        <p:grpSpPr>
          <a:xfrm>
            <a:off x="5163670" y="1552082"/>
            <a:ext cx="1600200" cy="1191118"/>
            <a:chOff x="5334000" y="3609482"/>
            <a:chExt cx="1600200" cy="1191118"/>
          </a:xfrm>
        </p:grpSpPr>
        <p:sp>
          <p:nvSpPr>
            <p:cNvPr id="20" name="Rectangle 19"/>
            <p:cNvSpPr/>
            <p:nvPr/>
          </p:nvSpPr>
          <p:spPr>
            <a:xfrm>
              <a:off x="5486400" y="3857403"/>
              <a:ext cx="1444752" cy="72736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b="1" i="1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invoke</a:t>
              </a:r>
            </a:p>
          </p:txBody>
        </p:sp>
        <p:sp>
          <p:nvSpPr>
            <p:cNvPr id="26" name="Rectangle 25"/>
            <p:cNvSpPr/>
            <p:nvPr/>
          </p:nvSpPr>
          <p:spPr>
            <a:xfrm>
              <a:off x="5486400" y="4155272"/>
              <a:ext cx="1447800" cy="208720"/>
            </a:xfrm>
            <a:prstGeom prst="rect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lIns="0" tIns="0" rIns="0" bIns="0" rtlCol="0" anchor="ctr"/>
            <a:lstStyle/>
            <a:p>
              <a:pPr algn="ctr"/>
              <a:endParaRPr lang="en-US" i="1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6016502" y="3862141"/>
              <a:ext cx="30809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i="1" dirty="0" smtClean="0"/>
                <a:t>P</a:t>
              </a:r>
              <a:endParaRPr lang="en-US" b="1" i="1" dirty="0"/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6016502" y="4254809"/>
              <a:ext cx="34176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i="1" dirty="0"/>
                <a:t>Q</a:t>
              </a:r>
            </a:p>
          </p:txBody>
        </p:sp>
        <p:sp>
          <p:nvSpPr>
            <p:cNvPr id="29" name="Rectangle 28"/>
            <p:cNvSpPr/>
            <p:nvPr/>
          </p:nvSpPr>
          <p:spPr>
            <a:xfrm>
              <a:off x="5791200" y="4547941"/>
              <a:ext cx="760610" cy="252659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6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Q</a:t>
              </a:r>
            </a:p>
          </p:txBody>
        </p:sp>
        <p:sp>
          <p:nvSpPr>
            <p:cNvPr id="31" name="Rectangle 30"/>
            <p:cNvSpPr/>
            <p:nvPr/>
          </p:nvSpPr>
          <p:spPr>
            <a:xfrm>
              <a:off x="5791200" y="3609482"/>
              <a:ext cx="760610" cy="252659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6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P</a:t>
              </a:r>
              <a:endPara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2" name="Rectangle 31"/>
            <p:cNvSpPr/>
            <p:nvPr/>
          </p:nvSpPr>
          <p:spPr>
            <a:xfrm>
              <a:off x="5334000" y="3736636"/>
              <a:ext cx="339852" cy="229696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6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ob1</a:t>
              </a:r>
              <a:endParaRPr lang="en-US" sz="16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33" name="Group 32"/>
          <p:cNvGrpSpPr/>
          <p:nvPr/>
        </p:nvGrpSpPr>
        <p:grpSpPr>
          <a:xfrm>
            <a:off x="7180730" y="1586755"/>
            <a:ext cx="1597152" cy="1191118"/>
            <a:chOff x="5334000" y="3609482"/>
            <a:chExt cx="1597152" cy="1191118"/>
          </a:xfrm>
        </p:grpSpPr>
        <p:sp>
          <p:nvSpPr>
            <p:cNvPr id="34" name="Rectangle 33"/>
            <p:cNvSpPr/>
            <p:nvPr/>
          </p:nvSpPr>
          <p:spPr>
            <a:xfrm>
              <a:off x="5486400" y="3857403"/>
              <a:ext cx="1444752" cy="72736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observer</a:t>
              </a:r>
              <a:endPara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8" name="Rectangle 37"/>
            <p:cNvSpPr/>
            <p:nvPr/>
          </p:nvSpPr>
          <p:spPr>
            <a:xfrm>
              <a:off x="5791200" y="4547941"/>
              <a:ext cx="760610" cy="252659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6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Q</a:t>
              </a:r>
            </a:p>
          </p:txBody>
        </p:sp>
        <p:sp>
          <p:nvSpPr>
            <p:cNvPr id="39" name="Rectangle 38"/>
            <p:cNvSpPr/>
            <p:nvPr/>
          </p:nvSpPr>
          <p:spPr>
            <a:xfrm>
              <a:off x="5791200" y="3609482"/>
              <a:ext cx="760610" cy="252659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6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P</a:t>
              </a:r>
              <a:endPara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0" name="Rectangle 39"/>
            <p:cNvSpPr/>
            <p:nvPr/>
          </p:nvSpPr>
          <p:spPr>
            <a:xfrm>
              <a:off x="5334000" y="3736636"/>
              <a:ext cx="339852" cy="229696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6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ob2</a:t>
              </a:r>
              <a:endParaRPr lang="en-US" sz="16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cxnSp>
        <p:nvCxnSpPr>
          <p:cNvPr id="35" name="Straight Connector 34"/>
          <p:cNvCxnSpPr>
            <a:endCxn id="17" idx="3"/>
          </p:cNvCxnSpPr>
          <p:nvPr/>
        </p:nvCxnSpPr>
        <p:spPr>
          <a:xfrm flipH="1" flipV="1">
            <a:off x="3977640" y="3581400"/>
            <a:ext cx="1203960" cy="1676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 flipH="1" flipV="1">
            <a:off x="4267200" y="3505200"/>
            <a:ext cx="3200400" cy="1676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="" xmlns:p14="http://schemas.microsoft.com/office/powerpoint/2010/main" val="16394659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Event subtyping</a:t>
            </a:r>
            <a:endParaRPr lang="en-US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>For observer reuse, announcement of </a:t>
            </a:r>
            <a:r>
              <a:rPr lang="en-US" sz="2700" i="1" dirty="0" err="1" smtClean="0">
                <a:latin typeface="Times New Roman" pitchFamily="18" charset="0"/>
                <a:cs typeface="Times New Roman" pitchFamily="18" charset="0"/>
              </a:rPr>
              <a:t>ev</a:t>
            </a:r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> runs not only its observers but also all observers of its </a:t>
            </a:r>
            <a:r>
              <a:rPr lang="en-US" sz="2700" dirty="0" err="1" smtClean="0">
                <a:latin typeface="Times New Roman" pitchFamily="18" charset="0"/>
                <a:cs typeface="Times New Roman" pitchFamily="18" charset="0"/>
              </a:rPr>
              <a:t>superevents</a:t>
            </a:r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81000" y="3151908"/>
            <a:ext cx="1444752" cy="6096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announce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ev</a:t>
            </a:r>
            <a:endParaRPr lang="en-US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5260848" y="1636544"/>
            <a:ext cx="1447800" cy="6096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observer</a:t>
            </a:r>
          </a:p>
        </p:txBody>
      </p:sp>
      <p:cxnSp>
        <p:nvCxnSpPr>
          <p:cNvPr id="11" name="Straight Arrow Connector 10"/>
          <p:cNvCxnSpPr>
            <a:stCxn id="6" idx="3"/>
            <a:endCxn id="20" idx="2"/>
          </p:cNvCxnSpPr>
          <p:nvPr/>
        </p:nvCxnSpPr>
        <p:spPr>
          <a:xfrm>
            <a:off x="1825752" y="3456708"/>
            <a:ext cx="917448" cy="13914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>
            <a:stCxn id="9" idx="1"/>
            <a:endCxn id="64" idx="6"/>
          </p:cNvCxnSpPr>
          <p:nvPr/>
        </p:nvCxnSpPr>
        <p:spPr>
          <a:xfrm flipH="1">
            <a:off x="4343400" y="1941344"/>
            <a:ext cx="917448" cy="2930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ectangle 17"/>
          <p:cNvSpPr/>
          <p:nvPr/>
        </p:nvSpPr>
        <p:spPr>
          <a:xfrm>
            <a:off x="7342900" y="1644752"/>
            <a:ext cx="1444752" cy="6096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9" name="Straight Arrow Connector 18"/>
          <p:cNvCxnSpPr>
            <a:stCxn id="9" idx="3"/>
            <a:endCxn id="18" idx="1"/>
          </p:cNvCxnSpPr>
          <p:nvPr/>
        </p:nvCxnSpPr>
        <p:spPr>
          <a:xfrm>
            <a:off x="6708648" y="1941344"/>
            <a:ext cx="634252" cy="8208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Oval 19"/>
          <p:cNvSpPr/>
          <p:nvPr/>
        </p:nvSpPr>
        <p:spPr>
          <a:xfrm>
            <a:off x="2743200" y="3126548"/>
            <a:ext cx="1600200" cy="688148"/>
          </a:xfrm>
          <a:prstGeom prst="ellipse">
            <a:avLst/>
          </a:prstGeom>
          <a:ln w="254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0" tIns="0" rIns="0" bIns="0" rtlCol="0" anchor="ctr"/>
          <a:lstStyle/>
          <a:p>
            <a:pPr algn="ctr"/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ev</a:t>
            </a:r>
            <a:endParaRPr lang="en-US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21" name="Straight Arrow Connector 20"/>
          <p:cNvCxnSpPr>
            <a:stCxn id="20" idx="0"/>
            <a:endCxn id="64" idx="4"/>
          </p:cNvCxnSpPr>
          <p:nvPr/>
        </p:nvCxnSpPr>
        <p:spPr>
          <a:xfrm flipV="1">
            <a:off x="3543300" y="2288348"/>
            <a:ext cx="0" cy="838200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Oval 63"/>
          <p:cNvSpPr/>
          <p:nvPr/>
        </p:nvSpPr>
        <p:spPr>
          <a:xfrm>
            <a:off x="2743200" y="1600200"/>
            <a:ext cx="1600200" cy="688148"/>
          </a:xfrm>
          <a:prstGeom prst="ellipse">
            <a:avLst/>
          </a:prstGeom>
          <a:ln w="254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0" tIns="0" rIns="0" bIns="0" rtlCol="0" anchor="ctr"/>
          <a:lstStyle/>
          <a:p>
            <a:pPr algn="ctr"/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ev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’</a:t>
            </a:r>
            <a:endParaRPr lang="en-US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2" name="Rectangle 81"/>
          <p:cNvSpPr/>
          <p:nvPr/>
        </p:nvSpPr>
        <p:spPr>
          <a:xfrm>
            <a:off x="5337048" y="3160544"/>
            <a:ext cx="1447800" cy="6096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observer</a:t>
            </a:r>
          </a:p>
        </p:txBody>
      </p:sp>
      <p:cxnSp>
        <p:nvCxnSpPr>
          <p:cNvPr id="83" name="Straight Arrow Connector 82"/>
          <p:cNvCxnSpPr>
            <a:stCxn id="82" idx="1"/>
            <a:endCxn id="20" idx="6"/>
          </p:cNvCxnSpPr>
          <p:nvPr/>
        </p:nvCxnSpPr>
        <p:spPr>
          <a:xfrm flipH="1">
            <a:off x="4343400" y="3465344"/>
            <a:ext cx="993648" cy="5278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4" name="Rectangle 83"/>
          <p:cNvSpPr/>
          <p:nvPr/>
        </p:nvSpPr>
        <p:spPr>
          <a:xfrm>
            <a:off x="7342900" y="3168752"/>
            <a:ext cx="1444752" cy="6096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US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85" name="Straight Arrow Connector 84"/>
          <p:cNvCxnSpPr>
            <a:stCxn id="82" idx="3"/>
            <a:endCxn id="84" idx="1"/>
          </p:cNvCxnSpPr>
          <p:nvPr/>
        </p:nvCxnSpPr>
        <p:spPr>
          <a:xfrm>
            <a:off x="6784848" y="3465344"/>
            <a:ext cx="558052" cy="8208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3575627" y="2546009"/>
            <a:ext cx="9028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subtype</a:t>
            </a:r>
            <a:endParaRPr lang="en-US" b="1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2590800" y="1447800"/>
            <a:ext cx="1981200" cy="2696893"/>
          </a:xfrm>
          <a:prstGeom prst="rect">
            <a:avLst/>
          </a:prstGeom>
          <a:noFill/>
          <a:ln>
            <a:solidFill>
              <a:srgbClr val="FF0000"/>
            </a:solidFill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/>
          <p:cNvSpPr/>
          <p:nvPr/>
        </p:nvSpPr>
        <p:spPr>
          <a:xfrm>
            <a:off x="5029200" y="1447800"/>
            <a:ext cx="3886200" cy="2696893"/>
          </a:xfrm>
          <a:prstGeom prst="rect">
            <a:avLst/>
          </a:prstGeom>
          <a:noFill/>
          <a:ln>
            <a:solidFill>
              <a:schemeClr val="tx1"/>
            </a:solidFill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3875800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Subject modular reasoning </a:t>
            </a:r>
            <a:br>
              <a:rPr lang="en-US" b="1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&amp; event </a:t>
            </a:r>
            <a:r>
              <a:rPr lang="en-US" b="1" i="1" dirty="0" err="1" smtClean="0">
                <a:latin typeface="Times New Roman" pitchFamily="18" charset="0"/>
                <a:cs typeface="Times New Roman" pitchFamily="18" charset="0"/>
              </a:rPr>
              <a:t>subtping</a:t>
            </a:r>
            <a:endParaRPr lang="en-US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marL="342900" lvl="1" indent="-342900">
              <a:buNone/>
            </a:pPr>
            <a:endParaRPr lang="en-US" sz="2400" i="1" dirty="0" smtClean="0">
              <a:latin typeface="Times New Roman" pitchFamily="18" charset="0"/>
              <a:cs typeface="Times New Roman" pitchFamily="18" charset="0"/>
            </a:endParaRPr>
          </a:p>
          <a:p>
            <a:pPr marL="342900" lvl="1" indent="-342900">
              <a:buNone/>
            </a:pPr>
            <a:endParaRPr lang="en-US" sz="2400" i="1" dirty="0">
              <a:latin typeface="Times New Roman" pitchFamily="18" charset="0"/>
              <a:cs typeface="Times New Roman" pitchFamily="18" charset="0"/>
            </a:endParaRPr>
          </a:p>
          <a:p>
            <a:pPr marL="342900" lvl="1" indent="-342900" algn="ctr">
              <a:buNone/>
            </a:pPr>
            <a:r>
              <a:rPr lang="en-US" sz="2900" dirty="0" smtClean="0">
                <a:latin typeface="Times New Roman" pitchFamily="18" charset="0"/>
                <a:cs typeface="Times New Roman" pitchFamily="18" charset="0"/>
              </a:rPr>
              <a:t>Can we still say</a:t>
            </a:r>
            <a:r>
              <a:rPr lang="en-US" sz="2900" i="1" dirty="0" smtClean="0">
                <a:latin typeface="Times New Roman" pitchFamily="18" charset="0"/>
                <a:cs typeface="Times New Roman" pitchFamily="18" charset="0"/>
              </a:rPr>
              <a:t> {P</a:t>
            </a:r>
            <a:r>
              <a:rPr lang="en-US" sz="2900" i="1" dirty="0">
                <a:latin typeface="Times New Roman" pitchFamily="18" charset="0"/>
                <a:cs typeface="Times New Roman" pitchFamily="18" charset="0"/>
              </a:rPr>
              <a:t>}</a:t>
            </a:r>
            <a:r>
              <a:rPr lang="en-US" sz="2900" dirty="0">
                <a:latin typeface="Times New Roman" pitchFamily="18" charset="0"/>
                <a:cs typeface="Times New Roman" pitchFamily="18" charset="0"/>
              </a:rPr>
              <a:t> announce </a:t>
            </a:r>
            <a:r>
              <a:rPr lang="en-US" sz="2900" dirty="0" err="1">
                <a:latin typeface="Times New Roman" pitchFamily="18" charset="0"/>
                <a:cs typeface="Times New Roman" pitchFamily="18" charset="0"/>
              </a:rPr>
              <a:t>ev</a:t>
            </a:r>
            <a:r>
              <a:rPr lang="en-US" sz="2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{Q</a:t>
            </a:r>
            <a:r>
              <a:rPr lang="en-US" sz="29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}</a:t>
            </a:r>
            <a:r>
              <a:rPr lang="en-US" sz="29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i="1" dirty="0" smtClean="0">
                <a:latin typeface="Times New Roman" pitchFamily="18" charset="0"/>
                <a:cs typeface="Times New Roman" pitchFamily="18" charset="0"/>
              </a:rPr>
              <a:t>? </a:t>
            </a:r>
            <a:r>
              <a:rPr lang="en-US" sz="2900" b="1" i="1" dirty="0" smtClean="0">
                <a:latin typeface="Times New Roman" pitchFamily="18" charset="0"/>
                <a:cs typeface="Times New Roman" pitchFamily="18" charset="0"/>
              </a:rPr>
              <a:t>NO</a:t>
            </a:r>
            <a:endParaRPr lang="en-US" sz="29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282952" y="3325092"/>
            <a:ext cx="1444752" cy="609600"/>
          </a:xfrm>
          <a:prstGeom prst="rect">
            <a:avLst/>
          </a:prstGeom>
          <a:ln w="254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0" tIns="0" rIns="0" bIns="0" rtlCol="0" anchor="ctr"/>
          <a:lstStyle/>
          <a:p>
            <a:pPr algn="ctr"/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announce </a:t>
            </a:r>
            <a:r>
              <a:rPr lang="en-US" b="1" i="1" dirty="0" err="1" smtClean="0">
                <a:latin typeface="Times New Roman" pitchFamily="18" charset="0"/>
                <a:cs typeface="Times New Roman" pitchFamily="18" charset="0"/>
              </a:rPr>
              <a:t>ev</a:t>
            </a:r>
            <a:endParaRPr lang="en-US" b="1" i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1" name="Straight Arrow Connector 10"/>
          <p:cNvCxnSpPr>
            <a:stCxn id="6" idx="3"/>
            <a:endCxn id="20" idx="2"/>
          </p:cNvCxnSpPr>
          <p:nvPr/>
        </p:nvCxnSpPr>
        <p:spPr>
          <a:xfrm flipV="1">
            <a:off x="3727704" y="3623022"/>
            <a:ext cx="917448" cy="6870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Oval 19"/>
          <p:cNvSpPr/>
          <p:nvPr/>
        </p:nvSpPr>
        <p:spPr>
          <a:xfrm>
            <a:off x="4645152" y="3278948"/>
            <a:ext cx="1600200" cy="688148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ev</a:t>
            </a:r>
            <a:endParaRPr lang="en-US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21" name="Straight Arrow Connector 20"/>
          <p:cNvCxnSpPr>
            <a:stCxn id="20" idx="0"/>
            <a:endCxn id="64" idx="4"/>
          </p:cNvCxnSpPr>
          <p:nvPr/>
        </p:nvCxnSpPr>
        <p:spPr>
          <a:xfrm flipV="1">
            <a:off x="5445252" y="2440748"/>
            <a:ext cx="0" cy="838200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Oval 63"/>
          <p:cNvSpPr/>
          <p:nvPr/>
        </p:nvSpPr>
        <p:spPr>
          <a:xfrm>
            <a:off x="4645152" y="1752600"/>
            <a:ext cx="1600200" cy="688148"/>
          </a:xfrm>
          <a:prstGeom prst="ellipse">
            <a:avLst/>
          </a:prstGeom>
          <a:pattFill prst="pct5">
            <a:fgClr>
              <a:schemeClr val="tx1"/>
            </a:fgClr>
            <a:bgClr>
              <a:schemeClr val="bg1"/>
            </a:bgClr>
          </a:patt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ev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’</a:t>
            </a:r>
          </a:p>
        </p:txBody>
      </p:sp>
      <p:cxnSp>
        <p:nvCxnSpPr>
          <p:cNvPr id="25" name="Straight Arrow Connector 24"/>
          <p:cNvCxnSpPr>
            <a:stCxn id="26" idx="1"/>
            <a:endCxn id="20" idx="5"/>
          </p:cNvCxnSpPr>
          <p:nvPr/>
        </p:nvCxnSpPr>
        <p:spPr>
          <a:xfrm flipH="1" flipV="1">
            <a:off x="6011008" y="3866319"/>
            <a:ext cx="5744" cy="248481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Flowchart: Data 25"/>
          <p:cNvSpPr/>
          <p:nvPr/>
        </p:nvSpPr>
        <p:spPr>
          <a:xfrm>
            <a:off x="5330952" y="4114800"/>
            <a:ext cx="1371600" cy="381000"/>
          </a:xfrm>
          <a:prstGeom prst="flowChartInputOutpu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(P,</a:t>
            </a:r>
            <a: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Q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</p:txBody>
      </p:sp>
      <p:cxnSp>
        <p:nvCxnSpPr>
          <p:cNvPr id="30" name="Straight Arrow Connector 29"/>
          <p:cNvCxnSpPr>
            <a:stCxn id="31" idx="1"/>
          </p:cNvCxnSpPr>
          <p:nvPr/>
        </p:nvCxnSpPr>
        <p:spPr>
          <a:xfrm flipH="1" flipV="1">
            <a:off x="6163408" y="2209800"/>
            <a:ext cx="5744" cy="248481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Flowchart: Data 30"/>
          <p:cNvSpPr/>
          <p:nvPr/>
        </p:nvSpPr>
        <p:spPr>
          <a:xfrm>
            <a:off x="5483352" y="2458281"/>
            <a:ext cx="1371600" cy="381000"/>
          </a:xfrm>
          <a:prstGeom prst="flowChartInputOutput">
            <a:avLst/>
          </a:prstGeom>
          <a:pattFill prst="pct5">
            <a:fgClr>
              <a:schemeClr val="tx1"/>
            </a:fgClr>
            <a:bgClr>
              <a:schemeClr val="bg1"/>
            </a:bgClr>
          </a:patt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(P’,Q’)</a:t>
            </a:r>
          </a:p>
        </p:txBody>
      </p:sp>
    </p:spTree>
    <p:extLst>
      <p:ext uri="{BB962C8B-B14F-4D97-AF65-F5344CB8AC3E}">
        <p14:creationId xmlns="" xmlns:p14="http://schemas.microsoft.com/office/powerpoint/2010/main" val="3358800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Observer modular reasoning </a:t>
            </a:r>
            <a:br>
              <a:rPr lang="en-US" b="1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&amp; event </a:t>
            </a:r>
            <a:r>
              <a:rPr lang="en-US" b="1" i="1" dirty="0" err="1" smtClean="0">
                <a:latin typeface="Times New Roman" pitchFamily="18" charset="0"/>
                <a:cs typeface="Times New Roman" pitchFamily="18" charset="0"/>
              </a:rPr>
              <a:t>subtyping</a:t>
            </a:r>
            <a:endParaRPr lang="en-US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None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marL="342900" lvl="1" indent="-342900">
              <a:buNone/>
            </a:pPr>
            <a:endParaRPr lang="en-US" sz="2400" i="1" dirty="0" smtClean="0">
              <a:latin typeface="Times New Roman" pitchFamily="18" charset="0"/>
              <a:cs typeface="Times New Roman" pitchFamily="18" charset="0"/>
            </a:endParaRPr>
          </a:p>
          <a:p>
            <a:pPr marL="342900" lvl="1" indent="-342900">
              <a:buNone/>
            </a:pPr>
            <a:endParaRPr lang="en-US" sz="2400" i="1" dirty="0">
              <a:latin typeface="Times New Roman" pitchFamily="18" charset="0"/>
              <a:cs typeface="Times New Roman" pitchFamily="18" charset="0"/>
            </a:endParaRPr>
          </a:p>
          <a:p>
            <a:pPr marL="342900" lvl="1" indent="-342900">
              <a:buNone/>
            </a:pPr>
            <a:endParaRPr lang="en-US" sz="2400" i="1" dirty="0" smtClean="0">
              <a:latin typeface="Times New Roman" pitchFamily="18" charset="0"/>
              <a:cs typeface="Times New Roman" pitchFamily="18" charset="0"/>
            </a:endParaRPr>
          </a:p>
          <a:p>
            <a:pPr marL="342900" lvl="1" indent="-342900" algn="ctr">
              <a:buNone/>
            </a:pPr>
            <a:endParaRPr lang="en-US" sz="2400" i="1" dirty="0" smtClean="0">
              <a:latin typeface="Times New Roman" pitchFamily="18" charset="0"/>
              <a:cs typeface="Times New Roman" pitchFamily="18" charset="0"/>
            </a:endParaRPr>
          </a:p>
          <a:p>
            <a:pPr marL="342900" lvl="1" indent="-342900" algn="ctr">
              <a:buNone/>
            </a:pPr>
            <a:endParaRPr lang="en-US" sz="3600" i="1" dirty="0" smtClean="0">
              <a:latin typeface="Times New Roman" pitchFamily="18" charset="0"/>
              <a:cs typeface="Times New Roman" pitchFamily="18" charset="0"/>
            </a:endParaRPr>
          </a:p>
          <a:p>
            <a:pPr marL="342900" lvl="1" indent="-342900" algn="ctr">
              <a:buNone/>
            </a:pPr>
            <a:endParaRPr lang="en-US" sz="3600" i="1" dirty="0" smtClean="0">
              <a:latin typeface="Times New Roman" pitchFamily="18" charset="0"/>
              <a:cs typeface="Times New Roman" pitchFamily="18" charset="0"/>
            </a:endParaRPr>
          </a:p>
          <a:p>
            <a:pPr marL="342900" lvl="1" indent="-342900" algn="ctr">
              <a:buNone/>
            </a:pPr>
            <a:r>
              <a:rPr lang="en-US" sz="3600" i="1" dirty="0" smtClean="0">
                <a:latin typeface="Times New Roman" pitchFamily="18" charset="0"/>
                <a:cs typeface="Times New Roman" pitchFamily="18" charset="0"/>
              </a:rPr>
              <a:t>Can we still say {P</a:t>
            </a:r>
            <a:r>
              <a:rPr lang="en-US" sz="3600" i="1" dirty="0">
                <a:latin typeface="Times New Roman" pitchFamily="18" charset="0"/>
                <a:cs typeface="Times New Roman" pitchFamily="18" charset="0"/>
              </a:rPr>
              <a:t>}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invoke </a:t>
            </a:r>
            <a:r>
              <a:rPr lang="en-US" sz="36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{</a:t>
            </a:r>
            <a:r>
              <a:rPr lang="en-US" sz="36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Q</a:t>
            </a:r>
            <a:r>
              <a:rPr lang="en-US" sz="36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}</a:t>
            </a:r>
            <a:r>
              <a:rPr lang="en-US" sz="36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i="1" dirty="0" smtClean="0">
                <a:latin typeface="Times New Roman" pitchFamily="18" charset="0"/>
                <a:cs typeface="Times New Roman" pitchFamily="18" charset="0"/>
              </a:rPr>
              <a:t>? </a:t>
            </a:r>
            <a:r>
              <a:rPr lang="en-US" sz="3600" b="1" i="1" dirty="0" smtClean="0">
                <a:latin typeface="Times New Roman" pitchFamily="18" charset="0"/>
                <a:cs typeface="Times New Roman" pitchFamily="18" charset="0"/>
              </a:rPr>
              <a:t>NO</a:t>
            </a:r>
            <a:endParaRPr lang="en-US" sz="36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Oval 19"/>
          <p:cNvSpPr/>
          <p:nvPr/>
        </p:nvSpPr>
        <p:spPr>
          <a:xfrm>
            <a:off x="2667000" y="3278948"/>
            <a:ext cx="1600200" cy="688148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ev</a:t>
            </a:r>
            <a:endParaRPr lang="en-US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21" name="Straight Arrow Connector 20"/>
          <p:cNvCxnSpPr>
            <a:stCxn id="20" idx="0"/>
            <a:endCxn id="64" idx="4"/>
          </p:cNvCxnSpPr>
          <p:nvPr/>
        </p:nvCxnSpPr>
        <p:spPr>
          <a:xfrm flipV="1">
            <a:off x="3467100" y="2440748"/>
            <a:ext cx="0" cy="838200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Oval 63"/>
          <p:cNvSpPr/>
          <p:nvPr/>
        </p:nvSpPr>
        <p:spPr>
          <a:xfrm>
            <a:off x="2667000" y="1752600"/>
            <a:ext cx="1600200" cy="688148"/>
          </a:xfrm>
          <a:prstGeom prst="ellipse">
            <a:avLst/>
          </a:prstGeom>
          <a:pattFill prst="pct5">
            <a:fgClr>
              <a:schemeClr val="tx1"/>
            </a:fgClr>
            <a:bgClr>
              <a:schemeClr val="bg1"/>
            </a:bgClr>
          </a:patt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ev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’</a:t>
            </a:r>
          </a:p>
        </p:txBody>
      </p:sp>
      <p:sp>
        <p:nvSpPr>
          <p:cNvPr id="82" name="Rectangle 81"/>
          <p:cNvSpPr/>
          <p:nvPr/>
        </p:nvSpPr>
        <p:spPr>
          <a:xfrm>
            <a:off x="5410200" y="3312944"/>
            <a:ext cx="1447800" cy="609600"/>
          </a:xfrm>
          <a:prstGeom prst="rect">
            <a:avLst/>
          </a:prstGeom>
          <a:ln w="254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0" tIns="0" rIns="0" bIns="0" rtlCol="0" anchor="ctr"/>
          <a:lstStyle/>
          <a:p>
            <a:pPr algn="ctr"/>
            <a:r>
              <a:rPr lang="en-US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invoke</a:t>
            </a:r>
          </a:p>
        </p:txBody>
      </p:sp>
      <p:cxnSp>
        <p:nvCxnSpPr>
          <p:cNvPr id="83" name="Straight Arrow Connector 82"/>
          <p:cNvCxnSpPr>
            <a:stCxn id="82" idx="1"/>
            <a:endCxn id="20" idx="6"/>
          </p:cNvCxnSpPr>
          <p:nvPr/>
        </p:nvCxnSpPr>
        <p:spPr>
          <a:xfrm flipH="1">
            <a:off x="4267200" y="3617744"/>
            <a:ext cx="1143000" cy="5278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>
            <a:stCxn id="26" idx="1"/>
            <a:endCxn id="20" idx="5"/>
          </p:cNvCxnSpPr>
          <p:nvPr/>
        </p:nvCxnSpPr>
        <p:spPr>
          <a:xfrm flipH="1" flipV="1">
            <a:off x="4032856" y="3866319"/>
            <a:ext cx="5744" cy="248481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Flowchart: Data 25"/>
          <p:cNvSpPr/>
          <p:nvPr/>
        </p:nvSpPr>
        <p:spPr>
          <a:xfrm>
            <a:off x="3352800" y="4114800"/>
            <a:ext cx="1371600" cy="381000"/>
          </a:xfrm>
          <a:prstGeom prst="flowChartInputOutpu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(P,</a:t>
            </a:r>
            <a: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Q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</p:txBody>
      </p:sp>
      <p:cxnSp>
        <p:nvCxnSpPr>
          <p:cNvPr id="30" name="Straight Arrow Connector 29"/>
          <p:cNvCxnSpPr>
            <a:stCxn id="31" idx="1"/>
          </p:cNvCxnSpPr>
          <p:nvPr/>
        </p:nvCxnSpPr>
        <p:spPr>
          <a:xfrm flipH="1" flipV="1">
            <a:off x="4185256" y="2209800"/>
            <a:ext cx="5744" cy="248481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Flowchart: Data 30"/>
          <p:cNvSpPr/>
          <p:nvPr/>
        </p:nvSpPr>
        <p:spPr>
          <a:xfrm>
            <a:off x="3505200" y="2458281"/>
            <a:ext cx="1371600" cy="381000"/>
          </a:xfrm>
          <a:prstGeom prst="flowChartInputOutput">
            <a:avLst/>
          </a:prstGeom>
          <a:pattFill prst="pct5">
            <a:fgClr>
              <a:schemeClr val="tx1"/>
            </a:fgClr>
            <a:bgClr>
              <a:schemeClr val="bg1"/>
            </a:bgClr>
          </a:patt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(P’,Q’)</a:t>
            </a:r>
          </a:p>
        </p:txBody>
      </p:sp>
      <p:sp>
        <p:nvSpPr>
          <p:cNvPr id="13" name="Rectangle 12"/>
          <p:cNvSpPr/>
          <p:nvPr/>
        </p:nvSpPr>
        <p:spPr>
          <a:xfrm>
            <a:off x="5257800" y="3231203"/>
            <a:ext cx="339852" cy="22969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ob</a:t>
            </a:r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4962419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Problems of modular reasoning in presence of event </a:t>
            </a:r>
            <a:r>
              <a:rPr lang="en-US" b="1" i="1" dirty="0" err="1" smtClean="0">
                <a:latin typeface="Times New Roman" pitchFamily="18" charset="0"/>
                <a:cs typeface="Times New Roman" pitchFamily="18" charset="0"/>
              </a:rPr>
              <a:t>subtyping</a:t>
            </a:r>
            <a:endParaRPr lang="en-US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marL="514350" indent="-514350" algn="ctr">
              <a:buFont typeface="+mj-lt"/>
              <a:buAutoNum type="arabicPeriod"/>
            </a:pP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Combinatorial reasoning</a:t>
            </a:r>
          </a:p>
          <a:p>
            <a:pPr marL="514350" indent="-514350" algn="ctr">
              <a:buFont typeface="+mj-lt"/>
              <a:buAutoNum type="arabicPeriod"/>
            </a:pPr>
            <a:endParaRPr lang="en-US" b="1" i="1" dirty="0">
              <a:latin typeface="Times New Roman" pitchFamily="18" charset="0"/>
              <a:cs typeface="Times New Roman" pitchFamily="18" charset="0"/>
            </a:endParaRPr>
          </a:p>
          <a:p>
            <a:pPr marL="514350" indent="-514350" algn="ctr">
              <a:buFont typeface="+mj-lt"/>
              <a:buAutoNum type="arabicPeriod"/>
            </a:pP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Behavioral invariance</a:t>
            </a:r>
          </a:p>
        </p:txBody>
      </p:sp>
      <p:sp>
        <p:nvSpPr>
          <p:cNvPr id="23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Arial" pitchFamily="34" charset="0"/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8811788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Combinatorial reasoning problem</a:t>
            </a:r>
            <a:endParaRPr lang="en-US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marL="342900" lvl="1" indent="-342900">
              <a:buNone/>
            </a:pPr>
            <a:endParaRPr lang="en-US" sz="2400" i="1" dirty="0" smtClean="0">
              <a:latin typeface="Times New Roman" pitchFamily="18" charset="0"/>
              <a:cs typeface="Times New Roman" pitchFamily="18" charset="0"/>
            </a:endParaRPr>
          </a:p>
          <a:p>
            <a:pPr marL="342900" lvl="1" indent="-342900">
              <a:buNone/>
            </a:pPr>
            <a:endParaRPr lang="en-US" sz="2400" i="1" dirty="0">
              <a:latin typeface="Times New Roman" pitchFamily="18" charset="0"/>
              <a:cs typeface="Times New Roman" pitchFamily="18" charset="0"/>
            </a:endParaRPr>
          </a:p>
          <a:p>
            <a:pPr marL="342900" lvl="1" indent="-342900" algn="ctr">
              <a:buNone/>
            </a:pPr>
            <a:r>
              <a:rPr lang="en-US" sz="2900" i="1" dirty="0" smtClean="0">
                <a:latin typeface="Times New Roman" pitchFamily="18" charset="0"/>
                <a:cs typeface="Times New Roman" pitchFamily="18" charset="0"/>
              </a:rPr>
              <a:t>{P</a:t>
            </a:r>
            <a:r>
              <a:rPr lang="en-US" sz="2900" i="1" dirty="0">
                <a:latin typeface="Times New Roman" pitchFamily="18" charset="0"/>
                <a:cs typeface="Times New Roman" pitchFamily="18" charset="0"/>
              </a:rPr>
              <a:t>}</a:t>
            </a:r>
            <a:r>
              <a:rPr lang="en-US" sz="2900" dirty="0">
                <a:latin typeface="Times New Roman" pitchFamily="18" charset="0"/>
                <a:cs typeface="Times New Roman" pitchFamily="18" charset="0"/>
              </a:rPr>
              <a:t> announce </a:t>
            </a:r>
            <a:r>
              <a:rPr lang="en-US" sz="2900" dirty="0" err="1">
                <a:latin typeface="Times New Roman" pitchFamily="18" charset="0"/>
                <a:cs typeface="Times New Roman" pitchFamily="18" charset="0"/>
              </a:rPr>
              <a:t>ev</a:t>
            </a:r>
            <a:r>
              <a:rPr lang="en-US" sz="2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{?}</a:t>
            </a:r>
            <a:endParaRPr lang="en-US" sz="29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438400" y="3325092"/>
            <a:ext cx="1444752" cy="609600"/>
          </a:xfrm>
          <a:prstGeom prst="rect">
            <a:avLst/>
          </a:prstGeom>
          <a:ln w="254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0" tIns="0" rIns="0" bIns="0" rtlCol="0" anchor="ctr"/>
          <a:lstStyle/>
          <a:p>
            <a:pPr algn="ctr"/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announce </a:t>
            </a:r>
            <a:r>
              <a:rPr lang="en-US" b="1" i="1" dirty="0" err="1" smtClean="0">
                <a:latin typeface="Times New Roman" pitchFamily="18" charset="0"/>
                <a:cs typeface="Times New Roman" pitchFamily="18" charset="0"/>
              </a:rPr>
              <a:t>ev</a:t>
            </a:r>
            <a:endParaRPr lang="en-US" b="1" i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1" name="Straight Arrow Connector 10"/>
          <p:cNvCxnSpPr>
            <a:stCxn id="6" idx="3"/>
            <a:endCxn id="20" idx="2"/>
          </p:cNvCxnSpPr>
          <p:nvPr/>
        </p:nvCxnSpPr>
        <p:spPr>
          <a:xfrm flipV="1">
            <a:off x="3883152" y="3623022"/>
            <a:ext cx="917448" cy="6870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Oval 19"/>
          <p:cNvSpPr/>
          <p:nvPr/>
        </p:nvSpPr>
        <p:spPr>
          <a:xfrm>
            <a:off x="4800600" y="3278948"/>
            <a:ext cx="1600200" cy="688148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ev</a:t>
            </a:r>
            <a:endParaRPr lang="en-US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21" name="Straight Arrow Connector 20"/>
          <p:cNvCxnSpPr>
            <a:stCxn id="20" idx="0"/>
            <a:endCxn id="64" idx="4"/>
          </p:cNvCxnSpPr>
          <p:nvPr/>
        </p:nvCxnSpPr>
        <p:spPr>
          <a:xfrm flipV="1">
            <a:off x="5600700" y="2440748"/>
            <a:ext cx="0" cy="838200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Oval 63"/>
          <p:cNvSpPr/>
          <p:nvPr/>
        </p:nvSpPr>
        <p:spPr>
          <a:xfrm>
            <a:off x="4800600" y="1752600"/>
            <a:ext cx="1600200" cy="688148"/>
          </a:xfrm>
          <a:prstGeom prst="ellipse">
            <a:avLst/>
          </a:prstGeom>
          <a:pattFill prst="pct5">
            <a:fgClr>
              <a:schemeClr val="tx1"/>
            </a:fgClr>
            <a:bgClr>
              <a:schemeClr val="bg1"/>
            </a:bgClr>
          </a:patt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ev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’</a:t>
            </a:r>
          </a:p>
        </p:txBody>
      </p:sp>
      <p:cxnSp>
        <p:nvCxnSpPr>
          <p:cNvPr id="25" name="Straight Arrow Connector 24"/>
          <p:cNvCxnSpPr>
            <a:stCxn id="26" idx="1"/>
            <a:endCxn id="20" idx="5"/>
          </p:cNvCxnSpPr>
          <p:nvPr/>
        </p:nvCxnSpPr>
        <p:spPr>
          <a:xfrm flipH="1" flipV="1">
            <a:off x="6166456" y="3866319"/>
            <a:ext cx="5744" cy="248481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Flowchart: Data 25"/>
          <p:cNvSpPr/>
          <p:nvPr/>
        </p:nvSpPr>
        <p:spPr>
          <a:xfrm>
            <a:off x="5486400" y="4114800"/>
            <a:ext cx="1371600" cy="381000"/>
          </a:xfrm>
          <a:prstGeom prst="flowChartInputOutpu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(P,Q)</a:t>
            </a:r>
          </a:p>
        </p:txBody>
      </p:sp>
      <p:cxnSp>
        <p:nvCxnSpPr>
          <p:cNvPr id="30" name="Straight Arrow Connector 29"/>
          <p:cNvCxnSpPr>
            <a:stCxn id="31" idx="1"/>
          </p:cNvCxnSpPr>
          <p:nvPr/>
        </p:nvCxnSpPr>
        <p:spPr>
          <a:xfrm flipH="1" flipV="1">
            <a:off x="6318856" y="2209800"/>
            <a:ext cx="5744" cy="248481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Flowchart: Data 30"/>
          <p:cNvSpPr/>
          <p:nvPr/>
        </p:nvSpPr>
        <p:spPr>
          <a:xfrm>
            <a:off x="5638800" y="2458281"/>
            <a:ext cx="1371600" cy="381000"/>
          </a:xfrm>
          <a:prstGeom prst="flowChartInputOutput">
            <a:avLst/>
          </a:prstGeom>
          <a:pattFill prst="pct5">
            <a:fgClr>
              <a:schemeClr val="tx1"/>
            </a:fgClr>
            <a:bgClr>
              <a:schemeClr val="bg1"/>
            </a:bgClr>
          </a:patt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(P’,Q’)</a:t>
            </a:r>
          </a:p>
        </p:txBody>
      </p:sp>
    </p:spTree>
    <p:extLst>
      <p:ext uri="{BB962C8B-B14F-4D97-AF65-F5344CB8AC3E}">
        <p14:creationId xmlns="" xmlns:p14="http://schemas.microsoft.com/office/powerpoint/2010/main" val="14046342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5154</TotalTime>
  <Words>1245</Words>
  <Application>Microsoft Office PowerPoint</Application>
  <PresentationFormat>On-screen Show (4:3)</PresentationFormat>
  <Paragraphs>609</Paragraphs>
  <Slides>30</Slides>
  <Notes>28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1" baseType="lpstr">
      <vt:lpstr>Office Theme</vt:lpstr>
      <vt:lpstr>Modular reasoning in the presence of event subtyping</vt:lpstr>
      <vt:lpstr>Event types:  separation of crosscutting concerns</vt:lpstr>
      <vt:lpstr>Modular reasoning about behavior</vt:lpstr>
      <vt:lpstr>Event specification, previous work</vt:lpstr>
      <vt:lpstr>Event subtyping</vt:lpstr>
      <vt:lpstr>Subject modular reasoning  &amp; event subtping</vt:lpstr>
      <vt:lpstr>Observer modular reasoning  &amp; event subtyping</vt:lpstr>
      <vt:lpstr>Problems of modular reasoning in presence of event subtyping</vt:lpstr>
      <vt:lpstr>Combinatorial reasoning problem</vt:lpstr>
      <vt:lpstr>Combinatorial reasoning 1</vt:lpstr>
      <vt:lpstr>Combinatorial reasoning 2</vt:lpstr>
      <vt:lpstr>Combinatorial reasoning </vt:lpstr>
      <vt:lpstr>Behavioral invariance problem</vt:lpstr>
      <vt:lpstr>Behavioral invariance 1</vt:lpstr>
      <vt:lpstr>Behavioral invariance 2</vt:lpstr>
      <vt:lpstr>Behavioral invariance</vt:lpstr>
      <vt:lpstr>Solution</vt:lpstr>
      <vt:lpstr>Non-decreasing order</vt:lpstr>
      <vt:lpstr>Refining relation, behavior</vt:lpstr>
      <vt:lpstr>Refining relation, control</vt:lpstr>
      <vt:lpstr>Combinatorial reasoning solved</vt:lpstr>
      <vt:lpstr>Behavioral invariance solved</vt:lpstr>
      <vt:lpstr>Non-decreasing alone</vt:lpstr>
      <vt:lpstr>Refining alone</vt:lpstr>
      <vt:lpstr>Modular reasoning is enabled</vt:lpstr>
      <vt:lpstr>Control effect reasoning</vt:lpstr>
      <vt:lpstr>Applicability</vt:lpstr>
      <vt:lpstr>Summary</vt:lpstr>
      <vt:lpstr>Thank you &amp; Questions</vt:lpstr>
      <vt:lpstr>Slide 30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Modular reasoning in the presence of event subtyping</dc:title>
  <dc:creator>mbagherz</dc:creator>
  <cp:lastModifiedBy>mbagherz</cp:lastModifiedBy>
  <cp:revision>1907</cp:revision>
  <dcterms:created xsi:type="dcterms:W3CDTF">2015-02-24T15:48:22Z</dcterms:created>
  <dcterms:modified xsi:type="dcterms:W3CDTF">2015-10-30T03:08:47Z</dcterms:modified>
</cp:coreProperties>
</file>