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5" r:id="rId1"/>
    <p:sldMasterId id="2147483748" r:id="rId2"/>
  </p:sldMasterIdLst>
  <p:notesMasterIdLst>
    <p:notesMasterId r:id="rId40"/>
  </p:notesMasterIdLst>
  <p:sldIdLst>
    <p:sldId id="256" r:id="rId3"/>
    <p:sldId id="677" r:id="rId4"/>
    <p:sldId id="681" r:id="rId5"/>
    <p:sldId id="749" r:id="rId6"/>
    <p:sldId id="443" r:id="rId7"/>
    <p:sldId id="751" r:id="rId8"/>
    <p:sldId id="448" r:id="rId9"/>
    <p:sldId id="450" r:id="rId10"/>
    <p:sldId id="454" r:id="rId11"/>
    <p:sldId id="460" r:id="rId12"/>
    <p:sldId id="459" r:id="rId13"/>
    <p:sldId id="501" r:id="rId14"/>
    <p:sldId id="578" r:id="rId15"/>
    <p:sldId id="477" r:id="rId16"/>
    <p:sldId id="719" r:id="rId17"/>
    <p:sldId id="594" r:id="rId18"/>
    <p:sldId id="596" r:id="rId19"/>
    <p:sldId id="595" r:id="rId20"/>
    <p:sldId id="580" r:id="rId21"/>
    <p:sldId id="581" r:id="rId22"/>
    <p:sldId id="586" r:id="rId23"/>
    <p:sldId id="588" r:id="rId24"/>
    <p:sldId id="589" r:id="rId25"/>
    <p:sldId id="587" r:id="rId26"/>
    <p:sldId id="590" r:id="rId27"/>
    <p:sldId id="591" r:id="rId28"/>
    <p:sldId id="592" r:id="rId29"/>
    <p:sldId id="584" r:id="rId30"/>
    <p:sldId id="784" r:id="rId31"/>
    <p:sldId id="741" r:id="rId32"/>
    <p:sldId id="752" r:id="rId33"/>
    <p:sldId id="582" r:id="rId34"/>
    <p:sldId id="678" r:id="rId35"/>
    <p:sldId id="583" r:id="rId36"/>
    <p:sldId id="675" r:id="rId37"/>
    <p:sldId id="782" r:id="rId38"/>
    <p:sldId id="289" r:id="rId39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宋体" pitchFamily="2" charset="-122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宋体" pitchFamily="2" charset="-122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宋体" pitchFamily="2" charset="-122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宋体" pitchFamily="2" charset="-122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宋体" pitchFamily="2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宋体" pitchFamily="2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宋体" pitchFamily="2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宋体" pitchFamily="2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B2B2B2"/>
    <a:srgbClr val="808080"/>
    <a:srgbClr val="EAEAEA"/>
    <a:srgbClr val="800080"/>
    <a:srgbClr val="990000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5" autoAdjust="0"/>
  </p:normalViewPr>
  <p:slideViewPr>
    <p:cSldViewPr>
      <p:cViewPr varScale="1">
        <p:scale>
          <a:sx n="82" d="100"/>
          <a:sy n="82" d="100"/>
        </p:scale>
        <p:origin x="-1608" y="-78"/>
      </p:cViewPr>
      <p:guideLst>
        <p:guide orient="horz" pos="20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301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6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8930921C-90BB-4C6C-A458-4B6E673B2163}" type="slidenum">
              <a:rPr lang="pt-BR" altLang="en-US"/>
              <a:pPr>
                <a:defRPr/>
              </a:pPr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00006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7E97020-AD6D-45FF-877E-02C606A32080}" type="slidenum">
              <a:rPr lang="pt-BR" altLang="en-US" smtClean="0"/>
              <a:pPr>
                <a:defRPr/>
              </a:pPr>
              <a:t>10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4408638-D2B5-406E-B535-D3350BF8396E}" type="slidenum">
              <a:rPr lang="pt-BR" altLang="en-US" smtClean="0"/>
              <a:pPr>
                <a:defRPr/>
              </a:pPr>
              <a:t>11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576BAE1-3F49-4820-9CE5-72F299BFDBB7}" type="slidenum">
              <a:rPr lang="pt-BR" altLang="en-US" smtClean="0"/>
              <a:pPr>
                <a:defRPr/>
              </a:pPr>
              <a:t>12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DAF5CC3-3EA9-4831-8035-7F05EA6EBF17}" type="slidenum">
              <a:rPr lang="pt-BR" altLang="en-US" smtClean="0"/>
              <a:pPr>
                <a:defRPr/>
              </a:pPr>
              <a:t>13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2032488-7769-4656-836D-BF79A4E49830}" type="slidenum">
              <a:rPr lang="pt-BR" altLang="en-US" smtClean="0"/>
              <a:pPr>
                <a:defRPr/>
              </a:pPr>
              <a:t>14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9761708-9DDA-4F50-8F5C-5D33A71EFC9D}" type="slidenum">
              <a:rPr lang="pt-BR" altLang="en-US" smtClean="0"/>
              <a:pPr>
                <a:defRPr/>
              </a:pPr>
              <a:t>15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CA5D4CC-B63E-4C7B-A9CB-E640C1651186}" type="slidenum">
              <a:rPr lang="pt-BR" altLang="en-US" smtClean="0"/>
              <a:pPr>
                <a:defRPr/>
              </a:pPr>
              <a:t>16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9F600CC-681E-4347-B084-27222657C057}" type="slidenum">
              <a:rPr lang="pt-BR" altLang="en-US" smtClean="0"/>
              <a:pPr>
                <a:defRPr/>
              </a:pPr>
              <a:t>17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A434E71-6829-47D5-AFDF-39D967F9E569}" type="slidenum">
              <a:rPr lang="pt-BR" altLang="en-US" smtClean="0"/>
              <a:pPr>
                <a:defRPr/>
              </a:pPr>
              <a:t>18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0A8011F-A247-4546-A89A-CDEC24D0E8F8}" type="slidenum">
              <a:rPr lang="pt-BR" altLang="en-US" smtClean="0"/>
              <a:pPr>
                <a:defRPr/>
              </a:pPr>
              <a:t>19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0E7AFF8-7729-42C9-B4D5-F250A2F7C0EF}" type="slidenum">
              <a:rPr lang="pt-BR" altLang="en-US" smtClean="0"/>
              <a:pPr>
                <a:defRPr/>
              </a:pPr>
              <a:t>20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7688113-CAB6-448D-815F-DFF0C7F06CFF}" type="slidenum">
              <a:rPr lang="pt-BR" altLang="en-US" smtClean="0"/>
              <a:pPr>
                <a:defRPr/>
              </a:pPr>
              <a:t>21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3D31589-1715-406B-AF17-11CDF63A36C8}" type="slidenum">
              <a:rPr lang="pt-BR" altLang="en-US" smtClean="0"/>
              <a:pPr>
                <a:defRPr/>
              </a:pPr>
              <a:t>22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9B6C207-3F9B-4926-BE0C-303A53684B37}" type="slidenum">
              <a:rPr lang="pt-BR" altLang="en-US" smtClean="0"/>
              <a:pPr>
                <a:defRPr/>
              </a:pPr>
              <a:t>23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3F09E1A-E53E-4142-A787-B0CA78B11DF8}" type="slidenum">
              <a:rPr lang="pt-BR" altLang="en-US" smtClean="0"/>
              <a:pPr>
                <a:defRPr/>
              </a:pPr>
              <a:t>24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2B5B81B-EE46-43CE-8337-8CC040B9C1D9}" type="slidenum">
              <a:rPr lang="pt-BR" altLang="en-US" smtClean="0"/>
              <a:pPr>
                <a:defRPr/>
              </a:pPr>
              <a:t>25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215D14A-13AD-49B2-B373-E371CD7C32A3}" type="slidenum">
              <a:rPr lang="pt-BR" altLang="en-US" smtClean="0"/>
              <a:pPr>
                <a:defRPr/>
              </a:pPr>
              <a:t>26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C9F6EE1-5EFB-4C3D-8751-841559A1B124}" type="slidenum">
              <a:rPr lang="pt-BR" altLang="en-US" smtClean="0"/>
              <a:pPr>
                <a:defRPr/>
              </a:pPr>
              <a:t>27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86A3E10-2050-4AFC-9A98-6256F86ECACC}" type="slidenum">
              <a:rPr lang="pt-BR" altLang="en-US" smtClean="0"/>
              <a:pPr>
                <a:defRPr/>
              </a:pPr>
              <a:t>28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A504AE1-C71E-4349-A217-3213C43B25C2}" type="slidenum">
              <a:rPr lang="pt-BR" altLang="en-US" smtClean="0"/>
              <a:pPr>
                <a:defRPr/>
              </a:pPr>
              <a:t>29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707AE9-0D99-4EC8-B856-52B4AF3777CA}" type="slidenum">
              <a:rPr lang="pt-BR" altLang="en-US" smtClean="0">
                <a:latin typeface="Arial" charset="0"/>
                <a:ea typeface="宋体" pitchFamily="2" charset="-122"/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pt-BR" altLang="en-US" smtClean="0"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AB06C3B-6873-4EDA-8A74-6E352F38B3F1}" type="slidenum">
              <a:rPr lang="pt-BR" altLang="en-US" smtClean="0"/>
              <a:pPr>
                <a:defRPr/>
              </a:pPr>
              <a:t>30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92B0D53-E1D9-4876-99C2-39BF71593E5E}" type="slidenum">
              <a:rPr lang="pt-BR" altLang="en-US" smtClean="0"/>
              <a:pPr>
                <a:defRPr/>
              </a:pPr>
              <a:t>31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505A3B8-DC09-428B-930A-0C5617AA21A6}" type="slidenum">
              <a:rPr lang="pt-BR" altLang="en-US" smtClean="0"/>
              <a:pPr>
                <a:defRPr/>
              </a:pPr>
              <a:t>32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B6C6496-5EA7-4334-9C46-30FD3075079D}" type="slidenum">
              <a:rPr lang="pt-BR" altLang="en-US" smtClean="0"/>
              <a:pPr>
                <a:defRPr/>
              </a:pPr>
              <a:t>33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54E40F7-297A-46A9-8A4B-EB8F07257068}" type="slidenum">
              <a:rPr lang="pt-BR" altLang="en-US" smtClean="0"/>
              <a:pPr>
                <a:defRPr/>
              </a:pPr>
              <a:t>34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6D47224-0D77-41D1-B7D9-9CCAC7367099}" type="slidenum">
              <a:rPr lang="pt-BR" altLang="en-US" smtClean="0"/>
              <a:pPr>
                <a:defRPr/>
              </a:pPr>
              <a:t>35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9671FED-DFF5-4B02-8615-7F63E7D7F7DE}" type="slidenum">
              <a:rPr lang="pt-BR" altLang="en-US" smtClean="0"/>
              <a:pPr>
                <a:defRPr/>
              </a:pPr>
              <a:t>36</a:t>
            </a:fld>
            <a:endParaRPr lang="pt-B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82E4F2-816E-4CF8-8C72-0C6AE01C13D9}" type="slidenum">
              <a:rPr lang="pt-BR" altLang="en-US" smtClean="0">
                <a:latin typeface="Arial" charset="0"/>
                <a:ea typeface="宋体" pitchFamily="2" charset="-122"/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pt-BR" altLang="en-US" smtClean="0"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93DD5-C522-4F71-9E5D-AA171CEE1176}" type="slidenum">
              <a:rPr lang="pt-BR" altLang="en-US" smtClean="0">
                <a:latin typeface="Arial" charset="0"/>
                <a:ea typeface="宋体" pitchFamily="2" charset="-122"/>
                <a:cs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t-BR" altLang="en-US" smtClean="0"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3C0005-DB33-4853-91C8-0C7CD31ECE67}" type="slidenum">
              <a:rPr lang="pt-BR" altLang="en-US" smtClean="0">
                <a:latin typeface="Arial" charset="0"/>
                <a:ea typeface="宋体" pitchFamily="2" charset="-122"/>
                <a:cs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t-BR" altLang="en-US" smtClean="0"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C0F15D-E4D2-4A7B-A6CE-F30C3504DB49}" type="slidenum">
              <a:rPr lang="pt-BR" altLang="en-US" smtClean="0">
                <a:latin typeface="Arial" charset="0"/>
                <a:ea typeface="宋体" pitchFamily="2" charset="-122"/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en-US" smtClean="0"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50364-8994-45C6-BC16-67BFCB7E5B20}" type="slidenum">
              <a:rPr lang="pt-BR" altLang="en-US" smtClean="0">
                <a:latin typeface="Arial" charset="0"/>
                <a:ea typeface="宋体" pitchFamily="2" charset="-122"/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pt-BR" altLang="en-US" smtClean="0"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B68EED-90C1-4F66-9B6B-4C0BEE64FE6C}" type="slidenum">
              <a:rPr lang="pt-BR" altLang="en-US" smtClean="0">
                <a:latin typeface="Arial" charset="0"/>
                <a:ea typeface="宋体" pitchFamily="2" charset="-122"/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pt-BR" altLang="en-US" smtClean="0">
              <a:latin typeface="Arial" charset="0"/>
              <a:ea typeface="宋体" pitchFamily="2" charset="-122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55113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1701800"/>
            <a:ext cx="6908800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2927350"/>
            <a:ext cx="6913562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5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B0077-FDEA-4BE5-B85E-45DB8EB090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568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8EEEF-DB2E-46EA-9008-D382A35247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927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4750"/>
            <a:ext cx="82296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EE044-F7D2-4D85-978D-0F49D6BCBB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648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7600" y="2887663"/>
            <a:ext cx="6908800" cy="1082675"/>
          </a:xfrm>
        </p:spPr>
        <p:txBody>
          <a:bodyPr/>
          <a:lstStyle>
            <a:lvl1pPr algn="ctr">
              <a:defRPr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14788"/>
            <a:ext cx="6913562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01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1D8D-CCAF-485D-B258-9ABD10077D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866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65A73-59CF-4AF5-9512-9F6E6556FC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739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E6362-E57A-4961-B8F0-E54026CA0A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1649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2E541-6BFC-4BCD-BBAC-48C577AB60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172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7F528-7AC6-4029-996C-012B8CA1D1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89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4FEE-CE18-48B0-821E-3696C98C67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82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AF8F-B738-4819-8517-8748926F5F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4736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E2F2-05D8-4BE3-AE5B-4390434565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415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B883-013B-48C7-BBE2-5E282D3A18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3534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6E665-CB63-4B82-93CC-A3FCA9F4E2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584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F6DC6-A641-4161-A5BC-5E430F0CDE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525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0A37C-E6E6-49F7-81F6-067528621E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57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4BCF4-2492-4C57-8CA9-4EAC4AFB76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09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D1DAC-31E0-4B0E-9D2A-7788215572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82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E562-A6E5-4C32-99B4-39A4369A9F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530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4F2E-A559-4A6A-8207-D23E85874F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589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CD382-DC2D-451A-AFB5-33C3CCC2E3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847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2D39-7F25-4247-954E-BAB4EFA8E2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412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27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DF90E4C-D5E8-480D-A874-BE73271178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0500"/>
            <a:ext cx="82296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475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27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70" tIns="46990" rIns="90170" bIns="4699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DFBBC8F-5F33-447C-83A1-E2CD3BFDAC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宋体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宋体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宋体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宋体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宋体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宋体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宋体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oa.cs.iastate.edu/java-featur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boa.cs.iastate.edu/java-features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863" y="773113"/>
            <a:ext cx="8461375" cy="1082675"/>
          </a:xfrm>
        </p:spPr>
        <p:txBody>
          <a:bodyPr/>
          <a:lstStyle/>
          <a:p>
            <a:pPr eaLnBrk="1" hangingPunct="1"/>
            <a:r>
              <a:rPr lang="en-GB" altLang="en-US" sz="3200" b="1" smtClean="0"/>
              <a:t>Mining Billions of AST Nodes</a:t>
            </a:r>
            <a:br>
              <a:rPr lang="en-GB" altLang="en-US" sz="3200" b="1" smtClean="0"/>
            </a:br>
            <a:r>
              <a:rPr lang="en-GB" altLang="en-US" sz="3200" smtClean="0"/>
              <a:t>to Study Actual and Potential</a:t>
            </a:r>
            <a:r>
              <a:rPr lang="en-GB" altLang="en-US" sz="3200" b="1" smtClean="0"/>
              <a:t/>
            </a:r>
            <a:br>
              <a:rPr lang="en-GB" altLang="en-US" sz="3200" b="1" smtClean="0"/>
            </a:br>
            <a:r>
              <a:rPr lang="en-GB" altLang="en-US" sz="3200" b="1" smtClean="0"/>
              <a:t>Usage of Java Language Features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698875"/>
            <a:ext cx="6913562" cy="1752600"/>
          </a:xfrm>
        </p:spPr>
        <p:txBody>
          <a:bodyPr anchor="b"/>
          <a:lstStyle/>
          <a:p>
            <a:pPr eaLnBrk="1" hangingPunct="1">
              <a:defRPr/>
            </a:pPr>
            <a:r>
              <a:rPr lang="en-GB" alt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Robert Dyer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6988" y="6392863"/>
            <a:ext cx="80565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200">
                <a:solidFill>
                  <a:schemeClr val="tx1"/>
                </a:solidFill>
              </a:rPr>
              <a:t>The research activities described in this talk were supported in part by the US National Science Foundation (NSF) grants CCF-13-49153, CCF-13-20578, TWC-12-23828, CCF-11-17937, CCF-10-17334, and CCF-10-18600.</a:t>
            </a:r>
          </a:p>
        </p:txBody>
      </p:sp>
      <p:pic>
        <p:nvPicPr>
          <p:cNvPr id="6149" name="Picture 5" descr="sp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5499100"/>
            <a:ext cx="33543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7131050" y="2382838"/>
            <a:ext cx="1895475" cy="1693862"/>
            <a:chOff x="0" y="0"/>
            <a:chExt cx="2986" cy="2666"/>
          </a:xfrm>
        </p:grpSpPr>
        <p:pic>
          <p:nvPicPr>
            <p:cNvPr id="5134" name="Picture 7" descr="tn-ne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98"/>
            <a:stretch>
              <a:fillRect/>
            </a:stretch>
          </p:blipFill>
          <p:spPr bwMode="auto">
            <a:xfrm>
              <a:off x="611" y="0"/>
              <a:ext cx="1765" cy="2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5" name="Text Box 8"/>
            <p:cNvSpPr txBox="1">
              <a:spLocks noChangeArrowheads="1"/>
            </p:cNvSpPr>
            <p:nvPr/>
          </p:nvSpPr>
          <p:spPr bwMode="auto">
            <a:xfrm>
              <a:off x="0" y="2092"/>
              <a:ext cx="2987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/>
                <a:t>Tien N. Nguyen</a:t>
              </a:r>
            </a:p>
          </p:txBody>
        </p:sp>
      </p:grpSp>
      <p:grpSp>
        <p:nvGrpSpPr>
          <p:cNvPr id="5127" name="Group 9"/>
          <p:cNvGrpSpPr>
            <a:grpSpLocks/>
          </p:cNvGrpSpPr>
          <p:nvPr/>
        </p:nvGrpSpPr>
        <p:grpSpPr bwMode="auto">
          <a:xfrm>
            <a:off x="2862263" y="2359025"/>
            <a:ext cx="1754187" cy="1717675"/>
            <a:chOff x="0" y="0"/>
            <a:chExt cx="2762" cy="2704"/>
          </a:xfrm>
        </p:grpSpPr>
        <p:pic>
          <p:nvPicPr>
            <p:cNvPr id="5132" name="Picture 10" descr="hraja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" y="0"/>
              <a:ext cx="1718" cy="2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33" name="Text Box 11"/>
            <p:cNvSpPr txBox="1">
              <a:spLocks noChangeArrowheads="1"/>
            </p:cNvSpPr>
            <p:nvPr/>
          </p:nvSpPr>
          <p:spPr bwMode="auto">
            <a:xfrm>
              <a:off x="0" y="2130"/>
              <a:ext cx="2763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/>
                <a:t>Hridesh Rajan</a:t>
              </a:r>
            </a:p>
          </p:txBody>
        </p:sp>
      </p:grpSp>
      <p:grpSp>
        <p:nvGrpSpPr>
          <p:cNvPr id="5128" name="Group 12"/>
          <p:cNvGrpSpPr>
            <a:grpSpLocks/>
          </p:cNvGrpSpPr>
          <p:nvPr/>
        </p:nvGrpSpPr>
        <p:grpSpPr bwMode="auto">
          <a:xfrm>
            <a:off x="4821238" y="2427288"/>
            <a:ext cx="2181225" cy="1649412"/>
            <a:chOff x="0" y="0"/>
            <a:chExt cx="3434" cy="2597"/>
          </a:xfrm>
        </p:grpSpPr>
        <p:pic>
          <p:nvPicPr>
            <p:cNvPr id="5130" name="Picture 13" descr="hoa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" y="0"/>
              <a:ext cx="1616" cy="1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31" name="Text Box 14"/>
            <p:cNvSpPr txBox="1">
              <a:spLocks noChangeArrowheads="1"/>
            </p:cNvSpPr>
            <p:nvPr/>
          </p:nvSpPr>
          <p:spPr bwMode="auto">
            <a:xfrm>
              <a:off x="0" y="2023"/>
              <a:ext cx="3434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b="1"/>
                <a:t>Hoan Anh Nguyen</a:t>
              </a:r>
            </a:p>
          </p:txBody>
        </p:sp>
      </p:grpSp>
      <p:pic>
        <p:nvPicPr>
          <p:cNvPr id="6159" name="Picture 15" descr="large-bgsu-orange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454650"/>
            <a:ext cx="1376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2A928-0F91-4954-882E-805ABD130E88}" type="slidenum">
              <a:rPr lang="en-GB" altLang="en-US" smtClean="0">
                <a:latin typeface="Arial" charset="0"/>
              </a:rPr>
              <a:pPr>
                <a:defRPr/>
              </a:pPr>
              <a:t>10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Study Tools and Dataset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056063" y="3063875"/>
            <a:ext cx="1033462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>
                <a:solidFill>
                  <a:schemeClr val="hlink"/>
                </a:solidFill>
              </a:rPr>
              <a:t>Boa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[ICSE'13]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11325" y="6032500"/>
            <a:ext cx="571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>
                <a:solidFill>
                  <a:srgbClr val="000000"/>
                </a:solidFill>
                <a:hlinkClick r:id="rId3"/>
              </a:rPr>
              <a:t>http://boa.cs.iastate.edu/java-features/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5888" y="1719263"/>
            <a:ext cx="2025650" cy="38703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39713" y="2527300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39713" y="3016250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2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39713" y="3511550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3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39713" y="5033963"/>
            <a:ext cx="1776412" cy="422275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170" tIns="46990" rIns="90170" bIns="46990" anchor="ctr" anchorCtr="1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</a:rPr>
              <a:t>input </a:t>
            </a:r>
            <a:r>
              <a:rPr lang="en-GB" altLang="en-US">
                <a:solidFill>
                  <a:schemeClr val="tx1"/>
                </a:solidFill>
              </a:rPr>
              <a:t>= project</a:t>
            </a:r>
            <a:r>
              <a:rPr lang="en-GB" altLang="en-US" baseline="-25000">
                <a:solidFill>
                  <a:schemeClr val="tx1"/>
                </a:solidFill>
              </a:rPr>
              <a:t>n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004888" y="4000500"/>
            <a:ext cx="246062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77850" y="1763713"/>
            <a:ext cx="11001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Dataset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/>
        </p:nvSpPr>
        <p:spPr bwMode="auto">
          <a:xfrm>
            <a:off x="2501900" y="2528888"/>
            <a:ext cx="175418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/>
        </p:nvSpPr>
        <p:spPr bwMode="auto">
          <a:xfrm>
            <a:off x="2490788" y="3024188"/>
            <a:ext cx="1755775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/>
        </p:nvSpPr>
        <p:spPr bwMode="auto">
          <a:xfrm>
            <a:off x="2481263" y="3519488"/>
            <a:ext cx="1754187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3" name="Rectangle 15"/>
          <p:cNvSpPr>
            <a:spLocks noGrp="1" noChangeArrowheads="1"/>
          </p:cNvSpPr>
          <p:nvPr/>
        </p:nvSpPr>
        <p:spPr bwMode="auto">
          <a:xfrm>
            <a:off x="2457450" y="5049838"/>
            <a:ext cx="175418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Boa Program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221038" y="4014788"/>
            <a:ext cx="24765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</a:p>
          <a:p>
            <a:r>
              <a:rPr lang="en-GB" altLang="en-US" b="1">
                <a:solidFill>
                  <a:schemeClr val="tx1"/>
                </a:solidFill>
              </a:rPr>
              <a:t>.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25" name="Rectangle 17"/>
          <p:cNvSpPr>
            <a:spLocks noGrp="1" noChangeArrowheads="1"/>
          </p:cNvSpPr>
          <p:nvPr/>
        </p:nvSpPr>
        <p:spPr bwMode="auto">
          <a:xfrm>
            <a:off x="5473700" y="3446463"/>
            <a:ext cx="1125538" cy="404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 anchor="ctr" anchorCtr="1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buSzTx/>
              <a:buFontTx/>
              <a:buNone/>
            </a:pPr>
            <a:r>
              <a:rPr lang="en-GB" altLang="en-US" sz="1800"/>
              <a:t>Assert</a:t>
            </a:r>
          </a:p>
        </p:txBody>
      </p:sp>
      <p:cxnSp>
        <p:nvCxnSpPr>
          <p:cNvPr id="17426" name="AutoShape 18"/>
          <p:cNvCxnSpPr>
            <a:cxnSpLocks noChangeShapeType="1"/>
            <a:stCxn id="17414" idx="3"/>
            <a:endCxn id="17420" idx="1"/>
          </p:cNvCxnSpPr>
          <p:nvPr/>
        </p:nvCxnSpPr>
        <p:spPr bwMode="auto">
          <a:xfrm flipV="1">
            <a:off x="2016125" y="2686050"/>
            <a:ext cx="485775" cy="6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7" name="AutoShape 19"/>
          <p:cNvCxnSpPr>
            <a:cxnSpLocks noChangeShapeType="1"/>
            <a:stCxn id="17415" idx="3"/>
            <a:endCxn id="17421" idx="1"/>
          </p:cNvCxnSpPr>
          <p:nvPr/>
        </p:nvCxnSpPr>
        <p:spPr bwMode="auto">
          <a:xfrm flipV="1">
            <a:off x="2016125" y="3181350"/>
            <a:ext cx="474663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8" name="AutoShape 20"/>
          <p:cNvCxnSpPr>
            <a:cxnSpLocks noChangeShapeType="1"/>
            <a:stCxn id="17416" idx="3"/>
            <a:endCxn id="17422" idx="1"/>
          </p:cNvCxnSpPr>
          <p:nvPr/>
        </p:nvCxnSpPr>
        <p:spPr bwMode="auto">
          <a:xfrm flipV="1">
            <a:off x="2016125" y="3676650"/>
            <a:ext cx="4651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29" name="AutoShape 21"/>
          <p:cNvCxnSpPr>
            <a:cxnSpLocks noChangeShapeType="1"/>
            <a:stCxn id="17417" idx="3"/>
            <a:endCxn id="17423" idx="1"/>
          </p:cNvCxnSpPr>
          <p:nvPr/>
        </p:nvCxnSpPr>
        <p:spPr bwMode="auto">
          <a:xfrm>
            <a:off x="2016125" y="5200650"/>
            <a:ext cx="441325" cy="6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6958013" y="2478088"/>
            <a:ext cx="2068512" cy="23399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r>
              <a:rPr lang="en-GB" altLang="en-US" sz="1400">
                <a:solidFill>
                  <a:schemeClr val="tx1"/>
                </a:solidFill>
              </a:rPr>
              <a:t>Assert[631152000] = 5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Assert[631154020] = 12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Assert[631161103] = 14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Assert[631172392] = 18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                 </a:t>
            </a:r>
            <a:r>
              <a:rPr lang="en-GB" altLang="en-US" sz="1400" b="1">
                <a:solidFill>
                  <a:schemeClr val="tx1"/>
                </a:solidFill>
              </a:rPr>
              <a:t>  .</a:t>
            </a:r>
          </a:p>
          <a:p>
            <a:r>
              <a:rPr lang="en-GB" altLang="en-US" sz="1400" b="1">
                <a:solidFill>
                  <a:schemeClr val="tx1"/>
                </a:solidFill>
              </a:rPr>
              <a:t>                   .</a:t>
            </a:r>
          </a:p>
          <a:p>
            <a:r>
              <a:rPr lang="en-GB" altLang="en-US" sz="1400" b="1">
                <a:solidFill>
                  <a:schemeClr val="tx1"/>
                </a:solidFill>
              </a:rPr>
              <a:t>                   .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507288" y="2482850"/>
            <a:ext cx="10144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Output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17432" name="AutoShape 24"/>
          <p:cNvCxnSpPr>
            <a:cxnSpLocks noChangeShapeType="1"/>
            <a:stCxn id="17420" idx="3"/>
            <a:endCxn id="17425" idx="1"/>
          </p:cNvCxnSpPr>
          <p:nvPr/>
        </p:nvCxnSpPr>
        <p:spPr bwMode="auto">
          <a:xfrm>
            <a:off x="4256088" y="2730500"/>
            <a:ext cx="1217612" cy="917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3" name="AutoShape 25"/>
          <p:cNvCxnSpPr>
            <a:cxnSpLocks noChangeShapeType="1"/>
            <a:stCxn id="17421" idx="3"/>
            <a:endCxn id="17425" idx="1"/>
          </p:cNvCxnSpPr>
          <p:nvPr/>
        </p:nvCxnSpPr>
        <p:spPr bwMode="auto">
          <a:xfrm>
            <a:off x="4246563" y="3225800"/>
            <a:ext cx="1227137" cy="422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4" name="AutoShape 26"/>
          <p:cNvCxnSpPr>
            <a:cxnSpLocks noChangeShapeType="1"/>
            <a:stCxn id="17422" idx="3"/>
            <a:endCxn id="17425" idx="1"/>
          </p:cNvCxnSpPr>
          <p:nvPr/>
        </p:nvCxnSpPr>
        <p:spPr bwMode="auto">
          <a:xfrm flipV="1">
            <a:off x="4235450" y="3648075"/>
            <a:ext cx="1238250" cy="73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5" name="AutoShape 27"/>
          <p:cNvCxnSpPr>
            <a:cxnSpLocks noChangeShapeType="1"/>
            <a:stCxn id="17423" idx="3"/>
            <a:endCxn id="17425" idx="1"/>
          </p:cNvCxnSpPr>
          <p:nvPr/>
        </p:nvCxnSpPr>
        <p:spPr bwMode="auto">
          <a:xfrm flipV="1">
            <a:off x="4211638" y="3648075"/>
            <a:ext cx="1262062" cy="1603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6" name="AutoShape 28"/>
          <p:cNvCxnSpPr>
            <a:cxnSpLocks noChangeShapeType="1"/>
            <a:stCxn id="17425" idx="3"/>
            <a:endCxn id="17430" idx="1"/>
          </p:cNvCxnSpPr>
          <p:nvPr/>
        </p:nvCxnSpPr>
        <p:spPr bwMode="auto">
          <a:xfrm>
            <a:off x="6599238" y="3648075"/>
            <a:ext cx="358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4437063" y="2528888"/>
            <a:ext cx="21224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chemeClr val="tx1"/>
                </a:solidFill>
              </a:rPr>
              <a:t>Assert[631152000] &lt;&lt; 1;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5516563" y="3924300"/>
            <a:ext cx="1265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chemeClr val="tx1"/>
                </a:solidFill>
              </a:rPr>
              <a:t>631152000, 1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4572000" y="2709863"/>
            <a:ext cx="21224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chemeClr val="tx1"/>
                </a:solidFill>
              </a:rPr>
              <a:t>Assert[631154020] &lt;&lt; 1;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518150" y="3924300"/>
            <a:ext cx="12652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chemeClr val="tx1"/>
                </a:solidFill>
              </a:rPr>
              <a:t>631152000, 1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631154020, 1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5518150" y="3924300"/>
            <a:ext cx="12652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>
                <a:solidFill>
                  <a:schemeClr val="tx1"/>
                </a:solidFill>
              </a:rPr>
              <a:t>631152000, 1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631154020, 1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631154020, 1</a:t>
            </a:r>
          </a:p>
          <a:p>
            <a:r>
              <a:rPr lang="en-GB" altLang="en-US" sz="1400">
                <a:solidFill>
                  <a:schemeClr val="tx1"/>
                </a:solidFill>
              </a:rPr>
              <a:t>631161103, 1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3927475" y="1773238"/>
            <a:ext cx="14541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chemeClr val="tx1"/>
                </a:solidFill>
              </a:rPr>
              <a:t>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18403 -0.275556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7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 autoUpdateAnimBg="0"/>
      <p:bldP spid="17412" grpId="0" bldLvl="0" autoUpdateAnimBg="0"/>
      <p:bldP spid="17412" grpId="1" bldLvl="0" autoUpdateAnimBg="0"/>
      <p:bldP spid="17412" grpId="2" bldLvl="0" autoUpdateAnimBg="0"/>
      <p:bldP spid="17412" grpId="3" bldLvl="0" autoUpdateAnimBg="0"/>
      <p:bldP spid="17412" grpId="4" bldLvl="0" autoUpdateAnimBg="0"/>
      <p:bldP spid="17412" grpId="5" bldLvl="0" autoUpdateAnimBg="0"/>
      <p:bldP spid="17412" grpId="6" bldLvl="0" autoUpdateAnimBg="0"/>
      <p:bldP spid="17412" grpId="7" bldLvl="0" autoUpdateAnimBg="0"/>
      <p:bldP spid="17412" grpId="8" bldLvl="0" autoUpdateAnimBg="0"/>
      <p:bldP spid="17412" grpId="9" bldLvl="0" autoUpdateAnimBg="0"/>
      <p:bldP spid="17412" grpId="10" bldLvl="0" autoUpdateAnimBg="0"/>
      <p:bldP spid="17412" grpId="11" bldLvl="0" autoUpdateAnimBg="0"/>
      <p:bldP spid="17412" grpId="12" bldLvl="0" autoUpdateAnimBg="0"/>
      <p:bldP spid="17412" grpId="13" bldLvl="0" autoUpdateAnimBg="0"/>
      <p:bldP spid="17412" grpId="14" bldLvl="0" autoUpdateAnimBg="0"/>
      <p:bldP spid="17412" grpId="15" bldLvl="0" autoUpdateAnimBg="0"/>
      <p:bldP spid="17412" grpId="16" bldLvl="0" autoUpdateAnimBg="0"/>
      <p:bldP spid="17412" grpId="17" bldLvl="0" autoUpdateAnimBg="0"/>
      <p:bldP spid="17412" grpId="18" bldLvl="0" autoUpdateAnimBg="0"/>
      <p:bldP spid="17412" grpId="19" bldLvl="0" autoUpdateAnimBg="0"/>
      <p:bldP spid="17412" grpId="20" bldLvl="0" autoUpdateAnimBg="0"/>
      <p:bldP spid="17412" grpId="21" bldLvl="0" autoUpdateAnimBg="0"/>
      <p:bldP spid="17412" grpId="22" bldLvl="0" autoUpdateAnimBg="0"/>
      <p:bldP spid="17412" grpId="23" bldLvl="0" autoUpdateAnimBg="0"/>
      <p:bldP spid="17412" grpId="24" bldLvl="0" autoUpdateAnimBg="0"/>
      <p:bldP spid="17412" grpId="25" bldLvl="0" autoUpdateAnimBg="0"/>
      <p:bldP spid="17413" grpId="0" animBg="1"/>
      <p:bldP spid="17414" grpId="0" bldLvl="0" animBg="1" autoUpdateAnimBg="0"/>
      <p:bldP spid="17415" grpId="0" bldLvl="0" animBg="1" autoUpdateAnimBg="0"/>
      <p:bldP spid="17416" grpId="0" bldLvl="0" animBg="1" autoUpdateAnimBg="0"/>
      <p:bldP spid="17417" grpId="0" bldLvl="0" animBg="1" autoUpdateAnimBg="0"/>
      <p:bldP spid="17418" grpId="0" bldLvl="0" autoUpdateAnimBg="0"/>
      <p:bldP spid="17419" grpId="0" bldLvl="0" autoUpdateAnimBg="0"/>
      <p:bldP spid="17420" grpId="0" bldLvl="0" animBg="1" autoUpdateAnimBg="0"/>
      <p:bldP spid="17421" grpId="0" bldLvl="0" animBg="1" autoUpdateAnimBg="0"/>
      <p:bldP spid="17422" grpId="0" bldLvl="0" animBg="1" autoUpdateAnimBg="0"/>
      <p:bldP spid="17423" grpId="0" bldLvl="0" animBg="1" autoUpdateAnimBg="0"/>
      <p:bldP spid="17424" grpId="0" bldLvl="0" autoUpdateAnimBg="0"/>
      <p:bldP spid="17425" grpId="0" bldLvl="0" animBg="1" autoUpdateAnimBg="0"/>
      <p:bldP spid="17430" grpId="0" bldLvl="0" animBg="1" autoUpdateAnimBg="0"/>
      <p:bldP spid="17431" grpId="0" bldLvl="0" autoUpdateAnimBg="0"/>
      <p:bldP spid="17437" grpId="0" bldLvl="0" autoUpdateAnimBg="0"/>
      <p:bldP spid="17437" grpId="1" bldLvl="0" autoUpdateAnimBg="0"/>
      <p:bldP spid="17438" grpId="0" bldLvl="0" autoUpdateAnimBg="0"/>
      <p:bldP spid="17438" grpId="1" bldLvl="0" autoUpdateAnimBg="0"/>
      <p:bldP spid="17439" grpId="0" bldLvl="0" autoUpdateAnimBg="0"/>
      <p:bldP spid="17439" grpId="1" bldLvl="0" autoUpdateAnimBg="0"/>
      <p:bldP spid="17440" grpId="0" bldLvl="0" autoUpdateAnimBg="0"/>
      <p:bldP spid="17440" grpId="1" bldLvl="0" autoUpdateAnimBg="0"/>
      <p:bldP spid="17441" grpId="0" bldLvl="0" autoUpdateAnimBg="0"/>
      <p:bldP spid="17442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FDAF8-5FD9-46F0-BB12-6D0618BEE53D}" type="slidenum">
              <a:rPr lang="en-GB" altLang="en-US" smtClean="0">
                <a:latin typeface="Arial" charset="0"/>
              </a:rPr>
              <a:pPr>
                <a:defRPr/>
              </a:pPr>
              <a:t>11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Study Dataset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type="tbl" idx="1"/>
          </p:nvPr>
        </p:nvGraphicFramePr>
        <p:xfrm>
          <a:off x="1652588" y="1946275"/>
          <a:ext cx="5838825" cy="3706815"/>
        </p:xfrm>
        <a:graphic>
          <a:graphicData uri="http://schemas.openxmlformats.org/drawingml/2006/table">
            <a:tbl>
              <a:tblPr/>
              <a:tblGrid>
                <a:gridCol w="3178175"/>
                <a:gridCol w="2660650"/>
              </a:tblGrid>
              <a:tr h="74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marL="90170" marR="90170" marT="46990" marB="4699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31,432</a:t>
                      </a:r>
                    </a:p>
                  </a:txBody>
                  <a:tcPr marL="90170" marR="90170" marT="46990" marB="4699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74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Revisions</a:t>
                      </a:r>
                    </a:p>
                  </a:txBody>
                  <a:tcPr marL="90170" marR="90170" marT="46990" marB="4699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4,298,309</a:t>
                      </a:r>
                    </a:p>
                  </a:txBody>
                  <a:tcPr marL="90170" marR="90170" marT="46990" marB="4699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Java Files</a:t>
                      </a:r>
                    </a:p>
                  </a:txBody>
                  <a:tcPr marL="90170" marR="90170" marT="46990" marB="4699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9,093,216</a:t>
                      </a:r>
                    </a:p>
                  </a:txBody>
                  <a:tcPr marL="90170" marR="90170" marT="46990" marB="4699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74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Java File Snapshots</a:t>
                      </a:r>
                    </a:p>
                  </a:txBody>
                  <a:tcPr marL="90170" marR="90170" marT="46990" marB="4699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28,747,948</a:t>
                      </a:r>
                    </a:p>
                  </a:txBody>
                  <a:tcPr marL="90170" marR="90170" marT="46990" marB="4699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AST Nodes</a:t>
                      </a:r>
                    </a:p>
                  </a:txBody>
                  <a:tcPr marL="90170" marR="90170" marT="46990" marB="4699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18,323,905,323</a:t>
                      </a:r>
                    </a:p>
                  </a:txBody>
                  <a:tcPr marL="90170" marR="90170" marT="46990" marB="4699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Research Question 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Are language features used</a:t>
            </a:r>
          </a:p>
          <a:p>
            <a:pPr eaLnBrk="1" hangingPunct="1"/>
            <a:r>
              <a:rPr lang="en-GB" altLang="en-US" smtClean="0"/>
              <a:t>before release?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178300"/>
            <a:ext cx="4591050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657225" y="6308725"/>
            <a:ext cx="604838" cy="228600"/>
          </a:xfrm>
          <a:prstGeom prst="octagon">
            <a:avLst>
              <a:gd name="adj" fmla="val 29287"/>
            </a:avLst>
          </a:prstGeom>
          <a:solidFill>
            <a:schemeClr val="hlink">
              <a:alpha val="14902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46800" y="5229225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Yes!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Research Question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How frequently was each</a:t>
            </a:r>
          </a:p>
          <a:p>
            <a:pPr eaLnBrk="1" hangingPunct="1"/>
            <a:r>
              <a:rPr lang="en-GB" altLang="en-US" smtClean="0"/>
              <a:t>language feature used?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6A3AC-C1E9-43C4-A6DD-46059FC7D973}" type="slidenum">
              <a:rPr lang="en-GB" altLang="en-US" smtClean="0">
                <a:latin typeface="Arial" charset="0"/>
              </a:rPr>
              <a:pPr>
                <a:defRPr/>
              </a:pPr>
              <a:t>14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Project Histogram: Annotation Use</a:t>
            </a:r>
          </a:p>
        </p:txBody>
      </p:sp>
      <p:pic>
        <p:nvPicPr>
          <p:cNvPr id="18436" name="Picture 3" descr="AnnotU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270000"/>
            <a:ext cx="8996362" cy="4768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4F71D-0B8B-41E0-AFAF-4853870B6F06}" type="slidenum">
              <a:rPr lang="en-GB" altLang="en-US" smtClean="0">
                <a:latin typeface="Arial" charset="0"/>
              </a:rPr>
              <a:pPr>
                <a:defRPr/>
              </a:pPr>
              <a:t>15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Project Density: Annotation Use</a:t>
            </a:r>
          </a:p>
        </p:txBody>
      </p:sp>
      <p:pic>
        <p:nvPicPr>
          <p:cNvPr id="19460" name="Picture 3" descr="AnnotU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" y="1271588"/>
            <a:ext cx="8907463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86185-747A-4FE0-A082-9697BE9842B4}" type="slidenum">
              <a:rPr lang="en-GB" altLang="en-US" smtClean="0">
                <a:latin typeface="Arial" charset="0"/>
              </a:rPr>
              <a:pPr>
                <a:defRPr/>
              </a:pPr>
              <a:t>16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Some features popular</a:t>
            </a:r>
          </a:p>
        </p:txBody>
      </p:sp>
      <p:pic>
        <p:nvPicPr>
          <p:cNvPr id="20484" name="Picture 3" descr="Screenshot from 2014-04-10 13:51:4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375" y="863600"/>
            <a:ext cx="5175250" cy="5948363"/>
          </a:xfrm>
          <a:noFill/>
        </p:spPr>
      </p:pic>
      <p:sp>
        <p:nvSpPr>
          <p:cNvPr id="23556" name="Oval 4"/>
          <p:cNvSpPr>
            <a:spLocks noChangeArrowheads="1"/>
          </p:cNvSpPr>
          <p:nvPr/>
        </p:nvSpPr>
        <p:spPr bwMode="auto">
          <a:xfrm flipH="1" flipV="1">
            <a:off x="5562600" y="774700"/>
            <a:ext cx="1214438" cy="1663700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endParaRPr lang="en-US" alt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H="1" flipV="1">
            <a:off x="4706938" y="2349500"/>
            <a:ext cx="1214437" cy="1665288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 flipH="1" flipV="1">
            <a:off x="2997200" y="2305050"/>
            <a:ext cx="1214438" cy="1663700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2C40C-794E-474C-9C9A-CFAEDD6AFB4C}" type="slidenum">
              <a:rPr lang="en-GB" altLang="en-US" smtClean="0">
                <a:latin typeface="Arial" charset="0"/>
              </a:rPr>
              <a:pPr>
                <a:defRPr/>
              </a:pPr>
              <a:t>17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Some features popular. </a:t>
            </a:r>
            <a:r>
              <a:rPr lang="en-GB" altLang="en-US" sz="3200" b="1" smtClean="0"/>
              <a:t>Why?</a:t>
            </a:r>
          </a:p>
        </p:txBody>
      </p:sp>
      <p:pic>
        <p:nvPicPr>
          <p:cNvPr id="24579" name="Picture 3" descr="chart1"/>
          <p:cNvPicPr>
            <a:picLocks noGrp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0" name="Picture 4" descr="chart2"/>
          <p:cNvPicPr>
            <a:picLocks noGrp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1" name="Picture 5" descr="chart3"/>
          <p:cNvPicPr>
            <a:picLocks noGrp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2" name="Picture 6" descr="chart4"/>
          <p:cNvPicPr>
            <a:picLocks noGrp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3" name="Picture 7" descr="chart5"/>
          <p:cNvPicPr>
            <a:picLocks noGrp="1" noChangeArrowheads="1"/>
          </p:cNvPicPr>
          <p:nvPr>
            <p:ph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4" name="Picture 8" descr="chart6"/>
          <p:cNvPicPr>
            <a:picLocks noGrp="1" noChangeArrowheads="1"/>
          </p:cNvPicPr>
          <p:nvPr>
            <p:ph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5" name="Picture 9" descr="chart7"/>
          <p:cNvPicPr>
            <a:picLocks noGrp="1" noChangeArrowheads="1"/>
          </p:cNvPicPr>
          <p:nvPr>
            <p:ph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6" name="Picture 10" descr="chart8"/>
          <p:cNvPicPr>
            <a:picLocks noGrp="1" noChangeArrowheads="1"/>
          </p:cNvPicPr>
          <p:nvPr>
            <p:ph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7" name="Picture 11" descr="chart9"/>
          <p:cNvPicPr>
            <a:picLocks noGrp="1" noChangeArrowheads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8" name="Picture 12" descr="chart10"/>
          <p:cNvPicPr>
            <a:picLocks noGrp="1" noChangeArrowheads="1"/>
          </p:cNvPicPr>
          <p:nvPr>
            <p:ph idx="429496729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  <p:pic>
        <p:nvPicPr>
          <p:cNvPr id="24589" name="Picture 13" descr="chart11"/>
          <p:cNvPicPr>
            <a:picLocks noGrp="1" noChangeArrowheads="1"/>
          </p:cNvPicPr>
          <p:nvPr>
            <p:ph idx="429496729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449388"/>
            <a:ext cx="8569325" cy="4768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DF8CC-8072-43B6-AD68-D9241DB37A34}" type="slidenum">
              <a:rPr lang="en-GB" altLang="en-US" smtClean="0">
                <a:latin typeface="Arial" charset="0"/>
              </a:rPr>
              <a:pPr>
                <a:defRPr/>
              </a:pPr>
              <a:t>18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Some features popular. </a:t>
            </a:r>
            <a:r>
              <a:rPr lang="en-GB" altLang="en-US" sz="3200" b="1" smtClean="0"/>
              <a:t>Why?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98875" y="1641475"/>
            <a:ext cx="1746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800">
                <a:solidFill>
                  <a:schemeClr val="tx1"/>
                </a:solidFill>
              </a:rPr>
              <a:t>List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ArrayList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Map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HashMap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Set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Collection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Vector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Class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Iterator</a:t>
            </a:r>
          </a:p>
          <a:p>
            <a:pPr algn="ctr"/>
            <a:r>
              <a:rPr lang="en-GB" altLang="en-US" sz="2800">
                <a:solidFill>
                  <a:schemeClr val="tx1"/>
                </a:solidFill>
              </a:rPr>
              <a:t>HashSet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25750" y="6119813"/>
            <a:ext cx="3492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(confirms [Parnin et al. MSR'11])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allAtOnce" bldLvl="0" autoUpdateAnimBg="0"/>
      <p:bldP spid="25603" grpId="1" build="allAtOnce" bldLvl="0" autoUpdateAnimBg="0"/>
      <p:bldP spid="25603" grpId="2" build="allAtOnce" bldLvl="0" autoUpdateAnimBg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Research Question 3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How did committers adopt features?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78000" y="5319713"/>
            <a:ext cx="55880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800">
                <a:solidFill>
                  <a:schemeClr val="tx1"/>
                </a:solidFill>
              </a:rPr>
              <a:t>Adoption by individuals, not teams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(confirms [Parnin et al. MSR'11])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 autoUpdateAnimBg="0"/>
      <p:bldP spid="27652" grpId="1" bldLvl="0" autoUpdateAnimBg="0"/>
      <p:bldP spid="27652" grpId="2" bldLvl="0" autoUpdateAnimBg="0"/>
      <p:bldP spid="27652" grpId="3" bldLvl="0" autoUpdateAnimBg="0"/>
      <p:bldP spid="27652" grpId="4" bldLvl="0" autoUpdateAnimBg="0"/>
      <p:bldP spid="27652" grpId="5" bldLvl="0" autoUpdateAnimBg="0"/>
      <p:bldP spid="27652" grpId="6" bldLvl="0" autoUpdateAnimBg="0"/>
      <p:bldP spid="27652" grpId="7" bldLvl="0" autoUpdateAnimBg="0"/>
      <p:bldP spid="27652" grpId="8" bldLvl="0" autoUpdateAnimBg="0"/>
      <p:bldP spid="27652" grpId="9" bldLvl="0" autoUpdateAnimBg="0"/>
      <p:bldP spid="27652" grpId="10" bldLvl="0" autoUpdateAnimBg="0"/>
      <p:bldP spid="27652" grpId="11" bldLvl="0" autoUpdateAnimBg="0"/>
      <p:bldP spid="27652" grpId="12" bldLvl="0" autoUpdateAnimBg="0"/>
      <p:bldP spid="27652" grpId="13" bldLvl="0" autoUpdateAnimBg="0"/>
      <p:bldP spid="27652" grpId="14" bldLvl="0" autoUpdateAnimBg="0"/>
      <p:bldP spid="27652" grpId="15" bldLvl="0" autoUpdateAnimBg="0"/>
      <p:bldP spid="27652" grpId="16" bldLvl="0" autoUpdateAnimBg="0"/>
      <p:bldP spid="27652" grpId="17" bldLvl="0" autoUpdateAnimBg="0"/>
      <p:bldP spid="27652" grpId="18" bldLvl="0" autoUpdateAnimBg="0"/>
      <p:bldP spid="27652" grpId="19" bldLvl="0" autoUpdateAnimBg="0"/>
      <p:bldP spid="27652" grpId="20" bldLvl="0" autoUpdateAnimBg="0"/>
      <p:bldP spid="27652" grpId="21" bldLvl="0" autoUpdateAnimBg="0"/>
      <p:bldP spid="27652" grpId="22" bldLvl="0" autoUpdateAnimBg="0"/>
      <p:bldP spid="27652" grpId="23" bldLvl="0" autoUpdateAnimBg="0"/>
      <p:bldP spid="27652" grpId="24" bldLvl="0" autoUpdateAnimBg="0"/>
      <p:bldP spid="27652" grpId="25" bldLvl="0" autoUpdateAnimBg="0"/>
      <p:bldP spid="27652" grpId="26" bldLvl="0" autoUpdateAnimBg="0"/>
      <p:bldP spid="27652" grpId="27" bldLvl="0" autoUpdateAnimBg="0"/>
      <p:bldP spid="27652" grpId="28" bldLvl="0" autoUpdateAnimBg="0"/>
      <p:bldP spid="27652" grpId="29" bldLvl="0" autoUpdateAnimBg="0"/>
      <p:bldP spid="27652" grpId="3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86D09-9725-499D-8941-5926730C258A}" type="slidenum">
              <a:rPr lang="en-GB" altLang="en-US" smtClean="0">
                <a:latin typeface="Arial" charset="0"/>
              </a:rPr>
              <a:pPr>
                <a:defRPr/>
              </a:pPr>
              <a:t>2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Previous Language Studies</a:t>
            </a:r>
            <a:endParaRPr lang="en-GB" altLang="en-US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76250" y="1292225"/>
            <a:ext cx="325278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What languages do</a:t>
            </a:r>
          </a:p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programmers choose?</a:t>
            </a: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[Meyerovich&amp;Rabkin SPLASH'13]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675313" y="1322388"/>
            <a:ext cx="24447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Reflection</a:t>
            </a:r>
            <a:endParaRPr lang="en-GB" altLang="en-US" sz="1600">
              <a:solidFill>
                <a:srgbClr val="000000"/>
              </a:solidFill>
            </a:endParaRP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[Livshits et al. APLAS'05]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[Callaú et al. MSR'11]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951413" y="4999038"/>
            <a:ext cx="3662362" cy="149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JavaScript / eval</a:t>
            </a: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[Yue&amp;Wang WWW'09]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[Richards et al. PLDI'10]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[Ratanaworabhan et al. WEBAPPS'10]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[Richards et al. ECOOP'11]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81013" y="5121275"/>
            <a:ext cx="31511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Generics</a:t>
            </a:r>
          </a:p>
          <a:p>
            <a:pPr algn="ctr"/>
            <a:endParaRPr lang="en-GB" altLang="en-US" sz="800" b="1">
              <a:solidFill>
                <a:schemeClr val="tx1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[Basit et al. SEKE'05]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[Parnin et al. MSR'11]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[Hoppe&amp;Hanenberg SPLASH'13]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978150" y="2844800"/>
            <a:ext cx="3187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Object-oriented Features</a:t>
            </a:r>
          </a:p>
          <a:p>
            <a:pPr algn="ctr"/>
            <a:endParaRPr lang="en-GB" altLang="en-US" sz="800">
              <a:solidFill>
                <a:srgbClr val="000000"/>
              </a:solidFill>
            </a:endParaRP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[Tempero et al. ECOOP'08]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[Muschevici et al. OOPSLA'08]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[Tempero ASWEC'09]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[Grechanik et al. ESEM'10]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</a:rPr>
              <a:t>[Gorschek et al. ICSE'10]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utoUpdateAnimBg="0"/>
      <p:bldP spid="8196" grpId="0" bldLvl="0" autoUpdateAnimBg="0"/>
      <p:bldP spid="8197" grpId="0" bldLvl="0" autoUpdateAnimBg="0"/>
      <p:bldP spid="8198" grpId="0" bldLvl="0" autoUpdateAnimBg="0"/>
      <p:bldP spid="8199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Research Question 4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Could features have been used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883A7-3AD8-4F72-854F-8B8FDD55A46C}" type="slidenum">
              <a:rPr lang="en-GB" altLang="en-US" smtClean="0">
                <a:latin typeface="Arial" charset="0"/>
              </a:rPr>
              <a:pPr>
                <a:defRPr/>
              </a:pPr>
              <a:t>21</a:t>
            </a:fld>
            <a:endParaRPr lang="en-GB" altLang="en-US" dirty="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Assert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-23813" y="2844800"/>
            <a:ext cx="92059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m(..)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(cond)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throw new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IllegalArgumentException();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-23813" y="4914900"/>
            <a:ext cx="2816226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m(..)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cond;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741363" y="1990725"/>
            <a:ext cx="7659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Find methods that throw IllegalArgumentException.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751388" y="4689475"/>
            <a:ext cx="105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Simpler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51388" y="5143500"/>
            <a:ext cx="2395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Machine-checkable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51388" y="5638800"/>
            <a:ext cx="353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chemeClr val="tx1"/>
                </a:solidFill>
              </a:rPr>
              <a:t>Easily disabled for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 autoUpdateAnimBg="0"/>
      <p:bldP spid="2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B8F7F-DAAC-4A74-88C5-B9529BCDAA64}" type="slidenum">
              <a:rPr lang="en-GB" altLang="en-US" smtClean="0">
                <a:latin typeface="Arial" charset="0"/>
              </a:rPr>
              <a:pPr>
                <a:defRPr/>
              </a:pPr>
              <a:t>22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Varargs</a:t>
            </a:r>
            <a:endParaRPr lang="en-GB" altLang="en-US" smtClean="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260600" y="2754313"/>
            <a:ext cx="456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m(a1, a2, T[] a3) {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170113" y="4679950"/>
            <a:ext cx="474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m(a1, a2, T... a3) {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017588" y="1584325"/>
            <a:ext cx="710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Find methods that take arrays as last argument.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09700" y="3294063"/>
            <a:ext cx="6267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m(.., .., </a:t>
            </a:r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T[] {t</a:t>
            </a:r>
            <a:r>
              <a:rPr lang="en-GB" altLang="en-US" sz="2400" b="1" baseline="-25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t</a:t>
            </a:r>
            <a:r>
              <a:rPr lang="en-GB" altLang="en-US" sz="2400" b="1" baseline="-25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..}) {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392363" y="5307013"/>
            <a:ext cx="430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m(.., .., t</a:t>
            </a:r>
            <a:r>
              <a:rPr lang="en-GB" altLang="en-US" sz="2400" b="1" baseline="-25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t</a:t>
            </a:r>
            <a:r>
              <a:rPr lang="en-GB" altLang="en-US" sz="2400" b="1" baseline="-25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..) {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ldLvl="0" autoUpdateAnimBg="0"/>
      <p:bldP spid="7" grpId="0" bldLvl="0" autoUpdateAnimBg="0"/>
      <p:bldP spid="8" grpId="0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1086C-DDBE-4C96-ADEB-03C022E9ADA0}" type="slidenum">
              <a:rPr lang="en-GB" altLang="en-US" smtClean="0">
                <a:latin typeface="Arial" charset="0"/>
              </a:rPr>
              <a:pPr>
                <a:defRPr/>
              </a:pPr>
              <a:t>23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Binary Literals</a:t>
            </a:r>
            <a:endParaRPr lang="en-GB" altLang="en-US" smtClean="0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019425" y="2836863"/>
            <a:ext cx="292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1 &lt;&lt; 5;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079625" y="1990725"/>
            <a:ext cx="4986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Find where literal 1 is shifted left.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2288" y="3865563"/>
            <a:ext cx="3502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[] phases =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0x7,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0xE,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0xD,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0xB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32363" y="3865563"/>
            <a:ext cx="350202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short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[] phases =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0b0111,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0b1110,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0b1101,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0b1011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D7ED5-2847-468B-9667-87D026E081C5}" type="slidenum">
              <a:rPr lang="en-GB" altLang="en-US" smtClean="0">
                <a:latin typeface="Arial" charset="0"/>
              </a:rPr>
              <a:pPr>
                <a:defRPr/>
              </a:pPr>
              <a:t>24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Underscore Literals</a:t>
            </a:r>
            <a:endParaRPr lang="en-GB" altLang="en-US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3019425" y="3063875"/>
            <a:ext cx="310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1000000;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19425" y="4410075"/>
            <a:ext cx="347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int 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x = 1_000_000;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54025" y="1990725"/>
            <a:ext cx="823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Find integers with 7 or more digits and no underscores.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9A7C7-7CE5-402E-898B-73B1D59DF9FD}" type="slidenum">
              <a:rPr lang="en-GB" altLang="en-US" smtClean="0">
                <a:latin typeface="Arial" charset="0"/>
              </a:rPr>
              <a:pPr>
                <a:defRPr/>
              </a:pPr>
              <a:t>25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Diamond</a:t>
            </a:r>
            <a:endParaRPr lang="en-GB" altLang="en-US" smtClean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746125" y="3063875"/>
            <a:ext cx="774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List&lt;String&gt; l =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ArrayList&lt;String&gt;();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46125" y="4410075"/>
            <a:ext cx="6637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List&lt;String&gt; l =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ArrayList&lt;&gt;();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276350" y="1990725"/>
            <a:ext cx="659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Instantiation of generics not using diamond.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03EB-6735-4174-AD34-3DAC0763B6EA}" type="slidenum">
              <a:rPr lang="en-GB" altLang="en-US" smtClean="0">
                <a:latin typeface="Arial" charset="0"/>
              </a:rPr>
              <a:pPr>
                <a:defRPr/>
              </a:pPr>
              <a:t>26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MultiCatch</a:t>
            </a:r>
            <a:endParaRPr lang="en-GB" altLang="en-US" smtClean="0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746375" y="3063875"/>
            <a:ext cx="3651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.. }</a:t>
            </a:r>
          </a:p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(T1 e) { b1 }</a:t>
            </a:r>
          </a:p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(T2 e) { b1 }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746375" y="4992688"/>
            <a:ext cx="4564063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.. }</a:t>
            </a:r>
          </a:p>
          <a:p>
            <a:r>
              <a:rPr lang="en-GB" altLang="en-US" sz="24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catch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(T1 | T2 e) { b1 }</a:t>
            </a: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452563" y="1990725"/>
            <a:ext cx="623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A try with multiple, identical catch blocks.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267AF-A91C-4308-AB91-5E4B6FD426A7}" type="slidenum">
              <a:rPr lang="en-GB" altLang="en-US" smtClean="0">
                <a:latin typeface="Arial" charset="0"/>
              </a:rPr>
              <a:pPr>
                <a:defRPr/>
              </a:pPr>
              <a:t>27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Opportunity: Try w/ Resources</a:t>
            </a:r>
            <a:endParaRPr lang="en-GB" altLang="en-US" smtClean="0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155950" y="2754313"/>
            <a:ext cx="28321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</a:t>
            </a:r>
            <a:b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var.close();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55950" y="5257800"/>
            <a:ext cx="310515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(var = ..) {</a:t>
            </a:r>
            <a:b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</a:t>
            </a:r>
          </a:p>
          <a:p>
            <a:r>
              <a:rPr lang="en-GB" altLang="en-US" sz="2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927100" y="1990725"/>
            <a:ext cx="728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Try statements calling close() in the finally block.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B88A3-7D9E-42A4-AB24-061FC36F48D3}" type="slidenum">
              <a:rPr lang="en-GB" altLang="en-US" smtClean="0">
                <a:latin typeface="Arial" charset="0"/>
              </a:rPr>
              <a:pPr>
                <a:defRPr/>
              </a:pPr>
              <a:t>28</a:t>
            </a:fld>
            <a:endParaRPr lang="en-GB" altLang="en-US" smtClean="0">
              <a:latin typeface="Arial" charset="0"/>
            </a:endParaRPr>
          </a:p>
        </p:txBody>
      </p:sp>
      <p:graphicFrame>
        <p:nvGraphicFramePr>
          <p:cNvPr id="36866" name="Group 2"/>
          <p:cNvGraphicFramePr>
            <a:graphicFrameLocks noGrp="1"/>
          </p:cNvGraphicFramePr>
          <p:nvPr>
            <p:ph idx="4294967295"/>
          </p:nvPr>
        </p:nvGraphicFramePr>
        <p:xfrm>
          <a:off x="-38100" y="2259013"/>
          <a:ext cx="9232900" cy="2633661"/>
        </p:xfrm>
        <a:graphic>
          <a:graphicData uri="http://schemas.openxmlformats.org/drawingml/2006/table">
            <a:tbl>
              <a:tblPr/>
              <a:tblGrid>
                <a:gridCol w="977900"/>
                <a:gridCol w="1152525"/>
                <a:gridCol w="1127125"/>
                <a:gridCol w="1054100"/>
                <a:gridCol w="1203325"/>
                <a:gridCol w="1238250"/>
                <a:gridCol w="1174750"/>
                <a:gridCol w="1304925"/>
              </a:tblGrid>
              <a:tr h="10844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Binary Literals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Old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89K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612K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56K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3.3M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341K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489K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5.3M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7746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New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291K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1.6M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414K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24K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33K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507K</a:t>
                      </a:r>
                    </a:p>
                  </a:txBody>
                  <a:tcPr marT="45700" marB="457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8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Millions of opportunities!</a:t>
            </a:r>
          </a:p>
        </p:txBody>
      </p:sp>
      <p:sp>
        <p:nvSpPr>
          <p:cNvPr id="37026" name="Oval 162"/>
          <p:cNvSpPr>
            <a:spLocks noChangeArrowheads="1"/>
          </p:cNvSpPr>
          <p:nvPr/>
        </p:nvSpPr>
        <p:spPr bwMode="auto">
          <a:xfrm flipH="1" flipV="1">
            <a:off x="-103188" y="3260725"/>
            <a:ext cx="9434513" cy="842963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  <p:sp>
        <p:nvSpPr>
          <p:cNvPr id="37027" name="Oval 163"/>
          <p:cNvSpPr>
            <a:spLocks noChangeArrowheads="1"/>
          </p:cNvSpPr>
          <p:nvPr/>
        </p:nvSpPr>
        <p:spPr bwMode="auto">
          <a:xfrm flipH="1" flipV="1">
            <a:off x="-95250" y="4059238"/>
            <a:ext cx="9436100" cy="854075"/>
          </a:xfrm>
          <a:prstGeom prst="ellipse">
            <a:avLst/>
          </a:prstGeom>
          <a:solidFill>
            <a:schemeClr val="accent2">
              <a:alpha val="9804"/>
            </a:schemeClr>
          </a:soli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26" grpId="0" animBg="1"/>
      <p:bldP spid="37026" grpId="1" animBg="1"/>
      <p:bldP spid="370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2"/>
          <p:cNvGraphicFramePr>
            <a:graphicFrameLocks/>
          </p:cNvGraphicFramePr>
          <p:nvPr/>
        </p:nvGraphicFramePr>
        <p:xfrm>
          <a:off x="-39688" y="4198938"/>
          <a:ext cx="9232900" cy="1435100"/>
        </p:xfrm>
        <a:graphic>
          <a:graphicData uri="http://schemas.openxmlformats.org/drawingml/2006/table">
            <a:tbl>
              <a:tblPr/>
              <a:tblGrid>
                <a:gridCol w="977900"/>
                <a:gridCol w="1152525"/>
                <a:gridCol w="1127125"/>
                <a:gridCol w="1054100"/>
                <a:gridCol w="1203325"/>
                <a:gridCol w="1238250"/>
                <a:gridCol w="1174750"/>
                <a:gridCol w="1304925"/>
              </a:tblGrid>
              <a:tr h="71755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Potential Uses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18.18%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88.78%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5.9%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59.08%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49.75%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37.27%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51.15%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7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BF6BA-D947-41F3-AE52-823927D33CB1}" type="slidenum">
              <a:rPr lang="en-GB" altLang="en-US" smtClean="0">
                <a:latin typeface="Arial" charset="0"/>
              </a:rPr>
              <a:pPr>
                <a:defRPr/>
              </a:pPr>
              <a:t>29</a:t>
            </a:fld>
            <a:endParaRPr lang="en-GB" altLang="en-US" smtClean="0">
              <a:latin typeface="Arial" charset="0"/>
            </a:endParaRPr>
          </a:p>
        </p:txBody>
      </p:sp>
      <p:graphicFrame>
        <p:nvGraphicFramePr>
          <p:cNvPr id="36866" name="Group 2"/>
          <p:cNvGraphicFramePr>
            <a:graphicFrameLocks noGrp="1"/>
          </p:cNvGraphicFramePr>
          <p:nvPr>
            <p:ph idx="4294967295"/>
          </p:nvPr>
        </p:nvGraphicFramePr>
        <p:xfrm>
          <a:off x="-38100" y="1403350"/>
          <a:ext cx="9232900" cy="2352675"/>
        </p:xfrm>
        <a:graphic>
          <a:graphicData uri="http://schemas.openxmlformats.org/drawingml/2006/table">
            <a:tbl>
              <a:tblPr/>
              <a:tblGrid>
                <a:gridCol w="977900"/>
                <a:gridCol w="1152525"/>
                <a:gridCol w="1127125"/>
                <a:gridCol w="1054100"/>
                <a:gridCol w="1203325"/>
                <a:gridCol w="1238250"/>
                <a:gridCol w="1174750"/>
                <a:gridCol w="1304925"/>
              </a:tblGrid>
              <a:tr h="630364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Actual Uses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17" marB="45717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Binary Literals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  <a:endParaRPr kumimoji="0" lang="en-GB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12.72%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15.43%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0.02%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0.4%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0.27%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0.21%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0.02%</a:t>
                      </a:r>
                    </a:p>
                  </a:txBody>
                  <a:tcPr marT="45740" marB="4574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28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Millions of opportunities!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smtClean="0"/>
              <a:t>What is this study about?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66938" y="1314450"/>
            <a:ext cx="48101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How have </a:t>
            </a:r>
            <a:r>
              <a:rPr lang="en-GB" altLang="en-US" sz="2000" b="1">
                <a:solidFill>
                  <a:schemeClr val="accent2"/>
                </a:solidFill>
              </a:rPr>
              <a:t>new Java language features</a:t>
            </a:r>
          </a:p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been adopted </a:t>
            </a:r>
            <a:r>
              <a:rPr lang="en-GB" altLang="en-US" sz="2000" b="1">
                <a:solidFill>
                  <a:schemeClr val="accent2"/>
                </a:solidFill>
              </a:rPr>
              <a:t>over time</a:t>
            </a:r>
            <a:r>
              <a:rPr lang="en-GB" altLang="en-US" sz="2000" b="1">
                <a:solidFill>
                  <a:schemeClr val="tx1"/>
                </a:solidFill>
              </a:rPr>
              <a:t>?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668713" y="4284663"/>
            <a:ext cx="18065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Assume </a:t>
            </a:r>
            <a:r>
              <a:rPr lang="en-GB" altLang="en-US" sz="2000" b="1">
                <a:solidFill>
                  <a:schemeClr val="accent2"/>
                </a:solidFill>
              </a:rPr>
              <a:t>Java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9938" y="5003800"/>
            <a:ext cx="3081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Corpus of </a:t>
            </a:r>
            <a:r>
              <a:rPr lang="en-GB" altLang="en-US" sz="2000" b="1">
                <a:solidFill>
                  <a:schemeClr val="accent2"/>
                </a:solidFill>
              </a:rPr>
              <a:t>30k+ projects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74800" y="5949950"/>
            <a:ext cx="59928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Study </a:t>
            </a:r>
            <a:r>
              <a:rPr lang="en-GB" altLang="en-US" sz="2000" b="1">
                <a:solidFill>
                  <a:schemeClr val="accent2"/>
                </a:solidFill>
              </a:rPr>
              <a:t>18 new features</a:t>
            </a:r>
            <a:r>
              <a:rPr lang="en-GB" altLang="en-US" sz="2000" b="1">
                <a:solidFill>
                  <a:schemeClr val="tx1"/>
                </a:solidFill>
              </a:rPr>
              <a:t> from </a:t>
            </a:r>
            <a:r>
              <a:rPr lang="en-GB" altLang="en-US" sz="2000" b="1">
                <a:solidFill>
                  <a:schemeClr val="accent2"/>
                </a:solidFill>
              </a:rPr>
              <a:t>3 language editions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472113" y="5003800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000" b="1">
                <a:solidFill>
                  <a:schemeClr val="tx1"/>
                </a:solidFill>
              </a:rPr>
              <a:t>Over </a:t>
            </a:r>
            <a:r>
              <a:rPr lang="en-GB" altLang="en-US" sz="2000" b="1">
                <a:solidFill>
                  <a:schemeClr val="accent2"/>
                </a:solidFill>
              </a:rPr>
              <a:t>10 years</a:t>
            </a:r>
            <a:r>
              <a:rPr lang="en-GB" altLang="en-US" b="1">
                <a:solidFill>
                  <a:schemeClr val="tx1"/>
                </a:solidFill>
              </a:rPr>
              <a:t> of 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 autoUpdateAnimBg="0"/>
      <p:bldP spid="10244" grpId="0" bldLvl="0" autoUpdateAnimBg="0"/>
      <p:bldP spid="10245" grpId="0" bldLvl="0" autoUpdateAnimBg="0"/>
      <p:bldP spid="10246" grpId="0" bldLvl="0" autoUpdateAnimBg="0"/>
      <p:bldP spid="10247" grpId="0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DDFA4-7548-4815-8CE4-E9004D976A8D}" type="slidenum">
              <a:rPr lang="en-GB" altLang="en-US" smtClean="0">
                <a:latin typeface="Arial" charset="0"/>
              </a:rPr>
              <a:pPr>
                <a:defRPr/>
              </a:pPr>
              <a:t>30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Impact: Potential for bugs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82650" y="1989138"/>
            <a:ext cx="359568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BufferedReader </a:t>
            </a:r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br = ...;</a:t>
            </a:r>
          </a:p>
          <a:p>
            <a:r>
              <a:rPr lang="en-GB" altLang="en-US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 = br.</a:t>
            </a:r>
            <a:r>
              <a:rPr lang="en-GB" altLang="en-US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readLine</a:t>
            </a:r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br.</a:t>
            </a:r>
            <a:r>
              <a:rPr lang="en-GB" altLang="en-US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close</a:t>
            </a:r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17700" y="4508500"/>
            <a:ext cx="4551363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try </a:t>
            </a:r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BufferedReader </a:t>
            </a:r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br = ...;) {</a:t>
            </a:r>
          </a:p>
          <a:p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altLang="en-US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 = br.</a:t>
            </a:r>
            <a:r>
              <a:rPr lang="en-GB" altLang="en-US" b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readLine</a:t>
            </a:r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altLang="en-US" b="1">
              <a:solidFill>
                <a:srgbClr val="00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248275" y="2259013"/>
            <a:ext cx="3459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throw new</a:t>
            </a:r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b="1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GB" altLang="en-US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37894" name="AutoShape 6"/>
          <p:cNvCxnSpPr>
            <a:cxnSpLocks noChangeShapeType="1"/>
            <a:stCxn id="37891" idx="3"/>
            <a:endCxn id="37893" idx="1"/>
          </p:cNvCxnSpPr>
          <p:nvPr/>
        </p:nvCxnSpPr>
        <p:spPr bwMode="auto">
          <a:xfrm flipV="1">
            <a:off x="4478338" y="2441575"/>
            <a:ext cx="769937" cy="4763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1152525" y="2619375"/>
            <a:ext cx="990600" cy="3143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37896" name="AutoShape 8"/>
          <p:cNvCxnSpPr>
            <a:cxnSpLocks noChangeShapeType="1"/>
          </p:cNvCxnSpPr>
          <p:nvPr/>
        </p:nvCxnSpPr>
        <p:spPr bwMode="auto">
          <a:xfrm>
            <a:off x="4392613" y="3208338"/>
            <a:ext cx="0" cy="1030287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ldLvl="0" autoUpdateAnimBg="0"/>
      <p:bldP spid="37892" grpId="0" bldLvl="0" autoUpdateAnimBg="0"/>
      <p:bldP spid="37893" grpId="0" bldLvl="0" autoUpdateAnimBg="0"/>
      <p:bldP spid="37893" grpId="1" bldLvl="0" autoUpdateAnimBg="0"/>
      <p:bldP spid="37895" grpId="0" animBg="1"/>
      <p:bldP spid="3789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954D1-6FE8-4C79-BE41-3B7CA8084F35}" type="slidenum">
              <a:rPr lang="en-GB" altLang="en-US" smtClean="0">
                <a:latin typeface="Arial" charset="0"/>
              </a:rPr>
              <a:pPr>
                <a:defRPr/>
              </a:pPr>
              <a:t>31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Impact: Potential for bugs</a:t>
            </a:r>
            <a:endParaRPr lang="en-GB" altLang="en-US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88950" y="2843213"/>
            <a:ext cx="33083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193,768 instances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sampling shows 50% accuracy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61925" y="1133475"/>
            <a:ext cx="424815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Mine for methods that:</a:t>
            </a:r>
          </a:p>
          <a:p>
            <a:endParaRPr lang="en-GB" altLang="en-US">
              <a:solidFill>
                <a:schemeClr val="tx1"/>
              </a:solidFill>
            </a:endParaRPr>
          </a:p>
          <a:p>
            <a:pPr lvl="1"/>
            <a:r>
              <a:rPr lang="en-GB" altLang="en-US">
                <a:solidFill>
                  <a:schemeClr val="tx1"/>
                </a:solidFill>
              </a:rPr>
              <a:t>1. declare they throw IOException</a:t>
            </a:r>
          </a:p>
          <a:p>
            <a:pPr lvl="1"/>
            <a:r>
              <a:rPr lang="en-GB" altLang="en-US">
                <a:solidFill>
                  <a:schemeClr val="tx1"/>
                </a:solidFill>
              </a:rPr>
              <a:t>2. do not catch IOException in body</a:t>
            </a:r>
          </a:p>
          <a:p>
            <a:pPr lvl="1"/>
            <a:r>
              <a:rPr lang="en-GB" altLang="en-US">
                <a:solidFill>
                  <a:schemeClr val="tx1"/>
                </a:solidFill>
              </a:rPr>
              <a:t>3. contain a call to close()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19688" y="1668463"/>
            <a:ext cx="35766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close()</a:t>
            </a:r>
          </a:p>
          <a:p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	throws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IOException {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f.close();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5913" y="4149725"/>
            <a:ext cx="20034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...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finally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f1.close();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f2.close();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82675" y="4554538"/>
            <a:ext cx="3270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try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sock.close();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	rec.close();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altLang="en-US" sz="16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catch </a:t>
            </a:r>
            <a:r>
              <a:rPr lang="en-US" altLang="en-US" sz="16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(Exception e) { }</a:t>
            </a:r>
          </a:p>
        </p:txBody>
      </p:sp>
      <p:sp>
        <p:nvSpPr>
          <p:cNvPr id="14" name="AutoShape 47"/>
          <p:cNvSpPr>
            <a:spLocks noChangeArrowheads="1"/>
          </p:cNvSpPr>
          <p:nvPr/>
        </p:nvSpPr>
        <p:spPr bwMode="auto">
          <a:xfrm>
            <a:off x="6146800" y="1739900"/>
            <a:ext cx="1260475" cy="9001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miley Face 5"/>
          <p:cNvSpPr>
            <a:spLocks noChangeArrowheads="1"/>
          </p:cNvSpPr>
          <p:nvPr/>
        </p:nvSpPr>
        <p:spPr bwMode="auto">
          <a:xfrm>
            <a:off x="6005513" y="5768975"/>
            <a:ext cx="855662" cy="8318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7" name="Smiley Face 16"/>
          <p:cNvSpPr>
            <a:spLocks noChangeArrowheads="1"/>
          </p:cNvSpPr>
          <p:nvPr/>
        </p:nvSpPr>
        <p:spPr bwMode="auto">
          <a:xfrm>
            <a:off x="2106613" y="5768975"/>
            <a:ext cx="855662" cy="8318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utoUpdateAnimBg="0"/>
      <p:bldP spid="3" grpId="0"/>
      <p:bldP spid="9" grpId="0"/>
      <p:bldP spid="11" grpId="0"/>
      <p:bldP spid="14" grpId="0" animBg="1"/>
      <p:bldP spid="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Research Question 5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Was old code converted to use new features?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FB461-D866-4548-9517-4C1A2DE6C32E}" type="slidenum">
              <a:rPr lang="en-GB" altLang="en-US" smtClean="0">
                <a:latin typeface="Arial" charset="0"/>
              </a:rPr>
              <a:pPr>
                <a:defRPr/>
              </a:pPr>
              <a:t>33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Detecting Conversions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897188" y="3514725"/>
            <a:ext cx="11541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potential</a:t>
            </a:r>
            <a:r>
              <a:rPr lang="en-GB" altLang="en-US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15988" y="3508375"/>
            <a:ext cx="7731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uses</a:t>
            </a:r>
            <a:r>
              <a:rPr lang="en-GB" altLang="en-US" baseline="-25000">
                <a:solidFill>
                  <a:schemeClr val="tx1"/>
                </a:solidFill>
              </a:rPr>
              <a:t>N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40965" name="AutoShape 5"/>
          <p:cNvCxnSpPr>
            <a:cxnSpLocks noChangeShapeType="1"/>
            <a:stCxn id="37902" idx="2"/>
            <a:endCxn id="40964" idx="0"/>
          </p:cNvCxnSpPr>
          <p:nvPr/>
        </p:nvCxnSpPr>
        <p:spPr bwMode="auto">
          <a:xfrm flipH="1">
            <a:off x="1303338" y="2933700"/>
            <a:ext cx="1085850" cy="574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6" name="AutoShape 6"/>
          <p:cNvCxnSpPr>
            <a:cxnSpLocks noChangeShapeType="1"/>
            <a:stCxn id="37902" idx="2"/>
            <a:endCxn id="40963" idx="0"/>
          </p:cNvCxnSpPr>
          <p:nvPr/>
        </p:nvCxnSpPr>
        <p:spPr bwMode="auto">
          <a:xfrm>
            <a:off x="2389188" y="2933700"/>
            <a:ext cx="1085850" cy="581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904038" y="3508375"/>
            <a:ext cx="13239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potential</a:t>
            </a:r>
            <a:r>
              <a:rPr lang="en-GB" altLang="en-US" baseline="-25000">
                <a:solidFill>
                  <a:schemeClr val="tx1"/>
                </a:solidFill>
              </a:rPr>
              <a:t>N+1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968875" y="3508375"/>
            <a:ext cx="9429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uses</a:t>
            </a:r>
            <a:r>
              <a:rPr lang="en-GB" altLang="en-US" baseline="-25000">
                <a:solidFill>
                  <a:schemeClr val="tx1"/>
                </a:solidFill>
              </a:rPr>
              <a:t>N+1</a:t>
            </a:r>
            <a:endParaRPr lang="en-GB" altLang="en-US">
              <a:solidFill>
                <a:srgbClr val="000000"/>
              </a:solidFill>
            </a:endParaRPr>
          </a:p>
        </p:txBody>
      </p:sp>
      <p:cxnSp>
        <p:nvCxnSpPr>
          <p:cNvPr id="40969" name="AutoShape 9"/>
          <p:cNvCxnSpPr>
            <a:cxnSpLocks noChangeShapeType="1"/>
            <a:stCxn id="37903" idx="2"/>
            <a:endCxn id="40968" idx="0"/>
          </p:cNvCxnSpPr>
          <p:nvPr/>
        </p:nvCxnSpPr>
        <p:spPr bwMode="auto">
          <a:xfrm flipH="1">
            <a:off x="5440363" y="2927350"/>
            <a:ext cx="1044575" cy="581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970" name="AutoShape 10"/>
          <p:cNvCxnSpPr>
            <a:cxnSpLocks noChangeShapeType="1"/>
            <a:stCxn id="37903" idx="2"/>
            <a:endCxn id="40967" idx="0"/>
          </p:cNvCxnSpPr>
          <p:nvPr/>
        </p:nvCxnSpPr>
        <p:spPr bwMode="auto">
          <a:xfrm>
            <a:off x="6484938" y="2927350"/>
            <a:ext cx="1081087" cy="581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573463" y="5140325"/>
            <a:ext cx="19970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uses</a:t>
            </a:r>
            <a:r>
              <a:rPr lang="en-GB" altLang="en-US" b="1" baseline="-25000">
                <a:solidFill>
                  <a:schemeClr val="tx1"/>
                </a:solidFill>
              </a:rPr>
              <a:t>N</a:t>
            </a:r>
            <a:r>
              <a:rPr lang="en-GB" altLang="en-US" b="1">
                <a:solidFill>
                  <a:schemeClr val="tx1"/>
                </a:solidFill>
              </a:rPr>
              <a:t>  </a:t>
            </a:r>
            <a:r>
              <a:rPr lang="en-GB" altLang="en-US" b="1">
                <a:solidFill>
                  <a:schemeClr val="tx1"/>
                </a:solidFill>
                <a:sym typeface="Arial" charset="0"/>
              </a:rPr>
              <a:t>&lt;  </a:t>
            </a:r>
            <a:r>
              <a:rPr lang="en-GB" altLang="en-US" b="1">
                <a:solidFill>
                  <a:schemeClr val="tx1"/>
                </a:solidFill>
              </a:rPr>
              <a:t>uses</a:t>
            </a:r>
            <a:r>
              <a:rPr lang="en-GB" altLang="en-US" b="1" baseline="-25000">
                <a:solidFill>
                  <a:schemeClr val="tx1"/>
                </a:solidFill>
              </a:rPr>
              <a:t>N+1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141663" y="5680075"/>
            <a:ext cx="28606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1"/>
                </a:solidFill>
              </a:rPr>
              <a:t>potential</a:t>
            </a:r>
            <a:r>
              <a:rPr lang="en-GB" altLang="en-US" b="1" baseline="-25000">
                <a:solidFill>
                  <a:schemeClr val="tx1"/>
                </a:solidFill>
              </a:rPr>
              <a:t>N</a:t>
            </a:r>
            <a:r>
              <a:rPr lang="en-GB" altLang="en-US" b="1">
                <a:solidFill>
                  <a:schemeClr val="tx1"/>
                </a:solidFill>
              </a:rPr>
              <a:t>  &gt;</a:t>
            </a:r>
            <a:r>
              <a:rPr lang="en-GB" altLang="en-US" b="1">
                <a:solidFill>
                  <a:schemeClr val="tx1"/>
                </a:solidFill>
                <a:sym typeface="Arial" charset="0"/>
              </a:rPr>
              <a:t>  p</a:t>
            </a:r>
            <a:r>
              <a:rPr lang="en-GB" altLang="en-US" b="1">
                <a:solidFill>
                  <a:schemeClr val="tx1"/>
                </a:solidFill>
              </a:rPr>
              <a:t>otential</a:t>
            </a:r>
            <a:r>
              <a:rPr lang="en-GB" altLang="en-US" b="1" baseline="-25000">
                <a:solidFill>
                  <a:schemeClr val="tx1"/>
                </a:solidFill>
              </a:rPr>
              <a:t>N+1</a:t>
            </a:r>
            <a:endParaRPr lang="en-GB" altLang="en-US" b="1">
              <a:solidFill>
                <a:schemeClr val="tx1"/>
              </a:solidFill>
            </a:endParaRPr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1601788" y="1854200"/>
            <a:ext cx="1574800" cy="1079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File.java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(Revision N)</a:t>
            </a:r>
          </a:p>
        </p:txBody>
      </p: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5651500" y="1847850"/>
            <a:ext cx="1665288" cy="1079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b="1">
                <a:solidFill>
                  <a:schemeClr val="tx1"/>
                </a:solidFill>
              </a:rPr>
              <a:t>File.java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(Revision N+1)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0975" name="Arrow 1242"/>
          <p:cNvSpPr>
            <a:spLocks noChangeShapeType="1"/>
          </p:cNvSpPr>
          <p:nvPr/>
        </p:nvSpPr>
        <p:spPr bwMode="auto">
          <a:xfrm flipV="1">
            <a:off x="5922963" y="5005388"/>
            <a:ext cx="1587" cy="49371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6" name="Arrow 1242"/>
          <p:cNvSpPr>
            <a:spLocks noChangeShapeType="1"/>
          </p:cNvSpPr>
          <p:nvPr/>
        </p:nvSpPr>
        <p:spPr bwMode="auto">
          <a:xfrm flipV="1">
            <a:off x="6192838" y="5635625"/>
            <a:ext cx="0" cy="49371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ldLvl="0" autoUpdateAnimBg="0"/>
      <p:bldP spid="40964" grpId="0" bldLvl="0" autoUpdateAnimBg="0"/>
      <p:bldP spid="40967" grpId="0" bldLvl="0" autoUpdateAnimBg="0"/>
      <p:bldP spid="40968" grpId="0" bldLvl="0" autoUpdateAnimBg="0"/>
      <p:bldP spid="40971" grpId="0" bldLvl="0" autoUpdateAnimBg="0"/>
      <p:bldP spid="40972" grpId="0" bldLvl="0" autoUpdateAnimBg="0"/>
      <p:bldP spid="40975" grpId="0" animBg="1"/>
      <p:bldP spid="4097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F6640-2C83-4B79-811E-634F001FF1E8}" type="slidenum">
              <a:rPr lang="en-GB" altLang="en-US" smtClean="0">
                <a:latin typeface="Arial" charset="0"/>
              </a:rPr>
              <a:pPr>
                <a:defRPr/>
              </a:pPr>
              <a:t>34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Detected lots of conversions!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49525" y="5319713"/>
            <a:ext cx="40449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manual, systematic sampling confirms</a:t>
            </a:r>
          </a:p>
          <a:p>
            <a:pPr algn="ctr"/>
            <a:r>
              <a:rPr lang="en-GB" altLang="en-US" b="1">
                <a:solidFill>
                  <a:schemeClr val="tx1"/>
                </a:solidFill>
              </a:rPr>
              <a:t>2602 conversions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13 not conversions</a:t>
            </a:r>
          </a:p>
        </p:txBody>
      </p:sp>
      <p:graphicFrame>
        <p:nvGraphicFramePr>
          <p:cNvPr id="41988" name="Group 4"/>
          <p:cNvGraphicFramePr>
            <a:graphicFrameLocks noGrp="1"/>
          </p:cNvGraphicFramePr>
          <p:nvPr>
            <p:ph idx="4294967295"/>
          </p:nvPr>
        </p:nvGraphicFramePr>
        <p:xfrm>
          <a:off x="387350" y="2095500"/>
          <a:ext cx="8369300" cy="2011456"/>
        </p:xfrm>
        <a:graphic>
          <a:graphicData uri="http://schemas.openxmlformats.org/drawingml/2006/table">
            <a:tbl>
              <a:tblPr/>
              <a:tblGrid>
                <a:gridCol w="1125538"/>
                <a:gridCol w="1057275"/>
                <a:gridCol w="1074737"/>
                <a:gridCol w="1263650"/>
                <a:gridCol w="1322388"/>
                <a:gridCol w="1255712"/>
                <a:gridCol w="1270000"/>
              </a:tblGrid>
              <a:tr h="6399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Count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180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2.1K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8.5K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162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154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45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Files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105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3.8K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125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99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488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72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23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marT="45692" marB="4569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87125-7663-4560-915A-9F49B2151CFE}" type="slidenum">
              <a:rPr lang="en-GB" altLang="en-US" smtClean="0">
                <a:latin typeface="Arial" charset="0"/>
              </a:rPr>
              <a:pPr>
                <a:defRPr/>
              </a:pPr>
              <a:t>35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57225" y="2079625"/>
            <a:ext cx="2457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Similar usage patterns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/>
        </p:nvGraphicFramePr>
        <p:xfrm>
          <a:off x="4302125" y="2168525"/>
          <a:ext cx="4545013" cy="1290638"/>
        </p:xfrm>
        <a:graphic>
          <a:graphicData uri="http://schemas.openxmlformats.org/drawingml/2006/table">
            <a:tbl>
              <a:tblPr/>
              <a:tblGrid>
                <a:gridCol w="611188"/>
                <a:gridCol w="574675"/>
                <a:gridCol w="582612"/>
                <a:gridCol w="685800"/>
                <a:gridCol w="720725"/>
                <a:gridCol w="679450"/>
                <a:gridCol w="690563"/>
              </a:tblGrid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Count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2.1K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8.5K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162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154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Files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105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3.8K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99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4464050" y="3517900"/>
            <a:ext cx="4221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Old code converted to use new features</a:t>
            </a:r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43108" name="Group 100"/>
          <p:cNvGrpSpPr>
            <a:grpSpLocks/>
          </p:cNvGrpSpPr>
          <p:nvPr/>
        </p:nvGrpSpPr>
        <p:grpSpPr bwMode="auto">
          <a:xfrm>
            <a:off x="387350" y="2746375"/>
            <a:ext cx="2676525" cy="3121025"/>
            <a:chOff x="0" y="0"/>
            <a:chExt cx="4216" cy="4917"/>
          </a:xfrm>
        </p:grpSpPr>
        <p:pic>
          <p:nvPicPr>
            <p:cNvPr id="40033" name="Picture 101" descr="Screenshot from 2014-04-10 13:51:4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"/>
              <a:ext cx="4216" cy="4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034" name="Oval 102"/>
            <p:cNvSpPr>
              <a:spLocks noChangeArrowheads="1"/>
            </p:cNvSpPr>
            <p:nvPr/>
          </p:nvSpPr>
          <p:spPr bwMode="auto">
            <a:xfrm flipH="1" flipV="1">
              <a:off x="2835" y="0"/>
              <a:ext cx="990" cy="1356"/>
            </a:xfrm>
            <a:prstGeom prst="ellipse">
              <a:avLst/>
            </a:prstGeom>
            <a:solidFill>
              <a:schemeClr val="accent2">
                <a:alpha val="9804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altLang="en-US"/>
            </a:p>
          </p:txBody>
        </p:sp>
        <p:sp>
          <p:nvSpPr>
            <p:cNvPr id="40035" name="Oval 103"/>
            <p:cNvSpPr>
              <a:spLocks noChangeArrowheads="1"/>
            </p:cNvSpPr>
            <p:nvPr/>
          </p:nvSpPr>
          <p:spPr bwMode="auto">
            <a:xfrm flipH="1" flipV="1">
              <a:off x="2197" y="1276"/>
              <a:ext cx="990" cy="1358"/>
            </a:xfrm>
            <a:prstGeom prst="ellipse">
              <a:avLst/>
            </a:prstGeom>
            <a:solidFill>
              <a:schemeClr val="accent2">
                <a:alpha val="9804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altLang="en-US"/>
            </a:p>
          </p:txBody>
        </p:sp>
        <p:sp>
          <p:nvSpPr>
            <p:cNvPr id="40036" name="Oval 104"/>
            <p:cNvSpPr>
              <a:spLocks noChangeArrowheads="1"/>
            </p:cNvSpPr>
            <p:nvPr/>
          </p:nvSpPr>
          <p:spPr bwMode="auto">
            <a:xfrm flipH="1" flipV="1">
              <a:off x="780" y="1277"/>
              <a:ext cx="990" cy="1356"/>
            </a:xfrm>
            <a:prstGeom prst="ellipse">
              <a:avLst/>
            </a:prstGeom>
            <a:solidFill>
              <a:schemeClr val="accent2">
                <a:alpha val="9804"/>
              </a:schemeClr>
            </a:solidFill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altLang="en-US"/>
            </a:p>
          </p:txBody>
        </p:sp>
      </p:grpSp>
      <p:sp>
        <p:nvSpPr>
          <p:cNvPr id="43113" name="Text Box 105"/>
          <p:cNvSpPr txBox="1">
            <a:spLocks noChangeArrowheads="1"/>
          </p:cNvSpPr>
          <p:nvPr/>
        </p:nvSpPr>
        <p:spPr bwMode="auto">
          <a:xfrm>
            <a:off x="746125" y="5984875"/>
            <a:ext cx="19605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>
                <a:solidFill>
                  <a:schemeClr val="tx1"/>
                </a:solidFill>
              </a:rPr>
              <a:t>Only few features</a:t>
            </a:r>
          </a:p>
          <a:p>
            <a:pPr algn="ctr"/>
            <a:r>
              <a:rPr lang="en-GB" altLang="en-US">
                <a:solidFill>
                  <a:schemeClr val="tx1"/>
                </a:solidFill>
              </a:rPr>
              <a:t>see </a:t>
            </a:r>
            <a:r>
              <a:rPr lang="en-GB" altLang="en-US">
                <a:solidFill>
                  <a:srgbClr val="000000"/>
                </a:solidFill>
              </a:rPr>
              <a:t>high use</a:t>
            </a:r>
          </a:p>
        </p:txBody>
      </p:sp>
      <p:graphicFrame>
        <p:nvGraphicFramePr>
          <p:cNvPr id="43114" name="Group 106"/>
          <p:cNvGraphicFramePr>
            <a:graphicFrameLocks noGrp="1"/>
          </p:cNvGraphicFramePr>
          <p:nvPr/>
        </p:nvGraphicFramePr>
        <p:xfrm>
          <a:off x="3492500" y="4103688"/>
          <a:ext cx="5354638" cy="2014538"/>
        </p:xfrm>
        <a:graphic>
          <a:graphicData uri="http://schemas.openxmlformats.org/drawingml/2006/table">
            <a:tbl>
              <a:tblPr/>
              <a:tblGrid>
                <a:gridCol w="566738"/>
                <a:gridCol w="668337"/>
                <a:gridCol w="652463"/>
                <a:gridCol w="611187"/>
                <a:gridCol w="701675"/>
                <a:gridCol w="717550"/>
                <a:gridCol w="679450"/>
                <a:gridCol w="757238"/>
              </a:tblGrid>
              <a:tr h="3657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Assert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Varargs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Binary Literals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Diamond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MultiCatch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Try w/ Resources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Underscore Literals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Old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89K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612K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56K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3.3M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341K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489K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5.3M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856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New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291K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1.6M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414K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24K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33K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507K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8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All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380K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2.2M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61K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3.7M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365K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522K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5.8M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95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Files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1.39%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12.74%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0.11%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12.25%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2.28%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1.85%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5.86%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Projects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18.18%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88.78%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5.9%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59.08%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49.75%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37.27%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51.15%</a:t>
                      </a:r>
                    </a:p>
                  </a:txBody>
                  <a:tcPr marT="45704" marB="457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273" name="Text Box 265"/>
          <p:cNvSpPr txBox="1">
            <a:spLocks noChangeArrowheads="1"/>
          </p:cNvSpPr>
          <p:nvPr/>
        </p:nvSpPr>
        <p:spPr bwMode="auto">
          <a:xfrm>
            <a:off x="4376738" y="6175375"/>
            <a:ext cx="35861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Despite (missed) potential for use</a:t>
            </a:r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43274" name="Picture 266" descr="uses-track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88913"/>
            <a:ext cx="2293938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275" name="Picture 267" descr="project-3-AnnotU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144463"/>
            <a:ext cx="2509838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76" name="Text Box 268"/>
          <p:cNvSpPr txBox="1">
            <a:spLocks noChangeArrowheads="1"/>
          </p:cNvSpPr>
          <p:nvPr/>
        </p:nvSpPr>
        <p:spPr bwMode="auto">
          <a:xfrm>
            <a:off x="4827588" y="1539875"/>
            <a:ext cx="33448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tx1"/>
                </a:solidFill>
              </a:rPr>
              <a:t>Feature adoption by individuals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3277" name="Text Box 269"/>
          <p:cNvSpPr txBox="1">
            <a:spLocks noChangeArrowheads="1"/>
          </p:cNvSpPr>
          <p:nvPr/>
        </p:nvSpPr>
        <p:spPr bwMode="auto">
          <a:xfrm>
            <a:off x="3136900" y="3170238"/>
            <a:ext cx="2870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b="1">
                <a:solidFill>
                  <a:schemeClr val="tx1"/>
                </a:solidFill>
              </a:rPr>
              <a:t>To summarize...</a:t>
            </a:r>
          </a:p>
        </p:txBody>
      </p:sp>
      <p:pic>
        <p:nvPicPr>
          <p:cNvPr id="43278" name="Picture 270" descr="AnnotU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46050"/>
            <a:ext cx="347662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32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4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432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4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43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4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ldLvl="0" autoUpdateAnimBg="0"/>
      <p:bldP spid="43010" grpId="1" bldLvl="0" autoUpdateAnimBg="0"/>
      <p:bldP spid="43107" grpId="0" bldLvl="0" autoUpdateAnimBg="0"/>
      <p:bldP spid="43107" grpId="1" bldLvl="0" autoUpdateAnimBg="0"/>
      <p:bldP spid="43113" grpId="0" bldLvl="0" autoUpdateAnimBg="0"/>
      <p:bldP spid="43113" grpId="1" bldLvl="0" autoUpdateAnimBg="0"/>
      <p:bldP spid="43273" grpId="0" bldLvl="0" autoUpdateAnimBg="0"/>
      <p:bldP spid="43273" grpId="1" bldLvl="0" autoUpdateAnimBg="0"/>
      <p:bldP spid="43276" grpId="0" bldLvl="0" autoUpdateAnimBg="0"/>
      <p:bldP spid="43277" grpId="0" bldLvl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536B1-17BA-4A7A-A33F-2904971E96B0}" type="slidenum">
              <a:rPr lang="en-GB" altLang="en-US" smtClean="0">
                <a:latin typeface="Arial" charset="0"/>
              </a:rPr>
              <a:pPr>
                <a:defRPr/>
              </a:pPr>
              <a:t>36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Call to action!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2"/>
          <a:stretch>
            <a:fillRect/>
          </a:stretch>
        </p:blipFill>
        <p:spPr bwMode="auto">
          <a:xfrm>
            <a:off x="387350" y="2798763"/>
            <a:ext cx="2224088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1543050"/>
            <a:ext cx="3376612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1089025"/>
            <a:ext cx="22764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057650"/>
            <a:ext cx="340995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EC2E3-91AA-414C-829D-29E8FFAB94B3}" type="slidenum">
              <a:rPr lang="en-GB" altLang="en-US" smtClean="0">
                <a:latin typeface="Arial" charset="0"/>
              </a:rPr>
              <a:pPr>
                <a:defRPr/>
              </a:pPr>
              <a:t>37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588" y="301783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4800" b="1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711325" y="5364163"/>
            <a:ext cx="572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rgbClr val="000000"/>
                </a:solidFill>
                <a:hlinkClick r:id="rId2"/>
              </a:rPr>
              <a:t>http://boa.cs.iastate.edu/java-features/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BE19E-C16E-4881-B8E1-ABB02F7664CB}" type="slidenum">
              <a:rPr lang="en-GB" altLang="en-US" smtClean="0">
                <a:latin typeface="Arial" charset="0"/>
              </a:rPr>
              <a:pPr>
                <a:defRPr/>
              </a:pPr>
              <a:t>4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Research Questions</a:t>
            </a:r>
            <a:endParaRPr lang="en-GB" alt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81075" y="2168525"/>
            <a:ext cx="71818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 b="1">
                <a:solidFill>
                  <a:schemeClr val="tx1"/>
                </a:solidFill>
              </a:rPr>
              <a:t>RQ1:</a:t>
            </a:r>
            <a:r>
              <a:rPr lang="en-GB" altLang="en-US" sz="2400">
                <a:solidFill>
                  <a:schemeClr val="tx1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Are language features used before release?</a:t>
            </a:r>
          </a:p>
          <a:p>
            <a:endParaRPr lang="en-GB" altLang="en-US" sz="2400">
              <a:solidFill>
                <a:schemeClr val="tx1"/>
              </a:solidFill>
            </a:endParaRPr>
          </a:p>
          <a:p>
            <a:r>
              <a:rPr lang="en-GB" altLang="en-US" sz="2400" b="1">
                <a:solidFill>
                  <a:schemeClr val="tx1"/>
                </a:solidFill>
              </a:rPr>
              <a:t>RQ2:</a:t>
            </a:r>
            <a:r>
              <a:rPr lang="en-GB" altLang="en-US" sz="2400">
                <a:solidFill>
                  <a:schemeClr val="tx1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How frequently is each feature used?</a:t>
            </a:r>
          </a:p>
          <a:p>
            <a:endParaRPr lang="en-GB" altLang="en-US" sz="2400">
              <a:solidFill>
                <a:schemeClr val="tx1"/>
              </a:solidFill>
            </a:endParaRPr>
          </a:p>
          <a:p>
            <a:r>
              <a:rPr lang="en-GB" altLang="en-US" sz="2400" b="1">
                <a:solidFill>
                  <a:schemeClr val="tx1"/>
                </a:solidFill>
              </a:rPr>
              <a:t>RQ3:</a:t>
            </a:r>
            <a:r>
              <a:rPr lang="en-GB" altLang="en-US" sz="2400">
                <a:solidFill>
                  <a:schemeClr val="tx1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How did committers/teams adopt features?</a:t>
            </a:r>
          </a:p>
          <a:p>
            <a:endParaRPr lang="en-GB" altLang="en-US" sz="2400">
              <a:solidFill>
                <a:schemeClr val="tx1"/>
              </a:solidFill>
            </a:endParaRPr>
          </a:p>
          <a:p>
            <a:r>
              <a:rPr lang="en-GB" altLang="en-US" sz="2400" b="1">
                <a:solidFill>
                  <a:schemeClr val="tx1"/>
                </a:solidFill>
              </a:rPr>
              <a:t>RQ4:</a:t>
            </a:r>
            <a:r>
              <a:rPr lang="en-GB" altLang="en-US" sz="2400">
                <a:solidFill>
                  <a:schemeClr val="tx1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Could features have been used more?</a:t>
            </a:r>
          </a:p>
          <a:p>
            <a:endParaRPr lang="en-GB" altLang="en-US" sz="2400">
              <a:solidFill>
                <a:srgbClr val="000000"/>
              </a:solidFill>
            </a:endParaRPr>
          </a:p>
          <a:p>
            <a:r>
              <a:rPr lang="en-GB" altLang="en-US" sz="2400" b="1">
                <a:solidFill>
                  <a:schemeClr val="tx1"/>
                </a:solidFill>
              </a:rPr>
              <a:t>RQ5:</a:t>
            </a:r>
            <a:r>
              <a:rPr lang="en-GB" altLang="en-US" sz="2400">
                <a:solidFill>
                  <a:schemeClr val="tx1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Was old code converted to use new features?</a:t>
            </a:r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 bldLvl="0" autoUpdateAnimBg="0"/>
      <p:bldP spid="11267" grpId="1" build="allAtOnce" bldLvl="0" autoUpdateAnimBg="0"/>
      <p:bldP spid="11267" grpId="2" build="allAtOnce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3200" smtClean="0"/>
              <a:t>How is Java's language defined?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Java Language Specifications (JLS)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E2729-5900-4F5F-A422-40EA29654833}" type="slidenum">
              <a:rPr lang="en-GB" altLang="en-US" smtClean="0">
                <a:latin typeface="Arial" charset="0"/>
              </a:rPr>
              <a:pPr>
                <a:defRPr/>
              </a:pPr>
              <a:t>6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Java Language Specifications (JLS)</a:t>
            </a: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>
            <p:ph type="tbl" idx="1"/>
          </p:nvPr>
        </p:nvGraphicFramePr>
        <p:xfrm>
          <a:off x="1290638" y="1854200"/>
          <a:ext cx="6562725" cy="4051300"/>
        </p:xfrm>
        <a:graphic>
          <a:graphicData uri="http://schemas.openxmlformats.org/drawingml/2006/table">
            <a:tbl>
              <a:tblPr/>
              <a:tblGrid>
                <a:gridCol w="1816100"/>
                <a:gridCol w="1701800"/>
                <a:gridCol w="3044825"/>
              </a:tblGrid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JLS2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Java 1.4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May 2002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JLS3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Java 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September 2004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JLS4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Java 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July 2011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JLS5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Java 8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March 2014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9" name="AutoShape 47"/>
          <p:cNvSpPr>
            <a:spLocks noChangeArrowheads="1"/>
          </p:cNvSpPr>
          <p:nvPr/>
        </p:nvSpPr>
        <p:spPr bwMode="auto">
          <a:xfrm>
            <a:off x="1601788" y="4959350"/>
            <a:ext cx="1260475" cy="9001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3357563" y="4959350"/>
            <a:ext cx="1260475" cy="9001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9" grpId="0" animBg="1"/>
      <p:bldP spid="13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B50CD-95B1-4A4E-8015-3D4441852A9F}" type="slidenum">
              <a:rPr lang="en-GB" altLang="en-US" smtClean="0">
                <a:latin typeface="Arial" charset="0"/>
              </a:rPr>
              <a:pPr>
                <a:defRPr/>
              </a:pPr>
              <a:t>7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JLS2: New Language Features</a:t>
            </a:r>
            <a:endParaRPr lang="en-GB" altLang="en-US" smtClean="0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005263" y="242570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>
                <a:solidFill>
                  <a:schemeClr val="accent2"/>
                </a:solidFill>
              </a:rPr>
              <a:t>Assert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86113" y="3730625"/>
            <a:ext cx="27733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GB" alt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 &gt; 0;</a:t>
            </a:r>
          </a:p>
          <a:p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assert </a:t>
            </a:r>
            <a:r>
              <a:rPr lang="en-GB" alt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 != </a:t>
            </a:r>
            <a:r>
              <a:rPr lang="en-GB" altLang="en-US" sz="20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GB" alt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BEAF3-52A2-4C1E-B652-294F9B257FE4}" type="slidenum">
              <a:rPr lang="en-GB" altLang="en-US" smtClean="0">
                <a:latin typeface="Arial" charset="0"/>
              </a:rPr>
              <a:pPr>
                <a:defRPr/>
              </a:pPr>
              <a:t>8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JLS3: New Language Features</a:t>
            </a:r>
            <a:endParaRPr lang="en-GB" altLang="en-US" smtClean="0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6988" y="2914650"/>
            <a:ext cx="3055937" cy="1235075"/>
            <a:chOff x="0" y="0"/>
            <a:chExt cx="4814" cy="1943"/>
          </a:xfrm>
        </p:grpSpPr>
        <p:sp>
          <p:nvSpPr>
            <p:cNvPr id="12317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4815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Enhanced-For Loop</a:t>
              </a:r>
            </a:p>
          </p:txBody>
        </p:sp>
        <p:sp>
          <p:nvSpPr>
            <p:cNvPr id="12318" name="Text Box 5"/>
            <p:cNvSpPr txBox="1">
              <a:spLocks noChangeArrowheads="1"/>
            </p:cNvSpPr>
            <p:nvPr/>
          </p:nvSpPr>
          <p:spPr bwMode="auto">
            <a:xfrm>
              <a:off x="224" y="841"/>
              <a:ext cx="4368" cy="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for 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(T v : items)</a:t>
              </a:r>
            </a:p>
            <a:p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	...</a:t>
              </a:r>
              <a:endParaRPr lang="en-GB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1588" y="1358900"/>
            <a:ext cx="3535362" cy="935038"/>
            <a:chOff x="0" y="0"/>
            <a:chExt cx="5568" cy="1470"/>
          </a:xfrm>
        </p:grpSpPr>
        <p:sp>
          <p:nvSpPr>
            <p:cNvPr id="12315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5568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Annotation Declaration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2316" name="Text Box 8"/>
            <p:cNvSpPr txBox="1">
              <a:spLocks noChangeArrowheads="1"/>
            </p:cNvSpPr>
            <p:nvPr/>
          </p:nvSpPr>
          <p:spPr bwMode="auto">
            <a:xfrm>
              <a:off x="354" y="841"/>
              <a:ext cx="4859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@interface Test {}</a:t>
              </a:r>
              <a:endParaRPr lang="en-GB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6496050" y="1358900"/>
            <a:ext cx="2622550" cy="930275"/>
            <a:chOff x="0" y="0"/>
            <a:chExt cx="4128" cy="1463"/>
          </a:xfrm>
        </p:grpSpPr>
        <p:sp>
          <p:nvSpPr>
            <p:cNvPr id="12313" name="Text Box 10"/>
            <p:cNvSpPr txBox="1">
              <a:spLocks noChangeArrowheads="1"/>
            </p:cNvSpPr>
            <p:nvPr/>
          </p:nvSpPr>
          <p:spPr bwMode="auto">
            <a:xfrm>
              <a:off x="1120" y="0"/>
              <a:ext cx="1887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Enums</a:t>
              </a:r>
            </a:p>
          </p:txBody>
        </p:sp>
        <p:sp>
          <p:nvSpPr>
            <p:cNvPr id="12314" name="Text Box 11"/>
            <p:cNvSpPr txBox="1">
              <a:spLocks noChangeArrowheads="1"/>
            </p:cNvSpPr>
            <p:nvPr/>
          </p:nvSpPr>
          <p:spPr bwMode="auto">
            <a:xfrm>
              <a:off x="0" y="841"/>
              <a:ext cx="4128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enum 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E { N1, ..}</a:t>
              </a:r>
              <a:endParaRPr lang="en-GB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3768725" y="1358900"/>
            <a:ext cx="2497138" cy="928688"/>
            <a:chOff x="0" y="0"/>
            <a:chExt cx="3932" cy="1462"/>
          </a:xfrm>
        </p:grpSpPr>
        <p:sp>
          <p:nvSpPr>
            <p:cNvPr id="12311" name="Text Box 13"/>
            <p:cNvSpPr txBox="1">
              <a:spLocks noChangeArrowheads="1"/>
            </p:cNvSpPr>
            <p:nvPr/>
          </p:nvSpPr>
          <p:spPr bwMode="auto">
            <a:xfrm>
              <a:off x="0" y="0"/>
              <a:ext cx="3932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Annotation Use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2312" name="Text Box 14"/>
            <p:cNvSpPr txBox="1">
              <a:spLocks noChangeArrowheads="1"/>
            </p:cNvSpPr>
            <p:nvPr/>
          </p:nvSpPr>
          <p:spPr bwMode="auto">
            <a:xfrm>
              <a:off x="142" y="840"/>
              <a:ext cx="3648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@Test </a:t>
              </a:r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void 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m()</a:t>
              </a:r>
              <a:endParaRPr lang="en-GB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26988" y="4645025"/>
            <a:ext cx="2790825" cy="1241425"/>
            <a:chOff x="0" y="0"/>
            <a:chExt cx="4396" cy="1956"/>
          </a:xfrm>
        </p:grpSpPr>
        <p:sp>
          <p:nvSpPr>
            <p:cNvPr id="12309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4396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Generic Variables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2310" name="Text Box 17"/>
            <p:cNvSpPr txBox="1">
              <a:spLocks noChangeArrowheads="1"/>
            </p:cNvSpPr>
            <p:nvPr/>
          </p:nvSpPr>
          <p:spPr bwMode="auto">
            <a:xfrm>
              <a:off x="498" y="841"/>
              <a:ext cx="3401" cy="1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List&lt;T&gt;  l;</a:t>
              </a:r>
            </a:p>
            <a:p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Map&lt;K,V&gt; m;</a:t>
              </a:r>
              <a:endParaRPr lang="en-GB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3106738" y="2914650"/>
            <a:ext cx="2792412" cy="928688"/>
            <a:chOff x="0" y="0"/>
            <a:chExt cx="4398" cy="1462"/>
          </a:xfrm>
        </p:grpSpPr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1134" y="0"/>
              <a:ext cx="2130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Varargs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0" y="840"/>
              <a:ext cx="4398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void</a:t>
              </a:r>
              <a:r>
                <a:rPr lang="en-GB" altLang="en-US" sz="2000" b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m(T... arg){</a:t>
              </a:r>
            </a:p>
          </p:txBody>
        </p:sp>
      </p:grpSp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5922963" y="2914650"/>
            <a:ext cx="3230562" cy="928688"/>
            <a:chOff x="0" y="0"/>
            <a:chExt cx="5088" cy="1462"/>
          </a:xfrm>
        </p:grpSpPr>
        <p:sp>
          <p:nvSpPr>
            <p:cNvPr id="12305" name="Text Box 22"/>
            <p:cNvSpPr txBox="1">
              <a:spLocks noChangeArrowheads="1"/>
            </p:cNvSpPr>
            <p:nvPr/>
          </p:nvSpPr>
          <p:spPr bwMode="auto">
            <a:xfrm>
              <a:off x="700" y="0"/>
              <a:ext cx="3688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Generic Types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2306" name="Text Box 23"/>
            <p:cNvSpPr txBox="1">
              <a:spLocks noChangeArrowheads="1"/>
            </p:cNvSpPr>
            <p:nvPr/>
          </p:nvSpPr>
          <p:spPr bwMode="auto">
            <a:xfrm>
              <a:off x="0" y="840"/>
              <a:ext cx="5088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interface</a:t>
              </a:r>
              <a:r>
                <a:rPr lang="en-GB" altLang="en-US" sz="2000" b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List&lt;T&gt; {}</a:t>
              </a:r>
            </a:p>
          </p:txBody>
        </p:sp>
      </p:grpSp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2981325" y="4645025"/>
            <a:ext cx="2697163" cy="928688"/>
            <a:chOff x="0" y="0"/>
            <a:chExt cx="4248" cy="1462"/>
          </a:xfrm>
        </p:grpSpPr>
        <p:sp>
          <p:nvSpPr>
            <p:cNvPr id="12303" name="Text Box 25"/>
            <p:cNvSpPr txBox="1">
              <a:spLocks noChangeArrowheads="1"/>
            </p:cNvSpPr>
            <p:nvPr/>
          </p:nvSpPr>
          <p:spPr bwMode="auto">
            <a:xfrm>
              <a:off x="0" y="0"/>
              <a:ext cx="4248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Generic Methods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2304" name="Text Box 26"/>
            <p:cNvSpPr txBox="1">
              <a:spLocks noChangeArrowheads="1"/>
            </p:cNvSpPr>
            <p:nvPr/>
          </p:nvSpPr>
          <p:spPr bwMode="auto">
            <a:xfrm>
              <a:off x="41" y="840"/>
              <a:ext cx="4166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&lt;T&gt; </a:t>
              </a:r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void 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m(T a){</a:t>
              </a:r>
              <a:endParaRPr lang="en-GB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387" name="Group 27"/>
          <p:cNvGrpSpPr>
            <a:grpSpLocks/>
          </p:cNvGrpSpPr>
          <p:nvPr/>
        </p:nvGrpSpPr>
        <p:grpSpPr bwMode="auto">
          <a:xfrm>
            <a:off x="5741988" y="4645025"/>
            <a:ext cx="3475037" cy="1549400"/>
            <a:chOff x="-155" y="0"/>
            <a:chExt cx="5472" cy="2441"/>
          </a:xfrm>
        </p:grpSpPr>
        <p:sp>
          <p:nvSpPr>
            <p:cNvPr id="12301" name="Text Box 28"/>
            <p:cNvSpPr txBox="1">
              <a:spLocks noChangeArrowheads="1"/>
            </p:cNvSpPr>
            <p:nvPr/>
          </p:nvSpPr>
          <p:spPr bwMode="auto">
            <a:xfrm>
              <a:off x="312" y="0"/>
              <a:ext cx="4538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Generic Wildcards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2302" name="Text Box 29"/>
            <p:cNvSpPr txBox="1">
              <a:spLocks noChangeArrowheads="1"/>
            </p:cNvSpPr>
            <p:nvPr/>
          </p:nvSpPr>
          <p:spPr bwMode="auto">
            <a:xfrm>
              <a:off x="-155" y="841"/>
              <a:ext cx="5472" cy="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Class&lt;?&gt;           c;</a:t>
              </a:r>
            </a:p>
            <a:p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Class&lt;? </a:t>
              </a:r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extends 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E&gt; c;</a:t>
              </a:r>
            </a:p>
            <a:p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Class&lt;? </a:t>
              </a:r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super 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S&gt;   c;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0F778-6EC4-4ED3-BCD8-45A5FA061049}" type="slidenum">
              <a:rPr lang="en-GB" altLang="en-US" smtClean="0">
                <a:latin typeface="Arial" charset="0"/>
              </a:rPr>
              <a:pPr>
                <a:defRPr/>
              </a:pPr>
              <a:t>9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JLS4: New Language Features</a:t>
            </a:r>
            <a:endParaRPr lang="en-GB" altLang="en-US" smtClean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4302125" y="1223963"/>
            <a:ext cx="4756150" cy="930275"/>
            <a:chOff x="0" y="0"/>
            <a:chExt cx="7488" cy="1463"/>
          </a:xfrm>
        </p:grpSpPr>
        <p:sp>
          <p:nvSpPr>
            <p:cNvPr id="13332" name="Text Box 4"/>
            <p:cNvSpPr txBox="1">
              <a:spLocks noChangeArrowheads="1"/>
            </p:cNvSpPr>
            <p:nvPr/>
          </p:nvSpPr>
          <p:spPr bwMode="auto">
            <a:xfrm>
              <a:off x="2574" y="0"/>
              <a:ext cx="2339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Diamond</a:t>
              </a:r>
            </a:p>
          </p:txBody>
        </p:sp>
        <p:sp>
          <p:nvSpPr>
            <p:cNvPr id="13333" name="Text Box 5"/>
            <p:cNvSpPr txBox="1">
              <a:spLocks noChangeArrowheads="1"/>
            </p:cNvSpPr>
            <p:nvPr/>
          </p:nvSpPr>
          <p:spPr bwMode="auto">
            <a:xfrm>
              <a:off x="0" y="841"/>
              <a:ext cx="7488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Map&lt;K, V&gt; m = </a:t>
              </a:r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new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HashMap&lt;&gt;();</a:t>
              </a:r>
              <a:endParaRPr lang="en-GB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5876925" y="4329113"/>
            <a:ext cx="2835275" cy="1549400"/>
            <a:chOff x="131" y="0"/>
            <a:chExt cx="4156" cy="2441"/>
          </a:xfrm>
        </p:grpSpPr>
        <p:sp>
          <p:nvSpPr>
            <p:cNvPr id="13330" name="Text Box 7"/>
            <p:cNvSpPr txBox="1">
              <a:spLocks noChangeArrowheads="1"/>
            </p:cNvSpPr>
            <p:nvPr/>
          </p:nvSpPr>
          <p:spPr bwMode="auto">
            <a:xfrm>
              <a:off x="355" y="0"/>
              <a:ext cx="3644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Binary Literals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3331" name="Text Box 8"/>
            <p:cNvSpPr txBox="1">
              <a:spLocks noChangeArrowheads="1"/>
            </p:cNvSpPr>
            <p:nvPr/>
          </p:nvSpPr>
          <p:spPr bwMode="auto">
            <a:xfrm>
              <a:off x="131" y="841"/>
              <a:ext cx="4156" cy="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ONE  = 0b001;</a:t>
              </a:r>
            </a:p>
            <a:p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TWO  = 0b010;</a:t>
              </a:r>
            </a:p>
            <a:p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FOUR = 0b100;</a:t>
              </a:r>
            </a:p>
          </p:txBody>
        </p:sp>
      </p:grp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4662488" y="2528888"/>
            <a:ext cx="4449762" cy="1282700"/>
            <a:chOff x="0" y="0"/>
            <a:chExt cx="7008" cy="2021"/>
          </a:xfrm>
        </p:grpSpPr>
        <p:sp>
          <p:nvSpPr>
            <p:cNvPr id="13328" name="Text Box 10"/>
            <p:cNvSpPr txBox="1">
              <a:spLocks noChangeArrowheads="1"/>
            </p:cNvSpPr>
            <p:nvPr/>
          </p:nvSpPr>
          <p:spPr bwMode="auto">
            <a:xfrm>
              <a:off x="1078" y="0"/>
              <a:ext cx="4852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Underscore Literals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3329" name="Text Box 11"/>
            <p:cNvSpPr txBox="1">
              <a:spLocks noChangeArrowheads="1"/>
            </p:cNvSpPr>
            <p:nvPr/>
          </p:nvSpPr>
          <p:spPr bwMode="auto">
            <a:xfrm>
              <a:off x="0" y="919"/>
              <a:ext cx="7008" cy="1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MILLION =  1_000_000;</a:t>
              </a:r>
            </a:p>
            <a:p>
              <a:pPr algn="ctr"/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int 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MASK    = 0xFF_FF_00;</a:t>
              </a:r>
              <a:endParaRPr lang="en-GB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26988" y="5294313"/>
            <a:ext cx="6242050" cy="1239837"/>
            <a:chOff x="0" y="0"/>
            <a:chExt cx="9832" cy="1953"/>
          </a:xfrm>
        </p:grpSpPr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3256" y="0"/>
              <a:ext cx="3322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Safe Varargs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3327" name="Text Box 14"/>
            <p:cNvSpPr txBox="1">
              <a:spLocks noChangeArrowheads="1"/>
            </p:cNvSpPr>
            <p:nvPr/>
          </p:nvSpPr>
          <p:spPr bwMode="auto">
            <a:xfrm>
              <a:off x="0" y="851"/>
              <a:ext cx="9833" cy="1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@SafeVarargs</a:t>
              </a:r>
            </a:p>
            <a:p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static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&lt;T&gt; List&lt;T&gt; asList(T... elems) {</a:t>
              </a:r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223838" y="1403350"/>
            <a:ext cx="3978275" cy="1243013"/>
            <a:chOff x="-116" y="0"/>
            <a:chExt cx="6268" cy="1955"/>
          </a:xfrm>
        </p:grpSpPr>
        <p:sp>
          <p:nvSpPr>
            <p:cNvPr id="13324" name="Text Box 16"/>
            <p:cNvSpPr txBox="1">
              <a:spLocks noChangeArrowheads="1"/>
            </p:cNvSpPr>
            <p:nvPr/>
          </p:nvSpPr>
          <p:spPr bwMode="auto">
            <a:xfrm>
              <a:off x="1590" y="0"/>
              <a:ext cx="2858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Multi-catch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3325" name="Text Box 17"/>
            <p:cNvSpPr txBox="1">
              <a:spLocks noChangeArrowheads="1"/>
            </p:cNvSpPr>
            <p:nvPr/>
          </p:nvSpPr>
          <p:spPr bwMode="auto">
            <a:xfrm>
              <a:off x="-116" y="841"/>
              <a:ext cx="6268" cy="1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try</a:t>
              </a:r>
              <a:r>
                <a:rPr lang="en-GB" altLang="en-US" sz="2000" b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{ .. }</a:t>
              </a:r>
            </a:p>
            <a:p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catch</a:t>
              </a:r>
              <a:r>
                <a:rPr lang="en-GB" altLang="en-US" sz="2000" b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(E1 | E2 e) { .. }</a:t>
              </a:r>
              <a:endParaRPr lang="en-GB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402" name="Group 18"/>
          <p:cNvGrpSpPr>
            <a:grpSpLocks/>
          </p:cNvGrpSpPr>
          <p:nvPr/>
        </p:nvGrpSpPr>
        <p:grpSpPr bwMode="auto">
          <a:xfrm>
            <a:off x="206375" y="3560763"/>
            <a:ext cx="3754438" cy="927100"/>
            <a:chOff x="0" y="0"/>
            <a:chExt cx="5912" cy="1460"/>
          </a:xfrm>
        </p:grpSpPr>
        <p:sp>
          <p:nvSpPr>
            <p:cNvPr id="13322" name="Text Box 19"/>
            <p:cNvSpPr txBox="1">
              <a:spLocks noChangeArrowheads="1"/>
            </p:cNvSpPr>
            <p:nvPr/>
          </p:nvSpPr>
          <p:spPr bwMode="auto">
            <a:xfrm>
              <a:off x="596" y="0"/>
              <a:ext cx="4720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400" b="1">
                  <a:solidFill>
                    <a:schemeClr val="accent2"/>
                  </a:solidFill>
                </a:rPr>
                <a:t>Try with Resources</a:t>
              </a:r>
              <a:endParaRPr lang="en-GB" altLang="en-US">
                <a:solidFill>
                  <a:schemeClr val="accent2"/>
                </a:solidFill>
              </a:endParaRPr>
            </a:p>
          </p:txBody>
        </p:sp>
        <p:sp>
          <p:nvSpPr>
            <p:cNvPr id="13323" name="Text Box 20"/>
            <p:cNvSpPr txBox="1">
              <a:spLocks noChangeArrowheads="1"/>
            </p:cNvSpPr>
            <p:nvPr/>
          </p:nvSpPr>
          <p:spPr bwMode="auto">
            <a:xfrm>
              <a:off x="0" y="838"/>
              <a:ext cx="5912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try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(File f = </a:t>
              </a:r>
              <a:r>
                <a:rPr lang="en-GB" altLang="en-US" sz="2000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new</a:t>
              </a:r>
              <a:r>
                <a:rPr lang="en-GB" altLang="en-US" sz="2000" b="1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 ..) {</a:t>
              </a:r>
              <a:endParaRPr lang="en-GB" alt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0000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cations and Dialogues_2">
  <a:themeElements>
    <a:clrScheme name="Communications and Dialogues_2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ommunications and Dialogue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_2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Pages>0</Pages>
  <Words>1342</Words>
  <Characters>0</Characters>
  <Application>Microsoft Office PowerPoint</Application>
  <DocSecurity>0</DocSecurity>
  <PresentationFormat>On-screen Show (4:3)</PresentationFormat>
  <Lines>0</Lines>
  <Paragraphs>516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Communications and Dialogues_2</vt:lpstr>
      <vt:lpstr>Communications and Dialogues</vt:lpstr>
      <vt:lpstr>Mining Billions of AST Nodes to Study Actual and Potential Usage of Java Language Features</vt:lpstr>
      <vt:lpstr>Previous Language Studies</vt:lpstr>
      <vt:lpstr>What is this study about?</vt:lpstr>
      <vt:lpstr>Research Questions</vt:lpstr>
      <vt:lpstr>How is Java's language defined?</vt:lpstr>
      <vt:lpstr>Java Language Specifications (JLS)</vt:lpstr>
      <vt:lpstr>JLS2: New Language Features</vt:lpstr>
      <vt:lpstr>JLS3: New Language Features</vt:lpstr>
      <vt:lpstr>JLS4: New Language Features</vt:lpstr>
      <vt:lpstr>Study Tools and Dataset</vt:lpstr>
      <vt:lpstr>Study Dataset</vt:lpstr>
      <vt:lpstr>Research Question 1</vt:lpstr>
      <vt:lpstr>Research Question 2</vt:lpstr>
      <vt:lpstr>Project Histogram: Annotation Use</vt:lpstr>
      <vt:lpstr>Project Density: Annotation Use</vt:lpstr>
      <vt:lpstr>Some features popular</vt:lpstr>
      <vt:lpstr>Some features popular. Why?</vt:lpstr>
      <vt:lpstr>Some features popular. Why?</vt:lpstr>
      <vt:lpstr>Research Question 3</vt:lpstr>
      <vt:lpstr>Research Question 4</vt:lpstr>
      <vt:lpstr>Opportunity: Assert</vt:lpstr>
      <vt:lpstr>Opportunity: Varargs</vt:lpstr>
      <vt:lpstr>Opportunity: Binary Literals</vt:lpstr>
      <vt:lpstr>Opportunity: Underscore Literals</vt:lpstr>
      <vt:lpstr>Opportunity: Diamond</vt:lpstr>
      <vt:lpstr>Opportunity: MultiCatch</vt:lpstr>
      <vt:lpstr>Opportunity: Try w/ Resources</vt:lpstr>
      <vt:lpstr>Millions of opportunities!</vt:lpstr>
      <vt:lpstr>Millions of opportunities!</vt:lpstr>
      <vt:lpstr>Impact: Potential for bugs</vt:lpstr>
      <vt:lpstr>Impact: Potential for bugs</vt:lpstr>
      <vt:lpstr>Research Question 5</vt:lpstr>
      <vt:lpstr>Detecting Conversions</vt:lpstr>
      <vt:lpstr>Detected lots of conversions!</vt:lpstr>
      <vt:lpstr>PowerPoint Presentation</vt:lpstr>
      <vt:lpstr>Call to action!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claudio</dc:creator>
  <cp:lastModifiedBy>User</cp:lastModifiedBy>
  <cp:revision>225</cp:revision>
  <dcterms:created xsi:type="dcterms:W3CDTF">2007-11-19T08:33:43Z</dcterms:created>
  <dcterms:modified xsi:type="dcterms:W3CDTF">2014-06-04T19:15:12Z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1033-9.1.0.4280</vt:lpwstr>
  </property>
</Properties>
</file>