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tags/tag7.xml" ContentType="application/vnd.openxmlformats-officedocument.presentationml.tag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8.xml" ContentType="application/vnd.openxmlformats-officedocument.presentationml.tags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5"/>
  </p:notesMasterIdLst>
  <p:sldIdLst>
    <p:sldId id="256" r:id="rId2"/>
    <p:sldId id="333" r:id="rId3"/>
    <p:sldId id="335" r:id="rId4"/>
    <p:sldId id="308" r:id="rId5"/>
    <p:sldId id="342" r:id="rId6"/>
    <p:sldId id="343" r:id="rId7"/>
    <p:sldId id="344" r:id="rId8"/>
    <p:sldId id="345" r:id="rId9"/>
    <p:sldId id="348" r:id="rId10"/>
    <p:sldId id="281" r:id="rId11"/>
    <p:sldId id="349" r:id="rId12"/>
    <p:sldId id="350" r:id="rId13"/>
    <p:sldId id="351" r:id="rId14"/>
    <p:sldId id="352" r:id="rId15"/>
    <p:sldId id="298" r:id="rId16"/>
    <p:sldId id="325" r:id="rId17"/>
    <p:sldId id="326" r:id="rId18"/>
    <p:sldId id="327" r:id="rId19"/>
    <p:sldId id="330" r:id="rId20"/>
    <p:sldId id="331" r:id="rId21"/>
    <p:sldId id="258" r:id="rId22"/>
    <p:sldId id="301" r:id="rId23"/>
    <p:sldId id="289" r:id="rId24"/>
    <p:sldId id="290" r:id="rId25"/>
    <p:sldId id="264" r:id="rId26"/>
    <p:sldId id="303" r:id="rId27"/>
    <p:sldId id="304" r:id="rId28"/>
    <p:sldId id="305" r:id="rId29"/>
    <p:sldId id="265" r:id="rId30"/>
    <p:sldId id="269" r:id="rId31"/>
    <p:sldId id="365" r:id="rId32"/>
    <p:sldId id="315" r:id="rId33"/>
    <p:sldId id="272" r:id="rId34"/>
    <p:sldId id="273" r:id="rId35"/>
    <p:sldId id="358" r:id="rId36"/>
    <p:sldId id="322" r:id="rId37"/>
    <p:sldId id="334" r:id="rId38"/>
    <p:sldId id="332" r:id="rId39"/>
    <p:sldId id="336" r:id="rId40"/>
    <p:sldId id="337" r:id="rId41"/>
    <p:sldId id="338" r:id="rId42"/>
    <p:sldId id="339" r:id="rId43"/>
    <p:sldId id="340" r:id="rId44"/>
    <p:sldId id="346" r:id="rId45"/>
    <p:sldId id="347" r:id="rId46"/>
    <p:sldId id="274" r:id="rId47"/>
    <p:sldId id="297" r:id="rId48"/>
    <p:sldId id="368" r:id="rId49"/>
    <p:sldId id="369" r:id="rId50"/>
    <p:sldId id="367" r:id="rId51"/>
    <p:sldId id="370" r:id="rId52"/>
    <p:sldId id="366" r:id="rId53"/>
    <p:sldId id="362" r:id="rId54"/>
    <p:sldId id="363" r:id="rId55"/>
    <p:sldId id="364" r:id="rId56"/>
    <p:sldId id="359" r:id="rId57"/>
    <p:sldId id="360" r:id="rId58"/>
    <p:sldId id="361" r:id="rId59"/>
    <p:sldId id="353" r:id="rId60"/>
    <p:sldId id="354" r:id="rId61"/>
    <p:sldId id="355" r:id="rId62"/>
    <p:sldId id="356" r:id="rId63"/>
    <p:sldId id="357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0055"/>
    <a:srgbClr val="3F7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9" autoAdjust="0"/>
    <p:restoredTop sz="99765" autoAdjust="0"/>
  </p:normalViewPr>
  <p:slideViewPr>
    <p:cSldViewPr>
      <p:cViewPr varScale="1">
        <p:scale>
          <a:sx n="74" d="100"/>
          <a:sy n="74" d="100"/>
        </p:scale>
        <p:origin x="-1232" y="-104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27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1" d="100"/>
        <a:sy n="11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notesMaster" Target="notesMasters/notesMaster1.xml"/><Relationship Id="rId66" Type="http://schemas.openxmlformats.org/officeDocument/2006/relationships/printerSettings" Target="printerSettings/printerSettings1.bin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riting\icse2014\api-spec\eval\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riting\icse2014\api-spec\eval\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riting\icse2014\api-spec\eval\result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writing\icse2014\api-spec\eval\result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[results.xlsx]size!$A$8</c:f>
              <c:strCache>
                <c:ptCount val="1"/>
                <c:pt idx="0">
                  <c:v>Precision</c:v>
                </c:pt>
              </c:strCache>
            </c:strRef>
          </c:tx>
          <c:cat>
            <c:strRef>
              <c:f>[results.xlsx]size!$B$7:$M$7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128</c:v>
                </c:pt>
                <c:pt idx="8">
                  <c:v>256</c:v>
                </c:pt>
                <c:pt idx="9">
                  <c:v>512</c:v>
                </c:pt>
                <c:pt idx="10">
                  <c:v>1024</c:v>
                </c:pt>
                <c:pt idx="11">
                  <c:v>Full</c:v>
                </c:pt>
              </c:strCache>
            </c:strRef>
          </c:cat>
          <c:val>
            <c:numRef>
              <c:f>[results.xlsx]size!$B$8:$M$8</c:f>
              <c:numCache>
                <c:formatCode>0%</c:formatCode>
                <c:ptCount val="12"/>
                <c:pt idx="0">
                  <c:v>0.99893682366693</c:v>
                </c:pt>
                <c:pt idx="1">
                  <c:v>0.944924333039001</c:v>
                </c:pt>
                <c:pt idx="2">
                  <c:v>0.9073221952705</c:v>
                </c:pt>
                <c:pt idx="3">
                  <c:v>0.876034210875833</c:v>
                </c:pt>
                <c:pt idx="4">
                  <c:v>0.850020171331123</c:v>
                </c:pt>
                <c:pt idx="5">
                  <c:v>0.831880038608827</c:v>
                </c:pt>
                <c:pt idx="6">
                  <c:v>0.838011501605399</c:v>
                </c:pt>
                <c:pt idx="7">
                  <c:v>0.843611134970582</c:v>
                </c:pt>
                <c:pt idx="8">
                  <c:v>0.840995675857009</c:v>
                </c:pt>
                <c:pt idx="9">
                  <c:v>0.837640178715728</c:v>
                </c:pt>
                <c:pt idx="10">
                  <c:v>0.83578103074372</c:v>
                </c:pt>
                <c:pt idx="11">
                  <c:v>0.842440801457197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[results.xlsx]size!$A$9</c:f>
              <c:strCache>
                <c:ptCount val="1"/>
                <c:pt idx="0">
                  <c:v>Recall</c:v>
                </c:pt>
              </c:strCache>
            </c:strRef>
          </c:tx>
          <c:cat>
            <c:strRef>
              <c:f>[results.xlsx]size!$B$7:$M$7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128</c:v>
                </c:pt>
                <c:pt idx="8">
                  <c:v>256</c:v>
                </c:pt>
                <c:pt idx="9">
                  <c:v>512</c:v>
                </c:pt>
                <c:pt idx="10">
                  <c:v>1024</c:v>
                </c:pt>
                <c:pt idx="11">
                  <c:v>Full</c:v>
                </c:pt>
              </c:strCache>
            </c:strRef>
          </c:cat>
          <c:val>
            <c:numRef>
              <c:f>[results.xlsx]size!$B$9:$M$9</c:f>
              <c:numCache>
                <c:formatCode>0%</c:formatCode>
                <c:ptCount val="12"/>
                <c:pt idx="0">
                  <c:v>0.0341902226424879</c:v>
                </c:pt>
                <c:pt idx="1">
                  <c:v>0.100025563806676</c:v>
                </c:pt>
                <c:pt idx="2">
                  <c:v>0.162332008588234</c:v>
                </c:pt>
                <c:pt idx="3">
                  <c:v>0.23806935177243</c:v>
                </c:pt>
                <c:pt idx="4">
                  <c:v>0.325200260346359</c:v>
                </c:pt>
                <c:pt idx="5">
                  <c:v>0.417982129550676</c:v>
                </c:pt>
                <c:pt idx="6">
                  <c:v>0.512690409638606</c:v>
                </c:pt>
                <c:pt idx="7">
                  <c:v>0.594275627877243</c:v>
                </c:pt>
                <c:pt idx="8">
                  <c:v>0.661635732575851</c:v>
                </c:pt>
                <c:pt idx="9">
                  <c:v>0.718844885995753</c:v>
                </c:pt>
                <c:pt idx="10">
                  <c:v>0.760598714623976</c:v>
                </c:pt>
                <c:pt idx="11">
                  <c:v>0.792207792207792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[results.xlsx]size!$A$10</c:f>
              <c:strCache>
                <c:ptCount val="1"/>
                <c:pt idx="0">
                  <c:v>Fscore</c:v>
                </c:pt>
              </c:strCache>
            </c:strRef>
          </c:tx>
          <c:cat>
            <c:strRef>
              <c:f>[results.xlsx]size!$B$7:$M$7</c:f>
              <c:strCache>
                <c:ptCount val="12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128</c:v>
                </c:pt>
                <c:pt idx="8">
                  <c:v>256</c:v>
                </c:pt>
                <c:pt idx="9">
                  <c:v>512</c:v>
                </c:pt>
                <c:pt idx="10">
                  <c:v>1024</c:v>
                </c:pt>
                <c:pt idx="11">
                  <c:v>Full</c:v>
                </c:pt>
              </c:strCache>
            </c:strRef>
          </c:cat>
          <c:val>
            <c:numRef>
              <c:f>[results.xlsx]size!$B$10:$M$10</c:f>
              <c:numCache>
                <c:formatCode>0%</c:formatCode>
                <c:ptCount val="12"/>
                <c:pt idx="0">
                  <c:v>0.0661174683771138</c:v>
                </c:pt>
                <c:pt idx="1">
                  <c:v>0.180901667060181</c:v>
                </c:pt>
                <c:pt idx="2">
                  <c:v>0.275392615414613</c:v>
                </c:pt>
                <c:pt idx="3">
                  <c:v>0.374394093522032</c:v>
                </c:pt>
                <c:pt idx="4">
                  <c:v>0.470425417335492</c:v>
                </c:pt>
                <c:pt idx="5">
                  <c:v>0.556398935700949</c:v>
                </c:pt>
                <c:pt idx="6">
                  <c:v>0.636173616788968</c:v>
                </c:pt>
                <c:pt idx="7">
                  <c:v>0.697325477739217</c:v>
                </c:pt>
                <c:pt idx="8">
                  <c:v>0.740611153162428</c:v>
                </c:pt>
                <c:pt idx="9">
                  <c:v>0.773709137884962</c:v>
                </c:pt>
                <c:pt idx="10">
                  <c:v>0.796419497973963</c:v>
                </c:pt>
                <c:pt idx="11">
                  <c:v>0.816552462681707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7675432"/>
        <c:axId val="1857939032"/>
      </c:lineChart>
      <c:catAx>
        <c:axId val="18576754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/>
                  <a:t>Data size </a:t>
                </a:r>
                <a:r>
                  <a:rPr lang="en-US" sz="1800" dirty="0" smtClean="0"/>
                  <a:t>(</a:t>
                </a:r>
                <a:r>
                  <a:rPr lang="en-US" sz="1800" dirty="0"/>
                  <a:t>projects)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1857939032"/>
        <c:crosses val="autoZero"/>
        <c:auto val="1"/>
        <c:lblAlgn val="ctr"/>
        <c:lblOffset val="100"/>
        <c:noMultiLvlLbl val="0"/>
      </c:catAx>
      <c:valAx>
        <c:axId val="1857939032"/>
        <c:scaling>
          <c:orientation val="minMax"/>
          <c:max val="1.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5767543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[results.xlsx]size!$A$18</c:f>
              <c:strCache>
                <c:ptCount val="1"/>
                <c:pt idx="0">
                  <c:v>Precision</c:v>
                </c:pt>
              </c:strCache>
            </c:strRef>
          </c:tx>
          <c:cat>
            <c:strRef>
              <c:f>[results.xlsx]size!$B$17:$I$17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Full</c:v>
                </c:pt>
              </c:strCache>
            </c:strRef>
          </c:cat>
          <c:val>
            <c:numRef>
              <c:f>[results.xlsx]size!$B$18:$I$18</c:f>
              <c:numCache>
                <c:formatCode>0%</c:formatCode>
                <c:ptCount val="8"/>
                <c:pt idx="0">
                  <c:v>0.99894513035511</c:v>
                </c:pt>
                <c:pt idx="1">
                  <c:v>0.91822586483067</c:v>
                </c:pt>
                <c:pt idx="2">
                  <c:v>0.862964658495368</c:v>
                </c:pt>
                <c:pt idx="3">
                  <c:v>0.829806798162423</c:v>
                </c:pt>
                <c:pt idx="4">
                  <c:v>0.822450962425297</c:v>
                </c:pt>
                <c:pt idx="5">
                  <c:v>0.827003793948869</c:v>
                </c:pt>
                <c:pt idx="6">
                  <c:v>0.826039778956082</c:v>
                </c:pt>
                <c:pt idx="7">
                  <c:v>0.824413145539903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[results.xlsx]size!$A$19</c:f>
              <c:strCache>
                <c:ptCount val="1"/>
                <c:pt idx="0">
                  <c:v>Recall</c:v>
                </c:pt>
              </c:strCache>
            </c:strRef>
          </c:tx>
          <c:cat>
            <c:strRef>
              <c:f>[results.xlsx]size!$B$17:$I$17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Full</c:v>
                </c:pt>
              </c:strCache>
            </c:strRef>
          </c:cat>
          <c:val>
            <c:numRef>
              <c:f>[results.xlsx]size!$B$19:$I$19</c:f>
              <c:numCache>
                <c:formatCode>0%</c:formatCode>
                <c:ptCount val="8"/>
                <c:pt idx="0">
                  <c:v>0.116858146344325</c:v>
                </c:pt>
                <c:pt idx="1">
                  <c:v>0.226486621819519</c:v>
                </c:pt>
                <c:pt idx="2">
                  <c:v>0.323065127057303</c:v>
                </c:pt>
                <c:pt idx="3">
                  <c:v>0.420735495313459</c:v>
                </c:pt>
                <c:pt idx="4">
                  <c:v>0.529543878865091</c:v>
                </c:pt>
                <c:pt idx="5">
                  <c:v>0.617393761343984</c:v>
                </c:pt>
                <c:pt idx="6">
                  <c:v>0.699238845867452</c:v>
                </c:pt>
                <c:pt idx="7">
                  <c:v>0.751515151515151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[results.xlsx]size!$A$20</c:f>
              <c:strCache>
                <c:ptCount val="1"/>
                <c:pt idx="0">
                  <c:v>Fscore</c:v>
                </c:pt>
              </c:strCache>
            </c:strRef>
          </c:tx>
          <c:cat>
            <c:strRef>
              <c:f>[results.xlsx]size!$B$17:$I$17</c:f>
              <c:strCache>
                <c:ptCount val="8"/>
                <c:pt idx="0">
                  <c:v>1</c:v>
                </c:pt>
                <c:pt idx="1">
                  <c:v>2</c:v>
                </c:pt>
                <c:pt idx="2">
                  <c:v>4</c:v>
                </c:pt>
                <c:pt idx="3">
                  <c:v>8</c:v>
                </c:pt>
                <c:pt idx="4">
                  <c:v>16</c:v>
                </c:pt>
                <c:pt idx="5">
                  <c:v>32</c:v>
                </c:pt>
                <c:pt idx="6">
                  <c:v>64</c:v>
                </c:pt>
                <c:pt idx="7">
                  <c:v>Full</c:v>
                </c:pt>
              </c:strCache>
            </c:strRef>
          </c:cat>
          <c:val>
            <c:numRef>
              <c:f>[results.xlsx]size!$B$20:$I$20</c:f>
              <c:numCache>
                <c:formatCode>0%</c:formatCode>
                <c:ptCount val="8"/>
                <c:pt idx="0">
                  <c:v>0.209239170865841</c:v>
                </c:pt>
                <c:pt idx="1">
                  <c:v>0.363350407404715</c:v>
                </c:pt>
                <c:pt idx="2">
                  <c:v>0.470129486525254</c:v>
                </c:pt>
                <c:pt idx="3">
                  <c:v>0.55836444086819</c:v>
                </c:pt>
                <c:pt idx="4">
                  <c:v>0.644268542331627</c:v>
                </c:pt>
                <c:pt idx="5">
                  <c:v>0.706989541931637</c:v>
                </c:pt>
                <c:pt idx="6">
                  <c:v>0.757368643705583</c:v>
                </c:pt>
                <c:pt idx="7">
                  <c:v>0.786278120824756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57666424"/>
        <c:axId val="1857329016"/>
      </c:lineChart>
      <c:catAx>
        <c:axId val="18576664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 dirty="0"/>
                  <a:t>Data size </a:t>
                </a:r>
                <a:r>
                  <a:rPr lang="en-US" sz="1800" dirty="0" smtClean="0"/>
                  <a:t>(</a:t>
                </a:r>
                <a:r>
                  <a:rPr lang="en-US" sz="1800" dirty="0"/>
                  <a:t>projects)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1857329016"/>
        <c:crosses val="autoZero"/>
        <c:auto val="1"/>
        <c:lblAlgn val="ctr"/>
        <c:lblOffset val="100"/>
        <c:noMultiLvlLbl val="0"/>
      </c:catAx>
      <c:valAx>
        <c:axId val="1857329016"/>
        <c:scaling>
          <c:orientation val="minMax"/>
          <c:max val="1.0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57666424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Correctness</c:v>
                </c:pt>
              </c:strCache>
            </c:strRef>
          </c:tx>
          <c:explosion val="25"/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Correct </c:v>
                </c:pt>
                <c:pt idx="1">
                  <c:v>Good Starting Point </c:v>
                </c:pt>
                <c:pt idx="2">
                  <c:v>Incorrect 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0.63</c:v>
                </c:pt>
                <c:pt idx="1">
                  <c:v>0.19</c:v>
                </c:pt>
                <c:pt idx="2">
                  <c:v>0.18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Usefulness</c:v>
                </c:pt>
              </c:strCache>
            </c:strRef>
          </c:tx>
          <c:explosion val="25"/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Strongly Agree </c:v>
                </c:pt>
                <c:pt idx="1">
                  <c:v>Agree </c:v>
                </c:pt>
                <c:pt idx="2">
                  <c:v>Disagree </c:v>
                </c:pt>
                <c:pt idx="3">
                  <c:v>Strongly Disagree 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0.33</c:v>
                </c:pt>
                <c:pt idx="1">
                  <c:v>0.48</c:v>
                </c:pt>
                <c:pt idx="2">
                  <c:v>0.13</c:v>
                </c:pt>
                <c:pt idx="3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[results.xlsx]sensitivity!$B$18</c:f>
              <c:strCache>
                <c:ptCount val="1"/>
                <c:pt idx="0">
                  <c:v>Precision</c:v>
                </c:pt>
              </c:strCache>
            </c:strRef>
          </c:tx>
          <c:invertIfNegative val="0"/>
          <c:cat>
            <c:strRef>
              <c:f>[results.xlsx]sensitivity!$C$17:$G$17</c:f>
              <c:strCache>
                <c:ptCount val="5"/>
                <c:pt idx="0">
                  <c:v>Base</c:v>
                </c:pt>
                <c:pt idx="1">
                  <c:v>Arg</c:v>
                </c:pt>
                <c:pt idx="2">
                  <c:v>Norm</c:v>
                </c:pt>
                <c:pt idx="3">
                  <c:v>Merge</c:v>
                </c:pt>
                <c:pt idx="4">
                  <c:v>Subtype</c:v>
                </c:pt>
              </c:strCache>
            </c:strRef>
          </c:cat>
          <c:val>
            <c:numRef>
              <c:f>[results.xlsx]sensitivity!$C$18:$G$18</c:f>
              <c:numCache>
                <c:formatCode>0%</c:formatCode>
                <c:ptCount val="5"/>
                <c:pt idx="0">
                  <c:v>0.845223700120919</c:v>
                </c:pt>
                <c:pt idx="1">
                  <c:v>0.890552995391702</c:v>
                </c:pt>
                <c:pt idx="2">
                  <c:v>0.851222104144527</c:v>
                </c:pt>
                <c:pt idx="3">
                  <c:v>0.84578544061303</c:v>
                </c:pt>
                <c:pt idx="4">
                  <c:v>0.842440801457198</c:v>
                </c:pt>
              </c:numCache>
            </c:numRef>
          </c:val>
        </c:ser>
        <c:ser>
          <c:idx val="1"/>
          <c:order val="1"/>
          <c:tx>
            <c:strRef>
              <c:f>[results.xlsx]sensitivity!$B$19</c:f>
              <c:strCache>
                <c:ptCount val="1"/>
                <c:pt idx="0">
                  <c:v>Recall</c:v>
                </c:pt>
              </c:strCache>
            </c:strRef>
          </c:tx>
          <c:invertIfNegative val="0"/>
          <c:cat>
            <c:strRef>
              <c:f>[results.xlsx]sensitivity!$C$17:$G$17</c:f>
              <c:strCache>
                <c:ptCount val="5"/>
                <c:pt idx="0">
                  <c:v>Base</c:v>
                </c:pt>
                <c:pt idx="1">
                  <c:v>Arg</c:v>
                </c:pt>
                <c:pt idx="2">
                  <c:v>Norm</c:v>
                </c:pt>
                <c:pt idx="3">
                  <c:v>Merge</c:v>
                </c:pt>
                <c:pt idx="4">
                  <c:v>Subtype</c:v>
                </c:pt>
              </c:strCache>
            </c:strRef>
          </c:cat>
          <c:val>
            <c:numRef>
              <c:f>[results.xlsx]sensitivity!$C$19:$G$19</c:f>
              <c:numCache>
                <c:formatCode>0%</c:formatCode>
                <c:ptCount val="5"/>
                <c:pt idx="0">
                  <c:v>0.598268398268398</c:v>
                </c:pt>
                <c:pt idx="1">
                  <c:v>0.662337662337662</c:v>
                </c:pt>
                <c:pt idx="2">
                  <c:v>0.684848484848487</c:v>
                </c:pt>
                <c:pt idx="3">
                  <c:v>0.755844155844156</c:v>
                </c:pt>
                <c:pt idx="4">
                  <c:v>0.792207792207792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8006936"/>
        <c:axId val="1857361080"/>
      </c:barChart>
      <c:catAx>
        <c:axId val="1858006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57361080"/>
        <c:crosses val="autoZero"/>
        <c:auto val="1"/>
        <c:lblAlgn val="ctr"/>
        <c:lblOffset val="100"/>
        <c:noMultiLvlLbl val="0"/>
      </c:catAx>
      <c:valAx>
        <c:axId val="1857361080"/>
        <c:scaling>
          <c:orientation val="minMax"/>
          <c:max val="0.9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5800693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[results.xlsx]sensitivity!$B$20</c:f>
              <c:strCache>
                <c:ptCount val="1"/>
                <c:pt idx="0">
                  <c:v>Precision</c:v>
                </c:pt>
              </c:strCache>
            </c:strRef>
          </c:tx>
          <c:invertIfNegative val="0"/>
          <c:cat>
            <c:strRef>
              <c:f>[results.xlsx]sensitivity!$C$17:$G$17</c:f>
              <c:strCache>
                <c:ptCount val="5"/>
                <c:pt idx="0">
                  <c:v>Base</c:v>
                </c:pt>
                <c:pt idx="1">
                  <c:v>Arg</c:v>
                </c:pt>
                <c:pt idx="2">
                  <c:v>Norm</c:v>
                </c:pt>
                <c:pt idx="3">
                  <c:v>Merge</c:v>
                </c:pt>
                <c:pt idx="4">
                  <c:v>Subtype</c:v>
                </c:pt>
              </c:strCache>
            </c:strRef>
          </c:cat>
          <c:val>
            <c:numRef>
              <c:f>[results.xlsx]sensitivity!$C$20:$G$20</c:f>
              <c:numCache>
                <c:formatCode>0%</c:formatCode>
                <c:ptCount val="5"/>
                <c:pt idx="0">
                  <c:v>0.784919653893698</c:v>
                </c:pt>
                <c:pt idx="1">
                  <c:v>0.818284424379232</c:v>
                </c:pt>
                <c:pt idx="2">
                  <c:v>0.81304347826087</c:v>
                </c:pt>
                <c:pt idx="3">
                  <c:v>0.815789473684214</c:v>
                </c:pt>
                <c:pt idx="4">
                  <c:v>0.824413145539903</c:v>
                </c:pt>
              </c:numCache>
            </c:numRef>
          </c:val>
        </c:ser>
        <c:ser>
          <c:idx val="1"/>
          <c:order val="1"/>
          <c:tx>
            <c:strRef>
              <c:f>[results.xlsx]sensitivity!$B$21</c:f>
              <c:strCache>
                <c:ptCount val="1"/>
                <c:pt idx="0">
                  <c:v>Recall</c:v>
                </c:pt>
              </c:strCache>
            </c:strRef>
          </c:tx>
          <c:invertIfNegative val="0"/>
          <c:cat>
            <c:strRef>
              <c:f>[results.xlsx]sensitivity!$C$17:$G$17</c:f>
              <c:strCache>
                <c:ptCount val="5"/>
                <c:pt idx="0">
                  <c:v>Base</c:v>
                </c:pt>
                <c:pt idx="1">
                  <c:v>Arg</c:v>
                </c:pt>
                <c:pt idx="2">
                  <c:v>Norm</c:v>
                </c:pt>
                <c:pt idx="3">
                  <c:v>Merge</c:v>
                </c:pt>
                <c:pt idx="4">
                  <c:v>Subtype</c:v>
                </c:pt>
              </c:strCache>
            </c:strRef>
          </c:cat>
          <c:val>
            <c:numRef>
              <c:f>[results.xlsx]sensitivity!$C$21:$G$21</c:f>
              <c:numCache>
                <c:formatCode>0%</c:formatCode>
                <c:ptCount val="5"/>
                <c:pt idx="0">
                  <c:v>0.545454545454545</c:v>
                </c:pt>
                <c:pt idx="1">
                  <c:v>0.621645021645026</c:v>
                </c:pt>
                <c:pt idx="2">
                  <c:v>0.63982683982684</c:v>
                </c:pt>
                <c:pt idx="3">
                  <c:v>0.691774891774895</c:v>
                </c:pt>
                <c:pt idx="4">
                  <c:v>0.751515151515151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57916568"/>
        <c:axId val="1857081880"/>
      </c:barChart>
      <c:catAx>
        <c:axId val="1857916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857081880"/>
        <c:crosses val="autoZero"/>
        <c:auto val="1"/>
        <c:lblAlgn val="ctr"/>
        <c:lblOffset val="100"/>
        <c:noMultiLvlLbl val="0"/>
      </c:catAx>
      <c:valAx>
        <c:axId val="18570818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85791656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0.0</c:v>
                </c:pt>
                <c:pt idx="1">
                  <c:v>1.0</c:v>
                </c:pt>
                <c:pt idx="2">
                  <c:v>2.0</c:v>
                </c:pt>
                <c:pt idx="3">
                  <c:v>3.0</c:v>
                </c:pt>
                <c:pt idx="4">
                  <c:v>4.0</c:v>
                </c:pt>
                <c:pt idx="5">
                  <c:v>5.0</c:v>
                </c:pt>
                <c:pt idx="6">
                  <c:v>6.0</c:v>
                </c:pt>
                <c:pt idx="7">
                  <c:v>7.0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78.0</c:v>
                </c:pt>
                <c:pt idx="1">
                  <c:v>465.0</c:v>
                </c:pt>
                <c:pt idx="2">
                  <c:v>144.0</c:v>
                </c:pt>
                <c:pt idx="3">
                  <c:v>62.0</c:v>
                </c:pt>
                <c:pt idx="4">
                  <c:v>36.0</c:v>
                </c:pt>
                <c:pt idx="5">
                  <c:v>4.0</c:v>
                </c:pt>
                <c:pt idx="6">
                  <c:v>4.0</c:v>
                </c:pt>
                <c:pt idx="7">
                  <c:v>4.0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857851848"/>
        <c:axId val="1857478344"/>
      </c:barChart>
      <c:catAx>
        <c:axId val="1857851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57478344"/>
        <c:crosses val="autoZero"/>
        <c:auto val="1"/>
        <c:lblAlgn val="ctr"/>
        <c:lblOffset val="100"/>
        <c:noMultiLvlLbl val="0"/>
      </c:catAx>
      <c:valAx>
        <c:axId val="18574783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57851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29D0B-FACA-4728-9AEF-3720B532BE53}" type="datetimeFigureOut">
              <a:rPr lang="en-US" smtClean="0"/>
              <a:pPr/>
              <a:t>11/18/14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CF565-7999-49AB-93F0-6A63FB00F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15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Good </a:t>
            </a:r>
            <a:r>
              <a:rPr lang="en-US" dirty="0"/>
              <a:t>afternoon - </a:t>
            </a:r>
            <a:r>
              <a:rPr lang="en-US" dirty="0" smtClean="0"/>
              <a:t>Collaborative </a:t>
            </a:r>
            <a:r>
              <a:rPr lang="en-US" dirty="0"/>
              <a:t>work with my colleague </a:t>
            </a:r>
            <a:r>
              <a:rPr lang="en-US" dirty="0" err="1"/>
              <a:t>Tien</a:t>
            </a:r>
            <a:r>
              <a:rPr lang="en-US" dirty="0"/>
              <a:t>, and our current and past students.</a:t>
            </a:r>
          </a:p>
          <a:p>
            <a:r>
              <a:rPr lang="en-US" dirty="0"/>
              <a:t>Let's begin with an overview.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159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Slide on</a:t>
            </a:r>
            <a:r>
              <a:rPr lang="en-US" baseline="0" dirty="0" smtClean="0"/>
              <a:t> extracting 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270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Slide on normalizing 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08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Details in paper.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0328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Chose 2 classes in JDK that had methods without specifications</a:t>
            </a:r>
          </a:p>
          <a:p>
            <a:r>
              <a:rPr lang="en-US" dirty="0" smtClean="0"/>
              <a:t>Used mined preconditions to create preconditions for those methods in JML syntax</a:t>
            </a:r>
          </a:p>
          <a:p>
            <a:r>
              <a:rPr lang="en-US" dirty="0" smtClean="0"/>
              <a:t>Sent to JML team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096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* </a:t>
            </a:r>
            <a:r>
              <a:rPr lang="en-US" sz="1200" dirty="0" smtClean="0"/>
              <a:t>82% are rated as correct or good starting point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* 81% agree on the usefulness of the mined preconditions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096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Mining API preconditions from large code corpus</a:t>
            </a:r>
          </a:p>
          <a:p>
            <a:pPr lvl="1"/>
            <a:r>
              <a:rPr lang="en-US" dirty="0" smtClean="0"/>
              <a:t>120 million SLOCs on </a:t>
            </a:r>
            <a:r>
              <a:rPr lang="en-US" dirty="0" err="1" smtClean="0"/>
              <a:t>SourceForge</a:t>
            </a:r>
            <a:r>
              <a:rPr lang="en-US" dirty="0" smtClean="0"/>
              <a:t> and Apache</a:t>
            </a:r>
          </a:p>
          <a:p>
            <a:r>
              <a:rPr lang="en-US" dirty="0" smtClean="0"/>
              <a:t>High accuracy</a:t>
            </a:r>
          </a:p>
          <a:p>
            <a:pPr lvl="1"/>
            <a:r>
              <a:rPr lang="en-US" dirty="0" smtClean="0"/>
              <a:t>Recall: 75–80% and Precision: 82–84%</a:t>
            </a:r>
          </a:p>
          <a:p>
            <a:pPr lvl="1"/>
            <a:r>
              <a:rPr lang="en-US" dirty="0" smtClean="0"/>
              <a:t>Found 5 missing preconditions</a:t>
            </a:r>
          </a:p>
          <a:p>
            <a:r>
              <a:rPr lang="en-US" dirty="0" smtClean="0"/>
              <a:t>Useful for writing specifications</a:t>
            </a:r>
          </a:p>
          <a:p>
            <a:pPr lvl="1"/>
            <a:r>
              <a:rPr lang="en-US" dirty="0" smtClean="0"/>
              <a:t>All suggestions are accepted by specification writer</a:t>
            </a:r>
          </a:p>
          <a:p>
            <a:pPr lvl="1"/>
            <a:r>
              <a:rPr lang="en-US" dirty="0" smtClean="0"/>
              <a:t>81% of survey participants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4461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MSS Code Factory</a:t>
            </a:r>
            <a:r>
              <a:rPr lang="en-US" baseline="0" dirty="0" smtClean="0"/>
              <a:t> revision </a:t>
            </a:r>
            <a:r>
              <a:rPr lang="en-US" dirty="0" smtClean="0"/>
              <a:t>2464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934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shown one method at a time and its mined precondition(s)</a:t>
            </a:r>
          </a:p>
          <a:p>
            <a:r>
              <a:rPr lang="en-US" dirty="0" smtClean="0"/>
              <a:t>Participants rated the correctness of each precondition</a:t>
            </a:r>
          </a:p>
          <a:p>
            <a:pPr lvl="1"/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Good starting point</a:t>
            </a:r>
          </a:p>
          <a:p>
            <a:pPr lvl="1"/>
            <a:r>
              <a:rPr lang="en-US" dirty="0" smtClean="0"/>
              <a:t>Incorrect</a:t>
            </a:r>
          </a:p>
          <a:p>
            <a:r>
              <a:rPr lang="en-US" dirty="0" smtClean="0"/>
              <a:t>Participants rated the usefulness of mined precondition(s) for each method</a:t>
            </a:r>
          </a:p>
          <a:p>
            <a:pPr lvl="1"/>
            <a:r>
              <a:rPr lang="en-US" dirty="0" smtClean="0"/>
              <a:t>Strongly Agree, Agree, Disagree and Strongly Disagree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shown one method at a time and its mined precondition(s)</a:t>
            </a:r>
          </a:p>
          <a:p>
            <a:r>
              <a:rPr lang="en-US" dirty="0" smtClean="0"/>
              <a:t>Participants rated the correctness of each precondition</a:t>
            </a:r>
          </a:p>
          <a:p>
            <a:pPr lvl="1"/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Good starting point</a:t>
            </a:r>
          </a:p>
          <a:p>
            <a:pPr lvl="1"/>
            <a:r>
              <a:rPr lang="en-US" dirty="0" smtClean="0"/>
              <a:t>Incorrect</a:t>
            </a:r>
          </a:p>
          <a:p>
            <a:r>
              <a:rPr lang="en-US" dirty="0" smtClean="0"/>
              <a:t>Participants rated the usefulness of mined precondition(s) for each method</a:t>
            </a:r>
          </a:p>
          <a:p>
            <a:pPr lvl="1"/>
            <a:r>
              <a:rPr lang="en-US" dirty="0" smtClean="0"/>
              <a:t>Strongly Agree, Agree, Disagree and Strongly Disagree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shown one method at a time and its mined precondition(s)</a:t>
            </a:r>
          </a:p>
          <a:p>
            <a:r>
              <a:rPr lang="en-US" dirty="0" smtClean="0"/>
              <a:t>Participants rated the correctness of each precondition</a:t>
            </a:r>
          </a:p>
          <a:p>
            <a:pPr lvl="1"/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Good starting point</a:t>
            </a:r>
          </a:p>
          <a:p>
            <a:pPr lvl="1"/>
            <a:r>
              <a:rPr lang="en-US" dirty="0" smtClean="0"/>
              <a:t>Incorrect</a:t>
            </a:r>
          </a:p>
          <a:p>
            <a:r>
              <a:rPr lang="en-US" dirty="0" smtClean="0"/>
              <a:t>Participants rated the usefulness of mined precondition(s) for each method</a:t>
            </a:r>
          </a:p>
          <a:p>
            <a:pPr lvl="1"/>
            <a:r>
              <a:rPr lang="en-US" dirty="0" smtClean="0"/>
              <a:t>Strongly Agree, Agree, Disagree and Strongly Disagree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work is targeting the </a:t>
            </a:r>
            <a:r>
              <a:rPr lang="en-US" dirty="0"/>
              <a:t>problem </a:t>
            </a:r>
            <a:r>
              <a:rPr lang="en-US" dirty="0" smtClean="0"/>
              <a:t>that commonly used API </a:t>
            </a:r>
            <a:r>
              <a:rPr lang="en-US" dirty="0"/>
              <a:t>lack </a:t>
            </a:r>
            <a:r>
              <a:rPr lang="en-US" dirty="0" smtClean="0"/>
              <a:t>specifications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smtClean="0"/>
              <a:t>By specifications here we refer to behavioral </a:t>
            </a:r>
            <a:r>
              <a:rPr lang="en-US" dirty="0"/>
              <a:t>specification: </a:t>
            </a:r>
            <a:r>
              <a:rPr lang="en-US" dirty="0" err="1"/>
              <a:t>pre+post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smtClean="0"/>
              <a:t>Since APIs lack specifications, </a:t>
            </a:r>
            <a:r>
              <a:rPr lang="en-US" dirty="0"/>
              <a:t>its harder to write high assurance systems</a:t>
            </a:r>
          </a:p>
          <a:p>
            <a:r>
              <a:rPr lang="en-US" dirty="0"/>
              <a:t>Spec inference approach promise to solve this problem, but </a:t>
            </a:r>
            <a:r>
              <a:rPr lang="en-US" dirty="0" smtClean="0"/>
              <a:t>existing work has </a:t>
            </a:r>
            <a:r>
              <a:rPr lang="en-US" dirty="0" err="1" smtClean="0"/>
              <a:t>focussed</a:t>
            </a:r>
            <a:r>
              <a:rPr lang="en-US" dirty="0" smtClean="0"/>
              <a:t> on inferring project-specific specifications</a:t>
            </a:r>
            <a:endParaRPr lang="en-US" dirty="0"/>
          </a:p>
          <a:p>
            <a:r>
              <a:rPr lang="en-US" dirty="0"/>
              <a:t>An opportunity </a:t>
            </a:r>
            <a:r>
              <a:rPr lang="en-US" dirty="0" smtClean="0"/>
              <a:t>that has come is that large amount of code is now easily available.</a:t>
            </a:r>
          </a:p>
          <a:p>
            <a:r>
              <a:rPr lang="en-US" dirty="0" smtClean="0"/>
              <a:t>Building on this opportunity, this work examines whether consensus across large number of projects can help improve specification inference.</a:t>
            </a:r>
          </a:p>
          <a:p>
            <a:r>
              <a:rPr lang="en-US" dirty="0" smtClean="0"/>
              <a:t>We show feasibility of this direction, and its effectiveness for preconditions.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60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shown one method at a time and its mined precondition(s)</a:t>
            </a:r>
          </a:p>
          <a:p>
            <a:r>
              <a:rPr lang="en-US" dirty="0" smtClean="0"/>
              <a:t>Participants rated the correctness of each precondition</a:t>
            </a:r>
          </a:p>
          <a:p>
            <a:pPr lvl="1"/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Good starting point</a:t>
            </a:r>
          </a:p>
          <a:p>
            <a:pPr lvl="1"/>
            <a:r>
              <a:rPr lang="en-US" dirty="0" smtClean="0"/>
              <a:t>Incorrect</a:t>
            </a:r>
          </a:p>
          <a:p>
            <a:r>
              <a:rPr lang="en-US" dirty="0" smtClean="0"/>
              <a:t>Participants rated the usefulness of mined precondition(s) for each method</a:t>
            </a:r>
          </a:p>
          <a:p>
            <a:pPr lvl="1"/>
            <a:r>
              <a:rPr lang="en-US" dirty="0" smtClean="0"/>
              <a:t>Strongly Agree, Agree, Disagree and Strongly Disagree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shown one method at a time and its mined precondition(s)</a:t>
            </a:r>
          </a:p>
          <a:p>
            <a:r>
              <a:rPr lang="en-US" dirty="0" smtClean="0"/>
              <a:t>Participants rated the correctness of each precondition</a:t>
            </a:r>
          </a:p>
          <a:p>
            <a:pPr lvl="1"/>
            <a:r>
              <a:rPr lang="en-US" dirty="0" smtClean="0"/>
              <a:t>Correct</a:t>
            </a:r>
          </a:p>
          <a:p>
            <a:pPr lvl="1"/>
            <a:r>
              <a:rPr lang="en-US" dirty="0" smtClean="0"/>
              <a:t>Good starting point</a:t>
            </a:r>
          </a:p>
          <a:p>
            <a:pPr lvl="1"/>
            <a:r>
              <a:rPr lang="en-US" dirty="0" smtClean="0"/>
              <a:t>Incorrect</a:t>
            </a:r>
          </a:p>
          <a:p>
            <a:r>
              <a:rPr lang="en-US" dirty="0" smtClean="0"/>
              <a:t>Participants rated the usefulness of mined precondition(s) for each method</a:t>
            </a:r>
          </a:p>
          <a:p>
            <a:pPr lvl="1"/>
            <a:r>
              <a:rPr lang="en-US" dirty="0" smtClean="0"/>
              <a:t>Strongly Agree, Agree, Disagree and Strongly Disagree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Writing code conforming to the specifications</a:t>
            </a:r>
          </a:p>
          <a:p>
            <a:r>
              <a:rPr lang="en-US" dirty="0" smtClean="0"/>
              <a:t>Automated program verification</a:t>
            </a:r>
          </a:p>
          <a:p>
            <a:pPr lvl="1"/>
            <a:r>
              <a:rPr lang="en-US" dirty="0" smtClean="0"/>
              <a:t>Runtime assertion checking: </a:t>
            </a:r>
            <a:r>
              <a:rPr lang="en-US" dirty="0" err="1" smtClean="0"/>
              <a:t>jmlrac</a:t>
            </a:r>
            <a:endParaRPr lang="en-US" dirty="0" smtClean="0"/>
          </a:p>
          <a:p>
            <a:pPr lvl="1"/>
            <a:r>
              <a:rPr lang="en-US" dirty="0" smtClean="0"/>
              <a:t>Extended static checking: ESC/Java</a:t>
            </a:r>
          </a:p>
          <a:p>
            <a:r>
              <a:rPr lang="en-US" dirty="0" smtClean="0"/>
              <a:t>Bug detection</a:t>
            </a:r>
          </a:p>
          <a:p>
            <a:r>
              <a:rPr lang="en-US" dirty="0" smtClean="0"/>
              <a:t>Automatic test case generation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261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13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139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Dynamic approaches</a:t>
            </a:r>
          </a:p>
          <a:p>
            <a:pPr lvl="1"/>
            <a:r>
              <a:rPr lang="en-US" dirty="0" smtClean="0"/>
              <a:t>Ernst et al. [ICSE’99] detects program invariants via running test cases</a:t>
            </a:r>
          </a:p>
          <a:p>
            <a:pPr lvl="1"/>
            <a:r>
              <a:rPr lang="en-US" dirty="0" smtClean="0"/>
              <a:t>Weimer et al. [TACAS’05] mine temporal specification from error handling paths</a:t>
            </a:r>
          </a:p>
          <a:p>
            <a:pPr lvl="1"/>
            <a:r>
              <a:rPr lang="en-US" dirty="0" smtClean="0"/>
              <a:t>Wei et al. [ICSE’11] infer complex post-conditions from simple programmer-written ones</a:t>
            </a:r>
          </a:p>
          <a:p>
            <a:r>
              <a:rPr lang="en-US" dirty="0" smtClean="0"/>
              <a:t>Static approaches</a:t>
            </a:r>
          </a:p>
          <a:p>
            <a:pPr lvl="1"/>
            <a:r>
              <a:rPr lang="en-US" dirty="0" smtClean="0"/>
              <a:t>Several approaches mine the temporal specifications between method calls</a:t>
            </a:r>
          </a:p>
          <a:p>
            <a:pPr lvl="1"/>
            <a:r>
              <a:rPr lang="en-US" dirty="0" err="1" smtClean="0"/>
              <a:t>Ramanathan</a:t>
            </a:r>
            <a:r>
              <a:rPr lang="en-US" dirty="0" smtClean="0"/>
              <a:t> et al. [PLDI’07] combine program analysis and data mining to infer preconditions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13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Dynamic approaches</a:t>
            </a:r>
          </a:p>
          <a:p>
            <a:pPr lvl="1"/>
            <a:r>
              <a:rPr lang="en-US" dirty="0" smtClean="0"/>
              <a:t>Ernst et al. [ICSE’99] detects program invariants via running test cases</a:t>
            </a:r>
          </a:p>
          <a:p>
            <a:pPr lvl="1"/>
            <a:r>
              <a:rPr lang="en-US" dirty="0" smtClean="0"/>
              <a:t>Weimer et al. [TACAS’05] mine temporal specification from error handling paths</a:t>
            </a:r>
          </a:p>
          <a:p>
            <a:pPr lvl="1"/>
            <a:r>
              <a:rPr lang="en-US" dirty="0" smtClean="0"/>
              <a:t>Wei et al. [ICSE’11] infer complex post-conditions from simple programmer-written ones</a:t>
            </a:r>
          </a:p>
          <a:p>
            <a:r>
              <a:rPr lang="en-US" dirty="0" smtClean="0"/>
              <a:t>Static approaches</a:t>
            </a:r>
          </a:p>
          <a:p>
            <a:pPr lvl="1"/>
            <a:r>
              <a:rPr lang="en-US" dirty="0" smtClean="0"/>
              <a:t>Several approaches mine the temporal specifications between method calls</a:t>
            </a:r>
          </a:p>
          <a:p>
            <a:pPr lvl="1"/>
            <a:r>
              <a:rPr lang="en-US" dirty="0" err="1" smtClean="0"/>
              <a:t>Ramanathan</a:t>
            </a:r>
            <a:r>
              <a:rPr lang="en-US" dirty="0" smtClean="0"/>
              <a:t> et al. [PLDI’07] combine program analysis and data mining to infer preconditions</a:t>
            </a:r>
          </a:p>
          <a:p>
            <a:pPr lvl="1"/>
            <a:r>
              <a:rPr lang="en-US" dirty="0" smtClean="0"/>
              <a:t>----- Meeting Notes (11/18/14 12:10) -----</a:t>
            </a:r>
          </a:p>
          <a:p>
            <a:pPr lvl="1"/>
            <a:r>
              <a:rPr lang="en-US" dirty="0" smtClean="0"/>
              <a:t>separate?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13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Dynamic approaches</a:t>
            </a:r>
          </a:p>
          <a:p>
            <a:pPr lvl="1"/>
            <a:r>
              <a:rPr lang="en-US" dirty="0" smtClean="0"/>
              <a:t>Ernst et al. [ICSE’99] detects program invariants via running test cases</a:t>
            </a:r>
          </a:p>
          <a:p>
            <a:pPr lvl="1"/>
            <a:r>
              <a:rPr lang="en-US" dirty="0" smtClean="0"/>
              <a:t>Weimer et al. [TACAS’05] mine temporal specification from error handling paths</a:t>
            </a:r>
          </a:p>
          <a:p>
            <a:pPr lvl="1"/>
            <a:r>
              <a:rPr lang="en-US" dirty="0" smtClean="0"/>
              <a:t>Wei et al. [ICSE’11] infer complex post-conditions from simple programmer-written ones</a:t>
            </a:r>
          </a:p>
          <a:p>
            <a:r>
              <a:rPr lang="en-US" dirty="0" smtClean="0"/>
              <a:t>Static approaches</a:t>
            </a:r>
          </a:p>
          <a:p>
            <a:pPr lvl="1"/>
            <a:r>
              <a:rPr lang="en-US" dirty="0" smtClean="0"/>
              <a:t>Several approaches mine the temporal specifications between method calls</a:t>
            </a:r>
          </a:p>
          <a:p>
            <a:pPr lvl="1"/>
            <a:r>
              <a:rPr lang="en-US" dirty="0" err="1" smtClean="0"/>
              <a:t>Ramanathan</a:t>
            </a:r>
            <a:r>
              <a:rPr lang="en-US" dirty="0" smtClean="0"/>
              <a:t> et al. [PLDI’07] combine program analysis and data mining to infer preconditions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13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Dynamic approaches</a:t>
            </a:r>
          </a:p>
          <a:p>
            <a:pPr lvl="1"/>
            <a:r>
              <a:rPr lang="en-US" dirty="0" smtClean="0"/>
              <a:t>Ernst et al. [ICSE’99] detects program invariants via running test cases</a:t>
            </a:r>
          </a:p>
          <a:p>
            <a:pPr lvl="1"/>
            <a:r>
              <a:rPr lang="en-US" dirty="0" smtClean="0"/>
              <a:t>Weimer et al. [TACAS’05] mine temporal specification from error handling paths</a:t>
            </a:r>
          </a:p>
          <a:p>
            <a:pPr lvl="1"/>
            <a:r>
              <a:rPr lang="en-US" dirty="0" smtClean="0"/>
              <a:t>Wei et al. [ICSE’11] infer complex post-conditions from simple programmer-written ones</a:t>
            </a:r>
          </a:p>
          <a:p>
            <a:r>
              <a:rPr lang="en-US" dirty="0" smtClean="0"/>
              <a:t>Static approaches</a:t>
            </a:r>
          </a:p>
          <a:p>
            <a:pPr lvl="1"/>
            <a:r>
              <a:rPr lang="en-US" dirty="0" smtClean="0"/>
              <a:t>Several approaches mine the temporal specifications between method calls</a:t>
            </a:r>
          </a:p>
          <a:p>
            <a:pPr lvl="1"/>
            <a:r>
              <a:rPr lang="en-US" dirty="0" err="1" smtClean="0"/>
              <a:t>Ramanathan</a:t>
            </a:r>
            <a:r>
              <a:rPr lang="en-US" dirty="0" smtClean="0"/>
              <a:t> et al. [PLDI’07] combine program analysis and data mining to infer preconditions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7CF565-7999-49AB-93F0-6A63FB00FAA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113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4B0C1-0492-406B-9563-BB29F81ECCE8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14123-46A4-4D34-9498-1EFF983643B3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42322-125F-4C5D-A374-6A2F83FD8BDA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319B0-D5A7-4210-9AC7-521145CDA89E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DB4C8-AAA8-4D42-901B-2B57A5BF6273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8F37-2A03-40DA-8EAF-7AAAD8436CBC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F87E2-1ECE-481B-A94C-9F7B592380E6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6476F-3FD8-42D1-AE5B-C15291F54D57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087D0-0CB7-41AB-BB19-A03FEFA3F501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25C6B-49AD-4F37-8DCD-909DB9F0440D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9F941-34D0-4D59-9DAE-C188DD0F8F8B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6D299-6AD4-4C50-823D-0500780EE9DE}" type="datetime1">
              <a:rPr lang="en-US" smtClean="0"/>
              <a:pPr/>
              <a:t>11/18/14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jmlspecs.org/" TargetMode="External"/><Relationship Id="rId3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4" Type="http://schemas.openxmlformats.org/officeDocument/2006/relationships/chart" Target="../charts/chart4.xml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5.xml"/><Relationship Id="rId3" Type="http://schemas.openxmlformats.org/officeDocument/2006/relationships/chart" Target="../charts/char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://boa.cs.iastate.edu/jml/" TargetMode="External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6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hyperlink" Target="http://boa.cs.iastate.edu/jml/" TargetMode="External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hyperlink" Target="http://boa.cs.iastate.edu/jml/" TargetMode="External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://boa.cs.iastate.edu/jml/" TargetMode="External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://boa.cs.iastate.edu/jml/" TargetMode="External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00976"/>
            <a:ext cx="7772400" cy="1470025"/>
          </a:xfrm>
        </p:spPr>
        <p:txBody>
          <a:bodyPr/>
          <a:lstStyle/>
          <a:p>
            <a:r>
              <a:rPr lang="en-US" dirty="0" smtClean="0"/>
              <a:t>Mining Preconditions of APIs in Large-Scale Code Corpus</a:t>
            </a:r>
            <a:endParaRPr lang="en-US" dirty="0"/>
          </a:p>
        </p:txBody>
      </p:sp>
      <p:pic>
        <p:nvPicPr>
          <p:cNvPr id="20482" name="Picture 2" descr="https://lh6.googleusercontent.com/p3fIaJ5uHPlcr_rIkaEYPff006xmkENMidg8YgZ7FdcS4X5FwHuiOxFC7XNG87rvzyBbdTdq3oZ9Uov_UEXX255jMqb8Aoptloc90PEWLs-0M1LAjaPPNx7UCrp6YUIwaIv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4548" y="3456801"/>
            <a:ext cx="1089734" cy="1432957"/>
          </a:xfrm>
          <a:prstGeom prst="rect">
            <a:avLst/>
          </a:prstGeom>
          <a:noFill/>
        </p:spPr>
      </p:pic>
      <p:pic>
        <p:nvPicPr>
          <p:cNvPr id="20486" name="Picture 6" descr="https://lh5.googleusercontent.com/GXgXOn75G_JNgOjYnYmtuz9N6Y7Vgp13EvxZl0xqQJ3_LK1iO8gAgobsW43bZRuu62UDA0Q5dtSH5Hn7SuciIQ914PCZBV-8ajXjYwSczSIiA5MGYaPad60mLeTmFNC0p7Rv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399" y="3417941"/>
            <a:ext cx="1097709" cy="148666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824515" y="4840069"/>
            <a:ext cx="13353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tx1">
                    <a:lumMod val="75000"/>
                  </a:schemeClr>
                </a:solidFill>
              </a:rPr>
              <a:t>Hoan</a:t>
            </a:r>
            <a:r>
              <a:rPr lang="en-US" sz="1600" b="1" dirty="0" smtClean="0">
                <a:solidFill>
                  <a:schemeClr val="tx1">
                    <a:lumMod val="75000"/>
                  </a:schemeClr>
                </a:solidFill>
              </a:rPr>
              <a:t> Nguyen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67386" y="4840069"/>
            <a:ext cx="132600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>
                    <a:lumMod val="75000"/>
                  </a:schemeClr>
                </a:solidFill>
              </a:rPr>
              <a:t>Robert Dyer*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7127" y="4840069"/>
            <a:ext cx="148590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tx1">
                    <a:lumMod val="75000"/>
                  </a:schemeClr>
                </a:solidFill>
              </a:rPr>
              <a:t>Tien</a:t>
            </a:r>
            <a:r>
              <a:rPr lang="en-US" sz="1600" b="1" dirty="0" smtClean="0">
                <a:solidFill>
                  <a:schemeClr val="tx1">
                    <a:lumMod val="75000"/>
                  </a:schemeClr>
                </a:solidFill>
              </a:rPr>
              <a:t> N. Nguyen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93870" y="4828402"/>
            <a:ext cx="13697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err="1" smtClean="0">
                <a:solidFill>
                  <a:schemeClr val="tx1">
                    <a:lumMod val="75000"/>
                  </a:schemeClr>
                </a:solidFill>
              </a:rPr>
              <a:t>Hridesh</a:t>
            </a:r>
            <a:r>
              <a:rPr lang="en-US" sz="1600" b="1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75000"/>
                  </a:schemeClr>
                </a:solidFill>
              </a:rPr>
              <a:t>Rajan</a:t>
            </a:r>
            <a:endParaRPr lang="en-US" sz="1600" b="1" dirty="0">
              <a:solidFill>
                <a:schemeClr val="tx1">
                  <a:lumMod val="75000"/>
                </a:schemeClr>
              </a:solidFill>
            </a:endParaRPr>
          </a:p>
        </p:txBody>
      </p:sp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48979" y="3456801"/>
            <a:ext cx="1079716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685800" y="6581001"/>
            <a:ext cx="784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chemeClr val="tx1">
                    <a:lumMod val="75000"/>
                  </a:schemeClr>
                </a:solidFill>
              </a:rPr>
              <a:t>*currently at the Bowling Green State University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2326" y="3428136"/>
            <a:ext cx="990600" cy="147646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0600" y="228600"/>
            <a:ext cx="4343400" cy="598896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advTm="30794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6288" y="1787508"/>
            <a:ext cx="6219825" cy="476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685800" y="6477000"/>
            <a:ext cx="7315200" cy="3693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Client code of API </a:t>
            </a:r>
            <a:r>
              <a:rPr lang="en-US" b="1" dirty="0" err="1" smtClean="0">
                <a:solidFill>
                  <a:srgbClr val="FFFFFF"/>
                </a:solidFill>
              </a:rPr>
              <a:t>String.substring</a:t>
            </a:r>
            <a:r>
              <a:rPr lang="en-US" b="1" dirty="0" smtClean="0">
                <a:solidFill>
                  <a:srgbClr val="FFFFFF"/>
                </a:solidFill>
              </a:rPr>
              <a:t>(</a:t>
            </a:r>
            <a:r>
              <a:rPr lang="en-US" b="1" dirty="0" err="1" smtClean="0">
                <a:solidFill>
                  <a:srgbClr val="FFFFFF"/>
                </a:solidFill>
              </a:rPr>
              <a:t>int,int</a:t>
            </a:r>
            <a:r>
              <a:rPr lang="en-US" b="1" dirty="0" smtClean="0">
                <a:solidFill>
                  <a:srgbClr val="FFFFFF"/>
                </a:solidFill>
              </a:rPr>
              <a:t>)</a:t>
            </a:r>
            <a:r>
              <a:rPr lang="en-US" dirty="0" smtClean="0">
                <a:solidFill>
                  <a:srgbClr val="FFFFFF"/>
                </a:solidFill>
              </a:rPr>
              <a:t> in project </a:t>
            </a:r>
            <a:r>
              <a:rPr lang="en-US" dirty="0" err="1" smtClean="0">
                <a:solidFill>
                  <a:srgbClr val="FFFFFF"/>
                </a:solidFill>
              </a:rPr>
              <a:t>SeMoA</a:t>
            </a:r>
            <a:r>
              <a:rPr lang="en-US" dirty="0" smtClean="0">
                <a:solidFill>
                  <a:srgbClr val="FFFFFF"/>
                </a:solidFill>
              </a:rPr>
              <a:t> at revision 1929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5639954"/>
            <a:ext cx="5016310" cy="33855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completePath_.substring</a:t>
            </a:r>
            <a:r>
              <a:rPr lang="en-US" sz="1600" dirty="0" smtClean="0"/>
              <a:t>(</a:t>
            </a:r>
            <a:r>
              <a:rPr lang="en-US" sz="1600" dirty="0" err="1" smtClean="0"/>
              <a:t>servletPathStart</a:t>
            </a:r>
            <a:r>
              <a:rPr lang="en-US" sz="1600" dirty="0" smtClean="0"/>
              <a:t>, </a:t>
            </a:r>
            <a:r>
              <a:rPr lang="en-US" sz="1600" dirty="0" err="1" smtClean="0"/>
              <a:t>extraPathStart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80175" y="1992688"/>
            <a:ext cx="3789045" cy="1022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5105400" y="2016108"/>
            <a:ext cx="3783408" cy="13542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servletPathStart</a:t>
            </a:r>
            <a:r>
              <a:rPr lang="en-US" sz="1600" dirty="0" smtClean="0"/>
              <a:t> &gt;= 0</a:t>
            </a:r>
          </a:p>
          <a:p>
            <a:r>
              <a:rPr lang="en-US" sz="1600" dirty="0" err="1" smtClean="0"/>
              <a:t>extraPathStart</a:t>
            </a:r>
            <a:r>
              <a:rPr lang="en-US" sz="1600" dirty="0" smtClean="0"/>
              <a:t> &gt;= 0</a:t>
            </a:r>
          </a:p>
          <a:p>
            <a:r>
              <a:rPr lang="en-US" sz="1600" dirty="0" err="1" smtClean="0"/>
              <a:t>servletPathStart</a:t>
            </a:r>
            <a:r>
              <a:rPr lang="en-US" sz="1600" dirty="0" smtClean="0"/>
              <a:t> &lt;= </a:t>
            </a:r>
            <a:r>
              <a:rPr lang="en-US" sz="1600" dirty="0" err="1" smtClean="0"/>
              <a:t>completePath_.length</a:t>
            </a:r>
            <a:r>
              <a:rPr lang="en-US" sz="1600" dirty="0" smtClean="0"/>
              <a:t>()</a:t>
            </a:r>
          </a:p>
          <a:p>
            <a:r>
              <a:rPr lang="en-US" sz="1600" dirty="0" err="1" smtClean="0"/>
              <a:t>extraPathStart</a:t>
            </a:r>
            <a:r>
              <a:rPr lang="en-US" sz="1600" dirty="0" smtClean="0"/>
              <a:t> &lt;= </a:t>
            </a:r>
            <a:r>
              <a:rPr lang="en-US" sz="1600" dirty="0" err="1" smtClean="0"/>
              <a:t>completePath_.length</a:t>
            </a:r>
            <a:r>
              <a:rPr lang="en-US" sz="1600" dirty="0" smtClean="0"/>
              <a:t>()</a:t>
            </a:r>
          </a:p>
          <a:p>
            <a:r>
              <a:rPr lang="en-US" sz="1600" dirty="0" err="1" smtClean="0"/>
              <a:t>servletPathStart</a:t>
            </a:r>
            <a:r>
              <a:rPr lang="en-US" sz="1600" dirty="0" smtClean="0"/>
              <a:t> &lt;= </a:t>
            </a:r>
            <a:r>
              <a:rPr lang="en-US" sz="1600" dirty="0" err="1" smtClean="0"/>
              <a:t>extraPathStart</a:t>
            </a:r>
            <a:endParaRPr lang="en-US" sz="1600" dirty="0"/>
          </a:p>
        </p:txBody>
      </p:sp>
      <p:sp>
        <p:nvSpPr>
          <p:cNvPr id="10" name="Right Arrow 9"/>
          <p:cNvSpPr/>
          <p:nvPr/>
        </p:nvSpPr>
        <p:spPr>
          <a:xfrm>
            <a:off x="4648200" y="2397108"/>
            <a:ext cx="457200" cy="3322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19" name="TextBox 18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can be mined from guarded conditions at the call sites of the code using the APIs</a:t>
              </a:r>
            </a:p>
          </p:txBody>
        </p:sp>
        <p:sp>
          <p:nvSpPr>
            <p:cNvPr id="21" name="Left Brace 20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790295" y="2848346"/>
              <a:ext cx="11949051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mined from multiple projects in a large-scale code corpus can be used to filter out </a:t>
              </a:r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</a:rPr>
                <a:t>chaff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935768802"/>
      </p:ext>
    </p:extLst>
  </p:cSld>
  <p:clrMapOvr>
    <a:masterClrMapping/>
  </p:clrMapOvr>
  <p:transition xmlns:p14="http://schemas.microsoft.com/office/powerpoint/2010/main" advTm="50076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4191000" y="2362200"/>
            <a:ext cx="9906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Entry</a:t>
            </a:r>
            <a:endParaRPr lang="en-US" sz="1600" dirty="0"/>
          </a:p>
        </p:txBody>
      </p:sp>
      <p:sp>
        <p:nvSpPr>
          <p:cNvPr id="17" name="Oval 16"/>
          <p:cNvSpPr/>
          <p:nvPr/>
        </p:nvSpPr>
        <p:spPr>
          <a:xfrm>
            <a:off x="4267200" y="5105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22" name="Straight Arrow Connector 21"/>
          <p:cNvCxnSpPr>
            <a:stCxn id="14" idx="4"/>
            <a:endCxn id="45" idx="0"/>
          </p:cNvCxnSpPr>
          <p:nvPr/>
        </p:nvCxnSpPr>
        <p:spPr>
          <a:xfrm>
            <a:off x="4686300" y="25908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45" idx="1"/>
            <a:endCxn id="65" idx="0"/>
          </p:cNvCxnSpPr>
          <p:nvPr/>
        </p:nvCxnSpPr>
        <p:spPr>
          <a:xfrm rot="10800000" flipV="1">
            <a:off x="3162300" y="3048000"/>
            <a:ext cx="419100" cy="1524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429000" y="4495800"/>
            <a:ext cx="25146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string.substring</a:t>
            </a:r>
            <a:r>
              <a:rPr lang="en-US" sz="1600" dirty="0" smtClean="0"/>
              <a:t> (start, end)</a:t>
            </a:r>
            <a:endParaRPr lang="en-US" sz="1600" dirty="0"/>
          </a:p>
        </p:txBody>
      </p:sp>
      <p:sp>
        <p:nvSpPr>
          <p:cNvPr id="41" name="Diamond 40"/>
          <p:cNvSpPr/>
          <p:nvPr/>
        </p:nvSpPr>
        <p:spPr>
          <a:xfrm>
            <a:off x="4267200" y="3505200"/>
            <a:ext cx="8382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c1</a:t>
            </a:r>
            <a:endParaRPr lang="en-US" sz="1600" dirty="0"/>
          </a:p>
        </p:txBody>
      </p:sp>
      <p:sp>
        <p:nvSpPr>
          <p:cNvPr id="45" name="Diamond 44"/>
          <p:cNvSpPr/>
          <p:nvPr/>
        </p:nvSpPr>
        <p:spPr>
          <a:xfrm>
            <a:off x="3581400" y="2895600"/>
            <a:ext cx="2209800" cy="3048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start &gt; end</a:t>
            </a:r>
            <a:endParaRPr lang="en-US" sz="1600" dirty="0"/>
          </a:p>
        </p:txBody>
      </p:sp>
      <p:sp>
        <p:nvSpPr>
          <p:cNvPr id="65" name="Oval 64"/>
          <p:cNvSpPr/>
          <p:nvPr/>
        </p:nvSpPr>
        <p:spPr>
          <a:xfrm>
            <a:off x="2743200" y="3200400"/>
            <a:ext cx="838200" cy="228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Exit</a:t>
            </a:r>
            <a:endParaRPr lang="en-US" sz="1600" dirty="0"/>
          </a:p>
        </p:txBody>
      </p:sp>
      <p:cxnSp>
        <p:nvCxnSpPr>
          <p:cNvPr id="68" name="Straight Arrow Connector 67"/>
          <p:cNvCxnSpPr>
            <a:stCxn id="45" idx="2"/>
            <a:endCxn id="41" idx="0"/>
          </p:cNvCxnSpPr>
          <p:nvPr/>
        </p:nvCxnSpPr>
        <p:spPr>
          <a:xfrm>
            <a:off x="4686300" y="32004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35" idx="2"/>
            <a:endCxn id="17" idx="0"/>
          </p:cNvCxnSpPr>
          <p:nvPr/>
        </p:nvCxnSpPr>
        <p:spPr>
          <a:xfrm>
            <a:off x="4686300" y="4800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33528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do_true</a:t>
            </a:r>
            <a:endParaRPr lang="en-US" sz="1600" dirty="0"/>
          </a:p>
        </p:txBody>
      </p:sp>
      <p:sp>
        <p:nvSpPr>
          <p:cNvPr id="104" name="Rectangle 103"/>
          <p:cNvSpPr/>
          <p:nvPr/>
        </p:nvSpPr>
        <p:spPr>
          <a:xfrm>
            <a:off x="5105400" y="3886200"/>
            <a:ext cx="914400" cy="304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do_false</a:t>
            </a:r>
            <a:endParaRPr lang="en-US" sz="1600" dirty="0"/>
          </a:p>
        </p:txBody>
      </p:sp>
      <p:cxnSp>
        <p:nvCxnSpPr>
          <p:cNvPr id="105" name="Shape 104"/>
          <p:cNvCxnSpPr>
            <a:stCxn id="41" idx="1"/>
            <a:endCxn id="103" idx="0"/>
          </p:cNvCxnSpPr>
          <p:nvPr/>
        </p:nvCxnSpPr>
        <p:spPr>
          <a:xfrm rot="10800000" flipV="1">
            <a:off x="38100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hape 107"/>
          <p:cNvCxnSpPr>
            <a:stCxn id="41" idx="3"/>
            <a:endCxn id="104" idx="0"/>
          </p:cNvCxnSpPr>
          <p:nvPr/>
        </p:nvCxnSpPr>
        <p:spPr>
          <a:xfrm>
            <a:off x="5105400" y="3657600"/>
            <a:ext cx="457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hape 110"/>
          <p:cNvCxnSpPr>
            <a:stCxn id="104" idx="2"/>
            <a:endCxn id="35" idx="0"/>
          </p:cNvCxnSpPr>
          <p:nvPr/>
        </p:nvCxnSpPr>
        <p:spPr>
          <a:xfrm rot="5400000">
            <a:off x="49720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hape 110"/>
          <p:cNvCxnSpPr>
            <a:stCxn id="103" idx="2"/>
            <a:endCxn id="35" idx="0"/>
          </p:cNvCxnSpPr>
          <p:nvPr/>
        </p:nvCxnSpPr>
        <p:spPr>
          <a:xfrm rot="16200000" flipH="1">
            <a:off x="4095750" y="3905250"/>
            <a:ext cx="304800" cy="8763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124200" y="28164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4648200" y="32004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733800" y="3426023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true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5105400" y="3429000"/>
            <a:ext cx="5241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false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5943600" y="1752600"/>
            <a:ext cx="288655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substring (</a:t>
            </a:r>
            <a:r>
              <a:rPr lang="en-US" sz="1600" dirty="0" err="1" smtClean="0"/>
              <a:t>int</a:t>
            </a:r>
            <a:r>
              <a:rPr lang="en-US" sz="1600" dirty="0" smtClean="0"/>
              <a:t>, </a:t>
            </a:r>
            <a:r>
              <a:rPr lang="en-US" sz="1600" dirty="0" err="1" smtClean="0"/>
              <a:t>int</a:t>
            </a:r>
            <a:r>
              <a:rPr lang="en-US" sz="1600" dirty="0" smtClean="0"/>
              <a:t>): {start &lt;= end}</a:t>
            </a:r>
            <a:endParaRPr lang="en-US" sz="1600" dirty="0"/>
          </a:p>
        </p:txBody>
      </p:sp>
      <p:sp>
        <p:nvSpPr>
          <p:cNvPr id="27" name="Flowchart: Multidocument 26"/>
          <p:cNvSpPr/>
          <p:nvPr/>
        </p:nvSpPr>
        <p:spPr>
          <a:xfrm>
            <a:off x="304800" y="3429000"/>
            <a:ext cx="1143000" cy="1219200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 method</a:t>
            </a:r>
            <a:endParaRPr lang="en-US" dirty="0"/>
          </a:p>
        </p:txBody>
      </p:sp>
      <p:sp>
        <p:nvSpPr>
          <p:cNvPr id="28" name="Flowchart: Multidocument 27"/>
          <p:cNvSpPr/>
          <p:nvPr/>
        </p:nvSpPr>
        <p:spPr>
          <a:xfrm>
            <a:off x="304800" y="1752600"/>
            <a:ext cx="2133600" cy="1447800"/>
          </a:xfrm>
          <a:prstGeom prst="flowChartMulti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rgbClr val="C00000"/>
                </a:solidFill>
              </a:rPr>
              <a:t>class</a:t>
            </a:r>
            <a:r>
              <a:rPr lang="en-US" dirty="0" smtClean="0"/>
              <a:t> String</a:t>
            </a:r>
          </a:p>
          <a:p>
            <a:r>
              <a:rPr lang="en-US" dirty="0" smtClean="0"/>
              <a:t>...</a:t>
            </a:r>
          </a:p>
          <a:p>
            <a:r>
              <a:rPr lang="en-US" dirty="0" smtClean="0"/>
              <a:t>substring (</a:t>
            </a:r>
            <a:r>
              <a:rPr lang="en-US" dirty="0" err="1" smtClean="0">
                <a:solidFill>
                  <a:srgbClr val="C00000"/>
                </a:solidFill>
              </a:rPr>
              <a:t>int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C00000"/>
                </a:solidFill>
              </a:rPr>
              <a:t>int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1524000" y="3886200"/>
            <a:ext cx="12070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524000" y="3581400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Build CFG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953125" y="5943600"/>
            <a:ext cx="7237751" cy="40011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/>
              <a:t>API call is control-dependent on exactly one branch of the condition</a:t>
            </a:r>
            <a:endParaRPr lang="en-US" sz="20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34" name="TextBox 33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can be mined from guarded conditions at the call sites of the code using the </a:t>
              </a:r>
              <a:r>
                <a:rPr lang="en-US" sz="2000" dirty="0" smtClean="0"/>
                <a:t>APIs:  a. </a:t>
              </a:r>
              <a:r>
                <a:rPr lang="en-US" sz="2000" b="1" u="sng" dirty="0" smtClean="0"/>
                <a:t>extract</a:t>
              </a:r>
              <a:r>
                <a:rPr lang="en-US" sz="2000" b="1" dirty="0" smtClean="0"/>
                <a:t>, </a:t>
              </a:r>
              <a:r>
                <a:rPr lang="en-US" sz="2000" dirty="0" smtClean="0"/>
                <a:t>b. normalize</a:t>
              </a:r>
              <a:endParaRPr lang="en-US" sz="2000" dirty="0"/>
            </a:p>
          </p:txBody>
        </p:sp>
        <p:sp>
          <p:nvSpPr>
            <p:cNvPr id="37" name="Left Brace 36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790295" y="2848346"/>
              <a:ext cx="11949051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mined from multiple projects in a large-scale code corpus can be used to filter out </a:t>
              </a:r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</a:rPr>
                <a:t>chaff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8938422"/>
      </p:ext>
    </p:extLst>
  </p:cSld>
  <p:clrMapOvr>
    <a:masterClrMapping/>
  </p:clrMapOvr>
  <p:transition xmlns:p14="http://schemas.microsoft.com/office/powerpoint/2010/main" advTm="57439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480846"/>
            <a:ext cx="631904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 t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861846"/>
            <a:ext cx="529312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t &gt; s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3242846"/>
            <a:ext cx="8290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– t &lt; 0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623846"/>
            <a:ext cx="8290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t – s &gt; 0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4157246"/>
            <a:ext cx="931665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– t == 0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4538246"/>
            <a:ext cx="63190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== t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381000" y="5224046"/>
            <a:ext cx="838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&lt;= 12</a:t>
            </a:r>
            <a:endParaRPr lang="en-US" sz="16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13" name="TextBox 12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can be mined from guarded conditions at the call sites of the code using the </a:t>
              </a:r>
              <a:r>
                <a:rPr lang="en-US" sz="2000" dirty="0" smtClean="0"/>
                <a:t>APIs:  </a:t>
              </a:r>
              <a:r>
                <a:rPr lang="en-US" sz="2000" dirty="0"/>
                <a:t>a. extract</a:t>
              </a:r>
              <a:r>
                <a:rPr lang="en-US" sz="2000" b="1" dirty="0"/>
                <a:t>, </a:t>
              </a:r>
              <a:r>
                <a:rPr lang="en-US" sz="2000" dirty="0"/>
                <a:t>b. </a:t>
              </a:r>
              <a:r>
                <a:rPr lang="en-US" sz="2000" b="1" u="sng" dirty="0"/>
                <a:t>normalize</a:t>
              </a:r>
            </a:p>
          </p:txBody>
        </p:sp>
        <p:sp>
          <p:nvSpPr>
            <p:cNvPr id="15" name="Left Brace 14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790295" y="2848346"/>
              <a:ext cx="11949051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mined from multiple projects in a large-scale code corpus can be used to filter out </a:t>
              </a:r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</a:rPr>
                <a:t>chaff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6173204"/>
      </p:ext>
    </p:extLst>
  </p:cSld>
  <p:clrMapOvr>
    <a:masterClrMapping/>
  </p:clrMapOvr>
  <p:transition xmlns:p14="http://schemas.microsoft.com/office/powerpoint/2010/main" advTm="16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480846"/>
            <a:ext cx="631904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 t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861846"/>
            <a:ext cx="529312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t &gt; s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3242846"/>
            <a:ext cx="8290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– t &lt; 0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623846"/>
            <a:ext cx="8290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t – s &gt; 0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4157246"/>
            <a:ext cx="931665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– t == 0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4538246"/>
            <a:ext cx="63190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== t</a:t>
            </a:r>
            <a:endParaRPr lang="en-US" sz="1600" dirty="0"/>
          </a:p>
        </p:txBody>
      </p:sp>
      <p:sp>
        <p:nvSpPr>
          <p:cNvPr id="15" name="Right Bracket 14"/>
          <p:cNvSpPr/>
          <p:nvPr/>
        </p:nvSpPr>
        <p:spPr>
          <a:xfrm>
            <a:off x="1371600" y="2480846"/>
            <a:ext cx="76200" cy="152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1688592" y="3090446"/>
            <a:ext cx="12070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276600" y="3014246"/>
            <a:ext cx="631904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 t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1752600" y="2099846"/>
            <a:ext cx="1158202" cy="36933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Normalize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81000" y="5224046"/>
            <a:ext cx="838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&lt;= 12</a:t>
            </a:r>
            <a:endParaRPr lang="en-US" sz="16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19" name="TextBox 18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can be mined from guarded conditions at the call sites of the code using the </a:t>
              </a:r>
              <a:r>
                <a:rPr lang="en-US" sz="2000" dirty="0" smtClean="0"/>
                <a:t>APIs:  </a:t>
              </a:r>
              <a:r>
                <a:rPr lang="en-US" sz="2000" dirty="0"/>
                <a:t>a. extract</a:t>
              </a:r>
              <a:r>
                <a:rPr lang="en-US" sz="2000" b="1" dirty="0"/>
                <a:t>, </a:t>
              </a:r>
              <a:r>
                <a:rPr lang="en-US" sz="2000" dirty="0"/>
                <a:t>b. </a:t>
              </a:r>
              <a:r>
                <a:rPr lang="en-US" sz="2000" b="1" u="sng" dirty="0"/>
                <a:t>normalize</a:t>
              </a:r>
            </a:p>
          </p:txBody>
        </p:sp>
        <p:sp>
          <p:nvSpPr>
            <p:cNvPr id="21" name="Left Brace 20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790295" y="2848346"/>
              <a:ext cx="11949051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mined from multiple projects in a large-scale code corpus can be used to filter out </a:t>
              </a:r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</a:rPr>
                <a:t>chaff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5826603"/>
      </p:ext>
    </p:extLst>
  </p:cSld>
  <p:clrMapOvr>
    <a:masterClrMapping/>
  </p:clrMapOvr>
  <p:transition xmlns:p14="http://schemas.microsoft.com/office/powerpoint/2010/main" advTm="20077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6" grpId="0" animBg="1"/>
      <p:bldP spid="17" grpId="0" animBg="1"/>
      <p:bldP spid="26" grpId="0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480846"/>
            <a:ext cx="631904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 t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861846"/>
            <a:ext cx="529312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t &gt; s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3242846"/>
            <a:ext cx="8290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– t &lt; 0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623846"/>
            <a:ext cx="8290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t – s &gt; 0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4157246"/>
            <a:ext cx="931665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– t == 0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4538246"/>
            <a:ext cx="63190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== t</a:t>
            </a:r>
            <a:endParaRPr lang="en-US" sz="1600" dirty="0"/>
          </a:p>
        </p:txBody>
      </p:sp>
      <p:sp>
        <p:nvSpPr>
          <p:cNvPr id="15" name="Right Bracket 14"/>
          <p:cNvSpPr/>
          <p:nvPr/>
        </p:nvSpPr>
        <p:spPr>
          <a:xfrm>
            <a:off x="1371600" y="2480846"/>
            <a:ext cx="76200" cy="152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1688592" y="3090446"/>
            <a:ext cx="12070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276600" y="3014246"/>
            <a:ext cx="631904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 t</a:t>
            </a:r>
            <a:endParaRPr lang="en-US" sz="1600" dirty="0"/>
          </a:p>
        </p:txBody>
      </p:sp>
      <p:sp>
        <p:nvSpPr>
          <p:cNvPr id="18" name="Right Bracket 17"/>
          <p:cNvSpPr/>
          <p:nvPr/>
        </p:nvSpPr>
        <p:spPr>
          <a:xfrm>
            <a:off x="1371600" y="4157246"/>
            <a:ext cx="762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1676400" y="4358414"/>
            <a:ext cx="12192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276600" y="4309646"/>
            <a:ext cx="63190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== t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1752600" y="2099846"/>
            <a:ext cx="1158202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Normalize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81000" y="5224046"/>
            <a:ext cx="838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&lt;= 12</a:t>
            </a:r>
            <a:endParaRPr lang="en-US" sz="16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22" name="TextBox 21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can be mined from guarded conditions at the call sites of the code using the </a:t>
              </a:r>
              <a:r>
                <a:rPr lang="en-US" sz="2000" dirty="0" smtClean="0"/>
                <a:t>APIs:  </a:t>
              </a:r>
              <a:r>
                <a:rPr lang="en-US" sz="2000" dirty="0"/>
                <a:t>a. extract</a:t>
              </a:r>
              <a:r>
                <a:rPr lang="en-US" sz="2000" b="1" dirty="0"/>
                <a:t>, </a:t>
              </a:r>
              <a:r>
                <a:rPr lang="en-US" sz="2000" dirty="0"/>
                <a:t>b. </a:t>
              </a:r>
              <a:r>
                <a:rPr lang="en-US" sz="2000" b="1" u="sng" dirty="0"/>
                <a:t>normalize</a:t>
              </a:r>
            </a:p>
          </p:txBody>
        </p:sp>
        <p:sp>
          <p:nvSpPr>
            <p:cNvPr id="24" name="Left Brace 23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790295" y="2848346"/>
              <a:ext cx="11949051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mined from multiple projects in a large-scale code corpus can be used to filter out </a:t>
              </a:r>
              <a:r>
                <a:rPr lang="en-US" sz="2000" dirty="0" smtClean="0">
                  <a:solidFill>
                    <a:schemeClr val="tx1">
                      <a:lumMod val="50000"/>
                    </a:schemeClr>
                  </a:solidFill>
                </a:rPr>
                <a:t>chaff</a:t>
              </a:r>
              <a:endParaRPr lang="en-US" sz="2000" dirty="0">
                <a:solidFill>
                  <a:schemeClr val="tx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6325673"/>
      </p:ext>
    </p:extLst>
  </p:cSld>
  <p:clrMapOvr>
    <a:masterClrMapping/>
  </p:clrMapOvr>
  <p:transition xmlns:p14="http://schemas.microsoft.com/office/powerpoint/2010/main" advTm="4617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6288" y="1524000"/>
            <a:ext cx="6219825" cy="4765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133600" y="5376446"/>
            <a:ext cx="5016310" cy="33855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completePath_.substring</a:t>
            </a:r>
            <a:r>
              <a:rPr lang="en-US" sz="1600" dirty="0" smtClean="0"/>
              <a:t>(</a:t>
            </a:r>
            <a:r>
              <a:rPr lang="en-US" sz="1600" dirty="0" err="1" smtClean="0"/>
              <a:t>servletPathStart</a:t>
            </a:r>
            <a:r>
              <a:rPr lang="en-US" sz="1600" dirty="0" smtClean="0"/>
              <a:t>, </a:t>
            </a:r>
            <a:r>
              <a:rPr lang="en-US" sz="1600" dirty="0" err="1" smtClean="0"/>
              <a:t>extraPathStart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550" y="3605762"/>
            <a:ext cx="3886200" cy="376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550" y="4838700"/>
            <a:ext cx="3733800" cy="388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5029200" y="3505200"/>
            <a:ext cx="39848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completePath_.charAt</a:t>
            </a:r>
            <a:r>
              <a:rPr lang="en-US" sz="1600" dirty="0" smtClean="0"/>
              <a:t>(</a:t>
            </a:r>
            <a:r>
              <a:rPr lang="en-US" sz="1600" dirty="0" err="1" smtClean="0"/>
              <a:t>servletPathStart</a:t>
            </a:r>
            <a:r>
              <a:rPr lang="en-US" sz="1600" dirty="0" smtClean="0"/>
              <a:t>) == ‘/’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0" y="4724400"/>
            <a:ext cx="3805785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err="1" smtClean="0"/>
              <a:t>completePath_.charAt</a:t>
            </a:r>
            <a:r>
              <a:rPr lang="en-US" sz="1600" dirty="0" smtClean="0"/>
              <a:t>(</a:t>
            </a:r>
            <a:r>
              <a:rPr lang="en-US" sz="1600" dirty="0" err="1" smtClean="0"/>
              <a:t>extraPathStart</a:t>
            </a:r>
            <a:r>
              <a:rPr lang="en-US" sz="1600" dirty="0" smtClean="0"/>
              <a:t>) == ‘/’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13" name="TextBox 12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guarded conditions at the call sites of the code using the APIs</a:t>
              </a:r>
            </a:p>
          </p:txBody>
        </p:sp>
        <p:sp>
          <p:nvSpPr>
            <p:cNvPr id="16" name="Left Brace 15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790295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935768802"/>
      </p:ext>
    </p:extLst>
  </p:cSld>
  <p:clrMapOvr>
    <a:masterClrMapping/>
  </p:clrMapOvr>
  <p:transition xmlns:p14="http://schemas.microsoft.com/office/powerpoint/2010/main" advTm="37003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3" name="Group 11"/>
          <p:cNvGrpSpPr/>
          <p:nvPr/>
        </p:nvGrpSpPr>
        <p:grpSpPr>
          <a:xfrm>
            <a:off x="3810000" y="3276600"/>
            <a:ext cx="1143000" cy="914400"/>
            <a:chOff x="1143000" y="2971800"/>
            <a:chExt cx="1143000" cy="914400"/>
          </a:xfrm>
        </p:grpSpPr>
        <p:sp>
          <p:nvSpPr>
            <p:cNvPr id="13" name="Rounded Rectangle 1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" name="Diamond 1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14" idx="2"/>
              <a:endCxn id="1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9" idx="2"/>
              <a:endCxn id="1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8" idx="2"/>
              <a:endCxn id="1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iamond 1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" name="Diamond 1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" name="Group 19"/>
          <p:cNvGrpSpPr/>
          <p:nvPr/>
        </p:nvGrpSpPr>
        <p:grpSpPr>
          <a:xfrm>
            <a:off x="1371600" y="3352800"/>
            <a:ext cx="1143000" cy="914400"/>
            <a:chOff x="1143000" y="2971800"/>
            <a:chExt cx="1143000" cy="914400"/>
          </a:xfrm>
        </p:grpSpPr>
        <p:sp>
          <p:nvSpPr>
            <p:cNvPr id="21" name="Rounded Rectangle 2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2" name="Diamond 2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22" idx="2"/>
              <a:endCxn id="2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2"/>
              <a:endCxn id="2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6" idx="2"/>
              <a:endCxn id="2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Diamond 2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7" name="Diamond 2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6172200" y="3276600"/>
            <a:ext cx="1143000" cy="914400"/>
            <a:chOff x="1143000" y="2971800"/>
            <a:chExt cx="1143000" cy="914400"/>
          </a:xfrm>
        </p:grpSpPr>
        <p:sp>
          <p:nvSpPr>
            <p:cNvPr id="29" name="Rounded Rectangle 2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0" name="Diamond 2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1" name="Straight Arrow Connector 30"/>
            <p:cNvCxnSpPr>
              <a:stCxn id="30" idx="2"/>
              <a:endCxn id="2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5" idx="2"/>
              <a:endCxn id="2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34" idx="2"/>
              <a:endCxn id="2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Diamond 3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5" name="Diamond 3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37" name="TextBox 36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guarded conditions at the call sites of the code using the APIs</a:t>
              </a:r>
            </a:p>
          </p:txBody>
        </p:sp>
        <p:sp>
          <p:nvSpPr>
            <p:cNvPr id="39" name="Left Brace 38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790295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 Placeholder 7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3" name="Group 11"/>
          <p:cNvGrpSpPr/>
          <p:nvPr/>
        </p:nvGrpSpPr>
        <p:grpSpPr>
          <a:xfrm>
            <a:off x="3810000" y="3276600"/>
            <a:ext cx="1143000" cy="914400"/>
            <a:chOff x="1143000" y="2971800"/>
            <a:chExt cx="1143000" cy="914400"/>
          </a:xfrm>
        </p:grpSpPr>
        <p:sp>
          <p:nvSpPr>
            <p:cNvPr id="13" name="Rounded Rectangle 1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" name="Diamond 1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14" idx="2"/>
              <a:endCxn id="1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9" idx="2"/>
              <a:endCxn id="1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8" idx="2"/>
              <a:endCxn id="1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iamond 1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" name="Diamond 1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" name="Group 19"/>
          <p:cNvGrpSpPr/>
          <p:nvPr/>
        </p:nvGrpSpPr>
        <p:grpSpPr>
          <a:xfrm>
            <a:off x="1371600" y="3352800"/>
            <a:ext cx="1143000" cy="914400"/>
            <a:chOff x="1143000" y="2971800"/>
            <a:chExt cx="1143000" cy="914400"/>
          </a:xfrm>
        </p:grpSpPr>
        <p:sp>
          <p:nvSpPr>
            <p:cNvPr id="21" name="Rounded Rectangle 2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2" name="Diamond 2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22" idx="2"/>
              <a:endCxn id="2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2"/>
              <a:endCxn id="2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6" idx="2"/>
              <a:endCxn id="2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Diamond 2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7" name="Diamond 2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6172200" y="3276600"/>
            <a:ext cx="1143000" cy="914400"/>
            <a:chOff x="1143000" y="2971800"/>
            <a:chExt cx="1143000" cy="914400"/>
          </a:xfrm>
        </p:grpSpPr>
        <p:sp>
          <p:nvSpPr>
            <p:cNvPr id="29" name="Rounded Rectangle 2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0" name="Diamond 2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1" name="Straight Arrow Connector 30"/>
            <p:cNvCxnSpPr>
              <a:stCxn id="30" idx="2"/>
              <a:endCxn id="2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5" idx="2"/>
              <a:endCxn id="2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34" idx="2"/>
              <a:endCxn id="2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Diamond 3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5" name="Diamond 3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" name="Group 35"/>
          <p:cNvGrpSpPr/>
          <p:nvPr/>
        </p:nvGrpSpPr>
        <p:grpSpPr>
          <a:xfrm>
            <a:off x="3810000" y="1905000"/>
            <a:ext cx="1143000" cy="914400"/>
            <a:chOff x="1143000" y="2971800"/>
            <a:chExt cx="1143000" cy="914400"/>
          </a:xfrm>
        </p:grpSpPr>
        <p:sp>
          <p:nvSpPr>
            <p:cNvPr id="37" name="Rounded Rectangle 3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8" name="Diamond 3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9" name="Straight Arrow Connector 38"/>
            <p:cNvCxnSpPr>
              <a:stCxn id="38" idx="2"/>
              <a:endCxn id="3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43" idx="2"/>
              <a:endCxn id="3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42" idx="2"/>
              <a:endCxn id="3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Diamond 4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43" name="Diamond 4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7" name="Group 43"/>
          <p:cNvGrpSpPr/>
          <p:nvPr/>
        </p:nvGrpSpPr>
        <p:grpSpPr>
          <a:xfrm>
            <a:off x="1371600" y="1981200"/>
            <a:ext cx="1143000" cy="914400"/>
            <a:chOff x="1143000" y="2971800"/>
            <a:chExt cx="1143000" cy="914400"/>
          </a:xfrm>
        </p:grpSpPr>
        <p:sp>
          <p:nvSpPr>
            <p:cNvPr id="45" name="Rounded Rectangle 44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46" name="Diamond 45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47" name="Straight Arrow Connector 46"/>
            <p:cNvCxnSpPr>
              <a:stCxn id="46" idx="2"/>
              <a:endCxn id="45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51" idx="2"/>
              <a:endCxn id="45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50" idx="2"/>
              <a:endCxn id="45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Diamond 49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1" name="Diamond 50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8" name="Group 51"/>
          <p:cNvGrpSpPr/>
          <p:nvPr/>
        </p:nvGrpSpPr>
        <p:grpSpPr>
          <a:xfrm>
            <a:off x="6172200" y="1905000"/>
            <a:ext cx="1143000" cy="914400"/>
            <a:chOff x="1143000" y="2971800"/>
            <a:chExt cx="1143000" cy="914400"/>
          </a:xfrm>
        </p:grpSpPr>
        <p:sp>
          <p:nvSpPr>
            <p:cNvPr id="53" name="Rounded Rectangle 5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54" name="Diamond 5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55" name="Straight Arrow Connector 54"/>
            <p:cNvCxnSpPr>
              <a:stCxn id="54" idx="2"/>
              <a:endCxn id="5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9" idx="2"/>
              <a:endCxn id="5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58" idx="2"/>
              <a:endCxn id="5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Diamond 5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9" name="Diamond 5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" name="Group 59"/>
          <p:cNvGrpSpPr/>
          <p:nvPr/>
        </p:nvGrpSpPr>
        <p:grpSpPr>
          <a:xfrm>
            <a:off x="3886200" y="4724400"/>
            <a:ext cx="1143000" cy="914400"/>
            <a:chOff x="1143000" y="2971800"/>
            <a:chExt cx="1143000" cy="914400"/>
          </a:xfrm>
        </p:grpSpPr>
        <p:sp>
          <p:nvSpPr>
            <p:cNvPr id="61" name="Rounded Rectangle 6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62" name="Diamond 6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63" name="Straight Arrow Connector 62"/>
            <p:cNvCxnSpPr>
              <a:stCxn id="62" idx="2"/>
              <a:endCxn id="6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67" idx="2"/>
              <a:endCxn id="6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6" idx="2"/>
              <a:endCxn id="6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Diamond 6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67" name="Diamond 6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0" name="Group 67"/>
          <p:cNvGrpSpPr/>
          <p:nvPr/>
        </p:nvGrpSpPr>
        <p:grpSpPr>
          <a:xfrm>
            <a:off x="1447800" y="4800600"/>
            <a:ext cx="1143000" cy="914400"/>
            <a:chOff x="1143000" y="2971800"/>
            <a:chExt cx="1143000" cy="914400"/>
          </a:xfrm>
        </p:grpSpPr>
        <p:sp>
          <p:nvSpPr>
            <p:cNvPr id="69" name="Rounded Rectangle 6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0" name="Diamond 6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1" name="Straight Arrow Connector 70"/>
            <p:cNvCxnSpPr>
              <a:stCxn id="70" idx="2"/>
              <a:endCxn id="6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>
              <a:stCxn id="75" idx="2"/>
              <a:endCxn id="6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74" idx="2"/>
              <a:endCxn id="6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Diamond 7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75" name="Diamond 7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1" name="Group 75"/>
          <p:cNvGrpSpPr/>
          <p:nvPr/>
        </p:nvGrpSpPr>
        <p:grpSpPr>
          <a:xfrm>
            <a:off x="6248400" y="4724400"/>
            <a:ext cx="1143000" cy="914400"/>
            <a:chOff x="1143000" y="2971800"/>
            <a:chExt cx="1143000" cy="914400"/>
          </a:xfrm>
        </p:grpSpPr>
        <p:sp>
          <p:nvSpPr>
            <p:cNvPr id="77" name="Rounded Rectangle 7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8" name="Diamond 7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9" name="Straight Arrow Connector 78"/>
            <p:cNvCxnSpPr>
              <a:stCxn id="78" idx="2"/>
              <a:endCxn id="7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83" idx="2"/>
              <a:endCxn id="7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82" idx="2"/>
              <a:endCxn id="7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Diamond 8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83" name="Diamond 8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85" name="TextBox 84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guarded conditions at the call sites of the code using the APIs</a:t>
              </a:r>
            </a:p>
          </p:txBody>
        </p:sp>
        <p:sp>
          <p:nvSpPr>
            <p:cNvPr id="87" name="Left Brace 86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2790295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lide Number Placeholder 1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3" name="Group 11"/>
          <p:cNvGrpSpPr/>
          <p:nvPr/>
        </p:nvGrpSpPr>
        <p:grpSpPr>
          <a:xfrm>
            <a:off x="3810000" y="3276600"/>
            <a:ext cx="1143000" cy="914400"/>
            <a:chOff x="1143000" y="2971800"/>
            <a:chExt cx="1143000" cy="914400"/>
          </a:xfrm>
        </p:grpSpPr>
        <p:sp>
          <p:nvSpPr>
            <p:cNvPr id="13" name="Rounded Rectangle 1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" name="Diamond 1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14" idx="2"/>
              <a:endCxn id="1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9" idx="2"/>
              <a:endCxn id="1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8" idx="2"/>
              <a:endCxn id="1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iamond 1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" name="Diamond 1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" name="Group 19"/>
          <p:cNvGrpSpPr/>
          <p:nvPr/>
        </p:nvGrpSpPr>
        <p:grpSpPr>
          <a:xfrm>
            <a:off x="1371600" y="3352800"/>
            <a:ext cx="1143000" cy="914400"/>
            <a:chOff x="1143000" y="2971800"/>
            <a:chExt cx="1143000" cy="914400"/>
          </a:xfrm>
        </p:grpSpPr>
        <p:sp>
          <p:nvSpPr>
            <p:cNvPr id="21" name="Rounded Rectangle 2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2" name="Diamond 2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22" idx="2"/>
              <a:endCxn id="2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2"/>
              <a:endCxn id="2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6" idx="2"/>
              <a:endCxn id="2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Diamond 2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7" name="Diamond 2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6172200" y="3276600"/>
            <a:ext cx="1143000" cy="914400"/>
            <a:chOff x="1143000" y="2971800"/>
            <a:chExt cx="1143000" cy="914400"/>
          </a:xfrm>
        </p:grpSpPr>
        <p:sp>
          <p:nvSpPr>
            <p:cNvPr id="29" name="Rounded Rectangle 2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0" name="Diamond 2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1" name="Straight Arrow Connector 30"/>
            <p:cNvCxnSpPr>
              <a:stCxn id="30" idx="2"/>
              <a:endCxn id="2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5" idx="2"/>
              <a:endCxn id="2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34" idx="2"/>
              <a:endCxn id="2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Diamond 3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5" name="Diamond 3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" name="Group 35"/>
          <p:cNvGrpSpPr/>
          <p:nvPr/>
        </p:nvGrpSpPr>
        <p:grpSpPr>
          <a:xfrm>
            <a:off x="3810000" y="1905000"/>
            <a:ext cx="1143000" cy="914400"/>
            <a:chOff x="1143000" y="2971800"/>
            <a:chExt cx="1143000" cy="914400"/>
          </a:xfrm>
        </p:grpSpPr>
        <p:sp>
          <p:nvSpPr>
            <p:cNvPr id="37" name="Rounded Rectangle 3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8" name="Diamond 3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9" name="Straight Arrow Connector 38"/>
            <p:cNvCxnSpPr>
              <a:stCxn id="38" idx="2"/>
              <a:endCxn id="3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43" idx="2"/>
              <a:endCxn id="3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42" idx="2"/>
              <a:endCxn id="3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Diamond 4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43" name="Diamond 4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7" name="Group 43"/>
          <p:cNvGrpSpPr/>
          <p:nvPr/>
        </p:nvGrpSpPr>
        <p:grpSpPr>
          <a:xfrm>
            <a:off x="1371600" y="1981200"/>
            <a:ext cx="1143000" cy="914400"/>
            <a:chOff x="1143000" y="2971800"/>
            <a:chExt cx="1143000" cy="914400"/>
          </a:xfrm>
        </p:grpSpPr>
        <p:sp>
          <p:nvSpPr>
            <p:cNvPr id="45" name="Rounded Rectangle 44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46" name="Diamond 45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47" name="Straight Arrow Connector 46"/>
            <p:cNvCxnSpPr>
              <a:stCxn id="46" idx="2"/>
              <a:endCxn id="45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51" idx="2"/>
              <a:endCxn id="45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50" idx="2"/>
              <a:endCxn id="45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Diamond 49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1" name="Diamond 50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8" name="Group 51"/>
          <p:cNvGrpSpPr/>
          <p:nvPr/>
        </p:nvGrpSpPr>
        <p:grpSpPr>
          <a:xfrm>
            <a:off x="6172200" y="1905000"/>
            <a:ext cx="1143000" cy="914400"/>
            <a:chOff x="1143000" y="2971800"/>
            <a:chExt cx="1143000" cy="914400"/>
          </a:xfrm>
        </p:grpSpPr>
        <p:sp>
          <p:nvSpPr>
            <p:cNvPr id="53" name="Rounded Rectangle 5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54" name="Diamond 5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55" name="Straight Arrow Connector 54"/>
            <p:cNvCxnSpPr>
              <a:stCxn id="54" idx="2"/>
              <a:endCxn id="5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9" idx="2"/>
              <a:endCxn id="5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58" idx="2"/>
              <a:endCxn id="5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Diamond 5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9" name="Diamond 5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" name="Group 59"/>
          <p:cNvGrpSpPr/>
          <p:nvPr/>
        </p:nvGrpSpPr>
        <p:grpSpPr>
          <a:xfrm>
            <a:off x="3886200" y="4724400"/>
            <a:ext cx="1143000" cy="914400"/>
            <a:chOff x="1143000" y="2971800"/>
            <a:chExt cx="1143000" cy="914400"/>
          </a:xfrm>
        </p:grpSpPr>
        <p:sp>
          <p:nvSpPr>
            <p:cNvPr id="61" name="Rounded Rectangle 6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62" name="Diamond 6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63" name="Straight Arrow Connector 62"/>
            <p:cNvCxnSpPr>
              <a:stCxn id="62" idx="2"/>
              <a:endCxn id="6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67" idx="2"/>
              <a:endCxn id="6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6" idx="2"/>
              <a:endCxn id="6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Diamond 6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67" name="Diamond 6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0" name="Group 67"/>
          <p:cNvGrpSpPr/>
          <p:nvPr/>
        </p:nvGrpSpPr>
        <p:grpSpPr>
          <a:xfrm>
            <a:off x="1447800" y="4800600"/>
            <a:ext cx="1143000" cy="914400"/>
            <a:chOff x="1143000" y="2971800"/>
            <a:chExt cx="1143000" cy="914400"/>
          </a:xfrm>
        </p:grpSpPr>
        <p:sp>
          <p:nvSpPr>
            <p:cNvPr id="69" name="Rounded Rectangle 6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0" name="Diamond 6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1" name="Straight Arrow Connector 70"/>
            <p:cNvCxnSpPr>
              <a:stCxn id="70" idx="2"/>
              <a:endCxn id="6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>
              <a:stCxn id="75" idx="2"/>
              <a:endCxn id="6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74" idx="2"/>
              <a:endCxn id="6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Diamond 7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75" name="Diamond 7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1" name="Group 75"/>
          <p:cNvGrpSpPr/>
          <p:nvPr/>
        </p:nvGrpSpPr>
        <p:grpSpPr>
          <a:xfrm>
            <a:off x="6248400" y="4724400"/>
            <a:ext cx="1143000" cy="914400"/>
            <a:chOff x="1143000" y="2971800"/>
            <a:chExt cx="1143000" cy="914400"/>
          </a:xfrm>
        </p:grpSpPr>
        <p:sp>
          <p:nvSpPr>
            <p:cNvPr id="77" name="Rounded Rectangle 7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8" name="Diamond 7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9" name="Straight Arrow Connector 78"/>
            <p:cNvCxnSpPr>
              <a:stCxn id="78" idx="2"/>
              <a:endCxn id="7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83" idx="2"/>
              <a:endCxn id="7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82" idx="2"/>
              <a:endCxn id="7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Diamond 8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83" name="Diamond 8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8600" y="4038600"/>
            <a:ext cx="1143000" cy="914400"/>
            <a:chOff x="1143000" y="2971800"/>
            <a:chExt cx="1143000" cy="914400"/>
          </a:xfrm>
        </p:grpSpPr>
        <p:sp>
          <p:nvSpPr>
            <p:cNvPr id="84" name="Rounded Rectangle 8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85" name="Diamond 8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86" name="Straight Arrow Connector 85"/>
            <p:cNvCxnSpPr>
              <a:stCxn id="85" idx="2"/>
              <a:endCxn id="8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90" idx="2"/>
              <a:endCxn id="8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89" idx="2"/>
              <a:endCxn id="8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Diamond 8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90" name="Diamond 8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029200" y="4038600"/>
            <a:ext cx="1143000" cy="914400"/>
            <a:chOff x="1143000" y="2971800"/>
            <a:chExt cx="1143000" cy="914400"/>
          </a:xfrm>
        </p:grpSpPr>
        <p:sp>
          <p:nvSpPr>
            <p:cNvPr id="92" name="Rounded Rectangle 9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93" name="Diamond 9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94" name="Straight Arrow Connector 93"/>
            <p:cNvCxnSpPr>
              <a:stCxn id="93" idx="2"/>
              <a:endCxn id="9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98" idx="2"/>
              <a:endCxn id="9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>
              <a:stCxn id="97" idx="2"/>
              <a:endCxn id="9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Diamond 9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98" name="Diamond 9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590800" y="4038600"/>
            <a:ext cx="1143000" cy="914400"/>
            <a:chOff x="1143000" y="2971800"/>
            <a:chExt cx="1143000" cy="914400"/>
          </a:xfrm>
        </p:grpSpPr>
        <p:sp>
          <p:nvSpPr>
            <p:cNvPr id="100" name="Rounded Rectangle 9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01" name="Diamond 10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02" name="Straight Arrow Connector 101"/>
            <p:cNvCxnSpPr>
              <a:stCxn id="101" idx="2"/>
              <a:endCxn id="10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106" idx="2"/>
              <a:endCxn id="10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105" idx="2"/>
              <a:endCxn id="10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Diamond 10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06" name="Diamond 10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28600" y="2667000"/>
            <a:ext cx="1143000" cy="914400"/>
            <a:chOff x="1143000" y="2971800"/>
            <a:chExt cx="1143000" cy="914400"/>
          </a:xfrm>
        </p:grpSpPr>
        <p:sp>
          <p:nvSpPr>
            <p:cNvPr id="108" name="Rounded Rectangle 10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09" name="Diamond 10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10" name="Straight Arrow Connector 109"/>
            <p:cNvCxnSpPr>
              <a:stCxn id="109" idx="2"/>
              <a:endCxn id="10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>
              <a:stCxn id="114" idx="2"/>
              <a:endCxn id="10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>
              <a:stCxn id="113" idx="2"/>
              <a:endCxn id="10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Diamond 11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14" name="Diamond 11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029200" y="2667000"/>
            <a:ext cx="1143000" cy="914400"/>
            <a:chOff x="1143000" y="2971800"/>
            <a:chExt cx="1143000" cy="914400"/>
          </a:xfrm>
        </p:grpSpPr>
        <p:sp>
          <p:nvSpPr>
            <p:cNvPr id="116" name="Rounded Rectangle 11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17" name="Diamond 11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18" name="Straight Arrow Connector 117"/>
            <p:cNvCxnSpPr>
              <a:stCxn id="117" idx="2"/>
              <a:endCxn id="11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>
              <a:stCxn id="122" idx="2"/>
              <a:endCxn id="11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121" idx="2"/>
              <a:endCxn id="11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Diamond 12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22" name="Diamond 12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590800" y="2667000"/>
            <a:ext cx="1143000" cy="914400"/>
            <a:chOff x="1143000" y="2971800"/>
            <a:chExt cx="1143000" cy="914400"/>
          </a:xfrm>
        </p:grpSpPr>
        <p:sp>
          <p:nvSpPr>
            <p:cNvPr id="124" name="Rounded Rectangle 12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25" name="Diamond 12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26" name="Straight Arrow Connector 125"/>
            <p:cNvCxnSpPr>
              <a:stCxn id="125" idx="2"/>
              <a:endCxn id="12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130" idx="2"/>
              <a:endCxn id="12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>
              <a:stCxn id="129" idx="2"/>
              <a:endCxn id="12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Diamond 12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30" name="Diamond 12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04800" y="5486400"/>
            <a:ext cx="1143000" cy="914400"/>
            <a:chOff x="1143000" y="2971800"/>
            <a:chExt cx="1143000" cy="914400"/>
          </a:xfrm>
        </p:grpSpPr>
        <p:sp>
          <p:nvSpPr>
            <p:cNvPr id="132" name="Rounded Rectangle 13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33" name="Diamond 13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34" name="Straight Arrow Connector 133"/>
            <p:cNvCxnSpPr>
              <a:stCxn id="133" idx="2"/>
              <a:endCxn id="13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138" idx="2"/>
              <a:endCxn id="13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137" idx="2"/>
              <a:endCxn id="13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Diamond 13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38" name="Diamond 13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105400" y="5486400"/>
            <a:ext cx="1143000" cy="914400"/>
            <a:chOff x="1143000" y="2971800"/>
            <a:chExt cx="1143000" cy="914400"/>
          </a:xfrm>
        </p:grpSpPr>
        <p:sp>
          <p:nvSpPr>
            <p:cNvPr id="140" name="Rounded Rectangle 13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1" name="Diamond 14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42" name="Straight Arrow Connector 141"/>
            <p:cNvCxnSpPr>
              <a:stCxn id="141" idx="2"/>
              <a:endCxn id="14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>
              <a:stCxn id="146" idx="2"/>
              <a:endCxn id="14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>
              <a:stCxn id="145" idx="2"/>
              <a:endCxn id="14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Diamond 14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46" name="Diamond 14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667000" y="5486400"/>
            <a:ext cx="1143000" cy="914400"/>
            <a:chOff x="1143000" y="2971800"/>
            <a:chExt cx="1143000" cy="914400"/>
          </a:xfrm>
        </p:grpSpPr>
        <p:sp>
          <p:nvSpPr>
            <p:cNvPr id="148" name="Rounded Rectangle 14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9" name="Diamond 14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0" name="Straight Arrow Connector 149"/>
            <p:cNvCxnSpPr>
              <a:stCxn id="149" idx="2"/>
              <a:endCxn id="14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>
              <a:stCxn id="154" idx="2"/>
              <a:endCxn id="14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>
              <a:stCxn id="153" idx="2"/>
              <a:endCxn id="14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Diamond 15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54" name="Diamond 15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1" name="Group 11"/>
          <p:cNvGrpSpPr/>
          <p:nvPr/>
        </p:nvGrpSpPr>
        <p:grpSpPr>
          <a:xfrm>
            <a:off x="7315200" y="3962400"/>
            <a:ext cx="1143000" cy="914400"/>
            <a:chOff x="1143000" y="2971800"/>
            <a:chExt cx="1143000" cy="914400"/>
          </a:xfrm>
        </p:grpSpPr>
        <p:sp>
          <p:nvSpPr>
            <p:cNvPr id="180" name="Rounded Rectangle 17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81" name="Diamond 18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82" name="Straight Arrow Connector 181"/>
            <p:cNvCxnSpPr>
              <a:stCxn id="181" idx="2"/>
              <a:endCxn id="18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>
              <a:stCxn id="186" idx="2"/>
              <a:endCxn id="18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>
              <a:stCxn id="185" idx="2"/>
              <a:endCxn id="18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Diamond 18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86" name="Diamond 18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9" name="Group 35"/>
          <p:cNvGrpSpPr/>
          <p:nvPr/>
        </p:nvGrpSpPr>
        <p:grpSpPr>
          <a:xfrm>
            <a:off x="7315200" y="2590800"/>
            <a:ext cx="1143000" cy="914400"/>
            <a:chOff x="1143000" y="2971800"/>
            <a:chExt cx="1143000" cy="914400"/>
          </a:xfrm>
        </p:grpSpPr>
        <p:sp>
          <p:nvSpPr>
            <p:cNvPr id="188" name="Rounded Rectangle 18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89" name="Diamond 18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90" name="Straight Arrow Connector 189"/>
            <p:cNvCxnSpPr>
              <a:stCxn id="189" idx="2"/>
              <a:endCxn id="18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>
              <a:stCxn id="194" idx="2"/>
              <a:endCxn id="18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>
              <a:stCxn id="193" idx="2"/>
              <a:endCxn id="18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Diamond 19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4" name="Diamond 19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07" name="Group 59"/>
          <p:cNvGrpSpPr/>
          <p:nvPr/>
        </p:nvGrpSpPr>
        <p:grpSpPr>
          <a:xfrm>
            <a:off x="7391400" y="5410200"/>
            <a:ext cx="1143000" cy="914400"/>
            <a:chOff x="1143000" y="2971800"/>
            <a:chExt cx="1143000" cy="914400"/>
          </a:xfrm>
        </p:grpSpPr>
        <p:sp>
          <p:nvSpPr>
            <p:cNvPr id="196" name="Rounded Rectangle 19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97" name="Diamond 19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98" name="Straight Arrow Connector 197"/>
            <p:cNvCxnSpPr>
              <a:stCxn id="197" idx="2"/>
              <a:endCxn id="19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>
              <a:stCxn id="202" idx="2"/>
              <a:endCxn id="19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>
              <a:stCxn id="201" idx="2"/>
              <a:endCxn id="19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1" name="Diamond 20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02" name="Diamond 20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174" name="TextBox 173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guarded conditions at the call sites of the code using the APIs</a:t>
              </a:r>
            </a:p>
          </p:txBody>
        </p:sp>
        <p:sp>
          <p:nvSpPr>
            <p:cNvPr id="176" name="Left Brace 175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2790295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Group 11"/>
          <p:cNvGrpSpPr/>
          <p:nvPr/>
        </p:nvGrpSpPr>
        <p:grpSpPr>
          <a:xfrm>
            <a:off x="4953000" y="1905000"/>
            <a:ext cx="1143000" cy="914400"/>
            <a:chOff x="1143000" y="2971800"/>
            <a:chExt cx="1143000" cy="914400"/>
          </a:xfrm>
        </p:grpSpPr>
        <p:sp>
          <p:nvSpPr>
            <p:cNvPr id="298" name="Rounded Rectangle 29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99" name="Diamond 29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00" name="Straight Arrow Connector 299"/>
            <p:cNvCxnSpPr>
              <a:stCxn id="299" idx="2"/>
              <a:endCxn id="29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Arrow Connector 300"/>
            <p:cNvCxnSpPr>
              <a:stCxn id="304" idx="2"/>
              <a:endCxn id="29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Arrow Connector 301"/>
            <p:cNvCxnSpPr>
              <a:stCxn id="303" idx="2"/>
              <a:endCxn id="29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3" name="Diamond 30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04" name="Diamond 30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41" name="Group 27"/>
          <p:cNvGrpSpPr/>
          <p:nvPr/>
        </p:nvGrpSpPr>
        <p:grpSpPr>
          <a:xfrm>
            <a:off x="2590800" y="1981200"/>
            <a:ext cx="1143000" cy="914400"/>
            <a:chOff x="1143000" y="2971800"/>
            <a:chExt cx="1143000" cy="914400"/>
          </a:xfrm>
        </p:grpSpPr>
        <p:sp>
          <p:nvSpPr>
            <p:cNvPr id="248" name="Diamond 24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  <p:sp>
          <p:nvSpPr>
            <p:cNvPr id="242" name="Rounded Rectangle 24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43" name="Diamond 24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44" name="Straight Arrow Connector 243"/>
            <p:cNvCxnSpPr>
              <a:stCxn id="243" idx="2"/>
              <a:endCxn id="24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Arrow Connector 244"/>
            <p:cNvCxnSpPr>
              <a:stCxn id="248" idx="2"/>
              <a:endCxn id="24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Arrow Connector 245"/>
            <p:cNvCxnSpPr>
              <a:stCxn id="247" idx="2"/>
              <a:endCxn id="24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7" name="Diamond 24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228600" y="1905000"/>
            <a:ext cx="1143000" cy="914400"/>
            <a:chOff x="1143000" y="2971800"/>
            <a:chExt cx="1143000" cy="914400"/>
          </a:xfrm>
        </p:grpSpPr>
        <p:sp>
          <p:nvSpPr>
            <p:cNvPr id="195" name="Rounded Rectangle 194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03" name="Diamond 20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04" name="Straight Arrow Connector 203"/>
            <p:cNvCxnSpPr>
              <a:stCxn id="203" idx="2"/>
              <a:endCxn id="195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Arrow Connector 204"/>
            <p:cNvCxnSpPr>
              <a:stCxn id="208" idx="2"/>
              <a:endCxn id="195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Arrow Connector 205"/>
            <p:cNvCxnSpPr>
              <a:stCxn id="207" idx="2"/>
              <a:endCxn id="195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7" name="Diamond 20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08" name="Diamond 20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sp>
        <p:nvSpPr>
          <p:cNvPr id="171" name="Slide Number Placeholder 1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5" name="Group 27"/>
          <p:cNvGrpSpPr/>
          <p:nvPr/>
        </p:nvGrpSpPr>
        <p:grpSpPr>
          <a:xfrm>
            <a:off x="6172200" y="3276600"/>
            <a:ext cx="1143000" cy="914400"/>
            <a:chOff x="1143000" y="2971800"/>
            <a:chExt cx="1143000" cy="914400"/>
          </a:xfrm>
        </p:grpSpPr>
        <p:sp>
          <p:nvSpPr>
            <p:cNvPr id="29" name="Rounded Rectangle 2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0" name="Diamond 2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1" name="Straight Arrow Connector 30"/>
            <p:cNvCxnSpPr>
              <a:stCxn id="30" idx="2"/>
              <a:endCxn id="2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35" idx="2"/>
              <a:endCxn id="2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34" idx="2"/>
              <a:endCxn id="2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Diamond 3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5" name="Diamond 3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" name="Group 35"/>
          <p:cNvGrpSpPr/>
          <p:nvPr/>
        </p:nvGrpSpPr>
        <p:grpSpPr>
          <a:xfrm>
            <a:off x="3810000" y="1905000"/>
            <a:ext cx="1143000" cy="914400"/>
            <a:chOff x="1143000" y="2971800"/>
            <a:chExt cx="1143000" cy="914400"/>
          </a:xfrm>
        </p:grpSpPr>
        <p:sp>
          <p:nvSpPr>
            <p:cNvPr id="37" name="Rounded Rectangle 3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8" name="Diamond 3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9" name="Straight Arrow Connector 38"/>
            <p:cNvCxnSpPr>
              <a:stCxn id="38" idx="2"/>
              <a:endCxn id="3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43" idx="2"/>
              <a:endCxn id="3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42" idx="2"/>
              <a:endCxn id="3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Diamond 4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43" name="Diamond 4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7" name="Group 43"/>
          <p:cNvGrpSpPr/>
          <p:nvPr/>
        </p:nvGrpSpPr>
        <p:grpSpPr>
          <a:xfrm>
            <a:off x="1371600" y="1981200"/>
            <a:ext cx="1143000" cy="914400"/>
            <a:chOff x="1143000" y="2971800"/>
            <a:chExt cx="1143000" cy="914400"/>
          </a:xfrm>
        </p:grpSpPr>
        <p:sp>
          <p:nvSpPr>
            <p:cNvPr id="45" name="Rounded Rectangle 44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46" name="Diamond 45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47" name="Straight Arrow Connector 46"/>
            <p:cNvCxnSpPr>
              <a:stCxn id="46" idx="2"/>
              <a:endCxn id="45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>
              <a:stCxn id="51" idx="2"/>
              <a:endCxn id="45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50" idx="2"/>
              <a:endCxn id="45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Diamond 49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1" name="Diamond 50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8" name="Group 51"/>
          <p:cNvGrpSpPr/>
          <p:nvPr/>
        </p:nvGrpSpPr>
        <p:grpSpPr>
          <a:xfrm>
            <a:off x="6172200" y="1905000"/>
            <a:ext cx="1143000" cy="914400"/>
            <a:chOff x="1143000" y="2971800"/>
            <a:chExt cx="1143000" cy="914400"/>
          </a:xfrm>
        </p:grpSpPr>
        <p:sp>
          <p:nvSpPr>
            <p:cNvPr id="53" name="Rounded Rectangle 5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54" name="Diamond 5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55" name="Straight Arrow Connector 54"/>
            <p:cNvCxnSpPr>
              <a:stCxn id="54" idx="2"/>
              <a:endCxn id="5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9" idx="2"/>
              <a:endCxn id="5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58" idx="2"/>
              <a:endCxn id="5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Diamond 5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59" name="Diamond 5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029200" y="4038600"/>
            <a:ext cx="1143000" cy="914400"/>
            <a:chOff x="1143000" y="2971800"/>
            <a:chExt cx="1143000" cy="914400"/>
          </a:xfrm>
        </p:grpSpPr>
        <p:sp>
          <p:nvSpPr>
            <p:cNvPr id="92" name="Rounded Rectangle 9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93" name="Diamond 9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94" name="Straight Arrow Connector 93"/>
            <p:cNvCxnSpPr>
              <a:stCxn id="93" idx="2"/>
              <a:endCxn id="9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stCxn id="98" idx="2"/>
              <a:endCxn id="9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>
              <a:stCxn id="97" idx="2"/>
              <a:endCxn id="9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Diamond 9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98" name="Diamond 9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28600" y="2667000"/>
            <a:ext cx="1143000" cy="914400"/>
            <a:chOff x="1143000" y="2971800"/>
            <a:chExt cx="1143000" cy="914400"/>
          </a:xfrm>
        </p:grpSpPr>
        <p:sp>
          <p:nvSpPr>
            <p:cNvPr id="108" name="Rounded Rectangle 10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09" name="Diamond 10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10" name="Straight Arrow Connector 109"/>
            <p:cNvCxnSpPr>
              <a:stCxn id="109" idx="2"/>
              <a:endCxn id="10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>
              <a:stCxn id="114" idx="2"/>
              <a:endCxn id="10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>
              <a:stCxn id="113" idx="2"/>
              <a:endCxn id="10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Diamond 11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14" name="Diamond 11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029200" y="2667000"/>
            <a:ext cx="1143000" cy="914400"/>
            <a:chOff x="1143000" y="2971800"/>
            <a:chExt cx="1143000" cy="914400"/>
          </a:xfrm>
        </p:grpSpPr>
        <p:sp>
          <p:nvSpPr>
            <p:cNvPr id="116" name="Rounded Rectangle 11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17" name="Diamond 11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18" name="Straight Arrow Connector 117"/>
            <p:cNvCxnSpPr>
              <a:stCxn id="117" idx="2"/>
              <a:endCxn id="11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Arrow Connector 118"/>
            <p:cNvCxnSpPr>
              <a:stCxn id="122" idx="2"/>
              <a:endCxn id="11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121" idx="2"/>
              <a:endCxn id="11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Diamond 12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22" name="Diamond 12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2590800" y="2667000"/>
            <a:ext cx="1143000" cy="914400"/>
            <a:chOff x="1143000" y="2971800"/>
            <a:chExt cx="1143000" cy="914400"/>
          </a:xfrm>
        </p:grpSpPr>
        <p:sp>
          <p:nvSpPr>
            <p:cNvPr id="124" name="Rounded Rectangle 12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25" name="Diamond 12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26" name="Straight Arrow Connector 125"/>
            <p:cNvCxnSpPr>
              <a:stCxn id="125" idx="2"/>
              <a:endCxn id="12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130" idx="2"/>
              <a:endCxn id="12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>
              <a:stCxn id="129" idx="2"/>
              <a:endCxn id="12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Diamond 12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30" name="Diamond 12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72" name="Group 67"/>
          <p:cNvGrpSpPr/>
          <p:nvPr/>
        </p:nvGrpSpPr>
        <p:grpSpPr>
          <a:xfrm>
            <a:off x="1371600" y="2590800"/>
            <a:ext cx="1143000" cy="914400"/>
            <a:chOff x="1143000" y="2971800"/>
            <a:chExt cx="1143000" cy="914400"/>
          </a:xfrm>
        </p:grpSpPr>
        <p:sp>
          <p:nvSpPr>
            <p:cNvPr id="173" name="Rounded Rectangle 17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74" name="Diamond 17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75" name="Straight Arrow Connector 174"/>
            <p:cNvCxnSpPr>
              <a:stCxn id="174" idx="2"/>
              <a:endCxn id="17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>
              <a:stCxn id="179" idx="2"/>
              <a:endCxn id="17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>
              <a:stCxn id="178" idx="2"/>
              <a:endCxn id="17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8" name="Diamond 17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79" name="Diamond 17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4" name="Group 19"/>
          <p:cNvGrpSpPr/>
          <p:nvPr/>
        </p:nvGrpSpPr>
        <p:grpSpPr>
          <a:xfrm>
            <a:off x="1371600" y="3352800"/>
            <a:ext cx="1143000" cy="914400"/>
            <a:chOff x="1143000" y="2971800"/>
            <a:chExt cx="1143000" cy="914400"/>
          </a:xfrm>
        </p:grpSpPr>
        <p:sp>
          <p:nvSpPr>
            <p:cNvPr id="21" name="Rounded Rectangle 2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2" name="Diamond 2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22" idx="2"/>
              <a:endCxn id="2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27" idx="2"/>
              <a:endCxn id="2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26" idx="2"/>
              <a:endCxn id="2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Diamond 2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7" name="Diamond 2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09" name="Group 208"/>
          <p:cNvGrpSpPr/>
          <p:nvPr/>
        </p:nvGrpSpPr>
        <p:grpSpPr>
          <a:xfrm>
            <a:off x="228600" y="3276600"/>
            <a:ext cx="1143000" cy="914400"/>
            <a:chOff x="1143000" y="2971800"/>
            <a:chExt cx="1143000" cy="914400"/>
          </a:xfrm>
        </p:grpSpPr>
        <p:sp>
          <p:nvSpPr>
            <p:cNvPr id="210" name="Rounded Rectangle 20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11" name="Diamond 21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12" name="Straight Arrow Connector 211"/>
            <p:cNvCxnSpPr>
              <a:stCxn id="211" idx="2"/>
              <a:endCxn id="21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Arrow Connector 212"/>
            <p:cNvCxnSpPr>
              <a:stCxn id="216" idx="2"/>
              <a:endCxn id="21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Arrow Connector 213"/>
            <p:cNvCxnSpPr>
              <a:stCxn id="215" idx="2"/>
              <a:endCxn id="21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" name="Diamond 21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16" name="Diamond 21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8600" y="4038600"/>
            <a:ext cx="1143000" cy="914400"/>
            <a:chOff x="1143000" y="2971800"/>
            <a:chExt cx="1143000" cy="914400"/>
          </a:xfrm>
        </p:grpSpPr>
        <p:sp>
          <p:nvSpPr>
            <p:cNvPr id="84" name="Rounded Rectangle 8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85" name="Diamond 8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86" name="Straight Arrow Connector 85"/>
            <p:cNvCxnSpPr>
              <a:stCxn id="85" idx="2"/>
              <a:endCxn id="8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90" idx="2"/>
              <a:endCxn id="8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89" idx="2"/>
              <a:endCxn id="8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Diamond 8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90" name="Diamond 8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228600" y="4724400"/>
            <a:ext cx="1143000" cy="914400"/>
            <a:chOff x="1143000" y="2971800"/>
            <a:chExt cx="1143000" cy="914400"/>
          </a:xfrm>
        </p:grpSpPr>
        <p:sp>
          <p:nvSpPr>
            <p:cNvPr id="218" name="Rounded Rectangle 21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19" name="Diamond 21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20" name="Straight Arrow Connector 219"/>
            <p:cNvCxnSpPr>
              <a:stCxn id="219" idx="2"/>
              <a:endCxn id="21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Arrow Connector 220"/>
            <p:cNvCxnSpPr>
              <a:stCxn id="224" idx="2"/>
              <a:endCxn id="21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Arrow Connector 221"/>
            <p:cNvCxnSpPr>
              <a:stCxn id="223" idx="2"/>
              <a:endCxn id="21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3" name="Diamond 22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24" name="Diamond 22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04800" y="5486400"/>
            <a:ext cx="1143000" cy="914400"/>
            <a:chOff x="1143000" y="2971800"/>
            <a:chExt cx="1143000" cy="914400"/>
          </a:xfrm>
        </p:grpSpPr>
        <p:sp>
          <p:nvSpPr>
            <p:cNvPr id="132" name="Rounded Rectangle 13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33" name="Diamond 13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34" name="Straight Arrow Connector 133"/>
            <p:cNvCxnSpPr>
              <a:stCxn id="133" idx="2"/>
              <a:endCxn id="13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Arrow Connector 134"/>
            <p:cNvCxnSpPr>
              <a:stCxn id="138" idx="2"/>
              <a:endCxn id="13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>
              <a:stCxn id="137" idx="2"/>
              <a:endCxn id="13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Diamond 13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38" name="Diamond 13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25" name="Group 59"/>
          <p:cNvGrpSpPr/>
          <p:nvPr/>
        </p:nvGrpSpPr>
        <p:grpSpPr>
          <a:xfrm>
            <a:off x="1371600" y="4038600"/>
            <a:ext cx="1143000" cy="914400"/>
            <a:chOff x="1143000" y="2971800"/>
            <a:chExt cx="1143000" cy="914400"/>
          </a:xfrm>
        </p:grpSpPr>
        <p:sp>
          <p:nvSpPr>
            <p:cNvPr id="226" name="Rounded Rectangle 22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27" name="Diamond 22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28" name="Straight Arrow Connector 227"/>
            <p:cNvCxnSpPr>
              <a:stCxn id="227" idx="2"/>
              <a:endCxn id="22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Arrow Connector 228"/>
            <p:cNvCxnSpPr>
              <a:stCxn id="232" idx="2"/>
              <a:endCxn id="22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Arrow Connector 229"/>
            <p:cNvCxnSpPr>
              <a:stCxn id="231" idx="2"/>
              <a:endCxn id="22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1" name="Diamond 23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32" name="Diamond 23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3810000" y="2667000"/>
            <a:ext cx="1143000" cy="914400"/>
            <a:chOff x="1143000" y="2971800"/>
            <a:chExt cx="1143000" cy="914400"/>
          </a:xfrm>
        </p:grpSpPr>
        <p:sp>
          <p:nvSpPr>
            <p:cNvPr id="274" name="Rounded Rectangle 27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75" name="Diamond 27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76" name="Straight Arrow Connector 275"/>
            <p:cNvCxnSpPr>
              <a:stCxn id="275" idx="2"/>
              <a:endCxn id="27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Arrow Connector 276"/>
            <p:cNvCxnSpPr>
              <a:stCxn id="280" idx="2"/>
              <a:endCxn id="27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Arrow Connector 277"/>
            <p:cNvCxnSpPr>
              <a:stCxn id="279" idx="2"/>
              <a:endCxn id="27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9" name="Diamond 27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80" name="Diamond 27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89" name="Group 27"/>
          <p:cNvGrpSpPr/>
          <p:nvPr/>
        </p:nvGrpSpPr>
        <p:grpSpPr>
          <a:xfrm>
            <a:off x="5029200" y="4724400"/>
            <a:ext cx="1143000" cy="914400"/>
            <a:chOff x="1143000" y="2971800"/>
            <a:chExt cx="1143000" cy="914400"/>
          </a:xfrm>
        </p:grpSpPr>
        <p:sp>
          <p:nvSpPr>
            <p:cNvPr id="290" name="Rounded Rectangle 28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91" name="Diamond 29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92" name="Straight Arrow Connector 291"/>
            <p:cNvCxnSpPr>
              <a:stCxn id="291" idx="2"/>
              <a:endCxn id="29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/>
            <p:cNvCxnSpPr>
              <a:stCxn id="296" idx="2"/>
              <a:endCxn id="29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Arrow Connector 293"/>
            <p:cNvCxnSpPr>
              <a:stCxn id="295" idx="2"/>
              <a:endCxn id="29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5" name="Diamond 29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96" name="Diamond 29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05" name="Group 35"/>
          <p:cNvGrpSpPr/>
          <p:nvPr/>
        </p:nvGrpSpPr>
        <p:grpSpPr>
          <a:xfrm>
            <a:off x="5029200" y="3276600"/>
            <a:ext cx="1143000" cy="914400"/>
            <a:chOff x="1143000" y="2971800"/>
            <a:chExt cx="1143000" cy="914400"/>
          </a:xfrm>
        </p:grpSpPr>
        <p:sp>
          <p:nvSpPr>
            <p:cNvPr id="306" name="Rounded Rectangle 30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07" name="Diamond 30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08" name="Straight Arrow Connector 307"/>
            <p:cNvCxnSpPr>
              <a:stCxn id="307" idx="2"/>
              <a:endCxn id="30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Arrow Connector 308"/>
            <p:cNvCxnSpPr>
              <a:stCxn id="312" idx="2"/>
              <a:endCxn id="30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Arrow Connector 309"/>
            <p:cNvCxnSpPr>
              <a:stCxn id="311" idx="2"/>
              <a:endCxn id="30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1" name="Diamond 31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12" name="Diamond 31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21" name="Group 59"/>
          <p:cNvGrpSpPr/>
          <p:nvPr/>
        </p:nvGrpSpPr>
        <p:grpSpPr>
          <a:xfrm>
            <a:off x="6172200" y="4038600"/>
            <a:ext cx="1143000" cy="914400"/>
            <a:chOff x="1143000" y="2971800"/>
            <a:chExt cx="1143000" cy="914400"/>
          </a:xfrm>
        </p:grpSpPr>
        <p:sp>
          <p:nvSpPr>
            <p:cNvPr id="322" name="Rounded Rectangle 32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23" name="Diamond 32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24" name="Straight Arrow Connector 323"/>
            <p:cNvCxnSpPr>
              <a:stCxn id="323" idx="2"/>
              <a:endCxn id="32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Arrow Connector 324"/>
            <p:cNvCxnSpPr>
              <a:stCxn id="328" idx="2"/>
              <a:endCxn id="32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Arrow Connector 325"/>
            <p:cNvCxnSpPr>
              <a:stCxn id="327" idx="2"/>
              <a:endCxn id="32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7" name="Diamond 32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28" name="Diamond 32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29" name="Group 328"/>
          <p:cNvGrpSpPr/>
          <p:nvPr/>
        </p:nvGrpSpPr>
        <p:grpSpPr>
          <a:xfrm>
            <a:off x="6172200" y="2667000"/>
            <a:ext cx="1143000" cy="914400"/>
            <a:chOff x="1143000" y="2971800"/>
            <a:chExt cx="1143000" cy="914400"/>
          </a:xfrm>
        </p:grpSpPr>
        <p:sp>
          <p:nvSpPr>
            <p:cNvPr id="330" name="Rounded Rectangle 32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31" name="Diamond 33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32" name="Straight Arrow Connector 331"/>
            <p:cNvCxnSpPr>
              <a:stCxn id="331" idx="2"/>
              <a:endCxn id="33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Arrow Connector 332"/>
            <p:cNvCxnSpPr>
              <a:stCxn id="336" idx="2"/>
              <a:endCxn id="33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Straight Arrow Connector 333"/>
            <p:cNvCxnSpPr>
              <a:stCxn id="335" idx="2"/>
              <a:endCxn id="33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5" name="Diamond 33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36" name="Diamond 33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45" name="Group 27"/>
          <p:cNvGrpSpPr/>
          <p:nvPr/>
        </p:nvGrpSpPr>
        <p:grpSpPr>
          <a:xfrm>
            <a:off x="7315200" y="1905000"/>
            <a:ext cx="1143000" cy="914400"/>
            <a:chOff x="1143000" y="2971800"/>
            <a:chExt cx="1143000" cy="914400"/>
          </a:xfrm>
        </p:grpSpPr>
        <p:sp>
          <p:nvSpPr>
            <p:cNvPr id="346" name="Rounded Rectangle 34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47" name="Diamond 34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48" name="Straight Arrow Connector 347"/>
            <p:cNvCxnSpPr>
              <a:stCxn id="347" idx="2"/>
              <a:endCxn id="34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Straight Arrow Connector 348"/>
            <p:cNvCxnSpPr>
              <a:stCxn id="352" idx="2"/>
              <a:endCxn id="34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Straight Arrow Connector 349"/>
            <p:cNvCxnSpPr>
              <a:stCxn id="351" idx="2"/>
              <a:endCxn id="34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1" name="Diamond 35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52" name="Diamond 35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105400" y="5486400"/>
            <a:ext cx="1143000" cy="914400"/>
            <a:chOff x="1143000" y="2971800"/>
            <a:chExt cx="1143000" cy="914400"/>
          </a:xfrm>
        </p:grpSpPr>
        <p:sp>
          <p:nvSpPr>
            <p:cNvPr id="140" name="Rounded Rectangle 13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1" name="Diamond 14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42" name="Straight Arrow Connector 141"/>
            <p:cNvCxnSpPr>
              <a:stCxn id="141" idx="2"/>
              <a:endCxn id="14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>
              <a:stCxn id="146" idx="2"/>
              <a:endCxn id="14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Arrow Connector 143"/>
            <p:cNvCxnSpPr>
              <a:stCxn id="145" idx="2"/>
              <a:endCxn id="14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Diamond 14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46" name="Diamond 14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1" name="Group 75"/>
          <p:cNvGrpSpPr/>
          <p:nvPr/>
        </p:nvGrpSpPr>
        <p:grpSpPr>
          <a:xfrm>
            <a:off x="6248400" y="4724400"/>
            <a:ext cx="1143000" cy="914400"/>
            <a:chOff x="1143000" y="2971800"/>
            <a:chExt cx="1143000" cy="914400"/>
          </a:xfrm>
        </p:grpSpPr>
        <p:sp>
          <p:nvSpPr>
            <p:cNvPr id="77" name="Rounded Rectangle 76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8" name="Diamond 77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9" name="Straight Arrow Connector 78"/>
            <p:cNvCxnSpPr>
              <a:stCxn id="78" idx="2"/>
              <a:endCxn id="77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83" idx="2"/>
              <a:endCxn id="77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82" idx="2"/>
              <a:endCxn id="77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Diamond 81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83" name="Diamond 82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13" name="Group 51"/>
          <p:cNvGrpSpPr/>
          <p:nvPr/>
        </p:nvGrpSpPr>
        <p:grpSpPr>
          <a:xfrm>
            <a:off x="6248400" y="5486400"/>
            <a:ext cx="1143000" cy="914400"/>
            <a:chOff x="1143000" y="2971800"/>
            <a:chExt cx="1143000" cy="914400"/>
          </a:xfrm>
        </p:grpSpPr>
        <p:sp>
          <p:nvSpPr>
            <p:cNvPr id="314" name="Rounded Rectangle 31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15" name="Diamond 31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16" name="Straight Arrow Connector 315"/>
            <p:cNvCxnSpPr>
              <a:stCxn id="315" idx="2"/>
              <a:endCxn id="31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Arrow Connector 316"/>
            <p:cNvCxnSpPr>
              <a:stCxn id="320" idx="2"/>
              <a:endCxn id="31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Arrow Connector 317"/>
            <p:cNvCxnSpPr>
              <a:stCxn id="319" idx="2"/>
              <a:endCxn id="31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9" name="Diamond 31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20" name="Diamond 31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" name="Group 11"/>
          <p:cNvGrpSpPr/>
          <p:nvPr/>
        </p:nvGrpSpPr>
        <p:grpSpPr>
          <a:xfrm>
            <a:off x="3810000" y="3276600"/>
            <a:ext cx="1143000" cy="914400"/>
            <a:chOff x="1143000" y="2971800"/>
            <a:chExt cx="1143000" cy="914400"/>
          </a:xfrm>
        </p:grpSpPr>
        <p:sp>
          <p:nvSpPr>
            <p:cNvPr id="13" name="Rounded Rectangle 12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" name="Diamond 13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14" idx="2"/>
              <a:endCxn id="13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9" idx="2"/>
              <a:endCxn id="13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8" idx="2"/>
              <a:endCxn id="13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Diamond 17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" name="Diamond 18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81" name="Group 51"/>
          <p:cNvGrpSpPr/>
          <p:nvPr/>
        </p:nvGrpSpPr>
        <p:grpSpPr>
          <a:xfrm>
            <a:off x="3810000" y="4038600"/>
            <a:ext cx="1143000" cy="914400"/>
            <a:chOff x="1143000" y="2971800"/>
            <a:chExt cx="1143000" cy="914400"/>
          </a:xfrm>
        </p:grpSpPr>
        <p:sp>
          <p:nvSpPr>
            <p:cNvPr id="282" name="Rounded Rectangle 281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83" name="Diamond 282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84" name="Straight Arrow Connector 283"/>
            <p:cNvCxnSpPr>
              <a:stCxn id="283" idx="2"/>
              <a:endCxn id="282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Arrow Connector 284"/>
            <p:cNvCxnSpPr>
              <a:stCxn id="288" idx="2"/>
              <a:endCxn id="282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Arrow Connector 285"/>
            <p:cNvCxnSpPr>
              <a:stCxn id="287" idx="2"/>
              <a:endCxn id="282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7" name="Diamond 286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88" name="Diamond 287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9" name="Group 35"/>
          <p:cNvGrpSpPr/>
          <p:nvPr/>
        </p:nvGrpSpPr>
        <p:grpSpPr>
          <a:xfrm>
            <a:off x="7315200" y="2590800"/>
            <a:ext cx="1143000" cy="914400"/>
            <a:chOff x="1143000" y="2971800"/>
            <a:chExt cx="1143000" cy="914400"/>
          </a:xfrm>
        </p:grpSpPr>
        <p:sp>
          <p:nvSpPr>
            <p:cNvPr id="188" name="Rounded Rectangle 18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89" name="Diamond 18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90" name="Straight Arrow Connector 189"/>
            <p:cNvCxnSpPr>
              <a:stCxn id="189" idx="2"/>
              <a:endCxn id="18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>
              <a:stCxn id="194" idx="2"/>
              <a:endCxn id="18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>
              <a:stCxn id="193" idx="2"/>
              <a:endCxn id="18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Diamond 19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94" name="Diamond 19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53" name="Group 352"/>
          <p:cNvGrpSpPr/>
          <p:nvPr/>
        </p:nvGrpSpPr>
        <p:grpSpPr>
          <a:xfrm>
            <a:off x="7315200" y="3276600"/>
            <a:ext cx="1143000" cy="914400"/>
            <a:chOff x="1143000" y="2971800"/>
            <a:chExt cx="1143000" cy="914400"/>
          </a:xfrm>
        </p:grpSpPr>
        <p:sp>
          <p:nvSpPr>
            <p:cNvPr id="354" name="Rounded Rectangle 35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55" name="Diamond 35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56" name="Straight Arrow Connector 355"/>
            <p:cNvCxnSpPr>
              <a:stCxn id="355" idx="2"/>
              <a:endCxn id="35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Arrow Connector 356"/>
            <p:cNvCxnSpPr>
              <a:stCxn id="360" idx="2"/>
              <a:endCxn id="35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Straight Arrow Connector 357"/>
            <p:cNvCxnSpPr>
              <a:stCxn id="359" idx="2"/>
              <a:endCxn id="35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9" name="Diamond 35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60" name="Diamond 35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1" name="Group 11"/>
          <p:cNvGrpSpPr/>
          <p:nvPr/>
        </p:nvGrpSpPr>
        <p:grpSpPr>
          <a:xfrm>
            <a:off x="7315200" y="3962400"/>
            <a:ext cx="1143000" cy="914400"/>
            <a:chOff x="1143000" y="2971800"/>
            <a:chExt cx="1143000" cy="914400"/>
          </a:xfrm>
        </p:grpSpPr>
        <p:sp>
          <p:nvSpPr>
            <p:cNvPr id="180" name="Rounded Rectangle 17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81" name="Diamond 18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82" name="Straight Arrow Connector 181"/>
            <p:cNvCxnSpPr>
              <a:stCxn id="181" idx="2"/>
              <a:endCxn id="18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>
              <a:stCxn id="186" idx="2"/>
              <a:endCxn id="18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>
              <a:stCxn id="185" idx="2"/>
              <a:endCxn id="18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Diamond 18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86" name="Diamond 18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37" name="Group 336"/>
          <p:cNvGrpSpPr/>
          <p:nvPr/>
        </p:nvGrpSpPr>
        <p:grpSpPr>
          <a:xfrm>
            <a:off x="7391400" y="4724400"/>
            <a:ext cx="1143000" cy="914400"/>
            <a:chOff x="1143000" y="2971800"/>
            <a:chExt cx="1143000" cy="914400"/>
          </a:xfrm>
        </p:grpSpPr>
        <p:sp>
          <p:nvSpPr>
            <p:cNvPr id="338" name="Rounded Rectangle 33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339" name="Diamond 33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340" name="Straight Arrow Connector 339"/>
            <p:cNvCxnSpPr>
              <a:stCxn id="339" idx="2"/>
              <a:endCxn id="33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Arrow Connector 340"/>
            <p:cNvCxnSpPr>
              <a:stCxn id="344" idx="2"/>
              <a:endCxn id="33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Arrow Connector 341"/>
            <p:cNvCxnSpPr>
              <a:stCxn id="343" idx="2"/>
              <a:endCxn id="33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3" name="Diamond 34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344" name="Diamond 34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07" name="Group 59"/>
          <p:cNvGrpSpPr/>
          <p:nvPr/>
        </p:nvGrpSpPr>
        <p:grpSpPr>
          <a:xfrm>
            <a:off x="7391400" y="5410200"/>
            <a:ext cx="1143000" cy="914400"/>
            <a:chOff x="1143000" y="2971800"/>
            <a:chExt cx="1143000" cy="914400"/>
          </a:xfrm>
        </p:grpSpPr>
        <p:sp>
          <p:nvSpPr>
            <p:cNvPr id="196" name="Rounded Rectangle 19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97" name="Diamond 19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98" name="Straight Arrow Connector 197"/>
            <p:cNvCxnSpPr>
              <a:stCxn id="197" idx="2"/>
              <a:endCxn id="19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Arrow Connector 198"/>
            <p:cNvCxnSpPr>
              <a:stCxn id="202" idx="2"/>
              <a:endCxn id="19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Arrow Connector 199"/>
            <p:cNvCxnSpPr>
              <a:stCxn id="201" idx="2"/>
              <a:endCxn id="19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1" name="Diamond 20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02" name="Diamond 20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10" name="Group 67"/>
          <p:cNvGrpSpPr/>
          <p:nvPr/>
        </p:nvGrpSpPr>
        <p:grpSpPr>
          <a:xfrm>
            <a:off x="1447800" y="4800600"/>
            <a:ext cx="1143000" cy="914400"/>
            <a:chOff x="1143000" y="2971800"/>
            <a:chExt cx="1143000" cy="914400"/>
          </a:xfrm>
        </p:grpSpPr>
        <p:sp>
          <p:nvSpPr>
            <p:cNvPr id="69" name="Rounded Rectangle 68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70" name="Diamond 69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71" name="Straight Arrow Connector 70"/>
            <p:cNvCxnSpPr>
              <a:stCxn id="70" idx="2"/>
              <a:endCxn id="69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74" idx="2"/>
              <a:endCxn id="69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Diamond 73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75" name="Diamond 74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  <p:cxnSp>
          <p:nvCxnSpPr>
            <p:cNvPr id="72" name="Straight Arrow Connector 71"/>
            <p:cNvCxnSpPr>
              <a:stCxn id="75" idx="2"/>
              <a:endCxn id="69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3" name="Group 35"/>
          <p:cNvGrpSpPr/>
          <p:nvPr/>
        </p:nvGrpSpPr>
        <p:grpSpPr>
          <a:xfrm>
            <a:off x="1447800" y="5486400"/>
            <a:ext cx="1143000" cy="914400"/>
            <a:chOff x="1143000" y="2971800"/>
            <a:chExt cx="1143000" cy="914400"/>
          </a:xfrm>
        </p:grpSpPr>
        <p:sp>
          <p:nvSpPr>
            <p:cNvPr id="234" name="Rounded Rectangle 233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35" name="Diamond 234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36" name="Straight Arrow Connector 235"/>
            <p:cNvCxnSpPr>
              <a:stCxn id="235" idx="2"/>
              <a:endCxn id="234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Arrow Connector 236"/>
            <p:cNvCxnSpPr>
              <a:stCxn id="240" idx="2"/>
              <a:endCxn id="234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Arrow Connector 237"/>
            <p:cNvCxnSpPr>
              <a:stCxn id="239" idx="2"/>
              <a:endCxn id="234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9" name="Diamond 238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40" name="Diamond 239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49" name="Group 35"/>
          <p:cNvGrpSpPr/>
          <p:nvPr/>
        </p:nvGrpSpPr>
        <p:grpSpPr>
          <a:xfrm>
            <a:off x="2590800" y="3276600"/>
            <a:ext cx="1143000" cy="914400"/>
            <a:chOff x="1143000" y="2971800"/>
            <a:chExt cx="1143000" cy="914400"/>
          </a:xfrm>
        </p:grpSpPr>
        <p:sp>
          <p:nvSpPr>
            <p:cNvPr id="250" name="Rounded Rectangle 24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51" name="Diamond 25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52" name="Straight Arrow Connector 251"/>
            <p:cNvCxnSpPr>
              <a:stCxn id="251" idx="2"/>
              <a:endCxn id="25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Arrow Connector 252"/>
            <p:cNvCxnSpPr>
              <a:stCxn id="256" idx="2"/>
              <a:endCxn id="25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Arrow Connector 253"/>
            <p:cNvCxnSpPr>
              <a:stCxn id="255" idx="2"/>
              <a:endCxn id="25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5" name="Diamond 25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56" name="Diamond 25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590800" y="4038600"/>
            <a:ext cx="1143000" cy="914400"/>
            <a:chOff x="1143000" y="2971800"/>
            <a:chExt cx="1143000" cy="914400"/>
          </a:xfrm>
        </p:grpSpPr>
        <p:sp>
          <p:nvSpPr>
            <p:cNvPr id="100" name="Rounded Rectangle 99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01" name="Diamond 100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02" name="Straight Arrow Connector 101"/>
            <p:cNvCxnSpPr>
              <a:stCxn id="101" idx="2"/>
              <a:endCxn id="100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stCxn id="106" idx="2"/>
              <a:endCxn id="100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105" idx="2"/>
              <a:endCxn id="100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Diamond 104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06" name="Diamond 105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57" name="Group 11"/>
          <p:cNvGrpSpPr/>
          <p:nvPr/>
        </p:nvGrpSpPr>
        <p:grpSpPr>
          <a:xfrm>
            <a:off x="2590800" y="4800600"/>
            <a:ext cx="1143000" cy="914400"/>
            <a:chOff x="1143000" y="2971800"/>
            <a:chExt cx="1143000" cy="914400"/>
          </a:xfrm>
        </p:grpSpPr>
        <p:sp>
          <p:nvSpPr>
            <p:cNvPr id="258" name="Rounded Rectangle 25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59" name="Diamond 25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60" name="Straight Arrow Connector 259"/>
            <p:cNvCxnSpPr>
              <a:stCxn id="259" idx="2"/>
              <a:endCxn id="25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Arrow Connector 260"/>
            <p:cNvCxnSpPr>
              <a:stCxn id="264" idx="2"/>
              <a:endCxn id="25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Arrow Connector 261"/>
            <p:cNvCxnSpPr>
              <a:stCxn id="263" idx="2"/>
              <a:endCxn id="25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3" name="Diamond 26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64" name="Diamond 26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667000" y="5486400"/>
            <a:ext cx="1143000" cy="914400"/>
            <a:chOff x="1143000" y="2971800"/>
            <a:chExt cx="1143000" cy="914400"/>
          </a:xfrm>
        </p:grpSpPr>
        <p:sp>
          <p:nvSpPr>
            <p:cNvPr id="148" name="Rounded Rectangle 147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149" name="Diamond 148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150" name="Straight Arrow Connector 149"/>
            <p:cNvCxnSpPr>
              <a:stCxn id="149" idx="2"/>
              <a:endCxn id="148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>
              <a:stCxn id="154" idx="2"/>
              <a:endCxn id="148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>
              <a:stCxn id="153" idx="2"/>
              <a:endCxn id="148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" name="Diamond 152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154" name="Diamond 153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9" name="Group 59"/>
          <p:cNvGrpSpPr/>
          <p:nvPr/>
        </p:nvGrpSpPr>
        <p:grpSpPr>
          <a:xfrm>
            <a:off x="3886200" y="4724400"/>
            <a:ext cx="1143000" cy="914400"/>
            <a:chOff x="1143000" y="2971800"/>
            <a:chExt cx="1143000" cy="914400"/>
          </a:xfrm>
        </p:grpSpPr>
        <p:sp>
          <p:nvSpPr>
            <p:cNvPr id="61" name="Rounded Rectangle 60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62" name="Diamond 61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63" name="Straight Arrow Connector 62"/>
            <p:cNvCxnSpPr>
              <a:stCxn id="62" idx="2"/>
              <a:endCxn id="61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67" idx="2"/>
              <a:endCxn id="61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6" idx="2"/>
              <a:endCxn id="61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Diamond 65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67" name="Diamond 66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265" name="Group 11"/>
          <p:cNvGrpSpPr/>
          <p:nvPr/>
        </p:nvGrpSpPr>
        <p:grpSpPr>
          <a:xfrm>
            <a:off x="3810000" y="5486400"/>
            <a:ext cx="1143000" cy="914400"/>
            <a:chOff x="1143000" y="2971800"/>
            <a:chExt cx="1143000" cy="914400"/>
          </a:xfrm>
        </p:grpSpPr>
        <p:sp>
          <p:nvSpPr>
            <p:cNvPr id="266" name="Rounded Rectangle 265"/>
            <p:cNvSpPr/>
            <p:nvPr/>
          </p:nvSpPr>
          <p:spPr>
            <a:xfrm>
              <a:off x="1447800" y="3657600"/>
              <a:ext cx="533400" cy="228600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err="1" smtClean="0"/>
                <a:t>api</a:t>
              </a:r>
              <a:r>
                <a:rPr lang="en-US" dirty="0" smtClean="0"/>
                <a:t>()</a:t>
              </a:r>
              <a:endParaRPr lang="en-US" dirty="0"/>
            </a:p>
          </p:txBody>
        </p:sp>
        <p:sp>
          <p:nvSpPr>
            <p:cNvPr id="267" name="Diamond 266"/>
            <p:cNvSpPr/>
            <p:nvPr/>
          </p:nvSpPr>
          <p:spPr>
            <a:xfrm>
              <a:off x="11430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cxnSp>
          <p:nvCxnSpPr>
            <p:cNvPr id="268" name="Straight Arrow Connector 267"/>
            <p:cNvCxnSpPr>
              <a:stCxn id="267" idx="2"/>
              <a:endCxn id="266" idx="0"/>
            </p:cNvCxnSpPr>
            <p:nvPr/>
          </p:nvCxnSpPr>
          <p:spPr>
            <a:xfrm>
              <a:off x="14097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Arrow Connector 268"/>
            <p:cNvCxnSpPr>
              <a:stCxn id="272" idx="2"/>
              <a:endCxn id="266" idx="0"/>
            </p:cNvCxnSpPr>
            <p:nvPr/>
          </p:nvCxnSpPr>
          <p:spPr>
            <a:xfrm>
              <a:off x="1714500" y="3276600"/>
              <a:ext cx="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Arrow Connector 269"/>
            <p:cNvCxnSpPr>
              <a:stCxn id="271" idx="2"/>
              <a:endCxn id="266" idx="0"/>
            </p:cNvCxnSpPr>
            <p:nvPr/>
          </p:nvCxnSpPr>
          <p:spPr>
            <a:xfrm flipH="1">
              <a:off x="1714500" y="3505200"/>
              <a:ext cx="3048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1" name="Diamond 270"/>
            <p:cNvSpPr/>
            <p:nvPr/>
          </p:nvSpPr>
          <p:spPr>
            <a:xfrm>
              <a:off x="1752600" y="3200400"/>
              <a:ext cx="533400" cy="304800"/>
            </a:xfrm>
            <a:prstGeom prst="diamond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C3</a:t>
              </a:r>
              <a:endParaRPr lang="en-US" dirty="0"/>
            </a:p>
          </p:txBody>
        </p:sp>
        <p:sp>
          <p:nvSpPr>
            <p:cNvPr id="272" name="Diamond 271"/>
            <p:cNvSpPr/>
            <p:nvPr/>
          </p:nvSpPr>
          <p:spPr>
            <a:xfrm>
              <a:off x="1447800" y="2971800"/>
              <a:ext cx="533400" cy="304800"/>
            </a:xfrm>
            <a:prstGeom prst="diamond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dirty="0" smtClean="0"/>
                <a:t>C2</a:t>
              </a:r>
              <a:endParaRPr lang="en-US" dirty="0"/>
            </a:p>
          </p:txBody>
        </p:sp>
      </p:grpSp>
      <p:grpSp>
        <p:nvGrpSpPr>
          <p:cNvPr id="361" name="Group 360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362" name="TextBox 361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363" name="Rectangle 362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guarded conditions at the call sites of the code using the APIs</a:t>
              </a:r>
            </a:p>
          </p:txBody>
        </p:sp>
        <p:sp>
          <p:nvSpPr>
            <p:cNvPr id="364" name="Left Brace 363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365" name="Rectangle 364"/>
            <p:cNvSpPr/>
            <p:nvPr/>
          </p:nvSpPr>
          <p:spPr>
            <a:xfrm>
              <a:off x="2790295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9067800" cy="6705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Lack of API specifications is a critical SE problem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Specifications: Pre { Q } Post, i.e. behavioral specifications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Self-perpetuating cycle affecting high assurance systems: since APIs are not specified, lot harder and costlier to specify client code</a:t>
            </a:r>
          </a:p>
          <a:p>
            <a:pPr marL="0" indent="0">
              <a:buNone/>
            </a:pPr>
            <a:endParaRPr lang="en-US" sz="1900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Specification inference: given code auto-create specs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Existing work has </a:t>
            </a:r>
            <a:r>
              <a:rPr lang="en-US" sz="2400" dirty="0">
                <a:solidFill>
                  <a:schemeClr val="tx1">
                    <a:lumMod val="75000"/>
                  </a:schemeClr>
                </a:solidFill>
              </a:rPr>
              <a:t>focused on single 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project. Consequently, inference bounded by project-specific conditions </a:t>
            </a:r>
            <a:endParaRPr lang="en-US" sz="2400" dirty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Big code: readily available, large # of projects (10</a:t>
            </a:r>
            <a:r>
              <a:rPr lang="en-US" baseline="30000" dirty="0" smtClean="0">
                <a:solidFill>
                  <a:schemeClr val="tx1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– 10</a:t>
            </a:r>
            <a:r>
              <a:rPr lang="en-US" baseline="30000" dirty="0" smtClean="0">
                <a:solidFill>
                  <a:schemeClr val="tx1">
                    <a:lumMod val="75000"/>
                  </a:schemeClr>
                </a:solidFill>
              </a:rPr>
              <a:t>6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Q: Will consensus across large number of projects help? </a:t>
            </a:r>
          </a:p>
          <a:p>
            <a:endParaRPr lang="en-US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chemeClr val="tx1">
                    <a:lumMod val="75000"/>
                  </a:schemeClr>
                </a:solidFill>
              </a:rPr>
              <a:t>Goal:</a:t>
            </a:r>
            <a:r>
              <a:rPr lang="en-US" dirty="0" smtClean="0">
                <a:solidFill>
                  <a:schemeClr val="tx1">
                    <a:lumMod val="75000"/>
                  </a:schemeClr>
                </a:solidFill>
              </a:rPr>
              <a:t> show feasibility, effectiveness for preconditions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Technique to infer preconditions, apply to a large chunk of JDK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Compare with expert-written preconditions from JML specs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</a:rPr>
              <a:t>High precision, identify missing and new preconditions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>
                    <a:lumMod val="75000"/>
                  </a:schemeClr>
                </a:solidFill>
              </a:rPr>
              <a:pPr/>
              <a:t>2</a:t>
            </a:fld>
            <a:endParaRPr lang="en-US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1939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lide Number Placeholder 1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187" name="Group 186"/>
          <p:cNvGrpSpPr/>
          <p:nvPr/>
        </p:nvGrpSpPr>
        <p:grpSpPr>
          <a:xfrm>
            <a:off x="762000" y="1828800"/>
            <a:ext cx="7429500" cy="4114800"/>
            <a:chOff x="762000" y="1828800"/>
            <a:chExt cx="7429500" cy="4114800"/>
          </a:xfrm>
        </p:grpSpPr>
        <p:grpSp>
          <p:nvGrpSpPr>
            <p:cNvPr id="345" name="Group 344"/>
            <p:cNvGrpSpPr/>
            <p:nvPr/>
          </p:nvGrpSpPr>
          <p:grpSpPr>
            <a:xfrm>
              <a:off x="762000" y="1828800"/>
              <a:ext cx="3733800" cy="2133600"/>
              <a:chOff x="228600" y="1905000"/>
              <a:chExt cx="8305800" cy="4495800"/>
            </a:xfrm>
          </p:grpSpPr>
          <p:grpSp>
            <p:nvGrpSpPr>
              <p:cNvPr id="3" name="Group 11"/>
              <p:cNvGrpSpPr/>
              <p:nvPr/>
            </p:nvGrpSpPr>
            <p:grpSpPr>
              <a:xfrm>
                <a:off x="49530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98" name="Rounded Rectangle 29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99" name="Diamond 29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300" name="Straight Arrow Connector 299"/>
                <p:cNvCxnSpPr>
                  <a:stCxn id="299" idx="2"/>
                  <a:endCxn id="29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1" name="Straight Arrow Connector 300"/>
                <p:cNvCxnSpPr>
                  <a:stCxn id="304" idx="2"/>
                  <a:endCxn id="29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2" name="Straight Arrow Connector 301"/>
                <p:cNvCxnSpPr>
                  <a:stCxn id="303" idx="2"/>
                  <a:endCxn id="29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3" name="Diamond 30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304" name="Diamond 30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4" name="Group 27"/>
              <p:cNvGrpSpPr/>
              <p:nvPr/>
            </p:nvGrpSpPr>
            <p:grpSpPr>
              <a:xfrm>
                <a:off x="2590800" y="1981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48" name="Diamond 24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  <p:sp>
              <p:nvSpPr>
                <p:cNvPr id="242" name="Rounded Rectangle 24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43" name="Diamond 24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44" name="Straight Arrow Connector 243"/>
                <p:cNvCxnSpPr>
                  <a:stCxn id="243" idx="2"/>
                  <a:endCxn id="24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Arrow Connector 244"/>
                <p:cNvCxnSpPr>
                  <a:stCxn id="248" idx="2"/>
                  <a:endCxn id="24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6" name="Straight Arrow Connector 245"/>
                <p:cNvCxnSpPr>
                  <a:stCxn id="247" idx="2"/>
                  <a:endCxn id="24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7" name="Diamond 24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</p:grpSp>
          <p:grpSp>
            <p:nvGrpSpPr>
              <p:cNvPr id="5" name="Group 186"/>
              <p:cNvGrpSpPr/>
              <p:nvPr/>
            </p:nvGrpSpPr>
            <p:grpSpPr>
              <a:xfrm>
                <a:off x="2286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95" name="Rounded Rectangle 19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03" name="Diamond 20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04" name="Straight Arrow Connector 203"/>
                <p:cNvCxnSpPr>
                  <a:stCxn id="203" idx="2"/>
                  <a:endCxn id="19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5" name="Straight Arrow Connector 204"/>
                <p:cNvCxnSpPr>
                  <a:stCxn id="208" idx="2"/>
                  <a:endCxn id="19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Arrow Connector 205"/>
                <p:cNvCxnSpPr>
                  <a:stCxn id="207" idx="2"/>
                  <a:endCxn id="19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7" name="Diamond 20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08" name="Diamond 20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6" name="Group 27"/>
              <p:cNvGrpSpPr/>
              <p:nvPr/>
            </p:nvGrpSpPr>
            <p:grpSpPr>
              <a:xfrm>
                <a:off x="6172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9" name="Rounded Rectangle 2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30" name="Diamond 2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31" name="Straight Arrow Connector 30"/>
                <p:cNvCxnSpPr>
                  <a:stCxn id="30" idx="2"/>
                  <a:endCxn id="2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Arrow Connector 31"/>
                <p:cNvCxnSpPr>
                  <a:stCxn id="35" idx="2"/>
                  <a:endCxn id="2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Arrow Connector 32"/>
                <p:cNvCxnSpPr>
                  <a:stCxn id="34" idx="2"/>
                  <a:endCxn id="2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Diamond 3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35" name="Diamond 3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" name="Group 35"/>
              <p:cNvGrpSpPr/>
              <p:nvPr/>
            </p:nvGrpSpPr>
            <p:grpSpPr>
              <a:xfrm>
                <a:off x="38100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37" name="Rounded Rectangle 3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38" name="Diamond 3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39" name="Straight Arrow Connector 38"/>
                <p:cNvCxnSpPr>
                  <a:stCxn id="38" idx="2"/>
                  <a:endCxn id="3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Arrow Connector 39"/>
                <p:cNvCxnSpPr>
                  <a:stCxn id="43" idx="2"/>
                  <a:endCxn id="3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Arrow Connector 40"/>
                <p:cNvCxnSpPr>
                  <a:stCxn id="42" idx="2"/>
                  <a:endCxn id="3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Diamond 4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3" name="Diamond 4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8" name="Group 43"/>
              <p:cNvGrpSpPr/>
              <p:nvPr/>
            </p:nvGrpSpPr>
            <p:grpSpPr>
              <a:xfrm>
                <a:off x="1371600" y="1981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5" name="Rounded Rectangle 4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6" name="Diamond 4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7" name="Straight Arrow Connector 46"/>
                <p:cNvCxnSpPr>
                  <a:stCxn id="46" idx="2"/>
                  <a:endCxn id="4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Arrow Connector 47"/>
                <p:cNvCxnSpPr>
                  <a:stCxn id="51" idx="2"/>
                  <a:endCxn id="4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Arrow Connector 48"/>
                <p:cNvCxnSpPr>
                  <a:stCxn id="50" idx="2"/>
                  <a:endCxn id="4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" name="Diamond 4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1" name="Diamond 5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9" name="Group 51"/>
              <p:cNvGrpSpPr/>
              <p:nvPr/>
            </p:nvGrpSpPr>
            <p:grpSpPr>
              <a:xfrm>
                <a:off x="61722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4" name="Diamond 5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5" name="Straight Arrow Connector 54"/>
                <p:cNvCxnSpPr>
                  <a:stCxn id="54" idx="2"/>
                  <a:endCxn id="5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Arrow Connector 55"/>
                <p:cNvCxnSpPr>
                  <a:stCxn id="59" idx="2"/>
                  <a:endCxn id="5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Arrow Connector 56"/>
                <p:cNvCxnSpPr>
                  <a:stCxn id="58" idx="2"/>
                  <a:endCxn id="5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Diamond 5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9" name="Diamond 5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" name="Group 19"/>
              <p:cNvGrpSpPr/>
              <p:nvPr/>
            </p:nvGrpSpPr>
            <p:grpSpPr>
              <a:xfrm>
                <a:off x="50292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2" name="Rounded Rectangle 9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3" name="Diamond 9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4" name="Straight Arrow Connector 93"/>
                <p:cNvCxnSpPr>
                  <a:stCxn id="93" idx="2"/>
                  <a:endCxn id="9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Arrow Connector 94"/>
                <p:cNvCxnSpPr>
                  <a:stCxn id="98" idx="2"/>
                  <a:endCxn id="9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Arrow Connector 95"/>
                <p:cNvCxnSpPr>
                  <a:stCxn id="97" idx="2"/>
                  <a:endCxn id="9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7" name="Diamond 9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8" name="Diamond 9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1" name="Group 35"/>
              <p:cNvGrpSpPr/>
              <p:nvPr/>
            </p:nvGrpSpPr>
            <p:grpSpPr>
              <a:xfrm>
                <a:off x="2286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08" name="Rounded Rectangle 10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9" name="Diamond 10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0" name="Straight Arrow Connector 109"/>
                <p:cNvCxnSpPr>
                  <a:stCxn id="109" idx="2"/>
                  <a:endCxn id="10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Arrow Connector 110"/>
                <p:cNvCxnSpPr>
                  <a:stCxn id="114" idx="2"/>
                  <a:endCxn id="10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Arrow Connector 111"/>
                <p:cNvCxnSpPr>
                  <a:stCxn id="113" idx="2"/>
                  <a:endCxn id="10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" name="Diamond 11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4" name="Diamond 11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2" name="Group 43"/>
              <p:cNvGrpSpPr/>
              <p:nvPr/>
            </p:nvGrpSpPr>
            <p:grpSpPr>
              <a:xfrm>
                <a:off x="50292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6" name="Rounded Rectangle 11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7" name="Diamond 11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8" name="Straight Arrow Connector 117"/>
                <p:cNvCxnSpPr>
                  <a:stCxn id="117" idx="2"/>
                  <a:endCxn id="11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Arrow Connector 118"/>
                <p:cNvCxnSpPr>
                  <a:stCxn id="122" idx="2"/>
                  <a:endCxn id="11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Arrow Connector 119"/>
                <p:cNvCxnSpPr>
                  <a:stCxn id="121" idx="2"/>
                  <a:endCxn id="11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Diamond 12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2" name="Diamond 12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20" name="Group 51"/>
              <p:cNvGrpSpPr/>
              <p:nvPr/>
            </p:nvGrpSpPr>
            <p:grpSpPr>
              <a:xfrm>
                <a:off x="25908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4" name="Rounded Rectangle 12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5" name="Diamond 12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6" name="Straight Arrow Connector 125"/>
                <p:cNvCxnSpPr>
                  <a:stCxn id="125" idx="2"/>
                  <a:endCxn id="12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Arrow Connector 126"/>
                <p:cNvCxnSpPr>
                  <a:stCxn id="130" idx="2"/>
                  <a:endCxn id="12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Arrow Connector 127"/>
                <p:cNvCxnSpPr>
                  <a:stCxn id="129" idx="2"/>
                  <a:endCxn id="12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9" name="Diamond 12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0" name="Diamond 12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28" name="Group 67"/>
              <p:cNvGrpSpPr/>
              <p:nvPr/>
            </p:nvGrpSpPr>
            <p:grpSpPr>
              <a:xfrm>
                <a:off x="1371600" y="2590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73" name="Rounded Rectangle 17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74" name="Diamond 17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75" name="Straight Arrow Connector 174"/>
                <p:cNvCxnSpPr>
                  <a:stCxn id="174" idx="2"/>
                  <a:endCxn id="17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6" name="Straight Arrow Connector 175"/>
                <p:cNvCxnSpPr>
                  <a:stCxn id="179" idx="2"/>
                  <a:endCxn id="17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7" name="Straight Arrow Connector 176"/>
                <p:cNvCxnSpPr>
                  <a:stCxn id="178" idx="2"/>
                  <a:endCxn id="17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8" name="Diamond 17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79" name="Diamond 17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6" name="Group 19"/>
              <p:cNvGrpSpPr/>
              <p:nvPr/>
            </p:nvGrpSpPr>
            <p:grpSpPr>
              <a:xfrm>
                <a:off x="1371600" y="3352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1" name="Rounded Rectangle 2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2" name="Diamond 2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3" name="Straight Arrow Connector 22"/>
                <p:cNvCxnSpPr>
                  <a:stCxn id="22" idx="2"/>
                  <a:endCxn id="2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Arrow Connector 23"/>
                <p:cNvCxnSpPr>
                  <a:stCxn id="27" idx="2"/>
                  <a:endCxn id="2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Arrow Connector 24"/>
                <p:cNvCxnSpPr>
                  <a:stCxn id="26" idx="2"/>
                  <a:endCxn id="2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Diamond 2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7" name="Diamond 2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44" name="Group 208"/>
              <p:cNvGrpSpPr/>
              <p:nvPr/>
            </p:nvGrpSpPr>
            <p:grpSpPr>
              <a:xfrm>
                <a:off x="2286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10" name="Rounded Rectangle 20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11" name="Diamond 21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12" name="Straight Arrow Connector 211"/>
                <p:cNvCxnSpPr>
                  <a:stCxn id="211" idx="2"/>
                  <a:endCxn id="21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Arrow Connector 212"/>
                <p:cNvCxnSpPr>
                  <a:stCxn id="216" idx="2"/>
                  <a:endCxn id="21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4" name="Straight Arrow Connector 213"/>
                <p:cNvCxnSpPr>
                  <a:stCxn id="215" idx="2"/>
                  <a:endCxn id="21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5" name="Diamond 21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16" name="Diamond 21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52" name="Group 11"/>
              <p:cNvGrpSpPr/>
              <p:nvPr/>
            </p:nvGrpSpPr>
            <p:grpSpPr>
              <a:xfrm>
                <a:off x="2286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4" name="Rounded Rectangle 8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5" name="Diamond 8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6" name="Straight Arrow Connector 85"/>
                <p:cNvCxnSpPr>
                  <a:stCxn id="85" idx="2"/>
                  <a:endCxn id="8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/>
                <p:cNvCxnSpPr>
                  <a:stCxn id="90" idx="2"/>
                  <a:endCxn id="8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/>
                <p:cNvCxnSpPr>
                  <a:stCxn id="89" idx="2"/>
                  <a:endCxn id="8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Diamond 8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0" name="Diamond 8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60" name="Group 216"/>
              <p:cNvGrpSpPr/>
              <p:nvPr/>
            </p:nvGrpSpPr>
            <p:grpSpPr>
              <a:xfrm>
                <a:off x="2286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18" name="Rounded Rectangle 21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19" name="Diamond 21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20" name="Straight Arrow Connector 219"/>
                <p:cNvCxnSpPr>
                  <a:stCxn id="219" idx="2"/>
                  <a:endCxn id="21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Arrow Connector 220"/>
                <p:cNvCxnSpPr>
                  <a:stCxn id="224" idx="2"/>
                  <a:endCxn id="21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Straight Arrow Connector 221"/>
                <p:cNvCxnSpPr>
                  <a:stCxn id="223" idx="2"/>
                  <a:endCxn id="21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3" name="Diamond 22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24" name="Diamond 22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68" name="Group 59"/>
              <p:cNvGrpSpPr/>
              <p:nvPr/>
            </p:nvGrpSpPr>
            <p:grpSpPr>
              <a:xfrm>
                <a:off x="3048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2" name="Rounded Rectangle 13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3" name="Diamond 13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4" name="Straight Arrow Connector 133"/>
                <p:cNvCxnSpPr>
                  <a:stCxn id="133" idx="2"/>
                  <a:endCxn id="13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Arrow Connector 134"/>
                <p:cNvCxnSpPr>
                  <a:stCxn id="138" idx="2"/>
                  <a:endCxn id="13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Arrow Connector 135"/>
                <p:cNvCxnSpPr>
                  <a:stCxn id="137" idx="2"/>
                  <a:endCxn id="13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Diamond 13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8" name="Diamond 13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6" name="Group 59"/>
              <p:cNvGrpSpPr/>
              <p:nvPr/>
            </p:nvGrpSpPr>
            <p:grpSpPr>
              <a:xfrm>
                <a:off x="13716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26" name="Rounded Rectangle 22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27" name="Diamond 22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28" name="Straight Arrow Connector 227"/>
                <p:cNvCxnSpPr>
                  <a:stCxn id="227" idx="2"/>
                  <a:endCxn id="22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Arrow Connector 228"/>
                <p:cNvCxnSpPr>
                  <a:stCxn id="232" idx="2"/>
                  <a:endCxn id="22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Arrow Connector 229"/>
                <p:cNvCxnSpPr>
                  <a:stCxn id="231" idx="2"/>
                  <a:endCxn id="22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1" name="Diamond 23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32" name="Diamond 23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91" name="Group 272"/>
              <p:cNvGrpSpPr/>
              <p:nvPr/>
            </p:nvGrpSpPr>
            <p:grpSpPr>
              <a:xfrm>
                <a:off x="38100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74" name="Rounded Rectangle 27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75" name="Diamond 27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76" name="Straight Arrow Connector 275"/>
                <p:cNvCxnSpPr>
                  <a:stCxn id="275" idx="2"/>
                  <a:endCxn id="27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Arrow Connector 276"/>
                <p:cNvCxnSpPr>
                  <a:stCxn id="280" idx="2"/>
                  <a:endCxn id="27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8" name="Straight Arrow Connector 277"/>
                <p:cNvCxnSpPr>
                  <a:stCxn id="279" idx="2"/>
                  <a:endCxn id="27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9" name="Diamond 27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80" name="Diamond 27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99" name="Group 27"/>
              <p:cNvGrpSpPr/>
              <p:nvPr/>
            </p:nvGrpSpPr>
            <p:grpSpPr>
              <a:xfrm>
                <a:off x="50292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90" name="Rounded Rectangle 28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91" name="Diamond 29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92" name="Straight Arrow Connector 291"/>
                <p:cNvCxnSpPr>
                  <a:stCxn id="291" idx="2"/>
                  <a:endCxn id="29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Arrow Connector 292"/>
                <p:cNvCxnSpPr>
                  <a:stCxn id="296" idx="2"/>
                  <a:endCxn id="29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Arrow Connector 293"/>
                <p:cNvCxnSpPr>
                  <a:stCxn id="295" idx="2"/>
                  <a:endCxn id="29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5" name="Diamond 29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96" name="Diamond 29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7" name="Group 35"/>
              <p:cNvGrpSpPr/>
              <p:nvPr/>
            </p:nvGrpSpPr>
            <p:grpSpPr>
              <a:xfrm>
                <a:off x="5029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306" name="Rounded Rectangle 30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307" name="Diamond 30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308" name="Straight Arrow Connector 307"/>
                <p:cNvCxnSpPr>
                  <a:stCxn id="307" idx="2"/>
                  <a:endCxn id="30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9" name="Straight Arrow Connector 308"/>
                <p:cNvCxnSpPr>
                  <a:stCxn id="312" idx="2"/>
                  <a:endCxn id="30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0" name="Straight Arrow Connector 309"/>
                <p:cNvCxnSpPr>
                  <a:stCxn id="311" idx="2"/>
                  <a:endCxn id="30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1" name="Diamond 31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312" name="Diamond 31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15" name="Group 59"/>
              <p:cNvGrpSpPr/>
              <p:nvPr/>
            </p:nvGrpSpPr>
            <p:grpSpPr>
              <a:xfrm>
                <a:off x="61722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322" name="Rounded Rectangle 32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323" name="Diamond 32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324" name="Straight Arrow Connector 323"/>
                <p:cNvCxnSpPr>
                  <a:stCxn id="323" idx="2"/>
                  <a:endCxn id="32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5" name="Straight Arrow Connector 324"/>
                <p:cNvCxnSpPr>
                  <a:stCxn id="328" idx="2"/>
                  <a:endCxn id="32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6" name="Straight Arrow Connector 325"/>
                <p:cNvCxnSpPr>
                  <a:stCxn id="327" idx="2"/>
                  <a:endCxn id="32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27" name="Diamond 32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328" name="Diamond 32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23" name="Group 328"/>
              <p:cNvGrpSpPr/>
              <p:nvPr/>
            </p:nvGrpSpPr>
            <p:grpSpPr>
              <a:xfrm>
                <a:off x="61722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330" name="Rounded Rectangle 32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331" name="Diamond 33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332" name="Straight Arrow Connector 331"/>
                <p:cNvCxnSpPr>
                  <a:stCxn id="331" idx="2"/>
                  <a:endCxn id="33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3" name="Straight Arrow Connector 332"/>
                <p:cNvCxnSpPr>
                  <a:stCxn id="336" idx="2"/>
                  <a:endCxn id="33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" name="Straight Arrow Connector 333"/>
                <p:cNvCxnSpPr>
                  <a:stCxn id="335" idx="2"/>
                  <a:endCxn id="33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5" name="Diamond 33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336" name="Diamond 33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31" name="Group 27"/>
              <p:cNvGrpSpPr/>
              <p:nvPr/>
            </p:nvGrpSpPr>
            <p:grpSpPr>
              <a:xfrm>
                <a:off x="73152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346" name="Rounded Rectangle 34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347" name="Diamond 34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348" name="Straight Arrow Connector 347"/>
                <p:cNvCxnSpPr>
                  <a:stCxn id="347" idx="2"/>
                  <a:endCxn id="34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9" name="Straight Arrow Connector 348"/>
                <p:cNvCxnSpPr>
                  <a:stCxn id="352" idx="2"/>
                  <a:endCxn id="34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0" name="Straight Arrow Connector 349"/>
                <p:cNvCxnSpPr>
                  <a:stCxn id="351" idx="2"/>
                  <a:endCxn id="34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1" name="Diamond 35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352" name="Diamond 35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39" name="Group 67"/>
              <p:cNvGrpSpPr/>
              <p:nvPr/>
            </p:nvGrpSpPr>
            <p:grpSpPr>
              <a:xfrm>
                <a:off x="51054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40" name="Rounded Rectangle 13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41" name="Diamond 14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42" name="Straight Arrow Connector 141"/>
                <p:cNvCxnSpPr>
                  <a:stCxn id="141" idx="2"/>
                  <a:endCxn id="14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Arrow Connector 142"/>
                <p:cNvCxnSpPr>
                  <a:stCxn id="146" idx="2"/>
                  <a:endCxn id="14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Arrow Connector 143"/>
                <p:cNvCxnSpPr>
                  <a:stCxn id="145" idx="2"/>
                  <a:endCxn id="14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5" name="Diamond 14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46" name="Diamond 14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47" name="Group 75"/>
              <p:cNvGrpSpPr/>
              <p:nvPr/>
            </p:nvGrpSpPr>
            <p:grpSpPr>
              <a:xfrm>
                <a:off x="62484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77" name="Rounded Rectangle 7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8" name="Diamond 7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9" name="Straight Arrow Connector 78"/>
                <p:cNvCxnSpPr>
                  <a:stCxn id="78" idx="2"/>
                  <a:endCxn id="7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Arrow Connector 79"/>
                <p:cNvCxnSpPr>
                  <a:stCxn id="83" idx="2"/>
                  <a:endCxn id="7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Arrow Connector 80"/>
                <p:cNvCxnSpPr>
                  <a:stCxn id="82" idx="2"/>
                  <a:endCxn id="7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" name="Diamond 8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3" name="Diamond 8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55" name="Group 51"/>
              <p:cNvGrpSpPr/>
              <p:nvPr/>
            </p:nvGrpSpPr>
            <p:grpSpPr>
              <a:xfrm>
                <a:off x="62484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314" name="Rounded Rectangle 31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315" name="Diamond 31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316" name="Straight Arrow Connector 315"/>
                <p:cNvCxnSpPr>
                  <a:stCxn id="315" idx="2"/>
                  <a:endCxn id="31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7" name="Straight Arrow Connector 316"/>
                <p:cNvCxnSpPr>
                  <a:stCxn id="320" idx="2"/>
                  <a:endCxn id="31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8" name="Straight Arrow Connector 317"/>
                <p:cNvCxnSpPr>
                  <a:stCxn id="319" idx="2"/>
                  <a:endCxn id="31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9" name="Diamond 31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320" name="Diamond 31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56" name="Group 11"/>
              <p:cNvGrpSpPr/>
              <p:nvPr/>
            </p:nvGrpSpPr>
            <p:grpSpPr>
              <a:xfrm>
                <a:off x="38100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" name="Rounded Rectangle 1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4" name="Diamond 1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5" name="Straight Arrow Connector 14"/>
                <p:cNvCxnSpPr>
                  <a:stCxn id="14" idx="2"/>
                  <a:endCxn id="1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Arrow Connector 15"/>
                <p:cNvCxnSpPr>
                  <a:stCxn id="19" idx="2"/>
                  <a:endCxn id="1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/>
                <p:cNvCxnSpPr>
                  <a:stCxn id="18" idx="2"/>
                  <a:endCxn id="1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Diamond 1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9" name="Diamond 1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57" name="Group 51"/>
              <p:cNvGrpSpPr/>
              <p:nvPr/>
            </p:nvGrpSpPr>
            <p:grpSpPr>
              <a:xfrm>
                <a:off x="38100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82" name="Rounded Rectangle 28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83" name="Diamond 28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84" name="Straight Arrow Connector 283"/>
                <p:cNvCxnSpPr>
                  <a:stCxn id="283" idx="2"/>
                  <a:endCxn id="28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Arrow Connector 284"/>
                <p:cNvCxnSpPr>
                  <a:stCxn id="288" idx="2"/>
                  <a:endCxn id="28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Arrow Connector 285"/>
                <p:cNvCxnSpPr>
                  <a:stCxn id="287" idx="2"/>
                  <a:endCxn id="28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7" name="Diamond 28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88" name="Diamond 28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58" name="Group 35"/>
              <p:cNvGrpSpPr/>
              <p:nvPr/>
            </p:nvGrpSpPr>
            <p:grpSpPr>
              <a:xfrm>
                <a:off x="7315200" y="2590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88" name="Rounded Rectangle 18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89" name="Diamond 18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90" name="Straight Arrow Connector 189"/>
                <p:cNvCxnSpPr>
                  <a:stCxn id="189" idx="2"/>
                  <a:endCxn id="18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Straight Arrow Connector 190"/>
                <p:cNvCxnSpPr>
                  <a:stCxn id="194" idx="2"/>
                  <a:endCxn id="18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Arrow Connector 191"/>
                <p:cNvCxnSpPr>
                  <a:stCxn id="193" idx="2"/>
                  <a:endCxn id="18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3" name="Diamond 19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94" name="Diamond 19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59" name="Group 352"/>
              <p:cNvGrpSpPr/>
              <p:nvPr/>
            </p:nvGrpSpPr>
            <p:grpSpPr>
              <a:xfrm>
                <a:off x="7315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354" name="Rounded Rectangle 35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355" name="Diamond 35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356" name="Straight Arrow Connector 355"/>
                <p:cNvCxnSpPr>
                  <a:stCxn id="355" idx="2"/>
                  <a:endCxn id="35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7" name="Straight Arrow Connector 356"/>
                <p:cNvCxnSpPr>
                  <a:stCxn id="360" idx="2"/>
                  <a:endCxn id="35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8" name="Straight Arrow Connector 357"/>
                <p:cNvCxnSpPr>
                  <a:stCxn id="359" idx="2"/>
                  <a:endCxn id="35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9" name="Diamond 35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360" name="Diamond 35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60" name="Group 11"/>
              <p:cNvGrpSpPr/>
              <p:nvPr/>
            </p:nvGrpSpPr>
            <p:grpSpPr>
              <a:xfrm>
                <a:off x="7315200" y="3962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80" name="Rounded Rectangle 17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81" name="Diamond 18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82" name="Straight Arrow Connector 181"/>
                <p:cNvCxnSpPr>
                  <a:stCxn id="181" idx="2"/>
                  <a:endCxn id="18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Arrow Connector 182"/>
                <p:cNvCxnSpPr>
                  <a:stCxn id="186" idx="2"/>
                  <a:endCxn id="18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Arrow Connector 183"/>
                <p:cNvCxnSpPr>
                  <a:stCxn id="185" idx="2"/>
                  <a:endCxn id="18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5" name="Diamond 18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86" name="Diamond 18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61" name="Group 336"/>
              <p:cNvGrpSpPr/>
              <p:nvPr/>
            </p:nvGrpSpPr>
            <p:grpSpPr>
              <a:xfrm>
                <a:off x="73914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338" name="Rounded Rectangle 33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339" name="Diamond 33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340" name="Straight Arrow Connector 339"/>
                <p:cNvCxnSpPr>
                  <a:stCxn id="339" idx="2"/>
                  <a:endCxn id="33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Straight Arrow Connector 340"/>
                <p:cNvCxnSpPr>
                  <a:stCxn id="344" idx="2"/>
                  <a:endCxn id="33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Straight Arrow Connector 341"/>
                <p:cNvCxnSpPr>
                  <a:stCxn id="343" idx="2"/>
                  <a:endCxn id="33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3" name="Diamond 34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344" name="Diamond 34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62" name="Group 59"/>
              <p:cNvGrpSpPr/>
              <p:nvPr/>
            </p:nvGrpSpPr>
            <p:grpSpPr>
              <a:xfrm>
                <a:off x="7391400" y="5410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96" name="Rounded Rectangle 19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97" name="Diamond 19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98" name="Straight Arrow Connector 197"/>
                <p:cNvCxnSpPr>
                  <a:stCxn id="197" idx="2"/>
                  <a:endCxn id="19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Arrow Connector 198"/>
                <p:cNvCxnSpPr>
                  <a:stCxn id="202" idx="2"/>
                  <a:endCxn id="19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0" name="Straight Arrow Connector 199"/>
                <p:cNvCxnSpPr>
                  <a:stCxn id="201" idx="2"/>
                  <a:endCxn id="19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1" name="Diamond 20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02" name="Diamond 20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63" name="Group 67"/>
              <p:cNvGrpSpPr/>
              <p:nvPr/>
            </p:nvGrpSpPr>
            <p:grpSpPr>
              <a:xfrm>
                <a:off x="1447800" y="4800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9" name="Rounded Rectangle 6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0" name="Diamond 6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1" name="Straight Arrow Connector 70"/>
                <p:cNvCxnSpPr>
                  <a:stCxn id="70" idx="2"/>
                  <a:endCxn id="6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Arrow Connector 72"/>
                <p:cNvCxnSpPr>
                  <a:stCxn id="74" idx="2"/>
                  <a:endCxn id="6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4" name="Diamond 7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75" name="Diamond 7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  <p:cxnSp>
              <p:nvCxnSpPr>
                <p:cNvPr id="72" name="Straight Arrow Connector 71"/>
                <p:cNvCxnSpPr>
                  <a:stCxn id="75" idx="2"/>
                  <a:endCxn id="6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4" name="Group 35"/>
              <p:cNvGrpSpPr/>
              <p:nvPr/>
            </p:nvGrpSpPr>
            <p:grpSpPr>
              <a:xfrm>
                <a:off x="14478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34" name="Rounded Rectangle 23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35" name="Diamond 23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36" name="Straight Arrow Connector 235"/>
                <p:cNvCxnSpPr>
                  <a:stCxn id="235" idx="2"/>
                  <a:endCxn id="23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Straight Arrow Connector 236"/>
                <p:cNvCxnSpPr>
                  <a:stCxn id="240" idx="2"/>
                  <a:endCxn id="23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Arrow Connector 237"/>
                <p:cNvCxnSpPr>
                  <a:stCxn id="239" idx="2"/>
                  <a:endCxn id="23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9" name="Diamond 23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40" name="Diamond 23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65" name="Group 35"/>
              <p:cNvGrpSpPr/>
              <p:nvPr/>
            </p:nvGrpSpPr>
            <p:grpSpPr>
              <a:xfrm>
                <a:off x="25908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50" name="Rounded Rectangle 24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51" name="Diamond 25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52" name="Straight Arrow Connector 251"/>
                <p:cNvCxnSpPr>
                  <a:stCxn id="251" idx="2"/>
                  <a:endCxn id="25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3" name="Straight Arrow Connector 252"/>
                <p:cNvCxnSpPr>
                  <a:stCxn id="256" idx="2"/>
                  <a:endCxn id="25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Straight Arrow Connector 253"/>
                <p:cNvCxnSpPr>
                  <a:stCxn id="255" idx="2"/>
                  <a:endCxn id="25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5" name="Diamond 25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56" name="Diamond 25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66" name="Group 27"/>
              <p:cNvGrpSpPr/>
              <p:nvPr/>
            </p:nvGrpSpPr>
            <p:grpSpPr>
              <a:xfrm>
                <a:off x="25908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00" name="Rounded Rectangle 9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1" name="Diamond 10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02" name="Straight Arrow Connector 101"/>
                <p:cNvCxnSpPr>
                  <a:stCxn id="101" idx="2"/>
                  <a:endCxn id="10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Arrow Connector 102"/>
                <p:cNvCxnSpPr>
                  <a:stCxn id="106" idx="2"/>
                  <a:endCxn id="10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Arrow Connector 103"/>
                <p:cNvCxnSpPr>
                  <a:stCxn id="105" idx="2"/>
                  <a:endCxn id="10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5" name="Diamond 10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06" name="Diamond 10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67" name="Group 11"/>
              <p:cNvGrpSpPr/>
              <p:nvPr/>
            </p:nvGrpSpPr>
            <p:grpSpPr>
              <a:xfrm>
                <a:off x="2590800" y="4800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58" name="Rounded Rectangle 25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59" name="Diamond 25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60" name="Straight Arrow Connector 259"/>
                <p:cNvCxnSpPr>
                  <a:stCxn id="259" idx="2"/>
                  <a:endCxn id="25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Straight Arrow Connector 260"/>
                <p:cNvCxnSpPr>
                  <a:stCxn id="264" idx="2"/>
                  <a:endCxn id="25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Arrow Connector 261"/>
                <p:cNvCxnSpPr>
                  <a:stCxn id="263" idx="2"/>
                  <a:endCxn id="25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3" name="Diamond 26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64" name="Diamond 26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68" name="Group 75"/>
              <p:cNvGrpSpPr/>
              <p:nvPr/>
            </p:nvGrpSpPr>
            <p:grpSpPr>
              <a:xfrm>
                <a:off x="26670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48" name="Rounded Rectangle 14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49" name="Diamond 14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50" name="Straight Arrow Connector 149"/>
                <p:cNvCxnSpPr>
                  <a:stCxn id="149" idx="2"/>
                  <a:endCxn id="14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1" name="Straight Arrow Connector 150"/>
                <p:cNvCxnSpPr>
                  <a:stCxn id="154" idx="2"/>
                  <a:endCxn id="14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2" name="Straight Arrow Connector 151"/>
                <p:cNvCxnSpPr>
                  <a:stCxn id="153" idx="2"/>
                  <a:endCxn id="14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3" name="Diamond 15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54" name="Diamond 15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69" name="Group 59"/>
              <p:cNvGrpSpPr/>
              <p:nvPr/>
            </p:nvGrpSpPr>
            <p:grpSpPr>
              <a:xfrm>
                <a:off x="38862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1" name="Rounded Rectangle 6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2" name="Diamond 6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3" name="Straight Arrow Connector 62"/>
                <p:cNvCxnSpPr>
                  <a:stCxn id="62" idx="2"/>
                  <a:endCxn id="6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Arrow Connector 63"/>
                <p:cNvCxnSpPr>
                  <a:stCxn id="67" idx="2"/>
                  <a:endCxn id="6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Arrow Connector 64"/>
                <p:cNvCxnSpPr>
                  <a:stCxn id="66" idx="2"/>
                  <a:endCxn id="6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" name="Diamond 6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7" name="Diamond 6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70" name="Group 11"/>
              <p:cNvGrpSpPr/>
              <p:nvPr/>
            </p:nvGrpSpPr>
            <p:grpSpPr>
              <a:xfrm>
                <a:off x="38100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266" name="Rounded Rectangle 26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267" name="Diamond 26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268" name="Straight Arrow Connector 267"/>
                <p:cNvCxnSpPr>
                  <a:stCxn id="267" idx="2"/>
                  <a:endCxn id="26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9" name="Straight Arrow Connector 268"/>
                <p:cNvCxnSpPr>
                  <a:stCxn id="272" idx="2"/>
                  <a:endCxn id="26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Arrow Connector 269"/>
                <p:cNvCxnSpPr>
                  <a:stCxn id="271" idx="2"/>
                  <a:endCxn id="26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1" name="Diamond 27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272" name="Diamond 27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</p:grpSp>
        <p:grpSp>
          <p:nvGrpSpPr>
            <p:cNvPr id="353" name="Group 352"/>
            <p:cNvGrpSpPr/>
            <p:nvPr/>
          </p:nvGrpSpPr>
          <p:grpSpPr>
            <a:xfrm>
              <a:off x="4457700" y="1828800"/>
              <a:ext cx="3733800" cy="2133600"/>
              <a:chOff x="228600" y="1905000"/>
              <a:chExt cx="8305800" cy="4495800"/>
            </a:xfrm>
          </p:grpSpPr>
          <p:grpSp>
            <p:nvGrpSpPr>
              <p:cNvPr id="361" name="Group 11"/>
              <p:cNvGrpSpPr/>
              <p:nvPr/>
            </p:nvGrpSpPr>
            <p:grpSpPr>
              <a:xfrm>
                <a:off x="49530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90" name="Rounded Rectangle 68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91" name="Diamond 69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92" name="Straight Arrow Connector 691"/>
                <p:cNvCxnSpPr>
                  <a:stCxn id="691" idx="2"/>
                  <a:endCxn id="69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3" name="Straight Arrow Connector 692"/>
                <p:cNvCxnSpPr>
                  <a:stCxn id="696" idx="2"/>
                  <a:endCxn id="69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4" name="Straight Arrow Connector 693"/>
                <p:cNvCxnSpPr>
                  <a:stCxn id="695" idx="2"/>
                  <a:endCxn id="69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5" name="Diamond 69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96" name="Diamond 69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62" name="Group 27"/>
              <p:cNvGrpSpPr/>
              <p:nvPr/>
            </p:nvGrpSpPr>
            <p:grpSpPr>
              <a:xfrm>
                <a:off x="2590800" y="1981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83" name="Diamond 68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  <p:sp>
              <p:nvSpPr>
                <p:cNvPr id="684" name="Rounded Rectangle 68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85" name="Diamond 68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86" name="Straight Arrow Connector 685"/>
                <p:cNvCxnSpPr>
                  <a:stCxn id="685" idx="2"/>
                  <a:endCxn id="68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7" name="Straight Arrow Connector 686"/>
                <p:cNvCxnSpPr>
                  <a:stCxn id="683" idx="2"/>
                  <a:endCxn id="68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8" name="Straight Arrow Connector 687"/>
                <p:cNvCxnSpPr>
                  <a:stCxn id="689" idx="2"/>
                  <a:endCxn id="68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9" name="Diamond 68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</p:grpSp>
          <p:grpSp>
            <p:nvGrpSpPr>
              <p:cNvPr id="363" name="Group 186"/>
              <p:cNvGrpSpPr/>
              <p:nvPr/>
            </p:nvGrpSpPr>
            <p:grpSpPr>
              <a:xfrm>
                <a:off x="2286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76" name="Rounded Rectangle 67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77" name="Diamond 67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78" name="Straight Arrow Connector 677"/>
                <p:cNvCxnSpPr>
                  <a:stCxn id="677" idx="2"/>
                  <a:endCxn id="67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9" name="Straight Arrow Connector 678"/>
                <p:cNvCxnSpPr>
                  <a:stCxn id="682" idx="2"/>
                  <a:endCxn id="67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0" name="Straight Arrow Connector 679"/>
                <p:cNvCxnSpPr>
                  <a:stCxn id="681" idx="2"/>
                  <a:endCxn id="67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1" name="Diamond 68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82" name="Diamond 68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64" name="Group 27"/>
              <p:cNvGrpSpPr/>
              <p:nvPr/>
            </p:nvGrpSpPr>
            <p:grpSpPr>
              <a:xfrm>
                <a:off x="6172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69" name="Rounded Rectangle 66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70" name="Diamond 66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71" name="Straight Arrow Connector 670"/>
                <p:cNvCxnSpPr>
                  <a:stCxn id="670" idx="2"/>
                  <a:endCxn id="66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2" name="Straight Arrow Connector 671"/>
                <p:cNvCxnSpPr>
                  <a:stCxn id="675" idx="2"/>
                  <a:endCxn id="66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3" name="Straight Arrow Connector 672"/>
                <p:cNvCxnSpPr>
                  <a:stCxn id="674" idx="2"/>
                  <a:endCxn id="66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74" name="Diamond 67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75" name="Diamond 67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65" name="Group 35"/>
              <p:cNvGrpSpPr/>
              <p:nvPr/>
            </p:nvGrpSpPr>
            <p:grpSpPr>
              <a:xfrm>
                <a:off x="38100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62" name="Rounded Rectangle 66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63" name="Diamond 66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64" name="Straight Arrow Connector 663"/>
                <p:cNvCxnSpPr>
                  <a:stCxn id="663" idx="2"/>
                  <a:endCxn id="66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5" name="Straight Arrow Connector 664"/>
                <p:cNvCxnSpPr>
                  <a:stCxn id="668" idx="2"/>
                  <a:endCxn id="66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6" name="Straight Arrow Connector 665"/>
                <p:cNvCxnSpPr>
                  <a:stCxn id="667" idx="2"/>
                  <a:endCxn id="66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7" name="Diamond 66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68" name="Diamond 66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66" name="Group 43"/>
              <p:cNvGrpSpPr/>
              <p:nvPr/>
            </p:nvGrpSpPr>
            <p:grpSpPr>
              <a:xfrm>
                <a:off x="1371600" y="1981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55" name="Rounded Rectangle 65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56" name="Diamond 65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57" name="Straight Arrow Connector 656"/>
                <p:cNvCxnSpPr>
                  <a:stCxn id="656" idx="2"/>
                  <a:endCxn id="65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8" name="Straight Arrow Connector 657"/>
                <p:cNvCxnSpPr>
                  <a:stCxn id="661" idx="2"/>
                  <a:endCxn id="65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9" name="Straight Arrow Connector 658"/>
                <p:cNvCxnSpPr>
                  <a:stCxn id="660" idx="2"/>
                  <a:endCxn id="65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0" name="Diamond 65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61" name="Diamond 66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67" name="Group 51"/>
              <p:cNvGrpSpPr/>
              <p:nvPr/>
            </p:nvGrpSpPr>
            <p:grpSpPr>
              <a:xfrm>
                <a:off x="61722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48" name="Rounded Rectangle 64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49" name="Diamond 64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50" name="Straight Arrow Connector 649"/>
                <p:cNvCxnSpPr>
                  <a:stCxn id="649" idx="2"/>
                  <a:endCxn id="64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1" name="Straight Arrow Connector 650"/>
                <p:cNvCxnSpPr>
                  <a:stCxn id="654" idx="2"/>
                  <a:endCxn id="64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2" name="Straight Arrow Connector 651"/>
                <p:cNvCxnSpPr>
                  <a:stCxn id="653" idx="2"/>
                  <a:endCxn id="64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3" name="Diamond 65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54" name="Diamond 65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68" name="Group 19"/>
              <p:cNvGrpSpPr/>
              <p:nvPr/>
            </p:nvGrpSpPr>
            <p:grpSpPr>
              <a:xfrm>
                <a:off x="50292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41" name="Rounded Rectangle 64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42" name="Diamond 64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43" name="Straight Arrow Connector 642"/>
                <p:cNvCxnSpPr>
                  <a:stCxn id="642" idx="2"/>
                  <a:endCxn id="64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4" name="Straight Arrow Connector 643"/>
                <p:cNvCxnSpPr>
                  <a:stCxn id="647" idx="2"/>
                  <a:endCxn id="64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5" name="Straight Arrow Connector 644"/>
                <p:cNvCxnSpPr>
                  <a:stCxn id="646" idx="2"/>
                  <a:endCxn id="64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6" name="Diamond 64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47" name="Diamond 64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69" name="Group 35"/>
              <p:cNvGrpSpPr/>
              <p:nvPr/>
            </p:nvGrpSpPr>
            <p:grpSpPr>
              <a:xfrm>
                <a:off x="2286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34" name="Rounded Rectangle 63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35" name="Diamond 63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36" name="Straight Arrow Connector 635"/>
                <p:cNvCxnSpPr>
                  <a:stCxn id="635" idx="2"/>
                  <a:endCxn id="63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7" name="Straight Arrow Connector 636"/>
                <p:cNvCxnSpPr>
                  <a:stCxn id="640" idx="2"/>
                  <a:endCxn id="63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8" name="Straight Arrow Connector 637"/>
                <p:cNvCxnSpPr>
                  <a:stCxn id="639" idx="2"/>
                  <a:endCxn id="63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9" name="Diamond 63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40" name="Diamond 63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70" name="Group 43"/>
              <p:cNvGrpSpPr/>
              <p:nvPr/>
            </p:nvGrpSpPr>
            <p:grpSpPr>
              <a:xfrm>
                <a:off x="50292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27" name="Rounded Rectangle 62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28" name="Diamond 62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29" name="Straight Arrow Connector 628"/>
                <p:cNvCxnSpPr>
                  <a:stCxn id="628" idx="2"/>
                  <a:endCxn id="62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0" name="Straight Arrow Connector 629"/>
                <p:cNvCxnSpPr>
                  <a:stCxn id="633" idx="2"/>
                  <a:endCxn id="62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1" name="Straight Arrow Connector 630"/>
                <p:cNvCxnSpPr>
                  <a:stCxn id="632" idx="2"/>
                  <a:endCxn id="62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2" name="Diamond 63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33" name="Diamond 63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71" name="Group 51"/>
              <p:cNvGrpSpPr/>
              <p:nvPr/>
            </p:nvGrpSpPr>
            <p:grpSpPr>
              <a:xfrm>
                <a:off x="25908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20" name="Rounded Rectangle 61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21" name="Diamond 62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22" name="Straight Arrow Connector 621"/>
                <p:cNvCxnSpPr>
                  <a:stCxn id="621" idx="2"/>
                  <a:endCxn id="62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3" name="Straight Arrow Connector 622"/>
                <p:cNvCxnSpPr>
                  <a:stCxn id="626" idx="2"/>
                  <a:endCxn id="62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4" name="Straight Arrow Connector 623"/>
                <p:cNvCxnSpPr>
                  <a:stCxn id="625" idx="2"/>
                  <a:endCxn id="62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5" name="Diamond 62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26" name="Diamond 62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72" name="Group 67"/>
              <p:cNvGrpSpPr/>
              <p:nvPr/>
            </p:nvGrpSpPr>
            <p:grpSpPr>
              <a:xfrm>
                <a:off x="1371600" y="2590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13" name="Rounded Rectangle 61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14" name="Diamond 61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15" name="Straight Arrow Connector 614"/>
                <p:cNvCxnSpPr>
                  <a:stCxn id="614" idx="2"/>
                  <a:endCxn id="61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6" name="Straight Arrow Connector 615"/>
                <p:cNvCxnSpPr>
                  <a:stCxn id="619" idx="2"/>
                  <a:endCxn id="61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7" name="Straight Arrow Connector 616"/>
                <p:cNvCxnSpPr>
                  <a:stCxn id="618" idx="2"/>
                  <a:endCxn id="61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8" name="Diamond 61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19" name="Diamond 61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73" name="Group 19"/>
              <p:cNvGrpSpPr/>
              <p:nvPr/>
            </p:nvGrpSpPr>
            <p:grpSpPr>
              <a:xfrm>
                <a:off x="1371600" y="3352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606" name="Rounded Rectangle 60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07" name="Diamond 60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08" name="Straight Arrow Connector 607"/>
                <p:cNvCxnSpPr>
                  <a:stCxn id="607" idx="2"/>
                  <a:endCxn id="60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9" name="Straight Arrow Connector 608"/>
                <p:cNvCxnSpPr>
                  <a:stCxn id="612" idx="2"/>
                  <a:endCxn id="60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0" name="Straight Arrow Connector 609"/>
                <p:cNvCxnSpPr>
                  <a:stCxn id="611" idx="2"/>
                  <a:endCxn id="60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1" name="Diamond 61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12" name="Diamond 61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74" name="Group 208"/>
              <p:cNvGrpSpPr/>
              <p:nvPr/>
            </p:nvGrpSpPr>
            <p:grpSpPr>
              <a:xfrm>
                <a:off x="2286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99" name="Rounded Rectangle 59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600" name="Diamond 59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601" name="Straight Arrow Connector 600"/>
                <p:cNvCxnSpPr>
                  <a:stCxn id="600" idx="2"/>
                  <a:endCxn id="59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2" name="Straight Arrow Connector 601"/>
                <p:cNvCxnSpPr>
                  <a:stCxn id="605" idx="2"/>
                  <a:endCxn id="59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3" name="Straight Arrow Connector 602"/>
                <p:cNvCxnSpPr>
                  <a:stCxn id="604" idx="2"/>
                  <a:endCxn id="59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04" name="Diamond 60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605" name="Diamond 60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75" name="Group 11"/>
              <p:cNvGrpSpPr/>
              <p:nvPr/>
            </p:nvGrpSpPr>
            <p:grpSpPr>
              <a:xfrm>
                <a:off x="2286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92" name="Rounded Rectangle 59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93" name="Diamond 59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94" name="Straight Arrow Connector 593"/>
                <p:cNvCxnSpPr>
                  <a:stCxn id="593" idx="2"/>
                  <a:endCxn id="59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5" name="Straight Arrow Connector 594"/>
                <p:cNvCxnSpPr>
                  <a:stCxn id="598" idx="2"/>
                  <a:endCxn id="59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6" name="Straight Arrow Connector 595"/>
                <p:cNvCxnSpPr>
                  <a:stCxn id="597" idx="2"/>
                  <a:endCxn id="59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7" name="Diamond 59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98" name="Diamond 59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76" name="Group 216"/>
              <p:cNvGrpSpPr/>
              <p:nvPr/>
            </p:nvGrpSpPr>
            <p:grpSpPr>
              <a:xfrm>
                <a:off x="2286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85" name="Rounded Rectangle 58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86" name="Diamond 58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87" name="Straight Arrow Connector 586"/>
                <p:cNvCxnSpPr>
                  <a:stCxn id="586" idx="2"/>
                  <a:endCxn id="58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8" name="Straight Arrow Connector 587"/>
                <p:cNvCxnSpPr>
                  <a:stCxn id="591" idx="2"/>
                  <a:endCxn id="58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9" name="Straight Arrow Connector 588"/>
                <p:cNvCxnSpPr>
                  <a:stCxn id="590" idx="2"/>
                  <a:endCxn id="58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0" name="Diamond 58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91" name="Diamond 59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77" name="Group 59"/>
              <p:cNvGrpSpPr/>
              <p:nvPr/>
            </p:nvGrpSpPr>
            <p:grpSpPr>
              <a:xfrm>
                <a:off x="3048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78" name="Rounded Rectangle 57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79" name="Diamond 57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80" name="Straight Arrow Connector 579"/>
                <p:cNvCxnSpPr>
                  <a:stCxn id="579" idx="2"/>
                  <a:endCxn id="57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1" name="Straight Arrow Connector 580"/>
                <p:cNvCxnSpPr>
                  <a:stCxn id="584" idx="2"/>
                  <a:endCxn id="57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2" name="Straight Arrow Connector 581"/>
                <p:cNvCxnSpPr>
                  <a:stCxn id="583" idx="2"/>
                  <a:endCxn id="57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3" name="Diamond 58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84" name="Diamond 58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78" name="Group 59"/>
              <p:cNvGrpSpPr/>
              <p:nvPr/>
            </p:nvGrpSpPr>
            <p:grpSpPr>
              <a:xfrm>
                <a:off x="13716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71" name="Rounded Rectangle 57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72" name="Diamond 57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73" name="Straight Arrow Connector 572"/>
                <p:cNvCxnSpPr>
                  <a:stCxn id="572" idx="2"/>
                  <a:endCxn id="57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4" name="Straight Arrow Connector 573"/>
                <p:cNvCxnSpPr>
                  <a:stCxn id="577" idx="2"/>
                  <a:endCxn id="57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5" name="Straight Arrow Connector 574"/>
                <p:cNvCxnSpPr>
                  <a:stCxn id="576" idx="2"/>
                  <a:endCxn id="57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6" name="Diamond 57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77" name="Diamond 57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79" name="Group 272"/>
              <p:cNvGrpSpPr/>
              <p:nvPr/>
            </p:nvGrpSpPr>
            <p:grpSpPr>
              <a:xfrm>
                <a:off x="38100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64" name="Rounded Rectangle 56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65" name="Diamond 56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66" name="Straight Arrow Connector 565"/>
                <p:cNvCxnSpPr>
                  <a:stCxn id="565" idx="2"/>
                  <a:endCxn id="56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7" name="Straight Arrow Connector 566"/>
                <p:cNvCxnSpPr>
                  <a:stCxn id="570" idx="2"/>
                  <a:endCxn id="56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8" name="Straight Arrow Connector 567"/>
                <p:cNvCxnSpPr>
                  <a:stCxn id="569" idx="2"/>
                  <a:endCxn id="56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9" name="Diamond 56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70" name="Diamond 56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80" name="Group 27"/>
              <p:cNvGrpSpPr/>
              <p:nvPr/>
            </p:nvGrpSpPr>
            <p:grpSpPr>
              <a:xfrm>
                <a:off x="50292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57" name="Rounded Rectangle 55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58" name="Diamond 55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59" name="Straight Arrow Connector 558"/>
                <p:cNvCxnSpPr>
                  <a:stCxn id="558" idx="2"/>
                  <a:endCxn id="55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0" name="Straight Arrow Connector 559"/>
                <p:cNvCxnSpPr>
                  <a:stCxn id="563" idx="2"/>
                  <a:endCxn id="55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1" name="Straight Arrow Connector 560"/>
                <p:cNvCxnSpPr>
                  <a:stCxn id="562" idx="2"/>
                  <a:endCxn id="55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2" name="Diamond 56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63" name="Diamond 56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81" name="Group 35"/>
              <p:cNvGrpSpPr/>
              <p:nvPr/>
            </p:nvGrpSpPr>
            <p:grpSpPr>
              <a:xfrm>
                <a:off x="5029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50" name="Rounded Rectangle 54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51" name="Diamond 55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52" name="Straight Arrow Connector 551"/>
                <p:cNvCxnSpPr>
                  <a:stCxn id="551" idx="2"/>
                  <a:endCxn id="55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3" name="Straight Arrow Connector 552"/>
                <p:cNvCxnSpPr>
                  <a:stCxn id="556" idx="2"/>
                  <a:endCxn id="55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4" name="Straight Arrow Connector 553"/>
                <p:cNvCxnSpPr>
                  <a:stCxn id="555" idx="2"/>
                  <a:endCxn id="55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55" name="Diamond 55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56" name="Diamond 55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82" name="Group 59"/>
              <p:cNvGrpSpPr/>
              <p:nvPr/>
            </p:nvGrpSpPr>
            <p:grpSpPr>
              <a:xfrm>
                <a:off x="61722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43" name="Rounded Rectangle 54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44" name="Diamond 54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45" name="Straight Arrow Connector 544"/>
                <p:cNvCxnSpPr>
                  <a:stCxn id="544" idx="2"/>
                  <a:endCxn id="54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6" name="Straight Arrow Connector 545"/>
                <p:cNvCxnSpPr>
                  <a:stCxn id="549" idx="2"/>
                  <a:endCxn id="54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7" name="Straight Arrow Connector 546"/>
                <p:cNvCxnSpPr>
                  <a:stCxn id="548" idx="2"/>
                  <a:endCxn id="54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8" name="Diamond 54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49" name="Diamond 54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83" name="Group 328"/>
              <p:cNvGrpSpPr/>
              <p:nvPr/>
            </p:nvGrpSpPr>
            <p:grpSpPr>
              <a:xfrm>
                <a:off x="61722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36" name="Rounded Rectangle 53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37" name="Diamond 53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38" name="Straight Arrow Connector 537"/>
                <p:cNvCxnSpPr>
                  <a:stCxn id="537" idx="2"/>
                  <a:endCxn id="53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9" name="Straight Arrow Connector 538"/>
                <p:cNvCxnSpPr>
                  <a:stCxn id="542" idx="2"/>
                  <a:endCxn id="53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0" name="Straight Arrow Connector 539"/>
                <p:cNvCxnSpPr>
                  <a:stCxn id="541" idx="2"/>
                  <a:endCxn id="53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1" name="Diamond 54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42" name="Diamond 54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84" name="Group 27"/>
              <p:cNvGrpSpPr/>
              <p:nvPr/>
            </p:nvGrpSpPr>
            <p:grpSpPr>
              <a:xfrm>
                <a:off x="73152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29" name="Rounded Rectangle 52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30" name="Diamond 52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31" name="Straight Arrow Connector 530"/>
                <p:cNvCxnSpPr>
                  <a:stCxn id="530" idx="2"/>
                  <a:endCxn id="52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2" name="Straight Arrow Connector 531"/>
                <p:cNvCxnSpPr>
                  <a:stCxn id="535" idx="2"/>
                  <a:endCxn id="52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3" name="Straight Arrow Connector 532"/>
                <p:cNvCxnSpPr>
                  <a:stCxn id="534" idx="2"/>
                  <a:endCxn id="52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4" name="Diamond 53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35" name="Diamond 53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85" name="Group 67"/>
              <p:cNvGrpSpPr/>
              <p:nvPr/>
            </p:nvGrpSpPr>
            <p:grpSpPr>
              <a:xfrm>
                <a:off x="51054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22" name="Rounded Rectangle 52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23" name="Diamond 52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24" name="Straight Arrow Connector 523"/>
                <p:cNvCxnSpPr>
                  <a:stCxn id="523" idx="2"/>
                  <a:endCxn id="52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5" name="Straight Arrow Connector 524"/>
                <p:cNvCxnSpPr>
                  <a:stCxn id="528" idx="2"/>
                  <a:endCxn id="52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6" name="Straight Arrow Connector 525"/>
                <p:cNvCxnSpPr>
                  <a:stCxn id="527" idx="2"/>
                  <a:endCxn id="52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7" name="Diamond 52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28" name="Diamond 52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86" name="Group 75"/>
              <p:cNvGrpSpPr/>
              <p:nvPr/>
            </p:nvGrpSpPr>
            <p:grpSpPr>
              <a:xfrm>
                <a:off x="62484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15" name="Rounded Rectangle 51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16" name="Diamond 51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17" name="Straight Arrow Connector 516"/>
                <p:cNvCxnSpPr>
                  <a:stCxn id="516" idx="2"/>
                  <a:endCxn id="51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8" name="Straight Arrow Connector 517"/>
                <p:cNvCxnSpPr>
                  <a:stCxn id="521" idx="2"/>
                  <a:endCxn id="51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9" name="Straight Arrow Connector 518"/>
                <p:cNvCxnSpPr>
                  <a:stCxn id="520" idx="2"/>
                  <a:endCxn id="51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0" name="Diamond 51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21" name="Diamond 52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87" name="Group 51"/>
              <p:cNvGrpSpPr/>
              <p:nvPr/>
            </p:nvGrpSpPr>
            <p:grpSpPr>
              <a:xfrm>
                <a:off x="62484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08" name="Rounded Rectangle 50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09" name="Diamond 50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10" name="Straight Arrow Connector 509"/>
                <p:cNvCxnSpPr>
                  <a:stCxn id="509" idx="2"/>
                  <a:endCxn id="50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1" name="Straight Arrow Connector 510"/>
                <p:cNvCxnSpPr>
                  <a:stCxn id="514" idx="2"/>
                  <a:endCxn id="50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2" name="Straight Arrow Connector 511"/>
                <p:cNvCxnSpPr>
                  <a:stCxn id="513" idx="2"/>
                  <a:endCxn id="50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3" name="Diamond 51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14" name="Diamond 51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88" name="Group 11"/>
              <p:cNvGrpSpPr/>
              <p:nvPr/>
            </p:nvGrpSpPr>
            <p:grpSpPr>
              <a:xfrm>
                <a:off x="38100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501" name="Rounded Rectangle 50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502" name="Diamond 50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503" name="Straight Arrow Connector 502"/>
                <p:cNvCxnSpPr>
                  <a:stCxn id="502" idx="2"/>
                  <a:endCxn id="50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4" name="Straight Arrow Connector 503"/>
                <p:cNvCxnSpPr>
                  <a:stCxn id="507" idx="2"/>
                  <a:endCxn id="50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5" name="Straight Arrow Connector 504"/>
                <p:cNvCxnSpPr>
                  <a:stCxn id="506" idx="2"/>
                  <a:endCxn id="50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06" name="Diamond 50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07" name="Diamond 50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89" name="Group 51"/>
              <p:cNvGrpSpPr/>
              <p:nvPr/>
            </p:nvGrpSpPr>
            <p:grpSpPr>
              <a:xfrm>
                <a:off x="38100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94" name="Rounded Rectangle 49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95" name="Diamond 49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96" name="Straight Arrow Connector 495"/>
                <p:cNvCxnSpPr>
                  <a:stCxn id="495" idx="2"/>
                  <a:endCxn id="49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7" name="Straight Arrow Connector 496"/>
                <p:cNvCxnSpPr>
                  <a:stCxn id="500" idx="2"/>
                  <a:endCxn id="49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8" name="Straight Arrow Connector 497"/>
                <p:cNvCxnSpPr>
                  <a:stCxn id="499" idx="2"/>
                  <a:endCxn id="49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9" name="Diamond 49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500" name="Diamond 49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90" name="Group 35"/>
              <p:cNvGrpSpPr/>
              <p:nvPr/>
            </p:nvGrpSpPr>
            <p:grpSpPr>
              <a:xfrm>
                <a:off x="7315200" y="2590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87" name="Rounded Rectangle 48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88" name="Diamond 48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89" name="Straight Arrow Connector 488"/>
                <p:cNvCxnSpPr>
                  <a:stCxn id="488" idx="2"/>
                  <a:endCxn id="48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0" name="Straight Arrow Connector 489"/>
                <p:cNvCxnSpPr>
                  <a:stCxn id="493" idx="2"/>
                  <a:endCxn id="48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1" name="Straight Arrow Connector 490"/>
                <p:cNvCxnSpPr>
                  <a:stCxn id="492" idx="2"/>
                  <a:endCxn id="48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2" name="Diamond 49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93" name="Diamond 49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91" name="Group 352"/>
              <p:cNvGrpSpPr/>
              <p:nvPr/>
            </p:nvGrpSpPr>
            <p:grpSpPr>
              <a:xfrm>
                <a:off x="7315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80" name="Rounded Rectangle 47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81" name="Diamond 48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82" name="Straight Arrow Connector 481"/>
                <p:cNvCxnSpPr>
                  <a:stCxn id="481" idx="2"/>
                  <a:endCxn id="48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3" name="Straight Arrow Connector 482"/>
                <p:cNvCxnSpPr>
                  <a:stCxn id="486" idx="2"/>
                  <a:endCxn id="48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4" name="Straight Arrow Connector 483"/>
                <p:cNvCxnSpPr>
                  <a:stCxn id="485" idx="2"/>
                  <a:endCxn id="48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5" name="Diamond 48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86" name="Diamond 48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92" name="Group 11"/>
              <p:cNvGrpSpPr/>
              <p:nvPr/>
            </p:nvGrpSpPr>
            <p:grpSpPr>
              <a:xfrm>
                <a:off x="7315200" y="3962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73" name="Rounded Rectangle 47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74" name="Diamond 47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75" name="Straight Arrow Connector 474"/>
                <p:cNvCxnSpPr>
                  <a:stCxn id="474" idx="2"/>
                  <a:endCxn id="47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6" name="Straight Arrow Connector 475"/>
                <p:cNvCxnSpPr>
                  <a:stCxn id="479" idx="2"/>
                  <a:endCxn id="47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7" name="Straight Arrow Connector 476"/>
                <p:cNvCxnSpPr>
                  <a:stCxn id="478" idx="2"/>
                  <a:endCxn id="47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8" name="Diamond 47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79" name="Diamond 47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93" name="Group 336"/>
              <p:cNvGrpSpPr/>
              <p:nvPr/>
            </p:nvGrpSpPr>
            <p:grpSpPr>
              <a:xfrm>
                <a:off x="73914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66" name="Rounded Rectangle 46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67" name="Diamond 46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68" name="Straight Arrow Connector 467"/>
                <p:cNvCxnSpPr>
                  <a:stCxn id="467" idx="2"/>
                  <a:endCxn id="46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9" name="Straight Arrow Connector 468"/>
                <p:cNvCxnSpPr>
                  <a:stCxn id="472" idx="2"/>
                  <a:endCxn id="46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0" name="Straight Arrow Connector 469"/>
                <p:cNvCxnSpPr>
                  <a:stCxn id="471" idx="2"/>
                  <a:endCxn id="46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1" name="Diamond 47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72" name="Diamond 47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94" name="Group 59"/>
              <p:cNvGrpSpPr/>
              <p:nvPr/>
            </p:nvGrpSpPr>
            <p:grpSpPr>
              <a:xfrm>
                <a:off x="7391400" y="5410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59" name="Rounded Rectangle 45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60" name="Diamond 45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61" name="Straight Arrow Connector 460"/>
                <p:cNvCxnSpPr>
                  <a:stCxn id="460" idx="2"/>
                  <a:endCxn id="45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2" name="Straight Arrow Connector 461"/>
                <p:cNvCxnSpPr>
                  <a:stCxn id="465" idx="2"/>
                  <a:endCxn id="45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3" name="Straight Arrow Connector 462"/>
                <p:cNvCxnSpPr>
                  <a:stCxn id="464" idx="2"/>
                  <a:endCxn id="45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4" name="Diamond 46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65" name="Diamond 46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95" name="Group 67"/>
              <p:cNvGrpSpPr/>
              <p:nvPr/>
            </p:nvGrpSpPr>
            <p:grpSpPr>
              <a:xfrm>
                <a:off x="1447800" y="4800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52" name="Rounded Rectangle 45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53" name="Diamond 45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54" name="Straight Arrow Connector 453"/>
                <p:cNvCxnSpPr>
                  <a:stCxn id="453" idx="2"/>
                  <a:endCxn id="45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5" name="Straight Arrow Connector 454"/>
                <p:cNvCxnSpPr>
                  <a:stCxn id="456" idx="2"/>
                  <a:endCxn id="45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6" name="Diamond 45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57" name="Diamond 45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  <p:cxnSp>
              <p:nvCxnSpPr>
                <p:cNvPr id="458" name="Straight Arrow Connector 457"/>
                <p:cNvCxnSpPr>
                  <a:stCxn id="457" idx="2"/>
                  <a:endCxn id="45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6" name="Group 35"/>
              <p:cNvGrpSpPr/>
              <p:nvPr/>
            </p:nvGrpSpPr>
            <p:grpSpPr>
              <a:xfrm>
                <a:off x="14478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45" name="Rounded Rectangle 44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46" name="Diamond 44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47" name="Straight Arrow Connector 446"/>
                <p:cNvCxnSpPr>
                  <a:stCxn id="446" idx="2"/>
                  <a:endCxn id="44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8" name="Straight Arrow Connector 447"/>
                <p:cNvCxnSpPr>
                  <a:stCxn id="451" idx="2"/>
                  <a:endCxn id="44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9" name="Straight Arrow Connector 448"/>
                <p:cNvCxnSpPr>
                  <a:stCxn id="450" idx="2"/>
                  <a:endCxn id="44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50" name="Diamond 44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51" name="Diamond 45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97" name="Group 35"/>
              <p:cNvGrpSpPr/>
              <p:nvPr/>
            </p:nvGrpSpPr>
            <p:grpSpPr>
              <a:xfrm>
                <a:off x="25908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38" name="Rounded Rectangle 43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39" name="Diamond 43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40" name="Straight Arrow Connector 439"/>
                <p:cNvCxnSpPr>
                  <a:stCxn id="439" idx="2"/>
                  <a:endCxn id="43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1" name="Straight Arrow Connector 440"/>
                <p:cNvCxnSpPr>
                  <a:stCxn id="444" idx="2"/>
                  <a:endCxn id="43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2" name="Straight Arrow Connector 441"/>
                <p:cNvCxnSpPr>
                  <a:stCxn id="443" idx="2"/>
                  <a:endCxn id="43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3" name="Diamond 44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44" name="Diamond 44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98" name="Group 27"/>
              <p:cNvGrpSpPr/>
              <p:nvPr/>
            </p:nvGrpSpPr>
            <p:grpSpPr>
              <a:xfrm>
                <a:off x="25908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31" name="Rounded Rectangle 43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32" name="Diamond 43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33" name="Straight Arrow Connector 432"/>
                <p:cNvCxnSpPr>
                  <a:stCxn id="432" idx="2"/>
                  <a:endCxn id="43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4" name="Straight Arrow Connector 433"/>
                <p:cNvCxnSpPr>
                  <a:stCxn id="437" idx="2"/>
                  <a:endCxn id="43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5" name="Straight Arrow Connector 434"/>
                <p:cNvCxnSpPr>
                  <a:stCxn id="436" idx="2"/>
                  <a:endCxn id="43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6" name="Diamond 43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37" name="Diamond 43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399" name="Group 11"/>
              <p:cNvGrpSpPr/>
              <p:nvPr/>
            </p:nvGrpSpPr>
            <p:grpSpPr>
              <a:xfrm>
                <a:off x="2590800" y="4800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24" name="Rounded Rectangle 42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25" name="Diamond 42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26" name="Straight Arrow Connector 425"/>
                <p:cNvCxnSpPr>
                  <a:stCxn id="425" idx="2"/>
                  <a:endCxn id="42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7" name="Straight Arrow Connector 426"/>
                <p:cNvCxnSpPr>
                  <a:stCxn id="430" idx="2"/>
                  <a:endCxn id="42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8" name="Straight Arrow Connector 427"/>
                <p:cNvCxnSpPr>
                  <a:stCxn id="429" idx="2"/>
                  <a:endCxn id="42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9" name="Diamond 42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30" name="Diamond 42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400" name="Group 75"/>
              <p:cNvGrpSpPr/>
              <p:nvPr/>
            </p:nvGrpSpPr>
            <p:grpSpPr>
              <a:xfrm>
                <a:off x="26670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17" name="Rounded Rectangle 41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18" name="Diamond 41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19" name="Straight Arrow Connector 418"/>
                <p:cNvCxnSpPr>
                  <a:stCxn id="418" idx="2"/>
                  <a:endCxn id="41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0" name="Straight Arrow Connector 419"/>
                <p:cNvCxnSpPr>
                  <a:stCxn id="423" idx="2"/>
                  <a:endCxn id="41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1" name="Straight Arrow Connector 420"/>
                <p:cNvCxnSpPr>
                  <a:stCxn id="422" idx="2"/>
                  <a:endCxn id="41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2" name="Diamond 42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23" name="Diamond 42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401" name="Group 59"/>
              <p:cNvGrpSpPr/>
              <p:nvPr/>
            </p:nvGrpSpPr>
            <p:grpSpPr>
              <a:xfrm>
                <a:off x="38862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10" name="Rounded Rectangle 40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11" name="Diamond 41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12" name="Straight Arrow Connector 411"/>
                <p:cNvCxnSpPr>
                  <a:stCxn id="411" idx="2"/>
                  <a:endCxn id="41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3" name="Straight Arrow Connector 412"/>
                <p:cNvCxnSpPr>
                  <a:stCxn id="416" idx="2"/>
                  <a:endCxn id="41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4" name="Straight Arrow Connector 413"/>
                <p:cNvCxnSpPr>
                  <a:stCxn id="415" idx="2"/>
                  <a:endCxn id="41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15" name="Diamond 41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16" name="Diamond 41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402" name="Group 11"/>
              <p:cNvGrpSpPr/>
              <p:nvPr/>
            </p:nvGrpSpPr>
            <p:grpSpPr>
              <a:xfrm>
                <a:off x="38100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403" name="Rounded Rectangle 40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404" name="Diamond 40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405" name="Straight Arrow Connector 404"/>
                <p:cNvCxnSpPr>
                  <a:stCxn id="404" idx="2"/>
                  <a:endCxn id="40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6" name="Straight Arrow Connector 405"/>
                <p:cNvCxnSpPr>
                  <a:stCxn id="409" idx="2"/>
                  <a:endCxn id="40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7" name="Straight Arrow Connector 406"/>
                <p:cNvCxnSpPr>
                  <a:stCxn id="408" idx="2"/>
                  <a:endCxn id="40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8" name="Diamond 40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409" name="Diamond 40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</p:grpSp>
        <p:grpSp>
          <p:nvGrpSpPr>
            <p:cNvPr id="697" name="Group 696"/>
            <p:cNvGrpSpPr/>
            <p:nvPr/>
          </p:nvGrpSpPr>
          <p:grpSpPr>
            <a:xfrm>
              <a:off x="762000" y="3810000"/>
              <a:ext cx="3733800" cy="2133600"/>
              <a:chOff x="228600" y="1905000"/>
              <a:chExt cx="8305800" cy="4495800"/>
            </a:xfrm>
          </p:grpSpPr>
          <p:grpSp>
            <p:nvGrpSpPr>
              <p:cNvPr id="698" name="Group 11"/>
              <p:cNvGrpSpPr/>
              <p:nvPr/>
            </p:nvGrpSpPr>
            <p:grpSpPr>
              <a:xfrm>
                <a:off x="49530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027" name="Rounded Rectangle 102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28" name="Diamond 102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029" name="Straight Arrow Connector 1028"/>
                <p:cNvCxnSpPr>
                  <a:stCxn id="1028" idx="2"/>
                  <a:endCxn id="102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0" name="Straight Arrow Connector 1029"/>
                <p:cNvCxnSpPr>
                  <a:stCxn id="1033" idx="2"/>
                  <a:endCxn id="102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1" name="Straight Arrow Connector 1030"/>
                <p:cNvCxnSpPr>
                  <a:stCxn id="1032" idx="2"/>
                  <a:endCxn id="102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2" name="Diamond 103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033" name="Diamond 103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699" name="Group 27"/>
              <p:cNvGrpSpPr/>
              <p:nvPr/>
            </p:nvGrpSpPr>
            <p:grpSpPr>
              <a:xfrm>
                <a:off x="2590800" y="1981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020" name="Diamond 101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  <p:sp>
              <p:nvSpPr>
                <p:cNvPr id="1021" name="Rounded Rectangle 102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22" name="Diamond 102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023" name="Straight Arrow Connector 1022"/>
                <p:cNvCxnSpPr>
                  <a:stCxn id="1022" idx="2"/>
                  <a:endCxn id="102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4" name="Straight Arrow Connector 1023"/>
                <p:cNvCxnSpPr>
                  <a:stCxn id="1020" idx="2"/>
                  <a:endCxn id="102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5" name="Straight Arrow Connector 1024"/>
                <p:cNvCxnSpPr>
                  <a:stCxn id="1026" idx="2"/>
                  <a:endCxn id="102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26" name="Diamond 102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</p:grpSp>
          <p:grpSp>
            <p:nvGrpSpPr>
              <p:cNvPr id="700" name="Group 186"/>
              <p:cNvGrpSpPr/>
              <p:nvPr/>
            </p:nvGrpSpPr>
            <p:grpSpPr>
              <a:xfrm>
                <a:off x="2286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013" name="Rounded Rectangle 101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14" name="Diamond 101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015" name="Straight Arrow Connector 1014"/>
                <p:cNvCxnSpPr>
                  <a:stCxn id="1014" idx="2"/>
                  <a:endCxn id="101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6" name="Straight Arrow Connector 1015"/>
                <p:cNvCxnSpPr>
                  <a:stCxn id="1019" idx="2"/>
                  <a:endCxn id="101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7" name="Straight Arrow Connector 1016"/>
                <p:cNvCxnSpPr>
                  <a:stCxn id="1018" idx="2"/>
                  <a:endCxn id="101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8" name="Diamond 101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019" name="Diamond 101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01" name="Group 27"/>
              <p:cNvGrpSpPr/>
              <p:nvPr/>
            </p:nvGrpSpPr>
            <p:grpSpPr>
              <a:xfrm>
                <a:off x="6172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006" name="Rounded Rectangle 100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07" name="Diamond 100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008" name="Straight Arrow Connector 1007"/>
                <p:cNvCxnSpPr>
                  <a:stCxn id="1007" idx="2"/>
                  <a:endCxn id="100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9" name="Straight Arrow Connector 1008"/>
                <p:cNvCxnSpPr>
                  <a:stCxn id="1012" idx="2"/>
                  <a:endCxn id="100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0" name="Straight Arrow Connector 1009"/>
                <p:cNvCxnSpPr>
                  <a:stCxn id="1011" idx="2"/>
                  <a:endCxn id="100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1" name="Diamond 101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012" name="Diamond 101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02" name="Group 35"/>
              <p:cNvGrpSpPr/>
              <p:nvPr/>
            </p:nvGrpSpPr>
            <p:grpSpPr>
              <a:xfrm>
                <a:off x="38100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99" name="Rounded Rectangle 99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00" name="Diamond 99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001" name="Straight Arrow Connector 1000"/>
                <p:cNvCxnSpPr>
                  <a:stCxn id="1000" idx="2"/>
                  <a:endCxn id="99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2" name="Straight Arrow Connector 1001"/>
                <p:cNvCxnSpPr>
                  <a:stCxn id="1005" idx="2"/>
                  <a:endCxn id="99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3" name="Straight Arrow Connector 1002"/>
                <p:cNvCxnSpPr>
                  <a:stCxn id="1004" idx="2"/>
                  <a:endCxn id="99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4" name="Diamond 100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005" name="Diamond 100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03" name="Group 43"/>
              <p:cNvGrpSpPr/>
              <p:nvPr/>
            </p:nvGrpSpPr>
            <p:grpSpPr>
              <a:xfrm>
                <a:off x="1371600" y="1981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92" name="Rounded Rectangle 99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93" name="Diamond 99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94" name="Straight Arrow Connector 993"/>
                <p:cNvCxnSpPr>
                  <a:stCxn id="993" idx="2"/>
                  <a:endCxn id="99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5" name="Straight Arrow Connector 994"/>
                <p:cNvCxnSpPr>
                  <a:stCxn id="998" idx="2"/>
                  <a:endCxn id="99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6" name="Straight Arrow Connector 995"/>
                <p:cNvCxnSpPr>
                  <a:stCxn id="997" idx="2"/>
                  <a:endCxn id="99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97" name="Diamond 99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98" name="Diamond 99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04" name="Group 51"/>
              <p:cNvGrpSpPr/>
              <p:nvPr/>
            </p:nvGrpSpPr>
            <p:grpSpPr>
              <a:xfrm>
                <a:off x="61722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85" name="Rounded Rectangle 98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86" name="Diamond 98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87" name="Straight Arrow Connector 986"/>
                <p:cNvCxnSpPr>
                  <a:stCxn id="986" idx="2"/>
                  <a:endCxn id="98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8" name="Straight Arrow Connector 987"/>
                <p:cNvCxnSpPr>
                  <a:stCxn id="991" idx="2"/>
                  <a:endCxn id="98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9" name="Straight Arrow Connector 988"/>
                <p:cNvCxnSpPr>
                  <a:stCxn id="990" idx="2"/>
                  <a:endCxn id="98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90" name="Diamond 98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91" name="Diamond 99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05" name="Group 19"/>
              <p:cNvGrpSpPr/>
              <p:nvPr/>
            </p:nvGrpSpPr>
            <p:grpSpPr>
              <a:xfrm>
                <a:off x="50292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78" name="Rounded Rectangle 97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79" name="Diamond 97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80" name="Straight Arrow Connector 979"/>
                <p:cNvCxnSpPr>
                  <a:stCxn id="979" idx="2"/>
                  <a:endCxn id="97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1" name="Straight Arrow Connector 980"/>
                <p:cNvCxnSpPr>
                  <a:stCxn id="984" idx="2"/>
                  <a:endCxn id="97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2" name="Straight Arrow Connector 981"/>
                <p:cNvCxnSpPr>
                  <a:stCxn id="983" idx="2"/>
                  <a:endCxn id="97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83" name="Diamond 98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84" name="Diamond 98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06" name="Group 35"/>
              <p:cNvGrpSpPr/>
              <p:nvPr/>
            </p:nvGrpSpPr>
            <p:grpSpPr>
              <a:xfrm>
                <a:off x="2286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71" name="Rounded Rectangle 97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72" name="Diamond 97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73" name="Straight Arrow Connector 972"/>
                <p:cNvCxnSpPr>
                  <a:stCxn id="972" idx="2"/>
                  <a:endCxn id="97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4" name="Straight Arrow Connector 973"/>
                <p:cNvCxnSpPr>
                  <a:stCxn id="977" idx="2"/>
                  <a:endCxn id="97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5" name="Straight Arrow Connector 974"/>
                <p:cNvCxnSpPr>
                  <a:stCxn id="976" idx="2"/>
                  <a:endCxn id="97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76" name="Diamond 97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77" name="Diamond 97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07" name="Group 43"/>
              <p:cNvGrpSpPr/>
              <p:nvPr/>
            </p:nvGrpSpPr>
            <p:grpSpPr>
              <a:xfrm>
                <a:off x="50292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64" name="Rounded Rectangle 96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65" name="Diamond 96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66" name="Straight Arrow Connector 965"/>
                <p:cNvCxnSpPr>
                  <a:stCxn id="965" idx="2"/>
                  <a:endCxn id="96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7" name="Straight Arrow Connector 966"/>
                <p:cNvCxnSpPr>
                  <a:stCxn id="970" idx="2"/>
                  <a:endCxn id="96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8" name="Straight Arrow Connector 967"/>
                <p:cNvCxnSpPr>
                  <a:stCxn id="969" idx="2"/>
                  <a:endCxn id="96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69" name="Diamond 96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70" name="Diamond 96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08" name="Group 51"/>
              <p:cNvGrpSpPr/>
              <p:nvPr/>
            </p:nvGrpSpPr>
            <p:grpSpPr>
              <a:xfrm>
                <a:off x="25908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57" name="Rounded Rectangle 95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58" name="Diamond 95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59" name="Straight Arrow Connector 958"/>
                <p:cNvCxnSpPr>
                  <a:stCxn id="958" idx="2"/>
                  <a:endCxn id="95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0" name="Straight Arrow Connector 959"/>
                <p:cNvCxnSpPr>
                  <a:stCxn id="963" idx="2"/>
                  <a:endCxn id="95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1" name="Straight Arrow Connector 960"/>
                <p:cNvCxnSpPr>
                  <a:stCxn id="962" idx="2"/>
                  <a:endCxn id="95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62" name="Diamond 96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63" name="Diamond 96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09" name="Group 67"/>
              <p:cNvGrpSpPr/>
              <p:nvPr/>
            </p:nvGrpSpPr>
            <p:grpSpPr>
              <a:xfrm>
                <a:off x="1371600" y="2590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50" name="Rounded Rectangle 94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51" name="Diamond 95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52" name="Straight Arrow Connector 951"/>
                <p:cNvCxnSpPr>
                  <a:stCxn id="951" idx="2"/>
                  <a:endCxn id="95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3" name="Straight Arrow Connector 952"/>
                <p:cNvCxnSpPr>
                  <a:stCxn id="956" idx="2"/>
                  <a:endCxn id="95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4" name="Straight Arrow Connector 953"/>
                <p:cNvCxnSpPr>
                  <a:stCxn id="955" idx="2"/>
                  <a:endCxn id="95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55" name="Diamond 95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56" name="Diamond 95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10" name="Group 19"/>
              <p:cNvGrpSpPr/>
              <p:nvPr/>
            </p:nvGrpSpPr>
            <p:grpSpPr>
              <a:xfrm>
                <a:off x="1371600" y="3352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43" name="Rounded Rectangle 94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44" name="Diamond 94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45" name="Straight Arrow Connector 944"/>
                <p:cNvCxnSpPr>
                  <a:stCxn id="944" idx="2"/>
                  <a:endCxn id="94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6" name="Straight Arrow Connector 945"/>
                <p:cNvCxnSpPr>
                  <a:stCxn id="949" idx="2"/>
                  <a:endCxn id="94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7" name="Straight Arrow Connector 946"/>
                <p:cNvCxnSpPr>
                  <a:stCxn id="948" idx="2"/>
                  <a:endCxn id="94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48" name="Diamond 94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49" name="Diamond 94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11" name="Group 208"/>
              <p:cNvGrpSpPr/>
              <p:nvPr/>
            </p:nvGrpSpPr>
            <p:grpSpPr>
              <a:xfrm>
                <a:off x="2286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36" name="Rounded Rectangle 93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37" name="Diamond 93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38" name="Straight Arrow Connector 937"/>
                <p:cNvCxnSpPr>
                  <a:stCxn id="937" idx="2"/>
                  <a:endCxn id="93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9" name="Straight Arrow Connector 938"/>
                <p:cNvCxnSpPr>
                  <a:stCxn id="942" idx="2"/>
                  <a:endCxn id="93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0" name="Straight Arrow Connector 939"/>
                <p:cNvCxnSpPr>
                  <a:stCxn id="941" idx="2"/>
                  <a:endCxn id="93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41" name="Diamond 94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42" name="Diamond 94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12" name="Group 11"/>
              <p:cNvGrpSpPr/>
              <p:nvPr/>
            </p:nvGrpSpPr>
            <p:grpSpPr>
              <a:xfrm>
                <a:off x="2286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29" name="Rounded Rectangle 92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30" name="Diamond 92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31" name="Straight Arrow Connector 930"/>
                <p:cNvCxnSpPr>
                  <a:stCxn id="930" idx="2"/>
                  <a:endCxn id="92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2" name="Straight Arrow Connector 931"/>
                <p:cNvCxnSpPr>
                  <a:stCxn id="935" idx="2"/>
                  <a:endCxn id="92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3" name="Straight Arrow Connector 932"/>
                <p:cNvCxnSpPr>
                  <a:stCxn id="934" idx="2"/>
                  <a:endCxn id="92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34" name="Diamond 93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35" name="Diamond 93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13" name="Group 216"/>
              <p:cNvGrpSpPr/>
              <p:nvPr/>
            </p:nvGrpSpPr>
            <p:grpSpPr>
              <a:xfrm>
                <a:off x="2286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22" name="Rounded Rectangle 92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23" name="Diamond 92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24" name="Straight Arrow Connector 923"/>
                <p:cNvCxnSpPr>
                  <a:stCxn id="923" idx="2"/>
                  <a:endCxn id="92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5" name="Straight Arrow Connector 924"/>
                <p:cNvCxnSpPr>
                  <a:stCxn id="928" idx="2"/>
                  <a:endCxn id="92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6" name="Straight Arrow Connector 925"/>
                <p:cNvCxnSpPr>
                  <a:stCxn id="927" idx="2"/>
                  <a:endCxn id="92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27" name="Diamond 92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28" name="Diamond 92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14" name="Group 59"/>
              <p:cNvGrpSpPr/>
              <p:nvPr/>
            </p:nvGrpSpPr>
            <p:grpSpPr>
              <a:xfrm>
                <a:off x="3048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15" name="Rounded Rectangle 91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16" name="Diamond 91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17" name="Straight Arrow Connector 916"/>
                <p:cNvCxnSpPr>
                  <a:stCxn id="916" idx="2"/>
                  <a:endCxn id="91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8" name="Straight Arrow Connector 917"/>
                <p:cNvCxnSpPr>
                  <a:stCxn id="921" idx="2"/>
                  <a:endCxn id="91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9" name="Straight Arrow Connector 918"/>
                <p:cNvCxnSpPr>
                  <a:stCxn id="920" idx="2"/>
                  <a:endCxn id="91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20" name="Diamond 91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21" name="Diamond 92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15" name="Group 59"/>
              <p:cNvGrpSpPr/>
              <p:nvPr/>
            </p:nvGrpSpPr>
            <p:grpSpPr>
              <a:xfrm>
                <a:off x="13716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08" name="Rounded Rectangle 90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09" name="Diamond 90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10" name="Straight Arrow Connector 909"/>
                <p:cNvCxnSpPr>
                  <a:stCxn id="909" idx="2"/>
                  <a:endCxn id="90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1" name="Straight Arrow Connector 910"/>
                <p:cNvCxnSpPr>
                  <a:stCxn id="914" idx="2"/>
                  <a:endCxn id="90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2" name="Straight Arrow Connector 911"/>
                <p:cNvCxnSpPr>
                  <a:stCxn id="913" idx="2"/>
                  <a:endCxn id="90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13" name="Diamond 91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14" name="Diamond 91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16" name="Group 272"/>
              <p:cNvGrpSpPr/>
              <p:nvPr/>
            </p:nvGrpSpPr>
            <p:grpSpPr>
              <a:xfrm>
                <a:off x="38100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901" name="Rounded Rectangle 90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902" name="Diamond 90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903" name="Straight Arrow Connector 902"/>
                <p:cNvCxnSpPr>
                  <a:stCxn id="902" idx="2"/>
                  <a:endCxn id="90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4" name="Straight Arrow Connector 903"/>
                <p:cNvCxnSpPr>
                  <a:stCxn id="907" idx="2"/>
                  <a:endCxn id="90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5" name="Straight Arrow Connector 904"/>
                <p:cNvCxnSpPr>
                  <a:stCxn id="906" idx="2"/>
                  <a:endCxn id="90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06" name="Diamond 90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07" name="Diamond 90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17" name="Group 27"/>
              <p:cNvGrpSpPr/>
              <p:nvPr/>
            </p:nvGrpSpPr>
            <p:grpSpPr>
              <a:xfrm>
                <a:off x="50292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94" name="Rounded Rectangle 89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95" name="Diamond 89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96" name="Straight Arrow Connector 895"/>
                <p:cNvCxnSpPr>
                  <a:stCxn id="895" idx="2"/>
                  <a:endCxn id="89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7" name="Straight Arrow Connector 896"/>
                <p:cNvCxnSpPr>
                  <a:stCxn id="900" idx="2"/>
                  <a:endCxn id="89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8" name="Straight Arrow Connector 897"/>
                <p:cNvCxnSpPr>
                  <a:stCxn id="899" idx="2"/>
                  <a:endCxn id="89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9" name="Diamond 89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900" name="Diamond 89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18" name="Group 35"/>
              <p:cNvGrpSpPr/>
              <p:nvPr/>
            </p:nvGrpSpPr>
            <p:grpSpPr>
              <a:xfrm>
                <a:off x="5029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87" name="Rounded Rectangle 88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88" name="Diamond 88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89" name="Straight Arrow Connector 888"/>
                <p:cNvCxnSpPr>
                  <a:stCxn id="888" idx="2"/>
                  <a:endCxn id="88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0" name="Straight Arrow Connector 889"/>
                <p:cNvCxnSpPr>
                  <a:stCxn id="893" idx="2"/>
                  <a:endCxn id="88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1" name="Straight Arrow Connector 890"/>
                <p:cNvCxnSpPr>
                  <a:stCxn id="892" idx="2"/>
                  <a:endCxn id="88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2" name="Diamond 89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93" name="Diamond 89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19" name="Group 59"/>
              <p:cNvGrpSpPr/>
              <p:nvPr/>
            </p:nvGrpSpPr>
            <p:grpSpPr>
              <a:xfrm>
                <a:off x="61722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80" name="Rounded Rectangle 87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81" name="Diamond 88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82" name="Straight Arrow Connector 881"/>
                <p:cNvCxnSpPr>
                  <a:stCxn id="881" idx="2"/>
                  <a:endCxn id="88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3" name="Straight Arrow Connector 882"/>
                <p:cNvCxnSpPr>
                  <a:stCxn id="886" idx="2"/>
                  <a:endCxn id="88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4" name="Straight Arrow Connector 883"/>
                <p:cNvCxnSpPr>
                  <a:stCxn id="885" idx="2"/>
                  <a:endCxn id="88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85" name="Diamond 88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86" name="Diamond 88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20" name="Group 328"/>
              <p:cNvGrpSpPr/>
              <p:nvPr/>
            </p:nvGrpSpPr>
            <p:grpSpPr>
              <a:xfrm>
                <a:off x="61722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73" name="Rounded Rectangle 87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74" name="Diamond 87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75" name="Straight Arrow Connector 874"/>
                <p:cNvCxnSpPr>
                  <a:stCxn id="874" idx="2"/>
                  <a:endCxn id="87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6" name="Straight Arrow Connector 875"/>
                <p:cNvCxnSpPr>
                  <a:stCxn id="879" idx="2"/>
                  <a:endCxn id="87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7" name="Straight Arrow Connector 876"/>
                <p:cNvCxnSpPr>
                  <a:stCxn id="878" idx="2"/>
                  <a:endCxn id="87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78" name="Diamond 87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79" name="Diamond 87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21" name="Group 27"/>
              <p:cNvGrpSpPr/>
              <p:nvPr/>
            </p:nvGrpSpPr>
            <p:grpSpPr>
              <a:xfrm>
                <a:off x="73152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66" name="Rounded Rectangle 86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67" name="Diamond 86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68" name="Straight Arrow Connector 867"/>
                <p:cNvCxnSpPr>
                  <a:stCxn id="867" idx="2"/>
                  <a:endCxn id="86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9" name="Straight Arrow Connector 868"/>
                <p:cNvCxnSpPr>
                  <a:stCxn id="872" idx="2"/>
                  <a:endCxn id="86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0" name="Straight Arrow Connector 869"/>
                <p:cNvCxnSpPr>
                  <a:stCxn id="871" idx="2"/>
                  <a:endCxn id="86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71" name="Diamond 87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72" name="Diamond 87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22" name="Group 67"/>
              <p:cNvGrpSpPr/>
              <p:nvPr/>
            </p:nvGrpSpPr>
            <p:grpSpPr>
              <a:xfrm>
                <a:off x="51054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59" name="Rounded Rectangle 85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60" name="Diamond 85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61" name="Straight Arrow Connector 860"/>
                <p:cNvCxnSpPr>
                  <a:stCxn id="860" idx="2"/>
                  <a:endCxn id="85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2" name="Straight Arrow Connector 861"/>
                <p:cNvCxnSpPr>
                  <a:stCxn id="865" idx="2"/>
                  <a:endCxn id="85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3" name="Straight Arrow Connector 862"/>
                <p:cNvCxnSpPr>
                  <a:stCxn id="864" idx="2"/>
                  <a:endCxn id="85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4" name="Diamond 86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65" name="Diamond 86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23" name="Group 75"/>
              <p:cNvGrpSpPr/>
              <p:nvPr/>
            </p:nvGrpSpPr>
            <p:grpSpPr>
              <a:xfrm>
                <a:off x="62484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52" name="Rounded Rectangle 85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53" name="Diamond 85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54" name="Straight Arrow Connector 853"/>
                <p:cNvCxnSpPr>
                  <a:stCxn id="853" idx="2"/>
                  <a:endCxn id="85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5" name="Straight Arrow Connector 854"/>
                <p:cNvCxnSpPr>
                  <a:stCxn id="858" idx="2"/>
                  <a:endCxn id="85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6" name="Straight Arrow Connector 855"/>
                <p:cNvCxnSpPr>
                  <a:stCxn id="857" idx="2"/>
                  <a:endCxn id="85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7" name="Diamond 85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58" name="Diamond 85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24" name="Group 51"/>
              <p:cNvGrpSpPr/>
              <p:nvPr/>
            </p:nvGrpSpPr>
            <p:grpSpPr>
              <a:xfrm>
                <a:off x="62484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45" name="Rounded Rectangle 84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46" name="Diamond 84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47" name="Straight Arrow Connector 846"/>
                <p:cNvCxnSpPr>
                  <a:stCxn id="846" idx="2"/>
                  <a:endCxn id="84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8" name="Straight Arrow Connector 847"/>
                <p:cNvCxnSpPr>
                  <a:stCxn id="851" idx="2"/>
                  <a:endCxn id="84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9" name="Straight Arrow Connector 848"/>
                <p:cNvCxnSpPr>
                  <a:stCxn id="850" idx="2"/>
                  <a:endCxn id="84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0" name="Diamond 84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51" name="Diamond 85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25" name="Group 11"/>
              <p:cNvGrpSpPr/>
              <p:nvPr/>
            </p:nvGrpSpPr>
            <p:grpSpPr>
              <a:xfrm>
                <a:off x="38100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38" name="Rounded Rectangle 83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39" name="Diamond 83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40" name="Straight Arrow Connector 839"/>
                <p:cNvCxnSpPr>
                  <a:stCxn id="839" idx="2"/>
                  <a:endCxn id="83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1" name="Straight Arrow Connector 840"/>
                <p:cNvCxnSpPr>
                  <a:stCxn id="844" idx="2"/>
                  <a:endCxn id="83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2" name="Straight Arrow Connector 841"/>
                <p:cNvCxnSpPr>
                  <a:stCxn id="843" idx="2"/>
                  <a:endCxn id="83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3" name="Diamond 84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44" name="Diamond 84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26" name="Group 51"/>
              <p:cNvGrpSpPr/>
              <p:nvPr/>
            </p:nvGrpSpPr>
            <p:grpSpPr>
              <a:xfrm>
                <a:off x="38100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31" name="Rounded Rectangle 83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32" name="Diamond 83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33" name="Straight Arrow Connector 832"/>
                <p:cNvCxnSpPr>
                  <a:stCxn id="832" idx="2"/>
                  <a:endCxn id="83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4" name="Straight Arrow Connector 833"/>
                <p:cNvCxnSpPr>
                  <a:stCxn id="837" idx="2"/>
                  <a:endCxn id="83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5" name="Straight Arrow Connector 834"/>
                <p:cNvCxnSpPr>
                  <a:stCxn id="836" idx="2"/>
                  <a:endCxn id="83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36" name="Diamond 83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37" name="Diamond 83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27" name="Group 35"/>
              <p:cNvGrpSpPr/>
              <p:nvPr/>
            </p:nvGrpSpPr>
            <p:grpSpPr>
              <a:xfrm>
                <a:off x="7315200" y="2590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24" name="Rounded Rectangle 82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25" name="Diamond 82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26" name="Straight Arrow Connector 825"/>
                <p:cNvCxnSpPr>
                  <a:stCxn id="825" idx="2"/>
                  <a:endCxn id="82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7" name="Straight Arrow Connector 826"/>
                <p:cNvCxnSpPr>
                  <a:stCxn id="830" idx="2"/>
                  <a:endCxn id="82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8" name="Straight Arrow Connector 827"/>
                <p:cNvCxnSpPr>
                  <a:stCxn id="829" idx="2"/>
                  <a:endCxn id="82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9" name="Diamond 82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30" name="Diamond 82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28" name="Group 352"/>
              <p:cNvGrpSpPr/>
              <p:nvPr/>
            </p:nvGrpSpPr>
            <p:grpSpPr>
              <a:xfrm>
                <a:off x="7315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17" name="Rounded Rectangle 81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18" name="Diamond 81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19" name="Straight Arrow Connector 818"/>
                <p:cNvCxnSpPr>
                  <a:stCxn id="818" idx="2"/>
                  <a:endCxn id="81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0" name="Straight Arrow Connector 819"/>
                <p:cNvCxnSpPr>
                  <a:stCxn id="823" idx="2"/>
                  <a:endCxn id="81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1" name="Straight Arrow Connector 820"/>
                <p:cNvCxnSpPr>
                  <a:stCxn id="822" idx="2"/>
                  <a:endCxn id="81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22" name="Diamond 82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23" name="Diamond 82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29" name="Group 11"/>
              <p:cNvGrpSpPr/>
              <p:nvPr/>
            </p:nvGrpSpPr>
            <p:grpSpPr>
              <a:xfrm>
                <a:off x="7315200" y="3962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10" name="Rounded Rectangle 80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11" name="Diamond 81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12" name="Straight Arrow Connector 811"/>
                <p:cNvCxnSpPr>
                  <a:stCxn id="811" idx="2"/>
                  <a:endCxn id="81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3" name="Straight Arrow Connector 812"/>
                <p:cNvCxnSpPr>
                  <a:stCxn id="816" idx="2"/>
                  <a:endCxn id="81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4" name="Straight Arrow Connector 813"/>
                <p:cNvCxnSpPr>
                  <a:stCxn id="815" idx="2"/>
                  <a:endCxn id="81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5" name="Diamond 81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16" name="Diamond 81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30" name="Group 336"/>
              <p:cNvGrpSpPr/>
              <p:nvPr/>
            </p:nvGrpSpPr>
            <p:grpSpPr>
              <a:xfrm>
                <a:off x="73914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803" name="Rounded Rectangle 80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804" name="Diamond 80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805" name="Straight Arrow Connector 804"/>
                <p:cNvCxnSpPr>
                  <a:stCxn id="804" idx="2"/>
                  <a:endCxn id="80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6" name="Straight Arrow Connector 805"/>
                <p:cNvCxnSpPr>
                  <a:stCxn id="809" idx="2"/>
                  <a:endCxn id="80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7" name="Straight Arrow Connector 806"/>
                <p:cNvCxnSpPr>
                  <a:stCxn id="808" idx="2"/>
                  <a:endCxn id="80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8" name="Diamond 80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09" name="Diamond 80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31" name="Group 59"/>
              <p:cNvGrpSpPr/>
              <p:nvPr/>
            </p:nvGrpSpPr>
            <p:grpSpPr>
              <a:xfrm>
                <a:off x="7391400" y="5410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796" name="Rounded Rectangle 79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97" name="Diamond 79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98" name="Straight Arrow Connector 797"/>
                <p:cNvCxnSpPr>
                  <a:stCxn id="797" idx="2"/>
                  <a:endCxn id="79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9" name="Straight Arrow Connector 798"/>
                <p:cNvCxnSpPr>
                  <a:stCxn id="802" idx="2"/>
                  <a:endCxn id="79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0" name="Straight Arrow Connector 799"/>
                <p:cNvCxnSpPr>
                  <a:stCxn id="801" idx="2"/>
                  <a:endCxn id="79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01" name="Diamond 80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802" name="Diamond 80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32" name="Group 67"/>
              <p:cNvGrpSpPr/>
              <p:nvPr/>
            </p:nvGrpSpPr>
            <p:grpSpPr>
              <a:xfrm>
                <a:off x="1447800" y="4800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789" name="Rounded Rectangle 78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90" name="Diamond 78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91" name="Straight Arrow Connector 790"/>
                <p:cNvCxnSpPr>
                  <a:stCxn id="790" idx="2"/>
                  <a:endCxn id="78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2" name="Straight Arrow Connector 791"/>
                <p:cNvCxnSpPr>
                  <a:stCxn id="793" idx="2"/>
                  <a:endCxn id="78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3" name="Diamond 79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794" name="Diamond 79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  <p:cxnSp>
              <p:nvCxnSpPr>
                <p:cNvPr id="795" name="Straight Arrow Connector 794"/>
                <p:cNvCxnSpPr>
                  <a:stCxn id="794" idx="2"/>
                  <a:endCxn id="78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3" name="Group 35"/>
              <p:cNvGrpSpPr/>
              <p:nvPr/>
            </p:nvGrpSpPr>
            <p:grpSpPr>
              <a:xfrm>
                <a:off x="14478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782" name="Rounded Rectangle 78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83" name="Diamond 78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84" name="Straight Arrow Connector 783"/>
                <p:cNvCxnSpPr>
                  <a:stCxn id="783" idx="2"/>
                  <a:endCxn id="78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5" name="Straight Arrow Connector 784"/>
                <p:cNvCxnSpPr>
                  <a:stCxn id="788" idx="2"/>
                  <a:endCxn id="78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6" name="Straight Arrow Connector 785"/>
                <p:cNvCxnSpPr>
                  <a:stCxn id="787" idx="2"/>
                  <a:endCxn id="78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7" name="Diamond 78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788" name="Diamond 78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34" name="Group 35"/>
              <p:cNvGrpSpPr/>
              <p:nvPr/>
            </p:nvGrpSpPr>
            <p:grpSpPr>
              <a:xfrm>
                <a:off x="25908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775" name="Rounded Rectangle 77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76" name="Diamond 77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77" name="Straight Arrow Connector 776"/>
                <p:cNvCxnSpPr>
                  <a:stCxn id="776" idx="2"/>
                  <a:endCxn id="77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8" name="Straight Arrow Connector 777"/>
                <p:cNvCxnSpPr>
                  <a:stCxn id="781" idx="2"/>
                  <a:endCxn id="77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9" name="Straight Arrow Connector 778"/>
                <p:cNvCxnSpPr>
                  <a:stCxn id="780" idx="2"/>
                  <a:endCxn id="77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0" name="Diamond 77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781" name="Diamond 78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35" name="Group 27"/>
              <p:cNvGrpSpPr/>
              <p:nvPr/>
            </p:nvGrpSpPr>
            <p:grpSpPr>
              <a:xfrm>
                <a:off x="25908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768" name="Rounded Rectangle 76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69" name="Diamond 76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70" name="Straight Arrow Connector 769"/>
                <p:cNvCxnSpPr>
                  <a:stCxn id="769" idx="2"/>
                  <a:endCxn id="76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1" name="Straight Arrow Connector 770"/>
                <p:cNvCxnSpPr>
                  <a:stCxn id="774" idx="2"/>
                  <a:endCxn id="76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2" name="Straight Arrow Connector 771"/>
                <p:cNvCxnSpPr>
                  <a:stCxn id="773" idx="2"/>
                  <a:endCxn id="76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3" name="Diamond 77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774" name="Diamond 77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36" name="Group 11"/>
              <p:cNvGrpSpPr/>
              <p:nvPr/>
            </p:nvGrpSpPr>
            <p:grpSpPr>
              <a:xfrm>
                <a:off x="2590800" y="4800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761" name="Rounded Rectangle 76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62" name="Diamond 76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63" name="Straight Arrow Connector 762"/>
                <p:cNvCxnSpPr>
                  <a:stCxn id="762" idx="2"/>
                  <a:endCxn id="76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4" name="Straight Arrow Connector 763"/>
                <p:cNvCxnSpPr>
                  <a:stCxn id="767" idx="2"/>
                  <a:endCxn id="76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5" name="Straight Arrow Connector 764"/>
                <p:cNvCxnSpPr>
                  <a:stCxn id="766" idx="2"/>
                  <a:endCxn id="76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6" name="Diamond 76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767" name="Diamond 76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37" name="Group 75"/>
              <p:cNvGrpSpPr/>
              <p:nvPr/>
            </p:nvGrpSpPr>
            <p:grpSpPr>
              <a:xfrm>
                <a:off x="26670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754" name="Rounded Rectangle 75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55" name="Diamond 75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56" name="Straight Arrow Connector 755"/>
                <p:cNvCxnSpPr>
                  <a:stCxn id="755" idx="2"/>
                  <a:endCxn id="75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7" name="Straight Arrow Connector 756"/>
                <p:cNvCxnSpPr>
                  <a:stCxn id="760" idx="2"/>
                  <a:endCxn id="75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8" name="Straight Arrow Connector 757"/>
                <p:cNvCxnSpPr>
                  <a:stCxn id="759" idx="2"/>
                  <a:endCxn id="75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9" name="Diamond 75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760" name="Diamond 75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38" name="Group 59"/>
              <p:cNvGrpSpPr/>
              <p:nvPr/>
            </p:nvGrpSpPr>
            <p:grpSpPr>
              <a:xfrm>
                <a:off x="38862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747" name="Rounded Rectangle 74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48" name="Diamond 74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49" name="Straight Arrow Connector 748"/>
                <p:cNvCxnSpPr>
                  <a:stCxn id="748" idx="2"/>
                  <a:endCxn id="74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0" name="Straight Arrow Connector 749"/>
                <p:cNvCxnSpPr>
                  <a:stCxn id="753" idx="2"/>
                  <a:endCxn id="74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1" name="Straight Arrow Connector 750"/>
                <p:cNvCxnSpPr>
                  <a:stCxn id="752" idx="2"/>
                  <a:endCxn id="74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2" name="Diamond 75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753" name="Diamond 75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739" name="Group 11"/>
              <p:cNvGrpSpPr/>
              <p:nvPr/>
            </p:nvGrpSpPr>
            <p:grpSpPr>
              <a:xfrm>
                <a:off x="38100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740" name="Rounded Rectangle 73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741" name="Diamond 74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742" name="Straight Arrow Connector 741"/>
                <p:cNvCxnSpPr>
                  <a:stCxn id="741" idx="2"/>
                  <a:endCxn id="74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3" name="Straight Arrow Connector 742"/>
                <p:cNvCxnSpPr>
                  <a:stCxn id="746" idx="2"/>
                  <a:endCxn id="74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4" name="Straight Arrow Connector 743"/>
                <p:cNvCxnSpPr>
                  <a:stCxn id="745" idx="2"/>
                  <a:endCxn id="74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45" name="Diamond 74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746" name="Diamond 74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</p:grpSp>
        <p:grpSp>
          <p:nvGrpSpPr>
            <p:cNvPr id="1034" name="Group 1033"/>
            <p:cNvGrpSpPr/>
            <p:nvPr/>
          </p:nvGrpSpPr>
          <p:grpSpPr>
            <a:xfrm>
              <a:off x="4457700" y="3810000"/>
              <a:ext cx="3733800" cy="2133600"/>
              <a:chOff x="228600" y="1905000"/>
              <a:chExt cx="8305800" cy="4495800"/>
            </a:xfrm>
          </p:grpSpPr>
          <p:grpSp>
            <p:nvGrpSpPr>
              <p:cNvPr id="1035" name="Group 11"/>
              <p:cNvGrpSpPr/>
              <p:nvPr/>
            </p:nvGrpSpPr>
            <p:grpSpPr>
              <a:xfrm>
                <a:off x="49530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64" name="Rounded Rectangle 136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65" name="Diamond 136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66" name="Straight Arrow Connector 1365"/>
                <p:cNvCxnSpPr>
                  <a:stCxn id="1365" idx="2"/>
                  <a:endCxn id="136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7" name="Straight Arrow Connector 1366"/>
                <p:cNvCxnSpPr>
                  <a:stCxn id="1370" idx="2"/>
                  <a:endCxn id="136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8" name="Straight Arrow Connector 1367"/>
                <p:cNvCxnSpPr>
                  <a:stCxn id="1369" idx="2"/>
                  <a:endCxn id="136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69" name="Diamond 136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70" name="Diamond 136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36" name="Group 27"/>
              <p:cNvGrpSpPr/>
              <p:nvPr/>
            </p:nvGrpSpPr>
            <p:grpSpPr>
              <a:xfrm>
                <a:off x="2590800" y="1981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57" name="Diamond 135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  <p:sp>
              <p:nvSpPr>
                <p:cNvPr id="1358" name="Rounded Rectangle 135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59" name="Diamond 135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60" name="Straight Arrow Connector 1359"/>
                <p:cNvCxnSpPr>
                  <a:stCxn id="1359" idx="2"/>
                  <a:endCxn id="135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1" name="Straight Arrow Connector 1360"/>
                <p:cNvCxnSpPr>
                  <a:stCxn id="1357" idx="2"/>
                  <a:endCxn id="135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2" name="Straight Arrow Connector 1361"/>
                <p:cNvCxnSpPr>
                  <a:stCxn id="1363" idx="2"/>
                  <a:endCxn id="135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63" name="Diamond 136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</p:grpSp>
          <p:grpSp>
            <p:nvGrpSpPr>
              <p:cNvPr id="1037" name="Group 186"/>
              <p:cNvGrpSpPr/>
              <p:nvPr/>
            </p:nvGrpSpPr>
            <p:grpSpPr>
              <a:xfrm>
                <a:off x="2286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50" name="Rounded Rectangle 134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51" name="Diamond 135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52" name="Straight Arrow Connector 1351"/>
                <p:cNvCxnSpPr>
                  <a:stCxn id="1351" idx="2"/>
                  <a:endCxn id="135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3" name="Straight Arrow Connector 1352"/>
                <p:cNvCxnSpPr>
                  <a:stCxn id="1356" idx="2"/>
                  <a:endCxn id="135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4" name="Straight Arrow Connector 1353"/>
                <p:cNvCxnSpPr>
                  <a:stCxn id="1355" idx="2"/>
                  <a:endCxn id="135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55" name="Diamond 135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56" name="Diamond 135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38" name="Group 27"/>
              <p:cNvGrpSpPr/>
              <p:nvPr/>
            </p:nvGrpSpPr>
            <p:grpSpPr>
              <a:xfrm>
                <a:off x="6172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43" name="Rounded Rectangle 134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44" name="Diamond 134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45" name="Straight Arrow Connector 1344"/>
                <p:cNvCxnSpPr>
                  <a:stCxn id="1344" idx="2"/>
                  <a:endCxn id="134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6" name="Straight Arrow Connector 1345"/>
                <p:cNvCxnSpPr>
                  <a:stCxn id="1349" idx="2"/>
                  <a:endCxn id="134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7" name="Straight Arrow Connector 1346"/>
                <p:cNvCxnSpPr>
                  <a:stCxn id="1348" idx="2"/>
                  <a:endCxn id="134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48" name="Diamond 134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49" name="Diamond 134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39" name="Group 35"/>
              <p:cNvGrpSpPr/>
              <p:nvPr/>
            </p:nvGrpSpPr>
            <p:grpSpPr>
              <a:xfrm>
                <a:off x="38100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36" name="Rounded Rectangle 133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37" name="Diamond 133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38" name="Straight Arrow Connector 1337"/>
                <p:cNvCxnSpPr>
                  <a:stCxn id="1337" idx="2"/>
                  <a:endCxn id="133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9" name="Straight Arrow Connector 1338"/>
                <p:cNvCxnSpPr>
                  <a:stCxn id="1342" idx="2"/>
                  <a:endCxn id="133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0" name="Straight Arrow Connector 1339"/>
                <p:cNvCxnSpPr>
                  <a:stCxn id="1341" idx="2"/>
                  <a:endCxn id="133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41" name="Diamond 134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42" name="Diamond 134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40" name="Group 43"/>
              <p:cNvGrpSpPr/>
              <p:nvPr/>
            </p:nvGrpSpPr>
            <p:grpSpPr>
              <a:xfrm>
                <a:off x="1371600" y="1981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29" name="Rounded Rectangle 132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30" name="Diamond 132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31" name="Straight Arrow Connector 1330"/>
                <p:cNvCxnSpPr>
                  <a:stCxn id="1330" idx="2"/>
                  <a:endCxn id="132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2" name="Straight Arrow Connector 1331"/>
                <p:cNvCxnSpPr>
                  <a:stCxn id="1335" idx="2"/>
                  <a:endCxn id="132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3" name="Straight Arrow Connector 1332"/>
                <p:cNvCxnSpPr>
                  <a:stCxn id="1334" idx="2"/>
                  <a:endCxn id="132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34" name="Diamond 133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35" name="Diamond 133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41" name="Group 51"/>
              <p:cNvGrpSpPr/>
              <p:nvPr/>
            </p:nvGrpSpPr>
            <p:grpSpPr>
              <a:xfrm>
                <a:off x="61722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22" name="Rounded Rectangle 132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23" name="Diamond 132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24" name="Straight Arrow Connector 1323"/>
                <p:cNvCxnSpPr>
                  <a:stCxn id="1323" idx="2"/>
                  <a:endCxn id="132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5" name="Straight Arrow Connector 1324"/>
                <p:cNvCxnSpPr>
                  <a:stCxn id="1328" idx="2"/>
                  <a:endCxn id="132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6" name="Straight Arrow Connector 1325"/>
                <p:cNvCxnSpPr>
                  <a:stCxn id="1327" idx="2"/>
                  <a:endCxn id="132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27" name="Diamond 132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28" name="Diamond 132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42" name="Group 19"/>
              <p:cNvGrpSpPr/>
              <p:nvPr/>
            </p:nvGrpSpPr>
            <p:grpSpPr>
              <a:xfrm>
                <a:off x="50292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15" name="Rounded Rectangle 131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16" name="Diamond 131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17" name="Straight Arrow Connector 1316"/>
                <p:cNvCxnSpPr>
                  <a:stCxn id="1316" idx="2"/>
                  <a:endCxn id="131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8" name="Straight Arrow Connector 1317"/>
                <p:cNvCxnSpPr>
                  <a:stCxn id="1321" idx="2"/>
                  <a:endCxn id="131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9" name="Straight Arrow Connector 1318"/>
                <p:cNvCxnSpPr>
                  <a:stCxn id="1320" idx="2"/>
                  <a:endCxn id="131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20" name="Diamond 131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21" name="Diamond 132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43" name="Group 35"/>
              <p:cNvGrpSpPr/>
              <p:nvPr/>
            </p:nvGrpSpPr>
            <p:grpSpPr>
              <a:xfrm>
                <a:off x="2286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08" name="Rounded Rectangle 130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09" name="Diamond 130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10" name="Straight Arrow Connector 1309"/>
                <p:cNvCxnSpPr>
                  <a:stCxn id="1309" idx="2"/>
                  <a:endCxn id="130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1" name="Straight Arrow Connector 1310"/>
                <p:cNvCxnSpPr>
                  <a:stCxn id="1314" idx="2"/>
                  <a:endCxn id="130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2" name="Straight Arrow Connector 1311"/>
                <p:cNvCxnSpPr>
                  <a:stCxn id="1313" idx="2"/>
                  <a:endCxn id="130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13" name="Diamond 131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14" name="Diamond 131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44" name="Group 43"/>
              <p:cNvGrpSpPr/>
              <p:nvPr/>
            </p:nvGrpSpPr>
            <p:grpSpPr>
              <a:xfrm>
                <a:off x="50292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301" name="Rounded Rectangle 130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302" name="Diamond 130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303" name="Straight Arrow Connector 1302"/>
                <p:cNvCxnSpPr>
                  <a:stCxn id="1302" idx="2"/>
                  <a:endCxn id="130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4" name="Straight Arrow Connector 1303"/>
                <p:cNvCxnSpPr>
                  <a:stCxn id="1307" idx="2"/>
                  <a:endCxn id="130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5" name="Straight Arrow Connector 1304"/>
                <p:cNvCxnSpPr>
                  <a:stCxn id="1306" idx="2"/>
                  <a:endCxn id="130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06" name="Diamond 130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07" name="Diamond 130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45" name="Group 51"/>
              <p:cNvGrpSpPr/>
              <p:nvPr/>
            </p:nvGrpSpPr>
            <p:grpSpPr>
              <a:xfrm>
                <a:off x="25908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94" name="Rounded Rectangle 129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95" name="Diamond 129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96" name="Straight Arrow Connector 1295"/>
                <p:cNvCxnSpPr>
                  <a:stCxn id="1295" idx="2"/>
                  <a:endCxn id="129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7" name="Straight Arrow Connector 1296"/>
                <p:cNvCxnSpPr>
                  <a:stCxn id="1300" idx="2"/>
                  <a:endCxn id="129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8" name="Straight Arrow Connector 1297"/>
                <p:cNvCxnSpPr>
                  <a:stCxn id="1299" idx="2"/>
                  <a:endCxn id="129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99" name="Diamond 129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300" name="Diamond 129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46" name="Group 67"/>
              <p:cNvGrpSpPr/>
              <p:nvPr/>
            </p:nvGrpSpPr>
            <p:grpSpPr>
              <a:xfrm>
                <a:off x="1371600" y="2590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87" name="Rounded Rectangle 128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88" name="Diamond 128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89" name="Straight Arrow Connector 1288"/>
                <p:cNvCxnSpPr>
                  <a:stCxn id="1288" idx="2"/>
                  <a:endCxn id="128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0" name="Straight Arrow Connector 1289"/>
                <p:cNvCxnSpPr>
                  <a:stCxn id="1293" idx="2"/>
                  <a:endCxn id="128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1" name="Straight Arrow Connector 1290"/>
                <p:cNvCxnSpPr>
                  <a:stCxn id="1292" idx="2"/>
                  <a:endCxn id="128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92" name="Diamond 129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93" name="Diamond 129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47" name="Group 19"/>
              <p:cNvGrpSpPr/>
              <p:nvPr/>
            </p:nvGrpSpPr>
            <p:grpSpPr>
              <a:xfrm>
                <a:off x="1371600" y="3352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80" name="Rounded Rectangle 127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81" name="Diamond 128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82" name="Straight Arrow Connector 1281"/>
                <p:cNvCxnSpPr>
                  <a:stCxn id="1281" idx="2"/>
                  <a:endCxn id="128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3" name="Straight Arrow Connector 1282"/>
                <p:cNvCxnSpPr>
                  <a:stCxn id="1286" idx="2"/>
                  <a:endCxn id="128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4" name="Straight Arrow Connector 1283"/>
                <p:cNvCxnSpPr>
                  <a:stCxn id="1285" idx="2"/>
                  <a:endCxn id="128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85" name="Diamond 128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86" name="Diamond 128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48" name="Group 208"/>
              <p:cNvGrpSpPr/>
              <p:nvPr/>
            </p:nvGrpSpPr>
            <p:grpSpPr>
              <a:xfrm>
                <a:off x="2286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73" name="Rounded Rectangle 127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74" name="Diamond 127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75" name="Straight Arrow Connector 1274"/>
                <p:cNvCxnSpPr>
                  <a:stCxn id="1274" idx="2"/>
                  <a:endCxn id="127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6" name="Straight Arrow Connector 1275"/>
                <p:cNvCxnSpPr>
                  <a:stCxn id="1279" idx="2"/>
                  <a:endCxn id="127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7" name="Straight Arrow Connector 1276"/>
                <p:cNvCxnSpPr>
                  <a:stCxn id="1278" idx="2"/>
                  <a:endCxn id="127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78" name="Diamond 127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79" name="Diamond 127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49" name="Group 11"/>
              <p:cNvGrpSpPr/>
              <p:nvPr/>
            </p:nvGrpSpPr>
            <p:grpSpPr>
              <a:xfrm>
                <a:off x="2286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66" name="Rounded Rectangle 126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67" name="Diamond 126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68" name="Straight Arrow Connector 1267"/>
                <p:cNvCxnSpPr>
                  <a:stCxn id="1267" idx="2"/>
                  <a:endCxn id="126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9" name="Straight Arrow Connector 1268"/>
                <p:cNvCxnSpPr>
                  <a:stCxn id="1272" idx="2"/>
                  <a:endCxn id="126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0" name="Straight Arrow Connector 1269"/>
                <p:cNvCxnSpPr>
                  <a:stCxn id="1271" idx="2"/>
                  <a:endCxn id="126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71" name="Diamond 127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72" name="Diamond 127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50" name="Group 216"/>
              <p:cNvGrpSpPr/>
              <p:nvPr/>
            </p:nvGrpSpPr>
            <p:grpSpPr>
              <a:xfrm>
                <a:off x="2286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59" name="Rounded Rectangle 125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60" name="Diamond 125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61" name="Straight Arrow Connector 1260"/>
                <p:cNvCxnSpPr>
                  <a:stCxn id="1260" idx="2"/>
                  <a:endCxn id="125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2" name="Straight Arrow Connector 1261"/>
                <p:cNvCxnSpPr>
                  <a:stCxn id="1265" idx="2"/>
                  <a:endCxn id="125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3" name="Straight Arrow Connector 1262"/>
                <p:cNvCxnSpPr>
                  <a:stCxn id="1264" idx="2"/>
                  <a:endCxn id="125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64" name="Diamond 126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65" name="Diamond 126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51" name="Group 59"/>
              <p:cNvGrpSpPr/>
              <p:nvPr/>
            </p:nvGrpSpPr>
            <p:grpSpPr>
              <a:xfrm>
                <a:off x="3048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52" name="Rounded Rectangle 125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53" name="Diamond 125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54" name="Straight Arrow Connector 1253"/>
                <p:cNvCxnSpPr>
                  <a:stCxn id="1253" idx="2"/>
                  <a:endCxn id="125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5" name="Straight Arrow Connector 1254"/>
                <p:cNvCxnSpPr>
                  <a:stCxn id="1258" idx="2"/>
                  <a:endCxn id="125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6" name="Straight Arrow Connector 1255"/>
                <p:cNvCxnSpPr>
                  <a:stCxn id="1257" idx="2"/>
                  <a:endCxn id="125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7" name="Diamond 125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58" name="Diamond 125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52" name="Group 59"/>
              <p:cNvGrpSpPr/>
              <p:nvPr/>
            </p:nvGrpSpPr>
            <p:grpSpPr>
              <a:xfrm>
                <a:off x="13716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45" name="Rounded Rectangle 124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46" name="Diamond 124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47" name="Straight Arrow Connector 1246"/>
                <p:cNvCxnSpPr>
                  <a:stCxn id="1246" idx="2"/>
                  <a:endCxn id="124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8" name="Straight Arrow Connector 1247"/>
                <p:cNvCxnSpPr>
                  <a:stCxn id="1251" idx="2"/>
                  <a:endCxn id="124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9" name="Straight Arrow Connector 1248"/>
                <p:cNvCxnSpPr>
                  <a:stCxn id="1250" idx="2"/>
                  <a:endCxn id="124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50" name="Diamond 124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51" name="Diamond 125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53" name="Group 272"/>
              <p:cNvGrpSpPr/>
              <p:nvPr/>
            </p:nvGrpSpPr>
            <p:grpSpPr>
              <a:xfrm>
                <a:off x="38100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38" name="Rounded Rectangle 123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39" name="Diamond 123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40" name="Straight Arrow Connector 1239"/>
                <p:cNvCxnSpPr>
                  <a:stCxn id="1239" idx="2"/>
                  <a:endCxn id="123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1" name="Straight Arrow Connector 1240"/>
                <p:cNvCxnSpPr>
                  <a:stCxn id="1244" idx="2"/>
                  <a:endCxn id="123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2" name="Straight Arrow Connector 1241"/>
                <p:cNvCxnSpPr>
                  <a:stCxn id="1243" idx="2"/>
                  <a:endCxn id="123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43" name="Diamond 124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44" name="Diamond 124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54" name="Group 27"/>
              <p:cNvGrpSpPr/>
              <p:nvPr/>
            </p:nvGrpSpPr>
            <p:grpSpPr>
              <a:xfrm>
                <a:off x="50292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31" name="Rounded Rectangle 123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32" name="Diamond 123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33" name="Straight Arrow Connector 1232"/>
                <p:cNvCxnSpPr>
                  <a:stCxn id="1232" idx="2"/>
                  <a:endCxn id="123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4" name="Straight Arrow Connector 1233"/>
                <p:cNvCxnSpPr>
                  <a:stCxn id="1237" idx="2"/>
                  <a:endCxn id="123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5" name="Straight Arrow Connector 1234"/>
                <p:cNvCxnSpPr>
                  <a:stCxn id="1236" idx="2"/>
                  <a:endCxn id="123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36" name="Diamond 123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37" name="Diamond 123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55" name="Group 35"/>
              <p:cNvGrpSpPr/>
              <p:nvPr/>
            </p:nvGrpSpPr>
            <p:grpSpPr>
              <a:xfrm>
                <a:off x="5029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24" name="Rounded Rectangle 122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25" name="Diamond 122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26" name="Straight Arrow Connector 1225"/>
                <p:cNvCxnSpPr>
                  <a:stCxn id="1225" idx="2"/>
                  <a:endCxn id="122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7" name="Straight Arrow Connector 1226"/>
                <p:cNvCxnSpPr>
                  <a:stCxn id="1230" idx="2"/>
                  <a:endCxn id="122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8" name="Straight Arrow Connector 1227"/>
                <p:cNvCxnSpPr>
                  <a:stCxn id="1229" idx="2"/>
                  <a:endCxn id="122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29" name="Diamond 122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30" name="Diamond 122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56" name="Group 59"/>
              <p:cNvGrpSpPr/>
              <p:nvPr/>
            </p:nvGrpSpPr>
            <p:grpSpPr>
              <a:xfrm>
                <a:off x="61722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17" name="Rounded Rectangle 121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18" name="Diamond 121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19" name="Straight Arrow Connector 1218"/>
                <p:cNvCxnSpPr>
                  <a:stCxn id="1218" idx="2"/>
                  <a:endCxn id="121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0" name="Straight Arrow Connector 1219"/>
                <p:cNvCxnSpPr>
                  <a:stCxn id="1223" idx="2"/>
                  <a:endCxn id="121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1" name="Straight Arrow Connector 1220"/>
                <p:cNvCxnSpPr>
                  <a:stCxn id="1222" idx="2"/>
                  <a:endCxn id="121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22" name="Diamond 122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23" name="Diamond 122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57" name="Group 328"/>
              <p:cNvGrpSpPr/>
              <p:nvPr/>
            </p:nvGrpSpPr>
            <p:grpSpPr>
              <a:xfrm>
                <a:off x="6172200" y="2667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10" name="Rounded Rectangle 120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11" name="Diamond 121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12" name="Straight Arrow Connector 1211"/>
                <p:cNvCxnSpPr>
                  <a:stCxn id="1211" idx="2"/>
                  <a:endCxn id="121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3" name="Straight Arrow Connector 1212"/>
                <p:cNvCxnSpPr>
                  <a:stCxn id="1216" idx="2"/>
                  <a:endCxn id="121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4" name="Straight Arrow Connector 1213"/>
                <p:cNvCxnSpPr>
                  <a:stCxn id="1215" idx="2"/>
                  <a:endCxn id="121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5" name="Diamond 121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16" name="Diamond 121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58" name="Group 27"/>
              <p:cNvGrpSpPr/>
              <p:nvPr/>
            </p:nvGrpSpPr>
            <p:grpSpPr>
              <a:xfrm>
                <a:off x="7315200" y="19050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203" name="Rounded Rectangle 120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204" name="Diamond 120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205" name="Straight Arrow Connector 1204"/>
                <p:cNvCxnSpPr>
                  <a:stCxn id="1204" idx="2"/>
                  <a:endCxn id="120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6" name="Straight Arrow Connector 1205"/>
                <p:cNvCxnSpPr>
                  <a:stCxn id="1209" idx="2"/>
                  <a:endCxn id="120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7" name="Straight Arrow Connector 1206"/>
                <p:cNvCxnSpPr>
                  <a:stCxn id="1208" idx="2"/>
                  <a:endCxn id="120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8" name="Diamond 120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09" name="Diamond 120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59" name="Group 67"/>
              <p:cNvGrpSpPr/>
              <p:nvPr/>
            </p:nvGrpSpPr>
            <p:grpSpPr>
              <a:xfrm>
                <a:off x="51054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96" name="Rounded Rectangle 119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97" name="Diamond 119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98" name="Straight Arrow Connector 1197"/>
                <p:cNvCxnSpPr>
                  <a:stCxn id="1197" idx="2"/>
                  <a:endCxn id="119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9" name="Straight Arrow Connector 1198"/>
                <p:cNvCxnSpPr>
                  <a:stCxn id="1202" idx="2"/>
                  <a:endCxn id="119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0" name="Straight Arrow Connector 1199"/>
                <p:cNvCxnSpPr>
                  <a:stCxn id="1201" idx="2"/>
                  <a:endCxn id="119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1" name="Diamond 1200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202" name="Diamond 1201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60" name="Group 75"/>
              <p:cNvGrpSpPr/>
              <p:nvPr/>
            </p:nvGrpSpPr>
            <p:grpSpPr>
              <a:xfrm>
                <a:off x="62484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89" name="Rounded Rectangle 118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90" name="Diamond 118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91" name="Straight Arrow Connector 1190"/>
                <p:cNvCxnSpPr>
                  <a:stCxn id="1190" idx="2"/>
                  <a:endCxn id="118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2" name="Straight Arrow Connector 1191"/>
                <p:cNvCxnSpPr>
                  <a:stCxn id="1195" idx="2"/>
                  <a:endCxn id="118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3" name="Straight Arrow Connector 1192"/>
                <p:cNvCxnSpPr>
                  <a:stCxn id="1194" idx="2"/>
                  <a:endCxn id="118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94" name="Diamond 119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95" name="Diamond 119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61" name="Group 51"/>
              <p:cNvGrpSpPr/>
              <p:nvPr/>
            </p:nvGrpSpPr>
            <p:grpSpPr>
              <a:xfrm>
                <a:off x="62484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82" name="Rounded Rectangle 118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83" name="Diamond 118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84" name="Straight Arrow Connector 1183"/>
                <p:cNvCxnSpPr>
                  <a:stCxn id="1183" idx="2"/>
                  <a:endCxn id="118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5" name="Straight Arrow Connector 1184"/>
                <p:cNvCxnSpPr>
                  <a:stCxn id="1188" idx="2"/>
                  <a:endCxn id="118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6" name="Straight Arrow Connector 1185"/>
                <p:cNvCxnSpPr>
                  <a:stCxn id="1187" idx="2"/>
                  <a:endCxn id="118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87" name="Diamond 118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88" name="Diamond 118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62" name="Group 11"/>
              <p:cNvGrpSpPr/>
              <p:nvPr/>
            </p:nvGrpSpPr>
            <p:grpSpPr>
              <a:xfrm>
                <a:off x="38100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75" name="Rounded Rectangle 117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76" name="Diamond 117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77" name="Straight Arrow Connector 1176"/>
                <p:cNvCxnSpPr>
                  <a:stCxn id="1176" idx="2"/>
                  <a:endCxn id="117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8" name="Straight Arrow Connector 1177"/>
                <p:cNvCxnSpPr>
                  <a:stCxn id="1181" idx="2"/>
                  <a:endCxn id="117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9" name="Straight Arrow Connector 1178"/>
                <p:cNvCxnSpPr>
                  <a:stCxn id="1180" idx="2"/>
                  <a:endCxn id="117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80" name="Diamond 117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81" name="Diamond 118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63" name="Group 51"/>
              <p:cNvGrpSpPr/>
              <p:nvPr/>
            </p:nvGrpSpPr>
            <p:grpSpPr>
              <a:xfrm>
                <a:off x="38100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68" name="Rounded Rectangle 116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69" name="Diamond 116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70" name="Straight Arrow Connector 1169"/>
                <p:cNvCxnSpPr>
                  <a:stCxn id="1169" idx="2"/>
                  <a:endCxn id="116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1" name="Straight Arrow Connector 1170"/>
                <p:cNvCxnSpPr>
                  <a:stCxn id="1174" idx="2"/>
                  <a:endCxn id="116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2" name="Straight Arrow Connector 1171"/>
                <p:cNvCxnSpPr>
                  <a:stCxn id="1173" idx="2"/>
                  <a:endCxn id="116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3" name="Diamond 117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74" name="Diamond 117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64" name="Group 35"/>
              <p:cNvGrpSpPr/>
              <p:nvPr/>
            </p:nvGrpSpPr>
            <p:grpSpPr>
              <a:xfrm>
                <a:off x="7315200" y="25908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61" name="Rounded Rectangle 116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62" name="Diamond 116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63" name="Straight Arrow Connector 1162"/>
                <p:cNvCxnSpPr>
                  <a:stCxn id="1162" idx="2"/>
                  <a:endCxn id="116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4" name="Straight Arrow Connector 1163"/>
                <p:cNvCxnSpPr>
                  <a:stCxn id="1167" idx="2"/>
                  <a:endCxn id="116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5" name="Straight Arrow Connector 1164"/>
                <p:cNvCxnSpPr>
                  <a:stCxn id="1166" idx="2"/>
                  <a:endCxn id="116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6" name="Diamond 116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67" name="Diamond 116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65" name="Group 352"/>
              <p:cNvGrpSpPr/>
              <p:nvPr/>
            </p:nvGrpSpPr>
            <p:grpSpPr>
              <a:xfrm>
                <a:off x="73152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54" name="Rounded Rectangle 115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55" name="Diamond 115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56" name="Straight Arrow Connector 1155"/>
                <p:cNvCxnSpPr>
                  <a:stCxn id="1155" idx="2"/>
                  <a:endCxn id="115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7" name="Straight Arrow Connector 1156"/>
                <p:cNvCxnSpPr>
                  <a:stCxn id="1160" idx="2"/>
                  <a:endCxn id="115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8" name="Straight Arrow Connector 1157"/>
                <p:cNvCxnSpPr>
                  <a:stCxn id="1159" idx="2"/>
                  <a:endCxn id="115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59" name="Diamond 115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60" name="Diamond 115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66" name="Group 11"/>
              <p:cNvGrpSpPr/>
              <p:nvPr/>
            </p:nvGrpSpPr>
            <p:grpSpPr>
              <a:xfrm>
                <a:off x="7315200" y="3962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47" name="Rounded Rectangle 114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48" name="Diamond 114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49" name="Straight Arrow Connector 1148"/>
                <p:cNvCxnSpPr>
                  <a:stCxn id="1148" idx="2"/>
                  <a:endCxn id="114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0" name="Straight Arrow Connector 1149"/>
                <p:cNvCxnSpPr>
                  <a:stCxn id="1153" idx="2"/>
                  <a:endCxn id="114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1" name="Straight Arrow Connector 1150"/>
                <p:cNvCxnSpPr>
                  <a:stCxn id="1152" idx="2"/>
                  <a:endCxn id="114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52" name="Diamond 115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53" name="Diamond 115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67" name="Group 336"/>
              <p:cNvGrpSpPr/>
              <p:nvPr/>
            </p:nvGrpSpPr>
            <p:grpSpPr>
              <a:xfrm>
                <a:off x="73914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40" name="Rounded Rectangle 1139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41" name="Diamond 1140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42" name="Straight Arrow Connector 1141"/>
                <p:cNvCxnSpPr>
                  <a:stCxn id="1141" idx="2"/>
                  <a:endCxn id="1140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3" name="Straight Arrow Connector 1142"/>
                <p:cNvCxnSpPr>
                  <a:stCxn id="1146" idx="2"/>
                  <a:endCxn id="1140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4" name="Straight Arrow Connector 1143"/>
                <p:cNvCxnSpPr>
                  <a:stCxn id="1145" idx="2"/>
                  <a:endCxn id="1140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5" name="Diamond 1144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46" name="Diamond 1145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68" name="Group 59"/>
              <p:cNvGrpSpPr/>
              <p:nvPr/>
            </p:nvGrpSpPr>
            <p:grpSpPr>
              <a:xfrm>
                <a:off x="7391400" y="54102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33" name="Rounded Rectangle 1132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34" name="Diamond 1133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35" name="Straight Arrow Connector 1134"/>
                <p:cNvCxnSpPr>
                  <a:stCxn id="1134" idx="2"/>
                  <a:endCxn id="1133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6" name="Straight Arrow Connector 1135"/>
                <p:cNvCxnSpPr>
                  <a:stCxn id="1139" idx="2"/>
                  <a:endCxn id="1133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7" name="Straight Arrow Connector 1136"/>
                <p:cNvCxnSpPr>
                  <a:stCxn id="1138" idx="2"/>
                  <a:endCxn id="1133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8" name="Diamond 1137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39" name="Diamond 1138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69" name="Group 67"/>
              <p:cNvGrpSpPr/>
              <p:nvPr/>
            </p:nvGrpSpPr>
            <p:grpSpPr>
              <a:xfrm>
                <a:off x="1447800" y="4800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26" name="Rounded Rectangle 1125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27" name="Diamond 1126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28" name="Straight Arrow Connector 1127"/>
                <p:cNvCxnSpPr>
                  <a:stCxn id="1127" idx="2"/>
                  <a:endCxn id="1126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9" name="Straight Arrow Connector 1128"/>
                <p:cNvCxnSpPr>
                  <a:stCxn id="1130" idx="2"/>
                  <a:endCxn id="1126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0" name="Diamond 112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6"/>
                </a:lnRef>
                <a:fillRef idx="2">
                  <a:schemeClr val="accent6"/>
                </a:fillRef>
                <a:effectRef idx="1">
                  <a:schemeClr val="accent6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31" name="Diamond 113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  <p:cxnSp>
              <p:nvCxnSpPr>
                <p:cNvPr id="1132" name="Straight Arrow Connector 1131"/>
                <p:cNvCxnSpPr>
                  <a:stCxn id="1131" idx="2"/>
                  <a:endCxn id="1126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70" name="Group 35"/>
              <p:cNvGrpSpPr/>
              <p:nvPr/>
            </p:nvGrpSpPr>
            <p:grpSpPr>
              <a:xfrm>
                <a:off x="14478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19" name="Rounded Rectangle 1118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20" name="Diamond 1119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21" name="Straight Arrow Connector 1120"/>
                <p:cNvCxnSpPr>
                  <a:stCxn id="1120" idx="2"/>
                  <a:endCxn id="1119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2" name="Straight Arrow Connector 1121"/>
                <p:cNvCxnSpPr>
                  <a:stCxn id="1125" idx="2"/>
                  <a:endCxn id="1119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3" name="Straight Arrow Connector 1122"/>
                <p:cNvCxnSpPr>
                  <a:stCxn id="1124" idx="2"/>
                  <a:endCxn id="1119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24" name="Diamond 1123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25" name="Diamond 1124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71" name="Group 35"/>
              <p:cNvGrpSpPr/>
              <p:nvPr/>
            </p:nvGrpSpPr>
            <p:grpSpPr>
              <a:xfrm>
                <a:off x="2590800" y="3276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12" name="Rounded Rectangle 1111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13" name="Diamond 1112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14" name="Straight Arrow Connector 1113"/>
                <p:cNvCxnSpPr>
                  <a:stCxn id="1113" idx="2"/>
                  <a:endCxn id="1112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5" name="Straight Arrow Connector 1114"/>
                <p:cNvCxnSpPr>
                  <a:stCxn id="1118" idx="2"/>
                  <a:endCxn id="1112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6" name="Straight Arrow Connector 1115"/>
                <p:cNvCxnSpPr>
                  <a:stCxn id="1117" idx="2"/>
                  <a:endCxn id="1112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17" name="Diamond 1116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18" name="Diamond 1117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72" name="Group 27"/>
              <p:cNvGrpSpPr/>
              <p:nvPr/>
            </p:nvGrpSpPr>
            <p:grpSpPr>
              <a:xfrm>
                <a:off x="2590800" y="4038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105" name="Rounded Rectangle 1104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106" name="Diamond 1105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07" name="Straight Arrow Connector 1106"/>
                <p:cNvCxnSpPr>
                  <a:stCxn id="1106" idx="2"/>
                  <a:endCxn id="1105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8" name="Straight Arrow Connector 1107"/>
                <p:cNvCxnSpPr>
                  <a:stCxn id="1111" idx="2"/>
                  <a:endCxn id="1105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9" name="Straight Arrow Connector 1108"/>
                <p:cNvCxnSpPr>
                  <a:stCxn id="1110" idx="2"/>
                  <a:endCxn id="1105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10" name="Diamond 1109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11" name="Diamond 1110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73" name="Group 11"/>
              <p:cNvGrpSpPr/>
              <p:nvPr/>
            </p:nvGrpSpPr>
            <p:grpSpPr>
              <a:xfrm>
                <a:off x="2590800" y="48006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098" name="Rounded Rectangle 1097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99" name="Diamond 1098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100" name="Straight Arrow Connector 1099"/>
                <p:cNvCxnSpPr>
                  <a:stCxn id="1099" idx="2"/>
                  <a:endCxn id="1098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1" name="Straight Arrow Connector 1100"/>
                <p:cNvCxnSpPr>
                  <a:stCxn id="1104" idx="2"/>
                  <a:endCxn id="1098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2" name="Straight Arrow Connector 1101"/>
                <p:cNvCxnSpPr>
                  <a:stCxn id="1103" idx="2"/>
                  <a:endCxn id="1098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03" name="Diamond 1102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104" name="Diamond 1103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74" name="Group 75"/>
              <p:cNvGrpSpPr/>
              <p:nvPr/>
            </p:nvGrpSpPr>
            <p:grpSpPr>
              <a:xfrm>
                <a:off x="26670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091" name="Rounded Rectangle 1090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92" name="Diamond 1091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093" name="Straight Arrow Connector 1092"/>
                <p:cNvCxnSpPr>
                  <a:stCxn id="1092" idx="2"/>
                  <a:endCxn id="1091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4" name="Straight Arrow Connector 1093"/>
                <p:cNvCxnSpPr>
                  <a:stCxn id="1097" idx="2"/>
                  <a:endCxn id="1091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5" name="Straight Arrow Connector 1094"/>
                <p:cNvCxnSpPr>
                  <a:stCxn id="1096" idx="2"/>
                  <a:endCxn id="1091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6" name="Diamond 1095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097" name="Diamond 1096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75" name="Group 59"/>
              <p:cNvGrpSpPr/>
              <p:nvPr/>
            </p:nvGrpSpPr>
            <p:grpSpPr>
              <a:xfrm>
                <a:off x="3886200" y="4724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084" name="Rounded Rectangle 1083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85" name="Diamond 1084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086" name="Straight Arrow Connector 1085"/>
                <p:cNvCxnSpPr>
                  <a:stCxn id="1085" idx="2"/>
                  <a:endCxn id="1084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7" name="Straight Arrow Connector 1086"/>
                <p:cNvCxnSpPr>
                  <a:stCxn id="1090" idx="2"/>
                  <a:endCxn id="1084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8" name="Straight Arrow Connector 1087"/>
                <p:cNvCxnSpPr>
                  <a:stCxn id="1089" idx="2"/>
                  <a:endCxn id="1084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89" name="Diamond 1088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090" name="Diamond 1089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  <p:grpSp>
            <p:nvGrpSpPr>
              <p:cNvPr id="1076" name="Group 11"/>
              <p:cNvGrpSpPr/>
              <p:nvPr/>
            </p:nvGrpSpPr>
            <p:grpSpPr>
              <a:xfrm>
                <a:off x="3810000" y="5486400"/>
                <a:ext cx="1143000" cy="914400"/>
                <a:chOff x="1143000" y="2971800"/>
                <a:chExt cx="1143000" cy="914400"/>
              </a:xfrm>
            </p:grpSpPr>
            <p:sp>
              <p:nvSpPr>
                <p:cNvPr id="1077" name="Rounded Rectangle 1076"/>
                <p:cNvSpPr/>
                <p:nvPr/>
              </p:nvSpPr>
              <p:spPr>
                <a:xfrm>
                  <a:off x="1447800" y="3657600"/>
                  <a:ext cx="533400" cy="228600"/>
                </a:xfrm>
                <a:prstGeom prst="roundRect">
                  <a:avLst/>
                </a:prstGeom>
                <a:ln>
                  <a:noFill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err="1" smtClean="0"/>
                    <a:t>api</a:t>
                  </a:r>
                  <a:r>
                    <a:rPr lang="en-US" sz="100" dirty="0" smtClean="0"/>
                    <a:t>()</a:t>
                  </a:r>
                  <a:endParaRPr lang="en-US" sz="100" dirty="0"/>
                </a:p>
              </p:txBody>
            </p:sp>
            <p:sp>
              <p:nvSpPr>
                <p:cNvPr id="1078" name="Diamond 1077"/>
                <p:cNvSpPr/>
                <p:nvPr/>
              </p:nvSpPr>
              <p:spPr>
                <a:xfrm>
                  <a:off x="11430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C1</a:t>
                  </a:r>
                  <a:endParaRPr lang="en-US" sz="100" dirty="0"/>
                </a:p>
              </p:txBody>
            </p:sp>
            <p:cxnSp>
              <p:nvCxnSpPr>
                <p:cNvPr id="1079" name="Straight Arrow Connector 1078"/>
                <p:cNvCxnSpPr>
                  <a:stCxn id="1078" idx="2"/>
                  <a:endCxn id="1077" idx="0"/>
                </p:cNvCxnSpPr>
                <p:nvPr/>
              </p:nvCxnSpPr>
              <p:spPr>
                <a:xfrm>
                  <a:off x="14097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0" name="Straight Arrow Connector 1079"/>
                <p:cNvCxnSpPr>
                  <a:stCxn id="1083" idx="2"/>
                  <a:endCxn id="1077" idx="0"/>
                </p:cNvCxnSpPr>
                <p:nvPr/>
              </p:nvCxnSpPr>
              <p:spPr>
                <a:xfrm>
                  <a:off x="1714500" y="3276600"/>
                  <a:ext cx="0" cy="3810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1" name="Straight Arrow Connector 1080"/>
                <p:cNvCxnSpPr>
                  <a:stCxn id="1082" idx="2"/>
                  <a:endCxn id="1077" idx="0"/>
                </p:cNvCxnSpPr>
                <p:nvPr/>
              </p:nvCxnSpPr>
              <p:spPr>
                <a:xfrm flipH="1">
                  <a:off x="1714500" y="3505200"/>
                  <a:ext cx="304800" cy="152400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82" name="Diamond 1081"/>
                <p:cNvSpPr/>
                <p:nvPr/>
              </p:nvSpPr>
              <p:spPr>
                <a:xfrm>
                  <a:off x="1752600" y="32004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C3</a:t>
                  </a:r>
                  <a:endParaRPr lang="en-US" sz="100" dirty="0"/>
                </a:p>
              </p:txBody>
            </p:sp>
            <p:sp>
              <p:nvSpPr>
                <p:cNvPr id="1083" name="Diamond 1082"/>
                <p:cNvSpPr/>
                <p:nvPr/>
              </p:nvSpPr>
              <p:spPr>
                <a:xfrm>
                  <a:off x="1447800" y="2971800"/>
                  <a:ext cx="533400" cy="304800"/>
                </a:xfrm>
                <a:prstGeom prst="diamond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100" dirty="0" smtClean="0"/>
                    <a:t>C2</a:t>
                  </a:r>
                  <a:endParaRPr lang="en-US" sz="100" dirty="0"/>
                </a:p>
              </p:txBody>
            </p:sp>
          </p:grpSp>
        </p:grpSp>
      </p:grpSp>
      <p:grpSp>
        <p:nvGrpSpPr>
          <p:cNvPr id="1371" name="Group 1370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1372" name="TextBox 1371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1373" name="Rectangle 1372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guarded conditions at the call sites of the code using the APIs</a:t>
              </a:r>
            </a:p>
          </p:txBody>
        </p:sp>
        <p:sp>
          <p:nvSpPr>
            <p:cNvPr id="1374" name="Left Brace 1373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1375" name="Rectangle 1374"/>
            <p:cNvSpPr/>
            <p:nvPr/>
          </p:nvSpPr>
          <p:spPr>
            <a:xfrm>
              <a:off x="2790295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2" name="Right Arrow 31"/>
          <p:cNvSpPr/>
          <p:nvPr/>
        </p:nvSpPr>
        <p:spPr>
          <a:xfrm>
            <a:off x="1217271" y="2535567"/>
            <a:ext cx="2286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3" name="Flowchart: Document 72"/>
          <p:cNvSpPr/>
          <p:nvPr/>
        </p:nvSpPr>
        <p:spPr>
          <a:xfrm>
            <a:off x="302871" y="2181999"/>
            <a:ext cx="838200" cy="9144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Client method</a:t>
            </a:r>
          </a:p>
          <a:p>
            <a:pPr algn="ctr"/>
            <a:r>
              <a:rPr lang="en-US" sz="1600" dirty="0" smtClean="0"/>
              <a:t>M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112" name="TextBox 111"/>
          <p:cNvSpPr txBox="1"/>
          <p:nvPr/>
        </p:nvSpPr>
        <p:spPr>
          <a:xfrm>
            <a:off x="4191000" y="1447800"/>
            <a:ext cx="668453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dirty="0" smtClean="0"/>
              <a:t>Conditions</a:t>
            </a:r>
            <a:endParaRPr lang="en-US" sz="1200" dirty="0"/>
          </a:p>
        </p:txBody>
      </p:sp>
      <p:sp>
        <p:nvSpPr>
          <p:cNvPr id="198" name="Flowchart: Document 197"/>
          <p:cNvSpPr/>
          <p:nvPr/>
        </p:nvSpPr>
        <p:spPr>
          <a:xfrm>
            <a:off x="4191000" y="1724799"/>
            <a:ext cx="914400" cy="8382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&lt;=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  <a:p>
            <a:r>
              <a:rPr lang="en-US" sz="1000" dirty="0" smtClean="0"/>
              <a:t>contains(‘@’)</a:t>
            </a:r>
          </a:p>
          <a:p>
            <a:endParaRPr lang="en-US" sz="1000" baseline="-25000" dirty="0" smtClean="0"/>
          </a:p>
        </p:txBody>
      </p:sp>
      <p:sp>
        <p:nvSpPr>
          <p:cNvPr id="199" name="Rectangle 198"/>
          <p:cNvSpPr/>
          <p:nvPr/>
        </p:nvSpPr>
        <p:spPr>
          <a:xfrm>
            <a:off x="1445871" y="2334399"/>
            <a:ext cx="6096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Build CFG</a:t>
            </a:r>
            <a:endParaRPr lang="en-US" sz="1600" dirty="0"/>
          </a:p>
        </p:txBody>
      </p:sp>
      <p:sp>
        <p:nvSpPr>
          <p:cNvPr id="201" name="Rectangle 200"/>
          <p:cNvSpPr/>
          <p:nvPr/>
        </p:nvSpPr>
        <p:spPr>
          <a:xfrm>
            <a:off x="2971800" y="2258199"/>
            <a:ext cx="10668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Extract</a:t>
            </a:r>
          </a:p>
          <a:p>
            <a:pPr algn="ctr"/>
            <a:r>
              <a:rPr lang="en-US" sz="1600" dirty="0" smtClean="0"/>
              <a:t>and</a:t>
            </a:r>
          </a:p>
          <a:p>
            <a:pPr algn="ctr"/>
            <a:r>
              <a:rPr lang="en-US" sz="1600" dirty="0" smtClean="0"/>
              <a:t>Normalize</a:t>
            </a:r>
          </a:p>
        </p:txBody>
      </p:sp>
      <p:sp>
        <p:nvSpPr>
          <p:cNvPr id="204" name="Right Arrow 203"/>
          <p:cNvSpPr/>
          <p:nvPr/>
        </p:nvSpPr>
        <p:spPr>
          <a:xfrm>
            <a:off x="2131670" y="2535567"/>
            <a:ext cx="84013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5" name="Group 14"/>
          <p:cNvGrpSpPr/>
          <p:nvPr/>
        </p:nvGrpSpPr>
        <p:grpSpPr>
          <a:xfrm>
            <a:off x="2133600" y="1662057"/>
            <a:ext cx="555171" cy="900942"/>
            <a:chOff x="2188029" y="1628001"/>
            <a:chExt cx="555171" cy="900942"/>
          </a:xfrm>
        </p:grpSpPr>
        <p:cxnSp>
          <p:nvCxnSpPr>
            <p:cNvPr id="22" name="Straight Arrow Connector 21"/>
            <p:cNvCxnSpPr>
              <a:endCxn id="45" idx="0"/>
            </p:cNvCxnSpPr>
            <p:nvPr/>
          </p:nvCxnSpPr>
          <p:spPr>
            <a:xfrm>
              <a:off x="2590800" y="1628001"/>
              <a:ext cx="0" cy="14999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hape 29"/>
            <p:cNvCxnSpPr>
              <a:stCxn id="45" idx="1"/>
              <a:endCxn id="95" idx="0"/>
            </p:cNvCxnSpPr>
            <p:nvPr/>
          </p:nvCxnSpPr>
          <p:spPr>
            <a:xfrm rot="10800000" flipV="1">
              <a:off x="2351316" y="1871500"/>
              <a:ext cx="87085" cy="109700"/>
            </a:xfrm>
            <a:prstGeom prst="bentConnector2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2416629" y="2224143"/>
              <a:ext cx="326571" cy="1380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dirty="0" err="1" smtClean="0"/>
                <a:t>api</a:t>
              </a:r>
              <a:r>
                <a:rPr lang="en-US" sz="800" dirty="0" smtClean="0"/>
                <a:t>(...)</a:t>
              </a:r>
              <a:endParaRPr lang="en-US" sz="800" dirty="0"/>
            </a:p>
          </p:txBody>
        </p:sp>
        <p:sp>
          <p:nvSpPr>
            <p:cNvPr id="45" name="Diamond 44"/>
            <p:cNvSpPr/>
            <p:nvPr/>
          </p:nvSpPr>
          <p:spPr>
            <a:xfrm>
              <a:off x="2438400" y="1777999"/>
              <a:ext cx="304800" cy="187001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baseline="-25000" dirty="0"/>
            </a:p>
          </p:txBody>
        </p:sp>
        <p:cxnSp>
          <p:nvCxnSpPr>
            <p:cNvPr id="72" name="Straight Arrow Connector 71"/>
            <p:cNvCxnSpPr>
              <a:stCxn id="35" idx="2"/>
            </p:cNvCxnSpPr>
            <p:nvPr/>
          </p:nvCxnSpPr>
          <p:spPr>
            <a:xfrm>
              <a:off x="2579915" y="2362200"/>
              <a:ext cx="0" cy="1667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5" idx="2"/>
              <a:endCxn id="35" idx="0"/>
            </p:cNvCxnSpPr>
            <p:nvPr/>
          </p:nvCxnSpPr>
          <p:spPr>
            <a:xfrm flipH="1">
              <a:off x="2579915" y="1965000"/>
              <a:ext cx="10885" cy="2591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2188029" y="1981200"/>
              <a:ext cx="326571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21" name="TextBox 20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guarded conditions at the call sites of the code using the APIs</a:t>
              </a:r>
            </a:p>
          </p:txBody>
        </p:sp>
        <p:sp>
          <p:nvSpPr>
            <p:cNvPr id="24" name="Left Brace 23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790295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chaff</a:t>
              </a:r>
            </a:p>
          </p:txBody>
        </p:sp>
      </p:grpSp>
    </p:spTree>
  </p:cSld>
  <p:clrMapOvr>
    <a:masterClrMapping/>
  </p:clrMapOvr>
  <p:transition xmlns:p14="http://schemas.microsoft.com/office/powerpoint/2010/main" advTm="21653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73" grpId="0" animBg="1"/>
      <p:bldP spid="112" grpId="0"/>
      <p:bldP spid="198" grpId="0" animBg="1"/>
      <p:bldP spid="199" grpId="0" animBg="1"/>
      <p:bldP spid="201" grpId="0" animBg="1"/>
      <p:bldP spid="20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2" name="Right Arrow 31"/>
          <p:cNvSpPr/>
          <p:nvPr/>
        </p:nvSpPr>
        <p:spPr>
          <a:xfrm>
            <a:off x="1217271" y="2535567"/>
            <a:ext cx="2286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3" name="Flowchart: Document 72"/>
          <p:cNvSpPr/>
          <p:nvPr/>
        </p:nvSpPr>
        <p:spPr>
          <a:xfrm>
            <a:off x="302871" y="2181999"/>
            <a:ext cx="838200" cy="9144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Client method</a:t>
            </a:r>
          </a:p>
          <a:p>
            <a:pPr algn="ctr"/>
            <a:r>
              <a:rPr lang="en-US" sz="1600" dirty="0" smtClean="0"/>
              <a:t>M</a:t>
            </a:r>
            <a:r>
              <a:rPr lang="en-US" sz="1600" baseline="-25000" dirty="0" smtClean="0"/>
              <a:t>1</a:t>
            </a:r>
            <a:endParaRPr lang="en-US" sz="1600" baseline="-25000" dirty="0"/>
          </a:p>
        </p:txBody>
      </p:sp>
      <p:sp>
        <p:nvSpPr>
          <p:cNvPr id="112" name="TextBox 111"/>
          <p:cNvSpPr txBox="1"/>
          <p:nvPr/>
        </p:nvSpPr>
        <p:spPr>
          <a:xfrm>
            <a:off x="4191000" y="1447800"/>
            <a:ext cx="668453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dirty="0" smtClean="0"/>
              <a:t>Conditions</a:t>
            </a:r>
            <a:endParaRPr lang="en-US" sz="1200" dirty="0"/>
          </a:p>
        </p:txBody>
      </p:sp>
      <p:sp>
        <p:nvSpPr>
          <p:cNvPr id="198" name="Flowchart: Document 197"/>
          <p:cNvSpPr/>
          <p:nvPr/>
        </p:nvSpPr>
        <p:spPr>
          <a:xfrm>
            <a:off x="4191000" y="1724799"/>
            <a:ext cx="914400" cy="8382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&lt;=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  <a:p>
            <a:r>
              <a:rPr lang="en-US" sz="1000" dirty="0" smtClean="0"/>
              <a:t>contains(‘@’)</a:t>
            </a:r>
          </a:p>
          <a:p>
            <a:endParaRPr lang="en-US" sz="1000" baseline="-25000" dirty="0" smtClean="0"/>
          </a:p>
        </p:txBody>
      </p:sp>
      <p:sp>
        <p:nvSpPr>
          <p:cNvPr id="199" name="Rectangle 198"/>
          <p:cNvSpPr/>
          <p:nvPr/>
        </p:nvSpPr>
        <p:spPr>
          <a:xfrm>
            <a:off x="1445871" y="2334399"/>
            <a:ext cx="6096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Build CFG</a:t>
            </a:r>
            <a:endParaRPr lang="en-US" sz="1600" dirty="0"/>
          </a:p>
        </p:txBody>
      </p:sp>
      <p:sp>
        <p:nvSpPr>
          <p:cNvPr id="201" name="Rectangle 200"/>
          <p:cNvSpPr/>
          <p:nvPr/>
        </p:nvSpPr>
        <p:spPr>
          <a:xfrm>
            <a:off x="2971800" y="2258199"/>
            <a:ext cx="10668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Extract</a:t>
            </a:r>
          </a:p>
          <a:p>
            <a:pPr algn="ctr"/>
            <a:r>
              <a:rPr lang="en-US" sz="1600" dirty="0" smtClean="0"/>
              <a:t>and</a:t>
            </a:r>
          </a:p>
          <a:p>
            <a:pPr algn="ctr"/>
            <a:r>
              <a:rPr lang="en-US" sz="1600" dirty="0" smtClean="0"/>
              <a:t>Normalize</a:t>
            </a:r>
            <a:endParaRPr lang="en-US" sz="1600" dirty="0"/>
          </a:p>
        </p:txBody>
      </p:sp>
      <p:sp>
        <p:nvSpPr>
          <p:cNvPr id="204" name="Right Arrow 203"/>
          <p:cNvSpPr/>
          <p:nvPr/>
        </p:nvSpPr>
        <p:spPr>
          <a:xfrm>
            <a:off x="2131670" y="2535567"/>
            <a:ext cx="84013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7" name="Rectangle 206"/>
          <p:cNvSpPr/>
          <p:nvPr/>
        </p:nvSpPr>
        <p:spPr>
          <a:xfrm>
            <a:off x="5257800" y="3733800"/>
            <a:ext cx="6096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Infer</a:t>
            </a:r>
            <a:endParaRPr lang="en-US" sz="1600" dirty="0"/>
          </a:p>
        </p:txBody>
      </p:sp>
      <p:sp>
        <p:nvSpPr>
          <p:cNvPr id="220" name="Right Arrow 219"/>
          <p:cNvSpPr/>
          <p:nvPr/>
        </p:nvSpPr>
        <p:spPr>
          <a:xfrm>
            <a:off x="5943600" y="4114800"/>
            <a:ext cx="10668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21" name="Flowchart: Document 220"/>
          <p:cNvSpPr/>
          <p:nvPr/>
        </p:nvSpPr>
        <p:spPr>
          <a:xfrm>
            <a:off x="7924800" y="3886200"/>
            <a:ext cx="1066800" cy="7620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&lt;=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</p:txBody>
      </p:sp>
      <p:sp>
        <p:nvSpPr>
          <p:cNvPr id="238" name="Flowchart: Document 237"/>
          <p:cNvSpPr/>
          <p:nvPr/>
        </p:nvSpPr>
        <p:spPr>
          <a:xfrm>
            <a:off x="302871" y="5791200"/>
            <a:ext cx="838200" cy="9144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Client method</a:t>
            </a:r>
          </a:p>
          <a:p>
            <a:pPr algn="ctr"/>
            <a:r>
              <a:rPr lang="en-US" sz="1600" dirty="0" smtClean="0"/>
              <a:t>M</a:t>
            </a:r>
            <a:r>
              <a:rPr lang="en-US" sz="1600" baseline="-25000" dirty="0"/>
              <a:t>N</a:t>
            </a:r>
          </a:p>
        </p:txBody>
      </p:sp>
      <p:sp>
        <p:nvSpPr>
          <p:cNvPr id="241" name="Flowchart: Document 240"/>
          <p:cNvSpPr/>
          <p:nvPr/>
        </p:nvSpPr>
        <p:spPr>
          <a:xfrm>
            <a:off x="4191000" y="5334000"/>
            <a:ext cx="914400" cy="7620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&lt;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  <a:p>
            <a:r>
              <a:rPr lang="en-US" sz="1000" dirty="0" smtClean="0"/>
              <a:t>ends(‘\n’)</a:t>
            </a:r>
          </a:p>
          <a:p>
            <a:endParaRPr lang="en-US" sz="1000" baseline="-25000" dirty="0" smtClean="0"/>
          </a:p>
        </p:txBody>
      </p:sp>
      <p:sp>
        <p:nvSpPr>
          <p:cNvPr id="250" name="Flowchart: Document 249"/>
          <p:cNvSpPr/>
          <p:nvPr/>
        </p:nvSpPr>
        <p:spPr>
          <a:xfrm>
            <a:off x="302871" y="3567942"/>
            <a:ext cx="838200" cy="9144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Client method</a:t>
            </a:r>
          </a:p>
          <a:p>
            <a:pPr algn="ctr"/>
            <a:r>
              <a:rPr lang="en-US" sz="1600" dirty="0" smtClean="0"/>
              <a:t>M</a:t>
            </a:r>
            <a:r>
              <a:rPr lang="en-US" sz="1600" baseline="-25000" dirty="0" smtClean="0"/>
              <a:t>2</a:t>
            </a:r>
            <a:endParaRPr lang="en-US" sz="1600" baseline="-25000" dirty="0"/>
          </a:p>
        </p:txBody>
      </p:sp>
      <p:sp>
        <p:nvSpPr>
          <p:cNvPr id="251" name="TextBox 250"/>
          <p:cNvSpPr txBox="1"/>
          <p:nvPr/>
        </p:nvSpPr>
        <p:spPr>
          <a:xfrm rot="5400000">
            <a:off x="610562" y="4953000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...</a:t>
            </a:r>
            <a:endParaRPr lang="en-US" b="1" dirty="0"/>
          </a:p>
        </p:txBody>
      </p:sp>
      <p:sp>
        <p:nvSpPr>
          <p:cNvPr id="253" name="TextBox 252"/>
          <p:cNvSpPr txBox="1"/>
          <p:nvPr/>
        </p:nvSpPr>
        <p:spPr>
          <a:xfrm>
            <a:off x="7924800" y="3609201"/>
            <a:ext cx="859081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dirty="0" smtClean="0"/>
              <a:t>Preconditions</a:t>
            </a:r>
            <a:endParaRPr lang="en-US" sz="1200" dirty="0"/>
          </a:p>
        </p:txBody>
      </p:sp>
      <p:sp>
        <p:nvSpPr>
          <p:cNvPr id="69" name="Bent-Up Arrow 68"/>
          <p:cNvSpPr/>
          <p:nvPr/>
        </p:nvSpPr>
        <p:spPr>
          <a:xfrm>
            <a:off x="4114801" y="4800600"/>
            <a:ext cx="1600199" cy="1447800"/>
          </a:xfrm>
          <a:prstGeom prst="bentUpArrow">
            <a:avLst>
              <a:gd name="adj1" fmla="val 9485"/>
              <a:gd name="adj2" fmla="val 8598"/>
              <a:gd name="adj3" fmla="val 15965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71" name="Flowchart: Document 70"/>
          <p:cNvSpPr/>
          <p:nvPr/>
        </p:nvSpPr>
        <p:spPr>
          <a:xfrm>
            <a:off x="4191000" y="3110742"/>
            <a:ext cx="914400" cy="7620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=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  <a:p>
            <a:r>
              <a:rPr lang="en-US" sz="1000" dirty="0" smtClean="0"/>
              <a:t>starts(‘/’)</a:t>
            </a:r>
          </a:p>
          <a:p>
            <a:endParaRPr lang="en-US" sz="1000" baseline="-25000" dirty="0" smtClean="0"/>
          </a:p>
        </p:txBody>
      </p:sp>
      <p:sp>
        <p:nvSpPr>
          <p:cNvPr id="76" name="Bent-Up Arrow 75"/>
          <p:cNvSpPr/>
          <p:nvPr/>
        </p:nvSpPr>
        <p:spPr>
          <a:xfrm flipV="1">
            <a:off x="4114800" y="2590800"/>
            <a:ext cx="1600200" cy="1143000"/>
          </a:xfrm>
          <a:prstGeom prst="bentUpArrow">
            <a:avLst>
              <a:gd name="adj1" fmla="val 10932"/>
              <a:gd name="adj2" fmla="val 12024"/>
              <a:gd name="adj3" fmla="val 1747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5" name="Group 14"/>
          <p:cNvGrpSpPr/>
          <p:nvPr/>
        </p:nvGrpSpPr>
        <p:grpSpPr>
          <a:xfrm>
            <a:off x="2133600" y="1662057"/>
            <a:ext cx="555171" cy="900942"/>
            <a:chOff x="2188029" y="1628001"/>
            <a:chExt cx="555171" cy="900942"/>
          </a:xfrm>
        </p:grpSpPr>
        <p:cxnSp>
          <p:nvCxnSpPr>
            <p:cNvPr id="22" name="Straight Arrow Connector 21"/>
            <p:cNvCxnSpPr>
              <a:endCxn id="45" idx="0"/>
            </p:cNvCxnSpPr>
            <p:nvPr/>
          </p:nvCxnSpPr>
          <p:spPr>
            <a:xfrm>
              <a:off x="2590800" y="1628001"/>
              <a:ext cx="0" cy="14999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hape 29"/>
            <p:cNvCxnSpPr>
              <a:stCxn id="45" idx="1"/>
              <a:endCxn id="95" idx="0"/>
            </p:cNvCxnSpPr>
            <p:nvPr/>
          </p:nvCxnSpPr>
          <p:spPr>
            <a:xfrm rot="10800000" flipV="1">
              <a:off x="2351316" y="1871500"/>
              <a:ext cx="87085" cy="109700"/>
            </a:xfrm>
            <a:prstGeom prst="bentConnector2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2416629" y="2224143"/>
              <a:ext cx="326571" cy="1380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dirty="0" err="1" smtClean="0"/>
                <a:t>api</a:t>
              </a:r>
              <a:r>
                <a:rPr lang="en-US" sz="800" dirty="0" smtClean="0"/>
                <a:t>(...)</a:t>
              </a:r>
              <a:endParaRPr lang="en-US" sz="800" dirty="0"/>
            </a:p>
          </p:txBody>
        </p:sp>
        <p:sp>
          <p:nvSpPr>
            <p:cNvPr id="45" name="Diamond 44"/>
            <p:cNvSpPr/>
            <p:nvPr/>
          </p:nvSpPr>
          <p:spPr>
            <a:xfrm>
              <a:off x="2438400" y="1777999"/>
              <a:ext cx="304800" cy="187001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baseline="-25000" dirty="0"/>
            </a:p>
          </p:txBody>
        </p:sp>
        <p:cxnSp>
          <p:nvCxnSpPr>
            <p:cNvPr id="72" name="Straight Arrow Connector 71"/>
            <p:cNvCxnSpPr>
              <a:stCxn id="35" idx="2"/>
            </p:cNvCxnSpPr>
            <p:nvPr/>
          </p:nvCxnSpPr>
          <p:spPr>
            <a:xfrm>
              <a:off x="2579915" y="2362200"/>
              <a:ext cx="0" cy="1667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stCxn id="45" idx="2"/>
              <a:endCxn id="35" idx="0"/>
            </p:cNvCxnSpPr>
            <p:nvPr/>
          </p:nvCxnSpPr>
          <p:spPr>
            <a:xfrm flipH="1">
              <a:off x="2579915" y="1965000"/>
              <a:ext cx="10885" cy="2591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2188029" y="1981200"/>
              <a:ext cx="326571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dirty="0"/>
            </a:p>
          </p:txBody>
        </p:sp>
      </p:grpSp>
      <p:sp>
        <p:nvSpPr>
          <p:cNvPr id="80" name="Right Arrow 79"/>
          <p:cNvSpPr/>
          <p:nvPr/>
        </p:nvSpPr>
        <p:spPr>
          <a:xfrm>
            <a:off x="1217271" y="3845310"/>
            <a:ext cx="2286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1" name="Rectangle 80"/>
          <p:cNvSpPr/>
          <p:nvPr/>
        </p:nvSpPr>
        <p:spPr>
          <a:xfrm>
            <a:off x="1445871" y="3644142"/>
            <a:ext cx="6096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Build CFG</a:t>
            </a:r>
            <a:endParaRPr lang="en-US" sz="1600" dirty="0"/>
          </a:p>
        </p:txBody>
      </p:sp>
      <p:sp>
        <p:nvSpPr>
          <p:cNvPr id="82" name="Rectangle 81"/>
          <p:cNvSpPr/>
          <p:nvPr/>
        </p:nvSpPr>
        <p:spPr>
          <a:xfrm>
            <a:off x="2971800" y="3567942"/>
            <a:ext cx="10668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Extract</a:t>
            </a:r>
          </a:p>
          <a:p>
            <a:pPr algn="ctr"/>
            <a:r>
              <a:rPr lang="en-US" sz="1600" dirty="0" smtClean="0"/>
              <a:t>and</a:t>
            </a:r>
          </a:p>
          <a:p>
            <a:pPr algn="ctr"/>
            <a:r>
              <a:rPr lang="en-US" sz="1600" dirty="0" smtClean="0"/>
              <a:t>Normalize</a:t>
            </a:r>
          </a:p>
        </p:txBody>
      </p:sp>
      <p:sp>
        <p:nvSpPr>
          <p:cNvPr id="83" name="Right Arrow 82"/>
          <p:cNvSpPr/>
          <p:nvPr/>
        </p:nvSpPr>
        <p:spPr>
          <a:xfrm>
            <a:off x="2131670" y="3845310"/>
            <a:ext cx="84013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4" name="Right Arrow 83"/>
          <p:cNvSpPr/>
          <p:nvPr/>
        </p:nvSpPr>
        <p:spPr>
          <a:xfrm>
            <a:off x="4114800" y="3845310"/>
            <a:ext cx="11430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5" name="Right Arrow 84"/>
          <p:cNvSpPr/>
          <p:nvPr/>
        </p:nvSpPr>
        <p:spPr>
          <a:xfrm>
            <a:off x="1217271" y="6068568"/>
            <a:ext cx="2286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86" name="Rectangle 85"/>
          <p:cNvSpPr/>
          <p:nvPr/>
        </p:nvSpPr>
        <p:spPr>
          <a:xfrm>
            <a:off x="1445871" y="5867400"/>
            <a:ext cx="6096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Build CFG</a:t>
            </a:r>
            <a:endParaRPr lang="en-US" sz="1600" dirty="0"/>
          </a:p>
        </p:txBody>
      </p:sp>
      <p:sp>
        <p:nvSpPr>
          <p:cNvPr id="87" name="Rectangle 86"/>
          <p:cNvSpPr/>
          <p:nvPr/>
        </p:nvSpPr>
        <p:spPr>
          <a:xfrm>
            <a:off x="2971800" y="5791200"/>
            <a:ext cx="1066800" cy="762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Extract</a:t>
            </a:r>
          </a:p>
          <a:p>
            <a:pPr algn="ctr"/>
            <a:r>
              <a:rPr lang="en-US" sz="1600" dirty="0" smtClean="0"/>
              <a:t>and</a:t>
            </a:r>
          </a:p>
          <a:p>
            <a:pPr algn="ctr"/>
            <a:r>
              <a:rPr lang="en-US" sz="1600" dirty="0" smtClean="0"/>
              <a:t>Normalize</a:t>
            </a:r>
          </a:p>
        </p:txBody>
      </p:sp>
      <p:sp>
        <p:nvSpPr>
          <p:cNvPr id="88" name="Right Arrow 87"/>
          <p:cNvSpPr/>
          <p:nvPr/>
        </p:nvSpPr>
        <p:spPr>
          <a:xfrm>
            <a:off x="2131670" y="6068568"/>
            <a:ext cx="84013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29" name="Rectangle 128"/>
          <p:cNvSpPr/>
          <p:nvPr/>
        </p:nvSpPr>
        <p:spPr>
          <a:xfrm>
            <a:off x="7010400" y="3733800"/>
            <a:ext cx="609600" cy="1066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Filter</a:t>
            </a:r>
          </a:p>
          <a:p>
            <a:pPr algn="ctr"/>
            <a:r>
              <a:rPr lang="en-US" sz="1600" dirty="0" smtClean="0"/>
              <a:t>and</a:t>
            </a:r>
          </a:p>
          <a:p>
            <a:pPr algn="ctr"/>
            <a:r>
              <a:rPr lang="en-US" sz="1600" dirty="0" smtClean="0"/>
              <a:t>Rank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6019800" y="2819401"/>
            <a:ext cx="859081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US" sz="1200" dirty="0" smtClean="0"/>
              <a:t>Candidate</a:t>
            </a:r>
          </a:p>
          <a:p>
            <a:r>
              <a:rPr lang="en-US" sz="1200" dirty="0" smtClean="0"/>
              <a:t>Preconditions</a:t>
            </a:r>
            <a:endParaRPr lang="en-US" sz="1200" dirty="0"/>
          </a:p>
        </p:txBody>
      </p:sp>
      <p:sp>
        <p:nvSpPr>
          <p:cNvPr id="131" name="Flowchart: Document 130"/>
          <p:cNvSpPr/>
          <p:nvPr/>
        </p:nvSpPr>
        <p:spPr>
          <a:xfrm>
            <a:off x="6019800" y="3276600"/>
            <a:ext cx="914400" cy="83820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000" dirty="0" smtClean="0"/>
              <a:t>0 &lt;= start</a:t>
            </a:r>
            <a:endParaRPr lang="en-US" sz="1000" baseline="-25000" dirty="0" smtClean="0"/>
          </a:p>
          <a:p>
            <a:r>
              <a:rPr lang="en-US" sz="1000" dirty="0" smtClean="0"/>
              <a:t>start &lt;= end</a:t>
            </a:r>
          </a:p>
          <a:p>
            <a:r>
              <a:rPr lang="en-US" sz="1000" dirty="0" smtClean="0"/>
              <a:t>end &lt;= length</a:t>
            </a:r>
          </a:p>
          <a:p>
            <a:r>
              <a:rPr lang="en-US" sz="1000" dirty="0" smtClean="0"/>
              <a:t>contains(‘@’)</a:t>
            </a:r>
          </a:p>
          <a:p>
            <a:endParaRPr lang="en-US" sz="1000" baseline="-25000" dirty="0" smtClean="0"/>
          </a:p>
        </p:txBody>
      </p:sp>
      <p:sp>
        <p:nvSpPr>
          <p:cNvPr id="132" name="Right Arrow 131"/>
          <p:cNvSpPr/>
          <p:nvPr/>
        </p:nvSpPr>
        <p:spPr>
          <a:xfrm>
            <a:off x="7696200" y="4114800"/>
            <a:ext cx="2286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08" name="Group 107"/>
          <p:cNvGrpSpPr/>
          <p:nvPr/>
        </p:nvGrpSpPr>
        <p:grpSpPr>
          <a:xfrm>
            <a:off x="2133600" y="2971800"/>
            <a:ext cx="555171" cy="900942"/>
            <a:chOff x="2188029" y="1628001"/>
            <a:chExt cx="555171" cy="900942"/>
          </a:xfrm>
        </p:grpSpPr>
        <p:cxnSp>
          <p:nvCxnSpPr>
            <p:cNvPr id="133" name="Straight Arrow Connector 132"/>
            <p:cNvCxnSpPr>
              <a:endCxn id="136" idx="0"/>
            </p:cNvCxnSpPr>
            <p:nvPr/>
          </p:nvCxnSpPr>
          <p:spPr>
            <a:xfrm>
              <a:off x="2590800" y="1628001"/>
              <a:ext cx="0" cy="14999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hape 29"/>
            <p:cNvCxnSpPr>
              <a:stCxn id="136" idx="1"/>
              <a:endCxn id="139" idx="0"/>
            </p:cNvCxnSpPr>
            <p:nvPr/>
          </p:nvCxnSpPr>
          <p:spPr>
            <a:xfrm rot="10800000" flipV="1">
              <a:off x="2351316" y="1871500"/>
              <a:ext cx="87085" cy="109700"/>
            </a:xfrm>
            <a:prstGeom prst="bentConnector2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Rectangle 134"/>
            <p:cNvSpPr/>
            <p:nvPr/>
          </p:nvSpPr>
          <p:spPr>
            <a:xfrm>
              <a:off x="2416629" y="2224143"/>
              <a:ext cx="326571" cy="1380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dirty="0" err="1" smtClean="0"/>
                <a:t>api</a:t>
              </a:r>
              <a:r>
                <a:rPr lang="en-US" sz="800" dirty="0" smtClean="0"/>
                <a:t>(...)</a:t>
              </a:r>
              <a:endParaRPr lang="en-US" sz="800" dirty="0"/>
            </a:p>
          </p:txBody>
        </p:sp>
        <p:sp>
          <p:nvSpPr>
            <p:cNvPr id="136" name="Diamond 135"/>
            <p:cNvSpPr/>
            <p:nvPr/>
          </p:nvSpPr>
          <p:spPr>
            <a:xfrm>
              <a:off x="2438400" y="1777999"/>
              <a:ext cx="304800" cy="187001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baseline="-25000" dirty="0"/>
            </a:p>
          </p:txBody>
        </p:sp>
        <p:cxnSp>
          <p:nvCxnSpPr>
            <p:cNvPr id="137" name="Straight Arrow Connector 136"/>
            <p:cNvCxnSpPr>
              <a:stCxn id="135" idx="2"/>
            </p:cNvCxnSpPr>
            <p:nvPr/>
          </p:nvCxnSpPr>
          <p:spPr>
            <a:xfrm>
              <a:off x="2579915" y="2362200"/>
              <a:ext cx="0" cy="1667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>
              <a:stCxn id="136" idx="2"/>
              <a:endCxn id="135" idx="0"/>
            </p:cNvCxnSpPr>
            <p:nvPr/>
          </p:nvCxnSpPr>
          <p:spPr>
            <a:xfrm flipH="1">
              <a:off x="2579915" y="1965000"/>
              <a:ext cx="10885" cy="2591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Oval 138"/>
            <p:cNvSpPr/>
            <p:nvPr/>
          </p:nvSpPr>
          <p:spPr>
            <a:xfrm>
              <a:off x="2188029" y="1981200"/>
              <a:ext cx="326571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dirty="0"/>
            </a:p>
          </p:txBody>
        </p:sp>
      </p:grpSp>
      <p:grpSp>
        <p:nvGrpSpPr>
          <p:cNvPr id="140" name="Group 139"/>
          <p:cNvGrpSpPr/>
          <p:nvPr/>
        </p:nvGrpSpPr>
        <p:grpSpPr>
          <a:xfrm>
            <a:off x="2133600" y="5195058"/>
            <a:ext cx="555171" cy="900942"/>
            <a:chOff x="2188029" y="1628001"/>
            <a:chExt cx="555171" cy="900942"/>
          </a:xfrm>
        </p:grpSpPr>
        <p:cxnSp>
          <p:nvCxnSpPr>
            <p:cNvPr id="141" name="Straight Arrow Connector 140"/>
            <p:cNvCxnSpPr>
              <a:endCxn id="144" idx="0"/>
            </p:cNvCxnSpPr>
            <p:nvPr/>
          </p:nvCxnSpPr>
          <p:spPr>
            <a:xfrm>
              <a:off x="2590800" y="1628001"/>
              <a:ext cx="0" cy="149998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hape 29"/>
            <p:cNvCxnSpPr>
              <a:stCxn id="144" idx="1"/>
              <a:endCxn id="147" idx="0"/>
            </p:cNvCxnSpPr>
            <p:nvPr/>
          </p:nvCxnSpPr>
          <p:spPr>
            <a:xfrm rot="10800000" flipV="1">
              <a:off x="2351316" y="1871500"/>
              <a:ext cx="87085" cy="109700"/>
            </a:xfrm>
            <a:prstGeom prst="bentConnector2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Rectangle 142"/>
            <p:cNvSpPr/>
            <p:nvPr/>
          </p:nvSpPr>
          <p:spPr>
            <a:xfrm>
              <a:off x="2416629" y="2224143"/>
              <a:ext cx="326571" cy="13805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800" dirty="0" err="1" smtClean="0"/>
                <a:t>api</a:t>
              </a:r>
              <a:r>
                <a:rPr lang="en-US" sz="800" dirty="0" smtClean="0"/>
                <a:t>(...)</a:t>
              </a:r>
              <a:endParaRPr lang="en-US" sz="800" dirty="0"/>
            </a:p>
          </p:txBody>
        </p:sp>
        <p:sp>
          <p:nvSpPr>
            <p:cNvPr id="144" name="Diamond 143"/>
            <p:cNvSpPr/>
            <p:nvPr/>
          </p:nvSpPr>
          <p:spPr>
            <a:xfrm>
              <a:off x="2438400" y="1777999"/>
              <a:ext cx="304800" cy="187001"/>
            </a:xfrm>
            <a:prstGeom prst="diamond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baseline="-25000" dirty="0"/>
            </a:p>
          </p:txBody>
        </p:sp>
        <p:cxnSp>
          <p:nvCxnSpPr>
            <p:cNvPr id="145" name="Straight Arrow Connector 144"/>
            <p:cNvCxnSpPr>
              <a:stCxn id="143" idx="2"/>
            </p:cNvCxnSpPr>
            <p:nvPr/>
          </p:nvCxnSpPr>
          <p:spPr>
            <a:xfrm>
              <a:off x="2579915" y="2362200"/>
              <a:ext cx="0" cy="1667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/>
            <p:cNvCxnSpPr>
              <a:stCxn id="144" idx="2"/>
              <a:endCxn id="143" idx="0"/>
            </p:cNvCxnSpPr>
            <p:nvPr/>
          </p:nvCxnSpPr>
          <p:spPr>
            <a:xfrm flipH="1">
              <a:off x="2579915" y="1965000"/>
              <a:ext cx="10885" cy="259143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Oval 146"/>
            <p:cNvSpPr/>
            <p:nvPr/>
          </p:nvSpPr>
          <p:spPr>
            <a:xfrm>
              <a:off x="2188029" y="1981200"/>
              <a:ext cx="326571" cy="152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800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61" name="TextBox 60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guarded conditions at the call sites of the code using the APIs</a:t>
              </a:r>
            </a:p>
          </p:txBody>
        </p:sp>
        <p:sp>
          <p:nvSpPr>
            <p:cNvPr id="63" name="Left Brace 62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790295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</a:t>
              </a:r>
              <a:r>
                <a:rPr lang="en-US" sz="2000" dirty="0" smtClean="0"/>
                <a:t>chaff:  a. infer, b. filter and rank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42808412"/>
      </p:ext>
    </p:extLst>
  </p:cSld>
  <p:clrMapOvr>
    <a:masterClrMapping/>
  </p:clrMapOvr>
  <p:transition xmlns:p14="http://schemas.microsoft.com/office/powerpoint/2010/main" advTm="19577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animBg="1"/>
      <p:bldP spid="220" grpId="0" animBg="1"/>
      <p:bldP spid="221" grpId="0" animBg="1"/>
      <p:bldP spid="238" grpId="0" animBg="1"/>
      <p:bldP spid="241" grpId="0" animBg="1"/>
      <p:bldP spid="251" grpId="0"/>
      <p:bldP spid="253" grpId="0"/>
      <p:bldP spid="69" grpId="0" animBg="1"/>
      <p:bldP spid="76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129" grpId="0" animBg="1"/>
      <p:bldP spid="130" grpId="0"/>
      <p:bldP spid="131" grpId="0" animBg="1"/>
      <p:bldP spid="13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480846"/>
            <a:ext cx="631904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 t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861846"/>
            <a:ext cx="529312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t &gt; s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3242846"/>
            <a:ext cx="8290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– t &lt; 0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623846"/>
            <a:ext cx="8290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t – s &gt; 0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4157246"/>
            <a:ext cx="931665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– t == 0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4538246"/>
            <a:ext cx="63190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== t</a:t>
            </a:r>
            <a:endParaRPr lang="en-US" sz="1600" dirty="0"/>
          </a:p>
        </p:txBody>
      </p:sp>
      <p:sp>
        <p:nvSpPr>
          <p:cNvPr id="15" name="Right Bracket 14"/>
          <p:cNvSpPr/>
          <p:nvPr/>
        </p:nvSpPr>
        <p:spPr>
          <a:xfrm>
            <a:off x="1371600" y="2480846"/>
            <a:ext cx="76200" cy="152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1688592" y="3090446"/>
            <a:ext cx="12070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276600" y="3014246"/>
            <a:ext cx="631904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 t</a:t>
            </a:r>
            <a:endParaRPr lang="en-US" sz="1600" dirty="0"/>
          </a:p>
        </p:txBody>
      </p:sp>
      <p:sp>
        <p:nvSpPr>
          <p:cNvPr id="18" name="Right Bracket 17"/>
          <p:cNvSpPr/>
          <p:nvPr/>
        </p:nvSpPr>
        <p:spPr>
          <a:xfrm>
            <a:off x="1371600" y="4157246"/>
            <a:ext cx="762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1676400" y="4358414"/>
            <a:ext cx="12192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276600" y="4309646"/>
            <a:ext cx="63190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== t</a:t>
            </a:r>
            <a:endParaRPr lang="en-US" sz="1600" dirty="0"/>
          </a:p>
        </p:txBody>
      </p:sp>
      <p:sp>
        <p:nvSpPr>
          <p:cNvPr id="21" name="Right Bracket 20"/>
          <p:cNvSpPr/>
          <p:nvPr/>
        </p:nvSpPr>
        <p:spPr>
          <a:xfrm>
            <a:off x="3962400" y="3014246"/>
            <a:ext cx="76200" cy="1676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638800" y="3623846"/>
            <a:ext cx="631904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&lt;= t</a:t>
            </a:r>
            <a:endParaRPr lang="en-US" sz="1600" dirty="0"/>
          </a:p>
        </p:txBody>
      </p:sp>
      <p:sp>
        <p:nvSpPr>
          <p:cNvPr id="29" name="Right Arrow 28"/>
          <p:cNvSpPr/>
          <p:nvPr/>
        </p:nvSpPr>
        <p:spPr>
          <a:xfrm>
            <a:off x="4355592" y="3700046"/>
            <a:ext cx="9784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752600" y="2099846"/>
            <a:ext cx="115820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Normalize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470739" y="2099846"/>
            <a:ext cx="634661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Infer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81000" y="5224046"/>
            <a:ext cx="838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&lt;= 12</a:t>
            </a:r>
            <a:endParaRPr lang="en-US" sz="16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25" name="TextBox 24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guarded conditions at the call sites of the code using the APIs</a:t>
              </a:r>
            </a:p>
          </p:txBody>
        </p:sp>
        <p:sp>
          <p:nvSpPr>
            <p:cNvPr id="28" name="Left Brace 27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790295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</a:t>
              </a:r>
              <a:r>
                <a:rPr lang="en-US" sz="2000" dirty="0" smtClean="0"/>
                <a:t>chaff:  a. </a:t>
              </a:r>
              <a:r>
                <a:rPr lang="en-US" sz="2000" b="1" u="sng" dirty="0" smtClean="0"/>
                <a:t>infer</a:t>
              </a:r>
              <a:r>
                <a:rPr lang="en-US" sz="2000" dirty="0" smtClean="0"/>
                <a:t>, b. filter and rank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277425659"/>
      </p:ext>
    </p:extLst>
  </p:cSld>
  <p:clrMapOvr>
    <a:masterClrMapping/>
  </p:clrMapOvr>
  <p:transition xmlns:p14="http://schemas.microsoft.com/office/powerpoint/2010/main" advTm="24118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480846"/>
            <a:ext cx="631904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 t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861846"/>
            <a:ext cx="529312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t &gt; s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3242846"/>
            <a:ext cx="8290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– t &lt; 0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3623846"/>
            <a:ext cx="829073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t – s &gt; 0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4157246"/>
            <a:ext cx="931665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– t == 0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4538246"/>
            <a:ext cx="63190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== t</a:t>
            </a:r>
            <a:endParaRPr lang="en-US" sz="1600" dirty="0"/>
          </a:p>
        </p:txBody>
      </p:sp>
      <p:sp>
        <p:nvSpPr>
          <p:cNvPr id="15" name="Right Bracket 14"/>
          <p:cNvSpPr/>
          <p:nvPr/>
        </p:nvSpPr>
        <p:spPr>
          <a:xfrm>
            <a:off x="1371600" y="2480846"/>
            <a:ext cx="76200" cy="1524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1688592" y="3090446"/>
            <a:ext cx="12070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276600" y="3014246"/>
            <a:ext cx="631904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 t</a:t>
            </a:r>
            <a:endParaRPr lang="en-US" sz="1600" dirty="0"/>
          </a:p>
        </p:txBody>
      </p:sp>
      <p:sp>
        <p:nvSpPr>
          <p:cNvPr id="18" name="Right Bracket 17"/>
          <p:cNvSpPr/>
          <p:nvPr/>
        </p:nvSpPr>
        <p:spPr>
          <a:xfrm>
            <a:off x="1371600" y="4157246"/>
            <a:ext cx="76200" cy="7620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1676400" y="4358414"/>
            <a:ext cx="12192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276600" y="4309646"/>
            <a:ext cx="63190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/>
              <a:t>s == t</a:t>
            </a:r>
            <a:endParaRPr lang="en-US" sz="1600" dirty="0"/>
          </a:p>
        </p:txBody>
      </p:sp>
      <p:sp>
        <p:nvSpPr>
          <p:cNvPr id="21" name="Right Bracket 20"/>
          <p:cNvSpPr/>
          <p:nvPr/>
        </p:nvSpPr>
        <p:spPr>
          <a:xfrm>
            <a:off x="3962400" y="3014246"/>
            <a:ext cx="76200" cy="1676400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6400801" y="3623846"/>
            <a:ext cx="15240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638800" y="3623846"/>
            <a:ext cx="631904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&lt;= t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5562600" y="5224046"/>
            <a:ext cx="838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&lt;= 12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6400800" y="3361492"/>
            <a:ext cx="14192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confidence &gt; </a:t>
            </a:r>
            <a:r>
              <a:rPr lang="en-US" sz="1600" dirty="0" smtClean="0">
                <a:sym typeface="Symbol"/>
              </a:rPr>
              <a:t>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6400800" y="5224046"/>
            <a:ext cx="14192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confidence &lt; </a:t>
            </a:r>
            <a:r>
              <a:rPr lang="en-US" sz="1600" dirty="0" smtClean="0">
                <a:sym typeface="Symbol"/>
              </a:rPr>
              <a:t>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8131096" y="3623846"/>
            <a:ext cx="631904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&lt;= t</a:t>
            </a:r>
            <a:endParaRPr lang="en-US" sz="1600" dirty="0"/>
          </a:p>
        </p:txBody>
      </p:sp>
      <p:sp>
        <p:nvSpPr>
          <p:cNvPr id="29" name="Right Arrow 28"/>
          <p:cNvSpPr/>
          <p:nvPr/>
        </p:nvSpPr>
        <p:spPr>
          <a:xfrm>
            <a:off x="4355592" y="3700046"/>
            <a:ext cx="9784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752600" y="2099846"/>
            <a:ext cx="1158202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Normalize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400800" y="2099846"/>
            <a:ext cx="1621341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Filter and Rank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470739" y="2099846"/>
            <a:ext cx="634661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Infer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3124200" y="5224046"/>
            <a:ext cx="838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&lt;= 12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381000" y="5224046"/>
            <a:ext cx="838200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s &lt;= 12</a:t>
            </a:r>
            <a:endParaRPr lang="en-US" sz="1600" dirty="0"/>
          </a:p>
        </p:txBody>
      </p:sp>
      <p:sp>
        <p:nvSpPr>
          <p:cNvPr id="34" name="Right Arrow 33"/>
          <p:cNvSpPr/>
          <p:nvPr/>
        </p:nvSpPr>
        <p:spPr>
          <a:xfrm>
            <a:off x="1676400" y="5300246"/>
            <a:ext cx="1219200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>
            <a:off x="4343400" y="5272814"/>
            <a:ext cx="978408" cy="256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31448" y="0"/>
            <a:ext cx="9112552" cy="1393688"/>
            <a:chOff x="-5106" y="1354828"/>
            <a:chExt cx="14744452" cy="3035139"/>
          </a:xfrm>
        </p:grpSpPr>
        <p:sp>
          <p:nvSpPr>
            <p:cNvPr id="37" name="TextBox 36"/>
            <p:cNvSpPr txBox="1"/>
            <p:nvPr/>
          </p:nvSpPr>
          <p:spPr>
            <a:xfrm>
              <a:off x="-5106" y="2082399"/>
              <a:ext cx="1966807" cy="180972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F7F7F"/>
                  </a:solidFill>
                </a:rPr>
                <a:t>Key Ideas</a:t>
              </a: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667001" y="1354828"/>
              <a:ext cx="11702462" cy="15416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chemeClr val="tx1">
                      <a:lumMod val="50000"/>
                    </a:schemeClr>
                  </a:solidFill>
                </a:rPr>
                <a:t>Preconditions can be mined from guarded conditions at the call sites of the code using the APIs</a:t>
              </a:r>
            </a:p>
          </p:txBody>
        </p:sp>
        <p:sp>
          <p:nvSpPr>
            <p:cNvPr id="39" name="Left Brace 38"/>
            <p:cNvSpPr/>
            <p:nvPr/>
          </p:nvSpPr>
          <p:spPr>
            <a:xfrm>
              <a:off x="2057400" y="1485902"/>
              <a:ext cx="914400" cy="2904065"/>
            </a:xfrm>
            <a:prstGeom prst="leftBrace">
              <a:avLst/>
            </a:prstGeom>
            <a:ln w="50800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200">
                <a:solidFill>
                  <a:srgbClr val="7F7F7F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2790295" y="2848346"/>
              <a:ext cx="11949051" cy="15416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/>
                <a:t>Preconditions mined from multiple projects in a large-scale code corpus can be used to filter out </a:t>
              </a:r>
              <a:r>
                <a:rPr lang="en-US" sz="2000" dirty="0" smtClean="0"/>
                <a:t>chaff:  a. infer, b. </a:t>
              </a:r>
              <a:r>
                <a:rPr lang="en-US" sz="2000" b="1" u="sng" dirty="0" smtClean="0"/>
                <a:t>filter and rank</a:t>
              </a:r>
              <a:endParaRPr lang="en-US" sz="2000" b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3619016740"/>
      </p:ext>
    </p:extLst>
  </p:cSld>
  <p:clrMapOvr>
    <a:masterClrMapping/>
  </p:clrMapOvr>
  <p:transition xmlns:p14="http://schemas.microsoft.com/office/powerpoint/2010/main" advTm="26817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/>
      <p:bldP spid="27" grpId="0"/>
      <p:bldP spid="28" grpId="0" animBg="1"/>
      <p:bldP spid="3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4648200"/>
            <a:ext cx="9129607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Are mined preconditions useful?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1295400"/>
            <a:ext cx="9129607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How accurately do we mine preconditions?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79144510"/>
      </p:ext>
    </p:extLst>
  </p:cSld>
  <p:clrMapOvr>
    <a:masterClrMapping/>
  </p:clrMapOvr>
  <p:transition xmlns:p14="http://schemas.microsoft.com/office/powerpoint/2010/main" advTm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Accuracy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3635" y="1548825"/>
            <a:ext cx="2671565" cy="5847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Data collection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2286000"/>
          <a:ext cx="7620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source files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497,453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132,951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600,274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4,735,151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1,243,911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SLOCs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92,495,410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25,117,837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806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918 (72%)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7,592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6,109 (55%)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22,308,251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5,544,437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JDK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5,588,487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1,271,210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62001" y="4114800"/>
            <a:ext cx="7772399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566034" y="6096000"/>
            <a:ext cx="4011932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Almost 120 millions SLOCs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63016366"/>
      </p:ext>
    </p:extLst>
  </p:cSld>
  <p:clrMapOvr>
    <a:masterClrMapping/>
  </p:clrMapOvr>
  <p:transition xmlns:p14="http://schemas.microsoft.com/office/powerpoint/2010/main" advTm="7566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Accuracy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3635" y="1548825"/>
            <a:ext cx="2671565" cy="5847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Data collection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2286000"/>
          <a:ext cx="7620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source files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497,453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132,951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600,274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4,735,151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1,243,911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SLOCs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92,495,410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25,117,837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806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918 (72%)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7,592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6,109 (55%)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22,308,251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5,544,437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JDK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5,588,487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1,271,210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62001" y="4876800"/>
            <a:ext cx="7772399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40077" y="6096000"/>
            <a:ext cx="8663847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63% (55%) JDK methods are used in </a:t>
            </a:r>
            <a:r>
              <a:rPr lang="en-US" sz="2800" dirty="0" err="1" smtClean="0"/>
              <a:t>SourceForge</a:t>
            </a:r>
            <a:r>
              <a:rPr lang="en-US" sz="2800" dirty="0" smtClean="0"/>
              <a:t> (Apache)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77694033"/>
      </p:ext>
    </p:extLst>
  </p:cSld>
  <p:clrMapOvr>
    <a:masterClrMapping/>
  </p:clrMapOvr>
  <p:transition xmlns:p14="http://schemas.microsoft.com/office/powerpoint/2010/main" advTm="20701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Accuracy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3635" y="1548825"/>
            <a:ext cx="2671565" cy="5847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Data collection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2286000"/>
          <a:ext cx="7620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source files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497,453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132,951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600,274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4,735,151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1,243,911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SLOCs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92,495,410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25,117,837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806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918 (72%)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7,592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6,109 (55%)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22,308,251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5,544,437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JDK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5,588,487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1,271,210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62001" y="5257800"/>
            <a:ext cx="7772399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380998" y="6096000"/>
            <a:ext cx="6382004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One-fourth of method calls are to </a:t>
            </a:r>
            <a:r>
              <a:rPr lang="en-US" sz="2800" smtClean="0"/>
              <a:t>JDK APIs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34440489"/>
      </p:ext>
    </p:extLst>
  </p:cSld>
  <p:clrMapOvr>
    <a:masterClrMapping/>
  </p:clrMapOvr>
  <p:transition xmlns:p14="http://schemas.microsoft.com/office/powerpoint/2010/main" advTm="11653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Accuracy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3635" y="1219200"/>
            <a:ext cx="2671565" cy="5847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Data collection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831459" y="1879312"/>
            <a:ext cx="6712341" cy="169277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Building </a:t>
            </a:r>
            <a:r>
              <a:rPr lang="en-US" sz="3200" dirty="0" smtClean="0"/>
              <a:t>ground-truth</a:t>
            </a:r>
          </a:p>
          <a:p>
            <a:pPr marL="457200" lvl="2"/>
            <a:r>
              <a:rPr lang="en-US" sz="2400" dirty="0"/>
              <a:t>Extracting preconditions from published formal specification for </a:t>
            </a:r>
            <a:r>
              <a:rPr lang="en-US" sz="2400" dirty="0" smtClean="0"/>
              <a:t>JDK APIs </a:t>
            </a:r>
            <a:r>
              <a:rPr lang="en-US" sz="2400" dirty="0"/>
              <a:t>on JML </a:t>
            </a:r>
            <a:r>
              <a:rPr lang="en-US" sz="2400" dirty="0" smtClean="0"/>
              <a:t>website</a:t>
            </a:r>
          </a:p>
          <a:p>
            <a:pPr marL="457200" lvl="2"/>
            <a:r>
              <a:rPr lang="en-US" sz="2400" dirty="0" smtClean="0"/>
              <a:t>797 Methods, 1155 preconditions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838200" y="3781961"/>
            <a:ext cx="5791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/*@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normal_behavior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requires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0 &lt;=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beginIndex</a:t>
            </a:r>
            <a:endParaRPr lang="en-US" sz="16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beginIndex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endIndex</a:t>
            </a:r>
            <a:endParaRPr lang="en-US" sz="1600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endIndex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length();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  <a:endParaRPr lang="en-US" sz="1600" dirty="0"/>
          </a:p>
        </p:txBody>
      </p:sp>
      <p:sp>
        <p:nvSpPr>
          <p:cNvPr id="9" name="Rectangle 8"/>
          <p:cNvSpPr/>
          <p:nvPr/>
        </p:nvSpPr>
        <p:spPr>
          <a:xfrm>
            <a:off x="838200" y="5094982"/>
            <a:ext cx="7010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/*@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behavior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signals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NoSuchElementException</a:t>
            </a:r>
            <a:r>
              <a:rPr lang="en-US" sz="16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isEmpty</a:t>
            </a:r>
            <a:r>
              <a:rPr lang="en-US" sz="1600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solidFill>
                  <a:srgbClr val="3F7F5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@*/</a:t>
            </a:r>
            <a:endParaRPr lang="en-US" sz="1600" dirty="0"/>
          </a:p>
        </p:txBody>
      </p:sp>
      <p:sp>
        <p:nvSpPr>
          <p:cNvPr id="10" name="Rectangle 9"/>
          <p:cNvSpPr/>
          <p:nvPr/>
        </p:nvSpPr>
        <p:spPr>
          <a:xfrm>
            <a:off x="1524000" y="6248400"/>
            <a:ext cx="25340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hlinkClick r:id="rId2"/>
              </a:rPr>
              <a:t>www.jmlspecs.org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13314" name="Picture 2" descr="JML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6172200"/>
            <a:ext cx="390525" cy="609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26901760"/>
      </p:ext>
    </p:extLst>
  </p:cSld>
  <p:clrMapOvr>
    <a:masterClrMapping/>
  </p:clrMapOvr>
  <p:transition xmlns:p14="http://schemas.microsoft.com/office/powerpoint/2010/main" advTm="62494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209800"/>
            <a:ext cx="2438400" cy="2438400"/>
          </a:xfrm>
          <a:prstGeom prst="rect">
            <a:avLst/>
          </a:prstGeom>
        </p:spPr>
      </p:pic>
      <p:sp>
        <p:nvSpPr>
          <p:cNvPr id="9" name="Document 8"/>
          <p:cNvSpPr/>
          <p:nvPr/>
        </p:nvSpPr>
        <p:spPr>
          <a:xfrm>
            <a:off x="609600" y="609600"/>
            <a:ext cx="1981200" cy="1905000"/>
          </a:xfrm>
          <a:prstGeom prst="flowChartDocumen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void m(…) {//pre: ?</a:t>
            </a:r>
          </a:p>
          <a:p>
            <a:r>
              <a:rPr lang="en-US" dirty="0" smtClean="0"/>
              <a:t>    … 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lib.api</a:t>
            </a:r>
            <a:r>
              <a:rPr lang="en-US" dirty="0" smtClean="0"/>
              <a:t>();</a:t>
            </a:r>
          </a:p>
          <a:p>
            <a:r>
              <a:rPr lang="en-US" dirty="0"/>
              <a:t> </a:t>
            </a:r>
            <a:r>
              <a:rPr lang="en-US" dirty="0" smtClean="0"/>
              <a:t>   …</a:t>
            </a:r>
            <a:endParaRPr lang="en-US" dirty="0"/>
          </a:p>
          <a:p>
            <a:r>
              <a:rPr lang="en-US" dirty="0" smtClean="0"/>
              <a:t>}                 //post: ?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6477000" y="152400"/>
            <a:ext cx="1981200" cy="2362200"/>
            <a:chOff x="6477000" y="152400"/>
            <a:chExt cx="1981200" cy="2362200"/>
          </a:xfrm>
        </p:grpSpPr>
        <p:sp>
          <p:nvSpPr>
            <p:cNvPr id="10" name="Document 9"/>
            <p:cNvSpPr/>
            <p:nvPr/>
          </p:nvSpPr>
          <p:spPr>
            <a:xfrm>
              <a:off x="6477000" y="609600"/>
              <a:ext cx="1981200" cy="1905000"/>
            </a:xfrm>
            <a:prstGeom prst="flowChartDocument">
              <a:avLst/>
            </a:prstGeom>
            <a:solidFill>
              <a:schemeClr val="tx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void m(…) {//pre: P</a:t>
              </a:r>
            </a:p>
            <a:p>
              <a:r>
                <a:rPr lang="en-US" dirty="0" smtClean="0"/>
                <a:t>    … </a:t>
              </a:r>
            </a:p>
            <a:p>
              <a:r>
                <a:rPr lang="en-US" dirty="0" smtClean="0"/>
                <a:t>    </a:t>
              </a:r>
              <a:r>
                <a:rPr lang="en-US" dirty="0" err="1" smtClean="0"/>
                <a:t>lib.api</a:t>
              </a:r>
              <a:r>
                <a:rPr lang="en-US" dirty="0" smtClean="0"/>
                <a:t>(); //</a:t>
              </a:r>
              <a:r>
                <a:rPr lang="en-US" dirty="0" smtClean="0">
                  <a:solidFill>
                    <a:schemeClr val="tx1"/>
                  </a:solidFill>
                </a:rPr>
                <a:t>pre: ?</a:t>
              </a:r>
            </a:p>
            <a:p>
              <a:r>
                <a:rPr lang="en-US" dirty="0"/>
                <a:t> </a:t>
              </a:r>
              <a:r>
                <a:rPr lang="en-US" dirty="0" smtClean="0"/>
                <a:t>   …</a:t>
              </a:r>
              <a:endParaRPr lang="en-US" dirty="0"/>
            </a:p>
            <a:p>
              <a:r>
                <a:rPr lang="en-US" dirty="0" smtClean="0"/>
                <a:t>}                 //post: Q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477000" y="152400"/>
              <a:ext cx="1981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Reason, verify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09600" y="4191000"/>
            <a:ext cx="2057400" cy="2362200"/>
            <a:chOff x="609600" y="4191000"/>
            <a:chExt cx="1981200" cy="2362200"/>
          </a:xfrm>
        </p:grpSpPr>
        <p:sp>
          <p:nvSpPr>
            <p:cNvPr id="12" name="Document 11"/>
            <p:cNvSpPr/>
            <p:nvPr/>
          </p:nvSpPr>
          <p:spPr>
            <a:xfrm>
              <a:off x="609600" y="4648200"/>
              <a:ext cx="1981200" cy="1905000"/>
            </a:xfrm>
            <a:prstGeom prst="flowChartDocument">
              <a:avLst/>
            </a:prstGeom>
            <a:solidFill>
              <a:schemeClr val="tx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void m(…) {//</a:t>
              </a:r>
              <a:r>
                <a:rPr lang="en-US" dirty="0" err="1" smtClean="0">
                  <a:solidFill>
                    <a:srgbClr val="FF0000"/>
                  </a:solidFill>
                </a:rPr>
                <a:t>pre:P</a:t>
              </a:r>
              <a:r>
                <a:rPr lang="en-US" dirty="0" smtClean="0">
                  <a:solidFill>
                    <a:srgbClr val="FF0000"/>
                  </a:solidFill>
                </a:rPr>
                <a:t>?</a:t>
              </a:r>
            </a:p>
            <a:p>
              <a:r>
                <a:rPr lang="en-US" dirty="0" smtClean="0"/>
                <a:t>    … </a:t>
              </a:r>
            </a:p>
            <a:p>
              <a:r>
                <a:rPr lang="en-US" dirty="0" smtClean="0"/>
                <a:t>    </a:t>
              </a:r>
              <a:r>
                <a:rPr lang="en-US" dirty="0" err="1" smtClean="0"/>
                <a:t>lib.api</a:t>
              </a:r>
              <a:r>
                <a:rPr lang="en-US" dirty="0" smtClean="0"/>
                <a:t>(); //</a:t>
              </a:r>
              <a:r>
                <a:rPr lang="en-US" dirty="0" smtClean="0">
                  <a:solidFill>
                    <a:srgbClr val="FF0000"/>
                  </a:solidFill>
                </a:rPr>
                <a:t>pre: ?</a:t>
              </a:r>
            </a:p>
            <a:p>
              <a:r>
                <a:rPr lang="en-US" dirty="0"/>
                <a:t> </a:t>
              </a:r>
              <a:r>
                <a:rPr lang="en-US" dirty="0" smtClean="0"/>
                <a:t>   …</a:t>
              </a:r>
              <a:endParaRPr lang="en-US" dirty="0"/>
            </a:p>
            <a:p>
              <a:r>
                <a:rPr lang="en-US" dirty="0" smtClean="0"/>
                <a:t>}                 //</a:t>
              </a:r>
              <a:r>
                <a:rPr lang="en-US" dirty="0" err="1" smtClean="0">
                  <a:solidFill>
                    <a:srgbClr val="FF0000"/>
                  </a:solidFill>
                </a:rPr>
                <a:t>post:Q</a:t>
              </a:r>
              <a:r>
                <a:rPr lang="en-US" dirty="0" smtClean="0">
                  <a:solidFill>
                    <a:srgbClr val="FF0000"/>
                  </a:solidFill>
                </a:rPr>
                <a:t>?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85800" y="4191000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Missing Spec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477000" y="4191000"/>
            <a:ext cx="1981200" cy="2362200"/>
            <a:chOff x="6477000" y="4191000"/>
            <a:chExt cx="1981200" cy="2362200"/>
          </a:xfrm>
        </p:grpSpPr>
        <p:sp>
          <p:nvSpPr>
            <p:cNvPr id="14" name="Document 13"/>
            <p:cNvSpPr/>
            <p:nvPr/>
          </p:nvSpPr>
          <p:spPr>
            <a:xfrm>
              <a:off x="6477000" y="4648200"/>
              <a:ext cx="1981200" cy="1905000"/>
            </a:xfrm>
            <a:prstGeom prst="flowChartDocument">
              <a:avLst/>
            </a:prstGeom>
            <a:solidFill>
              <a:schemeClr val="tx1">
                <a:lumMod val="50000"/>
              </a:schemeClr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/>
                <a:t>void m(…) {//pre: P</a:t>
              </a:r>
            </a:p>
            <a:p>
              <a:r>
                <a:rPr lang="en-US" dirty="0" smtClean="0"/>
                <a:t>    … </a:t>
              </a:r>
            </a:p>
            <a:p>
              <a:r>
                <a:rPr lang="en-US" dirty="0" smtClean="0"/>
                <a:t>    </a:t>
              </a:r>
              <a:r>
                <a:rPr lang="en-US" dirty="0" err="1" smtClean="0"/>
                <a:t>lib.api</a:t>
              </a:r>
              <a:r>
                <a:rPr lang="en-US" dirty="0" smtClean="0"/>
                <a:t>(); //</a:t>
              </a:r>
              <a:r>
                <a:rPr lang="en-US" dirty="0" smtClean="0">
                  <a:solidFill>
                    <a:srgbClr val="008000"/>
                  </a:solidFill>
                </a:rPr>
                <a:t>pre: P’</a:t>
              </a:r>
            </a:p>
            <a:p>
              <a:r>
                <a:rPr lang="en-US" dirty="0"/>
                <a:t> </a:t>
              </a:r>
              <a:r>
                <a:rPr lang="en-US" dirty="0" smtClean="0"/>
                <a:t>   …</a:t>
              </a:r>
              <a:endParaRPr lang="en-US" dirty="0"/>
            </a:p>
            <a:p>
              <a:r>
                <a:rPr lang="en-US" dirty="0" smtClean="0"/>
                <a:t>}                 //post: Q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553200" y="4191000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Our work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91895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over Preconditions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133600" y="1905000"/>
          <a:ext cx="504501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412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Precision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Recall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17h35m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34m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18h03m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2057400" y="2590800"/>
            <a:ext cx="51816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057400" y="2209800"/>
            <a:ext cx="51816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0593" y="4590871"/>
            <a:ext cx="912960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~ 1 minute to come up with a precondition</a:t>
            </a:r>
          </a:p>
        </p:txBody>
      </p:sp>
    </p:spTree>
  </p:cSld>
  <p:clrMapOvr>
    <a:masterClrMapping/>
  </p:clrMapOvr>
  <p:transition xmlns:p14="http://schemas.microsoft.com/office/powerpoint/2010/main" advTm="79327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over Preconditions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133600" y="1905000"/>
          <a:ext cx="504501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7412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Precision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Recall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17h35m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34m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18h03m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0593" y="4590871"/>
            <a:ext cx="9129607" cy="107721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5 preconditions are newly found for the JDK API methods that has already had JML specifications</a:t>
            </a:r>
          </a:p>
        </p:txBody>
      </p:sp>
    </p:spTree>
    <p:extLst>
      <p:ext uri="{BB962C8B-B14F-4D97-AF65-F5344CB8AC3E}">
        <p14:creationId xmlns:p14="http://schemas.microsoft.com/office/powerpoint/2010/main" val="1178278757"/>
      </p:ext>
    </p:extLst>
  </p:cSld>
  <p:clrMapOvr>
    <a:masterClrMapping/>
  </p:clrMapOvr>
  <p:transition xmlns:p14="http://schemas.microsoft.com/office/powerpoint/2010/main" advTm="79327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Types of Incorrectly-mined Preconditions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199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Type 1. The mined preconditions are stronger than specified</a:t>
            </a:r>
          </a:p>
          <a:p>
            <a:pPr lvl="1"/>
            <a:r>
              <a:rPr lang="en-US" sz="1800" dirty="0" err="1" smtClean="0"/>
              <a:t>java.util.List.add</a:t>
            </a:r>
            <a:r>
              <a:rPr lang="en-US" sz="1800" dirty="0" smtClean="0"/>
              <a:t>(Object </a:t>
            </a:r>
            <a:r>
              <a:rPr lang="en-US" sz="1800" dirty="0" err="1" smtClean="0"/>
              <a:t>obj</a:t>
            </a:r>
            <a:r>
              <a:rPr lang="en-US" sz="1800" dirty="0" smtClean="0"/>
              <a:t>): </a:t>
            </a:r>
            <a:r>
              <a:rPr lang="en-US" sz="1800" b="1" dirty="0" err="1" smtClean="0"/>
              <a:t>obj</a:t>
            </a:r>
            <a:r>
              <a:rPr lang="en-US" sz="1800" b="1" dirty="0" smtClean="0"/>
              <a:t> != null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74000" y="4191000"/>
          <a:ext cx="7608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176"/>
                <a:gridCol w="1016000"/>
                <a:gridCol w="1336294"/>
                <a:gridCol w="1483551"/>
                <a:gridCol w="198697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Dataset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Stronger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Specific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Analysis Error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SourceForge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173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118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Apache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187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121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65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Both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195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129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66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362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2. The mined preconditions are project-specific, but common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java.lang.Math.min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(double a, double b):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&gt; 0, b &gt; 0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124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3. The mined preconditions are incorrect due to error in analysis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java.lang.StringBuffer.ensureCapacity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capacity):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capacity &lt;= 0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05200" y="4114800"/>
            <a:ext cx="1447800" cy="1981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79714" y="6172200"/>
            <a:ext cx="7168886" cy="40011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/>
              <a:t>Developers sometimes check stronger preconditions than specified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advTm="110090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Missing Preconditions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596142"/>
              </p:ext>
            </p:extLst>
          </p:nvPr>
        </p:nvGraphicFramePr>
        <p:xfrm>
          <a:off x="758094" y="4343400"/>
          <a:ext cx="762781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176"/>
                <a:gridCol w="1140206"/>
                <a:gridCol w="1108202"/>
                <a:gridCol w="1371918"/>
                <a:gridCol w="2222310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Private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No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call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No occur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Low confidence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SourceForge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9%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Apache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3%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Both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2%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10%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4%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762000" y="1992868"/>
            <a:ext cx="7327087" cy="1740932"/>
            <a:chOff x="762000" y="1992868"/>
            <a:chExt cx="7327087" cy="1740932"/>
          </a:xfrm>
          <a:noFill/>
        </p:grpSpPr>
        <p:sp>
          <p:nvSpPr>
            <p:cNvPr id="6" name="TextBox 5"/>
            <p:cNvSpPr txBox="1"/>
            <p:nvPr/>
          </p:nvSpPr>
          <p:spPr>
            <a:xfrm>
              <a:off x="3182807" y="1992868"/>
              <a:ext cx="4906280" cy="36933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Preconditions involve private element(s) of classes</a:t>
              </a:r>
              <a:endParaRPr lang="en-US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62000" y="1992868"/>
              <a:ext cx="1577099" cy="36933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Type 1. Private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182807" y="2450068"/>
              <a:ext cx="2128788" cy="36933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APIs are never called</a:t>
              </a:r>
              <a:endParaRPr lang="en-US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62000" y="2450068"/>
              <a:ext cx="1544462" cy="36933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Type 2. No call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82807" y="2907268"/>
              <a:ext cx="3235629" cy="36933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Preconditions are never checked</a:t>
              </a:r>
              <a:endParaRPr lang="en-US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2000" y="2907268"/>
              <a:ext cx="1751570" cy="36933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Type 3. No occur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82807" y="3364468"/>
              <a:ext cx="4597412" cy="36933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Preconditions are checked with low confidence</a:t>
              </a:r>
              <a:endParaRPr lang="en-US" b="1" dirty="0" smtClean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62000" y="3364468"/>
              <a:ext cx="2291076" cy="369332"/>
            </a:xfrm>
            <a:prstGeom prst="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Type 4. Low frequency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4724400" y="4267200"/>
            <a:ext cx="1524000" cy="1981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03968" y="6324600"/>
            <a:ext cx="8336065" cy="400110"/>
          </a:xfrm>
          <a:prstGeom prst="rect">
            <a:avLst/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/>
              <a:t>Some preconditions are never checked due to the semantics of the client code</a:t>
            </a:r>
            <a:endParaRPr lang="en-US" sz="2000" dirty="0"/>
          </a:p>
        </p:txBody>
      </p:sp>
    </p:spTree>
  </p:cSld>
  <p:clrMapOvr>
    <a:masterClrMapping/>
  </p:clrMapOvr>
  <p:transition xmlns:p14="http://schemas.microsoft.com/office/powerpoint/2010/main" advTm="61277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 by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08576692"/>
              </p:ext>
            </p:extLst>
          </p:nvPr>
        </p:nvGraphicFramePr>
        <p:xfrm>
          <a:off x="381000" y="1828800"/>
          <a:ext cx="4114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7812542"/>
              </p:ext>
            </p:extLst>
          </p:nvPr>
        </p:nvGraphicFramePr>
        <p:xfrm>
          <a:off x="4724400" y="1828800"/>
          <a:ext cx="4114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60916" y="6019800"/>
            <a:ext cx="1754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SourceForge</a:t>
            </a:r>
            <a:endParaRPr lang="en-US" sz="24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213375" y="6019800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Apache</a:t>
            </a:r>
            <a:endParaRPr lang="en-US" sz="2400" b="1" dirty="0"/>
          </a:p>
        </p:txBody>
      </p:sp>
    </p:spTree>
  </p:cSld>
  <p:clrMapOvr>
    <a:masterClrMapping/>
  </p:clrMapOvr>
  <p:transition xmlns:p14="http://schemas.microsoft.com/office/powerpoint/2010/main" advTm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200" y="2057400"/>
            <a:ext cx="2819400" cy="261610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Usefulness Evaluation </a:t>
            </a:r>
          </a:p>
          <a:p>
            <a:r>
              <a:rPr lang="en-US" sz="2800" dirty="0" smtClean="0"/>
              <a:t>Can we help create new specifications?</a:t>
            </a:r>
          </a:p>
        </p:txBody>
      </p:sp>
      <p:graphicFrame>
        <p:nvGraphicFramePr>
          <p:cNvPr id="9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4092652"/>
              </p:ext>
            </p:extLst>
          </p:nvPr>
        </p:nvGraphicFramePr>
        <p:xfrm>
          <a:off x="3048000" y="914400"/>
          <a:ext cx="595611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2590800"/>
                <a:gridCol w="962406"/>
                <a:gridCol w="8789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Suggest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Accept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StringBuffer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delete(</a:t>
                      </a:r>
                      <a:r>
                        <a:rPr lang="en-US" dirty="0" err="1" smtClean="0"/>
                        <a:t>int,int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replace(</a:t>
                      </a:r>
                      <a:r>
                        <a:rPr lang="en-US" dirty="0" err="1" smtClean="0"/>
                        <a:t>int,int,String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setLength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subSequence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int,int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substring(</a:t>
                      </a:r>
                      <a:r>
                        <a:rPr lang="en-US" dirty="0" err="1" smtClean="0"/>
                        <a:t>int,int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LinkedList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add(</a:t>
                      </a:r>
                      <a:r>
                        <a:rPr lang="en-US" dirty="0" err="1" smtClean="0"/>
                        <a:t>int,Object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addAll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int,Collection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listIterator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remove(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set(</a:t>
                      </a:r>
                      <a:r>
                        <a:rPr lang="en-US" dirty="0" err="1" smtClean="0"/>
                        <a:t>int,Object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2978055" y="1676400"/>
            <a:ext cx="60960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85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32542258"/>
              </p:ext>
            </p:extLst>
          </p:nvPr>
        </p:nvGraphicFramePr>
        <p:xfrm>
          <a:off x="0" y="1981200"/>
          <a:ext cx="4022725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156816093"/>
              </p:ext>
            </p:extLst>
          </p:nvPr>
        </p:nvGraphicFramePr>
        <p:xfrm>
          <a:off x="4876800" y="1981200"/>
          <a:ext cx="402336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732" y="2419"/>
            <a:ext cx="2714268" cy="191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0"/>
            <a:ext cx="6012604" cy="15696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dirty="0" smtClean="0"/>
              <a:t>Usefulness Evaluation </a:t>
            </a:r>
          </a:p>
          <a:p>
            <a:r>
              <a:rPr lang="en-US" sz="2800" dirty="0" smtClean="0"/>
              <a:t>Web-based Survey</a:t>
            </a:r>
          </a:p>
          <a:p>
            <a:r>
              <a:rPr lang="en-US" sz="2800" dirty="0" smtClean="0"/>
              <a:t>http://</a:t>
            </a:r>
            <a:r>
              <a:rPr lang="en-US" sz="2800" dirty="0" err="1" smtClean="0"/>
              <a:t>boa.cs.iastate.edu</a:t>
            </a:r>
            <a:r>
              <a:rPr lang="en-US" sz="2800" dirty="0" smtClean="0"/>
              <a:t>/</a:t>
            </a:r>
            <a:r>
              <a:rPr lang="en-US" sz="2800" dirty="0" err="1" smtClean="0"/>
              <a:t>jml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2438400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 smtClean="0"/>
              <a:t>Lack of API specifications, a critical hurdle for high assurance SE, can potentially be overcome by leveraging big code mining. We show feasibility for preconditions. </a:t>
            </a:r>
            <a:endParaRPr lang="en-US" sz="3000" dirty="0"/>
          </a:p>
        </p:txBody>
      </p:sp>
      <p:pic>
        <p:nvPicPr>
          <p:cNvPr id="4" name="Picture 3" descr="Screen Shot 2014-11-17 at 6.15.3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282" y="5562600"/>
            <a:ext cx="9161282" cy="1295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96000" y="55626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 smtClean="0"/>
              <a:t>boa.cs.iastate.edu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228600"/>
            <a:ext cx="4343400" cy="598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385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3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286000"/>
            <a:ext cx="7848600" cy="181588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 ") ||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("\t") ||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("\n") ||   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("\f") ||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("\r"))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start++;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(start &gt;=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lenMacro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macro.substring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(start, 1);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A precondition-related bug in project MSS Code Factory</a:t>
            </a:r>
            <a:endParaRPr lang="en-US" sz="4000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260964"/>
      </p:ext>
    </p:extLst>
  </p:cSld>
  <p:clrMapOvr>
    <a:masterClrMapping/>
  </p:clrMapOvr>
  <p:transition xmlns:p14="http://schemas.microsoft.com/office/powerpoint/2010/main" advTm="9532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76301" y="2514600"/>
            <a:ext cx="6248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&lt;=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beginIndex</a:t>
            </a:r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beginIndex</a:t>
            </a: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&lt;=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endIndex</a:t>
            </a:r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endIndex</a:t>
            </a: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&lt;= length</a:t>
            </a:r>
            <a:r>
              <a:rPr lang="en-US" b="1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US" b="1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76301" y="3468469"/>
            <a:ext cx="754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substring(</a:t>
            </a:r>
            <a:r>
              <a:rPr lang="en-US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beginIndex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solidFill>
                  <a:srgbClr val="7F005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throws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StringIndexOutOfBoundsException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0593" y="533400"/>
            <a:ext cx="9129607" cy="95410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Preconditions: Constraints on receiver and parameters that </a:t>
            </a:r>
          </a:p>
          <a:p>
            <a:pPr algn="ctr"/>
            <a:r>
              <a:rPr lang="en-US" sz="2800" dirty="0"/>
              <a:t>m</a:t>
            </a:r>
            <a:r>
              <a:rPr lang="en-US" sz="2800" dirty="0" smtClean="0"/>
              <a:t>ust be </a:t>
            </a:r>
            <a:r>
              <a:rPr lang="en-US" sz="2800" dirty="0"/>
              <a:t>true right before calling the </a:t>
            </a:r>
            <a:r>
              <a:rPr lang="en-US" sz="2800" dirty="0" smtClean="0"/>
              <a:t>API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4535031"/>
            <a:ext cx="9144000" cy="138499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Challenges: </a:t>
            </a:r>
          </a:p>
          <a:p>
            <a:pPr marL="971550" lvl="1" indent="-514350">
              <a:buAutoNum type="arabicPeriod"/>
            </a:pPr>
            <a:r>
              <a:rPr lang="en-US" sz="2800" dirty="0" smtClean="0"/>
              <a:t>Manually specifying can be costly.</a:t>
            </a:r>
          </a:p>
          <a:p>
            <a:pPr marL="971550" lvl="1" indent="-514350">
              <a:buAutoNum type="arabicPeriod"/>
            </a:pPr>
            <a:r>
              <a:rPr lang="en-US" sz="2800" dirty="0" smtClean="0"/>
              <a:t>Not too many APIs are released with preconditions.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7134382"/>
      </p:ext>
    </p:extLst>
  </p:cSld>
  <p:clrMapOvr>
    <a:masterClrMapping/>
  </p:clrMapOvr>
  <p:transition xmlns:p14="http://schemas.microsoft.com/office/powerpoint/2010/main" advTm="47581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99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99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286000"/>
            <a:ext cx="7848600" cy="181588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 ") ||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("\t") ||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("\n") ||   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("\f") ||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("\r"))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start++;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(start &gt;=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lenMacro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macro.substring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(start, 1)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47800" y="3514165"/>
            <a:ext cx="3200400" cy="3048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>
            <a:stCxn id="2" idx="1"/>
          </p:cNvCxnSpPr>
          <p:nvPr/>
        </p:nvCxnSpPr>
        <p:spPr>
          <a:xfrm flipH="1" flipV="1">
            <a:off x="3733801" y="3886201"/>
            <a:ext cx="1020110" cy="748099"/>
          </a:xfrm>
          <a:prstGeom prst="straightConnector1">
            <a:avLst/>
          </a:prstGeom>
          <a:ln cap="flat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precondition-related bug in project MSS Code Factory</a:t>
            </a:r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753911" y="4311134"/>
            <a:ext cx="3475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StringIndexOutOfBoundsException</a:t>
            </a:r>
            <a:r>
              <a:rPr lang="en-US" dirty="0" smtClean="0"/>
              <a:t> when string macro is empty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36820"/>
            <a:ext cx="5615940" cy="1821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0604639"/>
      </p:ext>
    </p:extLst>
  </p:cSld>
  <p:clrMapOvr>
    <a:masterClrMapping/>
  </p:clrMapOvr>
  <p:transition xmlns:p14="http://schemas.microsoft.com/office/powerpoint/2010/main" advTm="22838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2286000"/>
            <a:ext cx="7848600" cy="181588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 ") ||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("\t") ||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("\n") ||   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("\f") ||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ch.equals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("\r")) {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start++;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(start &gt;=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lenMacro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break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ch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macro.substring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(start, 1)</a:t>
            </a:r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47800" y="3514165"/>
            <a:ext cx="3200400" cy="3048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4191000" y="5181600"/>
            <a:ext cx="4267200" cy="304800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macro.substring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(start, start + 1)</a:t>
            </a:r>
            <a:endParaRPr lang="en-US" sz="1600" b="1" dirty="0" smtClean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3733800" y="3886200"/>
            <a:ext cx="1828800" cy="1219200"/>
          </a:xfrm>
          <a:prstGeom prst="straightConnector1">
            <a:avLst/>
          </a:prstGeom>
          <a:ln cap="flat"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 precondition-related bug fix in project MSS Code Factory</a:t>
            </a:r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753911" y="4311134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fix bug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397029"/>
      </p:ext>
    </p:extLst>
  </p:cSld>
  <p:clrMapOvr>
    <a:masterClrMapping/>
  </p:clrMapOvr>
  <p:transition xmlns:p14="http://schemas.microsoft.com/office/powerpoint/2010/main" advTm="10343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Study on precondition-related </a:t>
            </a:r>
            <a:br>
              <a:rPr lang="en-US" sz="4000" dirty="0" smtClean="0"/>
            </a:br>
            <a:r>
              <a:rPr lang="en-US" sz="4000" dirty="0" smtClean="0"/>
              <a:t>bug fixing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Data collection</a:t>
            </a:r>
          </a:p>
          <a:p>
            <a:pPr lvl="1"/>
            <a:r>
              <a:rPr lang="en-US" dirty="0" smtClean="0"/>
              <a:t>Projects: 3,413</a:t>
            </a:r>
          </a:p>
          <a:p>
            <a:pPr lvl="1"/>
            <a:r>
              <a:rPr lang="en-US" dirty="0" smtClean="0"/>
              <a:t>Revisions: ~2M</a:t>
            </a:r>
          </a:p>
          <a:p>
            <a:pPr lvl="1"/>
            <a:r>
              <a:rPr lang="en-US" dirty="0" smtClean="0"/>
              <a:t>Fixing revisions: ~370,000</a:t>
            </a:r>
          </a:p>
          <a:p>
            <a:r>
              <a:rPr lang="en-US" dirty="0" smtClean="0"/>
              <a:t>Methodology</a:t>
            </a:r>
          </a:p>
          <a:p>
            <a:pPr lvl="1"/>
            <a:r>
              <a:rPr lang="en-US" dirty="0" smtClean="0"/>
              <a:t>Comparing code before and after change</a:t>
            </a:r>
          </a:p>
          <a:p>
            <a:pPr lvl="1"/>
            <a:r>
              <a:rPr lang="en-US" dirty="0" smtClean="0"/>
              <a:t>Identifying fixing changes that added precondition(s) for a JDK API </a:t>
            </a:r>
            <a:r>
              <a:rPr lang="en-US" dirty="0" smtClean="0">
                <a:sym typeface="Wingdings" panose="05000000000000000000" pitchFamily="2" charset="2"/>
              </a:rPr>
              <a:t> candidates</a:t>
            </a:r>
            <a:endParaRPr lang="en-US" dirty="0" smtClean="0"/>
          </a:p>
          <a:p>
            <a:pPr lvl="1"/>
            <a:r>
              <a:rPr lang="en-US" dirty="0" smtClean="0"/>
              <a:t>Verifying candidates manually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8888657"/>
      </p:ext>
    </p:extLst>
  </p:cSld>
  <p:clrMapOvr>
    <a:masterClrMapping/>
  </p:clrMapOvr>
  <p:transition xmlns:p14="http://schemas.microsoft.com/office/powerpoint/2010/main" advTm="51901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Study on the precondition-related </a:t>
            </a:r>
            <a:br>
              <a:rPr lang="en-US" dirty="0"/>
            </a:br>
            <a:r>
              <a:rPr lang="en-US" dirty="0"/>
              <a:t>bug fixing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</a:p>
          <a:p>
            <a:pPr lvl="1"/>
            <a:r>
              <a:rPr lang="en-US" dirty="0" smtClean="0"/>
              <a:t>Candidates:</a:t>
            </a:r>
          </a:p>
          <a:p>
            <a:pPr lvl="2"/>
            <a:r>
              <a:rPr lang="en-US" dirty="0" smtClean="0"/>
              <a:t>3,130 </a:t>
            </a:r>
            <a:r>
              <a:rPr lang="en-US" dirty="0"/>
              <a:t>fixing revisions</a:t>
            </a:r>
          </a:p>
          <a:p>
            <a:pPr lvl="2"/>
            <a:r>
              <a:rPr lang="en-US" dirty="0" smtClean="0"/>
              <a:t>4,399 API call sites</a:t>
            </a:r>
          </a:p>
          <a:p>
            <a:pPr lvl="1"/>
            <a:r>
              <a:rPr lang="en-US" dirty="0" smtClean="0"/>
              <a:t>Manually verify a sample of 100 call sites</a:t>
            </a:r>
          </a:p>
          <a:p>
            <a:pPr lvl="2"/>
            <a:r>
              <a:rPr lang="en-US" dirty="0" smtClean="0"/>
              <a:t>80 are actually related to missing preconditions</a:t>
            </a:r>
          </a:p>
          <a:p>
            <a:pPr lvl="2"/>
            <a:r>
              <a:rPr lang="en-US" dirty="0" smtClean="0"/>
              <a:t>Null-pointer and Index-out-of-bounds exceptions are the most common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0903638"/>
      </p:ext>
    </p:extLst>
  </p:cSld>
  <p:clrMapOvr>
    <a:masterClrMapping/>
  </p:clrMapOvr>
  <p:transition xmlns:p14="http://schemas.microsoft.com/office/powerpoint/2010/main" advTm="56160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Related Precondition Mining Approaches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Dynamic approaches</a:t>
            </a:r>
          </a:p>
          <a:p>
            <a:pPr lvl="1"/>
            <a:r>
              <a:rPr lang="en-US" dirty="0" smtClean="0"/>
              <a:t>Ernst et al. [ICSE’99] detects program invariants via running test cases</a:t>
            </a:r>
          </a:p>
          <a:p>
            <a:pPr lvl="1"/>
            <a:r>
              <a:rPr lang="en-US" dirty="0" smtClean="0"/>
              <a:t>Weimer et al. [TACAS’05] mine temporal specification from error handling paths</a:t>
            </a:r>
          </a:p>
          <a:p>
            <a:pPr lvl="1"/>
            <a:r>
              <a:rPr lang="en-US" dirty="0" smtClean="0"/>
              <a:t>Wei et al. [ICSE’11] infer complex post-conditions from simple programmer-written ones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09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Related Precondition Mining Approaches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approaches</a:t>
            </a:r>
          </a:p>
          <a:p>
            <a:pPr lvl="1"/>
            <a:r>
              <a:rPr lang="en-US" dirty="0" smtClean="0"/>
              <a:t>Several approaches mine the temporal specifications between method calls</a:t>
            </a:r>
          </a:p>
          <a:p>
            <a:pPr lvl="1"/>
            <a:r>
              <a:rPr lang="en-US" dirty="0" err="1" smtClean="0"/>
              <a:t>Ramanathan</a:t>
            </a:r>
            <a:r>
              <a:rPr lang="en-US" dirty="0" smtClean="0"/>
              <a:t> et al. [PLDI’07] combine program analysis and data mining to infer preconditions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81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Accuracy with added technical components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069331"/>
              </p:ext>
            </p:extLst>
          </p:nvPr>
        </p:nvGraphicFramePr>
        <p:xfrm>
          <a:off x="381000" y="1752600"/>
          <a:ext cx="4114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4800600" y="1752600"/>
          <a:ext cx="4114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60916" y="6019800"/>
            <a:ext cx="1754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SourceForge</a:t>
            </a:r>
            <a:endParaRPr lang="en-US" sz="2400" b="1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213375" y="6019800"/>
            <a:ext cx="1136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Apache</a:t>
            </a:r>
            <a:endParaRPr lang="en-US" sz="2400" b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Mining API preconditions from large code corpus</a:t>
            </a:r>
          </a:p>
          <a:p>
            <a:pPr lvl="1"/>
            <a:r>
              <a:rPr lang="en-US" dirty="0" smtClean="0"/>
              <a:t>120 million SLOCs on </a:t>
            </a:r>
            <a:r>
              <a:rPr lang="en-US" dirty="0" err="1" smtClean="0"/>
              <a:t>SourceForge</a:t>
            </a:r>
            <a:r>
              <a:rPr lang="en-US" dirty="0" smtClean="0"/>
              <a:t> and Apache</a:t>
            </a:r>
          </a:p>
          <a:p>
            <a:r>
              <a:rPr lang="en-US" dirty="0" smtClean="0"/>
              <a:t>High accuracy</a:t>
            </a:r>
          </a:p>
          <a:p>
            <a:pPr lvl="1"/>
            <a:r>
              <a:rPr lang="en-US" dirty="0" smtClean="0"/>
              <a:t>Recall: 75–80% and Precision: 82–84%</a:t>
            </a:r>
          </a:p>
          <a:p>
            <a:pPr lvl="1"/>
            <a:r>
              <a:rPr lang="en-US" dirty="0" smtClean="0"/>
              <a:t>Found 5 missing preconditions</a:t>
            </a:r>
          </a:p>
          <a:p>
            <a:r>
              <a:rPr lang="en-US" dirty="0" smtClean="0"/>
              <a:t>Useful for writing specifications</a:t>
            </a:r>
          </a:p>
          <a:p>
            <a:pPr lvl="1"/>
            <a:r>
              <a:rPr lang="en-US" dirty="0" smtClean="0"/>
              <a:t>All suggestions are accepted by specification writer</a:t>
            </a:r>
          </a:p>
          <a:p>
            <a:pPr lvl="1"/>
            <a:r>
              <a:rPr lang="en-US" dirty="0" smtClean="0"/>
              <a:t>81% of survey participants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Tm="148217"/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Accuracy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3635" y="1548825"/>
            <a:ext cx="2671565" cy="5847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Data collection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2286000"/>
          <a:ext cx="7620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source files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497,453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132,951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600,274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4,735,151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1,243,911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SLOCs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92,495,410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25,117,837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806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918 (72%)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7,592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6,109 (55%)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22,308,251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5,544,437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JDK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5,588,487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1,271,210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100007"/>
      </p:ext>
    </p:extLst>
  </p:cSld>
  <p:clrMapOvr>
    <a:masterClrMapping/>
  </p:clrMapOvr>
  <p:transition xmlns:p14="http://schemas.microsoft.com/office/powerpoint/2010/main" advTm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Accuracy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3635" y="1548825"/>
            <a:ext cx="2671565" cy="5847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Data collection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2286000"/>
          <a:ext cx="7620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err="1" smtClean="0"/>
                        <a:t>SourceForge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Apache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3,413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source files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497,453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132,951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600,274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173,120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4,735,151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1,243,911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SLOCs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92,495,410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25,117,837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806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918 (72%)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used JDK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7,592 (63%)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6,109 (55%)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22,308,251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5,544,437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JDK method calls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5,588,487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1,271,210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762001" y="2667000"/>
            <a:ext cx="7772399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42000"/>
      </p:ext>
    </p:extLst>
  </p:cSld>
  <p:clrMapOvr>
    <a:masterClrMapping/>
  </p:clrMapOvr>
  <p:transition xmlns:p14="http://schemas.microsoft.com/office/powerpoint/2010/main" advTm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0593" y="3124200"/>
            <a:ext cx="9129607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Can we mine preconditions automatically?</a:t>
            </a:r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5250905"/>
      </p:ext>
    </p:extLst>
  </p:cSld>
  <p:clrMapOvr>
    <a:masterClrMapping/>
  </p:clrMapOvr>
  <p:transition xmlns:p14="http://schemas.microsoft.com/office/powerpoint/2010/main" advTm="47581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ground-truth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28600" y="5867400"/>
            <a:ext cx="3864841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Number of methods: 797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4191000" y="5867400"/>
            <a:ext cx="4763163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Number of preconditions: 1155</a:t>
            </a:r>
            <a:endParaRPr lang="en-US" sz="2800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805644935"/>
              </p:ext>
            </p:extLst>
          </p:nvPr>
        </p:nvGraphicFramePr>
        <p:xfrm>
          <a:off x="1524000" y="16764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22477"/>
      </p:ext>
    </p:extLst>
  </p:cSld>
  <p:clrMapOvr>
    <a:masterClrMapping/>
  </p:clrMapOvr>
  <p:transition xmlns:p14="http://schemas.microsoft.com/office/powerpoint/2010/main" advTm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Accuracy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3635" y="1548825"/>
            <a:ext cx="2671565" cy="5847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/>
              <a:t>Data collection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831459" y="2208937"/>
            <a:ext cx="6712341" cy="132343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dirty="0"/>
              <a:t>Building </a:t>
            </a:r>
            <a:r>
              <a:rPr lang="en-US" sz="3200" dirty="0" smtClean="0"/>
              <a:t>ground-truth</a:t>
            </a:r>
          </a:p>
          <a:p>
            <a:pPr marL="457200" lvl="2"/>
            <a:r>
              <a:rPr lang="en-US" sz="2400" dirty="0"/>
              <a:t>Extracting preconditions from published formal specification for </a:t>
            </a:r>
            <a:r>
              <a:rPr lang="en-US" sz="2400" dirty="0" smtClean="0"/>
              <a:t>JDK APIs </a:t>
            </a:r>
            <a:r>
              <a:rPr lang="en-US" sz="2400" dirty="0"/>
              <a:t>on JML </a:t>
            </a:r>
            <a:r>
              <a:rPr lang="en-US" sz="2400" dirty="0" smtClean="0"/>
              <a:t>website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831459" y="3629561"/>
            <a:ext cx="4572000" cy="132343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lt1"/>
                </a:solidFill>
              </a:rPr>
              <a:t>Metrics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lt1"/>
                </a:solidFill>
              </a:rPr>
              <a:t>Precision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lt1"/>
                </a:solidFill>
              </a:rPr>
              <a:t>Recall</a:t>
            </a:r>
          </a:p>
        </p:txBody>
      </p:sp>
    </p:spTree>
    <p:extLst>
      <p:ext uri="{BB962C8B-B14F-4D97-AF65-F5344CB8AC3E}">
        <p14:creationId xmlns:p14="http://schemas.microsoft.com/office/powerpoint/2010/main" val="3669993568"/>
      </p:ext>
    </p:extLst>
  </p:cSld>
  <p:clrMapOvr>
    <a:masterClrMapping/>
  </p:clrMapOvr>
  <p:transition xmlns:p14="http://schemas.microsoft.com/office/powerpoint/2010/main" advTm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Newly Found Preconditions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0600" y="1691640"/>
            <a:ext cx="7239000" cy="95410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5 preconditions are newly found for the JDK API methods that has already had JML specifications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62597" y="3139440"/>
          <a:ext cx="7267003" cy="3108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2977"/>
                <a:gridCol w="22440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Method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Precondition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String. </a:t>
                      </a:r>
                      <a:r>
                        <a:rPr lang="en-US" sz="2800" dirty="0" err="1" smtClean="0"/>
                        <a:t>getChars</a:t>
                      </a:r>
                      <a:r>
                        <a:rPr lang="en-US" sz="2800" dirty="0" smtClean="0"/>
                        <a:t>(</a:t>
                      </a:r>
                      <a:r>
                        <a:rPr lang="en-US" sz="2800" dirty="0" err="1" smtClean="0"/>
                        <a:t>int,int,char</a:t>
                      </a:r>
                      <a:r>
                        <a:rPr lang="en-US" sz="2800" dirty="0" smtClean="0"/>
                        <a:t>[],</a:t>
                      </a:r>
                      <a:r>
                        <a:rPr lang="en-US" sz="2800" dirty="0" err="1" smtClean="0"/>
                        <a:t>int</a:t>
                      </a:r>
                      <a:r>
                        <a:rPr lang="en-US" sz="2800" dirty="0" smtClean="0"/>
                        <a:t>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arg3 &gt;= 0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StringBuffer.append</a:t>
                      </a:r>
                      <a:r>
                        <a:rPr lang="en-US" sz="2800" dirty="0" smtClean="0"/>
                        <a:t>(char[])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arg0</a:t>
                      </a:r>
                      <a:r>
                        <a:rPr lang="en-US" sz="2800" baseline="0" dirty="0" smtClean="0"/>
                        <a:t> != null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BitSet.flip</a:t>
                      </a:r>
                      <a:r>
                        <a:rPr lang="en-US" sz="2800" dirty="0" smtClean="0"/>
                        <a:t>(</a:t>
                      </a:r>
                      <a:r>
                        <a:rPr lang="en-US" sz="2800" dirty="0" err="1" smtClean="0"/>
                        <a:t>int</a:t>
                      </a:r>
                      <a:r>
                        <a:rPr lang="en-US" sz="2800" dirty="0" smtClean="0"/>
                        <a:t>, </a:t>
                      </a:r>
                      <a:r>
                        <a:rPr lang="en-US" sz="2800" dirty="0" err="1" smtClean="0"/>
                        <a:t>int</a:t>
                      </a:r>
                      <a:r>
                        <a:rPr lang="en-US" sz="2800" dirty="0" smtClean="0"/>
                        <a:t>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arg0 &lt;= arg1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BitSet.set</a:t>
                      </a:r>
                      <a:r>
                        <a:rPr lang="en-US" sz="2800" dirty="0" smtClean="0"/>
                        <a:t>(</a:t>
                      </a:r>
                      <a:r>
                        <a:rPr lang="en-US" sz="2800" dirty="0" err="1" smtClean="0"/>
                        <a:t>int</a:t>
                      </a:r>
                      <a:r>
                        <a:rPr lang="en-US" sz="2800" dirty="0" smtClean="0"/>
                        <a:t>, </a:t>
                      </a:r>
                      <a:r>
                        <a:rPr lang="en-US" sz="2800" dirty="0" err="1" smtClean="0"/>
                        <a:t>int</a:t>
                      </a:r>
                      <a:r>
                        <a:rPr lang="en-US" sz="2800" dirty="0" smtClean="0"/>
                        <a:t>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arg0 &lt;= arg1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BitSet.set</a:t>
                      </a:r>
                      <a:r>
                        <a:rPr lang="en-US" sz="2800" dirty="0" smtClean="0"/>
                        <a:t>(</a:t>
                      </a:r>
                      <a:r>
                        <a:rPr lang="en-US" sz="2800" dirty="0" err="1" smtClean="0"/>
                        <a:t>int</a:t>
                      </a:r>
                      <a:r>
                        <a:rPr lang="en-US" sz="2800" dirty="0" smtClean="0"/>
                        <a:t>, </a:t>
                      </a:r>
                      <a:r>
                        <a:rPr lang="en-US" sz="2800" dirty="0" err="1" smtClean="0"/>
                        <a:t>int</a:t>
                      </a:r>
                      <a:r>
                        <a:rPr lang="en-US" sz="2800" dirty="0" smtClean="0"/>
                        <a:t>, </a:t>
                      </a:r>
                      <a:r>
                        <a:rPr lang="en-US" sz="2800" dirty="0" err="1" smtClean="0"/>
                        <a:t>boolean</a:t>
                      </a:r>
                      <a:r>
                        <a:rPr lang="en-US" sz="2800" dirty="0" smtClean="0"/>
                        <a:t>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arg0 &lt;= arg1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9311053"/>
      </p:ext>
    </p:extLst>
  </p:cSld>
  <p:clrMapOvr>
    <a:masterClrMapping/>
  </p:clrMapOvr>
  <p:transition xmlns:p14="http://schemas.microsoft.com/office/powerpoint/2010/main" advTm="31201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Types of Incorrectly-mined Preconditions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199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Type 1. The mined preconditions are stronger than specified</a:t>
            </a:r>
          </a:p>
          <a:p>
            <a:pPr lvl="1"/>
            <a:r>
              <a:rPr lang="en-US" sz="1800" dirty="0" err="1" smtClean="0"/>
              <a:t>java.util.List.add</a:t>
            </a:r>
            <a:r>
              <a:rPr lang="en-US" sz="1800" dirty="0" smtClean="0"/>
              <a:t>(Object </a:t>
            </a:r>
            <a:r>
              <a:rPr lang="en-US" sz="1800" dirty="0" err="1" smtClean="0"/>
              <a:t>obj</a:t>
            </a:r>
            <a:r>
              <a:rPr lang="en-US" sz="1800" dirty="0" smtClean="0"/>
              <a:t>): </a:t>
            </a:r>
            <a:r>
              <a:rPr lang="en-US" sz="1800" b="1" dirty="0" err="1" smtClean="0"/>
              <a:t>obj</a:t>
            </a:r>
            <a:r>
              <a:rPr lang="en-US" sz="1800" b="1" dirty="0" smtClean="0"/>
              <a:t> != null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912732" y="2895600"/>
            <a:ext cx="35028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sz="24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null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list.add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616375"/>
      </p:ext>
    </p:extLst>
  </p:cSld>
  <p:clrMapOvr>
    <a:masterClrMapping/>
  </p:clrMapOvr>
  <p:transition xmlns:p14="http://schemas.microsoft.com/office/powerpoint/2010/main" advTm="110090"/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Types of Incorrectly-mined Preconditions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199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Type 1. The mined preconditions are stronger than specified</a:t>
            </a:r>
          </a:p>
          <a:p>
            <a:pPr lvl="1"/>
            <a:r>
              <a:rPr lang="en-US" sz="1800" dirty="0" err="1" smtClean="0"/>
              <a:t>java.util.List.add</a:t>
            </a:r>
            <a:r>
              <a:rPr lang="en-US" sz="1800" dirty="0" smtClean="0"/>
              <a:t>(Object </a:t>
            </a:r>
            <a:r>
              <a:rPr lang="en-US" sz="1800" dirty="0" err="1" smtClean="0"/>
              <a:t>obj</a:t>
            </a:r>
            <a:r>
              <a:rPr lang="en-US" sz="1800" dirty="0" smtClean="0"/>
              <a:t>): </a:t>
            </a:r>
            <a:r>
              <a:rPr lang="en-US" sz="1800" b="1" dirty="0" err="1" smtClean="0"/>
              <a:t>obj</a:t>
            </a:r>
            <a:r>
              <a:rPr lang="en-US" sz="1800" b="1" dirty="0" smtClean="0"/>
              <a:t> != null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362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2. The mined preconditions are project-specific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java.lang.Math.min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(double a, double b):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&gt; 0, b &gt; 0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59696" y="3733800"/>
            <a:ext cx="44246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(a &gt; 0 &amp;&amp; b &gt; 0)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a = Math.min(a, b);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278078"/>
      </p:ext>
    </p:extLst>
  </p:cSld>
  <p:clrMapOvr>
    <a:masterClrMapping/>
  </p:clrMapOvr>
  <p:transition xmlns:p14="http://schemas.microsoft.com/office/powerpoint/2010/main" advTm="110090"/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Types of Incorrectly-mined Preconditions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6199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Type 1. The mined preconditions are stronger than specified</a:t>
            </a:r>
          </a:p>
          <a:p>
            <a:pPr lvl="1"/>
            <a:r>
              <a:rPr lang="en-US" sz="1800" dirty="0" err="1" smtClean="0"/>
              <a:t>java.util.List.add</a:t>
            </a:r>
            <a:r>
              <a:rPr lang="en-US" sz="1800" dirty="0" smtClean="0"/>
              <a:t>(Object </a:t>
            </a:r>
            <a:r>
              <a:rPr lang="en-US" sz="1800" dirty="0" err="1" smtClean="0"/>
              <a:t>obj</a:t>
            </a:r>
            <a:r>
              <a:rPr lang="en-US" sz="1800" dirty="0" smtClean="0"/>
              <a:t>): </a:t>
            </a:r>
            <a:r>
              <a:rPr lang="en-US" sz="1800" b="1" dirty="0" err="1" smtClean="0"/>
              <a:t>obj</a:t>
            </a:r>
            <a:r>
              <a:rPr lang="en-US" sz="1800" b="1" dirty="0" smtClean="0"/>
              <a:t> != null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362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2. The mined preconditions are project-specific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java.lang.Math.min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(double a, double b):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&gt; 0, b &gt; 0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3124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 3. The mined preconditions are incorrect due to error in analysis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java.lang.StringBuffer.ensureCapacity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capacity):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capacity &lt;=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9278" y="4343400"/>
            <a:ext cx="700544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7F0055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(capacity &lt;= 0) {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capacity </a:t>
            </a:r>
            <a:r>
              <a:rPr lang="en-US" sz="2400" smtClean="0">
                <a:latin typeface="Courier New" pitchFamily="49" charset="0"/>
                <a:cs typeface="Courier New" pitchFamily="49" charset="0"/>
              </a:rPr>
              <a:t>= -capacity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strBuf.ensureCapacity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(capacity);</a:t>
            </a:r>
          </a:p>
          <a:p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23145439"/>
      </p:ext>
    </p:extLst>
  </p:cSld>
  <p:clrMapOvr>
    <a:masterClrMapping/>
  </p:clrMapOvr>
  <p:transition xmlns:p14="http://schemas.microsoft.com/office/powerpoint/2010/main" advTm="110090"/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– Usefulnes</a:t>
            </a:r>
            <a:r>
              <a:rPr lang="en-US" dirty="0"/>
              <a:t>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Suggesting preconditions for writing formal specification</a:t>
            </a:r>
          </a:p>
          <a:p>
            <a:r>
              <a:rPr lang="en-US" dirty="0" smtClean="0"/>
              <a:t>Web-based survey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344856"/>
      </p:ext>
    </p:extLst>
  </p:cSld>
  <p:clrMapOvr>
    <a:masterClrMapping/>
  </p:clrMapOvr>
  <p:transition xmlns:p14="http://schemas.microsoft.com/office/powerpoint/2010/main" advTm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Suggesting Preconditions for Writing Formal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Chose 2 classes in JDK that had methods without specifications</a:t>
            </a:r>
          </a:p>
          <a:p>
            <a:r>
              <a:rPr lang="en-US" dirty="0" smtClean="0"/>
              <a:t>Used mined preconditions to create preconditions for those methods in JML syntax</a:t>
            </a:r>
          </a:p>
          <a:p>
            <a:r>
              <a:rPr lang="en-US" dirty="0" smtClean="0"/>
              <a:t>Sent to JML team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734295"/>
      </p:ext>
    </p:extLst>
  </p:cSld>
  <p:clrMapOvr>
    <a:masterClrMapping/>
  </p:clrMapOvr>
  <p:transition xmlns:p14="http://schemas.microsoft.com/office/powerpoint/2010/main" advTm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Suggesting Preconditions for Writing Formal Specification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93945" y="1676400"/>
          <a:ext cx="595611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2590800"/>
                <a:gridCol w="962406"/>
                <a:gridCol w="8789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Method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Suggest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Accept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StringBuffer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delete(</a:t>
                      </a:r>
                      <a:r>
                        <a:rPr lang="en-US" dirty="0" err="1" smtClean="0"/>
                        <a:t>int,int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replace(</a:t>
                      </a:r>
                      <a:r>
                        <a:rPr lang="en-US" dirty="0" err="1" smtClean="0"/>
                        <a:t>int,int,String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setLength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subSequence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int,int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substring(</a:t>
                      </a:r>
                      <a:r>
                        <a:rPr lang="en-US" dirty="0" err="1" smtClean="0"/>
                        <a:t>int,int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LinkedList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add(</a:t>
                      </a:r>
                      <a:r>
                        <a:rPr lang="en-US" dirty="0" err="1" smtClean="0"/>
                        <a:t>int,Object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addAll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int,Collection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get(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listIterator</a:t>
                      </a:r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remove(</a:t>
                      </a:r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set(</a:t>
                      </a:r>
                      <a:r>
                        <a:rPr lang="en-US" dirty="0" err="1" smtClean="0"/>
                        <a:t>int,Object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 classes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 methods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1524000" y="2438400"/>
            <a:ext cx="60960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15395"/>
      </p:ext>
    </p:extLst>
  </p:cSld>
  <p:clrMapOvr>
    <a:masterClrMapping/>
  </p:clrMapOvr>
  <p:transition xmlns:p14="http://schemas.microsoft.com/office/powerpoint/2010/main" advTm="29593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Web-based Survey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http://boa.cs.iastate.edu/jml/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8875" y="1670050"/>
            <a:ext cx="68262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553200" y="1828800"/>
            <a:ext cx="1287917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API method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1371600" y="1752600"/>
            <a:ext cx="4343400" cy="1524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006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0593" y="2668250"/>
            <a:ext cx="9129607" cy="144655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Related work: focuses on single projects </a:t>
            </a:r>
          </a:p>
          <a:p>
            <a:pPr algn="ctr"/>
            <a:r>
              <a:rPr lang="en-US" sz="2400" i="1" dirty="0" smtClean="0"/>
              <a:t>[Ernst </a:t>
            </a:r>
            <a:r>
              <a:rPr lang="en-US" sz="2400" i="1" dirty="0" smtClean="0"/>
              <a:t>et </a:t>
            </a:r>
            <a:r>
              <a:rPr lang="en-US" sz="2400" i="1" dirty="0" smtClean="0"/>
              <a:t>al. </a:t>
            </a:r>
            <a:r>
              <a:rPr lang="en-US" sz="2400" i="1" dirty="0" smtClean="0"/>
              <a:t>99, </a:t>
            </a:r>
            <a:r>
              <a:rPr lang="en-US" sz="2400" i="1" dirty="0"/>
              <a:t>Flanagan et </a:t>
            </a:r>
            <a:r>
              <a:rPr lang="en-US" sz="2400" i="1" dirty="0" smtClean="0"/>
              <a:t>al. 01, Weimer </a:t>
            </a:r>
            <a:r>
              <a:rPr lang="en-US" sz="2400" i="1" dirty="0" smtClean="0"/>
              <a:t>et al. 05, Wei et al. </a:t>
            </a:r>
            <a:r>
              <a:rPr lang="en-US" sz="2400" i="1" dirty="0"/>
              <a:t>11, </a:t>
            </a:r>
            <a:r>
              <a:rPr lang="en-US" sz="2400" i="1" dirty="0" err="1" smtClean="0"/>
              <a:t>Ramanathan</a:t>
            </a:r>
            <a:r>
              <a:rPr lang="en-US" sz="2400" i="1" dirty="0" smtClean="0"/>
              <a:t> et al. </a:t>
            </a:r>
            <a:r>
              <a:rPr lang="en-US" sz="2400" i="1" dirty="0"/>
              <a:t>07]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0602174"/>
      </p:ext>
    </p:extLst>
  </p:cSld>
  <p:clrMapOvr>
    <a:masterClrMapping/>
  </p:clrMapOvr>
  <p:transition xmlns:p14="http://schemas.microsoft.com/office/powerpoint/2010/main" advTm="47581"/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Web-based Survey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http://boa.cs.iastate.edu/jml/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8875" y="1670050"/>
            <a:ext cx="68262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715000" y="3429000"/>
            <a:ext cx="2116733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Documentation links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1219200" y="3505200"/>
            <a:ext cx="2971800" cy="838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63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Web-based Survey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http://boa.cs.iastate.edu/jml/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61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8875" y="1670050"/>
            <a:ext cx="68262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0" y="4267200"/>
            <a:ext cx="2138599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Mined preconditions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1371600" y="4648200"/>
            <a:ext cx="1371600" cy="838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04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Web-based Survey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http://boa.cs.iastate.edu/jml/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62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8875" y="1670050"/>
            <a:ext cx="68262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715000" y="3886200"/>
            <a:ext cx="221022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Rating on correctness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971800" y="4267200"/>
            <a:ext cx="4495800" cy="533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95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Web-based Survey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http://boa.cs.iastate.edu/jml/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63</a:t>
            </a:fld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58875" y="1670050"/>
            <a:ext cx="6826250" cy="480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715000" y="3886200"/>
            <a:ext cx="2210220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Rating on correctness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28677" y="5867400"/>
            <a:ext cx="2115323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Rating on usefulness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971800" y="4267200"/>
            <a:ext cx="4495800" cy="533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133600" y="5867400"/>
            <a:ext cx="48768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40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0593" y="2480608"/>
            <a:ext cx="9129607" cy="193899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Challenge: </a:t>
            </a:r>
            <a:r>
              <a:rPr lang="en-US" sz="4000" dirty="0" smtClean="0"/>
              <a:t>separate project </a:t>
            </a:r>
            <a:r>
              <a:rPr lang="en-US" sz="4000" dirty="0" smtClean="0"/>
              <a:t>specific constraints (chaff) mixed with API specific preconditions (wheat)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2652885"/>
      </p:ext>
    </p:extLst>
  </p:cSld>
  <p:clrMapOvr>
    <a:masterClrMapping/>
  </p:clrMapOvr>
  <p:transition xmlns:p14="http://schemas.microsoft.com/office/powerpoint/2010/main" advTm="47581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0593" y="2791361"/>
            <a:ext cx="9129607" cy="120032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This work: use consensus across large number of projects to separate wheat from chaff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6736127"/>
      </p:ext>
    </p:extLst>
  </p:cSld>
  <p:clrMapOvr>
    <a:masterClrMapping/>
  </p:clrMapOvr>
  <p:transition xmlns:p14="http://schemas.microsoft.com/office/powerpoint/2010/main" advTm="47581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0593" y="3011269"/>
            <a:ext cx="196680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Key Ideas</a:t>
            </a:r>
          </a:p>
        </p:txBody>
      </p:sp>
      <p:sp>
        <p:nvSpPr>
          <p:cNvPr id="2" name="Rectangle 1"/>
          <p:cNvSpPr/>
          <p:nvPr/>
        </p:nvSpPr>
        <p:spPr>
          <a:xfrm>
            <a:off x="2667000" y="1524000"/>
            <a:ext cx="64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Preconditions can be mined from guarded conditions at the call sites of the code using the APIs</a:t>
            </a:r>
          </a:p>
        </p:txBody>
      </p:sp>
      <p:sp>
        <p:nvSpPr>
          <p:cNvPr id="3" name="Left Brace 2"/>
          <p:cNvSpPr/>
          <p:nvPr/>
        </p:nvSpPr>
        <p:spPr>
          <a:xfrm>
            <a:off x="2057400" y="1485900"/>
            <a:ext cx="914400" cy="3733800"/>
          </a:xfrm>
          <a:prstGeom prst="leftBrace">
            <a:avLst/>
          </a:prstGeom>
          <a:ln w="508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667000" y="3459540"/>
            <a:ext cx="6248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Preconditions </a:t>
            </a:r>
            <a:r>
              <a:rPr lang="en-US" sz="3200" dirty="0" smtClean="0"/>
              <a:t>mined </a:t>
            </a:r>
            <a:r>
              <a:rPr lang="en-US" sz="3200" dirty="0"/>
              <a:t>from multiple projects in a large-scale code corpus </a:t>
            </a:r>
            <a:r>
              <a:rPr lang="en-US" sz="3200" dirty="0" smtClean="0"/>
              <a:t>can be used to filter out chaff</a:t>
            </a:r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6339744"/>
      </p:ext>
    </p:extLst>
  </p:cSld>
  <p:clrMapOvr>
    <a:masterClrMapping/>
  </p:clrMapOvr>
  <p:transition xmlns:p14="http://schemas.microsoft.com/office/powerpoint/2010/main" advTm="47581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14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14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14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14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14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14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0.7|9.2|11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4|0.8|5.8|17.4"/>
</p:tagLst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3867</TotalTime>
  <Words>5929</Words>
  <Application>Microsoft Macintosh PowerPoint</Application>
  <PresentationFormat>On-screen Show (4:3)</PresentationFormat>
  <Paragraphs>1899</Paragraphs>
  <Slides>63</Slides>
  <Notes>21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Black</vt:lpstr>
      <vt:lpstr>Mining Preconditions of APIs in Large-Scale Code Corpus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Evaluation – Accuracy</vt:lpstr>
      <vt:lpstr>Evaluation – Accuracy</vt:lpstr>
      <vt:lpstr>Evaluation – Accuracy</vt:lpstr>
      <vt:lpstr>Evaluation – Accuracy </vt:lpstr>
      <vt:lpstr>Accuracy over Preconditions</vt:lpstr>
      <vt:lpstr>Accuracy over Preconditions</vt:lpstr>
      <vt:lpstr>Types of Incorrectly-mined Preconditions</vt:lpstr>
      <vt:lpstr>Types of Missing Preconditions</vt:lpstr>
      <vt:lpstr>Accuracy by size</vt:lpstr>
      <vt:lpstr>PowerPoint Presentation</vt:lpstr>
      <vt:lpstr>PowerPoint Presentation</vt:lpstr>
      <vt:lpstr>PowerPoint Presentation</vt:lpstr>
      <vt:lpstr>PowerPoint Presentation</vt:lpstr>
      <vt:lpstr>A precondition-related bug in project MSS Code Factory</vt:lpstr>
      <vt:lpstr>A precondition-related bug in project MSS Code Factory</vt:lpstr>
      <vt:lpstr>A precondition-related bug fix in project MSS Code Factory</vt:lpstr>
      <vt:lpstr>Study on precondition-related  bug fixing</vt:lpstr>
      <vt:lpstr>Study on the precondition-related  bug fixing</vt:lpstr>
      <vt:lpstr>Related Precondition Mining Approaches</vt:lpstr>
      <vt:lpstr>Related Precondition Mining Approaches</vt:lpstr>
      <vt:lpstr>Accuracy with added technical components</vt:lpstr>
      <vt:lpstr>Conclusions</vt:lpstr>
      <vt:lpstr>Evaluation – Accuracy</vt:lpstr>
      <vt:lpstr>Evaluation – Accuracy</vt:lpstr>
      <vt:lpstr>Building ground-truth</vt:lpstr>
      <vt:lpstr>Evaluation – Accuracy </vt:lpstr>
      <vt:lpstr>Newly Found Preconditions</vt:lpstr>
      <vt:lpstr>Types of Incorrectly-mined Preconditions</vt:lpstr>
      <vt:lpstr>Types of Incorrectly-mined Preconditions</vt:lpstr>
      <vt:lpstr>Types of Incorrectly-mined Preconditions</vt:lpstr>
      <vt:lpstr>Evaluation – Usefulness</vt:lpstr>
      <vt:lpstr>Suggesting Preconditions for Writing Formal Specification</vt:lpstr>
      <vt:lpstr>Suggesting Preconditions for Writing Formal Specification</vt:lpstr>
      <vt:lpstr>Web-based Survey http://boa.cs.iastate.edu/jml/ </vt:lpstr>
      <vt:lpstr>Web-based Survey http://boa.cs.iastate.edu/jml/ </vt:lpstr>
      <vt:lpstr>Web-based Survey http://boa.cs.iastate.edu/jml/ </vt:lpstr>
      <vt:lpstr>Web-based Survey http://boa.cs.iastate.edu/jml/ </vt:lpstr>
      <vt:lpstr>Web-based Survey http://boa.cs.iastate.edu/jml/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Mining Preconditions of APIs in Large-Scale Code Corpus</dc:title>
  <dc:creator>Hoan</dc:creator>
  <cp:lastModifiedBy>Hridesh  Rajan</cp:lastModifiedBy>
  <cp:revision>499</cp:revision>
  <dcterms:created xsi:type="dcterms:W3CDTF">2006-08-16T00:00:00Z</dcterms:created>
  <dcterms:modified xsi:type="dcterms:W3CDTF">2014-11-18T06:46:53Z</dcterms:modified>
</cp:coreProperties>
</file>