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0" r:id="rId2"/>
    <p:sldId id="304" r:id="rId3"/>
    <p:sldId id="282" r:id="rId4"/>
    <p:sldId id="264" r:id="rId5"/>
    <p:sldId id="283" r:id="rId6"/>
    <p:sldId id="265" r:id="rId7"/>
    <p:sldId id="305" r:id="rId8"/>
    <p:sldId id="266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301" r:id="rId19"/>
    <p:sldId id="300" r:id="rId20"/>
    <p:sldId id="267" r:id="rId21"/>
    <p:sldId id="298" r:id="rId22"/>
    <p:sldId id="299" r:id="rId23"/>
    <p:sldId id="268" r:id="rId24"/>
    <p:sldId id="294" r:id="rId25"/>
    <p:sldId id="295" r:id="rId26"/>
    <p:sldId id="302" r:id="rId27"/>
    <p:sldId id="303" r:id="rId28"/>
    <p:sldId id="269" r:id="rId29"/>
    <p:sldId id="293" r:id="rId30"/>
    <p:sldId id="270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80016"/>
    <a:srgbClr val="E70000"/>
    <a:srgbClr val="E60000"/>
    <a:srgbClr val="E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74694"/>
  </p:normalViewPr>
  <p:slideViewPr>
    <p:cSldViewPr snapToGrid="0" snapToObjects="1">
      <p:cViewPr varScale="1">
        <p:scale>
          <a:sx n="94" d="100"/>
          <a:sy n="94" d="100"/>
        </p:scale>
        <p:origin x="19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7D9E19-A458-F8CE-79B6-BA00ADA6D9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5D0DB-9460-5CAC-3A5D-BD2AB764FF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9664B-151E-134F-A957-32A5748A720D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0C7BC-3A2D-14B1-8633-22B6FD726E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81C9C-5711-9E21-07EE-B79F96CAF3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44EBD-A66F-9448-8F3F-8CBA824E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10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80DBF-ADD1-484F-A5FC-B4A426AFBA05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BF07E-0B30-744D-9C78-A7EDABDE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56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0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18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44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03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03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77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24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33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18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11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7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22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38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54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02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82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10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02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60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31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81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3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04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77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6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0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6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40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285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0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991224"/>
            <a:ext cx="746760" cy="365125"/>
          </a:xfrm>
        </p:spPr>
        <p:txBody>
          <a:bodyPr/>
          <a:lstStyle/>
          <a:p>
            <a:r>
              <a:rPr lang="en-US"/>
              <a:t>4/26/22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2185" y="6356349"/>
            <a:ext cx="389709" cy="365125"/>
          </a:xfrm>
        </p:spPr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2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8B8FFBD-1D77-8E9B-3E99-2F542074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4734821-4933-5571-1E25-7F2126E5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E22776-BB10-CC4F-29B1-6C1306DB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C5F419-0409-324F-346A-C6569231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8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4/26/22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0CC5C8-FBE6-8349-ACFE-14E3D6E03280}"/>
              </a:ext>
            </a:extLst>
          </p:cNvPr>
          <p:cNvSpPr/>
          <p:nvPr/>
        </p:nvSpPr>
        <p:spPr>
          <a:xfrm>
            <a:off x="0" y="0"/>
            <a:ext cx="12192000" cy="58542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427778"/>
            <a:ext cx="9008073" cy="1659627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Avenir Next LT Pro" panose="020B0504020202020204" pitchFamily="34" charset="77"/>
                <a:ea typeface="Arial" charset="0"/>
                <a:cs typeface="Arial" charset="0"/>
              </a:rPr>
              <a:t>Machine Learning Based Device Type Classification for IoT device Continuous and Re-Authentication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81677"/>
            <a:ext cx="12192000" cy="58881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C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O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L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L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E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G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E  O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F  E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N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G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I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N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E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E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R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I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N</a:t>
            </a:r>
            <a:r>
              <a:rPr lang="en-US" sz="1500" dirty="0">
                <a:latin typeface="Gotham Light" pitchFamily="2" charset="0"/>
                <a:ea typeface="Arial" charset="0"/>
                <a:cs typeface="Gotham Light" pitchFamily="2" charset="0"/>
              </a:rPr>
              <a:t> </a:t>
            </a:r>
            <a:r>
              <a:rPr lang="en-US" sz="3200" dirty="0">
                <a:latin typeface="Gotham Light" pitchFamily="2" charset="0"/>
                <a:ea typeface="Arial" charset="0"/>
                <a:cs typeface="Gotham Light" pitchFamily="2" charset="0"/>
              </a:rPr>
              <a:t>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80308B-BFF8-714D-8B46-BA56F7B13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576"/>
          <a:stretch/>
        </p:blipFill>
        <p:spPr>
          <a:xfrm>
            <a:off x="9347291" y="2135037"/>
            <a:ext cx="2220718" cy="19733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430E95-A850-254A-A6D6-D429C5593E3F}"/>
              </a:ext>
            </a:extLst>
          </p:cNvPr>
          <p:cNvSpPr/>
          <p:nvPr/>
        </p:nvSpPr>
        <p:spPr>
          <a:xfrm>
            <a:off x="-1" y="6081677"/>
            <a:ext cx="852616" cy="133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0E8BCE-DEC6-8447-B976-7E896D6A1BF2}"/>
              </a:ext>
            </a:extLst>
          </p:cNvPr>
          <p:cNvCxnSpPr>
            <a:cxnSpLocks/>
          </p:cNvCxnSpPr>
          <p:nvPr/>
        </p:nvCxnSpPr>
        <p:spPr>
          <a:xfrm>
            <a:off x="9008072" y="1371600"/>
            <a:ext cx="0" cy="34889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E45DB8D-2526-DF48-B699-C277157D9AFF}"/>
              </a:ext>
            </a:extLst>
          </p:cNvPr>
          <p:cNvSpPr/>
          <p:nvPr/>
        </p:nvSpPr>
        <p:spPr>
          <a:xfrm>
            <a:off x="11339384" y="6536723"/>
            <a:ext cx="852616" cy="133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2764A782-CA83-CE48-AD9C-7607DD587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900581" y="4335756"/>
            <a:ext cx="1114138" cy="154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F20879-586E-6CF2-34DF-F38800BC78D0}"/>
              </a:ext>
            </a:extLst>
          </p:cNvPr>
          <p:cNvSpPr txBox="1"/>
          <p:nvPr/>
        </p:nvSpPr>
        <p:spPr>
          <a:xfrm>
            <a:off x="1449578" y="3290936"/>
            <a:ext cx="61089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77"/>
              </a:rPr>
              <a:t>Kaustubh Gupta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77"/>
              </a:rPr>
              <a:t>Masters Thesis Defense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77"/>
              </a:rPr>
              <a:t>Academic Advisor – Dr. Nirnimesh Ghose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77"/>
              </a:rPr>
              <a:t>University of Nebraska – Lincoln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77"/>
              </a:rPr>
              <a:t>Committee Members – Dr. Byrav Ramamurthy and Dr. </a:t>
            </a:r>
            <a:r>
              <a:rPr lang="en-US" sz="1600" dirty="0" err="1">
                <a:solidFill>
                  <a:schemeClr val="bg1"/>
                </a:solidFill>
                <a:latin typeface="Avenir Next LT Pro" panose="020B0504020202020204" pitchFamily="34" charset="77"/>
              </a:rPr>
              <a:t>Lisong</a:t>
            </a:r>
            <a:r>
              <a:rPr lang="en-US" sz="1600">
                <a:solidFill>
                  <a:schemeClr val="bg1"/>
                </a:solidFill>
                <a:latin typeface="Avenir Next LT Pro" panose="020B0504020202020204" pitchFamily="34" charset="77"/>
              </a:rPr>
              <a:t> Xu</a:t>
            </a:r>
          </a:p>
        </p:txBody>
      </p:sp>
      <p:sp>
        <p:nvSpPr>
          <p:cNvPr id="18" name="Date Placeholder 15">
            <a:extLst>
              <a:ext uri="{FF2B5EF4-FFF2-40B4-BE49-F238E27FC236}">
                <a16:creationId xmlns:a16="http://schemas.microsoft.com/office/drawing/2014/main" id="{C88C3F15-E55F-2A9C-1DD2-404662B29A0E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</p:spTree>
    <p:extLst>
      <p:ext uri="{BB962C8B-B14F-4D97-AF65-F5344CB8AC3E}">
        <p14:creationId xmlns:p14="http://schemas.microsoft.com/office/powerpoint/2010/main" val="25145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Security Requirements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553275" y="1320730"/>
            <a:ext cx="90785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security requirement of RADTEC is to </a:t>
            </a:r>
            <a:r>
              <a:rPr lang="en-US" dirty="0">
                <a:solidFill>
                  <a:srgbClr val="0000FF"/>
                </a:solidFill>
              </a:rPr>
              <a:t>authenticate devices </a:t>
            </a:r>
            <a:r>
              <a:rPr lang="en-US" dirty="0"/>
              <a:t>based on the classification of the </a:t>
            </a:r>
            <a:r>
              <a:rPr lang="en-US" dirty="0">
                <a:solidFill>
                  <a:srgbClr val="0000FF"/>
                </a:solidFill>
              </a:rPr>
              <a:t>device type</a:t>
            </a:r>
            <a:endParaRPr lang="en-US" dirty="0"/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Identifying IoT device type helps prevent device </a:t>
            </a:r>
            <a:r>
              <a:rPr lang="en-US" dirty="0">
                <a:solidFill>
                  <a:srgbClr val="0000FF"/>
                </a:solidFill>
              </a:rPr>
              <a:t>actuation attacks</a:t>
            </a:r>
            <a:r>
              <a:rPr lang="en-US" dirty="0"/>
              <a:t>, for example the protocol can identify an IoT Camera as compromised if it is performing tasks that a Smart Lock would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 identify attacks performed by an</a:t>
            </a:r>
            <a:r>
              <a:rPr lang="en-US" dirty="0">
                <a:solidFill>
                  <a:srgbClr val="0000FF"/>
                </a:solidFill>
              </a:rPr>
              <a:t> adversary’s IoT device </a:t>
            </a:r>
            <a:r>
              <a:rPr lang="en-US" dirty="0"/>
              <a:t>present in the network to either capture traffic or inject malicious traffic into the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hub is responsible for the </a:t>
            </a:r>
            <a:r>
              <a:rPr lang="en-US" dirty="0">
                <a:solidFill>
                  <a:srgbClr val="0000FF"/>
                </a:solidFill>
              </a:rPr>
              <a:t>verification of the credentials input by the user </a:t>
            </a:r>
            <a:r>
              <a:rPr lang="en-US" dirty="0"/>
              <a:t>and for the </a:t>
            </a:r>
            <a:r>
              <a:rPr lang="en-US" dirty="0">
                <a:solidFill>
                  <a:srgbClr val="0000FF"/>
                </a:solidFill>
              </a:rPr>
              <a:t>comparison of claimed and observed device</a:t>
            </a:r>
            <a:r>
              <a:rPr lang="en-US" dirty="0"/>
              <a:t> types based on the traffic pattern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hub and the verification server can be assumed to be a single entity as a </a:t>
            </a:r>
            <a:r>
              <a:rPr lang="en-US" dirty="0">
                <a:solidFill>
                  <a:srgbClr val="0000FF"/>
                </a:solidFill>
              </a:rPr>
              <a:t>secured gateway</a:t>
            </a:r>
            <a:r>
              <a:rPr lang="en-US" dirty="0"/>
              <a:t>. The secured gateway performs: </a:t>
            </a:r>
          </a:p>
          <a:p>
            <a:endParaRPr lang="en-US" sz="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Initial trust establishment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Policy-based network access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Continuous and re-authentication of devices</a:t>
            </a:r>
          </a:p>
        </p:txBody>
      </p:sp>
      <p:sp>
        <p:nvSpPr>
          <p:cNvPr id="12" name="Date Placeholder 15">
            <a:extLst>
              <a:ext uri="{FF2B5EF4-FFF2-40B4-BE49-F238E27FC236}">
                <a16:creationId xmlns:a16="http://schemas.microsoft.com/office/drawing/2014/main" id="{E9FB23B1-991E-8F38-9943-66E4620A1FE1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4/26/22</a:t>
            </a:r>
          </a:p>
        </p:txBody>
      </p:sp>
      <p:sp>
        <p:nvSpPr>
          <p:cNvPr id="15" name="Slide Number Placeholder 17">
            <a:extLst>
              <a:ext uri="{FF2B5EF4-FFF2-40B4-BE49-F238E27FC236}">
                <a16:creationId xmlns:a16="http://schemas.microsoft.com/office/drawing/2014/main" id="{A21A5A37-5A97-1E3E-131F-FC230BB6CBDD}"/>
              </a:ext>
            </a:extLst>
          </p:cNvPr>
          <p:cNvSpPr txBox="1">
            <a:spLocks/>
          </p:cNvSpPr>
          <p:nvPr/>
        </p:nvSpPr>
        <p:spPr>
          <a:xfrm flipH="1">
            <a:off x="298715" y="6229116"/>
            <a:ext cx="26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Machine Learning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572582" y="1395138"/>
            <a:ext cx="9039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Supervised learning</a:t>
            </a:r>
            <a:r>
              <a:rPr lang="en-US" dirty="0"/>
              <a:t> algorithms implemented in this thesis include the Random Forest Classifier, K-Nearest Neighbors, Support Vector Machine Classifier, Gradient Boost Classifier, and Naive Bayes Classifier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Supervised Learning</a:t>
            </a:r>
            <a:r>
              <a:rPr lang="en-US" dirty="0"/>
              <a:t> is a sub-category of machine learning where the learning of an algorithm is </a:t>
            </a:r>
            <a:r>
              <a:rPr lang="en-US" dirty="0">
                <a:solidFill>
                  <a:srgbClr val="0000FF"/>
                </a:solidFill>
              </a:rPr>
              <a:t>supervised</a:t>
            </a:r>
            <a:r>
              <a:rPr lang="en-US" dirty="0"/>
              <a:t> which essentially means that the algorithm is </a:t>
            </a:r>
            <a:r>
              <a:rPr lang="en-US" dirty="0">
                <a:solidFill>
                  <a:srgbClr val="0000FF"/>
                </a:solidFill>
              </a:rPr>
              <a:t>taught by using examples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3485D-86C3-50ED-776F-74EEC3EAB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436" y="3814458"/>
            <a:ext cx="6680200" cy="1270000"/>
          </a:xfrm>
          <a:prstGeom prst="rect">
            <a:avLst/>
          </a:prstGeom>
        </p:spPr>
      </p:pic>
      <p:sp>
        <p:nvSpPr>
          <p:cNvPr id="14" name="Date Placeholder 15">
            <a:extLst>
              <a:ext uri="{FF2B5EF4-FFF2-40B4-BE49-F238E27FC236}">
                <a16:creationId xmlns:a16="http://schemas.microsoft.com/office/drawing/2014/main" id="{B156491A-6367-DBF2-84CA-CE4F274F0CEA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4/26/22</a:t>
            </a:r>
          </a:p>
        </p:txBody>
      </p:sp>
      <p:sp>
        <p:nvSpPr>
          <p:cNvPr id="17" name="Slide Number Placeholder 17">
            <a:extLst>
              <a:ext uri="{FF2B5EF4-FFF2-40B4-BE49-F238E27FC236}">
                <a16:creationId xmlns:a16="http://schemas.microsoft.com/office/drawing/2014/main" id="{BDE7DB1F-1C12-EDAD-1F21-59DB1EF4D9D8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2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Machine Learning Models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572582" y="1545514"/>
            <a:ext cx="903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Random Forest Classifier</a:t>
            </a:r>
            <a:r>
              <a:rPr lang="en-US" dirty="0"/>
              <a:t> – It is based on a </a:t>
            </a:r>
            <a:r>
              <a:rPr lang="en-US" dirty="0">
                <a:solidFill>
                  <a:srgbClr val="0000FF"/>
                </a:solidFill>
              </a:rPr>
              <a:t>decision tre</a:t>
            </a:r>
            <a:r>
              <a:rPr lang="en-US" dirty="0"/>
              <a:t>e like structure at its core, and it can be categorized as an </a:t>
            </a:r>
            <a:r>
              <a:rPr lang="en-US" dirty="0">
                <a:solidFill>
                  <a:srgbClr val="0000FF"/>
                </a:solidFill>
              </a:rPr>
              <a:t>ensemble-based</a:t>
            </a:r>
            <a:r>
              <a:rPr lang="en-US" dirty="0"/>
              <a:t> learning method used for making classifications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83F3A-C5D2-C2E7-A4D7-68DFEAF4C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786" y="2441865"/>
            <a:ext cx="6413500" cy="3390900"/>
          </a:xfrm>
          <a:prstGeom prst="rect">
            <a:avLst/>
          </a:prstGeom>
        </p:spPr>
      </p:pic>
      <p:sp>
        <p:nvSpPr>
          <p:cNvPr id="15" name="Date Placeholder 15">
            <a:extLst>
              <a:ext uri="{FF2B5EF4-FFF2-40B4-BE49-F238E27FC236}">
                <a16:creationId xmlns:a16="http://schemas.microsoft.com/office/drawing/2014/main" id="{6702B2DF-A8A0-CA2A-404A-E58391C2AF12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4/26/22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230FE12-BA6C-69B2-0F9E-FD59D2369FA2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8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Machine Learning Models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572582" y="1545514"/>
            <a:ext cx="9039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K-Nearest Neighbor</a:t>
            </a:r>
            <a:r>
              <a:rPr lang="en-US" dirty="0"/>
              <a:t> – It is a supervised machine learning algorithm, mostly used for solving classification problems. The algorithm works by estimating the test data point in a group, based on its </a:t>
            </a:r>
            <a:r>
              <a:rPr lang="en-US" dirty="0">
                <a:solidFill>
                  <a:srgbClr val="0000FF"/>
                </a:solidFill>
              </a:rPr>
              <a:t>nearest “K” number of neighbors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5CF5E-BEE4-9FC2-9250-ABF2BF86A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709" y="2718865"/>
            <a:ext cx="3709653" cy="2503262"/>
          </a:xfrm>
          <a:prstGeom prst="rect">
            <a:avLst/>
          </a:prstGeom>
        </p:spPr>
      </p:pic>
      <p:sp>
        <p:nvSpPr>
          <p:cNvPr id="15" name="Date Placeholder 15">
            <a:extLst>
              <a:ext uri="{FF2B5EF4-FFF2-40B4-BE49-F238E27FC236}">
                <a16:creationId xmlns:a16="http://schemas.microsoft.com/office/drawing/2014/main" id="{4D376DD0-D3A5-5255-83DF-D64ECD2B94B5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4/26/22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45248CA-8744-209D-7BAB-D3042E418B18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5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Machine Learning Models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572582" y="1545514"/>
            <a:ext cx="9039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Gradient Boosting Classifier </a:t>
            </a:r>
            <a:r>
              <a:rPr lang="en-US" dirty="0"/>
              <a:t>– It is a supervised machine learning algorithm based on the </a:t>
            </a:r>
            <a:r>
              <a:rPr lang="en-US" dirty="0">
                <a:solidFill>
                  <a:srgbClr val="0000FF"/>
                </a:solidFill>
              </a:rPr>
              <a:t>ensemble technique</a:t>
            </a:r>
            <a:r>
              <a:rPr lang="en-US" dirty="0"/>
              <a:t>, which means that it utilizes the predictions made by several different </a:t>
            </a:r>
            <a:r>
              <a:rPr lang="en-US" dirty="0">
                <a:solidFill>
                  <a:srgbClr val="0000FF"/>
                </a:solidFill>
              </a:rPr>
              <a:t>weak decision trees </a:t>
            </a:r>
            <a:r>
              <a:rPr lang="en-US" dirty="0"/>
              <a:t>to give a </a:t>
            </a:r>
            <a:r>
              <a:rPr lang="en-US" dirty="0">
                <a:solidFill>
                  <a:srgbClr val="0000FF"/>
                </a:solidFill>
              </a:rPr>
              <a:t>strong final prediction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324EF-5946-2949-85F4-F910C2A0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397" y="2659512"/>
            <a:ext cx="4112277" cy="3173253"/>
          </a:xfrm>
          <a:prstGeom prst="rect">
            <a:avLst/>
          </a:prstGeom>
        </p:spPr>
      </p:pic>
      <p:sp>
        <p:nvSpPr>
          <p:cNvPr id="15" name="Date Placeholder 15">
            <a:extLst>
              <a:ext uri="{FF2B5EF4-FFF2-40B4-BE49-F238E27FC236}">
                <a16:creationId xmlns:a16="http://schemas.microsoft.com/office/drawing/2014/main" id="{66B9A3AF-F5EA-7D52-A590-F9596C653406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4/26/22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450747B-623C-806F-1CDE-EE4D443F1C1B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Machine Learning Models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954128" y="1598012"/>
            <a:ext cx="8276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Support Vector Machine </a:t>
            </a:r>
            <a:r>
              <a:rPr lang="en-US" dirty="0"/>
              <a:t>– It performs classification by </a:t>
            </a:r>
            <a:r>
              <a:rPr lang="en-US" dirty="0">
                <a:solidFill>
                  <a:srgbClr val="0000FF"/>
                </a:solidFill>
              </a:rPr>
              <a:t>finding hyperplanes </a:t>
            </a:r>
            <a:r>
              <a:rPr lang="en-US" dirty="0"/>
              <a:t>that would differentiate the multiple classes, and if a test data point can be placed within a certain hyperplane</a:t>
            </a:r>
            <a:r>
              <a:rPr lang="en-US" dirty="0">
                <a:solidFill>
                  <a:srgbClr val="0000FF"/>
                </a:solidFill>
              </a:rPr>
              <a:t>, it will share the same class with the data points in its neighborhood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78E7D-291A-7DD2-30B6-0AE21BC19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085" y="2881654"/>
            <a:ext cx="2628900" cy="2590800"/>
          </a:xfrm>
          <a:prstGeom prst="rect">
            <a:avLst/>
          </a:prstGeom>
        </p:spPr>
      </p:pic>
      <p:sp>
        <p:nvSpPr>
          <p:cNvPr id="15" name="Date Placeholder 15">
            <a:extLst>
              <a:ext uri="{FF2B5EF4-FFF2-40B4-BE49-F238E27FC236}">
                <a16:creationId xmlns:a16="http://schemas.microsoft.com/office/drawing/2014/main" id="{858A41B7-41BD-2543-E3D6-44FD140C42D2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4/26/22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AD6B631-E809-F0A1-64CD-F7240F338CE1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Machine Learning Models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954128" y="1428452"/>
            <a:ext cx="82768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Gaussian Naive Bayes</a:t>
            </a:r>
            <a:r>
              <a:rPr lang="en-US" dirty="0"/>
              <a:t> – It is often used for classification jobs where the values of all features are continuous and </a:t>
            </a:r>
            <a:r>
              <a:rPr lang="en-US" dirty="0">
                <a:solidFill>
                  <a:srgbClr val="0000FF"/>
                </a:solidFill>
              </a:rPr>
              <a:t>distributed in a Gaussian distribution</a:t>
            </a:r>
            <a:endParaRPr lang="en-US" dirty="0"/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algorithm is called </a:t>
            </a:r>
            <a:r>
              <a:rPr lang="en-US" dirty="0">
                <a:solidFill>
                  <a:srgbClr val="0000FF"/>
                </a:solidFill>
              </a:rPr>
              <a:t>naive</a:t>
            </a:r>
            <a:r>
              <a:rPr lang="en-US" dirty="0"/>
              <a:t> because it implies that the </a:t>
            </a:r>
            <a:r>
              <a:rPr lang="en-US" dirty="0">
                <a:solidFill>
                  <a:srgbClr val="0000FF"/>
                </a:solidFill>
              </a:rPr>
              <a:t>presence of any feature </a:t>
            </a:r>
            <a:r>
              <a:rPr lang="en-US" dirty="0"/>
              <a:t>is </a:t>
            </a:r>
            <a:r>
              <a:rPr lang="en-US" dirty="0">
                <a:solidFill>
                  <a:srgbClr val="0000FF"/>
                </a:solidFill>
              </a:rPr>
              <a:t>completely independent </a:t>
            </a:r>
            <a:r>
              <a:rPr lang="en-US" dirty="0"/>
              <a:t>of the </a:t>
            </a:r>
            <a:r>
              <a:rPr lang="en-US" dirty="0">
                <a:solidFill>
                  <a:srgbClr val="0000FF"/>
                </a:solidFill>
              </a:rPr>
              <a:t>existence of any other feature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based on the </a:t>
            </a:r>
            <a:r>
              <a:rPr lang="en-US" dirty="0">
                <a:solidFill>
                  <a:srgbClr val="0000FF"/>
                </a:solidFill>
              </a:rPr>
              <a:t>Bayes theorem</a:t>
            </a:r>
            <a:r>
              <a:rPr lang="en-US" dirty="0"/>
              <a:t> which helps define the probability of the occurrence of hypothesis A after the data B, is already given by: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D6964-F954-66BA-9105-5C44A00C2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284" y="3789917"/>
            <a:ext cx="2222500" cy="850900"/>
          </a:xfrm>
          <a:prstGeom prst="rect">
            <a:avLst/>
          </a:prstGeom>
        </p:spPr>
      </p:pic>
      <p:sp>
        <p:nvSpPr>
          <p:cNvPr id="14" name="Date Placeholder 15">
            <a:extLst>
              <a:ext uri="{FF2B5EF4-FFF2-40B4-BE49-F238E27FC236}">
                <a16:creationId xmlns:a16="http://schemas.microsoft.com/office/drawing/2014/main" id="{D7F8B6CD-25B2-D4F1-23DF-EAB4B6C394D1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4/26/22</a:t>
            </a:r>
          </a:p>
        </p:txBody>
      </p:sp>
      <p:sp>
        <p:nvSpPr>
          <p:cNvPr id="17" name="Slide Number Placeholder 17">
            <a:extLst>
              <a:ext uri="{FF2B5EF4-FFF2-40B4-BE49-F238E27FC236}">
                <a16:creationId xmlns:a16="http://schemas.microsoft.com/office/drawing/2014/main" id="{9DDA3E77-DFA4-A680-205F-38B00FB88EB1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4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RADTEC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54760-E503-BE1A-5ACA-F31B7DAF1F89}"/>
              </a:ext>
            </a:extLst>
          </p:cNvPr>
          <p:cNvSpPr txBox="1"/>
          <p:nvPr/>
        </p:nvSpPr>
        <p:spPr>
          <a:xfrm>
            <a:off x="1260346" y="1328243"/>
            <a:ext cx="96643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RADTEC - </a:t>
            </a:r>
            <a:r>
              <a:rPr lang="en-US" b="1" dirty="0"/>
              <a:t>R</a:t>
            </a:r>
            <a:r>
              <a:rPr lang="en-US" dirty="0"/>
              <a:t>e and continuous </a:t>
            </a:r>
            <a:r>
              <a:rPr lang="en-US" b="1" dirty="0"/>
              <a:t>A</a:t>
            </a:r>
            <a:r>
              <a:rPr lang="en-US" dirty="0"/>
              <a:t>uthentication based on </a:t>
            </a:r>
            <a:r>
              <a:rPr lang="en-US" b="1" dirty="0"/>
              <a:t>D</a:t>
            </a:r>
            <a:r>
              <a:rPr lang="en-US" dirty="0"/>
              <a:t>evice </a:t>
            </a:r>
            <a:r>
              <a:rPr lang="en-US" b="1" dirty="0"/>
              <a:t>T</a:t>
            </a:r>
            <a:r>
              <a:rPr lang="en-US" dirty="0"/>
              <a:t>yp</a:t>
            </a:r>
            <a:r>
              <a:rPr lang="en-US" b="1" dirty="0"/>
              <a:t>E C</a:t>
            </a:r>
            <a:r>
              <a:rPr lang="en-US" dirty="0"/>
              <a:t>lassification protocol, </a:t>
            </a:r>
          </a:p>
          <a:p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Performs </a:t>
            </a:r>
            <a:r>
              <a:rPr lang="en-US" dirty="0">
                <a:solidFill>
                  <a:srgbClr val="0000FF"/>
                </a:solidFill>
              </a:rPr>
              <a:t>device type level classification </a:t>
            </a:r>
            <a:r>
              <a:rPr lang="en-US" dirty="0"/>
              <a:t>based on </a:t>
            </a:r>
            <a:r>
              <a:rPr lang="en-US" dirty="0">
                <a:solidFill>
                  <a:srgbClr val="0000FF"/>
                </a:solidFill>
              </a:rPr>
              <a:t>traffic pattern/device fingerprint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Utilizes the device type to </a:t>
            </a:r>
            <a:r>
              <a:rPr lang="en-US" dirty="0">
                <a:solidFill>
                  <a:srgbClr val="0000FF"/>
                </a:solidFill>
              </a:rPr>
              <a:t>perform additional verification</a:t>
            </a:r>
            <a:r>
              <a:rPr lang="en-US" dirty="0"/>
              <a:t> during the authentication process</a:t>
            </a:r>
          </a:p>
          <a:p>
            <a:endParaRPr lang="en-US" dirty="0"/>
          </a:p>
          <a:p>
            <a:r>
              <a:rPr lang="en-US" u="sng" dirty="0"/>
              <a:t>Device Fingerprint Generation </a:t>
            </a:r>
            <a:r>
              <a:rPr lang="en-US" dirty="0"/>
              <a:t>– The traffic from the legitimate device (D) is collected by the hub (A)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20E7B-9A97-5F77-FA9F-FD7803603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670" y="3361541"/>
            <a:ext cx="4325076" cy="2238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6C4586-278A-381A-AA15-B5D55A19E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108" y="3302386"/>
            <a:ext cx="3924663" cy="2196473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5DFA324C-7512-4D05-F2E6-1CA83FCBD6F9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4/26/22</a:t>
            </a: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id="{BF12BDB1-14AD-AB9D-6940-D6B138743178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9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RADTEC – The Protocol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5">
            <a:extLst>
              <a:ext uri="{FF2B5EF4-FFF2-40B4-BE49-F238E27FC236}">
                <a16:creationId xmlns:a16="http://schemas.microsoft.com/office/drawing/2014/main" id="{0D977B9C-1ED0-A538-AABA-EF97404095B9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4/26/22</a:t>
            </a: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id="{438B6AB7-6E00-D15A-1DC9-46AF71028D88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C4963A-49EF-B747-62A1-9992F583F178}"/>
              </a:ext>
            </a:extLst>
          </p:cNvPr>
          <p:cNvSpPr/>
          <p:nvPr/>
        </p:nvSpPr>
        <p:spPr>
          <a:xfrm>
            <a:off x="1801175" y="2009532"/>
            <a:ext cx="652334" cy="2817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39F42-F176-BBF6-8FC3-CDAE00BEA3D5}"/>
              </a:ext>
            </a:extLst>
          </p:cNvPr>
          <p:cNvSpPr/>
          <p:nvPr/>
        </p:nvSpPr>
        <p:spPr>
          <a:xfrm>
            <a:off x="5769833" y="2020165"/>
            <a:ext cx="652334" cy="2817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E54195-B9BC-9D56-7307-FC03946BB34B}"/>
              </a:ext>
            </a:extLst>
          </p:cNvPr>
          <p:cNvSpPr/>
          <p:nvPr/>
        </p:nvSpPr>
        <p:spPr>
          <a:xfrm>
            <a:off x="9709502" y="2020165"/>
            <a:ext cx="652335" cy="2817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5F3950-496B-4F7A-E607-F34D8D4C38E4}"/>
              </a:ext>
            </a:extLst>
          </p:cNvPr>
          <p:cNvCxnSpPr/>
          <p:nvPr/>
        </p:nvCxnSpPr>
        <p:spPr>
          <a:xfrm>
            <a:off x="2463986" y="2178385"/>
            <a:ext cx="3294631" cy="2190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FE1EEC-F4ED-4AE5-B8B8-5EDC1F9633A3}"/>
              </a:ext>
            </a:extLst>
          </p:cNvPr>
          <p:cNvCxnSpPr>
            <a:cxnSpLocks/>
          </p:cNvCxnSpPr>
          <p:nvPr/>
        </p:nvCxnSpPr>
        <p:spPr>
          <a:xfrm flipH="1">
            <a:off x="2463986" y="2397460"/>
            <a:ext cx="3294631" cy="3098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6CB69B-02EC-A4AD-840E-CE51040834A2}"/>
              </a:ext>
            </a:extLst>
          </p:cNvPr>
          <p:cNvCxnSpPr/>
          <p:nvPr/>
        </p:nvCxnSpPr>
        <p:spPr>
          <a:xfrm>
            <a:off x="2468023" y="2707334"/>
            <a:ext cx="3294631" cy="2190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307545-2AA1-09BE-93C4-2FD178C5706A}"/>
              </a:ext>
            </a:extLst>
          </p:cNvPr>
          <p:cNvCxnSpPr/>
          <p:nvPr/>
        </p:nvCxnSpPr>
        <p:spPr>
          <a:xfrm>
            <a:off x="6422089" y="3307409"/>
            <a:ext cx="3294631" cy="2190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59202D-E73A-2773-C6BD-B161B0338ABE}"/>
              </a:ext>
            </a:extLst>
          </p:cNvPr>
          <p:cNvCxnSpPr>
            <a:cxnSpLocks/>
          </p:cNvCxnSpPr>
          <p:nvPr/>
        </p:nvCxnSpPr>
        <p:spPr>
          <a:xfrm flipH="1">
            <a:off x="6422089" y="3526484"/>
            <a:ext cx="3294631" cy="3098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39DC6C-71D5-F130-F57B-899045489D01}"/>
              </a:ext>
            </a:extLst>
          </p:cNvPr>
          <p:cNvCxnSpPr>
            <a:cxnSpLocks/>
          </p:cNvCxnSpPr>
          <p:nvPr/>
        </p:nvCxnSpPr>
        <p:spPr>
          <a:xfrm flipH="1">
            <a:off x="2461967" y="4128458"/>
            <a:ext cx="3294631" cy="3098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1B1795D-F0FF-1955-E063-7EB3E1B89F7A}"/>
              </a:ext>
            </a:extLst>
          </p:cNvPr>
          <p:cNvSpPr txBox="1"/>
          <p:nvPr/>
        </p:nvSpPr>
        <p:spPr>
          <a:xfrm>
            <a:off x="1380759" y="1657169"/>
            <a:ext cx="14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IoT Device (D)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FA1674-3CEF-356B-D51C-0E91C989E103}"/>
              </a:ext>
            </a:extLst>
          </p:cNvPr>
          <p:cNvSpPr txBox="1"/>
          <p:nvPr/>
        </p:nvSpPr>
        <p:spPr>
          <a:xfrm>
            <a:off x="5642733" y="165438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Hub (A)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A1D8EE-732C-CCB8-58E9-F8FDD175B519}"/>
              </a:ext>
            </a:extLst>
          </p:cNvPr>
          <p:cNvSpPr txBox="1"/>
          <p:nvPr/>
        </p:nvSpPr>
        <p:spPr>
          <a:xfrm>
            <a:off x="9436915" y="1640200"/>
            <a:ext cx="119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Verifier (V)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07692B-38F2-3996-A572-65FD79439074}"/>
              </a:ext>
            </a:extLst>
          </p:cNvPr>
          <p:cNvSpPr txBox="1"/>
          <p:nvPr/>
        </p:nvSpPr>
        <p:spPr>
          <a:xfrm rot="200937">
            <a:off x="4362885" y="2107350"/>
            <a:ext cx="948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Initialization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BF1FF2-D986-D346-2DFC-B6FC62C743BF}"/>
              </a:ext>
            </a:extLst>
          </p:cNvPr>
          <p:cNvSpPr txBox="1"/>
          <p:nvPr/>
        </p:nvSpPr>
        <p:spPr>
          <a:xfrm rot="21288846">
            <a:off x="3000354" y="2378303"/>
            <a:ext cx="1104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Limited Access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6CC914-F086-FB0E-F22F-4DF41685ADB4}"/>
              </a:ext>
            </a:extLst>
          </p:cNvPr>
          <p:cNvSpPr txBox="1"/>
          <p:nvPr/>
        </p:nvSpPr>
        <p:spPr>
          <a:xfrm rot="206788">
            <a:off x="4384095" y="2629267"/>
            <a:ext cx="1018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Device Traffic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BBAB81-706C-4FDB-D53C-FFFA85751E3B}"/>
              </a:ext>
            </a:extLst>
          </p:cNvPr>
          <p:cNvSpPr txBox="1"/>
          <p:nvPr/>
        </p:nvSpPr>
        <p:spPr>
          <a:xfrm rot="207311">
            <a:off x="7628926" y="3168907"/>
            <a:ext cx="86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Fingerprint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315399-160F-80B9-C51E-5061E079CCFA}"/>
              </a:ext>
            </a:extLst>
          </p:cNvPr>
          <p:cNvSpPr txBox="1"/>
          <p:nvPr/>
        </p:nvSpPr>
        <p:spPr>
          <a:xfrm rot="21213098">
            <a:off x="7580164" y="3631470"/>
            <a:ext cx="96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Device Type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DEE2E5-A5D5-AF77-71C1-556B9B646F96}"/>
              </a:ext>
            </a:extLst>
          </p:cNvPr>
          <p:cNvSpPr txBox="1"/>
          <p:nvPr/>
        </p:nvSpPr>
        <p:spPr>
          <a:xfrm rot="21294618">
            <a:off x="3166541" y="4037033"/>
            <a:ext cx="1890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Full Access / Access Denied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B68F351-A916-9F5F-131E-2F0F04833438}"/>
              </a:ext>
            </a:extLst>
          </p:cNvPr>
          <p:cNvCxnSpPr/>
          <p:nvPr/>
        </p:nvCxnSpPr>
        <p:spPr>
          <a:xfrm>
            <a:off x="2468584" y="4438332"/>
            <a:ext cx="3294631" cy="2190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474B021-DE7E-1151-3AFC-03E84D5057B5}"/>
              </a:ext>
            </a:extLst>
          </p:cNvPr>
          <p:cNvSpPr txBox="1"/>
          <p:nvPr/>
        </p:nvSpPr>
        <p:spPr>
          <a:xfrm rot="206788">
            <a:off x="3013769" y="4501665"/>
            <a:ext cx="2204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Continuous &amp; Re-Authentication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52376F-1A75-3864-05F2-64625A682DCD}"/>
              </a:ext>
            </a:extLst>
          </p:cNvPr>
          <p:cNvSpPr txBox="1"/>
          <p:nvPr/>
        </p:nvSpPr>
        <p:spPr>
          <a:xfrm>
            <a:off x="9632859" y="3383344"/>
            <a:ext cx="1782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Device Type Classification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F18148-3620-F1E0-B173-428351F43F03}"/>
              </a:ext>
            </a:extLst>
          </p:cNvPr>
          <p:cNvSpPr txBox="1"/>
          <p:nvPr/>
        </p:nvSpPr>
        <p:spPr>
          <a:xfrm>
            <a:off x="5314688" y="3888722"/>
            <a:ext cx="1678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Device Type Verification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F62EFC-E550-BD36-541A-0B09074498BB}"/>
              </a:ext>
            </a:extLst>
          </p:cNvPr>
          <p:cNvSpPr txBox="1"/>
          <p:nvPr/>
        </p:nvSpPr>
        <p:spPr>
          <a:xfrm>
            <a:off x="5454214" y="2951972"/>
            <a:ext cx="1399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Capture Fingerprint</a:t>
            </a:r>
          </a:p>
        </p:txBody>
      </p:sp>
    </p:spTree>
    <p:extLst>
      <p:ext uri="{BB962C8B-B14F-4D97-AF65-F5344CB8AC3E}">
        <p14:creationId xmlns:p14="http://schemas.microsoft.com/office/powerpoint/2010/main" val="34070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2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RADTEC – Verifier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  <a:p>
            <a:endParaRPr lang="en-US" sz="2600" b="1" dirty="0"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AF9A1-91D5-936F-40C0-DA6C0BA07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786" y="1282700"/>
            <a:ext cx="5143500" cy="4292600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3571294-553E-071E-C6A6-45FD183F4FE2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4/26/22</a:t>
            </a: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id="{47115F24-1501-362A-D70B-30B3AB8E594E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4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" y="166449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pic>
        <p:nvPicPr>
          <p:cNvPr id="4098" name="Picture 2" descr="State of the IoT 2020: 12 billion IoT connections">
            <a:extLst>
              <a:ext uri="{FF2B5EF4-FFF2-40B4-BE49-F238E27FC236}">
                <a16:creationId xmlns:a16="http://schemas.microsoft.com/office/drawing/2014/main" id="{9018FF46-62CF-FA4B-9816-40ECC2D5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4" y="2052155"/>
            <a:ext cx="5669692" cy="31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82A147-98C8-CADF-F2A3-849B939D215D}"/>
              </a:ext>
            </a:extLst>
          </p:cNvPr>
          <p:cNvSpPr txBox="1"/>
          <p:nvPr/>
        </p:nvSpPr>
        <p:spPr>
          <a:xfrm>
            <a:off x="1369769" y="5377841"/>
            <a:ext cx="377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Explosion in number of IoT Devices [1]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8F4E4-F63B-A482-5268-C3B8ACA70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720" y="1131163"/>
            <a:ext cx="5370565" cy="4061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2D9443-7B11-B5DB-82EF-F6ABFDE73A3C}"/>
              </a:ext>
            </a:extLst>
          </p:cNvPr>
          <p:cNvSpPr txBox="1"/>
          <p:nvPr/>
        </p:nvSpPr>
        <p:spPr>
          <a:xfrm>
            <a:off x="7227876" y="5377841"/>
            <a:ext cx="396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Security vulnerabilities of IoT devices [2]</a:t>
            </a:r>
          </a:p>
        </p:txBody>
      </p:sp>
      <p:sp>
        <p:nvSpPr>
          <p:cNvPr id="19" name="Date Placeholder 15">
            <a:extLst>
              <a:ext uri="{FF2B5EF4-FFF2-40B4-BE49-F238E27FC236}">
                <a16:creationId xmlns:a16="http://schemas.microsoft.com/office/drawing/2014/main" id="{10E6521C-FE4B-0694-F5FE-0ECB9B2F285D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4A417E-9E7F-11BE-8A20-3758A3B6EC07}"/>
              </a:ext>
            </a:extLst>
          </p:cNvPr>
          <p:cNvSpPr txBox="1"/>
          <p:nvPr/>
        </p:nvSpPr>
        <p:spPr>
          <a:xfrm>
            <a:off x="3448801" y="6359706"/>
            <a:ext cx="6147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[1] https://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iot-analytics.com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/state-of-the-iot-2020-12-billion-iot-connections-surpassing-non-iot-for-the-first-time/</a:t>
            </a:r>
          </a:p>
          <a:p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[2] https://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cve.mitre.org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cgi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-bin/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cvekey.cgi?keyword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=IoT</a:t>
            </a:r>
          </a:p>
        </p:txBody>
      </p:sp>
    </p:spTree>
    <p:extLst>
      <p:ext uri="{BB962C8B-B14F-4D97-AF65-F5344CB8AC3E}">
        <p14:creationId xmlns:p14="http://schemas.microsoft.com/office/powerpoint/2010/main" val="298784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Security Analysis – RADTEC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2252056" y="1582340"/>
            <a:ext cx="768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It can </a:t>
            </a:r>
            <a:r>
              <a:rPr lang="en-US">
                <a:solidFill>
                  <a:srgbClr val="0000FF"/>
                </a:solidFill>
              </a:rPr>
              <a:t>identify</a:t>
            </a:r>
            <a:r>
              <a:rPr lang="en-US"/>
              <a:t> whether a device is </a:t>
            </a:r>
            <a:r>
              <a:rPr lang="en-US">
                <a:solidFill>
                  <a:srgbClr val="0000FF"/>
                </a:solidFill>
              </a:rPr>
              <a:t>known</a:t>
            </a:r>
            <a:r>
              <a:rPr lang="en-US"/>
              <a:t> or </a:t>
            </a:r>
            <a:r>
              <a:rPr lang="en-US">
                <a:solidFill>
                  <a:srgbClr val="0000FF"/>
                </a:solidFill>
              </a:rPr>
              <a:t>unknown</a:t>
            </a:r>
            <a:r>
              <a:rPr lang="en-US"/>
              <a:t> by using classification techniques, and if the </a:t>
            </a:r>
            <a:r>
              <a:rPr lang="en-US">
                <a:solidFill>
                  <a:srgbClr val="0000FF"/>
                </a:solidFill>
              </a:rPr>
              <a:t>device has been compromised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protocol addresses scenarios where an adversary can: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/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Exploit a vulnerable device to </a:t>
            </a:r>
            <a:r>
              <a:rPr lang="en-US" sz="1600">
                <a:solidFill>
                  <a:srgbClr val="0000FF"/>
                </a:solidFill>
              </a:rPr>
              <a:t>inject malicious packets</a:t>
            </a:r>
            <a:r>
              <a:rPr lang="en-US" sz="1600"/>
              <a:t> and therefore, </a:t>
            </a:r>
            <a:r>
              <a:rPr lang="en-US" sz="1600">
                <a:solidFill>
                  <a:srgbClr val="0000FF"/>
                </a:solidFill>
              </a:rPr>
              <a:t>poison the network</a:t>
            </a:r>
          </a:p>
          <a:p>
            <a:pPr marL="800100" lvl="1" indent="-342900">
              <a:buFont typeface="+mj-lt"/>
              <a:buAutoNum type="arabicPeriod"/>
            </a:pPr>
            <a:endParaRPr lang="en-US" sz="800"/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Use a vulnerable IoT device to </a:t>
            </a:r>
            <a:r>
              <a:rPr lang="en-US" sz="1600">
                <a:solidFill>
                  <a:srgbClr val="0000FF"/>
                </a:solidFill>
              </a:rPr>
              <a:t>extract sensitive data </a:t>
            </a:r>
            <a:r>
              <a:rPr lang="en-US" sz="1600"/>
              <a:t>even if the network packets are encrypted</a:t>
            </a:r>
          </a:p>
          <a:p>
            <a:pPr marL="800100" lvl="1" indent="-342900">
              <a:buFont typeface="+mj-lt"/>
              <a:buAutoNum type="arabicPeriod"/>
            </a:pPr>
            <a:endParaRPr lang="en-US" sz="800"/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Compromise a vulnerable IoT device and </a:t>
            </a:r>
            <a:r>
              <a:rPr lang="en-US" sz="1600">
                <a:solidFill>
                  <a:srgbClr val="0000FF"/>
                </a:solidFill>
              </a:rPr>
              <a:t>actuate the activities </a:t>
            </a:r>
            <a:r>
              <a:rPr lang="en-US" sz="1600"/>
              <a:t>that would typically be performed by a different type of device 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RADTEC does so by keeping a constant track of </a:t>
            </a:r>
            <a:r>
              <a:rPr lang="en-US">
                <a:solidFill>
                  <a:srgbClr val="0000FF"/>
                </a:solidFill>
              </a:rPr>
              <a:t>changes in a device fingerprint </a:t>
            </a:r>
            <a:r>
              <a:rPr lang="en-US"/>
              <a:t>and following the </a:t>
            </a:r>
            <a:r>
              <a:rPr lang="en-US">
                <a:solidFill>
                  <a:srgbClr val="0000FF"/>
                </a:solidFill>
              </a:rPr>
              <a:t>access policies</a:t>
            </a:r>
            <a:r>
              <a:rPr lang="en-US"/>
              <a:t> defined within the hub</a:t>
            </a:r>
          </a:p>
        </p:txBody>
      </p:sp>
      <p:sp>
        <p:nvSpPr>
          <p:cNvPr id="13" name="Date Placeholder 15">
            <a:extLst>
              <a:ext uri="{FF2B5EF4-FFF2-40B4-BE49-F238E27FC236}">
                <a16:creationId xmlns:a16="http://schemas.microsoft.com/office/drawing/2014/main" id="{2AE05B66-D9D4-6F05-CB97-87CB66FC90E7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id="{1A85D2F8-9C75-36C6-BA32-CB38684B129D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1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Security Analysis – Classification Technique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460954" y="1865436"/>
            <a:ext cx="926316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Adversary can easily </a:t>
            </a:r>
            <a:r>
              <a:rPr lang="en-US">
                <a:solidFill>
                  <a:srgbClr val="0000FF"/>
                </a:solidFill>
              </a:rPr>
              <a:t>spoof the MAC address </a:t>
            </a:r>
            <a:r>
              <a:rPr lang="en-US"/>
              <a:t>of an already authenticated device and authenticate itself with the hub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only time we use the MAC address is to check if the device already exists in the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verifier will automatically be able to send confirmation to the hub that the </a:t>
            </a:r>
            <a:r>
              <a:rPr lang="en-US">
                <a:solidFill>
                  <a:srgbClr val="0000FF"/>
                </a:solidFill>
              </a:rPr>
              <a:t>MAC addresses match</a:t>
            </a:r>
            <a:r>
              <a:rPr lang="en-US"/>
              <a:t>, but if the </a:t>
            </a:r>
            <a:r>
              <a:rPr lang="en-US">
                <a:solidFill>
                  <a:srgbClr val="0000FF"/>
                </a:solidFill>
              </a:rPr>
              <a:t>fingerprint does not match</a:t>
            </a:r>
            <a:r>
              <a:rPr lang="en-US"/>
              <a:t>, so this device must be </a:t>
            </a:r>
            <a:r>
              <a:rPr lang="en-US">
                <a:solidFill>
                  <a:srgbClr val="0000FF"/>
                </a:solidFill>
              </a:rPr>
              <a:t>compromised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is based on the idea that when a machine learning model is trained and tested on the same or at least similar dataset, it should provide predictions with the highest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Device is reclassified every time when it needs </a:t>
            </a:r>
            <a:r>
              <a:rPr lang="en-US">
                <a:solidFill>
                  <a:srgbClr val="0000FF"/>
                </a:solidFill>
              </a:rPr>
              <a:t>re-authentication</a:t>
            </a:r>
            <a:r>
              <a:rPr lang="en-US"/>
              <a:t> irrespective of its previous authentication with the server</a:t>
            </a:r>
            <a:br>
              <a:rPr lang="en-US"/>
            </a:br>
            <a:endParaRPr lang="en-US"/>
          </a:p>
        </p:txBody>
      </p:sp>
      <p:sp>
        <p:nvSpPr>
          <p:cNvPr id="12" name="Date Placeholder 15">
            <a:extLst>
              <a:ext uri="{FF2B5EF4-FFF2-40B4-BE49-F238E27FC236}">
                <a16:creationId xmlns:a16="http://schemas.microsoft.com/office/drawing/2014/main" id="{55596D30-C22B-6BB4-B1E3-E6D71CA7E406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5" name="Slide Number Placeholder 17">
            <a:extLst>
              <a:ext uri="{FF2B5EF4-FFF2-40B4-BE49-F238E27FC236}">
                <a16:creationId xmlns:a16="http://schemas.microsoft.com/office/drawing/2014/main" id="{6E3F0FA7-4E76-E3E7-B81F-6A252DC7CEAC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006EF3-42DD-C5C1-E124-FB0AC5E09C63}"/>
              </a:ext>
            </a:extLst>
          </p:cNvPr>
          <p:cNvSpPr txBox="1"/>
          <p:nvPr/>
        </p:nvSpPr>
        <p:spPr>
          <a:xfrm>
            <a:off x="1324256" y="6182828"/>
            <a:ext cx="953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[1] Sheng, Yong, et al. "Detecting 802.11 MAC layer spoofing using received signal strength." </a:t>
            </a:r>
            <a:r>
              <a:rPr lang="en-US" sz="1200" i="1">
                <a:solidFill>
                  <a:schemeClr val="bg2">
                    <a:lumMod val="25000"/>
                  </a:schemeClr>
                </a:solidFill>
              </a:rPr>
              <a:t>IEEE INFOCOM 2008-The 27th Conference on Computer Communications</a:t>
            </a: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. IEEE, 2008.</a:t>
            </a:r>
          </a:p>
        </p:txBody>
      </p:sp>
    </p:spTree>
    <p:extLst>
      <p:ext uri="{BB962C8B-B14F-4D97-AF65-F5344CB8AC3E}">
        <p14:creationId xmlns:p14="http://schemas.microsoft.com/office/powerpoint/2010/main" val="936149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Discussion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574559" y="1536174"/>
            <a:ext cx="11042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assume that there are three scenarios where a device needs to be authenticated when,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 </a:t>
            </a:r>
            <a:r>
              <a:rPr lang="en-US">
                <a:solidFill>
                  <a:srgbClr val="0000FF"/>
                </a:solidFill>
              </a:rPr>
              <a:t>new device </a:t>
            </a:r>
            <a:r>
              <a:rPr lang="en-US"/>
              <a:t>is first introduced in the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 </a:t>
            </a:r>
            <a:r>
              <a:rPr lang="en-US">
                <a:solidFill>
                  <a:srgbClr val="0000FF"/>
                </a:solidFill>
              </a:rPr>
              <a:t>previously authenticated device </a:t>
            </a:r>
            <a:r>
              <a:rPr lang="en-US"/>
              <a:t>moves into and out of the network and requires re-authentication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 </a:t>
            </a:r>
            <a:r>
              <a:rPr lang="en-US">
                <a:solidFill>
                  <a:srgbClr val="0000FF"/>
                </a:solidFill>
              </a:rPr>
              <a:t>device that constantly remains inside the network</a:t>
            </a:r>
            <a:r>
              <a:rPr lang="en-US"/>
              <a:t> requires continuous authentication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protocol addresses all three scenarios by </a:t>
            </a:r>
            <a:r>
              <a:rPr lang="en-US">
                <a:solidFill>
                  <a:srgbClr val="0000FF"/>
                </a:solidFill>
              </a:rPr>
              <a:t>correlating a device MAC address to the ones previously stored in the database</a:t>
            </a:r>
            <a:r>
              <a:rPr lang="en-US"/>
              <a:t>, and then providing authentication by using the classification techniques applied in this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If a </a:t>
            </a:r>
            <a:r>
              <a:rPr lang="en-US">
                <a:solidFill>
                  <a:srgbClr val="0000FF"/>
                </a:solidFill>
              </a:rPr>
              <a:t>vulnerable device is compromised </a:t>
            </a:r>
            <a:r>
              <a:rPr lang="en-US"/>
              <a:t>by an adversary and the authentication credentials are stolen, it will generally be the case that the </a:t>
            </a:r>
            <a:r>
              <a:rPr lang="en-US">
                <a:solidFill>
                  <a:srgbClr val="0000FF"/>
                </a:solidFill>
              </a:rPr>
              <a:t>adversary does not know the type of the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However, </a:t>
            </a:r>
            <a:r>
              <a:rPr lang="en-US">
                <a:solidFill>
                  <a:srgbClr val="0000FF"/>
                </a:solidFill>
              </a:rPr>
              <a:t>even if the adversary can identify the type of device</a:t>
            </a:r>
            <a:r>
              <a:rPr lang="en-US"/>
              <a:t>, the adversary will not be able to perform any actions using the vulnerable device since the </a:t>
            </a:r>
            <a:r>
              <a:rPr lang="en-US">
                <a:solidFill>
                  <a:srgbClr val="0000FF"/>
                </a:solidFill>
              </a:rPr>
              <a:t>classification model will notice the change in device fingerprint</a:t>
            </a:r>
            <a:r>
              <a:rPr lang="en-US"/>
              <a:t>, resulting in blocking the access given to the device</a:t>
            </a:r>
          </a:p>
        </p:txBody>
      </p:sp>
      <p:sp>
        <p:nvSpPr>
          <p:cNvPr id="12" name="Date Placeholder 15">
            <a:extLst>
              <a:ext uri="{FF2B5EF4-FFF2-40B4-BE49-F238E27FC236}">
                <a16:creationId xmlns:a16="http://schemas.microsoft.com/office/drawing/2014/main" id="{EAC4AB9F-BF00-53B5-E5E1-D0FC1AB42011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5" name="Slide Number Placeholder 17">
            <a:extLst>
              <a:ext uri="{FF2B5EF4-FFF2-40B4-BE49-F238E27FC236}">
                <a16:creationId xmlns:a16="http://schemas.microsoft.com/office/drawing/2014/main" id="{7C239E88-EC00-9614-E9E8-AEF209FD8C94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Implementation - Dataset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964951" y="1720840"/>
            <a:ext cx="38770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Implementation techniques used to classify IoT devices such as data preprocessing involving, </a:t>
            </a:r>
            <a:r>
              <a:rPr lang="en-US">
                <a:solidFill>
                  <a:srgbClr val="0000FF"/>
                </a:solidFill>
              </a:rPr>
              <a:t>data cleaning and splitting, standardizing features, numerical imputation, and feature engineering</a:t>
            </a:r>
          </a:p>
          <a:p>
            <a:endParaRPr lang="en-US"/>
          </a:p>
          <a:p>
            <a:r>
              <a:rPr lang="en-US"/>
              <a:t>We chose </a:t>
            </a:r>
            <a:r>
              <a:rPr lang="en-US">
                <a:solidFill>
                  <a:srgbClr val="0000FF"/>
                </a:solidFill>
              </a:rPr>
              <a:t>15 devices </a:t>
            </a:r>
            <a:r>
              <a:rPr lang="en-US"/>
              <a:t>as shown in Table 6.1 and obtained relevant information from packet capture files by extracting important features using </a:t>
            </a:r>
            <a:r>
              <a:rPr lang="en-US">
                <a:solidFill>
                  <a:srgbClr val="0000FF"/>
                </a:solidFill>
              </a:rPr>
              <a:t>tshark</a:t>
            </a:r>
            <a:r>
              <a:rPr lang="en-US"/>
              <a:t> into a </a:t>
            </a:r>
            <a:r>
              <a:rPr lang="en-US">
                <a:solidFill>
                  <a:srgbClr val="0000FF"/>
                </a:solidFill>
              </a:rPr>
              <a:t>.csv </a:t>
            </a:r>
            <a:r>
              <a:rPr lang="en-US"/>
              <a:t>file [1]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F7FEE-ED31-D21C-FB92-E5DB88734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36" y="1385546"/>
            <a:ext cx="4877267" cy="3924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EFEA34-8D07-F562-8BA5-1F64F2952495}"/>
              </a:ext>
            </a:extLst>
          </p:cNvPr>
          <p:cNvSpPr txBox="1"/>
          <p:nvPr/>
        </p:nvSpPr>
        <p:spPr>
          <a:xfrm>
            <a:off x="1183997" y="6328928"/>
            <a:ext cx="9817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[1] </a:t>
            </a:r>
            <a:r>
              <a:rPr lang="en-US" sz="1200" err="1">
                <a:solidFill>
                  <a:schemeClr val="bg2">
                    <a:lumMod val="25000"/>
                  </a:schemeClr>
                </a:solidFill>
              </a:rPr>
              <a:t>Sivanathan</a:t>
            </a: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200" err="1">
                <a:solidFill>
                  <a:schemeClr val="bg2">
                    <a:lumMod val="25000"/>
                  </a:schemeClr>
                </a:solidFill>
              </a:rPr>
              <a:t>Arunan</a:t>
            </a: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, et al. "Classifying IoT devices in smart environments using network traffic characteristics." </a:t>
            </a:r>
            <a:r>
              <a:rPr lang="en-US" sz="1200" i="1">
                <a:solidFill>
                  <a:schemeClr val="bg2">
                    <a:lumMod val="25000"/>
                  </a:schemeClr>
                </a:solidFill>
              </a:rPr>
              <a:t>IEEE Transactions on Mobile Computing</a:t>
            </a: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 18.8 (2018): 1745-1759.</a:t>
            </a:r>
          </a:p>
        </p:txBody>
      </p:sp>
      <p:sp>
        <p:nvSpPr>
          <p:cNvPr id="14" name="Date Placeholder 15">
            <a:extLst>
              <a:ext uri="{FF2B5EF4-FFF2-40B4-BE49-F238E27FC236}">
                <a16:creationId xmlns:a16="http://schemas.microsoft.com/office/drawing/2014/main" id="{C63CF652-A28F-9DB3-002D-02F7D43C33C2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7" name="Slide Number Placeholder 17">
            <a:extLst>
              <a:ext uri="{FF2B5EF4-FFF2-40B4-BE49-F238E27FC236}">
                <a16:creationId xmlns:a16="http://schemas.microsoft.com/office/drawing/2014/main" id="{9A27A67D-EC2E-A590-04C0-6192725A3760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2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Implementation – Device Identification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184844" y="1752758"/>
            <a:ext cx="981538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</a:t>
            </a:r>
            <a:r>
              <a:rPr lang="en-US">
                <a:solidFill>
                  <a:srgbClr val="0000FF"/>
                </a:solidFill>
              </a:rPr>
              <a:t>device identification </a:t>
            </a:r>
            <a:r>
              <a:rPr lang="en-US"/>
              <a:t>process is done by utilizing the </a:t>
            </a:r>
            <a:r>
              <a:rPr lang="en-US">
                <a:solidFill>
                  <a:srgbClr val="0000FF"/>
                </a:solidFill>
              </a:rPr>
              <a:t>device fingerprint </a:t>
            </a:r>
            <a:r>
              <a:rPr lang="en-US"/>
              <a:t>collected by the hub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process for developing the ML model is </a:t>
            </a:r>
            <a:r>
              <a:rPr lang="en-US">
                <a:solidFill>
                  <a:srgbClr val="0000FF"/>
                </a:solidFill>
              </a:rPr>
              <a:t>scalable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New categories of IoT devices can simply be trained on the combined classifier and targeted classifiers by using device packet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 u="sng"/>
              <a:t>Algorithm selection</a:t>
            </a:r>
            <a:r>
              <a:rPr lang="en-US"/>
              <a:t> - Based on previous work and approaches, we use the following </a:t>
            </a:r>
            <a:r>
              <a:rPr lang="en-US">
                <a:solidFill>
                  <a:srgbClr val="0000FF"/>
                </a:solidFill>
              </a:rPr>
              <a:t>five classifiers</a:t>
            </a:r>
            <a:r>
              <a:rPr lang="en-US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Random Forest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K-Nearest Neighbors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Support Vector Machine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Gradient Boosting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Gaussian Naive Bayes </a:t>
            </a:r>
          </a:p>
        </p:txBody>
      </p:sp>
      <p:sp>
        <p:nvSpPr>
          <p:cNvPr id="12" name="Date Placeholder 15">
            <a:extLst>
              <a:ext uri="{FF2B5EF4-FFF2-40B4-BE49-F238E27FC236}">
                <a16:creationId xmlns:a16="http://schemas.microsoft.com/office/drawing/2014/main" id="{B499BFD2-1987-74A6-3D2A-6D8812410440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5" name="Slide Number Placeholder 17">
            <a:extLst>
              <a:ext uri="{FF2B5EF4-FFF2-40B4-BE49-F238E27FC236}">
                <a16:creationId xmlns:a16="http://schemas.microsoft.com/office/drawing/2014/main" id="{96BD2FF7-98C9-45C8-1405-F2D9B3A9341C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89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Implementation – Data Pre-Processing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481141" y="1520785"/>
            <a:ext cx="92227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Data Pre-processing</a:t>
            </a:r>
          </a:p>
          <a:p>
            <a:endParaRPr lang="en-US" sz="800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Data Cleaning and Splitting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Irrelevant data points were </a:t>
            </a:r>
            <a:r>
              <a:rPr lang="en-US">
                <a:solidFill>
                  <a:srgbClr val="0000FF"/>
                </a:solidFill>
              </a:rPr>
              <a:t>removed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Data was </a:t>
            </a:r>
            <a:r>
              <a:rPr lang="en-US">
                <a:solidFill>
                  <a:srgbClr val="0000FF"/>
                </a:solidFill>
              </a:rPr>
              <a:t>labelled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split</a:t>
            </a:r>
            <a:r>
              <a:rPr lang="en-US"/>
              <a:t> into train and test data, 80% and 20% respectively</a:t>
            </a:r>
          </a:p>
          <a:p>
            <a:pPr lvl="2"/>
            <a:endParaRPr lang="en-US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Standardizing Features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Features were </a:t>
            </a:r>
            <a:r>
              <a:rPr lang="en-US">
                <a:solidFill>
                  <a:srgbClr val="0000FF"/>
                </a:solidFill>
              </a:rPr>
              <a:t>standardized</a:t>
            </a:r>
            <a:r>
              <a:rPr lang="en-US"/>
              <a:t> by subtracting the mean from the values and then scaling it to unit variance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Numerical Imputation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Missing values were imputed to the </a:t>
            </a:r>
            <a:r>
              <a:rPr lang="en-US">
                <a:solidFill>
                  <a:srgbClr val="0000FF"/>
                </a:solidFill>
              </a:rPr>
              <a:t>median values</a:t>
            </a:r>
            <a:r>
              <a:rPr lang="en-US"/>
              <a:t> of each individual feature</a:t>
            </a:r>
          </a:p>
          <a:p>
            <a:pPr lvl="1"/>
            <a:br>
              <a:rPr lang="en-US"/>
            </a:br>
            <a:endParaRPr lang="en-US"/>
          </a:p>
        </p:txBody>
      </p:sp>
      <p:sp>
        <p:nvSpPr>
          <p:cNvPr id="12" name="Date Placeholder 15">
            <a:extLst>
              <a:ext uri="{FF2B5EF4-FFF2-40B4-BE49-F238E27FC236}">
                <a16:creationId xmlns:a16="http://schemas.microsoft.com/office/drawing/2014/main" id="{F0A16674-95C4-F6C6-9D89-337EF88F837B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5" name="Slide Number Placeholder 17">
            <a:extLst>
              <a:ext uri="{FF2B5EF4-FFF2-40B4-BE49-F238E27FC236}">
                <a16:creationId xmlns:a16="http://schemas.microsoft.com/office/drawing/2014/main" id="{0C7D6E99-8A69-BF1A-FC31-F1D8A9F7B715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34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Implementation – Feature Engineering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487680" y="1374550"/>
            <a:ext cx="51182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/>
          </a:p>
          <a:p>
            <a:pPr marL="800100" lvl="1" indent="-342900">
              <a:buFont typeface="+mj-lt"/>
              <a:buAutoNum type="arabicPeriod" startAt="4"/>
            </a:pPr>
            <a:r>
              <a:rPr lang="en-US"/>
              <a:t>Feature Engineering</a:t>
            </a:r>
            <a:endParaRPr lang="en-US" sz="80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/>
              <a:t>We use a </a:t>
            </a:r>
            <a:r>
              <a:rPr lang="en-US" sz="1600">
                <a:solidFill>
                  <a:srgbClr val="0000FF"/>
                </a:solidFill>
              </a:rPr>
              <a:t>random forest search classifier </a:t>
            </a:r>
            <a:r>
              <a:rPr lang="en-US" sz="1600"/>
              <a:t>to extract </a:t>
            </a:r>
            <a:r>
              <a:rPr lang="en-US" sz="1600">
                <a:solidFill>
                  <a:srgbClr val="0000FF"/>
                </a:solidFill>
              </a:rPr>
              <a:t>feature importance scores </a:t>
            </a:r>
            <a:r>
              <a:rPr lang="en-US" sz="1600"/>
              <a:t>from the </a:t>
            </a:r>
            <a:r>
              <a:rPr lang="en-US" sz="1600">
                <a:solidFill>
                  <a:srgbClr val="0000FF"/>
                </a:solidFill>
              </a:rPr>
              <a:t>19 features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/>
              <a:t>A </a:t>
            </a:r>
            <a:r>
              <a:rPr lang="en-US" sz="1600">
                <a:solidFill>
                  <a:srgbClr val="0000FF"/>
                </a:solidFill>
              </a:rPr>
              <a:t>threshold of 0.05 </a:t>
            </a:r>
            <a:r>
              <a:rPr lang="en-US" sz="1600"/>
              <a:t>was set for the importance score of features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/>
              <a:t>All features with importance scores below the threshold were eliminated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/>
              <a:t>Such features included </a:t>
            </a:r>
            <a:r>
              <a:rPr lang="en-US" sz="1600" err="1"/>
              <a:t>tcp.urgent</a:t>
            </a:r>
            <a:r>
              <a:rPr lang="en-US" sz="1600"/>
              <a:t> pointer, </a:t>
            </a:r>
            <a:r>
              <a:rPr lang="en-US" sz="1600" err="1"/>
              <a:t>ip.flags.mf</a:t>
            </a:r>
            <a:r>
              <a:rPr lang="en-US" sz="1600"/>
              <a:t>, </a:t>
            </a:r>
            <a:r>
              <a:rPr lang="en-US" sz="1600" err="1"/>
              <a:t>tcp.analysis.ack</a:t>
            </a:r>
            <a:r>
              <a:rPr lang="en-US" sz="1600"/>
              <a:t> </a:t>
            </a:r>
            <a:r>
              <a:rPr lang="en-US" sz="1600" err="1"/>
              <a:t>rtt</a:t>
            </a:r>
            <a:r>
              <a:rPr lang="en-US" sz="1600"/>
              <a:t>, </a:t>
            </a:r>
            <a:r>
              <a:rPr lang="en-US" sz="1600" err="1"/>
              <a:t>ip.proto</a:t>
            </a:r>
            <a:r>
              <a:rPr lang="en-US" sz="1600"/>
              <a:t>, </a:t>
            </a:r>
            <a:r>
              <a:rPr lang="en-US" sz="1600" err="1"/>
              <a:t>tcp.time</a:t>
            </a:r>
            <a:r>
              <a:rPr lang="en-US" sz="1600"/>
              <a:t> delta, </a:t>
            </a:r>
            <a:r>
              <a:rPr lang="en-US" sz="1600" err="1"/>
              <a:t>ip.flags.df</a:t>
            </a:r>
            <a:r>
              <a:rPr lang="en-US" sz="1600"/>
              <a:t>, </a:t>
            </a:r>
            <a:r>
              <a:rPr lang="en-US" sz="1600" err="1"/>
              <a:t>tcp.flags</a:t>
            </a:r>
            <a:r>
              <a:rPr lang="en-US" sz="1600"/>
              <a:t>, </a:t>
            </a:r>
            <a:r>
              <a:rPr lang="en-US" sz="1600" err="1"/>
              <a:t>tcp.len</a:t>
            </a:r>
            <a:r>
              <a:rPr lang="en-US" sz="1600"/>
              <a:t>, </a:t>
            </a:r>
            <a:r>
              <a:rPr lang="en-US" sz="1600" err="1"/>
              <a:t>tcp.ack</a:t>
            </a:r>
            <a:r>
              <a:rPr lang="en-US" sz="1600"/>
              <a:t>, </a:t>
            </a:r>
            <a:r>
              <a:rPr lang="en-US" sz="1600" err="1"/>
              <a:t>udp.port</a:t>
            </a:r>
            <a:r>
              <a:rPr lang="en-US" sz="1600"/>
              <a:t>, </a:t>
            </a:r>
            <a:r>
              <a:rPr lang="en-US" sz="1600" err="1"/>
              <a:t>tcp.time</a:t>
            </a:r>
            <a:r>
              <a:rPr lang="en-US" sz="1600"/>
              <a:t> relative, </a:t>
            </a:r>
            <a:r>
              <a:rPr lang="en-US" sz="1600" err="1"/>
              <a:t>tcp.seq</a:t>
            </a:r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CDA63-5241-03C7-F60E-07F2A9088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629" y="1689044"/>
            <a:ext cx="4219666" cy="3389857"/>
          </a:xfrm>
          <a:prstGeom prst="rect">
            <a:avLst/>
          </a:prstGeom>
        </p:spPr>
      </p:pic>
      <p:sp>
        <p:nvSpPr>
          <p:cNvPr id="14" name="Date Placeholder 15">
            <a:extLst>
              <a:ext uri="{FF2B5EF4-FFF2-40B4-BE49-F238E27FC236}">
                <a16:creationId xmlns:a16="http://schemas.microsoft.com/office/drawing/2014/main" id="{FDD5289C-5DCF-53B0-C4F0-BDBA0DB01FAB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7" name="Slide Number Placeholder 17">
            <a:extLst>
              <a:ext uri="{FF2B5EF4-FFF2-40B4-BE49-F238E27FC236}">
                <a16:creationId xmlns:a16="http://schemas.microsoft.com/office/drawing/2014/main" id="{060F08C3-AFCA-F613-F32B-B5EFD1053C11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33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Implementation – Training &amp; Testing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567997" y="1331317"/>
            <a:ext cx="9049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/>
          </a:p>
          <a:p>
            <a:pPr marL="800100" lvl="1" indent="-342900">
              <a:buFont typeface="+mj-lt"/>
              <a:buAutoNum type="arabicPeriod" startAt="5"/>
            </a:pPr>
            <a:r>
              <a:rPr lang="en-US"/>
              <a:t>Training and Testing</a:t>
            </a:r>
          </a:p>
          <a:p>
            <a:pPr lvl="1">
              <a:buClr>
                <a:schemeClr val="tx1"/>
              </a:buClr>
            </a:pPr>
            <a:endParaRPr lang="en-US" sz="800"/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Training</a:t>
            </a:r>
            <a:r>
              <a:rPr lang="en-US"/>
              <a:t> was performed by </a:t>
            </a:r>
            <a:r>
              <a:rPr lang="en-US">
                <a:solidFill>
                  <a:srgbClr val="0000FF"/>
                </a:solidFill>
              </a:rPr>
              <a:t>fitting the model onto the data</a:t>
            </a:r>
            <a:r>
              <a:rPr lang="en-US"/>
              <a:t> to make classifications</a:t>
            </a:r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During </a:t>
            </a:r>
            <a:r>
              <a:rPr lang="en-US">
                <a:solidFill>
                  <a:srgbClr val="0000FF"/>
                </a:solidFill>
              </a:rPr>
              <a:t>testing</a:t>
            </a:r>
            <a:r>
              <a:rPr lang="en-US"/>
              <a:t>, labels for test data were </a:t>
            </a:r>
            <a:r>
              <a:rPr lang="en-US">
                <a:solidFill>
                  <a:srgbClr val="0000FF"/>
                </a:solidFill>
              </a:rPr>
              <a:t>predicted</a:t>
            </a:r>
            <a:r>
              <a:rPr lang="en-US"/>
              <a:t> by the trained models</a:t>
            </a:r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Accuracy scores </a:t>
            </a:r>
            <a:r>
              <a:rPr lang="en-US"/>
              <a:t>while performing testing were recorded </a:t>
            </a:r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Time taken by the training</a:t>
            </a:r>
            <a:r>
              <a:rPr lang="en-US" sz="1600"/>
              <a:t> </a:t>
            </a:r>
            <a:r>
              <a:rPr lang="en-US"/>
              <a:t>process and the classification of a single device for each classifier was recorded (Table 6.2)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58A3E-15C0-0515-B8D1-D0F35FE74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149" y="3578086"/>
            <a:ext cx="7682774" cy="227347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D8E3C89-FB3F-A81C-0175-8FB0537D2460}"/>
              </a:ext>
            </a:extLst>
          </p:cNvPr>
          <p:cNvSpPr/>
          <p:nvPr/>
        </p:nvSpPr>
        <p:spPr>
          <a:xfrm>
            <a:off x="7977051" y="4139764"/>
            <a:ext cx="748937" cy="304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5">
            <a:extLst>
              <a:ext uri="{FF2B5EF4-FFF2-40B4-BE49-F238E27FC236}">
                <a16:creationId xmlns:a16="http://schemas.microsoft.com/office/drawing/2014/main" id="{326C15E6-597F-8904-15A1-A72D13857901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56A93-D878-07F5-EF49-7F822CE3211D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8BE5CD-51CD-384C-E134-A65AC9B96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20" name="Slide Number Placeholder 17">
            <a:extLst>
              <a:ext uri="{FF2B5EF4-FFF2-40B4-BE49-F238E27FC236}">
                <a16:creationId xmlns:a16="http://schemas.microsoft.com/office/drawing/2014/main" id="{13F9104E-83CF-5550-78F4-B09E0B842C9D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7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Results – F1 Score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912948" y="1390986"/>
            <a:ext cx="1035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</a:t>
            </a:r>
            <a:r>
              <a:rPr lang="en-US">
                <a:solidFill>
                  <a:srgbClr val="0000FF"/>
                </a:solidFill>
              </a:rPr>
              <a:t>highest average F1 score </a:t>
            </a:r>
            <a:r>
              <a:rPr lang="en-US"/>
              <a:t>for all classes was provided by the </a:t>
            </a:r>
            <a:r>
              <a:rPr lang="en-US">
                <a:solidFill>
                  <a:srgbClr val="0000FF"/>
                </a:solidFill>
              </a:rPr>
              <a:t>Random Forest Classifier</a:t>
            </a:r>
            <a:r>
              <a:rPr lang="en-US"/>
              <a:t> (RFC)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RFC</a:t>
            </a:r>
            <a:r>
              <a:rPr lang="en-US"/>
              <a:t> is near perfect for differentiating between an IoT and a non-IoT device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EDF8EA-5FB4-3598-7691-D0836F47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32" y="2370871"/>
            <a:ext cx="2708812" cy="19557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2F2ECA-F6C9-E731-4A3E-7A2C2CE54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839" y="4366875"/>
            <a:ext cx="2708813" cy="19557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DDEBD6-1A92-3DD4-701B-67ABB7104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060" y="2370871"/>
            <a:ext cx="2708812" cy="19557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59A43B-C8A8-AEBC-9938-38F0D3F6A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096" y="2370871"/>
            <a:ext cx="2708812" cy="195574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112BEE2F-BC42-D15F-BA9F-A763DDCAD08B}"/>
              </a:ext>
            </a:extLst>
          </p:cNvPr>
          <p:cNvSpPr/>
          <p:nvPr/>
        </p:nvSpPr>
        <p:spPr>
          <a:xfrm>
            <a:off x="4237975" y="2212565"/>
            <a:ext cx="3048110" cy="211404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5263375-A53B-1F0C-2B45-8FEB9F35D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8311" y="4366874"/>
            <a:ext cx="2708814" cy="1955741"/>
          </a:xfrm>
          <a:prstGeom prst="rect">
            <a:avLst/>
          </a:prstGeom>
        </p:spPr>
      </p:pic>
      <p:sp>
        <p:nvSpPr>
          <p:cNvPr id="33" name="Date Placeholder 15">
            <a:extLst>
              <a:ext uri="{FF2B5EF4-FFF2-40B4-BE49-F238E27FC236}">
                <a16:creationId xmlns:a16="http://schemas.microsoft.com/office/drawing/2014/main" id="{0B32AA64-6671-BE05-01D7-FC6A5B965B3C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3CBB8D5-1E19-91E1-050D-A853E1962E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37" name="Slide Number Placeholder 17">
            <a:extLst>
              <a:ext uri="{FF2B5EF4-FFF2-40B4-BE49-F238E27FC236}">
                <a16:creationId xmlns:a16="http://schemas.microsoft.com/office/drawing/2014/main" id="{332C635F-B96F-E988-96D4-F8EFD1864729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91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Results – Accuracy Score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621545" y="1036750"/>
            <a:ext cx="89419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After making the predictions, we established that the </a:t>
            </a:r>
            <a:r>
              <a:rPr lang="en-US" sz="1600">
                <a:solidFill>
                  <a:srgbClr val="0000FF"/>
                </a:solidFill>
              </a:rPr>
              <a:t>Random Forest Classifier (RFC)</a:t>
            </a:r>
            <a:r>
              <a:rPr lang="en-US" sz="1600"/>
              <a:t> was the most accurate model for making the predictions with an accuracy of </a:t>
            </a:r>
            <a:r>
              <a:rPr lang="en-US" sz="1600">
                <a:solidFill>
                  <a:srgbClr val="0000FF"/>
                </a:solidFill>
              </a:rPr>
              <a:t>95.2%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The </a:t>
            </a:r>
            <a:r>
              <a:rPr lang="en-US" sz="1600">
                <a:solidFill>
                  <a:srgbClr val="0000FF"/>
                </a:solidFill>
              </a:rPr>
              <a:t>second most accurate</a:t>
            </a:r>
            <a:r>
              <a:rPr lang="en-US" sz="1600"/>
              <a:t> classifier was the </a:t>
            </a:r>
            <a:r>
              <a:rPr lang="en-US" sz="1600">
                <a:solidFill>
                  <a:srgbClr val="0000FF"/>
                </a:solidFill>
              </a:rPr>
              <a:t>Gradient Boost Classifier </a:t>
            </a:r>
            <a:r>
              <a:rPr lang="en-US" sz="1600"/>
              <a:t>(GBC) with an accuracy of </a:t>
            </a:r>
            <a:r>
              <a:rPr lang="en-US" sz="1600">
                <a:solidFill>
                  <a:srgbClr val="0000FF"/>
                </a:solidFill>
              </a:rPr>
              <a:t>94.8%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>
              <a:solidFill>
                <a:srgbClr val="0000FF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FF"/>
                </a:solidFill>
              </a:rPr>
              <a:t>K-Nearest Neighbors Classifier </a:t>
            </a:r>
            <a:r>
              <a:rPr lang="en-US" sz="1600"/>
              <a:t>(KNN) accuracy – </a:t>
            </a:r>
            <a:r>
              <a:rPr lang="en-US" sz="1600">
                <a:solidFill>
                  <a:srgbClr val="0000FF"/>
                </a:solidFill>
              </a:rPr>
              <a:t>93.3%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">
              <a:solidFill>
                <a:srgbClr val="0000FF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FF"/>
                </a:solidFill>
              </a:rPr>
              <a:t>Support Vector Machine Classifier </a:t>
            </a:r>
            <a:r>
              <a:rPr lang="en-US" sz="1600"/>
              <a:t>(SVM) accuracy – </a:t>
            </a:r>
            <a:r>
              <a:rPr lang="en-US" sz="1600">
                <a:solidFill>
                  <a:srgbClr val="0000FF"/>
                </a:solidFill>
              </a:rPr>
              <a:t>88.3%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">
              <a:solidFill>
                <a:srgbClr val="0000FF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FF"/>
                </a:solidFill>
              </a:rPr>
              <a:t>Gaussian Naïve Bayes Classifier </a:t>
            </a:r>
            <a:r>
              <a:rPr lang="en-US" sz="1600"/>
              <a:t>(NAB) accuracy – </a:t>
            </a:r>
            <a:r>
              <a:rPr lang="en-US" sz="1600">
                <a:solidFill>
                  <a:srgbClr val="0000FF"/>
                </a:solidFill>
              </a:rPr>
              <a:t>76.8%</a:t>
            </a:r>
            <a:endParaRPr lang="en-US" sz="1600" u="sng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A57B6-7C78-76DC-B83B-B79B0647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845" y="3383973"/>
            <a:ext cx="4139381" cy="27277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FDD656-A0AC-AAAA-063D-80048ACCDF64}"/>
              </a:ext>
            </a:extLst>
          </p:cNvPr>
          <p:cNvSpPr/>
          <p:nvPr/>
        </p:nvSpPr>
        <p:spPr>
          <a:xfrm>
            <a:off x="4502331" y="3203818"/>
            <a:ext cx="731520" cy="2907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5">
            <a:extLst>
              <a:ext uri="{FF2B5EF4-FFF2-40B4-BE49-F238E27FC236}">
                <a16:creationId xmlns:a16="http://schemas.microsoft.com/office/drawing/2014/main" id="{67700D45-FB7A-7F7D-1959-E056A30E9F98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2FD4E42-3F0A-F752-74D4-99D96E5E7945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6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Challenges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372832" y="1568092"/>
            <a:ext cx="94394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Many IoT devices today are manufactured by </a:t>
            </a:r>
            <a:r>
              <a:rPr lang="en-US">
                <a:solidFill>
                  <a:srgbClr val="0000FF"/>
                </a:solidFill>
              </a:rPr>
              <a:t>traditional home appliance manufacturers</a:t>
            </a:r>
            <a:r>
              <a:rPr lang="en-US"/>
              <a:t> [1]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Using the </a:t>
            </a:r>
            <a:r>
              <a:rPr lang="en-US">
                <a:solidFill>
                  <a:srgbClr val="0000FF"/>
                </a:solidFill>
              </a:rPr>
              <a:t>vulnerabilities in IoT devices</a:t>
            </a:r>
            <a:r>
              <a:rPr lang="en-US"/>
              <a:t>, an adversary can launch multiple attacks on other devices in the network [1]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Previous work does not provide a </a:t>
            </a:r>
            <a:r>
              <a:rPr lang="en-US">
                <a:solidFill>
                  <a:srgbClr val="0000FF"/>
                </a:solidFill>
              </a:rPr>
              <a:t>strict protocol </a:t>
            </a:r>
            <a:r>
              <a:rPr lang="en-US"/>
              <a:t>for IoT authentication that is </a:t>
            </a:r>
            <a:r>
              <a:rPr lang="en-US">
                <a:solidFill>
                  <a:srgbClr val="0000FF"/>
                </a:solidFill>
              </a:rPr>
              <a:t>independent of vulnerable characteristics of the network</a:t>
            </a:r>
            <a:r>
              <a:rPr lang="en-US"/>
              <a:t> or a protocol that does not rely significantly on the </a:t>
            </a:r>
            <a:r>
              <a:rPr lang="en-US">
                <a:solidFill>
                  <a:srgbClr val="0000FF"/>
                </a:solidFill>
              </a:rPr>
              <a:t>user input </a:t>
            </a:r>
            <a:r>
              <a:rPr lang="en-US"/>
              <a:t>[1, 2]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Existing machine learning solutions </a:t>
            </a:r>
            <a:r>
              <a:rPr lang="en-US">
                <a:solidFill>
                  <a:srgbClr val="0000FF"/>
                </a:solidFill>
              </a:rPr>
              <a:t>do not classify the type of IoT device </a:t>
            </a:r>
            <a:r>
              <a:rPr lang="en-US"/>
              <a:t>being authenticated, leaving the network vulnerable to actuating attacks carried out using vulnerable IoT devices [3]</a:t>
            </a:r>
          </a:p>
          <a:p>
            <a:pPr lvl="1"/>
            <a:endParaRPr lang="en-US" sz="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There needs to be an </a:t>
            </a:r>
            <a:r>
              <a:rPr lang="en-US">
                <a:solidFill>
                  <a:srgbClr val="0000FF"/>
                </a:solidFill>
              </a:rPr>
              <a:t>efficient protocol </a:t>
            </a:r>
            <a:r>
              <a:rPr lang="en-US"/>
              <a:t>that uses the least amount of time and memory for each authentication instance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B0591D-CC0B-6F5A-4E46-ABAF92EAA26B}"/>
              </a:ext>
            </a:extLst>
          </p:cNvPr>
          <p:cNvSpPr txBox="1"/>
          <p:nvPr/>
        </p:nvSpPr>
        <p:spPr>
          <a:xfrm>
            <a:off x="852616" y="6057735"/>
            <a:ext cx="9932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[1] Miettinen, Markus, et al. "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Iot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 sentinel: Automated device-type identification for security enforcement in 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iot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." 2017 IEEE 37th International Conference on Distributed Computing Systems  </a:t>
            </a:r>
          </a:p>
          <a:p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      (ICDCS). IEEE, 2017.</a:t>
            </a:r>
          </a:p>
          <a:p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[2] Zhang, 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Jiansong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, et al. "Proximity based IoT device authentication." IEEE INFOCOM 2017-IEEE Conference on Computer Communications. IEEE, 2017.</a:t>
            </a:r>
          </a:p>
          <a:p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[3] Al-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Garadi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, Mohammed Ali, et al. "A survey of machine and deep learning methods for internet of things (IoT) security." IEEE Communications Surveys &amp; Tutorials 22.3 (2020): 1646-1685.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9167DF-1571-9604-BE4A-9831543AD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E4F8F44-B40E-59DC-B3A8-76A7618BE60E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id="{C7431F70-CF6A-CC6F-BDFE-B98C3BFD4B5C}"/>
              </a:ext>
            </a:extLst>
          </p:cNvPr>
          <p:cNvSpPr txBox="1">
            <a:spLocks/>
          </p:cNvSpPr>
          <p:nvPr/>
        </p:nvSpPr>
        <p:spPr>
          <a:xfrm flipH="1">
            <a:off x="298715" y="6229116"/>
            <a:ext cx="26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Conclusion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684307" y="1172850"/>
            <a:ext cx="1081645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We proposed the </a:t>
            </a:r>
            <a:r>
              <a:rPr lang="en-US">
                <a:solidFill>
                  <a:srgbClr val="0000FF"/>
                </a:solidFill>
              </a:rPr>
              <a:t>RADTEC protocol </a:t>
            </a:r>
            <a:r>
              <a:rPr lang="en-US"/>
              <a:t>as a solution to improve the security of IoT devices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Through </a:t>
            </a:r>
            <a:r>
              <a:rPr lang="en-US">
                <a:solidFill>
                  <a:srgbClr val="0000FF"/>
                </a:solidFill>
              </a:rPr>
              <a:t>machine learning and cryptographic techniques</a:t>
            </a:r>
            <a:r>
              <a:rPr lang="en-US"/>
              <a:t>, RADTEC addresses the events in which an adversary can exploit a vulnerable device to: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"/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US">
                <a:solidFill>
                  <a:srgbClr val="0000FF"/>
                </a:solidFill>
              </a:rPr>
              <a:t>Capture</a:t>
            </a:r>
            <a:r>
              <a:rPr lang="en-US"/>
              <a:t> network traffic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US">
                <a:solidFill>
                  <a:srgbClr val="0000FF"/>
                </a:solidFill>
              </a:rPr>
              <a:t>Poison</a:t>
            </a:r>
            <a:r>
              <a:rPr lang="en-US"/>
              <a:t> the network by injecting malicious packets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US">
                <a:solidFill>
                  <a:srgbClr val="0000FF"/>
                </a:solidFill>
              </a:rPr>
              <a:t>Actuate</a:t>
            </a:r>
            <a:r>
              <a:rPr lang="en-US"/>
              <a:t> a device to perform activities of some other type of device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We used the </a:t>
            </a:r>
            <a:r>
              <a:rPr lang="en-US">
                <a:solidFill>
                  <a:srgbClr val="0000FF"/>
                </a:solidFill>
              </a:rPr>
              <a:t>Random Forest Classifier, Gradient Boost Classifier, K-Nearest Neighbors Classifier, Support Vector Machine Classifier and the Naive Bayes Classifier</a:t>
            </a:r>
            <a:r>
              <a:rPr lang="en-US"/>
              <a:t> to identify the type of IoT device using </a:t>
            </a:r>
            <a:r>
              <a:rPr lang="en-US">
                <a:solidFill>
                  <a:srgbClr val="0000FF"/>
                </a:solidFill>
              </a:rPr>
              <a:t>cross-layer data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Random Forest Classifier </a:t>
            </a:r>
            <a:r>
              <a:rPr lang="en-US"/>
              <a:t>was able to make the most accurate prediction with an accuracy score of </a:t>
            </a:r>
            <a:r>
              <a:rPr lang="en-US">
                <a:solidFill>
                  <a:srgbClr val="0000FF"/>
                </a:solidFill>
              </a:rPr>
              <a:t>95.2% and the highest average F1 score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The time required to train the model and the average time taken to classify a single data point were recorded for all classifiers. </a:t>
            </a:r>
            <a:r>
              <a:rPr lang="en-US">
                <a:solidFill>
                  <a:srgbClr val="0000FF"/>
                </a:solidFill>
              </a:rPr>
              <a:t>Gaussian Naive Bayes Classifier</a:t>
            </a:r>
            <a:r>
              <a:rPr lang="en-US"/>
              <a:t> was found to be the </a:t>
            </a:r>
            <a:r>
              <a:rPr lang="en-US">
                <a:solidFill>
                  <a:srgbClr val="0000FF"/>
                </a:solidFill>
              </a:rPr>
              <a:t>fastest classifier for training and testing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However, we would </a:t>
            </a:r>
            <a:r>
              <a:rPr lang="en-US">
                <a:solidFill>
                  <a:srgbClr val="0000FF"/>
                </a:solidFill>
              </a:rPr>
              <a:t>prefer to use the Random Forest Classifier</a:t>
            </a:r>
            <a:r>
              <a:rPr lang="en-US"/>
              <a:t>, as it still required less time than most other models for training and testing and </a:t>
            </a:r>
            <a:r>
              <a:rPr lang="en-US">
                <a:solidFill>
                  <a:srgbClr val="0000FF"/>
                </a:solidFill>
              </a:rPr>
              <a:t>provided the most accurate results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2" name="Date Placeholder 15">
            <a:extLst>
              <a:ext uri="{FF2B5EF4-FFF2-40B4-BE49-F238E27FC236}">
                <a16:creationId xmlns:a16="http://schemas.microsoft.com/office/drawing/2014/main" id="{82C24C6D-CB0E-0BA0-295F-73D09EB1CD7C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5" name="Slide Number Placeholder 17">
            <a:extLst>
              <a:ext uri="{FF2B5EF4-FFF2-40B4-BE49-F238E27FC236}">
                <a16:creationId xmlns:a16="http://schemas.microsoft.com/office/drawing/2014/main" id="{0488D7E2-2691-2330-3633-D2428A26EADD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Future 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998864" y="1951672"/>
            <a:ext cx="81873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 our future work we plan to train classification models for </a:t>
            </a:r>
            <a:r>
              <a:rPr lang="en-US">
                <a:solidFill>
                  <a:srgbClr val="0000FF"/>
                </a:solidFill>
              </a:rPr>
              <a:t>several more types of IoT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would further </a:t>
            </a:r>
            <a:r>
              <a:rPr lang="en-US">
                <a:solidFill>
                  <a:srgbClr val="0000FF"/>
                </a:solidFill>
              </a:rPr>
              <a:t>collect more data </a:t>
            </a:r>
            <a:r>
              <a:rPr lang="en-US"/>
              <a:t>for each type of device to eliminate bias in our model, if any, to provide more accurate classifications for all the devices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 addition to the machine learning classifiers used in this thesis, we would perform device type level classification </a:t>
            </a:r>
            <a:r>
              <a:rPr lang="en-US">
                <a:solidFill>
                  <a:srgbClr val="0000FF"/>
                </a:solidFill>
              </a:rPr>
              <a:t>using several other types of class</a:t>
            </a:r>
            <a:r>
              <a:rPr lang="en-US"/>
              <a:t>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Finally, we would apply </a:t>
            </a:r>
            <a:r>
              <a:rPr lang="en-US">
                <a:solidFill>
                  <a:srgbClr val="0000FF"/>
                </a:solidFill>
              </a:rPr>
              <a:t>model fine-tuning</a:t>
            </a:r>
            <a:r>
              <a:rPr lang="en-US"/>
              <a:t> techniques to improve the performance of our classifiers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B11A6-0D22-BEF2-E2B5-F6B46961AC31}"/>
              </a:ext>
            </a:extLst>
          </p:cNvPr>
          <p:cNvSpPr txBox="1"/>
          <p:nvPr/>
        </p:nvSpPr>
        <p:spPr>
          <a:xfrm>
            <a:off x="5304692" y="5371100"/>
            <a:ext cx="1575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Thank you!</a:t>
            </a:r>
          </a:p>
        </p:txBody>
      </p:sp>
      <p:sp>
        <p:nvSpPr>
          <p:cNvPr id="13" name="Date Placeholder 15">
            <a:extLst>
              <a:ext uri="{FF2B5EF4-FFF2-40B4-BE49-F238E27FC236}">
                <a16:creationId xmlns:a16="http://schemas.microsoft.com/office/drawing/2014/main" id="{3D989D47-C718-201D-7D89-63DBAF8D7CD5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id="{FC1EBCC8-F142-E8A8-EE62-A63F696BBE2A}"/>
              </a:ext>
            </a:extLst>
          </p:cNvPr>
          <p:cNvSpPr txBox="1">
            <a:spLocks/>
          </p:cNvSpPr>
          <p:nvPr/>
        </p:nvSpPr>
        <p:spPr>
          <a:xfrm flipH="1">
            <a:off x="249094" y="6231099"/>
            <a:ext cx="354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1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Contribution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063128" y="3930901"/>
            <a:ext cx="100588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present the </a:t>
            </a:r>
            <a:r>
              <a:rPr lang="en-US">
                <a:solidFill>
                  <a:srgbClr val="0000FF"/>
                </a:solidFill>
              </a:rPr>
              <a:t>RADTEC</a:t>
            </a:r>
            <a:r>
              <a:rPr lang="en-US"/>
              <a:t> (</a:t>
            </a:r>
            <a:r>
              <a:rPr lang="en-US" b="1"/>
              <a:t>R</a:t>
            </a:r>
            <a:r>
              <a:rPr lang="en-US"/>
              <a:t>e and continuous </a:t>
            </a:r>
            <a:r>
              <a:rPr lang="en-US" b="1"/>
              <a:t>A</a:t>
            </a:r>
            <a:r>
              <a:rPr lang="en-US"/>
              <a:t>uthentication based on </a:t>
            </a:r>
            <a:r>
              <a:rPr lang="en-US" b="1"/>
              <a:t>D</a:t>
            </a:r>
            <a:r>
              <a:rPr lang="en-US"/>
              <a:t>evice </a:t>
            </a:r>
            <a:r>
              <a:rPr lang="en-US" b="1"/>
              <a:t>T</a:t>
            </a:r>
            <a:r>
              <a:rPr lang="en-US"/>
              <a:t>yp</a:t>
            </a:r>
            <a:r>
              <a:rPr lang="en-US" b="1"/>
              <a:t>E C</a:t>
            </a:r>
            <a:r>
              <a:rPr lang="en-US"/>
              <a:t>lassification) protocol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protocol leverages </a:t>
            </a:r>
            <a:r>
              <a:rPr lang="en-US">
                <a:solidFill>
                  <a:srgbClr val="0000FF"/>
                </a:solidFill>
              </a:rPr>
              <a:t>cross layer data </a:t>
            </a:r>
            <a:r>
              <a:rPr lang="en-US"/>
              <a:t>(including network, data link, transport, and application,) and </a:t>
            </a:r>
            <a:r>
              <a:rPr lang="en-US">
                <a:solidFill>
                  <a:srgbClr val="0000FF"/>
                </a:solidFill>
              </a:rPr>
              <a:t>Machine Learning </a:t>
            </a:r>
            <a:r>
              <a:rPr lang="en-US"/>
              <a:t>(ML) techniques to classify the type of device with an </a:t>
            </a:r>
            <a:r>
              <a:rPr lang="en-US">
                <a:solidFill>
                  <a:srgbClr val="0000FF"/>
                </a:solidFill>
              </a:rPr>
              <a:t>accuracy over 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Different types of</a:t>
            </a:r>
            <a:r>
              <a:rPr lang="en-US" sz="1600"/>
              <a:t> </a:t>
            </a:r>
            <a:r>
              <a:rPr lang="en-US"/>
              <a:t>machine learning classifiers were compared to best estimate the </a:t>
            </a:r>
            <a:r>
              <a:rPr lang="en-US">
                <a:solidFill>
                  <a:srgbClr val="0000FF"/>
                </a:solidFill>
              </a:rPr>
              <a:t>types of IoT device </a:t>
            </a:r>
            <a:r>
              <a:rPr lang="en-US"/>
              <a:t>and to</a:t>
            </a:r>
            <a:r>
              <a:rPr lang="en-US" sz="1600"/>
              <a:t> </a:t>
            </a:r>
            <a:r>
              <a:rPr lang="en-US"/>
              <a:t>develop a stricter and more efficient method for authentication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50C00A-42CF-0369-AE09-5EAA90EFC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11" y="1295492"/>
            <a:ext cx="4821848" cy="2275098"/>
          </a:xfrm>
          <a:prstGeom prst="rect">
            <a:avLst/>
          </a:prstGeom>
        </p:spPr>
      </p:pic>
      <p:sp>
        <p:nvSpPr>
          <p:cNvPr id="18" name="Date Placeholder 15">
            <a:extLst>
              <a:ext uri="{FF2B5EF4-FFF2-40B4-BE49-F238E27FC236}">
                <a16:creationId xmlns:a16="http://schemas.microsoft.com/office/drawing/2014/main" id="{266BA991-B3B5-6C3B-BBD5-05CCFE4EAEA7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21" name="Slide Number Placeholder 17">
            <a:extLst>
              <a:ext uri="{FF2B5EF4-FFF2-40B4-BE49-F238E27FC236}">
                <a16:creationId xmlns:a16="http://schemas.microsoft.com/office/drawing/2014/main" id="{81D8256D-54EB-5CE1-8112-DEEAC1F12477}"/>
              </a:ext>
            </a:extLst>
          </p:cNvPr>
          <p:cNvSpPr txBox="1">
            <a:spLocks/>
          </p:cNvSpPr>
          <p:nvPr/>
        </p:nvSpPr>
        <p:spPr>
          <a:xfrm flipH="1">
            <a:off x="298715" y="6229116"/>
            <a:ext cx="26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4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Contribution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07565-5474-9C1B-E456-83DCB7DD7607}"/>
              </a:ext>
            </a:extLst>
          </p:cNvPr>
          <p:cNvSpPr txBox="1"/>
          <p:nvPr/>
        </p:nvSpPr>
        <p:spPr>
          <a:xfrm>
            <a:off x="912949" y="1474619"/>
            <a:ext cx="1035917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We present a device type-based </a:t>
            </a:r>
            <a:r>
              <a:rPr lang="en-US" sz="1600">
                <a:solidFill>
                  <a:srgbClr val="0000FF"/>
                </a:solidFill>
              </a:rPr>
              <a:t>re and continuous authentication</a:t>
            </a:r>
            <a:r>
              <a:rPr lang="en-US" sz="1600"/>
              <a:t>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We address the case where vulnerable IoT devices that can be compromised by an adversary and manipulated to:</a:t>
            </a:r>
          </a:p>
          <a:p>
            <a:endParaRPr lang="en-US" sz="800"/>
          </a:p>
          <a:p>
            <a:pPr marL="800100" lvl="1" indent="-342900">
              <a:buClr>
                <a:schemeClr val="tx1"/>
              </a:buClr>
              <a:buAutoNum type="arabicPeriod"/>
            </a:pPr>
            <a:r>
              <a:rPr lang="en-US" sz="1600">
                <a:solidFill>
                  <a:srgbClr val="0000FF"/>
                </a:solidFill>
              </a:rPr>
              <a:t>Capture</a:t>
            </a:r>
            <a:r>
              <a:rPr lang="en-US" sz="1600"/>
              <a:t> network traffic</a:t>
            </a:r>
          </a:p>
          <a:p>
            <a:pPr marL="800100" lvl="1" indent="-342900">
              <a:buClr>
                <a:schemeClr val="tx1"/>
              </a:buClr>
              <a:buAutoNum type="arabicPeriod"/>
            </a:pPr>
            <a:r>
              <a:rPr lang="en-US" sz="1600">
                <a:solidFill>
                  <a:srgbClr val="0000FF"/>
                </a:solidFill>
              </a:rPr>
              <a:t>Poison</a:t>
            </a:r>
            <a:r>
              <a:rPr lang="en-US" sz="1600"/>
              <a:t> the network by uploading malicious packets and</a:t>
            </a:r>
          </a:p>
          <a:p>
            <a:pPr marL="800100" lvl="1" indent="-342900">
              <a:buClr>
                <a:schemeClr val="tx1"/>
              </a:buClr>
              <a:buAutoNum type="arabicPeriod"/>
            </a:pPr>
            <a:r>
              <a:rPr lang="en-US" sz="1600">
                <a:solidFill>
                  <a:srgbClr val="0000FF"/>
                </a:solidFill>
              </a:rPr>
              <a:t>Actuate</a:t>
            </a:r>
            <a:r>
              <a:rPr lang="en-US" sz="1600"/>
              <a:t> a device to perform activities of some other type of device</a:t>
            </a:r>
          </a:p>
          <a:p>
            <a:pPr marL="800100" lvl="1" indent="-342900">
              <a:buAutoNum type="arabicPeriod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Perform extensive experimentation by utilizing the available data for our </a:t>
            </a:r>
            <a:r>
              <a:rPr lang="en-US" sz="1600">
                <a:solidFill>
                  <a:srgbClr val="0000FF"/>
                </a:solidFill>
              </a:rPr>
              <a:t>ML-based device type classification </a:t>
            </a:r>
            <a:r>
              <a:rPr lang="en-US" sz="1600"/>
              <a:t>technique to show the performance of various classifiers based on algorithms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Random Forest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K-Nearest Neighbors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Support Vector Machine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Gradient Boosting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Gaussian Naive Bayes </a:t>
            </a:r>
          </a:p>
          <a:p>
            <a:pPr lvl="1"/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We also show that </a:t>
            </a:r>
            <a:r>
              <a:rPr lang="en-US" sz="1600">
                <a:solidFill>
                  <a:srgbClr val="0000FF"/>
                </a:solidFill>
              </a:rPr>
              <a:t>Random Forest Classifier</a:t>
            </a:r>
            <a:r>
              <a:rPr lang="en-US" sz="1600"/>
              <a:t> is overall most </a:t>
            </a:r>
            <a:r>
              <a:rPr lang="en-US" sz="1600">
                <a:solidFill>
                  <a:srgbClr val="0000FF"/>
                </a:solidFill>
              </a:rPr>
              <a:t>accurate</a:t>
            </a:r>
            <a:r>
              <a:rPr lang="en-US" sz="1600"/>
              <a:t> and </a:t>
            </a:r>
            <a:r>
              <a:rPr lang="en-US" sz="1600">
                <a:solidFill>
                  <a:srgbClr val="0000FF"/>
                </a:solidFill>
              </a:rPr>
              <a:t>efficient</a:t>
            </a:r>
            <a:r>
              <a:rPr lang="en-US" sz="1600"/>
              <a:t> in performing accurate classifications</a:t>
            </a:r>
          </a:p>
        </p:txBody>
      </p:sp>
      <p:sp>
        <p:nvSpPr>
          <p:cNvPr id="13" name="Date Placeholder 15">
            <a:extLst>
              <a:ext uri="{FF2B5EF4-FFF2-40B4-BE49-F238E27FC236}">
                <a16:creationId xmlns:a16="http://schemas.microsoft.com/office/drawing/2014/main" id="{7057CDFC-F1C2-4F30-6323-1FA1FFCE9EC6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id="{4952EF4B-0153-8DCB-8983-378B45E8EF0C}"/>
              </a:ext>
            </a:extLst>
          </p:cNvPr>
          <p:cNvSpPr txBox="1">
            <a:spLocks/>
          </p:cNvSpPr>
          <p:nvPr/>
        </p:nvSpPr>
        <p:spPr>
          <a:xfrm flipH="1">
            <a:off x="298715" y="6229116"/>
            <a:ext cx="26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Related 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92465-12D0-FEC1-95B3-893FF50387E9}"/>
              </a:ext>
            </a:extLst>
          </p:cNvPr>
          <p:cNvSpPr txBox="1"/>
          <p:nvPr/>
        </p:nvSpPr>
        <p:spPr>
          <a:xfrm>
            <a:off x="1301634" y="1674673"/>
            <a:ext cx="958180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Existing work includes </a:t>
            </a:r>
            <a:r>
              <a:rPr lang="en-US">
                <a:solidFill>
                  <a:srgbClr val="0000FF"/>
                </a:solidFill>
              </a:rPr>
              <a:t>machine learning-based techniques</a:t>
            </a:r>
            <a:r>
              <a:rPr lang="en-US"/>
              <a:t> to differentiate several types of IoT devices from non-IoT devices or detect attacks while others include </a:t>
            </a:r>
            <a:r>
              <a:rPr lang="en-US">
                <a:solidFill>
                  <a:srgbClr val="0000FF"/>
                </a:solidFill>
              </a:rPr>
              <a:t>proximity-based solutions</a:t>
            </a:r>
            <a:r>
              <a:rPr lang="en-US"/>
              <a:t> 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Miettinen et al. [1] </a:t>
            </a:r>
            <a:r>
              <a:rPr lang="en-US" sz="1600">
                <a:solidFill>
                  <a:srgbClr val="0000FF"/>
                </a:solidFill>
              </a:rPr>
              <a:t>relies on MAC addresses</a:t>
            </a:r>
            <a:r>
              <a:rPr lang="en-US" sz="1600"/>
              <a:t> to identify a new device trying to authenticate with the network, </a:t>
            </a:r>
            <a:r>
              <a:rPr lang="en-US" sz="1600">
                <a:solidFill>
                  <a:srgbClr val="0000FF"/>
                </a:solidFill>
              </a:rPr>
              <a:t>which can be spoofed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err="1"/>
              <a:t>Bremler</a:t>
            </a:r>
            <a:r>
              <a:rPr lang="en-US" sz="1600"/>
              <a:t> et al. [2] focus on distinguishing between IoT and Non-IoT (</a:t>
            </a:r>
            <a:r>
              <a:rPr lang="en-US" sz="1600" err="1"/>
              <a:t>NoT</a:t>
            </a:r>
            <a:r>
              <a:rPr lang="en-US" sz="1600"/>
              <a:t>) devices using ML, however, their classification model is </a:t>
            </a:r>
            <a:r>
              <a:rPr lang="en-US" sz="1600">
                <a:solidFill>
                  <a:srgbClr val="0000FF"/>
                </a:solidFill>
              </a:rPr>
              <a:t>only capable of classifying a device as IoT or not-IoT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err="1"/>
              <a:t>Meidan</a:t>
            </a:r>
            <a:r>
              <a:rPr lang="en-US" sz="1600"/>
              <a:t> et al. [3] </a:t>
            </a:r>
            <a:r>
              <a:rPr lang="en-US" sz="1600">
                <a:solidFill>
                  <a:srgbClr val="0000FF"/>
                </a:solidFill>
              </a:rPr>
              <a:t>whitelist devices</a:t>
            </a:r>
            <a:r>
              <a:rPr lang="en-US" sz="1600"/>
              <a:t> that are classified as </a:t>
            </a:r>
            <a:r>
              <a:rPr lang="en-US" sz="1600">
                <a:solidFill>
                  <a:srgbClr val="0000FF"/>
                </a:solidFill>
              </a:rPr>
              <a:t>trustworthy</a:t>
            </a:r>
            <a:r>
              <a:rPr lang="en-US" sz="1600"/>
              <a:t> by using machine learning, however, this could give a </a:t>
            </a:r>
            <a:r>
              <a:rPr lang="en-US" sz="1600">
                <a:solidFill>
                  <a:srgbClr val="0000FF"/>
                </a:solidFill>
              </a:rPr>
              <a:t>compromised whitelisted device unrestricted access to the network</a:t>
            </a:r>
            <a:r>
              <a:rPr lang="en-US" sz="16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Al-</a:t>
            </a:r>
            <a:r>
              <a:rPr lang="en-US" sz="1600" err="1"/>
              <a:t>Garadi</a:t>
            </a:r>
            <a:r>
              <a:rPr lang="en-US" sz="1600"/>
              <a:t> et al. [4] present work that focuses mainly on </a:t>
            </a:r>
            <a:r>
              <a:rPr lang="en-US" sz="1600">
                <a:solidFill>
                  <a:srgbClr val="0000FF"/>
                </a:solidFill>
              </a:rPr>
              <a:t>detecting attacks by monitoring the behavior of the IoT device</a:t>
            </a:r>
            <a:r>
              <a:rPr lang="en-US" sz="1600"/>
              <a:t> but </a:t>
            </a:r>
            <a:r>
              <a:rPr lang="en-US" sz="1600">
                <a:solidFill>
                  <a:srgbClr val="0000FF"/>
                </a:solidFill>
              </a:rPr>
              <a:t>does not</a:t>
            </a:r>
            <a:r>
              <a:rPr lang="en-US" sz="1600"/>
              <a:t> extend machine learning classification techniques to </a:t>
            </a:r>
            <a:r>
              <a:rPr lang="en-US" sz="1600">
                <a:solidFill>
                  <a:srgbClr val="0000FF"/>
                </a:solidFill>
              </a:rPr>
              <a:t>differentiate between several types of IoT devices.</a:t>
            </a:r>
          </a:p>
        </p:txBody>
      </p:sp>
      <p:sp>
        <p:nvSpPr>
          <p:cNvPr id="18" name="Date Placeholder 15">
            <a:extLst>
              <a:ext uri="{FF2B5EF4-FFF2-40B4-BE49-F238E27FC236}">
                <a16:creationId xmlns:a16="http://schemas.microsoft.com/office/drawing/2014/main" id="{53D956BB-8CE4-1628-92B9-45F2262F003B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2D0E0A-AF66-0B91-EF4E-48522E308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22" name="Slide Number Placeholder 17">
            <a:extLst>
              <a:ext uri="{FF2B5EF4-FFF2-40B4-BE49-F238E27FC236}">
                <a16:creationId xmlns:a16="http://schemas.microsoft.com/office/drawing/2014/main" id="{3E5017D4-AA7E-0556-C2AB-C30020D28D0E}"/>
              </a:ext>
            </a:extLst>
          </p:cNvPr>
          <p:cNvSpPr txBox="1">
            <a:spLocks/>
          </p:cNvSpPr>
          <p:nvPr/>
        </p:nvSpPr>
        <p:spPr>
          <a:xfrm flipH="1">
            <a:off x="298715" y="6229116"/>
            <a:ext cx="26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438A70-02F1-DB2D-A45B-22102788AF32}"/>
              </a:ext>
            </a:extLst>
          </p:cNvPr>
          <p:cNvSpPr txBox="1"/>
          <p:nvPr/>
        </p:nvSpPr>
        <p:spPr>
          <a:xfrm>
            <a:off x="852616" y="5791822"/>
            <a:ext cx="10030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[1] Miettinen, Markus, et al. "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Iot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 sentinel: Automated device-type identification for security enforcement in 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iot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." 2017 IEEE 37th International Conference on Distributed Computing Systems (ICDCS). IEEE, 2017.</a:t>
            </a:r>
          </a:p>
          <a:p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[2] 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Bremler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-Barr, 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Anat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, Haim Levy, and Zohar 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Yakhini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. "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Iot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 or not: Identifying 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iot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 devices in a short time scale." NOMS 2020-2020 IEEE/IFIP Network Operations and Management Symposium. IEEE, 2020.</a:t>
            </a:r>
          </a:p>
          <a:p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[3] 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Meidan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, Yair, et al. "Detection of unauthorized IoT devices using machine learning techniques." 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arXiv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 preprint arXiv:1709.04647 (2017).</a:t>
            </a:r>
          </a:p>
          <a:p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[4] Al-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Garadi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, Mohammed Ali, et al. "A survey of machine and deep learning methods for internet of things (IoT) security." IEEE Communications Surveys &amp; Tutorials 22.3 (2020): 1646-1685.</a:t>
            </a:r>
          </a:p>
        </p:txBody>
      </p:sp>
    </p:spTree>
    <p:extLst>
      <p:ext uri="{BB962C8B-B14F-4D97-AF65-F5344CB8AC3E}">
        <p14:creationId xmlns:p14="http://schemas.microsoft.com/office/powerpoint/2010/main" val="329991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Related 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92465-12D0-FEC1-95B3-893FF50387E9}"/>
              </a:ext>
            </a:extLst>
          </p:cNvPr>
          <p:cNvSpPr txBox="1"/>
          <p:nvPr/>
        </p:nvSpPr>
        <p:spPr>
          <a:xfrm>
            <a:off x="1192918" y="1905506"/>
            <a:ext cx="9799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Xiao et al. [5] present machine learning techniques to improve </a:t>
            </a:r>
            <a:r>
              <a:rPr lang="en-US" sz="1600">
                <a:solidFill>
                  <a:srgbClr val="0000FF"/>
                </a:solidFill>
              </a:rPr>
              <a:t>IoT systems spoofing resistance and detection</a:t>
            </a:r>
            <a:r>
              <a:rPr lang="en-US" sz="1600"/>
              <a:t>, and to </a:t>
            </a:r>
            <a:r>
              <a:rPr lang="en-US" sz="1600">
                <a:solidFill>
                  <a:srgbClr val="0000FF"/>
                </a:solidFill>
              </a:rPr>
              <a:t>authenticate a device to protect data privacy</a:t>
            </a:r>
            <a:endParaRPr lang="en-U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Identifying different attacks can end up </a:t>
            </a:r>
            <a:r>
              <a:rPr lang="en-US" sz="1600">
                <a:solidFill>
                  <a:srgbClr val="0000FF"/>
                </a:solidFill>
              </a:rPr>
              <a:t>utilizing many resources</a:t>
            </a:r>
            <a:endParaRPr lang="en-U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The </a:t>
            </a:r>
            <a:r>
              <a:rPr lang="en-US" sz="1600">
                <a:solidFill>
                  <a:srgbClr val="0000FF"/>
                </a:solidFill>
              </a:rPr>
              <a:t>attack in real-life might differ</a:t>
            </a:r>
            <a:r>
              <a:rPr lang="en-US" sz="1600"/>
              <a:t> from what the models are trained to identify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Liu et al. [6] propose ML-based classification to </a:t>
            </a:r>
            <a:r>
              <a:rPr lang="en-US" sz="1600">
                <a:solidFill>
                  <a:srgbClr val="0000FF"/>
                </a:solidFill>
              </a:rPr>
              <a:t>detect and identify legitimate and rogue IoT devices</a:t>
            </a:r>
            <a:r>
              <a:rPr lang="en-US" sz="160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It </a:t>
            </a:r>
            <a:r>
              <a:rPr lang="en-US" sz="1600">
                <a:solidFill>
                  <a:srgbClr val="0000FF"/>
                </a:solidFill>
              </a:rPr>
              <a:t>does not present a complete and formal authentication protocol </a:t>
            </a:r>
            <a:r>
              <a:rPr lang="en-US" sz="1600"/>
              <a:t>that can incorporate the ML techniques presented in order to protect the network from certain attacks in real life</a:t>
            </a:r>
          </a:p>
          <a:p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Finally, Zhang et al. [7] is a </a:t>
            </a:r>
            <a:r>
              <a:rPr lang="en-US" sz="1600">
                <a:solidFill>
                  <a:srgbClr val="0000FF"/>
                </a:solidFill>
              </a:rPr>
              <a:t>proximity-based solution </a:t>
            </a:r>
            <a:r>
              <a:rPr lang="en-US" sz="1600"/>
              <a:t>requires a </a:t>
            </a:r>
            <a:r>
              <a:rPr lang="en-US" sz="1600">
                <a:solidFill>
                  <a:srgbClr val="0000FF"/>
                </a:solidFill>
              </a:rPr>
              <a:t>significant amount of work to be performed by the user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Furthermore, the authors only </a:t>
            </a:r>
            <a:r>
              <a:rPr lang="en-US" sz="1600">
                <a:solidFill>
                  <a:srgbClr val="0000FF"/>
                </a:solidFill>
              </a:rPr>
              <a:t>address initial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</p:txBody>
      </p:sp>
      <p:sp>
        <p:nvSpPr>
          <p:cNvPr id="18" name="Date Placeholder 15">
            <a:extLst>
              <a:ext uri="{FF2B5EF4-FFF2-40B4-BE49-F238E27FC236}">
                <a16:creationId xmlns:a16="http://schemas.microsoft.com/office/drawing/2014/main" id="{53D956BB-8CE4-1628-92B9-45F2262F003B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2D0E0A-AF66-0B91-EF4E-48522E308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22" name="Slide Number Placeholder 17">
            <a:extLst>
              <a:ext uri="{FF2B5EF4-FFF2-40B4-BE49-F238E27FC236}">
                <a16:creationId xmlns:a16="http://schemas.microsoft.com/office/drawing/2014/main" id="{3E5017D4-AA7E-0556-C2AB-C30020D28D0E}"/>
              </a:ext>
            </a:extLst>
          </p:cNvPr>
          <p:cNvSpPr txBox="1">
            <a:spLocks/>
          </p:cNvSpPr>
          <p:nvPr/>
        </p:nvSpPr>
        <p:spPr>
          <a:xfrm flipH="1">
            <a:off x="298715" y="6229116"/>
            <a:ext cx="26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D986D8-F699-6BC5-B110-7E8401A6E36A}"/>
              </a:ext>
            </a:extLst>
          </p:cNvPr>
          <p:cNvSpPr txBox="1"/>
          <p:nvPr/>
        </p:nvSpPr>
        <p:spPr>
          <a:xfrm>
            <a:off x="1451485" y="6282762"/>
            <a:ext cx="9282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[5] Xiao, Liang, et al. "IoT security techniques based on machine learning: How do IoT devices use AI to enhance security?." IEEE Signal Processing Magazine 35.5 (2018): 41-49.</a:t>
            </a:r>
          </a:p>
          <a:p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[6] Liu, 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Yongxin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, et al. "Machine Learning for the Detection and Identification of Internet of Things Devices: A Survey." IEEE Internet of Things Journal 9.1 (2021): 298-320.</a:t>
            </a:r>
          </a:p>
          <a:p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[7] Zhang, </a:t>
            </a:r>
            <a:r>
              <a:rPr lang="en-US" sz="1000" err="1">
                <a:solidFill>
                  <a:schemeClr val="bg2">
                    <a:lumMod val="25000"/>
                  </a:schemeClr>
                </a:solidFill>
              </a:rPr>
              <a:t>Jiansong</a:t>
            </a:r>
            <a:r>
              <a:rPr lang="en-US" sz="1000">
                <a:solidFill>
                  <a:schemeClr val="bg2">
                    <a:lumMod val="25000"/>
                  </a:schemeClr>
                </a:solidFill>
              </a:rPr>
              <a:t>, et al. "Proximity based IoT device authentication." IEEE INFOCOM 2017-IEEE Conference on Computer Communications. IEEE, 2017.</a:t>
            </a:r>
          </a:p>
        </p:txBody>
      </p:sp>
    </p:spTree>
    <p:extLst>
      <p:ext uri="{BB962C8B-B14F-4D97-AF65-F5344CB8AC3E}">
        <p14:creationId xmlns:p14="http://schemas.microsoft.com/office/powerpoint/2010/main" val="241565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System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ADF7-C7F9-0D4D-89A6-0591B3B4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1005885" y="2768421"/>
            <a:ext cx="40204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main components of the system are:</a:t>
            </a:r>
          </a:p>
          <a:p>
            <a:endParaRPr lang="en-US" sz="8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Legitimate devices (D)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Hub (A)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Verification Server (V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12926-37C6-48A0-EBFD-D99FBB72B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895" y="1850791"/>
            <a:ext cx="5283568" cy="3156417"/>
          </a:xfrm>
          <a:prstGeom prst="rect">
            <a:avLst/>
          </a:prstGeom>
        </p:spPr>
      </p:pic>
      <p:sp>
        <p:nvSpPr>
          <p:cNvPr id="14" name="Date Placeholder 15">
            <a:extLst>
              <a:ext uri="{FF2B5EF4-FFF2-40B4-BE49-F238E27FC236}">
                <a16:creationId xmlns:a16="http://schemas.microsoft.com/office/drawing/2014/main" id="{C1EBBCCE-8C70-6CC0-3B88-CA527F419322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sp>
        <p:nvSpPr>
          <p:cNvPr id="17" name="Slide Number Placeholder 17">
            <a:extLst>
              <a:ext uri="{FF2B5EF4-FFF2-40B4-BE49-F238E27FC236}">
                <a16:creationId xmlns:a16="http://schemas.microsoft.com/office/drawing/2014/main" id="{4FFC6097-B655-DAA3-CDBB-B57C84C23983}"/>
              </a:ext>
            </a:extLst>
          </p:cNvPr>
          <p:cNvSpPr txBox="1">
            <a:spLocks/>
          </p:cNvSpPr>
          <p:nvPr/>
        </p:nvSpPr>
        <p:spPr>
          <a:xfrm flipH="1">
            <a:off x="298715" y="6229116"/>
            <a:ext cx="26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6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Adversary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95CD8-94B3-754A-B448-D7C75712E5D3}"/>
              </a:ext>
            </a:extLst>
          </p:cNvPr>
          <p:cNvSpPr/>
          <p:nvPr/>
        </p:nvSpPr>
        <p:spPr>
          <a:xfrm>
            <a:off x="11339384" y="298239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F2ED96-C002-3644-88E8-2D017DD9997F}"/>
              </a:ext>
            </a:extLst>
          </p:cNvPr>
          <p:cNvSpPr/>
          <p:nvPr/>
        </p:nvSpPr>
        <p:spPr>
          <a:xfrm>
            <a:off x="0" y="6492875"/>
            <a:ext cx="852616" cy="133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7C858D-444B-5E45-BB84-38839609D04C}"/>
              </a:ext>
            </a:extLst>
          </p:cNvPr>
          <p:cNvSpPr txBox="1">
            <a:spLocks/>
          </p:cNvSpPr>
          <p:nvPr/>
        </p:nvSpPr>
        <p:spPr>
          <a:xfrm>
            <a:off x="426308" y="1295493"/>
            <a:ext cx="10359175" cy="417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  <a:p>
            <a:endParaRPr lang="en-US" sz="2600" b="1"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E46C-FE00-30FB-A2C2-AA59C15637D9}"/>
              </a:ext>
            </a:extLst>
          </p:cNvPr>
          <p:cNvSpPr txBox="1"/>
          <p:nvPr/>
        </p:nvSpPr>
        <p:spPr>
          <a:xfrm>
            <a:off x="912949" y="3693455"/>
            <a:ext cx="103591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adversary (M) can utilize compromised knowledge to hijack a vulnerable device in the network as an attempt to:</a:t>
            </a:r>
          </a:p>
          <a:p>
            <a:endParaRPr lang="en-US" sz="8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FF"/>
                </a:solidFill>
              </a:rPr>
              <a:t>Poison</a:t>
            </a:r>
            <a:r>
              <a:rPr lang="en-US" sz="1600"/>
              <a:t> the network by injecting malicious packets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FF"/>
                </a:solidFill>
              </a:rPr>
              <a:t>Capture</a:t>
            </a:r>
            <a:r>
              <a:rPr lang="en-US" sz="1600"/>
              <a:t> network traffic to extract sensitive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FF"/>
                </a:solidFill>
              </a:rPr>
              <a:t>Actuate</a:t>
            </a:r>
            <a:r>
              <a:rPr lang="en-US" sz="1600"/>
              <a:t> a device to perform activities of some other type of device</a:t>
            </a:r>
          </a:p>
          <a:p>
            <a:pPr lvl="1"/>
            <a:endParaRPr lang="en-US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assume that the adversary has </a:t>
            </a:r>
            <a:r>
              <a:rPr lang="en-US">
                <a:solidFill>
                  <a:srgbClr val="0000FF"/>
                </a:solidFill>
              </a:rPr>
              <a:t>no prior knowledge of the traffic pattern</a:t>
            </a:r>
            <a:r>
              <a:rPr lang="en-US"/>
              <a:t> of any compromised device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B0FC8B-E3DA-95D9-A6C4-06D17F539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265" y="1152144"/>
            <a:ext cx="3811259" cy="2276856"/>
          </a:xfrm>
          <a:prstGeom prst="rect">
            <a:avLst/>
          </a:prstGeom>
        </p:spPr>
      </p:pic>
      <p:sp>
        <p:nvSpPr>
          <p:cNvPr id="14" name="Date Placeholder 15">
            <a:extLst>
              <a:ext uri="{FF2B5EF4-FFF2-40B4-BE49-F238E27FC236}">
                <a16:creationId xmlns:a16="http://schemas.microsoft.com/office/drawing/2014/main" id="{EC8CE745-49AA-35A1-C3FB-DCDF70F6D474}"/>
              </a:ext>
            </a:extLst>
          </p:cNvPr>
          <p:cNvSpPr txBox="1">
            <a:spLocks/>
          </p:cNvSpPr>
          <p:nvPr/>
        </p:nvSpPr>
        <p:spPr>
          <a:xfrm>
            <a:off x="11414885" y="23991"/>
            <a:ext cx="690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4/26/22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F36E25-80B1-33B9-6E98-2955CDEF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483" y="5832766"/>
            <a:ext cx="1107802" cy="726995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1392C24-6731-67D7-AB61-3A9B0FC1D024}"/>
              </a:ext>
            </a:extLst>
          </p:cNvPr>
          <p:cNvSpPr txBox="1">
            <a:spLocks/>
          </p:cNvSpPr>
          <p:nvPr/>
        </p:nvSpPr>
        <p:spPr>
          <a:xfrm flipH="1">
            <a:off x="298715" y="6229116"/>
            <a:ext cx="26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8DAC5-4B05-CB4D-A8F6-8BE6FE04B4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5019</TotalTime>
  <Words>3031</Words>
  <Application>Microsoft Macintosh PowerPoint</Application>
  <PresentationFormat>Widescreen</PresentationFormat>
  <Paragraphs>453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Avenir Next LT Pro</vt:lpstr>
      <vt:lpstr>Calibri</vt:lpstr>
      <vt:lpstr>Calibri Light</vt:lpstr>
      <vt:lpstr>Gotham Light</vt:lpstr>
      <vt:lpstr>Office Theme</vt:lpstr>
      <vt:lpstr>Machine Learning Based Device Type Classification for IoT device Continuous and Re-Authentication</vt:lpstr>
      <vt:lpstr>Introduction</vt:lpstr>
      <vt:lpstr>Challenges</vt:lpstr>
      <vt:lpstr>Contribution</vt:lpstr>
      <vt:lpstr>Contribution</vt:lpstr>
      <vt:lpstr>Related Work</vt:lpstr>
      <vt:lpstr>Related Work</vt:lpstr>
      <vt:lpstr>System Model</vt:lpstr>
      <vt:lpstr>Adversary Model</vt:lpstr>
      <vt:lpstr>Security Requirements</vt:lpstr>
      <vt:lpstr>Machine Learning Models</vt:lpstr>
      <vt:lpstr>Machine Learning Models</vt:lpstr>
      <vt:lpstr>Machine Learning Models</vt:lpstr>
      <vt:lpstr>Machine Learning Models</vt:lpstr>
      <vt:lpstr>Machine Learning Models</vt:lpstr>
      <vt:lpstr>Machine Learning Models</vt:lpstr>
      <vt:lpstr>RADTEC</vt:lpstr>
      <vt:lpstr>RADTEC – The Protocol</vt:lpstr>
      <vt:lpstr>RADTEC – Verifier</vt:lpstr>
      <vt:lpstr>Security Analysis – RADTEC</vt:lpstr>
      <vt:lpstr>Security Analysis – Classification Technique</vt:lpstr>
      <vt:lpstr>Discussion</vt:lpstr>
      <vt:lpstr>Implementation - Dataset</vt:lpstr>
      <vt:lpstr>Implementation – Device Identification</vt:lpstr>
      <vt:lpstr>Implementation – Data Pre-Processing</vt:lpstr>
      <vt:lpstr>Implementation – Feature Engineering</vt:lpstr>
      <vt:lpstr>Implementation – Training &amp; Testing</vt:lpstr>
      <vt:lpstr>Results – F1 Score</vt:lpstr>
      <vt:lpstr>Results – Accuracy Score</vt:lpstr>
      <vt:lpstr>Conclusion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2 LINES</dc:title>
  <dc:creator>Annie Wood</dc:creator>
  <cp:lastModifiedBy>Kaustubh Gupta</cp:lastModifiedBy>
  <cp:revision>21</cp:revision>
  <dcterms:created xsi:type="dcterms:W3CDTF">2017-08-30T16:01:07Z</dcterms:created>
  <dcterms:modified xsi:type="dcterms:W3CDTF">2022-04-29T20:56:03Z</dcterms:modified>
</cp:coreProperties>
</file>