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80" r:id="rId5"/>
    <p:sldId id="299" r:id="rId6"/>
    <p:sldId id="349" r:id="rId7"/>
    <p:sldId id="348" r:id="rId8"/>
    <p:sldId id="310" r:id="rId9"/>
    <p:sldId id="377" r:id="rId10"/>
    <p:sldId id="345" r:id="rId11"/>
    <p:sldId id="351" r:id="rId12"/>
    <p:sldId id="301" r:id="rId13"/>
    <p:sldId id="376" r:id="rId14"/>
    <p:sldId id="352" r:id="rId15"/>
    <p:sldId id="378" r:id="rId16"/>
    <p:sldId id="353" r:id="rId17"/>
    <p:sldId id="354" r:id="rId18"/>
    <p:sldId id="305" r:id="rId19"/>
    <p:sldId id="355" r:id="rId20"/>
    <p:sldId id="356" r:id="rId21"/>
    <p:sldId id="357" r:id="rId22"/>
    <p:sldId id="358" r:id="rId23"/>
    <p:sldId id="308" r:id="rId24"/>
    <p:sldId id="359" r:id="rId25"/>
    <p:sldId id="360" r:id="rId26"/>
    <p:sldId id="361" r:id="rId27"/>
    <p:sldId id="320" r:id="rId28"/>
    <p:sldId id="363" r:id="rId29"/>
    <p:sldId id="364" r:id="rId30"/>
    <p:sldId id="323" r:id="rId31"/>
    <p:sldId id="366" r:id="rId32"/>
    <p:sldId id="367" r:id="rId33"/>
    <p:sldId id="368" r:id="rId34"/>
    <p:sldId id="342" r:id="rId35"/>
    <p:sldId id="369" r:id="rId36"/>
    <p:sldId id="370" r:id="rId37"/>
    <p:sldId id="344" r:id="rId38"/>
    <p:sldId id="371" r:id="rId39"/>
    <p:sldId id="372" r:id="rId40"/>
    <p:sldId id="373" r:id="rId41"/>
    <p:sldId id="374" r:id="rId42"/>
    <p:sldId id="375" r:id="rId43"/>
    <p:sldId id="25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1"/>
  </p:normalViewPr>
  <p:slideViewPr>
    <p:cSldViewPr snapToGrid="0">
      <p:cViewPr>
        <p:scale>
          <a:sx n="84" d="100"/>
          <a:sy n="84" d="100"/>
        </p:scale>
        <p:origin x="-36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6DC21-349C-644F-A3BA-650281FCBAEF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FA98F-0CF5-A749-AD60-7DEFB6203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2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7F84A0-32F4-9463-3901-8D8174BF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nd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26398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77430"/>
            <a:ext cx="9144000" cy="9933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758410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9" y="5222188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3999" y="5685966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Phone Number: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E11EE-F3F5-1604-8041-8CB6DFD103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5327" y="488825"/>
            <a:ext cx="1851298" cy="237177"/>
          </a:xfrm>
          <a:prstGeom prst="rect">
            <a:avLst/>
          </a:prstGeom>
        </p:spPr>
      </p:pic>
      <p:pic>
        <p:nvPicPr>
          <p:cNvPr id="9" name="Picture 8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A9495507-9B61-569A-EE61-C88B4593A0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846" y="269223"/>
            <a:ext cx="725656" cy="676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D893D-C09F-AAC5-0EF9-D8A1441522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50850" y="409543"/>
            <a:ext cx="1055304" cy="3957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D296F6-1ECC-9C1C-EF92-62533CDF971D}"/>
              </a:ext>
            </a:extLst>
          </p:cNvPr>
          <p:cNvSpPr/>
          <p:nvPr userDrawn="1"/>
        </p:nvSpPr>
        <p:spPr>
          <a:xfrm>
            <a:off x="0" y="1220505"/>
            <a:ext cx="12192000" cy="27432"/>
          </a:xfrm>
          <a:prstGeom prst="rect">
            <a:avLst/>
          </a:prstGeom>
          <a:solidFill>
            <a:srgbClr val="EBEB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7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7D2CBA-C5C1-887A-2C15-C6CE907D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DC7B8-BD85-782C-C34A-FF915ABEB0D9}"/>
              </a:ext>
            </a:extLst>
          </p:cNvPr>
          <p:cNvSpPr txBox="1"/>
          <p:nvPr/>
        </p:nvSpPr>
        <p:spPr>
          <a:xfrm>
            <a:off x="6191536" y="6349624"/>
            <a:ext cx="582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effectLst/>
              </a:rPr>
              <a:t>The University of Nebraska does not discriminate based upon any protected status. Please see </a:t>
            </a:r>
            <a:r>
              <a:rPr lang="en-US" sz="800" err="1">
                <a:solidFill>
                  <a:schemeClr val="bg1"/>
                </a:solidFill>
                <a:effectLst/>
              </a:rPr>
              <a:t>go.unl.edu</a:t>
            </a:r>
            <a:r>
              <a:rPr lang="en-US" sz="800">
                <a:solidFill>
                  <a:schemeClr val="bg1"/>
                </a:solidFill>
                <a:effectLst/>
              </a:rPr>
              <a:t>/nondiscrimination. </a:t>
            </a:r>
            <a:br>
              <a:rPr lang="en-US" sz="800">
                <a:solidFill>
                  <a:schemeClr val="bg1"/>
                </a:solidFill>
                <a:effectLst/>
              </a:rPr>
            </a:br>
            <a:r>
              <a:rPr lang="en-US" sz="800">
                <a:solidFill>
                  <a:schemeClr val="bg1"/>
                </a:solidFill>
                <a:effectLst/>
              </a:rPr>
              <a:t>©2023. The Board of Regents of the University of Nebraska.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9127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26398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77429"/>
            <a:ext cx="9144000" cy="129940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1" y="5206004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1" y="5511302"/>
            <a:ext cx="9144000" cy="186810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Presentation Location: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1" y="5816600"/>
            <a:ext cx="9144000" cy="186810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Presentation Date: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E11EE-F3F5-1604-8041-8CB6DFD103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5327" y="488825"/>
            <a:ext cx="1851298" cy="237177"/>
          </a:xfrm>
          <a:prstGeom prst="rect">
            <a:avLst/>
          </a:prstGeom>
        </p:spPr>
      </p:pic>
      <p:pic>
        <p:nvPicPr>
          <p:cNvPr id="9" name="Picture 8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A9495507-9B61-569A-EE61-C88B4593A0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846" y="269223"/>
            <a:ext cx="725656" cy="67638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D296F6-1ECC-9C1C-EF92-62533CDF971D}"/>
              </a:ext>
            </a:extLst>
          </p:cNvPr>
          <p:cNvSpPr/>
          <p:nvPr userDrawn="1"/>
        </p:nvSpPr>
        <p:spPr>
          <a:xfrm>
            <a:off x="0" y="1220505"/>
            <a:ext cx="12192000" cy="27432"/>
          </a:xfrm>
          <a:prstGeom prst="rect">
            <a:avLst/>
          </a:prstGeom>
          <a:solidFill>
            <a:srgbClr val="EBEB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72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5"/>
            <a:ext cx="9144000" cy="129940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DFD46-A161-B532-D803-802269E6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1" y="5206004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1" y="5511302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Presentation Location: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1" y="5816600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Presentation Date:</a:t>
            </a:r>
          </a:p>
        </p:txBody>
      </p:sp>
    </p:spTree>
    <p:extLst>
      <p:ext uri="{BB962C8B-B14F-4D97-AF65-F5344CB8AC3E}">
        <p14:creationId xmlns:p14="http://schemas.microsoft.com/office/powerpoint/2010/main" val="3409766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841DAB0-4625-9F7D-3B84-F94D44DA0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7617EE-2FF8-6A9E-76D0-2270E1DEF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60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6CD8306-DE0D-D08A-91E3-C3A3E88221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5"/>
            <a:ext cx="914400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Subtitle. Do Not Use this Slide for the Main Title.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01F3B-C794-D151-4A91-EF8746AD36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6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6F14-E1FC-740A-524E-0E9BFB7E7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544" y="289968"/>
            <a:ext cx="11784180" cy="66278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888FA-56D6-8A21-E771-FDA8788121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543" y="1104899"/>
            <a:ext cx="11784181" cy="5133975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latin typeface="+mn-lt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buClr>
                <a:schemeClr val="tx1"/>
              </a:buClr>
              <a:defRPr sz="2000">
                <a:latin typeface="+mn-lt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buClr>
                <a:schemeClr val="tx1"/>
              </a:buClr>
              <a:defRPr sz="1800">
                <a:latin typeface="+mn-lt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2114550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Bullet Level Two</a:t>
            </a:r>
          </a:p>
          <a:p>
            <a:pPr lvl="2"/>
            <a:r>
              <a:rPr lang="en-US" dirty="0"/>
              <a:t>Bullet Level Three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CB2F86-12EF-0F35-005A-F7BA1EE388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4A5EC2-A649-29F4-04EF-D6B22028F2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48BD5-326E-2AC1-0127-DD2DC3A6FC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7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D149FD-717B-D2CA-ADF0-3CB0208CD1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E81969-76C6-EEBB-8EF2-AF934C523B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60435-E389-5567-5F66-5EDED4EC8E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46D713-3FF9-B401-4DD5-7C4DC4BFF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544" y="289968"/>
            <a:ext cx="11784180" cy="66278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4B63C0-FAE7-DA27-4B0A-982F67ADD9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543" y="1104899"/>
            <a:ext cx="11784181" cy="5133975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Bullet Level Two</a:t>
            </a:r>
          </a:p>
          <a:p>
            <a:pPr lvl="2"/>
            <a:r>
              <a:rPr lang="en-US" dirty="0"/>
              <a:t>Bullet Level Three</a:t>
            </a:r>
          </a:p>
          <a:p>
            <a:pPr lvl="3"/>
            <a:r>
              <a:rPr lang="en-US" dirty="0"/>
              <a:t>Bullet Level Four</a:t>
            </a:r>
          </a:p>
          <a:p>
            <a:pPr lvl="4"/>
            <a:r>
              <a:rPr lang="en-US" dirty="0"/>
              <a:t>Bullet Level Five</a:t>
            </a:r>
          </a:p>
        </p:txBody>
      </p:sp>
    </p:spTree>
    <p:extLst>
      <p:ext uri="{BB962C8B-B14F-4D97-AF65-F5344CB8AC3E}">
        <p14:creationId xmlns:p14="http://schemas.microsoft.com/office/powerpoint/2010/main" val="380816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F4E3D6-E048-EBD1-B1A3-CDCCEEDCD3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959D99-5AAA-7EE6-9EDE-05BFF83BC2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30FA00-0B47-F31F-091B-290FB04101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544" y="289968"/>
            <a:ext cx="11784180" cy="66278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990223-7C7D-01AF-290A-5D5FEEE55B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543" y="1104899"/>
            <a:ext cx="11784181" cy="5133975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>
              <a:lnSpc>
                <a:spcPct val="120000"/>
              </a:lnSpc>
              <a:buClr>
                <a:schemeClr val="tx1"/>
              </a:buClr>
              <a:defRPr>
                <a:latin typeface="+mn-lt"/>
              </a:defRPr>
            </a:lvl2pPr>
            <a:lvl3pPr>
              <a:lnSpc>
                <a:spcPct val="120000"/>
              </a:lnSpc>
              <a:buClr>
                <a:schemeClr val="tx1"/>
              </a:buClr>
              <a:defRPr>
                <a:latin typeface="+mn-lt"/>
              </a:defRPr>
            </a:lvl3pPr>
            <a:lvl4pPr>
              <a:lnSpc>
                <a:spcPct val="120000"/>
              </a:lnSpc>
              <a:buClr>
                <a:schemeClr val="tx1"/>
              </a:buClr>
              <a:defRPr>
                <a:latin typeface="+mn-lt"/>
              </a:defRPr>
            </a:lvl4pPr>
            <a:lvl5pPr marL="2114550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Bullet Level Two</a:t>
            </a:r>
          </a:p>
          <a:p>
            <a:pPr lvl="2"/>
            <a:r>
              <a:rPr lang="en-US" dirty="0"/>
              <a:t>Bullet Level Three</a:t>
            </a:r>
          </a:p>
          <a:p>
            <a:pPr lvl="3"/>
            <a:r>
              <a:rPr lang="en-US" dirty="0"/>
              <a:t>Bullet Level Four</a:t>
            </a:r>
          </a:p>
          <a:p>
            <a:pPr lvl="4"/>
            <a:r>
              <a:rPr lang="en-US" dirty="0"/>
              <a:t>Bullet Level Five</a:t>
            </a:r>
          </a:p>
        </p:txBody>
      </p:sp>
    </p:spTree>
    <p:extLst>
      <p:ext uri="{BB962C8B-B14F-4D97-AF65-F5344CB8AC3E}">
        <p14:creationId xmlns:p14="http://schemas.microsoft.com/office/powerpoint/2010/main" val="283447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D67DF4-86F3-CB7E-8687-A5F8945D00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AAE93E-9903-7A7C-481D-085355412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2545EC-8FCC-E58A-BA3B-E8B66CB32F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0778A2-B04D-A163-CD67-AD4FDDBB2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944" y="442368"/>
            <a:ext cx="11784180" cy="66278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D54C6-7C91-4D15-2DA8-98C6EAFDB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900617" y="6689619"/>
            <a:ext cx="3220872" cy="1271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12F0D1-1C65-344E-28FD-C75315645D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2543" y="1104899"/>
            <a:ext cx="11784181" cy="5133975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>
              <a:lnSpc>
                <a:spcPct val="120000"/>
              </a:lnSpc>
              <a:buClr>
                <a:schemeClr val="tx1"/>
              </a:buClr>
              <a:defRPr>
                <a:latin typeface="+mn-lt"/>
              </a:defRPr>
            </a:lvl2pPr>
            <a:lvl3pPr>
              <a:lnSpc>
                <a:spcPct val="120000"/>
              </a:lnSpc>
              <a:buClr>
                <a:schemeClr val="tx1"/>
              </a:buClr>
              <a:defRPr>
                <a:latin typeface="+mn-lt"/>
              </a:defRPr>
            </a:lvl3pPr>
            <a:lvl4pPr>
              <a:lnSpc>
                <a:spcPct val="120000"/>
              </a:lnSpc>
              <a:buClr>
                <a:schemeClr val="tx1"/>
              </a:buClr>
              <a:defRPr>
                <a:latin typeface="+mn-lt"/>
              </a:defRPr>
            </a:lvl4pPr>
            <a:lvl5pPr marL="2114550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Bullet Level Two</a:t>
            </a:r>
          </a:p>
          <a:p>
            <a:pPr lvl="2"/>
            <a:r>
              <a:rPr lang="en-US" dirty="0"/>
              <a:t>Bullet Level Three</a:t>
            </a:r>
          </a:p>
          <a:p>
            <a:pPr lvl="3"/>
            <a:r>
              <a:rPr lang="en-US" dirty="0"/>
              <a:t>Bullet Level Four</a:t>
            </a:r>
          </a:p>
          <a:p>
            <a:pPr lvl="4"/>
            <a:r>
              <a:rPr lang="en-US" dirty="0"/>
              <a:t>Bullet Level Five</a:t>
            </a:r>
          </a:p>
        </p:txBody>
      </p:sp>
    </p:spTree>
    <p:extLst>
      <p:ext uri="{BB962C8B-B14F-4D97-AF65-F5344CB8AC3E}">
        <p14:creationId xmlns:p14="http://schemas.microsoft.com/office/powerpoint/2010/main" val="296843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nd Contact Inf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3DFD46-A161-B532-D803-802269E6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5E67AE-30EA-29B7-3949-1415DBE3DD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044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D46D1B-10B8-F5B0-D366-D916F6F268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6"/>
            <a:ext cx="9144000" cy="9933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D4BD038-5F7A-2D26-55BA-DEDCAFBD51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602056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Presenter Name: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D802DCE-FD26-016F-BF04-06AFA6C0A9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9" y="5065834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6417C0-3C17-6B28-A087-9A62B446E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3999" y="5529612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Phone Number:</a:t>
            </a:r>
          </a:p>
        </p:txBody>
      </p:sp>
    </p:spTree>
    <p:extLst>
      <p:ext uri="{BB962C8B-B14F-4D97-AF65-F5344CB8AC3E}">
        <p14:creationId xmlns:p14="http://schemas.microsoft.com/office/powerpoint/2010/main" val="338791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58CEE-410D-A0D2-8EAF-B8CBFB7F9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B0427-A9BC-8BEC-9079-4C39DF473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1CC79-1CE9-9BCB-EEEA-CA8D20BEF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DFC69254-A89A-F882-2B37-11BC63D1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2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  <p:sldLayoutId id="2147483649" r:id="rId3"/>
    <p:sldLayoutId id="2147483654" r:id="rId4"/>
    <p:sldLayoutId id="2147483650" r:id="rId5"/>
    <p:sldLayoutId id="2147483652" r:id="rId6"/>
    <p:sldLayoutId id="2147483656" r:id="rId7"/>
    <p:sldLayoutId id="2147483669" r:id="rId8"/>
    <p:sldLayoutId id="2147483670" r:id="rId9"/>
    <p:sldLayoutId id="2147483672" r:id="rId10"/>
    <p:sldLayoutId id="214748366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me-project.net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hcc.unl.edu/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uofnelincoln-my.sharepoint.com/:f:/g/personal/fafrin2_unl_edu/ElmgaVvBSnpPrORT0wbHTMcBqDOdODcGzRYHFoJvYocEvg?e=lnMnxw" TargetMode="External"/><Relationship Id="rId2" Type="http://schemas.openxmlformats.org/officeDocument/2006/relationships/hyperlink" Target="https://github.com/fafrincs/STADL-RF/tree/main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D5A4-2606-B1BF-3844-1DE9F99286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Spatial &amp; Temporal Agnostic Deep-Learning based Radio Fingerprinting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72810-5D32-407D-E83B-F04A1177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1192" y="3669118"/>
            <a:ext cx="3663142" cy="42865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MS Thesis Defense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10273-0A3F-B589-6866-B60B84F825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6225" y="5094485"/>
            <a:ext cx="4505325" cy="335754"/>
          </a:xfrm>
        </p:spPr>
        <p:txBody>
          <a:bodyPr>
            <a:normAutofit/>
          </a:bodyPr>
          <a:lstStyle/>
          <a:p>
            <a:r>
              <a:rPr lang="en-US" dirty="0"/>
              <a:t>Fahmida Afrin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BF81C-1DBC-86DA-D3FB-992869922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6225" y="5430239"/>
            <a:ext cx="4819650" cy="252505"/>
          </a:xfrm>
        </p:spPr>
        <p:txBody>
          <a:bodyPr>
            <a:normAutofit/>
          </a:bodyPr>
          <a:lstStyle/>
          <a:p>
            <a:r>
              <a:rPr lang="en-US" dirty="0"/>
              <a:t>School of Computing, University of Nebraska-Lincoln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293333-FB54-A05C-C10B-58E1D054BC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6225" y="5723273"/>
            <a:ext cx="4410075" cy="252504"/>
          </a:xfrm>
        </p:spPr>
        <p:txBody>
          <a:bodyPr>
            <a:normAutofit/>
          </a:bodyPr>
          <a:lstStyle/>
          <a:p>
            <a:r>
              <a:rPr lang="en-US" dirty="0"/>
              <a:t>July 27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498B13B-3CD5-2B57-9B93-F178EAF6CECF}"/>
              </a:ext>
            </a:extLst>
          </p:cNvPr>
          <p:cNvSpPr txBox="1">
            <a:spLocks/>
          </p:cNvSpPr>
          <p:nvPr/>
        </p:nvSpPr>
        <p:spPr>
          <a:xfrm>
            <a:off x="285750" y="4686382"/>
            <a:ext cx="5257800" cy="428650"/>
          </a:xfrm>
          <a:prstGeom prst="rect">
            <a:avLst/>
          </a:prstGeom>
          <a:noFill/>
        </p:spPr>
        <p:txBody>
          <a:bodyPr vert="horz" lIns="0" tIns="0" rIns="0" bIns="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Presented By: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1A2393-A001-36FA-6A60-FB599128D35E}"/>
              </a:ext>
            </a:extLst>
          </p:cNvPr>
          <p:cNvSpPr txBox="1"/>
          <p:nvPr/>
        </p:nvSpPr>
        <p:spPr>
          <a:xfrm>
            <a:off x="7124700" y="4686382"/>
            <a:ext cx="47910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Academic Advisor: </a:t>
            </a:r>
          </a:p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                  Dr. Nirnimesh Ghose</a:t>
            </a:r>
          </a:p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Committee Members: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Dr. Byrav Ramamurthy and</a:t>
            </a:r>
          </a:p>
          <a:p>
            <a:pPr lvl="2"/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Dr. Lisong Xu</a:t>
            </a:r>
          </a:p>
        </p:txBody>
      </p:sp>
    </p:spTree>
    <p:extLst>
      <p:ext uri="{BB962C8B-B14F-4D97-AF65-F5344CB8AC3E}">
        <p14:creationId xmlns:p14="http://schemas.microsoft.com/office/powerpoint/2010/main" val="3158467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A47B7-9151-9BF7-0E22-7F88948F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Slicing windows</a:t>
            </a:r>
          </a:p>
        </p:txBody>
      </p:sp>
      <p:pic>
        <p:nvPicPr>
          <p:cNvPr id="6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234E67C-EB6A-969D-59CC-E9F0851BB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567" y="1876424"/>
            <a:ext cx="7181850" cy="26384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DC185-855A-0D87-8B03-3762A16565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sz="1000" dirty="0">
                <a:solidFill>
                  <a:schemeClr val="tx1"/>
                </a:solidFill>
                <a:latin typeface="Times New Roman"/>
                <a:cs typeface="Times New Roman"/>
              </a:rPr>
              <a:t>[1] H. Li, K. Gupta, C. Wang, N. Ghose, and B. Wang. </a:t>
            </a:r>
            <a:r>
              <a:rPr lang="en-US" sz="1000" dirty="0" err="1">
                <a:solidFill>
                  <a:schemeClr val="tx1"/>
                </a:solidFill>
                <a:latin typeface="Times New Roman"/>
                <a:cs typeface="Times New Roman"/>
              </a:rPr>
              <a:t>Radionet</a:t>
            </a:r>
            <a:r>
              <a:rPr lang="en-US" sz="1000" dirty="0">
                <a:solidFill>
                  <a:schemeClr val="tx1"/>
                </a:solidFill>
                <a:latin typeface="Times New Roman"/>
                <a:cs typeface="Times New Roman"/>
              </a:rPr>
              <a:t>: Robust deep- learning based radio fingerprinting. In 2022 IEEE Conference on Communications and Network Security (CNS), pages 190–198. IEEE, 2022. [ Source of Image]</a:t>
            </a:r>
            <a:endParaRPr lang="en-US" dirty="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14A7B-AA35-774E-255C-E949C72521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E99F9-4764-2F79-6DE4-1FE800A3E6F8}"/>
              </a:ext>
            </a:extLst>
          </p:cNvPr>
          <p:cNvSpPr txBox="1"/>
          <p:nvPr/>
        </p:nvSpPr>
        <p:spPr>
          <a:xfrm>
            <a:off x="7883014" y="2549013"/>
            <a:ext cx="421803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/>
              <a:t>An example of slicing window method over M I/Q samples given </a:t>
            </a:r>
            <a:r>
              <a:rPr lang="en-US" dirty="0">
                <a:solidFill>
                  <a:srgbClr val="212121"/>
                </a:solidFill>
              </a:rPr>
              <a:t>trace length L</a:t>
            </a:r>
            <a:r>
              <a:rPr lang="en-US"/>
              <a:t> and stride is 1.</a:t>
            </a:r>
          </a:p>
          <a:p>
            <a:pPr marL="285750" indent="-285750" algn="just">
              <a:buFont typeface="Arial"/>
              <a:buChar char="•"/>
            </a:pPr>
            <a:endParaRPr lang="en-US" dirty="0"/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Extract I/Q samples from RF signals and prepare I/Q traces for a </a:t>
            </a:r>
            <a:r>
              <a:rPr lang="en-US">
                <a:ea typeface="+mn-lt"/>
                <a:cs typeface="+mn-lt"/>
              </a:rPr>
              <a:t>classifier.</a:t>
            </a:r>
            <a:br>
              <a:rPr lang="en-US" dirty="0">
                <a:ea typeface="+mn-lt"/>
                <a:cs typeface="+mn-lt"/>
              </a:rPr>
            </a:b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753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8BE6-28F8-843A-A315-E9FC889C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Complex-Valued Convolutional Neural Network (CVNN)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DF3EF-D250-5261-4541-EA1081F2B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1800" dirty="0"/>
              <a:t>We adopt library CVNN to work with complex values as CVNNs are barely supported by Tensorflow :</a:t>
            </a:r>
          </a:p>
          <a:p>
            <a:pPr marL="0" indent="0" algn="ctr">
              <a:buNone/>
            </a:pPr>
            <a:r>
              <a:rPr lang="en-US" sz="1800" b="1" dirty="0">
                <a:solidFill>
                  <a:srgbClr val="0070C0"/>
                </a:solidFill>
              </a:rPr>
              <a:t>pip install </a:t>
            </a:r>
            <a:r>
              <a:rPr lang="en-US" sz="1800" b="1" dirty="0" err="1">
                <a:solidFill>
                  <a:srgbClr val="0070C0"/>
                </a:solidFill>
              </a:rPr>
              <a:t>cvnn</a:t>
            </a:r>
            <a:endParaRPr lang="en-US" sz="1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1800" b="1" dirty="0">
              <a:solidFill>
                <a:srgbClr val="0070C0"/>
              </a:solidFill>
            </a:endParaRPr>
          </a:p>
          <a:p>
            <a:pPr algn="just"/>
            <a:r>
              <a:rPr lang="en-US" sz="1800" dirty="0"/>
              <a:t>The library aims to provide complex-valued neural network layers.</a:t>
            </a:r>
          </a:p>
          <a:p>
            <a:pPr algn="just"/>
            <a:r>
              <a:rPr lang="en-US" sz="1800" dirty="0"/>
              <a:t>It ensures that all other aspects of TensorFlow code remain unchanged.</a:t>
            </a:r>
          </a:p>
          <a:p>
            <a:pPr algn="just"/>
            <a:r>
              <a:rPr lang="en-US" sz="1800" dirty="0"/>
              <a:t>The only distinction is the use of </a:t>
            </a:r>
            <a:r>
              <a:rPr lang="en-US" sz="1800" dirty="0">
                <a:latin typeface="Century Gothic" panose="020B0502020202020204" pitchFamily="34" charset="0"/>
              </a:rPr>
              <a:t>cvnn.layers </a:t>
            </a:r>
            <a:r>
              <a:rPr lang="en-US" sz="1800" dirty="0"/>
              <a:t>instead of </a:t>
            </a:r>
            <a:r>
              <a:rPr lang="en-US" sz="1800" dirty="0">
                <a:latin typeface="Century Gothic" panose="020B0502020202020204" pitchFamily="34" charset="0"/>
              </a:rPr>
              <a:t>tf. keras.layers </a:t>
            </a:r>
            <a:r>
              <a:rPr lang="en-US" sz="1800" dirty="0"/>
              <a:t>[7].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26DB4-170F-9210-8213-7D872AC091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115" y="6395231"/>
            <a:ext cx="7919547" cy="36512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[7]  J. A.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Barrachina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. Negu93/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cvnn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: Fixed max pooling 2d, Jan.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EF0AB-9B9F-61A1-511E-70A44574BFC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4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615F-F821-4E4A-EFF8-F62C20F5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Activation 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13158D-522F-4462-28B7-01841A1780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rgbClr val="0070C0"/>
                    </a:solidFill>
                  </a:rPr>
                  <a:t>Cart Leaky ReLU:</a:t>
                </a:r>
              </a:p>
              <a:p>
                <a:pPr marL="685800" lvl="2" indent="0">
                  <a:buNone/>
                </a:pPr>
                <a:r>
                  <a:rPr lang="en-US" dirty="0"/>
                  <a:t>Applies Leaky Rectified Linear Unit to both the real and imaginary parts of the input (x). Sensitive to the input phase rather than the input magnitude.</a:t>
                </a:r>
              </a:p>
              <a:p>
                <a:pPr marL="685800" lvl="2" indent="0">
                  <a:buNone/>
                </a:pPr>
                <a:endParaRPr lang="en-US" sz="2000" b="1" dirty="0">
                  <a:solidFill>
                    <a:srgbClr val="0070C0"/>
                  </a:solidFill>
                </a:endParaRPr>
              </a:p>
              <a:p>
                <a:pPr marL="3429000" lvl="8" indent="0">
                  <a:buNone/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f(x) = (LeakyReLU(Re(x)),  LeakyReLU(Im(x)))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Complex Cardioid:</a:t>
                </a:r>
              </a:p>
              <a:p>
                <a:pPr marL="685800" lvl="2" indent="0">
                  <a:buNone/>
                </a:pPr>
                <a:r>
                  <a:rPr lang="en-US" dirty="0"/>
                  <a:t>The output magnitude is attenuated based on the input phase, while the output phase remains equal to the input phase. </a:t>
                </a:r>
              </a:p>
              <a:p>
                <a:pPr marL="3429000" lvl="8" indent="0">
                  <a:buNone/>
                </a:pPr>
                <a:r>
                  <a:rPr lang="en-US" sz="2000" b="1" dirty="0">
                    <a:solidFill>
                      <a:srgbClr val="0070C0"/>
                    </a:solidFill>
                  </a:rPr>
                  <a:t>f(x)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0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1" i="0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∠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  <m:r>
                          <a:rPr lang="en-US" sz="20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func>
                  </m:oMath>
                </a14:m>
                <a:endParaRPr lang="en-US" sz="2000" b="1" dirty="0">
                  <a:solidFill>
                    <a:srgbClr val="0070C0"/>
                  </a:solidFill>
                </a:endParaRPr>
              </a:p>
              <a:p>
                <a:r>
                  <a:rPr lang="en-US" b="1" dirty="0" err="1">
                    <a:solidFill>
                      <a:srgbClr val="0070C0"/>
                    </a:solidFill>
                  </a:rPr>
                  <a:t>CReLU</a:t>
                </a:r>
                <a:r>
                  <a:rPr lang="en-US" b="1" dirty="0">
                    <a:solidFill>
                      <a:srgbClr val="0070C0"/>
                    </a:solidFill>
                  </a:rPr>
                  <a:t>:</a:t>
                </a:r>
              </a:p>
              <a:p>
                <a:pPr marL="685800" lvl="2" indent="0">
                  <a:buNone/>
                </a:pPr>
                <a:r>
                  <a:rPr lang="en-US" dirty="0"/>
                  <a:t>Preserves both positive and negative phase information. Apply ReLU after separating the negative and</a:t>
                </a:r>
              </a:p>
              <a:p>
                <a:pPr marL="685800" lvl="2" indent="0">
                  <a:buNone/>
                </a:pPr>
                <a:r>
                  <a:rPr lang="en-US" dirty="0"/>
                  <a:t>positive part. </a:t>
                </a:r>
              </a:p>
              <a:p>
                <a:pPr marL="3429000" lvl="8" indent="0">
                  <a:buNone/>
                </a:pPr>
                <a:r>
                  <a:rPr lang="en-US" b="1" dirty="0">
                    <a:solidFill>
                      <a:srgbClr val="0070C0"/>
                    </a:solidFill>
                  </a:rPr>
                  <a:t>f(x) =  (ReLU(x), ReLU(-x)) 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13158D-522F-4462-28B7-01841A1780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72" t="-238" r="-620" b="-7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E61C3-3987-1559-08DC-22E9611CD1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962F9-A3CE-E8FC-2E84-4AA3B664B35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1132-94D2-A3F0-FEC6-C370CBB0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6684A-AAC5-1234-08D1-C11DC6D9AF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B6509F-9901-E43A-B839-E3DA6F9B8B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Content Placeholder 5" descr="A diagram of a data processing process&#10;&#10;Description automatically generated">
            <a:extLst>
              <a:ext uri="{FF2B5EF4-FFF2-40B4-BE49-F238E27FC236}">
                <a16:creationId xmlns:a16="http://schemas.microsoft.com/office/drawing/2014/main" id="{B58FCC6F-1596-72FC-02F6-C41EB338E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740" y="1900097"/>
            <a:ext cx="5848857" cy="3238781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06370A-D8B2-204D-BBD4-D03F5DBCA508}"/>
              </a:ext>
            </a:extLst>
          </p:cNvPr>
          <p:cNvSpPr txBox="1">
            <a:spLocks/>
          </p:cNvSpPr>
          <p:nvPr/>
        </p:nvSpPr>
        <p:spPr>
          <a:xfrm>
            <a:off x="6743700" y="3195923"/>
            <a:ext cx="5181600" cy="1804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/>
              <a:t>The reuse of a </a:t>
            </a:r>
            <a:r>
              <a:rPr lang="en-US" sz="1800" b="1" dirty="0">
                <a:solidFill>
                  <a:srgbClr val="0070C0"/>
                </a:solidFill>
              </a:rPr>
              <a:t>pre-trained</a:t>
            </a:r>
            <a:r>
              <a:rPr lang="en-US" sz="1800" dirty="0"/>
              <a:t> model on a new problem.</a:t>
            </a:r>
          </a:p>
          <a:p>
            <a:pPr algn="just"/>
            <a:r>
              <a:rPr lang="en-US" sz="1800" b="0" i="0" dirty="0">
                <a:solidFill>
                  <a:srgbClr val="3A3B41"/>
                </a:solidFill>
                <a:effectLst/>
              </a:rPr>
              <a:t>knowledge of an already trained model is applied to a</a:t>
            </a:r>
            <a:r>
              <a:rPr lang="en-US" sz="1800" b="1" i="0" dirty="0">
                <a:solidFill>
                  <a:srgbClr val="0070C0"/>
                </a:solidFill>
                <a:effectLst/>
              </a:rPr>
              <a:t> different </a:t>
            </a:r>
            <a:r>
              <a:rPr lang="en-US" sz="1800" b="0" i="0" dirty="0">
                <a:solidFill>
                  <a:srgbClr val="3A3B41"/>
                </a:solidFill>
                <a:effectLst/>
              </a:rPr>
              <a:t>but </a:t>
            </a:r>
            <a:r>
              <a:rPr lang="en-US" sz="1800" b="1" i="0" dirty="0">
                <a:solidFill>
                  <a:srgbClr val="0070C0"/>
                </a:solidFill>
                <a:effectLst/>
              </a:rPr>
              <a:t>related</a:t>
            </a:r>
            <a:r>
              <a:rPr lang="en-US" sz="1800" b="0" i="0" dirty="0">
                <a:solidFill>
                  <a:srgbClr val="3A3B41"/>
                </a:solidFill>
                <a:effectLst/>
              </a:rPr>
              <a:t> problem.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9915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49F1-7D4B-A399-2B7B-87DB17F85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CC950-1D5C-15BF-77D3-9E299BEE7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Steps:</a:t>
            </a:r>
          </a:p>
          <a:p>
            <a:pPr marL="0" indent="0" algn="just">
              <a:buNone/>
            </a:pPr>
            <a:endParaRPr lang="en-US" dirty="0"/>
          </a:p>
          <a:p>
            <a:pPr marL="514350" indent="-514350" algn="just">
              <a:buAutoNum type="romanLcPeriod"/>
            </a:pPr>
            <a:r>
              <a:rPr lang="en-US" dirty="0">
                <a:solidFill>
                  <a:srgbClr val="0070C0"/>
                </a:solidFill>
              </a:rPr>
              <a:t>Pre-training:</a:t>
            </a:r>
            <a:r>
              <a:rPr lang="en-US" dirty="0">
                <a:solidFill>
                  <a:srgbClr val="C00000"/>
                </a:solidFill>
              </a:rPr>
              <a:t> </a:t>
            </a:r>
            <a:r>
              <a:rPr lang="en-US" dirty="0">
                <a:ea typeface="+mn-lt"/>
                <a:cs typeface="+mn-lt"/>
              </a:rPr>
              <a:t> training a model on a source dataset, to learn general features. </a:t>
            </a:r>
          </a:p>
          <a:p>
            <a:pPr marL="0" indent="0" algn="just">
              <a:buNone/>
            </a:pPr>
            <a:endParaRPr lang="en-US" dirty="0">
              <a:ea typeface="+mn-lt"/>
              <a:cs typeface="+mn-lt"/>
            </a:endParaRPr>
          </a:p>
          <a:p>
            <a:pPr marL="514350" indent="-514350" algn="just">
              <a:buAutoNum type="romanLcPeriod"/>
            </a:pPr>
            <a:r>
              <a:rPr lang="en-US" dirty="0">
                <a:solidFill>
                  <a:srgbClr val="0070C0"/>
                </a:solidFill>
              </a:rPr>
              <a:t>Training:</a:t>
            </a:r>
            <a:r>
              <a:rPr lang="en-US" dirty="0"/>
              <a:t> The knowledge acquired during pretraining is transferred to the target task.</a:t>
            </a:r>
          </a:p>
          <a:p>
            <a:pPr marL="0" indent="0" algn="just">
              <a:buNone/>
            </a:pPr>
            <a:endParaRPr lang="en-US" dirty="0"/>
          </a:p>
          <a:p>
            <a:pPr marL="514350" indent="-514350" algn="just">
              <a:buAutoNum type="romanLcPeriod"/>
            </a:pPr>
            <a:r>
              <a:rPr lang="en-US" dirty="0">
                <a:solidFill>
                  <a:srgbClr val="0070C0"/>
                </a:solidFill>
              </a:rPr>
              <a:t>Testing:</a:t>
            </a:r>
            <a:r>
              <a:rPr lang="en-US" dirty="0"/>
              <a:t> </a:t>
            </a:r>
            <a:r>
              <a:rPr lang="en-US" dirty="0">
                <a:ea typeface="+mn-lt"/>
                <a:cs typeface="+mn-lt"/>
              </a:rPr>
              <a:t>model is evaluated on the test data from the target dataset.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5CBA1-B03C-6838-D6CD-43A119F1A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FED91-A5D7-79AB-84E7-7C5F38C33C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94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3D49A-0C3C-FCC7-10BE-FF5101160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6100D-3C38-A74C-8A03-8A040749D4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E7293-F23F-C62E-B119-874573319F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A diagram of a data processing process&#10;&#10;Description automatically generated">
            <a:extLst>
              <a:ext uri="{FF2B5EF4-FFF2-40B4-BE49-F238E27FC236}">
                <a16:creationId xmlns:a16="http://schemas.microsoft.com/office/drawing/2014/main" id="{62C24154-45A5-698B-9782-093FDE3AA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4037"/>
            <a:ext cx="5800723" cy="428662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B6154B-EFED-6256-E93E-9B01FA121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700" y="3061493"/>
            <a:ext cx="4772024" cy="10628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1800" dirty="0"/>
              <a:t>An approach to transfer learning in which the weights of a </a:t>
            </a:r>
            <a:r>
              <a:rPr lang="en-US" sz="1800" b="1" dirty="0">
                <a:solidFill>
                  <a:srgbClr val="0070C0"/>
                </a:solidFill>
              </a:rPr>
              <a:t>pre-trained model </a:t>
            </a:r>
            <a:r>
              <a:rPr lang="en-US" sz="1800" dirty="0"/>
              <a:t>are trained on new data.</a:t>
            </a:r>
          </a:p>
        </p:txBody>
      </p:sp>
    </p:spTree>
    <p:extLst>
      <p:ext uri="{BB962C8B-B14F-4D97-AF65-F5344CB8AC3E}">
        <p14:creationId xmlns:p14="http://schemas.microsoft.com/office/powerpoint/2010/main" val="93236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D962-718D-4968-CD86-149C8794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Triplet 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F33B4-ED9E-2523-81F7-FE2C54BBD3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0B366-21F2-F96A-C9EA-8245F1D9C2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Content Placeholder 6" descr="A diagram of a data processing process&#10;&#10;Description automatically generated">
            <a:extLst>
              <a:ext uri="{FF2B5EF4-FFF2-40B4-BE49-F238E27FC236}">
                <a16:creationId xmlns:a16="http://schemas.microsoft.com/office/drawing/2014/main" id="{995FB62F-4021-5094-5594-6773208A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08288"/>
            <a:ext cx="6162675" cy="496804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7F2DB-3D81-14FA-AB78-BABDF3796C26}"/>
              </a:ext>
            </a:extLst>
          </p:cNvPr>
          <p:cNvSpPr txBox="1"/>
          <p:nvPr/>
        </p:nvSpPr>
        <p:spPr>
          <a:xfrm>
            <a:off x="7143750" y="2691983"/>
            <a:ext cx="44386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One sub-network takes only </a:t>
            </a:r>
            <a:r>
              <a:rPr lang="en-US" b="1" dirty="0">
                <a:solidFill>
                  <a:srgbClr val="0070C0"/>
                </a:solidFill>
                <a:ea typeface="+mn-lt"/>
                <a:cs typeface="+mn-lt"/>
              </a:rPr>
              <a:t>anchor (A)</a:t>
            </a:r>
            <a:r>
              <a:rPr lang="en-US" dirty="0">
                <a:ea typeface="+mn-lt"/>
                <a:cs typeface="+mn-lt"/>
              </a:rPr>
              <a:t> samples as inputs.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The other two sub-networks are processing </a:t>
            </a:r>
            <a:r>
              <a:rPr lang="en-US" b="1" dirty="0">
                <a:solidFill>
                  <a:srgbClr val="0070C0"/>
                </a:solidFill>
                <a:ea typeface="+mn-lt"/>
                <a:cs typeface="+mn-lt"/>
              </a:rPr>
              <a:t>positive (P) </a:t>
            </a:r>
            <a:r>
              <a:rPr lang="en-US" dirty="0">
                <a:ea typeface="+mn-lt"/>
                <a:cs typeface="+mn-lt"/>
              </a:rPr>
              <a:t>and </a:t>
            </a:r>
            <a:r>
              <a:rPr lang="en-US" b="1" dirty="0">
                <a:solidFill>
                  <a:srgbClr val="0070C0"/>
                </a:solidFill>
                <a:ea typeface="+mn-lt"/>
                <a:cs typeface="+mn-lt"/>
              </a:rPr>
              <a:t>negative (N)</a:t>
            </a:r>
            <a:r>
              <a:rPr lang="en-US" dirty="0">
                <a:ea typeface="+mn-lt"/>
                <a:cs typeface="+mn-lt"/>
              </a:rPr>
              <a:t> inputs.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ea typeface="+mn-lt"/>
              <a:cs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Training the network with a suitable </a:t>
            </a:r>
            <a:r>
              <a:rPr lang="en-US" b="1" dirty="0">
                <a:solidFill>
                  <a:srgbClr val="0070C0"/>
                </a:solidFill>
                <a:ea typeface="+mn-lt"/>
                <a:cs typeface="+mn-lt"/>
              </a:rPr>
              <a:t>loss function.</a:t>
            </a:r>
          </a:p>
        </p:txBody>
      </p:sp>
    </p:spTree>
    <p:extLst>
      <p:ext uri="{BB962C8B-B14F-4D97-AF65-F5344CB8AC3E}">
        <p14:creationId xmlns:p14="http://schemas.microsoft.com/office/powerpoint/2010/main" val="88304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8362-93B8-92C9-0809-2EAC0C97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Triplet 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CDA82-1B85-BBE9-BCBD-F5861B9048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1460C-0203-A663-70A8-62239EC598D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7" descr="A diagram of a learning process&#10;&#10;Description automatically generated">
            <a:extLst>
              <a:ext uri="{FF2B5EF4-FFF2-40B4-BE49-F238E27FC236}">
                <a16:creationId xmlns:a16="http://schemas.microsoft.com/office/drawing/2014/main" id="{2950C149-D0A8-C442-F3C3-328C5044D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38200" y="2515965"/>
            <a:ext cx="5450958" cy="182607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6B54A-2EC0-764F-4C3B-9475BE05043A}"/>
              </a:ext>
            </a:extLst>
          </p:cNvPr>
          <p:cNvSpPr txBox="1"/>
          <p:nvPr/>
        </p:nvSpPr>
        <p:spPr>
          <a:xfrm>
            <a:off x="6595184" y="2289780"/>
            <a:ext cx="5450958" cy="2506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Aims to distance between anchor and positive samples is</a:t>
            </a:r>
            <a:r>
              <a:rPr lang="en-US" sz="1800" b="1" dirty="0">
                <a:solidFill>
                  <a:srgbClr val="0070C0"/>
                </a:solidFill>
              </a:rPr>
              <a:t> minimized</a:t>
            </a:r>
            <a:r>
              <a:rPr lang="en-US" dirty="0"/>
              <a:t>.</a:t>
            </a:r>
            <a:endParaRPr lang="en-US" sz="1800" dirty="0"/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While the distance between anchor and negative samples is </a:t>
            </a:r>
            <a:r>
              <a:rPr lang="en-US" sz="1800" b="1" dirty="0">
                <a:solidFill>
                  <a:srgbClr val="0070C0"/>
                </a:solidFill>
              </a:rPr>
              <a:t>maximized</a:t>
            </a:r>
            <a:r>
              <a:rPr lang="en-US" sz="1800" dirty="0"/>
              <a:t>.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 network learns to discriminate between samples of different classes or categories.</a:t>
            </a:r>
          </a:p>
        </p:txBody>
      </p:sp>
    </p:spTree>
    <p:extLst>
      <p:ext uri="{BB962C8B-B14F-4D97-AF65-F5344CB8AC3E}">
        <p14:creationId xmlns:p14="http://schemas.microsoft.com/office/powerpoint/2010/main" val="2575628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11BEB-3BC1-0734-4D0B-D50137551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43190-4E3F-AD4D-C1FB-4E7C455CC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i="0" dirty="0">
                <a:solidFill>
                  <a:srgbClr val="000000"/>
                </a:solidFill>
                <a:effectLst/>
                <a:latin typeface="Helvetica-Bold"/>
              </a:rPr>
              <a:t>Accuracy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-Light"/>
              </a:rPr>
              <a:t>: Given N test traces, x traces are predicted correctly. </a:t>
            </a:r>
            <a:r>
              <a:rPr lang="en-US" sz="1800" b="1" i="0" dirty="0">
                <a:solidFill>
                  <a:srgbClr val="0070C0"/>
                </a:solidFill>
                <a:effectLst/>
                <a:latin typeface="Helvetica-Light"/>
              </a:rPr>
              <a:t>Acc = x / N</a:t>
            </a:r>
          </a:p>
          <a:p>
            <a:pPr marL="0" indent="0">
              <a:buNone/>
            </a:pPr>
            <a:endParaRPr lang="en-US" sz="1800" b="0" i="0" dirty="0">
              <a:solidFill>
                <a:srgbClr val="0433FF"/>
              </a:solidFill>
              <a:effectLst/>
              <a:latin typeface="Helvetica-Light"/>
            </a:endParaRPr>
          </a:p>
          <a:p>
            <a:r>
              <a:rPr lang="en-US" sz="1800" b="1" i="0" dirty="0">
                <a:solidFill>
                  <a:srgbClr val="000000"/>
                </a:solidFill>
                <a:effectLst/>
                <a:latin typeface="Helvetica-Bold"/>
              </a:rPr>
              <a:t>Device Rank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Helvetica-Light"/>
              </a:rPr>
              <a:t>: aggregate scores of transmitters over N traces, sort the aggregated scores, report the rank of the correct transmitter</a:t>
            </a:r>
          </a:p>
          <a:p>
            <a:pPr marL="0" indent="0"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Helvetica-Light"/>
            </a:endParaRPr>
          </a:p>
          <a:p>
            <a:r>
              <a:rPr lang="en-US" sz="1800" b="1" i="0" dirty="0">
                <a:solidFill>
                  <a:srgbClr val="0070C0"/>
                </a:solidFill>
                <a:effectLst/>
                <a:latin typeface="Helvetica-Light"/>
              </a:rPr>
              <a:t>Why is the device rank better than accuracy?</a:t>
            </a:r>
          </a:p>
          <a:p>
            <a:pPr lvl="1"/>
            <a:r>
              <a:rPr lang="en-US" sz="1400" b="0" i="0" dirty="0">
                <a:solidFill>
                  <a:srgbClr val="000000"/>
                </a:solidFill>
                <a:effectLst/>
                <a:latin typeface="Helvetica-Light"/>
              </a:rPr>
              <a:t>Hardware imperfections are difficult to learn</a:t>
            </a:r>
          </a:p>
          <a:p>
            <a:pPr lvl="1"/>
            <a:r>
              <a:rPr lang="en-US" sz="1400" b="0" i="0" dirty="0">
                <a:solidFill>
                  <a:srgbClr val="000000"/>
                </a:solidFill>
                <a:effectLst/>
                <a:latin typeface="Helvetica-Light"/>
              </a:rPr>
              <a:t>Aggregated scores are more robust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F286E-E7C5-7ED3-A80F-60ACE57A2F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2EAA-9CC7-3627-B1C4-1B011B4EA8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61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A0AD3-6A87-368A-B6D0-4DC16E77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Testbed</a:t>
            </a:r>
          </a:p>
        </p:txBody>
      </p:sp>
      <p:pic>
        <p:nvPicPr>
          <p:cNvPr id="7" name="Content Placeholder 6" descr="A group of white electronic devices with black antenna&#10;&#10;Description automatically generated">
            <a:extLst>
              <a:ext uri="{FF2B5EF4-FFF2-40B4-BE49-F238E27FC236}">
                <a16:creationId xmlns:a16="http://schemas.microsoft.com/office/drawing/2014/main" id="{5DA4AC79-CD38-4AC8-D5EF-4783546DB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09712"/>
            <a:ext cx="6496051" cy="4572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57532-A1E2-B671-8F93-4F4776324F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59D11-D36B-E079-4770-CCDAF02BA9F8}"/>
              </a:ext>
            </a:extLst>
          </p:cNvPr>
          <p:cNvSpPr txBox="1"/>
          <p:nvPr/>
        </p:nvSpPr>
        <p:spPr>
          <a:xfrm>
            <a:off x="7631906" y="1402386"/>
            <a:ext cx="406479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Seven </a:t>
            </a:r>
            <a:r>
              <a:rPr lang="en-US" b="1" i="0" dirty="0">
                <a:solidFill>
                  <a:srgbClr val="0070C0"/>
                </a:solidFill>
                <a:effectLst/>
                <a:latin typeface="Söhne"/>
              </a:rPr>
              <a:t>USRPB205-mini-i</a:t>
            </a:r>
            <a:r>
              <a:rPr lang="en-US" b="0" i="0" dirty="0">
                <a:effectLst/>
                <a:latin typeface="Söhne"/>
              </a:rPr>
              <a:t> devices are deployed, comprising one receiver and six transmitters.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Söhn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Each USRP is equipped with a </a:t>
            </a:r>
            <a:r>
              <a:rPr lang="en-US" b="1" i="0" dirty="0">
                <a:solidFill>
                  <a:srgbClr val="0070C0"/>
                </a:solidFill>
                <a:effectLst/>
                <a:latin typeface="Söhne"/>
              </a:rPr>
              <a:t>VERT2450</a:t>
            </a:r>
            <a:r>
              <a:rPr lang="en-US" b="0" i="0" dirty="0">
                <a:effectLst/>
                <a:latin typeface="Söhne"/>
              </a:rPr>
              <a:t> antenna.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Söhn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The transmissions utilize </a:t>
            </a:r>
            <a:r>
              <a:rPr lang="en-US" b="1" i="0" dirty="0">
                <a:solidFill>
                  <a:srgbClr val="0070C0"/>
                </a:solidFill>
                <a:effectLst/>
                <a:latin typeface="Söhne"/>
              </a:rPr>
              <a:t>IEEE 802.11 a/g</a:t>
            </a:r>
            <a:r>
              <a:rPr lang="en-US" b="1" dirty="0">
                <a:solidFill>
                  <a:srgbClr val="0070C0"/>
                </a:solidFill>
                <a:latin typeface="Söhne"/>
              </a:rPr>
              <a:t> </a:t>
            </a:r>
            <a:r>
              <a:rPr lang="en-US" dirty="0">
                <a:latin typeface="Söhne"/>
              </a:rPr>
              <a:t>and </a:t>
            </a:r>
            <a:r>
              <a:rPr lang="en-US" b="0" i="0" dirty="0">
                <a:effectLst/>
                <a:latin typeface="Söhne"/>
              </a:rPr>
              <a:t> </a:t>
            </a:r>
            <a:r>
              <a:rPr lang="en-US" b="1" i="0" dirty="0">
                <a:solidFill>
                  <a:srgbClr val="0070C0"/>
                </a:solidFill>
                <a:effectLst/>
                <a:latin typeface="Söhne"/>
              </a:rPr>
              <a:t>BPSK 1/2 modulation </a:t>
            </a:r>
            <a:r>
              <a:rPr lang="en-US" b="0" i="0" dirty="0">
                <a:effectLst/>
                <a:latin typeface="Söhne"/>
              </a:rPr>
              <a:t>is employed.</a:t>
            </a:r>
          </a:p>
          <a:p>
            <a:pPr algn="just"/>
            <a:endParaRPr lang="en-US" b="0" i="0" dirty="0">
              <a:effectLst/>
              <a:latin typeface="Söhn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The free and open-source GNU Radio code available is utilized  [8].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Söhn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Center frequency is </a:t>
            </a:r>
            <a:r>
              <a:rPr lang="en-US" b="1" i="0" dirty="0">
                <a:solidFill>
                  <a:srgbClr val="0070C0"/>
                </a:solidFill>
                <a:effectLst/>
                <a:latin typeface="Söhne"/>
              </a:rPr>
              <a:t>2.45 GHz</a:t>
            </a:r>
            <a:r>
              <a:rPr lang="en-US" b="0" i="0" dirty="0">
                <a:effectLst/>
                <a:latin typeface="Söhne"/>
              </a:rPr>
              <a:t>, the bandwidth used is </a:t>
            </a:r>
            <a:r>
              <a:rPr lang="en-US" b="1" i="0" dirty="0">
                <a:solidFill>
                  <a:srgbClr val="0070C0"/>
                </a:solidFill>
                <a:effectLst/>
                <a:latin typeface="Söhne"/>
              </a:rPr>
              <a:t>2 MHz</a:t>
            </a:r>
            <a:r>
              <a:rPr lang="en-US" b="0" i="0" dirty="0">
                <a:effectLst/>
                <a:latin typeface="Söhne"/>
              </a:rPr>
              <a:t>, and the sampling rate is set to </a:t>
            </a:r>
            <a:r>
              <a:rPr lang="en-US" b="1" i="0" dirty="0">
                <a:solidFill>
                  <a:srgbClr val="0070C0"/>
                </a:solidFill>
                <a:effectLst/>
                <a:latin typeface="Söhne"/>
              </a:rPr>
              <a:t>5 MS/S</a:t>
            </a:r>
            <a:r>
              <a:rPr lang="en-US" b="0" i="0" dirty="0">
                <a:effectLst/>
                <a:latin typeface="Söhne"/>
              </a:rPr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ABA555-3885-47C0-749C-A761663458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[8] </a:t>
            </a:r>
            <a:r>
              <a:rPr lang="en-US" dirty="0" err="1">
                <a:solidFill>
                  <a:schemeClr val="tx1"/>
                </a:solidFill>
              </a:rPr>
              <a:t>Wime</a:t>
            </a:r>
            <a:r>
              <a:rPr lang="en-US" dirty="0">
                <a:solidFill>
                  <a:schemeClr val="tx1"/>
                </a:solidFill>
              </a:rPr>
              <a:t> Project. (n.d.). </a:t>
            </a:r>
            <a:r>
              <a:rPr lang="en-US" dirty="0" err="1">
                <a:solidFill>
                  <a:schemeClr val="tx1"/>
                </a:solidFill>
              </a:rPr>
              <a:t>Wime</a:t>
            </a:r>
            <a:r>
              <a:rPr lang="en-US" dirty="0">
                <a:solidFill>
                  <a:schemeClr val="tx1"/>
                </a:solidFill>
              </a:rPr>
              <a:t> Project.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https://www.wime-project.net/</a:t>
            </a:r>
            <a:r>
              <a:rPr lang="en-US" dirty="0">
                <a:solidFill>
                  <a:schemeClr val="tx1"/>
                </a:solidFill>
              </a:rPr>
              <a:t>, Last Access: 07 July 2023, 07:58 PM</a:t>
            </a:r>
          </a:p>
        </p:txBody>
      </p:sp>
    </p:spTree>
    <p:extLst>
      <p:ext uri="{BB962C8B-B14F-4D97-AF65-F5344CB8AC3E}">
        <p14:creationId xmlns:p14="http://schemas.microsoft.com/office/powerpoint/2010/main" val="381758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FBF0-4E61-F22B-6DE8-69903F25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Fingerprinting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7EE597-E917-91F7-2103-9FB752BD6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40176"/>
            <a:ext cx="5320731" cy="275567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32756-242B-0B5D-FE92-C3B5B7CA67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EA439-C6B2-F5FF-38E8-8A0CA10421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5D032-78FF-545E-B0F4-6D2DEE165A3E}"/>
              </a:ext>
            </a:extLst>
          </p:cNvPr>
          <p:cNvSpPr txBox="1"/>
          <p:nvPr/>
        </p:nvSpPr>
        <p:spPr>
          <a:xfrm>
            <a:off x="6715125" y="2594682"/>
            <a:ext cx="502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Physical layer </a:t>
            </a:r>
            <a:r>
              <a:rPr lang="en-US" dirty="0"/>
              <a:t>authentication and identification of wireless devices based on their unique radio frequency (RF) signals.</a:t>
            </a:r>
          </a:p>
        </p:txBody>
      </p:sp>
    </p:spTree>
    <p:extLst>
      <p:ext uri="{BB962C8B-B14F-4D97-AF65-F5344CB8AC3E}">
        <p14:creationId xmlns:p14="http://schemas.microsoft.com/office/powerpoint/2010/main" val="173053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2E918-C0C4-3068-9427-DF2FF613B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0E53E-D074-2B0D-7E42-9FB200EEF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900" indent="-342900" algn="just"/>
            <a:r>
              <a:rPr lang="en-US" sz="2000" dirty="0"/>
              <a:t>All devices are stationary during data collection.</a:t>
            </a:r>
          </a:p>
          <a:p>
            <a:pPr marL="342900" indent="-342900" algn="just"/>
            <a:r>
              <a:rPr lang="en-US" sz="2000" dirty="0"/>
              <a:t>Total four locations data collected.</a:t>
            </a:r>
            <a:endParaRPr lang="en-US" dirty="0"/>
          </a:p>
          <a:p>
            <a:pPr marL="342900" indent="-342900" algn="just"/>
            <a:r>
              <a:rPr lang="en-US" sz="2000" dirty="0"/>
              <a:t>Transmitter and receiver are separated by approximately 2 feet.</a:t>
            </a:r>
          </a:p>
          <a:p>
            <a:pPr marL="342900" indent="-342900" algn="just"/>
            <a:r>
              <a:rPr lang="en-US" sz="2000" dirty="0"/>
              <a:t>Three transmissions are collected from each transmitter, each lasting for 30 seconds with a 15-second separation between transmissions.</a:t>
            </a:r>
            <a:endParaRPr lang="en-US" dirty="0"/>
          </a:p>
          <a:p>
            <a:pPr marL="342900" indent="-342900" algn="just"/>
            <a:r>
              <a:rPr lang="en-US" sz="2000" dirty="0"/>
              <a:t>Approximately 1.50 x 10^8 samples are gathered in each transmission, considering package loss.</a:t>
            </a:r>
            <a:endParaRPr lang="en-US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  <a:p>
            <a:pPr algn="just"/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DBE70-8A71-6498-CB37-1DB8A29DA9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18B46-806E-C70B-A0A7-FDA97F0A48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C42E-3256-EE3A-28E5-5B08C464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Map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A3C1C-D36B-601B-2A82-CD22FFBD3A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DA702-F207-32FA-639B-613FFDB215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6" descr="A map of a stadium&#10;&#10;Description automatically generated">
            <a:extLst>
              <a:ext uri="{FF2B5EF4-FFF2-40B4-BE49-F238E27FC236}">
                <a16:creationId xmlns:a16="http://schemas.microsoft.com/office/drawing/2014/main" id="{468B4623-6FE0-AA82-8433-F40AA834C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72" r="17215" b="-2"/>
          <a:stretch/>
        </p:blipFill>
        <p:spPr>
          <a:xfrm>
            <a:off x="855379" y="1738269"/>
            <a:ext cx="5149255" cy="4324436"/>
          </a:xfr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0A7A1D-A8D9-AA15-CFF5-D3F4D29E1FC4}"/>
              </a:ext>
            </a:extLst>
          </p:cNvPr>
          <p:cNvSpPr txBox="1"/>
          <p:nvPr/>
        </p:nvSpPr>
        <p:spPr>
          <a:xfrm>
            <a:off x="6800850" y="2233383"/>
            <a:ext cx="50196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212121"/>
                </a:solidFill>
                <a:ea typeface="+mn-lt"/>
                <a:cs typeface="+mn-lt"/>
              </a:rPr>
              <a:t>On the map provided, Schorr Center UNL is denoted as Number </a:t>
            </a:r>
            <a:r>
              <a:rPr lang="en-US" sz="1800" b="1" dirty="0">
                <a:solidFill>
                  <a:srgbClr val="0070C0"/>
                </a:solidFill>
                <a:ea typeface="+mn-lt"/>
                <a:cs typeface="+mn-lt"/>
              </a:rPr>
              <a:t>25</a:t>
            </a:r>
            <a:r>
              <a:rPr lang="en-US" sz="1800" dirty="0">
                <a:solidFill>
                  <a:srgbClr val="212121"/>
                </a:solidFill>
                <a:ea typeface="+mn-lt"/>
                <a:cs typeface="+mn-lt"/>
              </a:rPr>
              <a:t>.</a:t>
            </a:r>
          </a:p>
          <a:p>
            <a:pPr algn="just"/>
            <a:endParaRPr lang="en-US" sz="1800" dirty="0">
              <a:solidFill>
                <a:srgbClr val="212121"/>
              </a:solidFill>
              <a:ea typeface="+mn-lt"/>
              <a:cs typeface="+mn-lt"/>
            </a:endParaRPr>
          </a:p>
          <a:p>
            <a:pPr algn="just"/>
            <a:r>
              <a:rPr lang="en-US" sz="1800" dirty="0">
                <a:solidFill>
                  <a:srgbClr val="212121"/>
                </a:solidFill>
              </a:rPr>
              <a:t>we have gathered data from various sources, both inside and outside of the lab environment (</a:t>
            </a:r>
            <a:r>
              <a:rPr lang="en-US" sz="1800" b="1" dirty="0">
                <a:solidFill>
                  <a:srgbClr val="0070C0"/>
                </a:solidFill>
              </a:rPr>
              <a:t>locations 1, 2, and 4</a:t>
            </a:r>
            <a:r>
              <a:rPr lang="en-US" sz="1800" dirty="0">
                <a:solidFill>
                  <a:srgbClr val="212121"/>
                </a:solidFill>
              </a:rPr>
              <a:t>).</a:t>
            </a:r>
          </a:p>
          <a:p>
            <a:pPr algn="just"/>
            <a:endParaRPr lang="en-US" sz="1800" dirty="0">
              <a:solidFill>
                <a:srgbClr val="212121"/>
              </a:solidFill>
            </a:endParaRPr>
          </a:p>
          <a:p>
            <a:pPr algn="just"/>
            <a:r>
              <a:rPr lang="en-US" sz="1800" dirty="0">
                <a:solidFill>
                  <a:srgbClr val="212121"/>
                </a:solidFill>
              </a:rPr>
              <a:t>On the map, Number </a:t>
            </a:r>
            <a:r>
              <a:rPr lang="en-US" sz="1800" b="1" dirty="0">
                <a:solidFill>
                  <a:srgbClr val="0070C0"/>
                </a:solidFill>
              </a:rPr>
              <a:t>35</a:t>
            </a:r>
            <a:r>
              <a:rPr lang="en-US" sz="1800" dirty="0">
                <a:solidFill>
                  <a:srgbClr val="212121"/>
                </a:solidFill>
              </a:rPr>
              <a:t> represents the Library. we have collected data specifically from </a:t>
            </a:r>
            <a:r>
              <a:rPr lang="en-US" sz="1800" b="1" dirty="0">
                <a:solidFill>
                  <a:srgbClr val="0070C0"/>
                </a:solidFill>
              </a:rPr>
              <a:t>location 4 </a:t>
            </a:r>
            <a:r>
              <a:rPr lang="en-US" sz="1800" dirty="0">
                <a:solidFill>
                  <a:srgbClr val="212121"/>
                </a:solidFill>
              </a:rPr>
              <a:t>at this Library.</a:t>
            </a:r>
          </a:p>
        </p:txBody>
      </p:sp>
    </p:spTree>
    <p:extLst>
      <p:ext uri="{BB962C8B-B14F-4D97-AF65-F5344CB8AC3E}">
        <p14:creationId xmlns:p14="http://schemas.microsoft.com/office/powerpoint/2010/main" val="3637880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08053-3B3A-3F91-8A7A-FC3A1C24C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08576-952C-392F-0A6C-F2FAD9E81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For neural network training, </a:t>
            </a:r>
            <a:r>
              <a:rPr lang="en-US" b="1" dirty="0">
                <a:solidFill>
                  <a:srgbClr val="0070C0"/>
                </a:solidFill>
              </a:rPr>
              <a:t>1000 random I/Q traces </a:t>
            </a:r>
            <a:r>
              <a:rPr lang="en-US" dirty="0"/>
              <a:t>are selected from each transmitter.</a:t>
            </a:r>
          </a:p>
          <a:p>
            <a:pPr algn="just"/>
            <a:r>
              <a:rPr lang="en-US" dirty="0"/>
              <a:t>This selection results in a total of </a:t>
            </a:r>
            <a:r>
              <a:rPr lang="en-US" b="1" dirty="0">
                <a:solidFill>
                  <a:srgbClr val="0070C0"/>
                </a:solidFill>
              </a:rPr>
              <a:t>6,000 I/Q </a:t>
            </a:r>
            <a:r>
              <a:rPr lang="en-US" dirty="0"/>
              <a:t>traces for the entire dataset.</a:t>
            </a:r>
          </a:p>
          <a:p>
            <a:pPr algn="just"/>
            <a:r>
              <a:rPr lang="en-US" dirty="0"/>
              <a:t>I/Q samples are gathered before, after the FFT, and after the </a:t>
            </a:r>
            <a:r>
              <a:rPr lang="en-US" dirty="0" err="1"/>
              <a:t>WiFi</a:t>
            </a:r>
            <a:r>
              <a:rPr lang="en-US" dirty="0"/>
              <a:t> Frame Equalizer on the receiver side.</a:t>
            </a:r>
          </a:p>
          <a:p>
            <a:pPr algn="just"/>
            <a:r>
              <a:rPr lang="en-US" dirty="0"/>
              <a:t>However, the experiment utilizes only the </a:t>
            </a:r>
            <a:r>
              <a:rPr lang="en-US" b="1" dirty="0">
                <a:solidFill>
                  <a:srgbClr val="0070C0"/>
                </a:solidFill>
              </a:rPr>
              <a:t>after-FFT</a:t>
            </a:r>
            <a:r>
              <a:rPr lang="en-US" dirty="0"/>
              <a:t> I/Q samples for analysis and evaluation.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2633E-0646-D75B-B455-9196785DC6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6B25E-55D0-16F6-C4CA-E0F4032515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8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623CA-E8DD-58B9-F6F2-AFBE899EC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7567B-4BAE-53F5-FE50-AAD323B6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 err="1">
                <a:solidFill>
                  <a:srgbClr val="0070C0"/>
                </a:solidFill>
              </a:rPr>
              <a:t>Keras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running on top of the </a:t>
            </a:r>
            <a:r>
              <a:rPr lang="en-US" b="1" dirty="0">
                <a:solidFill>
                  <a:srgbClr val="0070C0"/>
                </a:solidFill>
              </a:rPr>
              <a:t>TensorFlow</a:t>
            </a:r>
            <a:r>
              <a:rPr lang="en-US" dirty="0"/>
              <a:t> is used to implement deep-learning architectures.</a:t>
            </a:r>
          </a:p>
          <a:p>
            <a:pPr algn="just"/>
            <a:r>
              <a:rPr lang="en-US" dirty="0"/>
              <a:t>The code runs on  Holland Computing Center [9] with a </a:t>
            </a:r>
            <a:r>
              <a:rPr lang="en-US" b="1" dirty="0">
                <a:solidFill>
                  <a:srgbClr val="0070C0"/>
                </a:solidFill>
              </a:rPr>
              <a:t>Tesla V100-PCIE-32GB GPU</a:t>
            </a:r>
            <a:r>
              <a:rPr lang="en-US" dirty="0"/>
              <a:t>, which supports </a:t>
            </a:r>
            <a:r>
              <a:rPr lang="en-US" dirty="0" err="1"/>
              <a:t>cuDNN</a:t>
            </a:r>
            <a:r>
              <a:rPr lang="en-US" dirty="0"/>
              <a:t> version 8.6.0. </a:t>
            </a:r>
          </a:p>
          <a:p>
            <a:pPr algn="just"/>
            <a:r>
              <a:rPr lang="en-US" dirty="0"/>
              <a:t>Data is split into three sets: </a:t>
            </a:r>
            <a:r>
              <a:rPr lang="en-US" b="1" dirty="0">
                <a:solidFill>
                  <a:srgbClr val="0070C0"/>
                </a:solidFill>
              </a:rPr>
              <a:t>72%</a:t>
            </a:r>
            <a:r>
              <a:rPr lang="en-US" dirty="0"/>
              <a:t> for training, </a:t>
            </a:r>
            <a:r>
              <a:rPr lang="en-US" b="1" dirty="0">
                <a:solidFill>
                  <a:srgbClr val="0070C0"/>
                </a:solidFill>
              </a:rPr>
              <a:t>8%</a:t>
            </a:r>
            <a:r>
              <a:rPr lang="en-US" dirty="0"/>
              <a:t> for validation, and </a:t>
            </a:r>
            <a:r>
              <a:rPr lang="en-US" b="1" dirty="0">
                <a:solidFill>
                  <a:srgbClr val="0070C0"/>
                </a:solidFill>
              </a:rPr>
              <a:t>20%</a:t>
            </a:r>
            <a:r>
              <a:rPr lang="en-US" dirty="0"/>
              <a:t> for testing.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E6B3F-63E5-BE79-853B-50184ADDB8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[9] Holland Computing Center, </a:t>
            </a:r>
            <a: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https://hcc.unl.edu/</a:t>
            </a:r>
            <a:r>
              <a:rPr lang="en-US" dirty="0">
                <a:solidFill>
                  <a:schemeClr val="tx1"/>
                </a:solidFill>
              </a:rPr>
              <a:t>, Last Access: 07 July 2023, 08:58 PM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119F8-4B07-2F04-B6B3-FD7A6DE2EDB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86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85C9E-5F21-C6E9-4E7E-C01EF9EFF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DD57C-2AD0-5B38-D834-FFC743E5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RMSprop</a:t>
            </a:r>
            <a:r>
              <a:rPr lang="en-US" dirty="0"/>
              <a:t> optimizer is used for training the models.</a:t>
            </a:r>
          </a:p>
          <a:p>
            <a:r>
              <a:rPr lang="en-US" dirty="0"/>
              <a:t>The learning rate is set to </a:t>
            </a:r>
            <a:r>
              <a:rPr lang="en-US" b="1" dirty="0">
                <a:solidFill>
                  <a:srgbClr val="0070C0"/>
                </a:solidFill>
              </a:rPr>
              <a:t>0.1</a:t>
            </a:r>
            <a:r>
              <a:rPr lang="en-US" dirty="0"/>
              <a:t>.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ComplexAverageCrossEntropy</a:t>
            </a:r>
            <a:r>
              <a:rPr lang="en-US" dirty="0"/>
              <a:t> from the CVNN package is utilized as the loss function</a:t>
            </a:r>
          </a:p>
          <a:p>
            <a:r>
              <a:rPr lang="en-US" dirty="0"/>
              <a:t>Each model is trained for </a:t>
            </a:r>
            <a:r>
              <a:rPr lang="en-US" b="1" dirty="0">
                <a:solidFill>
                  <a:srgbClr val="0070C0"/>
                </a:solidFill>
              </a:rPr>
              <a:t>100 epochs</a:t>
            </a:r>
            <a:r>
              <a:rPr lang="en-US" dirty="0"/>
              <a:t>.</a:t>
            </a:r>
          </a:p>
          <a:p>
            <a:r>
              <a:rPr lang="en-US" dirty="0"/>
              <a:t>Early stopping is implemented with </a:t>
            </a:r>
            <a:r>
              <a:rPr lang="en-US" b="1" dirty="0">
                <a:solidFill>
                  <a:srgbClr val="0070C0"/>
                </a:solidFill>
              </a:rPr>
              <a:t>patience </a:t>
            </a:r>
            <a:r>
              <a:rPr lang="en-US" dirty="0"/>
              <a:t>set at </a:t>
            </a:r>
            <a:r>
              <a:rPr lang="en-US" b="1" dirty="0">
                <a:solidFill>
                  <a:srgbClr val="0070C0"/>
                </a:solidFill>
              </a:rPr>
              <a:t>10 epochs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19A90-9C80-E428-CA1D-7976C12175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6B3C8-F01D-3904-454C-1FAE978575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34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6AB3F-4D65-71BB-BE46-35E11EB1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of Neural Networks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BE11A-5DB4-81B9-A4DE-B1BBD52F91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80FFC-A277-1A68-117E-DAA07E2AE3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Content Placeholder 6" descr="A diagram of a process&#10;&#10;Description automatically generated">
            <a:extLst>
              <a:ext uri="{FF2B5EF4-FFF2-40B4-BE49-F238E27FC236}">
                <a16:creationId xmlns:a16="http://schemas.microsoft.com/office/drawing/2014/main" id="{A0E058ED-30B0-DF7D-C844-801D59976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033" y="1885499"/>
            <a:ext cx="8135389" cy="43198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001835-9F97-3A67-D4E2-F0EB46D00E0E}"/>
              </a:ext>
            </a:extLst>
          </p:cNvPr>
          <p:cNvSpPr txBox="1"/>
          <p:nvPr/>
        </p:nvSpPr>
        <p:spPr>
          <a:xfrm>
            <a:off x="8855198" y="2967335"/>
            <a:ext cx="31463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dirty="0"/>
              <a:t>Three distinct activation functions-  </a:t>
            </a:r>
            <a:r>
              <a:rPr lang="en-US" b="1" dirty="0">
                <a:solidFill>
                  <a:srgbClr val="0070C0"/>
                </a:solidFill>
              </a:rPr>
              <a:t>Cart Leaky ReLU</a:t>
            </a:r>
            <a:r>
              <a:rPr lang="en-US" dirty="0"/>
              <a:t>, </a:t>
            </a:r>
            <a:r>
              <a:rPr lang="en-US" b="1" dirty="0">
                <a:solidFill>
                  <a:srgbClr val="0070C0"/>
                </a:solidFill>
              </a:rPr>
              <a:t>Complex Cardioid</a:t>
            </a:r>
            <a:r>
              <a:rPr lang="en-US" dirty="0"/>
              <a:t>, and </a:t>
            </a:r>
            <a:r>
              <a:rPr lang="en-US" b="1" dirty="0" err="1">
                <a:solidFill>
                  <a:srgbClr val="0070C0"/>
                </a:solidFill>
              </a:rPr>
              <a:t>CReLU</a:t>
            </a:r>
            <a:r>
              <a:rPr lang="en-US" dirty="0"/>
              <a:t> were tested. </a:t>
            </a:r>
          </a:p>
        </p:txBody>
      </p:sp>
    </p:spTree>
    <p:extLst>
      <p:ext uri="{BB962C8B-B14F-4D97-AF65-F5344CB8AC3E}">
        <p14:creationId xmlns:p14="http://schemas.microsoft.com/office/powerpoint/2010/main" val="2288999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06DED-601C-871E-DCE1-FAF66AB1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of Fine-Tuning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D4C83-A708-F40A-C954-33477E9CD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Pre-training: </a:t>
            </a:r>
          </a:p>
          <a:p>
            <a:pPr marL="685800" lvl="2" indent="0" algn="just">
              <a:buNone/>
            </a:pPr>
            <a:r>
              <a:rPr lang="en-US" dirty="0"/>
              <a:t>The CVNN model is initially trained using a source dataset before fine-tuning.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Hyperparameter Tuning: </a:t>
            </a:r>
          </a:p>
          <a:p>
            <a:pPr marL="685800" lvl="2" indent="0" algn="just">
              <a:buNone/>
            </a:pPr>
            <a:r>
              <a:rPr lang="en-US" dirty="0"/>
              <a:t>In the training phase, hyperparameters of the pre-trained CVNN model are further optimized.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6C82D-5BA6-085C-B226-3E74FA5803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7D7DC-0E17-C6A2-D650-0DB49281D28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4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A5266-CEFA-3A68-58F0-845E8C97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of Triplet 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B6DB8-3C1C-1C70-C47F-EDBF8D730D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6556C-05BB-E803-C203-E65C7A387A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F8E4323-94C3-F7DD-962E-7530422C21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444300"/>
              </p:ext>
            </p:extLst>
          </p:nvPr>
        </p:nvGraphicFramePr>
        <p:xfrm>
          <a:off x="2105025" y="2006600"/>
          <a:ext cx="7458076" cy="32131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29038">
                  <a:extLst>
                    <a:ext uri="{9D8B030D-6E8A-4147-A177-3AD203B41FA5}">
                      <a16:colId xmlns:a16="http://schemas.microsoft.com/office/drawing/2014/main" val="3006035993"/>
                    </a:ext>
                  </a:extLst>
                </a:gridCol>
                <a:gridCol w="3729038">
                  <a:extLst>
                    <a:ext uri="{9D8B030D-6E8A-4147-A177-3AD203B41FA5}">
                      <a16:colId xmlns:a16="http://schemas.microsoft.com/office/drawing/2014/main" val="2548589638"/>
                    </a:ext>
                  </a:extLst>
                </a:gridCol>
              </a:tblGrid>
              <a:tr h="401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Selected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948486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588003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Similarity Metrics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498149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Mining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Semi-Hard-Negative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15850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k-nearest neighbor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376143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766325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Batch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638645"/>
                  </a:ext>
                </a:extLst>
              </a:tr>
              <a:tr h="4016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Embedded Vectors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872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2442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7331-1C4F-2058-112C-4CBE9B6D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4" y="289968"/>
            <a:ext cx="5983456" cy="662782"/>
          </a:xfrm>
        </p:spPr>
        <p:txBody>
          <a:bodyPr/>
          <a:lstStyle/>
          <a:p>
            <a:r>
              <a:rPr lang="en-US" dirty="0"/>
              <a:t>Performance of Cart Leaky ReLU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7F8B381-63F5-54ED-629B-61FEE9AE3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826456"/>
              </p:ext>
            </p:extLst>
          </p:nvPr>
        </p:nvGraphicFramePr>
        <p:xfrm>
          <a:off x="112713" y="1104900"/>
          <a:ext cx="11784012" cy="2921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82001">
                  <a:extLst>
                    <a:ext uri="{9D8B030D-6E8A-4147-A177-3AD203B41FA5}">
                      <a16:colId xmlns:a16="http://schemas.microsoft.com/office/drawing/2014/main" val="420554500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770510176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677769152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212841862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120649449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231031943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910877689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208767895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033626261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8581152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49226086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440126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Same-acc</a:t>
                      </a:r>
                    </a:p>
                  </a:txBody>
                  <a:tcPr marL="19050" marR="19050" marT="12700" marB="12700" anchor="b"/>
                </a:tc>
                <a:tc gridSpan="9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Cross-acc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680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N=200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N=400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N=800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526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969399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99.97 ± 0.05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36.22 ± 5.45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85.74 ± 0.75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60.09 ±2.74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96.73 ± 0.30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56.48 ± 2.32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99.87 ± 0.03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57.84 ± 1.74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99.99 ± 0.00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68.05 ± 1.23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86527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65.50 ± 5.08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30.13 ± 1.68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67.20 ±0.89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53.90± 0.08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73.12 ±1.67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59.87 ± 1.25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57.36 ± 2.30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41.25 ± 0.69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60.50 ± 2.12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48.16 ± 0.27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50756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74.37 ± 2.75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38.74 ± 4.07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74.44 ± 2.14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53.87 ± 0.52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79.40 ± 1.13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55.54 ± 1.60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51.92 ± 1.63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44.70 ± 0.32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54.70 ± 1.67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54.33 ± 1.17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415211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77.82 ± 2.70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43.42 ± 3.60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81.82 ± 1.50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54.75 ± 1.53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84.52 ± 1.26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44.52 ± 4.24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56.98 ± 0.87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54.81 ± 2.70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60.12 ± 1.10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66.88 ± 0.06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171696606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9631C-7F8B-2121-D9AD-48DA47B8DD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22A16-0AED-C0B5-D19E-0C3CEB0CCA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62C75-DBB6-C55A-69C2-104AFB9BBF98}"/>
              </a:ext>
            </a:extLst>
          </p:cNvPr>
          <p:cNvSpPr txBox="1"/>
          <p:nvPr/>
        </p:nvSpPr>
        <p:spPr>
          <a:xfrm>
            <a:off x="7031831" y="4293178"/>
            <a:ext cx="48648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</a:t>
            </a:r>
            <a:r>
              <a:rPr lang="en-US" sz="1400" dirty="0"/>
              <a:t> =stride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T </a:t>
            </a:r>
            <a:r>
              <a:rPr lang="en-US" sz="1400" dirty="0"/>
              <a:t>=trace length (t),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CVNN</a:t>
            </a:r>
            <a:r>
              <a:rPr lang="en-US" sz="1400" dirty="0"/>
              <a:t>  = base model,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FT</a:t>
            </a:r>
            <a:r>
              <a:rPr lang="en-US" sz="1400" dirty="0"/>
              <a:t> = Fine-Tuning,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TN </a:t>
            </a:r>
            <a:r>
              <a:rPr lang="en-US" sz="1400" dirty="0"/>
              <a:t>= Triplet Network,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N </a:t>
            </a:r>
            <a:r>
              <a:rPr lang="en-US" sz="1400" dirty="0"/>
              <a:t> = # of traces per transmitter in target training data,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Same-acc</a:t>
            </a:r>
            <a:r>
              <a:rPr lang="en-US" sz="1400" dirty="0"/>
              <a:t> = Same-Location Accuracy calculated for location 1.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Cross-acc</a:t>
            </a:r>
            <a:r>
              <a:rPr lang="en-US" sz="1400" dirty="0"/>
              <a:t> = Cross-Location Accuracy calculated for location 4.</a:t>
            </a:r>
          </a:p>
        </p:txBody>
      </p:sp>
    </p:spTree>
    <p:extLst>
      <p:ext uri="{BB962C8B-B14F-4D97-AF65-F5344CB8AC3E}">
        <p14:creationId xmlns:p14="http://schemas.microsoft.com/office/powerpoint/2010/main" val="534587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7331-1C4F-2058-112C-4CBE9B6D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Complex Cardioid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7F8B381-63F5-54ED-629B-61FEE9AE3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589819"/>
              </p:ext>
            </p:extLst>
          </p:nvPr>
        </p:nvGraphicFramePr>
        <p:xfrm>
          <a:off x="112713" y="1104900"/>
          <a:ext cx="11784012" cy="2921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82001">
                  <a:extLst>
                    <a:ext uri="{9D8B030D-6E8A-4147-A177-3AD203B41FA5}">
                      <a16:colId xmlns:a16="http://schemas.microsoft.com/office/drawing/2014/main" val="420554500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770510176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677769152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212841862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120649449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231031943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910877689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208767895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033626261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8581152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49226086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440126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same-acc</a:t>
                      </a:r>
                    </a:p>
                  </a:txBody>
                  <a:tcPr marL="19050" marR="19050" marT="12700" marB="12700" anchor="b"/>
                </a:tc>
                <a:tc gridSpan="9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cross-acc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680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N=200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N=400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N=800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526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969399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99.87 ± 0.17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27.43 ± 8.39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78.52 ± 1.07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38.75 ± 10.6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90.72 ± 0.96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46.17 ± 2.66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98.65± 0.71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54.18 ± 4.10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99.97 ± 0.05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55.22 ± 0.41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86527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60.88 ± 2.27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20.68 ± 4.48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53.24 ± 0.71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26.65 ± 1.21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54.38 ± 2.17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30.77 ± 0.09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67.15 ± 0.32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38.89 ± 2.20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78.47 ± 1.65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39.53 ± 0.28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50756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50.73 ± 4.77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26.02 ± 4.51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49.74 ± 0.59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25.53 ± 7.54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50.39 ± 3.63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31.85 ± 0.55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67.16 ± 0.93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46.50 ± 4.76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78.72 ± 1.53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49.71 ± 0.35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415211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58.73 ± 5.13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31.77 ± 6.05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51.18 ± 2.33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37.33 ± 3.63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54.71 ± 0.58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40.57 ± 0.05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76.55 ± 2.37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46.03 ± 8.14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79.38 ± 1.34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50.30 ± 0.24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171696606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9631C-7F8B-2121-D9AD-48DA47B8DD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22A16-0AED-C0B5-D19E-0C3CEB0CCA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49B5B-5F69-4029-7A88-F23D892D8FAC}"/>
              </a:ext>
            </a:extLst>
          </p:cNvPr>
          <p:cNvSpPr txBox="1"/>
          <p:nvPr/>
        </p:nvSpPr>
        <p:spPr>
          <a:xfrm>
            <a:off x="7031831" y="4293178"/>
            <a:ext cx="48648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</a:t>
            </a:r>
            <a:r>
              <a:rPr lang="en-US" sz="1400" dirty="0"/>
              <a:t> =stride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T </a:t>
            </a:r>
            <a:r>
              <a:rPr lang="en-US" sz="1400" dirty="0"/>
              <a:t>=trace length (t),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CVNN</a:t>
            </a:r>
            <a:r>
              <a:rPr lang="en-US" sz="1400" dirty="0"/>
              <a:t>  = base model,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FT</a:t>
            </a:r>
            <a:r>
              <a:rPr lang="en-US" sz="1400" dirty="0"/>
              <a:t> = Fine-Tuning,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TN </a:t>
            </a:r>
            <a:r>
              <a:rPr lang="en-US" sz="1400" dirty="0"/>
              <a:t>= Triplet Network,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N </a:t>
            </a:r>
            <a:r>
              <a:rPr lang="en-US" sz="1400" dirty="0"/>
              <a:t> = # of traces per transmitter in target training data,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Same-acc</a:t>
            </a:r>
            <a:r>
              <a:rPr lang="en-US" sz="1400" dirty="0"/>
              <a:t> = Same-Location Accuracy calculated for location 1.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Cross-acc</a:t>
            </a:r>
            <a:r>
              <a:rPr lang="en-US" sz="1400" dirty="0"/>
              <a:t> = Cross-Location Accuracy calculated for location 4.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Random Guess </a:t>
            </a:r>
            <a:r>
              <a:rPr lang="en-US" sz="1400" dirty="0"/>
              <a:t>= 16.66%</a:t>
            </a:r>
          </a:p>
        </p:txBody>
      </p:sp>
    </p:spTree>
    <p:extLst>
      <p:ext uri="{BB962C8B-B14F-4D97-AF65-F5344CB8AC3E}">
        <p14:creationId xmlns:p14="http://schemas.microsoft.com/office/powerpoint/2010/main" val="345282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FBF0-4E61-F22B-6DE8-69903F25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005B20-CEE1-CFD8-553E-7F15CC403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19227"/>
            <a:ext cx="4346825" cy="435292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32756-242B-0B5D-FE92-C3B5B7CA67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EA439-C6B2-F5FF-38E8-8A0CA10421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8F926-EE19-73D1-84A4-E90395D3EE04}"/>
              </a:ext>
            </a:extLst>
          </p:cNvPr>
          <p:cNvSpPr txBox="1"/>
          <p:nvPr/>
        </p:nvSpPr>
        <p:spPr>
          <a:xfrm>
            <a:off x="6610350" y="2776428"/>
            <a:ext cx="5114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Radio fingerprinting is critical in the security and reliability of present and future wireless networks.</a:t>
            </a:r>
          </a:p>
        </p:txBody>
      </p:sp>
    </p:spTree>
    <p:extLst>
      <p:ext uri="{BB962C8B-B14F-4D97-AF65-F5344CB8AC3E}">
        <p14:creationId xmlns:p14="http://schemas.microsoft.com/office/powerpoint/2010/main" val="3143876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7331-1C4F-2058-112C-4CBE9B6D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</a:t>
            </a:r>
            <a:r>
              <a:rPr lang="en-US" dirty="0" err="1"/>
              <a:t>CReLU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7F8B381-63F5-54ED-629B-61FEE9AE3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909689"/>
              </p:ext>
            </p:extLst>
          </p:nvPr>
        </p:nvGraphicFramePr>
        <p:xfrm>
          <a:off x="112713" y="1104900"/>
          <a:ext cx="11784012" cy="2921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82001">
                  <a:extLst>
                    <a:ext uri="{9D8B030D-6E8A-4147-A177-3AD203B41FA5}">
                      <a16:colId xmlns:a16="http://schemas.microsoft.com/office/drawing/2014/main" val="420554500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770510176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677769152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212841862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120649449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231031943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910877689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208767895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033626261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8581152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49226086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440126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same-acc</a:t>
                      </a:r>
                    </a:p>
                  </a:txBody>
                  <a:tcPr marL="19050" marR="19050" marT="12700" marB="12700" anchor="b"/>
                </a:tc>
                <a:tc gridSpan="9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cross-acc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680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N=200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N=400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N=800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526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969399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99.82 ±0.21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37.35 ±0.04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82.82 ± 2.20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43.22±0.96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92.91 ± 1.69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53.62±0.00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99.67 ± 0.15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43.93±0.15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99.99± 0.00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43.46±0.38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86527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71.52 ± 2.12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29.05 ± 3.93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71.85 ± 3.70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36.79±4.86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91.64 ± 0.75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43.95±3.06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69.88 ± 0.08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48.04±1.41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69.00 ± 0.03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52.45±0.08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50756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77.45 ± 1.98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39.14 ± 2.98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73.23 ± 1.32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43.85±0.85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86.89 ± 1.44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56.53±1.25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87.83 ± 2.47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55.04±0.59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87.62 ± 2.31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53.63±2.03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415211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82.17 ± 2.79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44.18 ± 3.82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84.90 ± 2.80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63.03±4.69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87.77 ± 0.31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58.33±1.43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88.59 ± 0.60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66.63±2.02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89.27 ± 2.50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67.76±0.63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171696606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9631C-7F8B-2121-D9AD-48DA47B8DD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22A16-0AED-C0B5-D19E-0C3CEB0CCA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2C1AB-C23B-BFCE-95F4-49C41526F5D1}"/>
              </a:ext>
            </a:extLst>
          </p:cNvPr>
          <p:cNvSpPr txBox="1"/>
          <p:nvPr/>
        </p:nvSpPr>
        <p:spPr>
          <a:xfrm>
            <a:off x="7031830" y="4293178"/>
            <a:ext cx="48648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</a:t>
            </a:r>
            <a:r>
              <a:rPr lang="en-US" sz="1400" dirty="0"/>
              <a:t> =stride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T </a:t>
            </a:r>
            <a:r>
              <a:rPr lang="en-US" sz="1400" dirty="0"/>
              <a:t>=trace length (t),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CVNN</a:t>
            </a:r>
            <a:r>
              <a:rPr lang="en-US" sz="1400" dirty="0"/>
              <a:t>  = base model,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FT</a:t>
            </a:r>
            <a:r>
              <a:rPr lang="en-US" sz="1400" dirty="0"/>
              <a:t> = Fine-Tuning,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TN </a:t>
            </a:r>
            <a:r>
              <a:rPr lang="en-US" sz="1400" dirty="0"/>
              <a:t>= Triplet Network,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N </a:t>
            </a:r>
            <a:r>
              <a:rPr lang="en-US" sz="1400" dirty="0"/>
              <a:t> = # of traces per transmitter in target training data,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Same-acc</a:t>
            </a:r>
            <a:r>
              <a:rPr lang="en-US" sz="1400" dirty="0"/>
              <a:t> = Same-Location Accuracy calculated for location 1.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Cross-acc</a:t>
            </a:r>
            <a:r>
              <a:rPr lang="en-US" sz="1400" dirty="0"/>
              <a:t> = Cross-Location Accuracy calculated for location 4.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Random Guess </a:t>
            </a:r>
            <a:r>
              <a:rPr lang="en-US" sz="1400" dirty="0"/>
              <a:t>= 16.66%</a:t>
            </a:r>
          </a:p>
        </p:txBody>
      </p:sp>
    </p:spTree>
    <p:extLst>
      <p:ext uri="{BB962C8B-B14F-4D97-AF65-F5344CB8AC3E}">
        <p14:creationId xmlns:p14="http://schemas.microsoft.com/office/powerpoint/2010/main" val="1541023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5DE5-2FBE-1D6C-FD7A-D311D9C6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of 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8EC0A-B575-2875-D582-3D19E0249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800" dirty="0"/>
              <a:t>Except for S=1, which consistently provides the best results, higher values of the Stride (S) parameter generally show a positive correlation with accuracy. </a:t>
            </a:r>
          </a:p>
          <a:p>
            <a:pPr algn="just"/>
            <a:r>
              <a:rPr lang="en-US" sz="1800" dirty="0"/>
              <a:t>Should choose strides so there are </a:t>
            </a:r>
            <a:r>
              <a:rPr lang="en-US" sz="1800" b="1" dirty="0">
                <a:solidFill>
                  <a:srgbClr val="0070C0"/>
                </a:solidFill>
              </a:rPr>
              <a:t>no overlaps </a:t>
            </a:r>
            <a:r>
              <a:rPr lang="en-US" sz="1800" dirty="0"/>
              <a:t>across traces.</a:t>
            </a:r>
          </a:p>
          <a:p>
            <a:pPr algn="just"/>
            <a:r>
              <a:rPr lang="en-US" sz="1800" b="1" dirty="0">
                <a:solidFill>
                  <a:srgbClr val="0070C0"/>
                </a:solidFill>
              </a:rPr>
              <a:t>Increasing</a:t>
            </a:r>
            <a:r>
              <a:rPr lang="en-US" sz="1800" dirty="0"/>
              <a:t> the value of</a:t>
            </a:r>
            <a:r>
              <a:rPr lang="en-US" sz="1800" b="1" dirty="0">
                <a:solidFill>
                  <a:srgbClr val="0070C0"/>
                </a:solidFill>
              </a:rPr>
              <a:t> N </a:t>
            </a:r>
            <a:r>
              <a:rPr lang="en-US" sz="1800" dirty="0"/>
              <a:t>also leads to an improvement in accuracy.</a:t>
            </a:r>
          </a:p>
          <a:p>
            <a:pPr algn="just"/>
            <a:r>
              <a:rPr lang="en-US" sz="1800" dirty="0"/>
              <a:t>There are a </a:t>
            </a:r>
            <a:r>
              <a:rPr lang="en-US" sz="1800" b="1" dirty="0">
                <a:solidFill>
                  <a:srgbClr val="0070C0"/>
                </a:solidFill>
              </a:rPr>
              <a:t>few exceptions </a:t>
            </a:r>
            <a:r>
              <a:rPr lang="en-US" sz="1800" dirty="0"/>
              <a:t>in terms of accuracy trends mentioned above 3 points in </a:t>
            </a:r>
            <a:r>
              <a:rPr lang="en-US" sz="1800" b="1" dirty="0">
                <a:solidFill>
                  <a:srgbClr val="0070C0"/>
                </a:solidFill>
              </a:rPr>
              <a:t>specific cells</a:t>
            </a:r>
            <a:r>
              <a:rPr lang="en-US" sz="1800" dirty="0"/>
              <a:t>.</a:t>
            </a:r>
          </a:p>
          <a:p>
            <a:pPr algn="just"/>
            <a:r>
              <a:rPr lang="en-US" sz="1800" dirty="0"/>
              <a:t>CVNN base model excels with </a:t>
            </a:r>
            <a:r>
              <a:rPr lang="en-US" sz="1800" b="1" dirty="0">
                <a:solidFill>
                  <a:srgbClr val="0070C0"/>
                </a:solidFill>
              </a:rPr>
              <a:t>same-location</a:t>
            </a:r>
            <a:r>
              <a:rPr lang="en-US" sz="1800" dirty="0"/>
              <a:t> data.</a:t>
            </a:r>
          </a:p>
          <a:p>
            <a:pPr algn="just"/>
            <a:r>
              <a:rPr lang="en-US" sz="1800" dirty="0"/>
              <a:t>Performance is </a:t>
            </a:r>
            <a:r>
              <a:rPr lang="en-US" sz="1800" b="1" dirty="0">
                <a:solidFill>
                  <a:srgbClr val="0070C0"/>
                </a:solidFill>
              </a:rPr>
              <a:t>lower</a:t>
            </a:r>
            <a:r>
              <a:rPr lang="en-US" sz="1800" dirty="0"/>
              <a:t> for </a:t>
            </a:r>
            <a:r>
              <a:rPr lang="en-US" sz="1800" b="1" dirty="0">
                <a:solidFill>
                  <a:srgbClr val="0070C0"/>
                </a:solidFill>
              </a:rPr>
              <a:t>cross-location</a:t>
            </a:r>
            <a:r>
              <a:rPr lang="en-US" sz="1800" dirty="0"/>
              <a:t> data but still surpasses random guessing.</a:t>
            </a:r>
          </a:p>
          <a:p>
            <a:pPr algn="just"/>
            <a:r>
              <a:rPr lang="en-US" sz="1800" dirty="0"/>
              <a:t>In the realm of Transfer Learning methods, </a:t>
            </a:r>
            <a:r>
              <a:rPr lang="en-US" sz="1800" b="1" dirty="0">
                <a:solidFill>
                  <a:srgbClr val="0070C0"/>
                </a:solidFill>
              </a:rPr>
              <a:t>Fine-Tuning (FT) outperforms </a:t>
            </a:r>
            <a:r>
              <a:rPr lang="en-US" sz="1800" dirty="0"/>
              <a:t>Triplet Network (TN) in all three tables.</a:t>
            </a:r>
          </a:p>
          <a:p>
            <a:pPr algn="just"/>
            <a:r>
              <a:rPr lang="en-US" sz="1800" dirty="0"/>
              <a:t>Among the three activation functions considered, </a:t>
            </a:r>
            <a:r>
              <a:rPr lang="en-US" sz="1800" b="1" dirty="0" err="1">
                <a:solidFill>
                  <a:srgbClr val="0070C0"/>
                </a:solidFill>
              </a:rPr>
              <a:t>CReLU</a:t>
            </a:r>
            <a:r>
              <a:rPr lang="en-US" sz="1800" dirty="0"/>
              <a:t> exhibits </a:t>
            </a:r>
            <a:r>
              <a:rPr lang="en-US" sz="1800" b="1" dirty="0">
                <a:solidFill>
                  <a:srgbClr val="0070C0"/>
                </a:solidFill>
              </a:rPr>
              <a:t>better performance </a:t>
            </a:r>
            <a:r>
              <a:rPr lang="en-US" sz="1800" dirty="0"/>
              <a:t>compared to the other two.</a:t>
            </a:r>
            <a:br>
              <a:rPr lang="en-US" dirty="0"/>
            </a:b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2F8144-2F5E-34D9-0765-6849D742CE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507FD-086D-5110-B4AE-C2A6C03A8A6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2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7331-1C4F-2058-112C-4CBE9B6D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</a:t>
            </a:r>
            <a:r>
              <a:rPr lang="en-US" dirty="0" err="1"/>
              <a:t>CReLU</a:t>
            </a:r>
            <a:r>
              <a:rPr lang="en-US" dirty="0"/>
              <a:t> (Different Datasets)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7F8B381-63F5-54ED-629B-61FEE9AE3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563838"/>
              </p:ext>
            </p:extLst>
          </p:nvPr>
        </p:nvGraphicFramePr>
        <p:xfrm>
          <a:off x="112713" y="1104900"/>
          <a:ext cx="11784012" cy="2921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82001">
                  <a:extLst>
                    <a:ext uri="{9D8B030D-6E8A-4147-A177-3AD203B41FA5}">
                      <a16:colId xmlns:a16="http://schemas.microsoft.com/office/drawing/2014/main" val="420554500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770510176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677769152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212841862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120649449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231031943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910877689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208767895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3033626261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85811524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149226086"/>
                    </a:ext>
                  </a:extLst>
                </a:gridCol>
                <a:gridCol w="982001">
                  <a:extLst>
                    <a:ext uri="{9D8B030D-6E8A-4147-A177-3AD203B41FA5}">
                      <a16:colId xmlns:a16="http://schemas.microsoft.com/office/drawing/2014/main" val="4401263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same-acc</a:t>
                      </a:r>
                    </a:p>
                  </a:txBody>
                  <a:tcPr marL="19050" marR="19050" marT="12700" marB="12700" anchor="b"/>
                </a:tc>
                <a:tc gridSpan="9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cross-acc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680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anchor="b"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N=200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N=400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N=800</a:t>
                      </a:r>
                    </a:p>
                  </a:txBody>
                  <a:tcPr marL="19050" marR="19050" marT="12700" marB="12700" anchor="b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526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CVNN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969399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99.85 ±0.16 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26.56 ±9.99 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82 .82 ±2.20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38.45 ± 0.44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92.91 ± 1.69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29.31 ± 0.30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99.67 ± 0.15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39.02±0.27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99.99 ± 0.00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97.67±0.08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86527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81.78 ±3.61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26.83 ±4.26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54.60 ± 0.48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47.47 ± 0.40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66.41 ± 0.39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38.03 ± 0.58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57.20 ± 0.39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39.44 ± 0.31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56.63 ± 2.52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38.07 ± 0.53 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350756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80.90 ±1.32 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25.09 ±1.82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53.23 ± 1.32 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46.85 ± 0.10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66.89 ± 1.44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36.97 ±0.02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57.83 ± 2.47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39.45± 0.01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57.62 ± 2.31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39.95 ±0.02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415211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85.88 ±1.89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28.44 ±2.15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t"/>
                      <a:endParaRPr lang="en-US" sz="1400" b="0" dirty="0">
                        <a:effectLst/>
                        <a:latin typeface="Times New Roman"/>
                        <a:cs typeface="Times New Roman"/>
                      </a:endParaRPr>
                    </a:p>
                    <a:p>
                      <a:pPr algn="ctr" rtl="0" fontAlgn="t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54.90 ± 2.80 </a:t>
                      </a:r>
                    </a:p>
                  </a:txBody>
                  <a:tcPr marL="19050" marR="19050" marT="12700" marB="1270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47.00 ± 0.14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67.77 ± 0.31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49.37±0.04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58.59 ± 0.60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49.41 ±0.04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69.27 ± 2.50 </a:t>
                      </a:r>
                    </a:p>
                  </a:txBody>
                  <a:tcPr marL="19050" marR="19050" marT="12700" marB="1270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dirty="0">
                          <a:effectLst/>
                          <a:latin typeface="Times New Roman"/>
                          <a:cs typeface="Times New Roman"/>
                        </a:rPr>
                        <a:t>49.44±0.06</a:t>
                      </a:r>
                    </a:p>
                  </a:txBody>
                  <a:tcPr marL="19050" marR="19050" marT="12700" marB="12700" anchor="b"/>
                </a:tc>
                <a:extLst>
                  <a:ext uri="{0D108BD9-81ED-4DB2-BD59-A6C34878D82A}">
                    <a16:rowId xmlns:a16="http://schemas.microsoft.com/office/drawing/2014/main" val="171696606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9631C-7F8B-2121-D9AD-48DA47B8DD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22A16-0AED-C0B5-D19E-0C3CEB0CCA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BF4B2-9661-D333-519F-C2C39BD72EB1}"/>
              </a:ext>
            </a:extLst>
          </p:cNvPr>
          <p:cNvSpPr txBox="1"/>
          <p:nvPr/>
        </p:nvSpPr>
        <p:spPr>
          <a:xfrm>
            <a:off x="7031831" y="4293178"/>
            <a:ext cx="48648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</a:t>
            </a:r>
            <a:r>
              <a:rPr lang="en-US" sz="1400" dirty="0"/>
              <a:t> =stride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T </a:t>
            </a:r>
            <a:r>
              <a:rPr lang="en-US" sz="1400" dirty="0"/>
              <a:t>=trace length (t),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CVNN</a:t>
            </a:r>
            <a:r>
              <a:rPr lang="en-US" sz="1400" dirty="0"/>
              <a:t>  = base model,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FT</a:t>
            </a:r>
            <a:r>
              <a:rPr lang="en-US" sz="1400" dirty="0"/>
              <a:t> = Fine-Tuning, 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TN </a:t>
            </a:r>
            <a:r>
              <a:rPr lang="en-US" sz="1400" dirty="0"/>
              <a:t>= Triplet Network,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N </a:t>
            </a:r>
            <a:r>
              <a:rPr lang="en-US" sz="1400" dirty="0"/>
              <a:t> = # of traces per transmitter in target training data,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Same-acc</a:t>
            </a:r>
            <a:r>
              <a:rPr lang="en-US" sz="1400" dirty="0"/>
              <a:t> = Same-Location Accuracy calculated for location 2.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Cross-acc</a:t>
            </a:r>
            <a:r>
              <a:rPr lang="en-US" sz="1400" dirty="0"/>
              <a:t> = Cross-Location Accuracy calculated for location 3.</a:t>
            </a:r>
          </a:p>
          <a:p>
            <a:r>
              <a:rPr lang="en-US" sz="1400" b="1" dirty="0">
                <a:solidFill>
                  <a:srgbClr val="0070C0"/>
                </a:solidFill>
              </a:rPr>
              <a:t>Random Guess </a:t>
            </a:r>
            <a:r>
              <a:rPr lang="en-US" sz="1400" dirty="0"/>
              <a:t>= 16.66%</a:t>
            </a:r>
          </a:p>
        </p:txBody>
      </p:sp>
    </p:spTree>
    <p:extLst>
      <p:ext uri="{BB962C8B-B14F-4D97-AF65-F5344CB8AC3E}">
        <p14:creationId xmlns:p14="http://schemas.microsoft.com/office/powerpoint/2010/main" val="2254356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1B73-5B63-29D3-A104-6981E1544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with Previous Studies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0B463-36EF-877C-4B21-A10316E5A3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1975" y="6376338"/>
            <a:ext cx="7818780" cy="4816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[1] </a:t>
            </a:r>
            <a:r>
              <a:rPr lang="en-US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H. Li, K. Gupta, C. Wang, N. Ghose, and B. Wang, “</a:t>
            </a:r>
            <a:r>
              <a:rPr lang="en-US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Radionet</a:t>
            </a:r>
            <a:r>
              <a:rPr lang="en-US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 Robust deep-learning based radio fingerprinting,” in 2022 IEEE Conference on Communications and Network Security (CNS). IEEE, 2022, pp. 190–198.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63320-FECA-5DAD-54AA-B216522657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7647196-E16A-59BB-964E-4558FE06B1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386245"/>
              </p:ext>
            </p:extLst>
          </p:nvPr>
        </p:nvGraphicFramePr>
        <p:xfrm>
          <a:off x="1399297" y="1078948"/>
          <a:ext cx="8630529" cy="23500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06313">
                  <a:extLst>
                    <a:ext uri="{9D8B030D-6E8A-4147-A177-3AD203B41FA5}">
                      <a16:colId xmlns:a16="http://schemas.microsoft.com/office/drawing/2014/main" val="274986404"/>
                    </a:ext>
                  </a:extLst>
                </a:gridCol>
                <a:gridCol w="1077824">
                  <a:extLst>
                    <a:ext uri="{9D8B030D-6E8A-4147-A177-3AD203B41FA5}">
                      <a16:colId xmlns:a16="http://schemas.microsoft.com/office/drawing/2014/main" val="3270153943"/>
                    </a:ext>
                  </a:extLst>
                </a:gridCol>
                <a:gridCol w="1511598">
                  <a:extLst>
                    <a:ext uri="{9D8B030D-6E8A-4147-A177-3AD203B41FA5}">
                      <a16:colId xmlns:a16="http://schemas.microsoft.com/office/drawing/2014/main" val="1504399425"/>
                    </a:ext>
                  </a:extLst>
                </a:gridCol>
                <a:gridCol w="1511598">
                  <a:extLst>
                    <a:ext uri="{9D8B030D-6E8A-4147-A177-3AD203B41FA5}">
                      <a16:colId xmlns:a16="http://schemas.microsoft.com/office/drawing/2014/main" val="2823530193"/>
                    </a:ext>
                  </a:extLst>
                </a:gridCol>
                <a:gridCol w="1511598">
                  <a:extLst>
                    <a:ext uri="{9D8B030D-6E8A-4147-A177-3AD203B41FA5}">
                      <a16:colId xmlns:a16="http://schemas.microsoft.com/office/drawing/2014/main" val="3958092214"/>
                    </a:ext>
                  </a:extLst>
                </a:gridCol>
                <a:gridCol w="1511598">
                  <a:extLst>
                    <a:ext uri="{9D8B030D-6E8A-4147-A177-3AD203B41FA5}">
                      <a16:colId xmlns:a16="http://schemas.microsoft.com/office/drawing/2014/main" val="3541995108"/>
                    </a:ext>
                  </a:extLst>
                </a:gridCol>
              </a:tblGrid>
              <a:tr h="538272">
                <a:tc>
                  <a:txBody>
                    <a:bodyPr/>
                    <a:lstStyle/>
                    <a:p>
                      <a:pPr algn="ctr" rtl="0" fontAlgn="t"/>
                      <a:endParaRPr lang="en-US" sz="1400" b="0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65" marR="26665" marT="127991" marB="17776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cap="none" spc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</a:p>
                  </a:txBody>
                  <a:tcPr marL="26665" marR="26665" marT="127991" marB="17776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cap="none" spc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N=100</a:t>
                      </a:r>
                    </a:p>
                  </a:txBody>
                  <a:tcPr marL="26665" marR="26665" marT="127991" marB="17776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cap="none" spc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N=200</a:t>
                      </a:r>
                    </a:p>
                  </a:txBody>
                  <a:tcPr marL="26665" marR="26665" marT="127991" marB="17776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cap="none" spc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N=400</a:t>
                      </a:r>
                    </a:p>
                  </a:txBody>
                  <a:tcPr marL="26665" marR="26665" marT="127991" marB="17776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cap="none" spc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N=800</a:t>
                      </a:r>
                    </a:p>
                  </a:txBody>
                  <a:tcPr marL="26665" marR="26665" marT="127991" marB="17776" anchor="ctr"/>
                </a:tc>
                <a:extLst>
                  <a:ext uri="{0D108BD9-81ED-4DB2-BD59-A6C34878D82A}">
                    <a16:rowId xmlns:a16="http://schemas.microsoft.com/office/drawing/2014/main" val="2575721926"/>
                  </a:ext>
                </a:extLst>
              </a:tr>
              <a:tr h="452945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Previous Method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46.45±0.71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49.98±0.53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52.56±1.12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55.17±0.11</a:t>
                      </a:r>
                    </a:p>
                  </a:txBody>
                  <a:tcPr marL="26665" marR="26665" marT="127991" marB="17776"/>
                </a:tc>
                <a:extLst>
                  <a:ext uri="{0D108BD9-81ED-4DB2-BD59-A6C34878D82A}">
                    <a16:rowId xmlns:a16="http://schemas.microsoft.com/office/drawing/2014/main" val="122934939"/>
                  </a:ext>
                </a:extLst>
              </a:tr>
              <a:tr h="452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47.82±0.37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53.95±0.75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59.94±1.02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65.24±1.42</a:t>
                      </a:r>
                    </a:p>
                  </a:txBody>
                  <a:tcPr marL="26665" marR="26665" marT="127991" marB="17776"/>
                </a:tc>
                <a:extLst>
                  <a:ext uri="{0D108BD9-81ED-4DB2-BD59-A6C34878D82A}">
                    <a16:rowId xmlns:a16="http://schemas.microsoft.com/office/drawing/2014/main" val="3766243400"/>
                  </a:ext>
                </a:extLst>
              </a:tr>
              <a:tr h="452945"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en-US" sz="1400" b="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 Method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61.73 ± 2.25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66.42 ± 1.02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71.01 ± 0.40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76.99 ± 2.18</a:t>
                      </a:r>
                    </a:p>
                  </a:txBody>
                  <a:tcPr marL="26665" marR="26665" marT="127991" marB="17776"/>
                </a:tc>
                <a:extLst>
                  <a:ext uri="{0D108BD9-81ED-4DB2-BD59-A6C34878D82A}">
                    <a16:rowId xmlns:a16="http://schemas.microsoft.com/office/drawing/2014/main" val="2079125969"/>
                  </a:ext>
                </a:extLst>
              </a:tr>
              <a:tr h="452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TN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65.08±0.33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65.50±0.16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65.95±0.58</a:t>
                      </a:r>
                    </a:p>
                  </a:txBody>
                  <a:tcPr marL="26665" marR="26665" marT="127991" marB="17776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66.05±0.17</a:t>
                      </a:r>
                    </a:p>
                  </a:txBody>
                  <a:tcPr marL="26665" marR="26665" marT="127991" marB="17776"/>
                </a:tc>
                <a:extLst>
                  <a:ext uri="{0D108BD9-81ED-4DB2-BD59-A6C34878D82A}">
                    <a16:rowId xmlns:a16="http://schemas.microsoft.com/office/drawing/2014/main" val="34445867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EA0E4D9-A96A-A22D-D79B-C2434C64E1D8}"/>
              </a:ext>
            </a:extLst>
          </p:cNvPr>
          <p:cNvSpPr txBox="1"/>
          <p:nvPr/>
        </p:nvSpPr>
        <p:spPr>
          <a:xfrm>
            <a:off x="746834" y="3674478"/>
            <a:ext cx="10515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previous studies [1] using HackRF-10 datasets. Here used data after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Frame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Equilizer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Random Guess 10%.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method, based on complex-valued Fine-tuning (FT), demonstrates significant improvement in cross-day accuracy and enhances cross-day accuracy from 55.17% to 76.99%.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Triplet Network (TN) exhibits slightly better performance than Adversarial Domain Adaptation (ADA), improving accuracy from 65.24% to 66.05%.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D8E13-A63E-0324-D933-E864AA97E4DB}"/>
              </a:ext>
            </a:extLst>
          </p:cNvPr>
          <p:cNvSpPr txBox="1"/>
          <p:nvPr/>
        </p:nvSpPr>
        <p:spPr>
          <a:xfrm>
            <a:off x="10286999" y="1653809"/>
            <a:ext cx="17326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cs typeface="Times New Roman" panose="02020603050405020304" pitchFamily="18" charset="0"/>
              </a:rPr>
              <a:t>N </a:t>
            </a:r>
            <a:r>
              <a:rPr lang="en-US" sz="1800" dirty="0">
                <a:cs typeface="Times New Roman" panose="02020603050405020304" pitchFamily="18" charset="0"/>
              </a:rPr>
              <a:t> = # of traces per transmitter in target training data,</a:t>
            </a:r>
          </a:p>
        </p:txBody>
      </p:sp>
    </p:spTree>
    <p:extLst>
      <p:ext uri="{BB962C8B-B14F-4D97-AF65-F5344CB8AC3E}">
        <p14:creationId xmlns:p14="http://schemas.microsoft.com/office/powerpoint/2010/main" val="3637790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91E32546-0A66-0B06-E5A5-9F52D1E33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" y="79375"/>
            <a:ext cx="10663083" cy="62347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Device Rank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348DF-F3CA-72C8-D878-FF86CFDC30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61118" y="6310312"/>
            <a:ext cx="7582218" cy="365125"/>
          </a:xfrm>
        </p:spPr>
        <p:txBody>
          <a:bodyPr anchor="ctr">
            <a:normAutofit fontScale="85000" lnSpcReduction="20000"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[1] </a:t>
            </a:r>
            <a:r>
              <a:rPr lang="en-US" b="0" i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H. Li, K. Gupta, C. Wang, N. Ghose, and B. Wang, “Radionet: Robust deep-learning based radio fingerprinting,” in 2022 IEEE Conference on Communications and Network Security (CNS). IEEE, 2022, pp. 190–198.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E731F384-28A2-03BE-117C-42C12B157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9" y="1033586"/>
            <a:ext cx="12141200" cy="1636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49F65F-C922-D6A0-CF85-117AC759E0E3}"/>
              </a:ext>
            </a:extLst>
          </p:cNvPr>
          <p:cNvSpPr txBox="1"/>
          <p:nvPr/>
        </p:nvSpPr>
        <p:spPr>
          <a:xfrm>
            <a:off x="7066389" y="3105834"/>
            <a:ext cx="473286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 device rank of </a:t>
            </a:r>
            <a:r>
              <a:rPr lang="en-US" b="1" dirty="0">
                <a:solidFill>
                  <a:srgbClr val="0070C0"/>
                </a:solidFill>
              </a:rPr>
              <a:t>1 over n′ traces </a:t>
            </a:r>
            <a:r>
              <a:rPr lang="en-US" dirty="0"/>
              <a:t>suggests that classifier F ranks device </a:t>
            </a:r>
            <a:r>
              <a:rPr lang="en-US" dirty="0" err="1"/>
              <a:t>yj</a:t>
            </a:r>
            <a:r>
              <a:rPr lang="en-US" dirty="0"/>
              <a:t>∗ correctly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71389-3330-1FC7-825C-9912B18F1346}"/>
              </a:ext>
            </a:extLst>
          </p:cNvPr>
          <p:cNvSpPr txBox="1"/>
          <p:nvPr/>
        </p:nvSpPr>
        <p:spPr>
          <a:xfrm>
            <a:off x="0" y="3050806"/>
            <a:ext cx="6426199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Device rank measures the classifier F's ability to authenticate a </a:t>
            </a:r>
            <a:r>
              <a:rPr lang="en-US" b="1" dirty="0">
                <a:solidFill>
                  <a:srgbClr val="0070C0"/>
                </a:solidFill>
              </a:rPr>
              <a:t>specific transmitter </a:t>
            </a:r>
            <a:r>
              <a:rPr lang="en-US" b="1" dirty="0" err="1">
                <a:solidFill>
                  <a:srgbClr val="0070C0"/>
                </a:solidFill>
              </a:rPr>
              <a:t>yj</a:t>
            </a:r>
            <a:r>
              <a:rPr lang="en-US" b="1" dirty="0">
                <a:solidFill>
                  <a:srgbClr val="0070C0"/>
                </a:solidFill>
              </a:rPr>
              <a:t>∗ </a:t>
            </a:r>
            <a:r>
              <a:rPr lang="en-US" dirty="0"/>
              <a:t>using a subset of the test dataset </a:t>
            </a:r>
            <a:r>
              <a:rPr lang="en-US" dirty="0" err="1"/>
              <a:t>Dyj</a:t>
            </a:r>
            <a:r>
              <a:rPr lang="en-US" dirty="0"/>
              <a:t>∗ test.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subset </a:t>
            </a:r>
            <a:r>
              <a:rPr lang="en-US" dirty="0" err="1"/>
              <a:t>Dyj</a:t>
            </a:r>
            <a:r>
              <a:rPr lang="en-US" dirty="0"/>
              <a:t>∗ test comprises </a:t>
            </a:r>
            <a:r>
              <a:rPr lang="en-US" b="1" dirty="0">
                <a:solidFill>
                  <a:srgbClr val="0070C0"/>
                </a:solidFill>
              </a:rPr>
              <a:t>n′ traces </a:t>
            </a:r>
            <a:r>
              <a:rPr lang="en-US" dirty="0"/>
              <a:t>from the transmitter </a:t>
            </a:r>
            <a:r>
              <a:rPr lang="en-US" dirty="0" err="1"/>
              <a:t>yj</a:t>
            </a:r>
            <a:r>
              <a:rPr lang="en-US" dirty="0"/>
              <a:t>∗.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goal is to rank the </a:t>
            </a:r>
            <a:r>
              <a:rPr lang="en-US" b="1" dirty="0">
                <a:solidFill>
                  <a:srgbClr val="0070C0"/>
                </a:solidFill>
              </a:rPr>
              <a:t>transmitter's aggregated score</a:t>
            </a:r>
            <a:r>
              <a:rPr lang="en-US" dirty="0"/>
              <a:t> (</a:t>
            </a:r>
            <a:r>
              <a:rPr lang="en-US" dirty="0" err="1"/>
              <a:t>si,k</a:t>
            </a:r>
            <a:r>
              <a:rPr lang="en-US" dirty="0"/>
              <a:t>) concerning other transmitters' scores in the dataset 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D3A70B-5E58-54B9-0CD3-327589AAB6D8}"/>
              </a:ext>
            </a:extLst>
          </p:cNvPr>
          <p:cNvSpPr txBox="1"/>
          <p:nvPr/>
        </p:nvSpPr>
        <p:spPr>
          <a:xfrm>
            <a:off x="7066389" y="4426348"/>
            <a:ext cx="440239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If the rank </a:t>
            </a:r>
            <a:r>
              <a:rPr lang="en-US" b="1" dirty="0">
                <a:solidFill>
                  <a:srgbClr val="0070C0"/>
                </a:solidFill>
              </a:rPr>
              <a:t>converges to 1 with a smaller number of traces</a:t>
            </a:r>
            <a:r>
              <a:rPr lang="en-US" dirty="0"/>
              <a:t>, it indicates that the authentication is more effective since the correct rank is achieved sooner.</a:t>
            </a:r>
          </a:p>
        </p:txBody>
      </p:sp>
    </p:spTree>
    <p:extLst>
      <p:ext uri="{BB962C8B-B14F-4D97-AF65-F5344CB8AC3E}">
        <p14:creationId xmlns:p14="http://schemas.microsoft.com/office/powerpoint/2010/main" val="2149454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960532-46DB-1422-1A06-274A0466E0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C7ABCB-08B9-B93D-C9D3-4E8E519AE4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BC40CD-E5FF-0E72-C0D1-853F0226C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Rank</a:t>
            </a:r>
          </a:p>
        </p:txBody>
      </p:sp>
      <p:pic>
        <p:nvPicPr>
          <p:cNvPr id="6" name="Content Placeholder 6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D9536B2D-9F1C-D5B7-3192-EF04FCD3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72" y="1251782"/>
            <a:ext cx="5181600" cy="3886199"/>
          </a:xfrm>
          <a:prstGeom prst="rect">
            <a:avLst/>
          </a:prstGeom>
          <a:noFill/>
        </p:spPr>
      </p:pic>
      <p:pic>
        <p:nvPicPr>
          <p:cNvPr id="7" name="Picture 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53B39ECF-20C2-3EBF-75F9-14A588E8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322" y="1251781"/>
            <a:ext cx="5181600" cy="388619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F1E2F-DFBC-1C24-BDA3-8E62A7A5872A}"/>
              </a:ext>
            </a:extLst>
          </p:cNvPr>
          <p:cNvSpPr txBox="1"/>
          <p:nvPr/>
        </p:nvSpPr>
        <p:spPr>
          <a:xfrm>
            <a:off x="720506" y="5284613"/>
            <a:ext cx="49364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Device rank (frequency domain, usrpb205, </a:t>
            </a:r>
            <a:r>
              <a:rPr lang="en-US" sz="1400" dirty="0" err="1"/>
              <a:t>CReLU</a:t>
            </a:r>
            <a:r>
              <a:rPr lang="en-US" sz="1400" dirty="0"/>
              <a:t>, T= 288, S = 288, trainset: location 1 and test set: location 4) for cross-location.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08FF9-560C-AA03-273C-DF0C19F676B0}"/>
              </a:ext>
            </a:extLst>
          </p:cNvPr>
          <p:cNvSpPr txBox="1"/>
          <p:nvPr/>
        </p:nvSpPr>
        <p:spPr>
          <a:xfrm>
            <a:off x="6450222" y="5284611"/>
            <a:ext cx="525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Device rank (frequency domain, same-location, usrpb205, </a:t>
            </a:r>
            <a:r>
              <a:rPr lang="en-US" sz="1400" dirty="0" err="1"/>
              <a:t>CReLU</a:t>
            </a:r>
            <a:r>
              <a:rPr lang="en-US" sz="1400" dirty="0"/>
              <a:t>, T = 288, train and test set: location1 ) for different S.</a:t>
            </a:r>
          </a:p>
        </p:txBody>
      </p:sp>
    </p:spTree>
    <p:extLst>
      <p:ext uri="{BB962C8B-B14F-4D97-AF65-F5344CB8AC3E}">
        <p14:creationId xmlns:p14="http://schemas.microsoft.com/office/powerpoint/2010/main" val="2652346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472E75-09B1-0E5A-7768-FCB6D30D3B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74234-92CA-7121-C4E9-FAC48F0CDF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E03ED6-495C-13F6-C20B-46772C458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Rank</a:t>
            </a:r>
          </a:p>
        </p:txBody>
      </p:sp>
      <p:pic>
        <p:nvPicPr>
          <p:cNvPr id="6" name="Content Placeholder 7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5648BD0-CE64-E215-0C6F-88D44403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4" y="1298959"/>
            <a:ext cx="5181600" cy="3886200"/>
          </a:xfrm>
          <a:prstGeom prst="rect">
            <a:avLst/>
          </a:prstGeom>
        </p:spPr>
      </p:pic>
      <p:pic>
        <p:nvPicPr>
          <p:cNvPr id="7" name="Content Placeholder 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9DA06CED-0BD4-F6E0-7E73-260F911C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567" y="1298959"/>
            <a:ext cx="5181600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DB6A0-FC99-06D2-B029-375E589024AF}"/>
              </a:ext>
            </a:extLst>
          </p:cNvPr>
          <p:cNvSpPr txBox="1"/>
          <p:nvPr/>
        </p:nvSpPr>
        <p:spPr>
          <a:xfrm>
            <a:off x="757084" y="5579207"/>
            <a:ext cx="50851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400" dirty="0">
                <a:latin typeface="Times New Roman"/>
                <a:cs typeface="Times New Roman"/>
              </a:rPr>
              <a:t>D</a:t>
            </a:r>
            <a:r>
              <a:rPr lang="en-US" sz="1400" b="0" i="0" dirty="0">
                <a:effectLst/>
                <a:latin typeface="Times New Roman"/>
                <a:cs typeface="Times New Roman"/>
              </a:rPr>
              <a:t>evice rank (Fine-tuning, cross-day, usrpb205,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b="0" i="0" dirty="0" err="1">
                <a:effectLst/>
                <a:latin typeface="Times New Roman"/>
                <a:cs typeface="Times New Roman"/>
              </a:rPr>
              <a:t>CReLU</a:t>
            </a:r>
            <a:r>
              <a:rPr lang="en-US" sz="1400" b="0" i="0" dirty="0">
                <a:effectLst/>
                <a:latin typeface="Times New Roman"/>
                <a:cs typeface="Times New Roman"/>
              </a:rPr>
              <a:t>, T = 288, S = 288, data set: location 1 and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b="0" i="0" dirty="0">
                <a:effectLst/>
                <a:latin typeface="Times New Roman"/>
                <a:cs typeface="Times New Roman"/>
              </a:rPr>
              <a:t>test set: location 4) for different N.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A3B2C2-F458-D3E4-C96A-C02BF7465581}"/>
              </a:ext>
            </a:extLst>
          </p:cNvPr>
          <p:cNvSpPr txBox="1"/>
          <p:nvPr/>
        </p:nvSpPr>
        <p:spPr>
          <a:xfrm>
            <a:off x="6096000" y="5579207"/>
            <a:ext cx="590858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400" dirty="0">
                <a:latin typeface="Times New Roman"/>
                <a:cs typeface="Times New Roman"/>
              </a:rPr>
              <a:t>D</a:t>
            </a:r>
            <a:r>
              <a:rPr lang="en-US" sz="1400" b="0" i="0" dirty="0">
                <a:effectLst/>
                <a:latin typeface="Times New Roman"/>
                <a:cs typeface="Times New Roman"/>
              </a:rPr>
              <a:t>evice rank (Triplet Network, cross-day, usrpb205,</a:t>
            </a:r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b="0" i="0" dirty="0" err="1">
                <a:effectLst/>
                <a:latin typeface="Times New Roman"/>
                <a:cs typeface="Times New Roman"/>
              </a:rPr>
              <a:t>CReLU</a:t>
            </a:r>
            <a:r>
              <a:rPr lang="en-US" sz="1400" b="0" i="0" dirty="0">
                <a:effectLst/>
                <a:latin typeface="Times New Roman"/>
                <a:cs typeface="Times New Roman"/>
              </a:rPr>
              <a:t>, T = 288, S = 288, data set: location 1 and test set: location 4) for different N.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57979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04DE69-FE35-1A96-122F-704704E0B3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51728E-26EF-79A2-5F18-5EBC8677CF7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6645E3-B43D-6001-F069-5D1F1303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372ADE-158D-681B-807E-E2D91D8E8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Enhancing radio fingerprinting </a:t>
            </a:r>
            <a:r>
              <a:rPr lang="en-US" sz="1800" b="1" dirty="0">
                <a:solidFill>
                  <a:srgbClr val="0070C0"/>
                </a:solidFill>
              </a:rPr>
              <a:t>accuracy</a:t>
            </a:r>
            <a:r>
              <a:rPr lang="en-US" sz="1800" dirty="0"/>
              <a:t> using complex-valued convolutional neural networks (</a:t>
            </a:r>
            <a:r>
              <a:rPr lang="en-US" sz="1800" b="1" dirty="0">
                <a:solidFill>
                  <a:srgbClr val="0070C0"/>
                </a:solidFill>
              </a:rPr>
              <a:t>CVNN</a:t>
            </a:r>
            <a:r>
              <a:rPr lang="en-US" sz="1800" dirty="0"/>
              <a:t>).</a:t>
            </a:r>
          </a:p>
          <a:p>
            <a:r>
              <a:rPr lang="en-US" sz="1800" dirty="0"/>
              <a:t>Employed </a:t>
            </a:r>
            <a:r>
              <a:rPr lang="en-US" sz="1800" b="1" dirty="0">
                <a:solidFill>
                  <a:srgbClr val="0070C0"/>
                </a:solidFill>
              </a:rPr>
              <a:t>different complex activation functions</a:t>
            </a:r>
            <a:r>
              <a:rPr lang="en-US" sz="1800" dirty="0"/>
              <a:t>, for different </a:t>
            </a:r>
            <a:r>
              <a:rPr lang="en-US" sz="1800" b="1" dirty="0">
                <a:solidFill>
                  <a:srgbClr val="0070C0"/>
                </a:solidFill>
              </a:rPr>
              <a:t>strides</a:t>
            </a:r>
            <a:r>
              <a:rPr lang="en-US" sz="1800" dirty="0"/>
              <a:t>, and </a:t>
            </a:r>
            <a:r>
              <a:rPr lang="en-US" sz="1800" b="1" dirty="0">
                <a:solidFill>
                  <a:srgbClr val="0070C0"/>
                </a:solidFill>
              </a:rPr>
              <a:t>trace lengths</a:t>
            </a:r>
            <a:r>
              <a:rPr lang="en-US" sz="1800" dirty="0"/>
              <a:t>.</a:t>
            </a:r>
          </a:p>
          <a:p>
            <a:r>
              <a:rPr lang="en-US" sz="1800" dirty="0"/>
              <a:t>Experiments conducted on </a:t>
            </a:r>
            <a:r>
              <a:rPr lang="en-US" sz="1800" b="1" dirty="0">
                <a:solidFill>
                  <a:srgbClr val="0070C0"/>
                </a:solidFill>
              </a:rPr>
              <a:t>four cross-location </a:t>
            </a:r>
            <a:r>
              <a:rPr lang="en-US" sz="1800" dirty="0"/>
              <a:t>scenarios with neural networks applied to I/Q data in the </a:t>
            </a:r>
            <a:r>
              <a:rPr lang="en-US" sz="1800" b="1" dirty="0">
                <a:solidFill>
                  <a:srgbClr val="0070C0"/>
                </a:solidFill>
              </a:rPr>
              <a:t>frequency domain</a:t>
            </a:r>
            <a:r>
              <a:rPr lang="en-US" sz="1800" dirty="0"/>
              <a:t>.</a:t>
            </a:r>
          </a:p>
          <a:p>
            <a:r>
              <a:rPr lang="en-US" sz="1800" b="1" dirty="0" err="1">
                <a:solidFill>
                  <a:srgbClr val="0070C0"/>
                </a:solidFill>
              </a:rPr>
              <a:t>CReLU</a:t>
            </a:r>
            <a:r>
              <a:rPr lang="en-US" sz="1800" dirty="0"/>
              <a:t> complex activation function </a:t>
            </a:r>
            <a:r>
              <a:rPr lang="en-US" sz="1800" b="1" dirty="0">
                <a:solidFill>
                  <a:srgbClr val="0070C0"/>
                </a:solidFill>
              </a:rPr>
              <a:t>demonstrated effectiveness </a:t>
            </a:r>
            <a:r>
              <a:rPr lang="en-US" sz="1800" dirty="0"/>
              <a:t>among the considered options.</a:t>
            </a:r>
          </a:p>
          <a:p>
            <a:r>
              <a:rPr lang="en-US" sz="1800" dirty="0"/>
              <a:t>Utilized two classifiers  </a:t>
            </a:r>
            <a:r>
              <a:rPr lang="en-US" sz="1800" b="1" dirty="0">
                <a:solidFill>
                  <a:srgbClr val="0070C0"/>
                </a:solidFill>
              </a:rPr>
              <a:t>Fine-Tuning and Triplet Network </a:t>
            </a:r>
            <a:r>
              <a:rPr lang="en-US" sz="1800" dirty="0"/>
              <a:t>for device type level classification and physical-layer authentication.</a:t>
            </a:r>
          </a:p>
          <a:p>
            <a:r>
              <a:rPr lang="en-US" sz="1800" dirty="0"/>
              <a:t>Our</a:t>
            </a:r>
            <a:r>
              <a:rPr lang="en-US" sz="1800" b="1" dirty="0">
                <a:solidFill>
                  <a:srgbClr val="0070C0"/>
                </a:solidFill>
              </a:rPr>
              <a:t> Fine-tuning</a:t>
            </a:r>
            <a:r>
              <a:rPr lang="en-US" sz="1800" dirty="0"/>
              <a:t> approach achieved the </a:t>
            </a:r>
            <a:r>
              <a:rPr lang="en-US" sz="1800" b="1" dirty="0">
                <a:solidFill>
                  <a:srgbClr val="0070C0"/>
                </a:solidFill>
              </a:rPr>
              <a:t>highest accuracy </a:t>
            </a:r>
            <a:r>
              <a:rPr lang="en-US" sz="1800" dirty="0"/>
              <a:t>score in all cases.</a:t>
            </a:r>
          </a:p>
          <a:p>
            <a:r>
              <a:rPr lang="en-US" sz="1800" dirty="0"/>
              <a:t>Our Transfer Learning approaches improve the cross-day accuracy from 55.17% to 76.99% over the HackRF-10 dataset.</a:t>
            </a:r>
          </a:p>
          <a:p>
            <a:r>
              <a:rPr lang="en-US" sz="1800" b="1" dirty="0">
                <a:solidFill>
                  <a:srgbClr val="0070C0"/>
                </a:solidFill>
              </a:rPr>
              <a:t>Device ranking </a:t>
            </a:r>
            <a:r>
              <a:rPr lang="en-US" sz="1800" dirty="0"/>
              <a:t>proved effective for </a:t>
            </a:r>
            <a:r>
              <a:rPr lang="en-US" sz="1800" b="1" dirty="0">
                <a:solidFill>
                  <a:srgbClr val="0070C0"/>
                </a:solidFill>
              </a:rPr>
              <a:t>transmitter identification </a:t>
            </a:r>
            <a:r>
              <a:rPr lang="en-US" sz="1800" dirty="0"/>
              <a:t>in various scenarios.</a:t>
            </a:r>
          </a:p>
        </p:txBody>
      </p:sp>
    </p:spTree>
    <p:extLst>
      <p:ext uri="{BB962C8B-B14F-4D97-AF65-F5344CB8AC3E}">
        <p14:creationId xmlns:p14="http://schemas.microsoft.com/office/powerpoint/2010/main" val="2364683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B21698-D0A1-A607-F654-2B438E30AD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78EED-95A6-DC9A-B079-0F4F38781A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8DE4E0-DB60-25AF-6A0C-82BD5831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933B03-DC38-9066-20CF-1E11AF49C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Training classification models for various </a:t>
            </a:r>
            <a:r>
              <a:rPr lang="en-US" sz="2400" b="1" dirty="0">
                <a:solidFill>
                  <a:srgbClr val="0070C0"/>
                </a:solidFill>
              </a:rPr>
              <a:t>more complex activation </a:t>
            </a:r>
            <a:r>
              <a:rPr lang="en-US" sz="2400" dirty="0"/>
              <a:t>functions.</a:t>
            </a:r>
          </a:p>
          <a:p>
            <a:r>
              <a:rPr lang="en-US" sz="2400" dirty="0"/>
              <a:t>Incorporating supplementary features derived from the </a:t>
            </a:r>
            <a:r>
              <a:rPr lang="en-US" sz="2400" b="1" dirty="0">
                <a:solidFill>
                  <a:srgbClr val="0070C0"/>
                </a:solidFill>
              </a:rPr>
              <a:t>signal-to-noise ratio (SNR)</a:t>
            </a:r>
            <a:r>
              <a:rPr lang="en-US" sz="2400" dirty="0"/>
              <a:t>, specific to each device type.</a:t>
            </a:r>
          </a:p>
          <a:p>
            <a:r>
              <a:rPr lang="en-US" sz="2400" dirty="0"/>
              <a:t>Exploring </a:t>
            </a:r>
            <a:r>
              <a:rPr lang="en-US" sz="2400" b="1" dirty="0">
                <a:solidFill>
                  <a:srgbClr val="0070C0"/>
                </a:solidFill>
              </a:rPr>
              <a:t>cross-layer classification </a:t>
            </a:r>
            <a:r>
              <a:rPr lang="en-US" sz="2400" dirty="0"/>
              <a:t>techniques, extending to the network layer.</a:t>
            </a:r>
          </a:p>
          <a:p>
            <a:r>
              <a:rPr lang="en-US" sz="2400" dirty="0"/>
              <a:t>Using other classifiers and </a:t>
            </a:r>
            <a:r>
              <a:rPr lang="en-US" sz="2400" b="1" dirty="0">
                <a:solidFill>
                  <a:srgbClr val="0070C0"/>
                </a:solidFill>
              </a:rPr>
              <a:t>advanced transfer learning </a:t>
            </a:r>
            <a:r>
              <a:rPr lang="en-US" sz="2400" dirty="0"/>
              <a:t>techniques to enhance performance.</a:t>
            </a:r>
          </a:p>
        </p:txBody>
      </p:sp>
    </p:spTree>
    <p:extLst>
      <p:ext uri="{BB962C8B-B14F-4D97-AF65-F5344CB8AC3E}">
        <p14:creationId xmlns:p14="http://schemas.microsoft.com/office/powerpoint/2010/main" val="4268475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A8926F-E9DB-25AB-025B-AD3DB5979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716CA5-F48E-C3AF-9F4E-4A0248DF6B9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8EB165-2732-5FF6-3305-DD1D605C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1C620F-BA7D-AC2B-81EB-C8649045E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Github</a:t>
            </a:r>
            <a:r>
              <a:rPr lang="en-US" dirty="0"/>
              <a:t> Link: </a:t>
            </a:r>
            <a:r>
              <a:rPr lang="en-US" dirty="0">
                <a:hlinkClick r:id="rId2"/>
              </a:rPr>
              <a:t>https://github.com/fafrincs/STADL-RF/tree/main</a:t>
            </a:r>
            <a:endParaRPr lang="en-US" dirty="0"/>
          </a:p>
          <a:p>
            <a:r>
              <a:rPr lang="en-US" dirty="0"/>
              <a:t>Dataset Link: </a:t>
            </a:r>
            <a:r>
              <a:rPr lang="en-US" dirty="0">
                <a:hlinkClick r:id="rId3"/>
              </a:rPr>
              <a:t>usrp_b200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9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2FBF0-4E61-F22B-6DE8-69903F25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Manufacturing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607B6-5D1C-7C92-8081-A2589DBC0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sz="2400" dirty="0">
              <a:latin typeface="+mn-lt"/>
            </a:endParaRPr>
          </a:p>
          <a:p>
            <a:pPr algn="just"/>
            <a:r>
              <a:rPr lang="en-US" sz="2400" dirty="0">
                <a:latin typeface="+mn-lt"/>
              </a:rPr>
              <a:t>Hardware Imperfections: </a:t>
            </a:r>
          </a:p>
          <a:p>
            <a:pPr marL="1428750" lvl="3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+mn-lt"/>
              </a:rPr>
              <a:t>I/Q imbalance, </a:t>
            </a:r>
          </a:p>
          <a:p>
            <a:pPr marL="1428750" lvl="3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+mn-lt"/>
              </a:rPr>
              <a:t>non-linearity of digital-to-analog converters,</a:t>
            </a:r>
          </a:p>
          <a:p>
            <a:pPr marL="1428750" lvl="3" indent="-285750" algn="just">
              <a:buFont typeface="Wingdings" panose="05000000000000000000" pitchFamily="2" charset="2"/>
              <a:buChar char="ü"/>
            </a:pPr>
            <a:r>
              <a:rPr lang="en-US" sz="1600" dirty="0">
                <a:latin typeface="+mn-lt"/>
              </a:rPr>
              <a:t>non-linearity of power amplification, etc.</a:t>
            </a:r>
          </a:p>
          <a:p>
            <a:pPr marL="685800" lvl="2" indent="0" algn="just">
              <a:buNone/>
            </a:pPr>
            <a:endParaRPr lang="en-US" sz="2400" dirty="0">
              <a:latin typeface="+mn-lt"/>
            </a:endParaRPr>
          </a:p>
          <a:p>
            <a:pPr algn="just"/>
            <a:r>
              <a:rPr lang="en-US" sz="2400" dirty="0">
                <a:latin typeface="+mn-lt"/>
              </a:rPr>
              <a:t>These 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non-linearities</a:t>
            </a:r>
            <a:r>
              <a:rPr lang="en-US" sz="2400" dirty="0">
                <a:latin typeface="+mn-lt"/>
              </a:rPr>
              <a:t> in the manufacturing process, unique fingerprints 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emitted by individual devices</a:t>
            </a:r>
            <a:r>
              <a:rPr lang="en-US" sz="2400" dirty="0">
                <a:latin typeface="+mn-lt"/>
              </a:rPr>
              <a:t> can be used for authentication.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32756-242B-0B5D-FE92-C3B5B7CA67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EA439-C6B2-F5FF-38E8-8A0CA10421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37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8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EB381-CF1A-C078-6FBF-2E2312EB0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RF fingerprinting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386E9-07B2-08ED-8C7C-F60CB6E5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703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400" dirty="0">
                <a:cs typeface="Arial"/>
              </a:rPr>
              <a:t>Factors that impact the accuracy</a:t>
            </a:r>
            <a:r>
              <a:rPr lang="en-US" dirty="0">
                <a:cs typeface="Arial"/>
              </a:rPr>
              <a:t> of deep-learning model</a:t>
            </a:r>
            <a:r>
              <a:rPr lang="en-US" sz="2400" dirty="0">
                <a:cs typeface="Arial"/>
              </a:rPr>
              <a:t>:</a:t>
            </a:r>
            <a:r>
              <a:rPr lang="en-US" dirty="0">
                <a:cs typeface="Arial"/>
              </a:rPr>
              <a:t> </a:t>
            </a:r>
            <a:endParaRPr lang="en-US" sz="2400" dirty="0"/>
          </a:p>
          <a:p>
            <a:pPr marL="1428750" lvl="3" indent="-285750" algn="just">
              <a:buFont typeface="Wingdings" panose="05000000000000000000" pitchFamily="2" charset="2"/>
              <a:buChar char="ü"/>
            </a:pPr>
            <a:r>
              <a:rPr lang="en-US" sz="1400" dirty="0"/>
              <a:t>Indoor and outdoor environment complexities</a:t>
            </a:r>
          </a:p>
          <a:p>
            <a:pPr marL="1428750" lvl="3" indent="-285750" algn="just">
              <a:buFont typeface="Wingdings" panose="05000000000000000000" pitchFamily="2" charset="2"/>
              <a:buChar char="ü"/>
            </a:pPr>
            <a:r>
              <a:rPr lang="en-US" sz="1400" dirty="0"/>
              <a:t>Signal variability</a:t>
            </a:r>
          </a:p>
          <a:p>
            <a:pPr marL="1428750" lvl="3" indent="-285750" algn="just">
              <a:buFont typeface="Wingdings" panose="05000000000000000000" pitchFamily="2" charset="2"/>
              <a:buChar char="ü"/>
            </a:pPr>
            <a:r>
              <a:rPr lang="en-US" sz="1400" dirty="0"/>
              <a:t>Device and antenna differences, </a:t>
            </a:r>
          </a:p>
          <a:p>
            <a:pPr marL="1428750" lvl="3" indent="-285750" algn="just">
              <a:buFont typeface="Wingdings" panose="05000000000000000000" pitchFamily="2" charset="2"/>
              <a:buChar char="ü"/>
            </a:pPr>
            <a:r>
              <a:rPr lang="en-US" sz="1400" dirty="0">
                <a:cs typeface="Arial"/>
              </a:rPr>
              <a:t>Changing channel conditions, etc.</a:t>
            </a:r>
          </a:p>
          <a:p>
            <a:pPr algn="just"/>
            <a:r>
              <a:rPr lang="en-US" sz="2400" dirty="0"/>
              <a:t>Different times of the day and locations have unique RF characteristics.</a:t>
            </a:r>
          </a:p>
          <a:p>
            <a:pPr algn="just"/>
            <a:r>
              <a:rPr lang="en-US" dirty="0">
                <a:cs typeface="Arial"/>
              </a:rPr>
              <a:t>Spatial &amp; Temporal </a:t>
            </a:r>
            <a:r>
              <a:rPr lang="en-US" sz="2400" dirty="0">
                <a:cs typeface="Arial"/>
              </a:rPr>
              <a:t>variations can result in fast-changing wireless channels.</a:t>
            </a:r>
          </a:p>
          <a:p>
            <a:pPr algn="just"/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EDD72-7AC9-6A53-90B2-B889499F58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81F108-C047-4BE3-9D4C-660839AB8F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0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9DDB8-CF6D-1F1A-FDD6-46784DFDB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In-phase and Quadrature (I/Q)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8587C-BE08-29A1-5536-2AEB07599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2" y="2970609"/>
            <a:ext cx="5504202" cy="1794669"/>
          </a:xfrm>
        </p:spPr>
        <p:txBody>
          <a:bodyPr/>
          <a:lstStyle/>
          <a:p>
            <a:pPr algn="just"/>
            <a:r>
              <a:rPr lang="en-US" sz="1800" dirty="0"/>
              <a:t>The signal can be represented:</a:t>
            </a:r>
          </a:p>
          <a:p>
            <a:pPr marL="0" indent="0" algn="just">
              <a:buNone/>
            </a:pPr>
            <a:r>
              <a:rPr lang="en-US" sz="1800" dirty="0"/>
              <a:t>                    </a:t>
            </a:r>
            <a:r>
              <a:rPr lang="en-US" sz="1800" b="1" dirty="0">
                <a:solidFill>
                  <a:srgbClr val="0070C0"/>
                </a:solidFill>
              </a:rPr>
              <a:t>s =  I + Q j</a:t>
            </a:r>
          </a:p>
          <a:p>
            <a:pPr algn="just"/>
            <a:r>
              <a:rPr lang="en-US" sz="1800" dirty="0"/>
              <a:t>By leveraging the power of complex numbers, we can enhance the model’s performance.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7BAFF-267D-A647-98F7-0ACB627D52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8D62E-FE3E-EBFB-EAC1-4AA8ABDE73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6" descr="A screen shot of a graph&#10;&#10;Description automatically generated">
            <a:extLst>
              <a:ext uri="{FF2B5EF4-FFF2-40B4-BE49-F238E27FC236}">
                <a16:creationId xmlns:a16="http://schemas.microsoft.com/office/drawing/2014/main" id="{E0B09654-E8EE-7A4F-CE70-C877B0478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2636"/>
            <a:ext cx="5181600" cy="401061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1DD37B-77AF-12BF-7A35-187FB329D4A0}"/>
              </a:ext>
            </a:extLst>
          </p:cNvPr>
          <p:cNvSpPr txBox="1"/>
          <p:nvPr/>
        </p:nvSpPr>
        <p:spPr>
          <a:xfrm>
            <a:off x="8924302" y="3458691"/>
            <a:ext cx="2067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Where, </a:t>
            </a:r>
            <a:r>
              <a:rPr lang="el-GR" b="1" dirty="0">
                <a:solidFill>
                  <a:srgbClr val="0070C0"/>
                </a:solidFill>
              </a:rPr>
              <a:t>Φ</a:t>
            </a:r>
            <a:r>
              <a:rPr lang="en-US" b="1" dirty="0">
                <a:solidFill>
                  <a:srgbClr val="0070C0"/>
                </a:solidFill>
              </a:rPr>
              <a:t> = Phase</a:t>
            </a:r>
          </a:p>
        </p:txBody>
      </p:sp>
    </p:spTree>
    <p:extLst>
      <p:ext uri="{BB962C8B-B14F-4D97-AF65-F5344CB8AC3E}">
        <p14:creationId xmlns:p14="http://schemas.microsoft.com/office/powerpoint/2010/main" val="1889049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A926-F7FA-7DEB-DB19-D4C8E332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7281A-4728-24A0-16D6-6DA90AC59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821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/>
            <a:r>
              <a:rPr lang="en-US" sz="1600" dirty="0">
                <a:cs typeface="Arial"/>
              </a:rPr>
              <a:t>Previous  works </a:t>
            </a:r>
            <a:r>
              <a:rPr lang="en-US" sz="1600" b="1" dirty="0">
                <a:solidFill>
                  <a:srgbClr val="0070C0"/>
                </a:solidFill>
                <a:cs typeface="Arial"/>
              </a:rPr>
              <a:t>[1], [2], [3] </a:t>
            </a:r>
            <a:r>
              <a:rPr lang="en-US" sz="1600" dirty="0">
                <a:cs typeface="Arial"/>
              </a:rPr>
              <a:t>extract RF signals, Most of the work used </a:t>
            </a:r>
            <a:r>
              <a:rPr lang="en-US" sz="1600" b="1" dirty="0">
                <a:solidFill>
                  <a:srgbClr val="0070C0"/>
                </a:solidFill>
                <a:cs typeface="Arial"/>
              </a:rPr>
              <a:t>real and imaginary components separately </a:t>
            </a:r>
            <a:r>
              <a:rPr lang="en-US" sz="1600" dirty="0">
                <a:cs typeface="Arial"/>
              </a:rPr>
              <a:t>resulting in </a:t>
            </a:r>
            <a:r>
              <a:rPr lang="en-US" sz="1600" b="1" dirty="0">
                <a:solidFill>
                  <a:srgbClr val="0070C0"/>
                </a:solidFill>
                <a:cs typeface="Arial"/>
              </a:rPr>
              <a:t>losing information </a:t>
            </a:r>
            <a:r>
              <a:rPr lang="en-US" sz="1600" dirty="0">
                <a:cs typeface="Arial"/>
              </a:rPr>
              <a:t>encoded in the signal's phase and amplitude.</a:t>
            </a:r>
          </a:p>
          <a:p>
            <a:pPr marL="285750" indent="-285750" algn="just"/>
            <a:r>
              <a:rPr lang="en-US" sz="1600" dirty="0">
                <a:cs typeface="Arial"/>
              </a:rPr>
              <a:t>The closest to our study, </a:t>
            </a:r>
            <a:r>
              <a:rPr lang="en-US" sz="1600" dirty="0" err="1">
                <a:cs typeface="Arial"/>
              </a:rPr>
              <a:t>Haipeng</a:t>
            </a:r>
            <a:r>
              <a:rPr lang="en-US" sz="1600" dirty="0">
                <a:cs typeface="Arial"/>
              </a:rPr>
              <a:t> L et al.</a:t>
            </a:r>
            <a:r>
              <a:rPr lang="en-US" sz="1600" b="1" dirty="0">
                <a:solidFill>
                  <a:srgbClr val="0070C0"/>
                </a:solidFill>
                <a:cs typeface="Arial"/>
              </a:rPr>
              <a:t> [1] </a:t>
            </a:r>
            <a:r>
              <a:rPr lang="en-US" sz="1600" dirty="0">
                <a:cs typeface="Arial"/>
              </a:rPr>
              <a:t>conducted research on enhancing deep-learning-based radio fingerprinting. They focused on improving robustness in cross-day scenarios but The approach considered real and imaginary parts of complex numbers separately.</a:t>
            </a:r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br>
              <a:rPr lang="en-US" dirty="0"/>
            </a:b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1C295-CBE8-777C-9B17-5B985B6B77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94FDC2-DF94-AEE0-9B90-E65CB3BFC3F6}"/>
              </a:ext>
            </a:extLst>
          </p:cNvPr>
          <p:cNvSpPr txBox="1">
            <a:spLocks/>
          </p:cNvSpPr>
          <p:nvPr/>
        </p:nvSpPr>
        <p:spPr>
          <a:xfrm>
            <a:off x="375088" y="5680620"/>
            <a:ext cx="8309248" cy="10545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[1] H. Li, K. Gupta, C. Wang, N. Ghose, and B. Wang.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Radionet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: Robust deep- learning based radio fingerprinting. In 2022 IEEE Conference on Communications and Network Security (CNS), pages 190–198. IEEE, 2022.</a:t>
            </a:r>
          </a:p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[2] J. Stankowicz, J. Robinson, J. M. Carmack, and S.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Kuzdeba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. Complex neural networks for radio frequency fingerprinting. In 2019 IEEE Western New York Image and Signal Processing Workshop (WNYISPW), pages 1–5. IEEE, 2019.</a:t>
            </a:r>
          </a:p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[3] Z. Liang, M. Tao, J. Xie, X. Yang, and L. Wang. A radio signal recognition approach based on complex-valued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cnn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and self-attention mechanism. IEEE Transactions on Cognitive Communications and Networking, 8(3):1358–1373, 2022.</a:t>
            </a:r>
          </a:p>
        </p:txBody>
      </p:sp>
    </p:spTree>
    <p:extLst>
      <p:ext uri="{BB962C8B-B14F-4D97-AF65-F5344CB8AC3E}">
        <p14:creationId xmlns:p14="http://schemas.microsoft.com/office/powerpoint/2010/main" val="3188660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A926-F7FA-7DEB-DB19-D4C8E332E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7281A-4728-24A0-16D6-6DA90AC59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1845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/>
            <a:r>
              <a:rPr lang="en-US" sz="1600" dirty="0"/>
              <a:t>Chen et al. [4] demonstrated the superiority of complex-valued convolutional neural networks (CVNN) over real-valued networks across four diverse datasets, using </a:t>
            </a:r>
            <a:r>
              <a:rPr lang="en-US" sz="1600" dirty="0">
                <a:solidFill>
                  <a:srgbClr val="212121"/>
                </a:solidFill>
              </a:rPr>
              <a:t>only </a:t>
            </a:r>
            <a:r>
              <a:rPr lang="en-US" sz="1600" b="1" dirty="0" err="1">
                <a:solidFill>
                  <a:srgbClr val="0070C0"/>
                </a:solidFill>
              </a:rPr>
              <a:t>CReLU</a:t>
            </a:r>
            <a:r>
              <a:rPr lang="en-US" sz="1600" b="1" dirty="0">
                <a:solidFill>
                  <a:srgbClr val="0070C0"/>
                </a:solidFill>
              </a:rPr>
              <a:t> activation functions</a:t>
            </a:r>
            <a:r>
              <a:rPr lang="en-US" sz="1600" dirty="0"/>
              <a:t>.  Our approach investigates </a:t>
            </a:r>
            <a:r>
              <a:rPr lang="en-US" sz="1600" b="1" dirty="0">
                <a:solidFill>
                  <a:srgbClr val="0070C0"/>
                </a:solidFill>
              </a:rPr>
              <a:t>three different complex activation functions.</a:t>
            </a:r>
          </a:p>
          <a:p>
            <a:pPr marL="285750" indent="-285750" algn="just"/>
            <a:r>
              <a:rPr lang="en-US" sz="1600" dirty="0"/>
              <a:t>In our experiment, we utilized </a:t>
            </a:r>
            <a:r>
              <a:rPr lang="en-US" sz="1600" b="1" dirty="0">
                <a:solidFill>
                  <a:srgbClr val="0070C0"/>
                </a:solidFill>
              </a:rPr>
              <a:t>real-world datasets</a:t>
            </a:r>
            <a:r>
              <a:rPr lang="en-US" sz="1600" dirty="0">
                <a:solidFill>
                  <a:srgbClr val="212121"/>
                </a:solidFill>
              </a:rPr>
              <a:t> obtained from </a:t>
            </a:r>
            <a:r>
              <a:rPr lang="en-US" sz="1600" b="1" dirty="0">
                <a:solidFill>
                  <a:srgbClr val="0070C0"/>
                </a:solidFill>
              </a:rPr>
              <a:t>USRP</a:t>
            </a:r>
            <a:r>
              <a:rPr lang="en-US" sz="1600" dirty="0"/>
              <a:t>, in contrast to Gopalakrishnan et al.’s [5] use of</a:t>
            </a:r>
            <a:r>
              <a:rPr lang="en-US" sz="1600" b="1" dirty="0">
                <a:solidFill>
                  <a:srgbClr val="0070C0"/>
                </a:solidFill>
              </a:rPr>
              <a:t> simulation datasets</a:t>
            </a:r>
            <a:r>
              <a:rPr lang="en-US" sz="1600" dirty="0"/>
              <a:t> for evaluating CVNN on wireless protocol data.</a:t>
            </a:r>
          </a:p>
          <a:p>
            <a:pPr marL="285750" indent="-285750" algn="just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Stankowicz et al. [6] investigated input/output representations and the treatment of complex values in fully connected neural networks. They highlighted the advantages of using complex-valued inputs and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spectro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-temporal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Arial" panose="020B0604020202020204" pitchFamily="34" charset="0"/>
              </a:rPr>
              <a:t> representations.</a:t>
            </a:r>
          </a:p>
          <a:p>
            <a:pPr marL="285750" indent="-285750" algn="just"/>
            <a:endParaRPr lang="en-US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br>
              <a:rPr lang="en-US" dirty="0"/>
            </a:br>
            <a:endParaRPr lang="en-US" sz="1600" dirty="0"/>
          </a:p>
          <a:p>
            <a:pPr marL="0" indent="0" algn="just">
              <a:buNone/>
            </a:pPr>
            <a:endParaRPr lang="en-U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1C295-CBE8-777C-9B17-5B985B6B77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D94AC04-87BE-EC5E-36BA-7BFBC851ECF0}"/>
              </a:ext>
            </a:extLst>
          </p:cNvPr>
          <p:cNvSpPr txBox="1">
            <a:spLocks/>
          </p:cNvSpPr>
          <p:nvPr/>
        </p:nvSpPr>
        <p:spPr>
          <a:xfrm>
            <a:off x="375088" y="5743575"/>
            <a:ext cx="8309248" cy="9916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[4] J. Chen, W.-K. Wong, B.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Hamdaoui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, A.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Elmaghbub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, K.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Sivanesan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, R. Dorrance, and L. L. Yang. An analysis of complex-valued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cnns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 for rf data-driven wireless device classification. In ICC 2022-IEEE International Conference on Communications, pages 4318–4323. IEEE, 2022.</a:t>
            </a:r>
          </a:p>
          <a:p>
            <a:pPr algn="just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[5] S. Gopalakrishnan, M.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Cekic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, and U.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Madhow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. Robust wireless fingerprinting via complex-valued neural networks. In 2019 IEEE Global Communications Conference (GLOBECOM), pages 1–6. IEEE, 2019.</a:t>
            </a:r>
          </a:p>
          <a:p>
            <a:pPr algn="just"/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[6] J. Stankowicz, J. Robinson, J. M. Carmack, and S. </a:t>
            </a:r>
            <a:r>
              <a:rPr lang="en-US" sz="10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Kuzdeba</a:t>
            </a:r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</a:rPr>
              <a:t>. Complex neural networks for radio frequency fingerprinting. In 2019 IEEE Western New York Image and Signal Processing Workshop (WNYISPW), pages 1–5. IEEE, 2019.</a:t>
            </a:r>
          </a:p>
          <a:p>
            <a:pPr algn="just"/>
            <a:endParaRPr 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9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8BE6-28F8-843A-A315-E9FC889C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DF3EF-D250-5261-4541-EA1081F2B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1800" dirty="0"/>
              <a:t>We implemented a </a:t>
            </a:r>
            <a:r>
              <a:rPr lang="en-US" sz="1800" b="1" dirty="0">
                <a:solidFill>
                  <a:srgbClr val="0070C0"/>
                </a:solidFill>
              </a:rPr>
              <a:t>complex-valued convolutional neural network (CVNN) </a:t>
            </a:r>
            <a:r>
              <a:rPr lang="en-US" sz="1800" dirty="0"/>
              <a:t>with different activation functions (</a:t>
            </a:r>
            <a:r>
              <a:rPr lang="en-US" sz="1800" b="1" dirty="0">
                <a:solidFill>
                  <a:srgbClr val="0070C0"/>
                </a:solidFill>
              </a:rPr>
              <a:t>Cart Leaky ReLU, Complex Cardioid, and </a:t>
            </a:r>
            <a:r>
              <a:rPr lang="en-US" sz="1800" b="1" dirty="0" err="1">
                <a:solidFill>
                  <a:srgbClr val="0070C0"/>
                </a:solidFill>
              </a:rPr>
              <a:t>CReLU</a:t>
            </a:r>
            <a:r>
              <a:rPr lang="en-US" sz="1800" dirty="0"/>
              <a:t>) and integrated them with two transfer learning methods </a:t>
            </a:r>
            <a:r>
              <a:rPr lang="en-US" sz="1800" b="1" dirty="0">
                <a:solidFill>
                  <a:srgbClr val="0070C0"/>
                </a:solidFill>
              </a:rPr>
              <a:t>fine-tuning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0070C0"/>
                </a:solidFill>
              </a:rPr>
              <a:t>triplet networks</a:t>
            </a:r>
            <a:r>
              <a:rPr lang="en-US" sz="1800" dirty="0"/>
              <a:t>.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en-US" sz="1800" dirty="0"/>
              <a:t>We collect data on a </a:t>
            </a:r>
            <a:r>
              <a:rPr lang="en-US" sz="1800" b="1" dirty="0">
                <a:solidFill>
                  <a:srgbClr val="0070C0"/>
                </a:solidFill>
              </a:rPr>
              <a:t>USRP B-205mini-i </a:t>
            </a:r>
            <a:r>
              <a:rPr lang="en-US" sz="1800" dirty="0"/>
              <a:t>testbed with six transmitters and one receiver simultaneously in </a:t>
            </a:r>
            <a:r>
              <a:rPr lang="en-US" sz="1800" b="1" dirty="0">
                <a:solidFill>
                  <a:srgbClr val="0070C0"/>
                </a:solidFill>
              </a:rPr>
              <a:t>four locations</a:t>
            </a:r>
            <a:r>
              <a:rPr lang="en-US" sz="1800" dirty="0"/>
              <a:t>. This includes three indoor environments in two separate buildings and one outdoor environment. </a:t>
            </a:r>
          </a:p>
          <a:p>
            <a:pPr marL="0" indent="0" algn="just">
              <a:buNone/>
            </a:pPr>
            <a:r>
              <a:rPr lang="en-US" sz="1800" dirty="0"/>
              <a:t>   </a:t>
            </a:r>
          </a:p>
          <a:p>
            <a:pPr algn="just"/>
            <a:r>
              <a:rPr lang="en-US" sz="1800" dirty="0"/>
              <a:t>We further implemented a novel evaluation metric of  “</a:t>
            </a:r>
            <a:r>
              <a:rPr lang="en-US" sz="1800" b="1" dirty="0">
                <a:solidFill>
                  <a:srgbClr val="0070C0"/>
                </a:solidFill>
              </a:rPr>
              <a:t>device ranking</a:t>
            </a:r>
            <a:r>
              <a:rPr lang="en-US" sz="1800" dirty="0"/>
              <a:t>‘’, which tackles the variations in the accuracy to identify devices with certainty.   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Finally, we provide results to attest to our hypothesis that CVNNs </a:t>
            </a:r>
            <a:r>
              <a:rPr lang="en-US" sz="1800" b="1" dirty="0">
                <a:solidFill>
                  <a:srgbClr val="0070C0"/>
                </a:solidFill>
              </a:rPr>
              <a:t>improve accuracy </a:t>
            </a:r>
            <a:r>
              <a:rPr lang="en-US" sz="1800" dirty="0"/>
              <a:t>as compared to prior art [1]. Further, we compare the performance of transfer learning with </a:t>
            </a:r>
            <a:r>
              <a:rPr lang="en-US" sz="1800" b="1" dirty="0">
                <a:solidFill>
                  <a:srgbClr val="0070C0"/>
                </a:solidFill>
              </a:rPr>
              <a:t>fine-tuning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0070C0"/>
                </a:solidFill>
              </a:rPr>
              <a:t>triplet networks</a:t>
            </a:r>
            <a:r>
              <a:rPr lang="en-US" sz="180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26DB4-170F-9210-8213-7D872AC091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115" y="6395231"/>
            <a:ext cx="7919547" cy="36512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[1] </a:t>
            </a:r>
            <a:r>
              <a:rPr lang="en-US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H. Li, K. Gupta, C. Wang, N. Ghose, and B. Wang, “</a:t>
            </a:r>
            <a:r>
              <a:rPr lang="en-US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Radionet</a:t>
            </a:r>
            <a:r>
              <a:rPr lang="en-US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 Robust deep-learning based radio fingerprinting,” in 2022 IEEE Conference on Communications and Network Security (CNS). IEEE, 2022, pp. 190–198.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EF0AB-9B9F-61A1-511E-70A44574BFC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59185"/>
      </p:ext>
    </p:extLst>
  </p:cSld>
  <p:clrMapOvr>
    <a:masterClrMapping/>
  </p:clrMapOvr>
</p:sld>
</file>

<file path=ppt/theme/theme1.xml><?xml version="1.0" encoding="utf-8"?>
<a:theme xmlns:a="http://schemas.openxmlformats.org/drawingml/2006/main" name="UNL PPT Theme">
  <a:themeElements>
    <a:clrScheme name="UNL Colors 1">
      <a:dk1>
        <a:srgbClr val="212121"/>
      </a:dk1>
      <a:lt1>
        <a:srgbClr val="FEFDFA"/>
      </a:lt1>
      <a:dk2>
        <a:srgbClr val="D00000"/>
      </a:dk2>
      <a:lt2>
        <a:srgbClr val="C7C8CA"/>
      </a:lt2>
      <a:accent1>
        <a:srgbClr val="249AB5"/>
      </a:accent1>
      <a:accent2>
        <a:srgbClr val="BCCB2A"/>
      </a:accent2>
      <a:accent3>
        <a:srgbClr val="F58A1F"/>
      </a:accent3>
      <a:accent4>
        <a:srgbClr val="005D83"/>
      </a:accent4>
      <a:accent5>
        <a:srgbClr val="FFD74F"/>
      </a:accent5>
      <a:accent6>
        <a:srgbClr val="A5228D"/>
      </a:accent6>
      <a:hlink>
        <a:srgbClr val="249AB5"/>
      </a:hlink>
      <a:folHlink>
        <a:srgbClr val="91919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NL PPT Theme" id="{9B44E9DF-6A9B-AB46-AA93-B248B3C4162B}" vid="{203E8BBF-4F41-8A40-B9BA-4D61E55C73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688C893C7BCA4BA2EFD8BF3361CCB0" ma:contentTypeVersion="14" ma:contentTypeDescription="Create a new document." ma:contentTypeScope="" ma:versionID="751b29e5f1767d273120b7691e7c9b1a">
  <xsd:schema xmlns:xsd="http://www.w3.org/2001/XMLSchema" xmlns:xs="http://www.w3.org/2001/XMLSchema" xmlns:p="http://schemas.microsoft.com/office/2006/metadata/properties" xmlns:ns2="23d97eb7-f645-4188-8417-52361892e8d8" xmlns:ns3="0ffa2551-a935-4a1c-b97f-ac80e51e1a69" targetNamespace="http://schemas.microsoft.com/office/2006/metadata/properties" ma:root="true" ma:fieldsID="dc845803d247117f9d6330b9e3a32936" ns2:_="" ns3:_="">
    <xsd:import namespace="23d97eb7-f645-4188-8417-52361892e8d8"/>
    <xsd:import namespace="0ffa2551-a935-4a1c-b97f-ac80e51e1a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97eb7-f645-4188-8417-52361892e8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a2551-a935-4a1c-b97f-ac80e51e1a6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d97eb7-f645-4188-8417-52361892e8d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2704AF9-C3FF-4345-9570-F5E2D6BACB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d97eb7-f645-4188-8417-52361892e8d8"/>
    <ds:schemaRef ds:uri="0ffa2551-a935-4a1c-b97f-ac80e51e1a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5336BF-6BE4-4EA1-A515-279D8A8EF7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1B61A6-647F-43A7-A8B7-D7150FA91F81}">
  <ds:schemaRefs>
    <ds:schemaRef ds:uri="http://purl.org/dc/terms/"/>
    <ds:schemaRef ds:uri="http://purl.org/dc/elements/1.1/"/>
    <ds:schemaRef ds:uri="0ffa2551-a935-4a1c-b97f-ac80e51e1a69"/>
    <ds:schemaRef ds:uri="http://purl.org/dc/dcmitype/"/>
    <ds:schemaRef ds:uri="23d97eb7-f645-4188-8417-52361892e8d8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UNL PPT Theme</Template>
  <TotalTime>1151</TotalTime>
  <Words>3667</Words>
  <Application>Microsoft Office PowerPoint</Application>
  <PresentationFormat>Widescreen</PresentationFormat>
  <Paragraphs>685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</vt:lpstr>
      <vt:lpstr>Calibri</vt:lpstr>
      <vt:lpstr>Cambria Math</vt:lpstr>
      <vt:lpstr>Century Gothic</vt:lpstr>
      <vt:lpstr>Franklin Gothic Book</vt:lpstr>
      <vt:lpstr>Franklin Gothic Medium</vt:lpstr>
      <vt:lpstr>Helvetica-Bold</vt:lpstr>
      <vt:lpstr>Helvetica-Light</vt:lpstr>
      <vt:lpstr>Söhne</vt:lpstr>
      <vt:lpstr>Times New Roman</vt:lpstr>
      <vt:lpstr>Wingdings</vt:lpstr>
      <vt:lpstr>UNL PPT Theme</vt:lpstr>
      <vt:lpstr>Spatial &amp; Temporal Agnostic Deep-Learning based Radio Fingerprinting</vt:lpstr>
      <vt:lpstr>Radio Fingerprinting</vt:lpstr>
      <vt:lpstr>Security</vt:lpstr>
      <vt:lpstr>Hardware Manufacturing Variation</vt:lpstr>
      <vt:lpstr>Challenges in RF fingerprinting</vt:lpstr>
      <vt:lpstr>In-phase and Quadrature (I/Q) Signal</vt:lpstr>
      <vt:lpstr>Related Work</vt:lpstr>
      <vt:lpstr>Related Work</vt:lpstr>
      <vt:lpstr>Contributions</vt:lpstr>
      <vt:lpstr>Slicing windows</vt:lpstr>
      <vt:lpstr>Complex-Valued Convolutional Neural Network (CVNN)</vt:lpstr>
      <vt:lpstr>Complex Activation Function</vt:lpstr>
      <vt:lpstr>Transfer Learning</vt:lpstr>
      <vt:lpstr>Transfer Learning</vt:lpstr>
      <vt:lpstr>Fine-tuning</vt:lpstr>
      <vt:lpstr>Triplet Network</vt:lpstr>
      <vt:lpstr>Triplet Network</vt:lpstr>
      <vt:lpstr>Evaluation Metric</vt:lpstr>
      <vt:lpstr>Testbed</vt:lpstr>
      <vt:lpstr>Datasets</vt:lpstr>
      <vt:lpstr>Data Collection Map</vt:lpstr>
      <vt:lpstr>Experimental Focus</vt:lpstr>
      <vt:lpstr>Experimental Setting</vt:lpstr>
      <vt:lpstr>Experimental Setting</vt:lpstr>
      <vt:lpstr>Architectures of Neural Networks</vt:lpstr>
      <vt:lpstr>Architecture of Fine-Tuning</vt:lpstr>
      <vt:lpstr>Architectures of Triplet Network</vt:lpstr>
      <vt:lpstr>Performance of Cart Leaky ReLU</vt:lpstr>
      <vt:lpstr>Performance of Complex Cardioid</vt:lpstr>
      <vt:lpstr>Performance of CReLU</vt:lpstr>
      <vt:lpstr>Observations of Tables</vt:lpstr>
      <vt:lpstr>Performance of CReLU (Different Datasets)</vt:lpstr>
      <vt:lpstr>Compare with Previous Studies</vt:lpstr>
      <vt:lpstr>Device Rank</vt:lpstr>
      <vt:lpstr>Device Rank</vt:lpstr>
      <vt:lpstr>Device Rank</vt:lpstr>
      <vt:lpstr>Conclusion</vt:lpstr>
      <vt:lpstr>Future Work</vt:lpstr>
      <vt:lpstr>Reproducibility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Sisco</dc:creator>
  <cp:lastModifiedBy>Fahmida Afrin</cp:lastModifiedBy>
  <cp:revision>651</cp:revision>
  <dcterms:created xsi:type="dcterms:W3CDTF">2023-03-23T19:12:55Z</dcterms:created>
  <dcterms:modified xsi:type="dcterms:W3CDTF">2023-07-27T07:37:24Z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0x01010041688C893C7BCA4BA2EFD8BF3361CCB0</vt:lpwstr>
  </property>
  <property fmtid="{D5CDD505-2E9C-101B-9397-08002B2CF9AE}" pid="3" name="MediaServiceImageTags">
    <vt:lpwstr/>
  </property>
</Properties>
</file>