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373" r:id="rId4"/>
    <p:sldId id="302" r:id="rId5"/>
    <p:sldId id="371" r:id="rId6"/>
    <p:sldId id="401" r:id="rId7"/>
    <p:sldId id="323" r:id="rId8"/>
    <p:sldId id="341" r:id="rId9"/>
    <p:sldId id="348" r:id="rId10"/>
    <p:sldId id="310" r:id="rId11"/>
    <p:sldId id="411" r:id="rId12"/>
    <p:sldId id="412" r:id="rId13"/>
    <p:sldId id="404" r:id="rId14"/>
    <p:sldId id="258" r:id="rId15"/>
    <p:sldId id="405" r:id="rId16"/>
    <p:sldId id="280" r:id="rId17"/>
    <p:sldId id="414" r:id="rId18"/>
    <p:sldId id="399" r:id="rId19"/>
    <p:sldId id="407" r:id="rId20"/>
    <p:sldId id="406" r:id="rId21"/>
    <p:sldId id="408" r:id="rId22"/>
    <p:sldId id="409" r:id="rId23"/>
    <p:sldId id="282" r:id="rId24"/>
    <p:sldId id="369" r:id="rId2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962"/>
    <p:restoredTop sz="54014" autoAdjust="0"/>
  </p:normalViewPr>
  <p:slideViewPr>
    <p:cSldViewPr snapToGrid="0" snapToObjects="1">
      <p:cViewPr varScale="1">
        <p:scale>
          <a:sx n="35" d="100"/>
          <a:sy n="35" d="100"/>
        </p:scale>
        <p:origin x="2136" y="56"/>
      </p:cViewPr>
      <p:guideLst/>
    </p:cSldViewPr>
  </p:slideViewPr>
  <p:notesTextViewPr>
    <p:cViewPr>
      <p:scale>
        <a:sx n="110" d="100"/>
        <a:sy n="11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53603411"/>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98529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a:spLocks noGrp="1" noRot="1" noChangeAspect="1"/>
          </p:cNvSpPr>
          <p:nvPr>
            <p:ph type="sldImg"/>
          </p:nvPr>
        </p:nvSpPr>
        <p:spPr>
          <a:prstGeom prst="rect">
            <a:avLst/>
          </a:prstGeom>
        </p:spPr>
        <p:txBody>
          <a:bodyPr/>
          <a:lstStyle/>
          <a:p>
            <a:endParaRPr/>
          </a:p>
        </p:txBody>
      </p:sp>
      <mc:AlternateContent xmlns:mc="http://schemas.openxmlformats.org/markup-compatibility/2006" xmlns:a14="http://schemas.microsoft.com/office/drawing/2010/main">
        <mc:Choice Requires="a14">
          <p:sp>
            <p:nvSpPr>
              <p:cNvPr id="225" name="Shape 225"/>
              <p:cNvSpPr>
                <a:spLocks noGrp="1"/>
              </p:cNvSpPr>
              <p:nvPr>
                <p:ph type="body" sz="quarter" idx="1"/>
              </p:nvPr>
            </p:nvSpPr>
            <p:spPr>
              <a:prstGeom prst="rect">
                <a:avLst/>
              </a:prstGeom>
            </p:spPr>
            <p:txBody>
              <a:bodyPr/>
              <a:lstStyle/>
              <a:p>
                <a:pPr marL="0" marR="0" indent="0" defTabSz="457200" eaLnBrk="1" fontAlgn="auto" latinLnBrk="0" hangingPunct="1">
                  <a:lnSpc>
                    <a:spcPct val="100000"/>
                  </a:lnSpc>
                  <a:spcBef>
                    <a:spcPts val="0"/>
                  </a:spcBef>
                  <a:spcAft>
                    <a:spcPts val="0"/>
                  </a:spcAft>
                  <a:buClrTx/>
                  <a:buSzTx/>
                  <a:buFontTx/>
                  <a:buNone/>
                  <a:tabLst/>
                  <a:defRPr/>
                </a:pPr>
                <a:r>
                  <a:rPr lang="en-US" sz="2200" dirty="0">
                    <a:effectLst/>
                    <a:latin typeface="Helvetica Neue"/>
                    <a:ea typeface="Helvetica Neue"/>
                    <a:cs typeface="Helvetica Neue"/>
                    <a:sym typeface="Helvetica Neue"/>
                  </a:rPr>
                  <a:t>In</a:t>
                </a:r>
                <a:r>
                  <a:rPr lang="en-US" sz="2200" baseline="0" dirty="0">
                    <a:effectLst/>
                    <a:latin typeface="Helvetica Neue"/>
                    <a:ea typeface="Helvetica Neue"/>
                    <a:cs typeface="Helvetica Neue"/>
                    <a:sym typeface="Helvetica Neue"/>
                  </a:rPr>
                  <a:t> this model </a:t>
                </a:r>
                <a:r>
                  <a:rPr lang="en-US" sz="2200" dirty="0">
                    <a:effectLst/>
                    <a:latin typeface="Helvetica Neue"/>
                    <a:ea typeface="Helvetica Neue"/>
                    <a:cs typeface="Helvetica Neue"/>
                    <a:sym typeface="Helvetica Neue"/>
                  </a:rPr>
                  <a:t>each SU can at each point in time either “forage” (search) for good spectrum bands or “consume” (transmit in) its present band of interest. </a:t>
                </a:r>
                <a:endParaRPr lang="en-US" dirty="0"/>
              </a:p>
              <a:p>
                <a:pPr>
                  <a:lnSpc>
                    <a:spcPct val="100000"/>
                  </a:lnSpc>
                </a:pPr>
                <a:endParaRPr lang="en-US" dirty="0"/>
              </a:p>
              <a:p>
                <a:pPr>
                  <a:lnSpc>
                    <a:spcPct val="100000"/>
                  </a:lnSpc>
                </a:pPr>
                <a:r>
                  <a:rPr lang="en-US" dirty="0"/>
                  <a:t>More formally,</a:t>
                </a:r>
                <a:endParaRPr dirty="0"/>
              </a:p>
              <a:p>
                <a:pPr>
                  <a:lnSpc>
                    <a:spcPct val="100000"/>
                  </a:lnSpc>
                </a:pPr>
                <a:r>
                  <a:rPr dirty="0"/>
                  <a:t>Each SU operate via </a:t>
                </a:r>
                <a:r>
                  <a:rPr lang="en-US" dirty="0"/>
                  <a:t>the</a:t>
                </a:r>
                <a:r>
                  <a:rPr lang="en-US" baseline="0" dirty="0"/>
                  <a:t> forage-consume FSM </a:t>
                </a:r>
                <a:r>
                  <a:rPr dirty="0"/>
                  <a:t>consisting of</a:t>
                </a:r>
                <a:r>
                  <a:rPr lang="en-US" dirty="0"/>
                  <a:t> two states</a:t>
                </a:r>
                <a:endParaRPr dirty="0"/>
              </a:p>
              <a:p>
                <a:pPr marL="246944" indent="-246944">
                  <a:lnSpc>
                    <a:spcPct val="100000"/>
                  </a:lnSpc>
                  <a:buSzPct val="75000"/>
                  <a:buChar char="•"/>
                </a:pPr>
                <a:r>
                  <a:rPr dirty="0"/>
                  <a:t>the forage state qf </a:t>
                </a:r>
              </a:p>
              <a:p>
                <a:pPr marL="246944" indent="-246944">
                  <a:lnSpc>
                    <a:spcPct val="100000"/>
                  </a:lnSpc>
                  <a:buSzPct val="75000"/>
                  <a:buChar char="•"/>
                </a:pPr>
                <a:r>
                  <a:rPr dirty="0"/>
                  <a:t>the consume state qc</a:t>
                </a:r>
              </a:p>
              <a:p>
                <a:pPr>
                  <a:lnSpc>
                    <a:spcPct val="100000"/>
                  </a:lnSpc>
                </a:pPr>
                <a:r>
                  <a:rPr dirty="0"/>
                  <a:t>and one state variable </a:t>
                </a:r>
              </a:p>
              <a:p>
                <a:pPr marL="246944" indent="-246944">
                  <a:lnSpc>
                    <a:spcPct val="100000"/>
                  </a:lnSpc>
                  <a:buSzPct val="75000"/>
                  <a:buChar char="•"/>
                </a:pPr>
                <a:r>
                  <a:rPr dirty="0"/>
                  <a:t>the band of interest (BoI).</a:t>
                </a:r>
              </a:p>
              <a:p>
                <a:pPr>
                  <a:lnSpc>
                    <a:spcPct val="100000"/>
                  </a:lnSpc>
                </a:pPr>
                <a:endParaRPr dirty="0"/>
              </a:p>
              <a:p>
                <a:pPr>
                  <a:lnSpc>
                    <a:spcPct val="100000"/>
                  </a:lnSpc>
                </a:pPr>
                <a:r>
                  <a:rPr dirty="0"/>
                  <a:t>If an SU is in the consume state</a:t>
                </a:r>
                <a:r>
                  <a:rPr lang="en-US" dirty="0"/>
                  <a:t>,</a:t>
                </a:r>
                <a:r>
                  <a:rPr dirty="0"/>
                  <a:t> it has committed to transmit in its band of interest (BoI) and receives a reward of R(k) defined previously.</a:t>
                </a:r>
                <a:endParaRPr lang="en-US" dirty="0"/>
              </a:p>
              <a:p>
                <a:pPr>
                  <a:lnSpc>
                    <a:spcPct val="100000"/>
                  </a:lnSpc>
                </a:pPr>
                <a:endParaRPr dirty="0"/>
              </a:p>
              <a:p>
                <a:pPr>
                  <a:lnSpc>
                    <a:spcPct val="100000"/>
                  </a:lnSpc>
                </a:pPr>
                <a:r>
                  <a:rPr dirty="0"/>
                  <a:t>If an SU is in the forage state, it is not transmitting but rather “observing” its band of interest (BoI)</a:t>
                </a:r>
                <a:r>
                  <a:rPr lang="en-US" baseline="0" dirty="0"/>
                  <a:t> before making the decision to committing to it</a:t>
                </a:r>
                <a:r>
                  <a:rPr dirty="0"/>
                  <a:t>. </a:t>
                </a:r>
                <a:endParaRPr lang="en-US" dirty="0"/>
              </a:p>
              <a:p>
                <a:pPr>
                  <a:lnSpc>
                    <a:spcPct val="100000"/>
                  </a:lnSpc>
                </a:pPr>
                <a:r>
                  <a:rPr dirty="0"/>
                  <a:t>Since an SU is not transmitting in the forage state, it is not receiving any reward.</a:t>
                </a:r>
                <a:endParaRPr lang="en-US" dirty="0"/>
              </a:p>
              <a:p>
                <a:pPr>
                  <a:lnSpc>
                    <a:spcPct val="100000"/>
                  </a:lnSpc>
                </a:pPr>
                <a:endParaRPr lang="en-US" dirty="0"/>
              </a:p>
              <a:p>
                <a:pPr>
                  <a:lnSpc>
                    <a:spcPct val="100000"/>
                  </a:lnSpc>
                </a:pPr>
                <a:endParaRPr dirty="0"/>
              </a:p>
            </p:txBody>
          </p:sp>
        </mc:Choice>
        <mc:Fallback xmlns="">
          <p:sp>
            <p:nvSpPr>
              <p:cNvPr id="225" name="Shape 225"/>
              <p:cNvSpPr>
                <a:spLocks noGrp="1"/>
              </p:cNvSpPr>
              <p:nvPr>
                <p:ph type="body" sz="quarter" idx="1"/>
              </p:nvPr>
            </p:nvSpPr>
            <p:spPr>
              <a:prstGeom prst="rect">
                <a:avLst/>
              </a:prstGeom>
            </p:spPr>
            <p:txBody>
              <a:bodyPr/>
              <a:lstStyle/>
              <a:p>
                <a:pPr>
                  <a:lnSpc>
                    <a:spcPct val="100000"/>
                  </a:lnSpc>
                </a:pPr>
                <a:r>
                  <a:rPr lang="en-US" dirty="0" smtClean="0"/>
                  <a:t>More formally we the</a:t>
                </a:r>
                <a:r>
                  <a:rPr lang="en-US" baseline="0" dirty="0" smtClean="0"/>
                  <a:t> 4 behavioral strategies are defined using </a:t>
                </a:r>
                <a:r>
                  <a:rPr lang="en-US" dirty="0" smtClean="0"/>
                  <a:t>defined two state Markov process represent the historical trajectory of a secondary user across spectrum bands defined</a:t>
                </a:r>
                <a:r>
                  <a:rPr lang="en-US" baseline="0" dirty="0" smtClean="0"/>
                  <a:t> in our previous work.</a:t>
                </a:r>
                <a:r>
                  <a:rPr lang="en-US" i="0" baseline="0" smtClean="0">
                    <a:latin typeface="Cambria Math" charset="0"/>
                  </a:rPr>
                  <a:t>"Type equation here."</a:t>
                </a:r>
                <a:endParaRPr lang="en-US" dirty="0" smtClean="0"/>
              </a:p>
              <a:p>
                <a:pPr>
                  <a:lnSpc>
                    <a:spcPct val="100000"/>
                  </a:lnSpc>
                </a:pPr>
                <a:r>
                  <a:rPr dirty="0" smtClean="0"/>
                  <a:t>The </a:t>
                </a:r>
                <a:r>
                  <a:rPr dirty="0"/>
                  <a:t>previously defined two state Markov process represent the historical trajectory of a secondary user across spectrum bands. </a:t>
                </a:r>
              </a:p>
              <a:p>
                <a:pPr>
                  <a:lnSpc>
                    <a:spcPct val="100000"/>
                  </a:lnSpc>
                </a:pPr>
                <a:endParaRPr dirty="0"/>
              </a:p>
              <a:p>
                <a:pPr>
                  <a:lnSpc>
                    <a:spcPct val="100000"/>
                  </a:lnSpc>
                </a:pPr>
                <a:r>
                  <a:rPr dirty="0"/>
                  <a:t>Each SU operate via a finite state machine consisting of two states</a:t>
                </a:r>
              </a:p>
              <a:p>
                <a:pPr marL="246944" indent="-246944">
                  <a:lnSpc>
                    <a:spcPct val="100000"/>
                  </a:lnSpc>
                  <a:buSzPct val="75000"/>
                  <a:buChar char="•"/>
                </a:pPr>
                <a:r>
                  <a:rPr dirty="0"/>
                  <a:t>the forage state qf </a:t>
                </a:r>
              </a:p>
              <a:p>
                <a:pPr marL="246944" indent="-246944">
                  <a:lnSpc>
                    <a:spcPct val="100000"/>
                  </a:lnSpc>
                  <a:buSzPct val="75000"/>
                  <a:buChar char="•"/>
                </a:pPr>
                <a:r>
                  <a:rPr dirty="0"/>
                  <a:t>the consume state qc</a:t>
                </a:r>
              </a:p>
              <a:p>
                <a:pPr>
                  <a:lnSpc>
                    <a:spcPct val="100000"/>
                  </a:lnSpc>
                </a:pPr>
                <a:r>
                  <a:rPr dirty="0"/>
                  <a:t>and one state variable </a:t>
                </a:r>
              </a:p>
              <a:p>
                <a:pPr marL="246944" indent="-246944">
                  <a:lnSpc>
                    <a:spcPct val="100000"/>
                  </a:lnSpc>
                  <a:buSzPct val="75000"/>
                  <a:buChar char="•"/>
                </a:pPr>
                <a:r>
                  <a:rPr dirty="0"/>
                  <a:t>the band of interest (BoI).</a:t>
                </a:r>
              </a:p>
              <a:p>
                <a:pPr>
                  <a:lnSpc>
                    <a:spcPct val="100000"/>
                  </a:lnSpc>
                </a:pPr>
                <a:endParaRPr dirty="0"/>
              </a:p>
              <a:p>
                <a:pPr>
                  <a:lnSpc>
                    <a:spcPct val="100000"/>
                  </a:lnSpc>
                </a:pPr>
                <a:r>
                  <a:rPr dirty="0"/>
                  <a:t>If an SU is in the consume state it has committed to transmit in its band of interest (BoI) and receives a reward of R(k) defined previously.</a:t>
                </a:r>
              </a:p>
              <a:p>
                <a:pPr>
                  <a:lnSpc>
                    <a:spcPct val="100000"/>
                  </a:lnSpc>
                </a:pPr>
                <a:r>
                  <a:rPr dirty="0"/>
                  <a:t>If an SU is in the forage state, it is not transmitting but rather “observing” its band of interest (BoI) as a precursor to making a commitment to consume by moving into the consume state qc. Since an SU is not transmitting in the forage state, it is not receiving any reward.</a:t>
                </a:r>
              </a:p>
              <a:p>
                <a:pPr>
                  <a:lnSpc>
                    <a:spcPct val="100000"/>
                  </a:lnSpc>
                </a:pPr>
                <a:endParaRPr dirty="0"/>
              </a:p>
              <a:p>
                <a:pPr>
                  <a:lnSpc>
                    <a:spcPct val="100000"/>
                  </a:lnSpc>
                </a:pPr>
                <a:r>
                  <a:rPr dirty="0"/>
                  <a:t>The γ function indicates which state an SU is in at time t.</a:t>
                </a:r>
              </a:p>
              <a:p>
                <a:pPr>
                  <a:lnSpc>
                    <a:spcPct val="100000"/>
                  </a:lnSpc>
                </a:pPr>
                <a:r>
                  <a:rPr dirty="0"/>
                  <a:t>The α indicates an SU’s band of interest (BoI) at time t.</a:t>
                </a:r>
              </a:p>
            </p:txBody>
          </p:sp>
        </mc:Fallback>
      </mc:AlternateContent>
    </p:spTree>
    <p:extLst>
      <p:ext uri="{BB962C8B-B14F-4D97-AF65-F5344CB8AC3E}">
        <p14:creationId xmlns:p14="http://schemas.microsoft.com/office/powerpoint/2010/main" val="1839423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define the baseline model that will be compared to the proposed contention-sensing model.</a:t>
            </a:r>
          </a:p>
          <a:p>
            <a:endParaRPr lang="en-US" dirty="0"/>
          </a:p>
          <a:p>
            <a:r>
              <a:rPr lang="en-US" dirty="0"/>
              <a:t>In the baseline model, SU transition between the two state when they have data to transmit. We introduce a system-wide transmission probability </a:t>
            </a:r>
            <a:r>
              <a:rPr lang="en-US" dirty="0" err="1"/>
              <a:t>p_x</a:t>
            </a:r>
            <a:r>
              <a:rPr lang="en-US" dirty="0"/>
              <a:t> that achieves this where </a:t>
            </a:r>
            <a:r>
              <a:rPr lang="en-US" dirty="0" err="1"/>
              <a:t>P_fc</a:t>
            </a:r>
            <a:r>
              <a:rPr lang="en-US" dirty="0"/>
              <a:t> in the FSM is equal to </a:t>
            </a:r>
            <a:r>
              <a:rPr lang="en-US" dirty="0" err="1"/>
              <a:t>p_x</a:t>
            </a:r>
            <a:r>
              <a:rPr lang="en-US" dirty="0"/>
              <a:t> and </a:t>
            </a:r>
            <a:r>
              <a:rPr lang="en-US" dirty="0" err="1"/>
              <a:t>P_cf</a:t>
            </a:r>
            <a:r>
              <a:rPr lang="en-US" dirty="0"/>
              <a:t> is equal to (1-p_x).</a:t>
            </a:r>
          </a:p>
          <a:p>
            <a:endParaRPr lang="en-US" dirty="0"/>
          </a:p>
        </p:txBody>
      </p:sp>
    </p:spTree>
    <p:extLst>
      <p:ext uri="{BB962C8B-B14F-4D97-AF65-F5344CB8AC3E}">
        <p14:creationId xmlns:p14="http://schemas.microsoft.com/office/powerpoint/2010/main" val="2219953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eaLnBrk="1" fontAlgn="auto" latinLnBrk="0" hangingPunct="1">
              <a:lnSpc>
                <a:spcPct val="117999"/>
              </a:lnSpc>
              <a:spcBef>
                <a:spcPts val="0"/>
              </a:spcBef>
              <a:spcAft>
                <a:spcPts val="0"/>
              </a:spcAft>
              <a:buClrTx/>
              <a:buSzTx/>
              <a:buFontTx/>
              <a:buNone/>
              <a:tabLst/>
              <a:defRPr/>
            </a:pPr>
            <a:r>
              <a:rPr lang="en-US" sz="2400" b="0" i="0" u="none" strike="noStrike" baseline="0" dirty="0">
                <a:latin typeface="NimbusRomNo9L-Regu"/>
              </a:rPr>
              <a:t>To formulate our proposed contention-sensing behavioral model, we discuss the USRP testbed next. </a:t>
            </a:r>
          </a:p>
          <a:p>
            <a:pPr marL="0" marR="0" lvl="0" indent="0" algn="l" defTabSz="457200" eaLnBrk="1" fontAlgn="auto" latinLnBrk="0" hangingPunct="1">
              <a:lnSpc>
                <a:spcPct val="117999"/>
              </a:lnSpc>
              <a:spcBef>
                <a:spcPts val="0"/>
              </a:spcBef>
              <a:spcAft>
                <a:spcPts val="0"/>
              </a:spcAft>
              <a:buClrTx/>
              <a:buSzTx/>
              <a:buFontTx/>
              <a:buNone/>
              <a:tabLst/>
              <a:defRPr/>
            </a:pPr>
            <a:r>
              <a:rPr lang="en-US" sz="2400" b="0" i="0" u="none" strike="noStrike" baseline="0" dirty="0">
                <a:latin typeface="NimbusRomNo9L-Regu"/>
              </a:rPr>
              <a:t>In our previous work, we assumed that MAC/physical address detection using packet sniffing was utilized to determine the contention in a band. </a:t>
            </a:r>
          </a:p>
          <a:p>
            <a:pPr marL="0" marR="0" lvl="0" indent="0" algn="l" defTabSz="457200" eaLnBrk="1" fontAlgn="auto" latinLnBrk="0" hangingPunct="1">
              <a:lnSpc>
                <a:spcPct val="117999"/>
              </a:lnSpc>
              <a:spcBef>
                <a:spcPts val="0"/>
              </a:spcBef>
              <a:spcAft>
                <a:spcPts val="0"/>
              </a:spcAft>
              <a:buClrTx/>
              <a:buSzTx/>
              <a:buFontTx/>
              <a:buNone/>
              <a:tabLst/>
              <a:defRPr/>
            </a:pPr>
            <a:r>
              <a:rPr lang="en-US" sz="2400" b="0" i="0" u="none" strike="noStrike" baseline="0" dirty="0">
                <a:latin typeface="NimbusRomNo9L-Regu"/>
              </a:rPr>
              <a:t>This poses a security issue where SU can spoof MAC address to gain an advantage. </a:t>
            </a:r>
          </a:p>
          <a:p>
            <a:pPr marL="0" marR="0" lvl="0" indent="0" algn="l" defTabSz="457200" eaLnBrk="1" fontAlgn="auto" latinLnBrk="0" hangingPunct="1">
              <a:lnSpc>
                <a:spcPct val="117999"/>
              </a:lnSpc>
              <a:spcBef>
                <a:spcPts val="0"/>
              </a:spcBef>
              <a:spcAft>
                <a:spcPts val="0"/>
              </a:spcAft>
              <a:buClrTx/>
              <a:buSzTx/>
              <a:buFontTx/>
              <a:buNone/>
              <a:tabLst/>
              <a:defRPr/>
            </a:pPr>
            <a:r>
              <a:rPr lang="en-US" sz="2400" b="0" i="0" u="none" strike="noStrike" baseline="0" dirty="0">
                <a:latin typeface="NimbusRomNo9L-Regu"/>
              </a:rPr>
              <a:t>Here we propose a technique to utilize wireless physical layer signature to estimate band occupancy.</a:t>
            </a:r>
          </a:p>
          <a:p>
            <a:endParaRPr lang="en-US" dirty="0"/>
          </a:p>
        </p:txBody>
      </p:sp>
    </p:spTree>
    <p:extLst>
      <p:ext uri="{BB962C8B-B14F-4D97-AF65-F5344CB8AC3E}">
        <p14:creationId xmlns:p14="http://schemas.microsoft.com/office/powerpoint/2010/main" val="2986136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a:r>
              <a:rPr lang="en-US" sz="1800" b="0" i="0" u="none" strike="noStrike" baseline="0" dirty="0">
                <a:latin typeface="NimbusRomNo9L-Regu"/>
              </a:rPr>
              <a:t>We implemented </a:t>
            </a:r>
            <a:r>
              <a:rPr lang="en-US" sz="1800" b="0" i="0" u="none" strike="noStrike" baseline="0" dirty="0">
                <a:latin typeface="NimbusRomNo9L-ReguItal"/>
              </a:rPr>
              <a:t>fast-detection </a:t>
            </a:r>
            <a:r>
              <a:rPr lang="en-US" sz="1800" b="0" i="0" u="none" strike="noStrike" baseline="0" dirty="0">
                <a:latin typeface="NimbusRomNo9L-Regu"/>
              </a:rPr>
              <a:t>at the SUs using PHY-layer characteristics to pinpoint the number of active SUs in a particular band. The motivation of using PHY-layer as compared to MAC addresses is that detection can be made within the first few samples received in contrast to extracting MAC address after receiving the whole frame. For the fast detection strategy, we implement a received signal strength (RSS) strategy. In this strategy, the receiver or the detector SU marked received frames from different SUs, if they are received at different RSS. This is under the assumption that the transmitting SUs are transmitting at the same power and are separated by enough distance such that the channel from the transmitter to the receiver is sufficiently different. </a:t>
            </a:r>
          </a:p>
          <a:p>
            <a:pPr algn="l"/>
            <a:endParaRPr lang="en-US" sz="1800" b="0" i="0" u="none" strike="noStrike" baseline="0" dirty="0">
              <a:latin typeface="NimbusRomNo9L-Regu"/>
            </a:endParaRPr>
          </a:p>
          <a:p>
            <a:pPr algn="l"/>
            <a:r>
              <a:rPr lang="en-US" sz="1800" b="0" i="0" u="none" strike="noStrike" baseline="0" dirty="0">
                <a:latin typeface="NimbusRomNo9L-ReguItal"/>
              </a:rPr>
              <a:t>Setup: </a:t>
            </a:r>
            <a:r>
              <a:rPr lang="en-US" sz="1800" b="0" i="0" u="none" strike="noStrike" baseline="0" dirty="0">
                <a:latin typeface="NimbusRomNo9L-Regu"/>
              </a:rPr>
              <a:t>To evaluate the band occupancy level, we set up four NI-USRP 2921 devices in an indoor laboratory environment. Three USRP devices represented the transmitting SUs whereas a fourth USRP device is placed at 4 feet away acting as an SU receiver for detection. The transmit power was set to 20dBm for all the SUs with a symbol duration of 1ms, and each frame comprising of 100 samples. The transmitting SUs are separated by a distance of 4ft. between them. The devices were set to work at 2.45GHz and were synchronized. The SUs transmitted their data according to time division multiple access and selected to transmit in the assigned slot according to system-wide transmission probability</a:t>
            </a:r>
            <a:r>
              <a:rPr lang="en-US" sz="1800" b="0" i="0" u="none" strike="noStrike" baseline="0" dirty="0">
                <a:latin typeface="CMMI10"/>
              </a:rPr>
              <a:t>: </a:t>
            </a:r>
            <a:r>
              <a:rPr lang="en-US" sz="1800" b="0" i="0" u="none" strike="noStrike" baseline="0" dirty="0">
                <a:latin typeface="NimbusRomNo9L-Regu"/>
              </a:rPr>
              <a:t>The sampling frequency was set to 2MHz.</a:t>
            </a:r>
          </a:p>
          <a:p>
            <a:pPr algn="l"/>
            <a:endParaRPr lang="en-US" sz="1800" b="0" i="0" u="none" strike="noStrike" baseline="0" dirty="0">
              <a:latin typeface="NimbusRomNo9L-Regu"/>
            </a:endParaRPr>
          </a:p>
          <a:p>
            <a:pPr algn="l"/>
            <a:r>
              <a:rPr lang="en-US" sz="1800" b="0" i="0" u="none" strike="noStrike" baseline="0" dirty="0">
                <a:latin typeface="NimbusRomNo9L-Regu"/>
              </a:rPr>
              <a:t>The receiver used the following equation to count the number of nodes where </a:t>
            </a:r>
            <a:r>
              <a:rPr lang="en-US" sz="1800" b="0" i="0" u="none" strike="noStrike" baseline="0" dirty="0" err="1">
                <a:latin typeface="CMMI10"/>
              </a:rPr>
              <a:t>n</a:t>
            </a:r>
            <a:r>
              <a:rPr lang="en-US" sz="1800" b="0" i="0" u="none" strike="noStrike" baseline="0" dirty="0" err="1">
                <a:latin typeface="CMMI7"/>
              </a:rPr>
              <a:t>b</a:t>
            </a:r>
            <a:r>
              <a:rPr lang="en-US" sz="1800" b="0" i="0" u="none" strike="noStrike" baseline="0" dirty="0">
                <a:latin typeface="CMMI7"/>
              </a:rPr>
              <a:t> </a:t>
            </a:r>
            <a:r>
              <a:rPr lang="en-US" sz="1800" b="0" i="0" u="none" strike="noStrike" baseline="0" dirty="0">
                <a:latin typeface="NimbusRomNo9L-Regu"/>
              </a:rPr>
              <a:t>is the number of SUs, </a:t>
            </a:r>
            <a:r>
              <a:rPr lang="en-US" sz="1800" b="0" i="0" u="none" strike="noStrike" baseline="0" dirty="0">
                <a:latin typeface="CMMI10"/>
              </a:rPr>
              <a:t>P</a:t>
            </a:r>
            <a:r>
              <a:rPr lang="en-US" sz="1800" b="0" i="0" u="none" strike="noStrike" baseline="0" dirty="0">
                <a:latin typeface="CMMI7"/>
              </a:rPr>
              <a:t>t </a:t>
            </a:r>
            <a:r>
              <a:rPr lang="en-US" sz="1800" b="0" i="0" u="none" strike="noStrike" baseline="0" dirty="0">
                <a:latin typeface="NimbusRomNo9L-Regu"/>
              </a:rPr>
              <a:t>is the average power of first 20 samples starting at time </a:t>
            </a:r>
            <a:r>
              <a:rPr lang="en-US" sz="1800" b="0" i="0" u="none" strike="noStrike" baseline="0" dirty="0">
                <a:latin typeface="CMMI10"/>
              </a:rPr>
              <a:t>t; </a:t>
            </a:r>
            <a:r>
              <a:rPr lang="en-US" sz="1800" b="0" i="0" u="none" strike="noStrike" baseline="0" dirty="0">
                <a:latin typeface="NimbusRomNo9L-Regu"/>
              </a:rPr>
              <a:t>and </a:t>
            </a:r>
            <a:r>
              <a:rPr lang="en-US" sz="1800" b="0" i="0" u="none" strike="noStrike" baseline="0" dirty="0">
                <a:latin typeface="CMMI10"/>
              </a:rPr>
              <a:t>T </a:t>
            </a:r>
            <a:r>
              <a:rPr lang="en-US" sz="1800" b="0" i="0" u="none" strike="noStrike" baseline="0" dirty="0">
                <a:latin typeface="NimbusRomNo9L-Regu"/>
              </a:rPr>
              <a:t>is the total time.</a:t>
            </a:r>
            <a:endParaRPr lang="en-US" dirty="0"/>
          </a:p>
        </p:txBody>
      </p:sp>
      <p:sp>
        <p:nvSpPr>
          <p:cNvPr id="4" name="Slide Number Placeholder 3"/>
          <p:cNvSpPr>
            <a:spLocks noGrp="1"/>
          </p:cNvSpPr>
          <p:nvPr>
            <p:ph type="sldNum" sz="quarter" idx="5"/>
          </p:nvPr>
        </p:nvSpPr>
        <p:spPr/>
        <p:txBody>
          <a:bodyPr/>
          <a:lstStyle/>
          <a:p>
            <a:fld id="{13745719-FE36-4BAA-ABB0-92BE4985ADA4}" type="slidenum">
              <a:rPr lang="en-US" smtClean="0"/>
              <a:t>13</a:t>
            </a:fld>
            <a:endParaRPr lang="en-US"/>
          </a:p>
        </p:txBody>
      </p:sp>
    </p:spTree>
    <p:extLst>
      <p:ext uri="{BB962C8B-B14F-4D97-AF65-F5344CB8AC3E}">
        <p14:creationId xmlns:p14="http://schemas.microsoft.com/office/powerpoint/2010/main" val="3384919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a:r>
              <a:rPr lang="en-US" sz="1800" b="0" i="0" u="none" strike="noStrike" baseline="0" dirty="0">
                <a:latin typeface="NimbusRomNo9L-Regu"/>
              </a:rPr>
              <a:t>First figure shows the band occupancy level with increasing time when we fixed the actual number of SUs to 3 and varied the individual transmission probability.</a:t>
            </a:r>
          </a:p>
          <a:p>
            <a:pPr algn="l"/>
            <a:endParaRPr lang="en-US" sz="1800" b="0" i="0" u="none" strike="noStrike" baseline="0" dirty="0">
              <a:latin typeface="NimbusRomNo9L-Regu"/>
            </a:endParaRPr>
          </a:p>
          <a:p>
            <a:pPr algn="l"/>
            <a:r>
              <a:rPr lang="en-US" sz="1800" b="0" i="0" u="none" strike="noStrike" baseline="0" dirty="0">
                <a:latin typeface="NimbusRomNo9L-Regu"/>
              </a:rPr>
              <a:t>Second figure shows the band occupancy level with increasing time when we fixed the individual transmission probability to 0.75 and varied the number of</a:t>
            </a:r>
          </a:p>
          <a:p>
            <a:pPr algn="l"/>
            <a:r>
              <a:rPr lang="en-US" sz="1800" b="0" i="0" u="none" strike="noStrike" baseline="0" dirty="0">
                <a:latin typeface="NimbusRomNo9L-Regu"/>
              </a:rPr>
              <a:t>SUs. From the plots, we observe that the detection probability increases with increasing time, and eventually all the nodes are detected. </a:t>
            </a:r>
          </a:p>
          <a:p>
            <a:pPr algn="l"/>
            <a:endParaRPr lang="en-US" sz="1800" b="0" i="0" u="none" strike="noStrike" baseline="0" dirty="0">
              <a:latin typeface="NimbusRomNo9L-Regu"/>
            </a:endParaRPr>
          </a:p>
          <a:p>
            <a:pPr algn="l"/>
            <a:r>
              <a:rPr lang="en-US" sz="1800" b="0" i="0" u="none" strike="noStrike" baseline="0" dirty="0">
                <a:latin typeface="NimbusRomNo9L-Regu"/>
              </a:rPr>
              <a:t>We see this behavior because of the TDMA followed by the nodes.</a:t>
            </a:r>
          </a:p>
          <a:p>
            <a:pPr algn="l"/>
            <a:endParaRPr lang="en-US" sz="1800" b="0" i="0" u="none" strike="noStrike" baseline="0" dirty="0">
              <a:latin typeface="NimbusRomNo9L-Regu"/>
            </a:endParaRPr>
          </a:p>
          <a:p>
            <a:pPr algn="l"/>
            <a:r>
              <a:rPr lang="en-US" sz="1200" b="0" i="0" u="none" strike="noStrike" baseline="0" dirty="0">
                <a:latin typeface="NimbusRomNo9L-Regu"/>
              </a:rPr>
              <a:t>In the plots, we observed the range </a:t>
            </a:r>
            <a:r>
              <a:rPr lang="en-US" sz="1200" b="0" i="0" u="none" strike="noStrike" baseline="0" dirty="0">
                <a:latin typeface="CMMI10"/>
              </a:rPr>
              <a:t>f</a:t>
            </a:r>
            <a:r>
              <a:rPr lang="en-US" sz="1200" b="0" i="0" u="none" strike="noStrike" baseline="0" dirty="0">
                <a:latin typeface="CMR10"/>
              </a:rPr>
              <a:t>() </a:t>
            </a:r>
            <a:r>
              <a:rPr lang="en-US" sz="1200" b="0" i="0" u="none" strike="noStrike" baseline="0" dirty="0">
                <a:latin typeface="NimbusRomNo9L-Regu"/>
              </a:rPr>
              <a:t>is </a:t>
            </a:r>
            <a:r>
              <a:rPr lang="en-US" sz="1200" b="0" i="0" u="none" strike="noStrike" baseline="0" dirty="0">
                <a:latin typeface="CMR10"/>
              </a:rPr>
              <a:t>[0</a:t>
            </a:r>
            <a:r>
              <a:rPr lang="en-US" sz="1200" b="0" i="0" u="none" strike="noStrike" baseline="0" dirty="0">
                <a:latin typeface="CMMI10"/>
              </a:rPr>
              <a:t>; </a:t>
            </a:r>
            <a:r>
              <a:rPr lang="en-US" sz="1200" b="0" i="0" u="none" strike="noStrike" baseline="0" dirty="0">
                <a:latin typeface="CMR10"/>
              </a:rPr>
              <a:t>1] </a:t>
            </a:r>
            <a:r>
              <a:rPr lang="en-US" sz="1200" b="0" i="0" u="none" strike="noStrike" baseline="0" dirty="0">
                <a:latin typeface="NimbusRomNo9L-Regu"/>
              </a:rPr>
              <a:t>with maximum slope of </a:t>
            </a:r>
            <a:r>
              <a:rPr lang="en-US" sz="1200" b="0" i="0" u="none" strike="noStrike" baseline="0" dirty="0">
                <a:latin typeface="CMMI10"/>
              </a:rPr>
              <a:t>=; </a:t>
            </a:r>
            <a:r>
              <a:rPr lang="en-US" sz="1200" b="0" i="0" u="none" strike="noStrike" baseline="0" dirty="0">
                <a:latin typeface="NimbusRomNo9L-Regu"/>
              </a:rPr>
              <a:t>and takes the central value at </a:t>
            </a:r>
            <a:r>
              <a:rPr lang="en-US" sz="1200" b="0" i="0" u="none" strike="noStrike" baseline="0" dirty="0">
                <a:latin typeface="CMMI10"/>
              </a:rPr>
              <a:t>t </a:t>
            </a:r>
            <a:r>
              <a:rPr lang="en-US" sz="1200" b="0" i="0" u="none" strike="noStrike" baseline="0" dirty="0">
                <a:latin typeface="CMR10"/>
              </a:rPr>
              <a:t>= </a:t>
            </a:r>
            <a:r>
              <a:rPr lang="en-US" sz="1200" b="0" i="0" u="none" strike="noStrike" baseline="0" dirty="0">
                <a:latin typeface="CMMI10"/>
              </a:rPr>
              <a:t>C; </a:t>
            </a:r>
            <a:r>
              <a:rPr lang="en-US" sz="1200" b="0" i="0" u="none" strike="noStrike" baseline="0" dirty="0">
                <a:latin typeface="NimbusRomNo9L-Regu"/>
              </a:rPr>
              <a:t>where </a:t>
            </a:r>
            <a:r>
              <a:rPr lang="en-US" sz="1200" b="0" i="0" u="none" strike="noStrike" baseline="0" dirty="0">
                <a:latin typeface="CMMI10"/>
              </a:rPr>
              <a:t>C </a:t>
            </a:r>
            <a:r>
              <a:rPr lang="en-US" sz="1200" b="0" i="0" u="none" strike="noStrike" baseline="0" dirty="0">
                <a:latin typeface="CMSY10"/>
              </a:rPr>
              <a:t>/ </a:t>
            </a:r>
            <a:r>
              <a:rPr lang="en-US" sz="1200" b="0" i="0" u="none" strike="noStrike" baseline="0" dirty="0" err="1">
                <a:latin typeface="CMMI7"/>
              </a:rPr>
              <a:t>n</a:t>
            </a:r>
            <a:r>
              <a:rPr lang="en-US" sz="1200" b="0" i="0" u="none" strike="noStrike" baseline="0" dirty="0" err="1">
                <a:latin typeface="CMMI5"/>
              </a:rPr>
              <a:t>b</a:t>
            </a:r>
            <a:r>
              <a:rPr lang="en-US" sz="1200" b="0" i="0" u="none" strike="noStrike" baseline="0" dirty="0">
                <a:latin typeface="CMMI10"/>
              </a:rPr>
              <a:t>=</a:t>
            </a:r>
            <a:r>
              <a:rPr lang="en-US" sz="1200" b="0" i="0" u="none" strike="noStrike" baseline="0" dirty="0">
                <a:latin typeface="CMMI7"/>
              </a:rPr>
              <a:t>p</a:t>
            </a:r>
            <a:r>
              <a:rPr lang="en-US" sz="1200" b="0" i="0" u="none" strike="noStrike" baseline="0" dirty="0">
                <a:latin typeface="CMMI5"/>
              </a:rPr>
              <a:t>x </a:t>
            </a:r>
            <a:r>
              <a:rPr lang="en-US" sz="1200" b="0" i="0" u="none" strike="noStrike" baseline="0" dirty="0">
                <a:latin typeface="NimbusRomNo9L-Regu"/>
              </a:rPr>
              <a:t>and </a:t>
            </a:r>
            <a:r>
              <a:rPr lang="en-US" sz="1200" b="0" i="0" u="none" strike="noStrike" baseline="0" dirty="0">
                <a:latin typeface="CMMI10"/>
              </a:rPr>
              <a:t> </a:t>
            </a:r>
            <a:r>
              <a:rPr lang="en-US" sz="1200" b="0" i="0" u="none" strike="noStrike" baseline="0" dirty="0">
                <a:latin typeface="CMSY10"/>
              </a:rPr>
              <a:t>/ </a:t>
            </a:r>
            <a:r>
              <a:rPr lang="en-US" sz="1200" b="0" i="0" u="none" strike="noStrike" baseline="0" dirty="0">
                <a:latin typeface="CMR7"/>
              </a:rPr>
              <a:t>1</a:t>
            </a:r>
            <a:r>
              <a:rPr lang="en-US" sz="1200" b="0" i="0" u="none" strike="noStrike" baseline="0" dirty="0">
                <a:latin typeface="CMMI10"/>
              </a:rPr>
              <a:t>=</a:t>
            </a:r>
            <a:r>
              <a:rPr lang="en-US" sz="1200" b="0" i="0" u="none" strike="noStrike" baseline="0" dirty="0" err="1">
                <a:latin typeface="CMMI7"/>
              </a:rPr>
              <a:t>n</a:t>
            </a:r>
            <a:r>
              <a:rPr lang="en-US" sz="1200" b="0" i="0" u="none" strike="noStrike" baseline="0" dirty="0" err="1">
                <a:latin typeface="CMMI5"/>
              </a:rPr>
              <a:t>b</a:t>
            </a:r>
            <a:r>
              <a:rPr lang="en-US" sz="1200" b="0" i="0" u="none" strike="noStrike" baseline="0" dirty="0" err="1">
                <a:latin typeface="CMMI7"/>
              </a:rPr>
              <a:t>p</a:t>
            </a:r>
            <a:r>
              <a:rPr lang="en-US" sz="1200" b="0" i="0" u="none" strike="noStrike" baseline="0" dirty="0" err="1">
                <a:latin typeface="CMMI5"/>
              </a:rPr>
              <a:t>x</a:t>
            </a:r>
            <a:r>
              <a:rPr lang="en-US" sz="1200" b="0" i="0" u="none" strike="noStrike" baseline="0" dirty="0">
                <a:latin typeface="CMMI10"/>
              </a:rPr>
              <a:t>: </a:t>
            </a:r>
            <a:r>
              <a:rPr lang="en-US" sz="1200" b="0" i="0" u="none" strike="noStrike" baseline="0" dirty="0">
                <a:latin typeface="NimbusRomNo9L-Regu"/>
              </a:rPr>
              <a:t>This gives the first functions. </a:t>
            </a:r>
          </a:p>
          <a:p>
            <a:pPr algn="l"/>
            <a:endParaRPr lang="en-US" sz="1200" b="0" i="0" u="none" strike="noStrike" baseline="0" dirty="0">
              <a:latin typeface="NimbusRomNo9L-Regu"/>
            </a:endParaRPr>
          </a:p>
          <a:p>
            <a:pPr algn="l"/>
            <a:r>
              <a:rPr lang="en-US" sz="1200" b="0" i="0" u="none" strike="noStrike" baseline="0" dirty="0">
                <a:latin typeface="NimbusRomNo9L-Regu"/>
              </a:rPr>
              <a:t>From the first figure we observed that the individual the system wide transmission probability </a:t>
            </a:r>
            <a:r>
              <a:rPr lang="en-US" sz="1200" b="0" i="0" u="none" strike="noStrike" baseline="0" dirty="0">
                <a:latin typeface="CMMI10"/>
              </a:rPr>
              <a:t>p</a:t>
            </a:r>
            <a:r>
              <a:rPr lang="en-US" sz="1200" b="0" i="0" u="none" strike="noStrike" baseline="0" dirty="0">
                <a:latin typeface="CMMI7"/>
              </a:rPr>
              <a:t>x </a:t>
            </a:r>
            <a:r>
              <a:rPr lang="en-US" sz="1200" b="0" i="0" u="none" strike="noStrike" baseline="0" dirty="0">
                <a:latin typeface="NimbusRomNo9L-Regu"/>
              </a:rPr>
              <a:t>is inversely proportional to </a:t>
            </a:r>
            <a:r>
              <a:rPr lang="en-US" sz="1200" b="0" i="0" u="none" strike="noStrike" baseline="0" dirty="0">
                <a:latin typeface="CMMI10"/>
              </a:rPr>
              <a:t>C </a:t>
            </a:r>
            <a:r>
              <a:rPr lang="en-US" sz="1200" b="0" i="0" u="none" strike="noStrike" baseline="0" dirty="0">
                <a:latin typeface="NimbusRomNo9L-Regu"/>
              </a:rPr>
              <a:t>and, from second figure we observed that the number of nodes </a:t>
            </a:r>
            <a:r>
              <a:rPr lang="en-US" sz="1200" b="0" i="0" u="none" strike="noStrike" baseline="0" dirty="0" err="1">
                <a:latin typeface="CMMI10"/>
              </a:rPr>
              <a:t>n</a:t>
            </a:r>
            <a:r>
              <a:rPr lang="en-US" sz="1200" b="0" i="0" u="none" strike="noStrike" baseline="0" dirty="0" err="1">
                <a:latin typeface="CMMI7"/>
              </a:rPr>
              <a:t>b</a:t>
            </a:r>
            <a:r>
              <a:rPr lang="en-US" sz="1200" b="0" i="0" u="none" strike="noStrike" baseline="0" dirty="0">
                <a:latin typeface="CMMI7"/>
              </a:rPr>
              <a:t> </a:t>
            </a:r>
            <a:r>
              <a:rPr lang="en-US" sz="1200" b="0" i="0" u="none" strike="noStrike" baseline="0" dirty="0">
                <a:latin typeface="NimbusRomNo9L-Regu"/>
              </a:rPr>
              <a:t>is directly proportional to </a:t>
            </a:r>
            <a:r>
              <a:rPr lang="en-US" sz="1200" b="0" i="0" u="none" strike="noStrike" baseline="0" dirty="0">
                <a:latin typeface="CMMI10"/>
              </a:rPr>
              <a:t>C </a:t>
            </a:r>
            <a:r>
              <a:rPr lang="en-US" sz="1200" b="0" i="0" u="none" strike="noStrike" baseline="0" dirty="0">
                <a:latin typeface="NimbusRomNo9L-Regu"/>
              </a:rPr>
              <a:t>and inversely proportional to \alpha.</a:t>
            </a:r>
            <a:endParaRPr lang="en-US" dirty="0"/>
          </a:p>
          <a:p>
            <a:pPr algn="l"/>
            <a:endParaRPr lang="en-US" dirty="0"/>
          </a:p>
        </p:txBody>
      </p:sp>
      <p:sp>
        <p:nvSpPr>
          <p:cNvPr id="4" name="Slide Number Placeholder 3"/>
          <p:cNvSpPr>
            <a:spLocks noGrp="1"/>
          </p:cNvSpPr>
          <p:nvPr>
            <p:ph type="sldNum" sz="quarter" idx="5"/>
          </p:nvPr>
        </p:nvSpPr>
        <p:spPr/>
        <p:txBody>
          <a:bodyPr/>
          <a:lstStyle/>
          <a:p>
            <a:fld id="{13745719-FE36-4BAA-ABB0-92BE4985ADA4}" type="slidenum">
              <a:rPr lang="en-US" smtClean="0"/>
              <a:t>14</a:t>
            </a:fld>
            <a:endParaRPr lang="en-US"/>
          </a:p>
        </p:txBody>
      </p:sp>
    </p:spTree>
    <p:extLst>
      <p:ext uri="{BB962C8B-B14F-4D97-AF65-F5344CB8AC3E}">
        <p14:creationId xmlns:p14="http://schemas.microsoft.com/office/powerpoint/2010/main" val="3235143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a:r>
              <a:rPr lang="en-US" sz="1800" b="0" i="0" u="none" strike="noStrike" baseline="0" dirty="0">
                <a:latin typeface="NimbusRomNo9L-Regu"/>
              </a:rPr>
              <a:t>Combining these two observations, the function takes central value when </a:t>
            </a:r>
            <a:r>
              <a:rPr lang="en-US" sz="1800" b="0" i="0" u="none" strike="noStrike" baseline="0" dirty="0">
                <a:latin typeface="CMMI10"/>
              </a:rPr>
              <a:t>t </a:t>
            </a:r>
            <a:r>
              <a:rPr lang="en-US" sz="1800" b="0" i="0" u="none" strike="noStrike" baseline="0" dirty="0">
                <a:latin typeface="CMR10"/>
              </a:rPr>
              <a:t>= </a:t>
            </a:r>
            <a:r>
              <a:rPr lang="en-US" sz="1800" b="0" i="0" u="none" strike="noStrike" baseline="0" dirty="0">
                <a:latin typeface="CMR5"/>
              </a:rPr>
              <a:t>1</a:t>
            </a:r>
            <a:r>
              <a:rPr lang="en-US" sz="1800" b="0" i="0" u="none" strike="noStrike" baseline="0" dirty="0">
                <a:latin typeface="CMMI7"/>
              </a:rPr>
              <a:t>n</a:t>
            </a:r>
            <a:r>
              <a:rPr lang="en-US" sz="1800" b="0" i="0" u="none" strike="noStrike" baseline="0" dirty="0">
                <a:latin typeface="CMMI5"/>
              </a:rPr>
              <a:t>b</a:t>
            </a:r>
            <a:r>
              <a:rPr lang="en-US" sz="1800" b="0" i="0" u="none" strike="noStrike" baseline="0" dirty="0">
                <a:latin typeface="CMMI10"/>
              </a:rPr>
              <a:t>=</a:t>
            </a:r>
            <a:r>
              <a:rPr lang="en-US" sz="1800" b="0" i="0" u="none" strike="noStrike" baseline="0" dirty="0">
                <a:latin typeface="CMMI7"/>
              </a:rPr>
              <a:t>p</a:t>
            </a:r>
            <a:r>
              <a:rPr lang="en-US" sz="1800" b="0" i="0" u="none" strike="noStrike" baseline="0" dirty="0">
                <a:latin typeface="CMMI5"/>
              </a:rPr>
              <a:t>x </a:t>
            </a:r>
            <a:r>
              <a:rPr lang="en-US" sz="1800" b="0" i="0" u="none" strike="noStrike" baseline="0" dirty="0">
                <a:latin typeface="NimbusRomNo9L-Regu"/>
              </a:rPr>
              <a:t>with a slope </a:t>
            </a:r>
            <a:r>
              <a:rPr lang="en-US" sz="1800" b="0" i="0" u="none" strike="noStrike" baseline="0" dirty="0">
                <a:latin typeface="CMR5"/>
              </a:rPr>
              <a:t>1</a:t>
            </a:r>
            <a:r>
              <a:rPr lang="en-US" sz="1800" b="0" i="0" u="none" strike="noStrike" baseline="0" dirty="0">
                <a:latin typeface="CMMI10"/>
              </a:rPr>
              <a:t>=</a:t>
            </a:r>
            <a:r>
              <a:rPr lang="en-US" sz="1800" b="0" i="0" u="none" strike="noStrike" baseline="0" dirty="0" err="1">
                <a:latin typeface="CMMI7"/>
              </a:rPr>
              <a:t>n</a:t>
            </a:r>
            <a:r>
              <a:rPr lang="en-US" sz="1800" b="0" i="0" u="none" strike="noStrike" baseline="0" dirty="0" err="1">
                <a:latin typeface="CMMI5"/>
              </a:rPr>
              <a:t>b</a:t>
            </a:r>
            <a:r>
              <a:rPr lang="en-US" sz="1800" b="0" i="0" u="none" strike="noStrike" baseline="0" dirty="0" err="1">
                <a:latin typeface="CMMI7"/>
              </a:rPr>
              <a:t>p</a:t>
            </a:r>
            <a:r>
              <a:rPr lang="en-US" sz="1800" b="0" i="0" u="none" strike="noStrike" baseline="0" dirty="0" err="1">
                <a:latin typeface="CMMI5"/>
              </a:rPr>
              <a:t>x</a:t>
            </a:r>
            <a:r>
              <a:rPr lang="en-US" sz="1800" b="0" i="0" u="none" strike="noStrike" baseline="0" dirty="0">
                <a:latin typeface="CMMI10"/>
              </a:rPr>
              <a:t>: </a:t>
            </a:r>
            <a:r>
              <a:rPr lang="en-US" sz="1800" b="0" i="0" u="none" strike="noStrike" baseline="0" dirty="0">
                <a:latin typeface="NimbusRomNo9L-Regu"/>
              </a:rPr>
              <a:t>Thus we can rewrite the function as. </a:t>
            </a:r>
          </a:p>
          <a:p>
            <a:pPr algn="l"/>
            <a:endParaRPr lang="en-US" sz="1800" b="0" i="0" u="none" strike="noStrike" baseline="0" dirty="0">
              <a:latin typeface="NimbusRomNo9L-Regu"/>
            </a:endParaRPr>
          </a:p>
          <a:p>
            <a:pPr algn="l"/>
            <a:r>
              <a:rPr lang="en-US" sz="1800" b="0" i="0" u="none" strike="noStrike" baseline="0" dirty="0">
                <a:latin typeface="NimbusRomNo9L-Regu"/>
              </a:rPr>
              <a:t>We evaluated the constants using the curve fitting function on MATLAB with the data collected from the experiments. The constants were acceptable due to their p-value being in range or less than 0.05.</a:t>
            </a:r>
          </a:p>
          <a:p>
            <a:pPr algn="l"/>
            <a:endParaRPr lang="en-US" sz="1800" b="0" i="0" u="none" strike="noStrike" baseline="0" dirty="0">
              <a:latin typeface="NimbusRomNo9L-Regu"/>
            </a:endParaRPr>
          </a:p>
        </p:txBody>
      </p:sp>
      <p:sp>
        <p:nvSpPr>
          <p:cNvPr id="4" name="Slide Number Placeholder 3"/>
          <p:cNvSpPr>
            <a:spLocks noGrp="1"/>
          </p:cNvSpPr>
          <p:nvPr>
            <p:ph type="sldNum" sz="quarter" idx="5"/>
          </p:nvPr>
        </p:nvSpPr>
        <p:spPr/>
        <p:txBody>
          <a:bodyPr/>
          <a:lstStyle/>
          <a:p>
            <a:fld id="{13745719-FE36-4BAA-ABB0-92BE4985ADA4}" type="slidenum">
              <a:rPr lang="en-US" smtClean="0"/>
              <a:t>15</a:t>
            </a:fld>
            <a:endParaRPr lang="en-US"/>
          </a:p>
        </p:txBody>
      </p:sp>
    </p:spTree>
    <p:extLst>
      <p:ext uri="{BB962C8B-B14F-4D97-AF65-F5344CB8AC3E}">
        <p14:creationId xmlns:p14="http://schemas.microsoft.com/office/powerpoint/2010/main" val="706101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 name="Shape 910"/>
          <p:cNvSpPr>
            <a:spLocks noGrp="1" noRot="1" noChangeAspect="1"/>
          </p:cNvSpPr>
          <p:nvPr>
            <p:ph type="sldImg"/>
          </p:nvPr>
        </p:nvSpPr>
        <p:spPr>
          <a:prstGeom prst="rect">
            <a:avLst/>
          </a:prstGeom>
        </p:spPr>
        <p:txBody>
          <a:bodyPr/>
          <a:lstStyle/>
          <a:p>
            <a:pPr lvl="0"/>
            <a:endParaRPr/>
          </a:p>
        </p:txBody>
      </p:sp>
      <p:sp>
        <p:nvSpPr>
          <p:cNvPr id="911" name="Shape 911"/>
          <p:cNvSpPr>
            <a:spLocks noGrp="1"/>
          </p:cNvSpPr>
          <p:nvPr>
            <p:ph type="body" sz="quarter" idx="1"/>
          </p:nvPr>
        </p:nvSpPr>
        <p:spPr>
          <a:prstGeom prst="rect">
            <a:avLst/>
          </a:prstGeom>
        </p:spPr>
        <p:txBody>
          <a:bodyPr/>
          <a:lstStyle/>
          <a:p>
            <a:pPr lvl="0">
              <a:defRPr sz="1800"/>
            </a:pPr>
            <a:r>
              <a:rPr sz="2000" dirty="0"/>
              <a:t>In the </a:t>
            </a:r>
            <a:r>
              <a:rPr lang="en-US" sz="2000" dirty="0"/>
              <a:t>baseline</a:t>
            </a:r>
            <a:r>
              <a:rPr sz="2000" dirty="0"/>
              <a:t> model, </a:t>
            </a:r>
            <a:r>
              <a:rPr lang="en-US" sz="2000" dirty="0"/>
              <a:t>transition between the FSM states is based on the transmission probability and</a:t>
            </a:r>
            <a:r>
              <a:rPr sz="2000" dirty="0"/>
              <a:t> </a:t>
            </a:r>
            <a:r>
              <a:rPr lang="en-US" sz="2000" dirty="0"/>
              <a:t>SUs </a:t>
            </a:r>
            <a:r>
              <a:rPr sz="2000" dirty="0"/>
              <a:t>are powerless to acquire any useful information about the current transmission characteristics of the observed band.</a:t>
            </a:r>
          </a:p>
          <a:p>
            <a:pPr lvl="0">
              <a:defRPr sz="1800"/>
            </a:pPr>
            <a:endParaRPr sz="2000" dirty="0"/>
          </a:p>
          <a:p>
            <a:pPr lvl="0">
              <a:defRPr sz="1800"/>
            </a:pPr>
            <a:r>
              <a:rPr sz="2000" dirty="0"/>
              <a:t>We extend the </a:t>
            </a:r>
            <a:r>
              <a:rPr lang="en-US" sz="2000" dirty="0"/>
              <a:t>baseline</a:t>
            </a:r>
            <a:r>
              <a:rPr sz="2000" dirty="0"/>
              <a:t> model to include contention-sensing which allowing SUs to “sense” the approximate number of SU at each band before committing to it. </a:t>
            </a:r>
            <a:endParaRPr lang="en-US" sz="2000" dirty="0"/>
          </a:p>
          <a:p>
            <a:pPr lvl="0">
              <a:defRPr sz="1800"/>
            </a:pPr>
            <a:endParaRPr sz="2000" dirty="0"/>
          </a:p>
          <a:p>
            <a:pPr lvl="0">
              <a:defRPr sz="1800"/>
            </a:pPr>
            <a:r>
              <a:rPr sz="2000" dirty="0"/>
              <a:t>To allow contention-sensing we introduce two new parameters:</a:t>
            </a:r>
          </a:p>
          <a:p>
            <a:pPr marL="352777" lvl="0" indent="-352777">
              <a:buSzPct val="100000"/>
              <a:buAutoNum type="arabicPeriod"/>
              <a:defRPr sz="1800"/>
            </a:pPr>
            <a:r>
              <a:rPr sz="2000" dirty="0"/>
              <a:t>SU</a:t>
            </a:r>
            <a:r>
              <a:rPr lang="en-US" sz="2000" dirty="0"/>
              <a:t>s</a:t>
            </a:r>
            <a:r>
              <a:rPr sz="2000" dirty="0"/>
              <a:t> determine whether the occupancy at the </a:t>
            </a:r>
            <a:r>
              <a:rPr sz="2000" dirty="0" err="1"/>
              <a:t>BoI</a:t>
            </a:r>
            <a:r>
              <a:rPr sz="2000" dirty="0"/>
              <a:t> is “low” or “high” for a fixed system-wide integer contention threshold parameter </a:t>
            </a:r>
            <a:r>
              <a:rPr sz="2000" dirty="0" err="1"/>
              <a:t>τ</a:t>
            </a:r>
            <a:r>
              <a:rPr sz="2000" dirty="0"/>
              <a:t>. </a:t>
            </a:r>
          </a:p>
          <a:p>
            <a:pPr marL="352777" lvl="0" indent="-352777">
              <a:buSzPct val="100000"/>
              <a:buAutoNum type="arabicPeriod"/>
              <a:defRPr sz="1800"/>
            </a:pPr>
            <a:r>
              <a:rPr sz="2000" dirty="0"/>
              <a:t>In addition, the transition probabilities in the FSM must be modified in order to, for example, allow SU to commit to a band with higher probability if contention levels are low. A contention bias parameter </a:t>
            </a:r>
            <a:r>
              <a:rPr sz="2000" dirty="0" err="1"/>
              <a:t>ε</a:t>
            </a:r>
            <a:r>
              <a:rPr sz="2000" dirty="0"/>
              <a:t> is used to determine how responsive an SU is to the contention levels at the </a:t>
            </a:r>
            <a:r>
              <a:rPr sz="2000" dirty="0" err="1"/>
              <a:t>BoI</a:t>
            </a:r>
            <a:r>
              <a:rPr sz="2000" dirty="0"/>
              <a:t>.</a:t>
            </a:r>
          </a:p>
          <a:p>
            <a:pPr lvl="0">
              <a:defRPr sz="1800"/>
            </a:pPr>
            <a:endParaRPr sz="2000" dirty="0"/>
          </a:p>
        </p:txBody>
      </p:sp>
    </p:spTree>
    <p:extLst>
      <p:ext uri="{BB962C8B-B14F-4D97-AF65-F5344CB8AC3E}">
        <p14:creationId xmlns:p14="http://schemas.microsoft.com/office/powerpoint/2010/main" val="28194202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transition probabilities are adjusted to incorporate the previously defined function f() to demine occupancy level of a band and the contention bias parameter \epsilon in addition to the transmission probability </a:t>
            </a:r>
            <a:r>
              <a:rPr lang="en-US" dirty="0" err="1"/>
              <a:t>p_x</a:t>
            </a:r>
            <a:r>
              <a:rPr lang="en-US" dirty="0"/>
              <a:t>.</a:t>
            </a:r>
          </a:p>
          <a:p>
            <a:endParaRPr lang="en-US" dirty="0"/>
          </a:p>
          <a:p>
            <a:r>
              <a:rPr lang="en-US" dirty="0"/>
              <a:t>Depending on the estimated occupancy level, the transition probability will be adjusted with \epsilon as follows:</a:t>
            </a:r>
          </a:p>
          <a:p>
            <a:pPr marL="342900" indent="-342900">
              <a:buFont typeface="Arial" panose="020B0604020202020204" pitchFamily="34" charset="0"/>
              <a:buChar char="•"/>
            </a:pPr>
            <a:r>
              <a:rPr lang="en-US" dirty="0"/>
              <a:t>If an SU is in the forage state and occupancy is low, the transition probability is increased by epsilon.</a:t>
            </a:r>
          </a:p>
          <a:p>
            <a:pPr marL="342900" marR="0" lvl="0" indent="-342900" defTabSz="45720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dirty="0"/>
              <a:t>If an SU is in the consume state and occupancy is low, the transition probability is decreased by epsilon.</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If an SU is in the forage state and occupancy is high, the transition probability is decreased by epsilon.</a:t>
            </a:r>
          </a:p>
          <a:p>
            <a:pPr marL="342900" marR="0" lvl="0" indent="-342900" defTabSz="45720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dirty="0"/>
              <a:t>If an SU is in the consume state and occupancy is high, the transition probability is increased by epsilon.</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1057592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at the results.</a:t>
            </a:r>
          </a:p>
        </p:txBody>
      </p:sp>
    </p:spTree>
    <p:extLst>
      <p:ext uri="{BB962C8B-B14F-4D97-AF65-F5344CB8AC3E}">
        <p14:creationId xmlns:p14="http://schemas.microsoft.com/office/powerpoint/2010/main" val="3442823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begin by comparing the utility U_T of the contention-sensing model to the baseline model (BM).</a:t>
            </a:r>
          </a:p>
          <a:p>
            <a:endParaRPr lang="en-US" dirty="0"/>
          </a:p>
          <a:p>
            <a:r>
              <a:rPr lang="en-US" dirty="0"/>
              <a:t>In the figure, the x-axis is transmission probability and the y-axis is utility U_T. The baseline model is represented by the black curve and the colored covers represent the contention-sensing populations with varying contention sensing thresholds \</a:t>
            </a:r>
            <a:r>
              <a:rPr lang="en-US" dirty="0" err="1"/>
              <a:t>tao</a:t>
            </a:r>
            <a:r>
              <a:rPr lang="en-US" dirty="0"/>
              <a:t>.  </a:t>
            </a:r>
          </a:p>
          <a:p>
            <a:endParaRPr lang="en-US" dirty="0"/>
          </a:p>
          <a:p>
            <a:r>
              <a:rPr lang="en-US" dirty="0"/>
              <a:t>As can been seen in the figure, the contention-sensing society outperforms the baseline model for all values of transmission probability </a:t>
            </a:r>
            <a:r>
              <a:rPr lang="en-US" dirty="0" err="1"/>
              <a:t>p_x</a:t>
            </a:r>
            <a:r>
              <a:rPr lang="en-US" dirty="0"/>
              <a:t> below 0.97 where the most significant difference in utility occurs for intermediate values for transmission probability </a:t>
            </a:r>
            <a:r>
              <a:rPr lang="en-US" dirty="0" err="1"/>
              <a:t>p_x</a:t>
            </a:r>
            <a:r>
              <a:rPr lang="en-US" dirty="0"/>
              <a:t>.</a:t>
            </a:r>
          </a:p>
        </p:txBody>
      </p:sp>
    </p:spTree>
    <p:extLst>
      <p:ext uri="{BB962C8B-B14F-4D97-AF65-F5344CB8AC3E}">
        <p14:creationId xmlns:p14="http://schemas.microsoft.com/office/powerpoint/2010/main" val="246967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US" baseline="0" dirty="0"/>
              <a:t> will begin with a very brief CR background and motivation.</a:t>
            </a:r>
          </a:p>
          <a:p>
            <a:r>
              <a:rPr lang="en-US" baseline="0" dirty="0"/>
              <a:t>Then we will look at the system setup,</a:t>
            </a:r>
          </a:p>
          <a:p>
            <a:r>
              <a:rPr lang="en-US" baseline="0" dirty="0"/>
              <a:t>The behavioral model,</a:t>
            </a:r>
          </a:p>
          <a:p>
            <a:r>
              <a:rPr lang="en-US" baseline="0"/>
              <a:t>The testbed</a:t>
            </a:r>
            <a:endParaRPr lang="en-US" baseline="0" dirty="0"/>
          </a:p>
          <a:p>
            <a:r>
              <a:rPr lang="en-US" baseline="0" dirty="0"/>
              <a:t>the results, and,</a:t>
            </a:r>
          </a:p>
          <a:p>
            <a:r>
              <a:rPr lang="en-US" baseline="0" dirty="0"/>
              <a:t>finally the conclusion.</a:t>
            </a:r>
          </a:p>
          <a:p>
            <a:endParaRPr lang="en-US" dirty="0"/>
          </a:p>
        </p:txBody>
      </p:sp>
    </p:spTree>
    <p:extLst>
      <p:ext uri="{BB962C8B-B14F-4D97-AF65-F5344CB8AC3E}">
        <p14:creationId xmlns:p14="http://schemas.microsoft.com/office/powerpoint/2010/main" val="15932775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shows percentage difference in utility U_T obtained by the contention-sensing society for varying contention threshold normalized by the utility obtained by the baseline society. We can see the the contention-sensing society enjoys up to 35% more utility when compared to baseline. </a:t>
            </a:r>
          </a:p>
          <a:p>
            <a:endParaRPr lang="en-US" dirty="0"/>
          </a:p>
          <a:p>
            <a:r>
              <a:rPr lang="en-US" dirty="0"/>
              <a:t>The figure also confirms that the advantage that the contention-sensing society is insignificant when transmission probability is higher than 0.97. </a:t>
            </a:r>
          </a:p>
          <a:p>
            <a:r>
              <a:rPr lang="en-US" dirty="0"/>
              <a:t>This is since the consume-to-forage transition probability is governed by the transmission probability </a:t>
            </a:r>
            <a:r>
              <a:rPr lang="en-US" dirty="0" err="1"/>
              <a:t>p_x</a:t>
            </a:r>
            <a:r>
              <a:rPr lang="en-US" dirty="0"/>
              <a:t> and the contention–sensing mechanism has little to no effect when </a:t>
            </a:r>
            <a:r>
              <a:rPr lang="en-US" dirty="0" err="1"/>
              <a:t>p_x</a:t>
            </a:r>
            <a:r>
              <a:rPr lang="en-US" dirty="0"/>
              <a:t> is higher than 0.97.</a:t>
            </a:r>
          </a:p>
        </p:txBody>
      </p:sp>
    </p:spTree>
    <p:extLst>
      <p:ext uri="{BB962C8B-B14F-4D97-AF65-F5344CB8AC3E}">
        <p14:creationId xmlns:p14="http://schemas.microsoft.com/office/powerpoint/2010/main" val="19342334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953944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 consider the scalability by increasing the SUs to band ration. The figure shows the percentage difference in utility U_T between the baseline model and the contention-sensing model with varying contention threshold \</a:t>
            </a:r>
            <a:r>
              <a:rPr lang="en-US" dirty="0" err="1"/>
              <a:t>tao</a:t>
            </a:r>
            <a:r>
              <a:rPr lang="en-US" dirty="0"/>
              <a:t> over the transmission probability </a:t>
            </a:r>
            <a:r>
              <a:rPr lang="en-US" dirty="0" err="1"/>
              <a:t>p_x</a:t>
            </a:r>
            <a:r>
              <a:rPr lang="en-US" dirty="0"/>
              <a:t>.</a:t>
            </a:r>
          </a:p>
          <a:p>
            <a:endParaRPr lang="en-US" dirty="0"/>
          </a:p>
          <a:p>
            <a:r>
              <a:rPr lang="en-US" dirty="0"/>
              <a:t>We can see that the difference in utility that the contention-sensing population enjoys increases as the SU-to-band ratio increases. </a:t>
            </a:r>
          </a:p>
        </p:txBody>
      </p:sp>
    </p:spTree>
    <p:extLst>
      <p:ext uri="{BB962C8B-B14F-4D97-AF65-F5344CB8AC3E}">
        <p14:creationId xmlns:p14="http://schemas.microsoft.com/office/powerpoint/2010/main" val="22220406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sz="2200" dirty="0">
                <a:effectLst/>
                <a:latin typeface="Helvetica Neue"/>
                <a:ea typeface="Helvetica Neue"/>
                <a:cs typeface="Helvetica Neue"/>
                <a:sym typeface="Helvetica Neue"/>
              </a:rPr>
              <a:t>Our objective here was to determine if contention-sensing is advantageous as SU compete over limited resources.</a:t>
            </a:r>
          </a:p>
          <a:p>
            <a:pPr marL="0" marR="0" indent="0" defTabSz="457200" eaLnBrk="1" fontAlgn="auto" latinLnBrk="0" hangingPunct="1">
              <a:lnSpc>
                <a:spcPct val="117999"/>
              </a:lnSpc>
              <a:spcBef>
                <a:spcPts val="0"/>
              </a:spcBef>
              <a:spcAft>
                <a:spcPts val="0"/>
              </a:spcAft>
              <a:buClrTx/>
              <a:buSzTx/>
              <a:buFontTx/>
              <a:buNone/>
              <a:tabLst/>
              <a:defRPr/>
            </a:pPr>
            <a:endParaRPr lang="en-US" sz="2200" dirty="0">
              <a:effectLst/>
              <a:latin typeface="Helvetica Neue"/>
              <a:ea typeface="Helvetica Neue"/>
              <a:cs typeface="Helvetica Neue"/>
              <a:sym typeface="Helvetica Neue"/>
            </a:endParaRPr>
          </a:p>
          <a:p>
            <a:pPr marL="0" marR="0" indent="0" defTabSz="457200" eaLnBrk="1" fontAlgn="auto" latinLnBrk="0" hangingPunct="1">
              <a:lnSpc>
                <a:spcPct val="117999"/>
              </a:lnSpc>
              <a:spcBef>
                <a:spcPts val="0"/>
              </a:spcBef>
              <a:spcAft>
                <a:spcPts val="0"/>
              </a:spcAft>
              <a:buClrTx/>
              <a:buSzTx/>
              <a:buFontTx/>
              <a:buNone/>
              <a:tabLst/>
              <a:defRPr/>
            </a:pPr>
            <a:r>
              <a:rPr lang="en-US" sz="2200" dirty="0">
                <a:effectLst/>
                <a:latin typeface="Helvetica Neue"/>
                <a:ea typeface="Helvetica Neue"/>
                <a:cs typeface="Helvetica Neue"/>
                <a:sym typeface="Helvetica Neue"/>
              </a:rPr>
              <a:t>We used a USRP testbed-data-infused simulation experiments to evaluate the contention sensing scheme. </a:t>
            </a:r>
          </a:p>
          <a:p>
            <a:pPr marL="0" marR="0" indent="0" defTabSz="457200" eaLnBrk="1" fontAlgn="auto" latinLnBrk="0" hangingPunct="1">
              <a:lnSpc>
                <a:spcPct val="117999"/>
              </a:lnSpc>
              <a:spcBef>
                <a:spcPts val="0"/>
              </a:spcBef>
              <a:spcAft>
                <a:spcPts val="0"/>
              </a:spcAft>
              <a:buClrTx/>
              <a:buSzTx/>
              <a:buFontTx/>
              <a:buNone/>
              <a:tabLst/>
              <a:defRPr/>
            </a:pPr>
            <a:endParaRPr lang="en-US" sz="2200" dirty="0">
              <a:effectLst/>
              <a:latin typeface="Helvetica Neue"/>
              <a:ea typeface="Helvetica Neue"/>
              <a:cs typeface="Helvetica Neue"/>
              <a:sym typeface="Helvetica Neue"/>
            </a:endParaRPr>
          </a:p>
          <a:p>
            <a:pPr marL="0" marR="0" indent="0" defTabSz="457200" eaLnBrk="1" fontAlgn="auto" latinLnBrk="0" hangingPunct="1">
              <a:lnSpc>
                <a:spcPct val="117999"/>
              </a:lnSpc>
              <a:spcBef>
                <a:spcPts val="0"/>
              </a:spcBef>
              <a:spcAft>
                <a:spcPts val="0"/>
              </a:spcAft>
              <a:buClrTx/>
              <a:buSzTx/>
              <a:buFontTx/>
              <a:buNone/>
              <a:tabLst/>
              <a:defRPr/>
            </a:pPr>
            <a:r>
              <a:rPr lang="en-US" sz="2200" dirty="0">
                <a:effectLst/>
                <a:latin typeface="Helvetica Neue"/>
                <a:ea typeface="Helvetica Neue"/>
                <a:cs typeface="Helvetica Neue"/>
                <a:sym typeface="Helvetica Neue"/>
              </a:rPr>
              <a:t>We showed that the contention-sensing behavioral model outperforms the baseline model where SU are indifferent to contention in the bands even with the overhead of having to estimate the band occupancy level.</a:t>
            </a:r>
          </a:p>
          <a:p>
            <a:pPr marL="0" marR="0" indent="0" defTabSz="457200" eaLnBrk="1" fontAlgn="auto" latinLnBrk="0" hangingPunct="1">
              <a:lnSpc>
                <a:spcPct val="117999"/>
              </a:lnSpc>
              <a:spcBef>
                <a:spcPts val="0"/>
              </a:spcBef>
              <a:spcAft>
                <a:spcPts val="0"/>
              </a:spcAft>
              <a:buClrTx/>
              <a:buSzTx/>
              <a:buFontTx/>
              <a:buNone/>
              <a:tabLst/>
              <a:defRPr/>
            </a:pPr>
            <a:endParaRPr lang="en-US" sz="2200" dirty="0">
              <a:effectLst/>
              <a:latin typeface="Helvetica Neue"/>
              <a:ea typeface="Helvetica Neue"/>
              <a:cs typeface="Helvetica Neue"/>
              <a:sym typeface="Helvetica Neue"/>
            </a:endParaRPr>
          </a:p>
          <a:p>
            <a:pPr marL="0" marR="0" indent="0" defTabSz="457200" eaLnBrk="1" fontAlgn="auto" latinLnBrk="0" hangingPunct="1">
              <a:lnSpc>
                <a:spcPct val="117999"/>
              </a:lnSpc>
              <a:spcBef>
                <a:spcPts val="0"/>
              </a:spcBef>
              <a:spcAft>
                <a:spcPts val="0"/>
              </a:spcAft>
              <a:buClrTx/>
              <a:buSzTx/>
              <a:buFontTx/>
              <a:buNone/>
              <a:tabLst/>
              <a:defRPr/>
            </a:pPr>
            <a:r>
              <a:rPr lang="en-US" sz="2200" dirty="0">
                <a:effectLst/>
                <a:latin typeface="Helvetica Neue"/>
                <a:ea typeface="Helvetica Neue"/>
                <a:cs typeface="Helvetica Neue"/>
                <a:sym typeface="Helvetica Neue"/>
              </a:rPr>
              <a:t>Furthermore, we showed that the approach is scalable.</a:t>
            </a:r>
          </a:p>
          <a:p>
            <a:pPr marL="0" marR="0" indent="0" defTabSz="457200" eaLnBrk="1" fontAlgn="auto" latinLnBrk="0" hangingPunct="1">
              <a:lnSpc>
                <a:spcPct val="117999"/>
              </a:lnSpc>
              <a:spcBef>
                <a:spcPts val="0"/>
              </a:spcBef>
              <a:spcAft>
                <a:spcPts val="0"/>
              </a:spcAft>
              <a:buClrTx/>
              <a:buSzTx/>
              <a:buFontTx/>
              <a:buNone/>
              <a:tabLst/>
              <a:defRPr/>
            </a:pPr>
            <a:endParaRPr lang="en-US" sz="2200" dirty="0">
              <a:effectLst/>
              <a:latin typeface="Helvetica Neue"/>
              <a:ea typeface="Helvetica Neue"/>
              <a:cs typeface="Helvetica Neue"/>
              <a:sym typeface="Helvetica Neue"/>
            </a:endParaRPr>
          </a:p>
          <a:p>
            <a:pPr marL="0" marR="0" indent="0" defTabSz="457200" eaLnBrk="1" fontAlgn="auto" latinLnBrk="0" hangingPunct="1">
              <a:lnSpc>
                <a:spcPct val="117999"/>
              </a:lnSpc>
              <a:spcBef>
                <a:spcPts val="0"/>
              </a:spcBef>
              <a:spcAft>
                <a:spcPts val="0"/>
              </a:spcAft>
              <a:buClrTx/>
              <a:buSzTx/>
              <a:buFontTx/>
              <a:buNone/>
              <a:tabLst/>
              <a:defRPr/>
            </a:pPr>
            <a:r>
              <a:rPr lang="en-US" sz="2200" dirty="0">
                <a:effectLst/>
                <a:latin typeface="Helvetica Neue"/>
                <a:ea typeface="Helvetica Neue"/>
                <a:cs typeface="Helvetica Neue"/>
                <a:sym typeface="Helvetica Neue"/>
              </a:rPr>
              <a:t>Finally, the wireless physical layer signature method provides a secure method to estimate band utilization by preventing MAC spoofing potentially used </a:t>
            </a:r>
            <a:r>
              <a:rPr lang="en-US" sz="2200">
                <a:effectLst/>
                <a:latin typeface="Helvetica Neue"/>
                <a:ea typeface="Helvetica Neue"/>
                <a:cs typeface="Helvetica Neue"/>
                <a:sym typeface="Helvetica Neue"/>
              </a:rPr>
              <a:t>by rogue </a:t>
            </a:r>
            <a:r>
              <a:rPr lang="en-US" sz="2200" dirty="0">
                <a:effectLst/>
                <a:latin typeface="Helvetica Neue"/>
                <a:ea typeface="Helvetica Neue"/>
                <a:cs typeface="Helvetica Neue"/>
                <a:sym typeface="Helvetica Neue"/>
              </a:rPr>
              <a:t>nodes when band occupancy estimation is </a:t>
            </a:r>
            <a:r>
              <a:rPr lang="en-US" sz="2200">
                <a:effectLst/>
                <a:latin typeface="Helvetica Neue"/>
                <a:ea typeface="Helvetica Neue"/>
                <a:cs typeface="Helvetica Neue"/>
                <a:sym typeface="Helvetica Neue"/>
              </a:rPr>
              <a:t>obtained by </a:t>
            </a:r>
            <a:r>
              <a:rPr lang="en-US" sz="2200" dirty="0">
                <a:effectLst/>
                <a:latin typeface="Helvetica Neue"/>
                <a:ea typeface="Helvetica Neue"/>
                <a:cs typeface="Helvetica Neue"/>
                <a:sym typeface="Helvetica Neue"/>
              </a:rPr>
              <a:t>packet sniffing. </a:t>
            </a:r>
            <a:endParaRPr lang="en-US" dirty="0"/>
          </a:p>
        </p:txBody>
      </p:sp>
    </p:spTree>
    <p:extLst>
      <p:ext uri="{BB962C8B-B14F-4D97-AF65-F5344CB8AC3E}">
        <p14:creationId xmlns:p14="http://schemas.microsoft.com/office/powerpoint/2010/main" val="1445150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a:effectLst/>
                <a:latin typeface="Helvetica Neue"/>
                <a:ea typeface="Helvetica Neue"/>
                <a:cs typeface="Helvetica Neue"/>
                <a:sym typeface="Helvetica Neue"/>
              </a:rPr>
              <a:t>Current spectrum assignment policies have resulted in suboptimal use of spectral resources —over-utilization in some bands and under-utilization in others. </a:t>
            </a:r>
          </a:p>
          <a:p>
            <a:r>
              <a:rPr lang="en-US" sz="2200" dirty="0">
                <a:effectLst/>
                <a:latin typeface="Helvetica Neue"/>
                <a:ea typeface="Helvetica Neue"/>
                <a:cs typeface="Helvetica Neue"/>
                <a:sym typeface="Helvetica Neue"/>
              </a:rPr>
              <a:t>Few segments of spectrum </a:t>
            </a:r>
            <a:r>
              <a:rPr lang="en-US" sz="2200" b="1" dirty="0">
                <a:effectLst/>
                <a:latin typeface="Helvetica Neue"/>
                <a:ea typeface="Helvetica Neue"/>
                <a:cs typeface="Helvetica Neue"/>
                <a:sym typeface="Helvetica Neue"/>
              </a:rPr>
              <a:t>remain for new services</a:t>
            </a:r>
            <a:r>
              <a:rPr lang="en-US" sz="2200" dirty="0">
                <a:effectLst/>
                <a:latin typeface="Helvetica Neue"/>
                <a:ea typeface="Helvetica Neue"/>
                <a:cs typeface="Helvetica Neue"/>
                <a:sym typeface="Helvetica Neue"/>
              </a:rPr>
              <a:t>, and yet, the licensed spectrum appears to be underutilized. </a:t>
            </a:r>
          </a:p>
          <a:p>
            <a:r>
              <a:rPr lang="en-US" sz="2200" dirty="0">
                <a:effectLst/>
                <a:latin typeface="Helvetica Neue"/>
                <a:ea typeface="Helvetica Neue"/>
                <a:cs typeface="Helvetica Neue"/>
                <a:sym typeface="Helvetica Neue"/>
              </a:rPr>
              <a:t>The reason for this is that licensed (“primary”) users are idle within their bands for significant fraction of time </a:t>
            </a:r>
            <a:r>
              <a:rPr lang="en-US" sz="2200" b="1" dirty="0">
                <a:effectLst/>
                <a:latin typeface="Helvetica Neue"/>
                <a:ea typeface="Helvetica Neue"/>
                <a:cs typeface="Helvetica Neue"/>
                <a:sym typeface="Helvetica Neue"/>
              </a:rPr>
              <a:t>leaving behind a “spectrum hole”.</a:t>
            </a:r>
            <a:endParaRPr lang="en-US" b="1" dirty="0"/>
          </a:p>
          <a:p>
            <a:pPr>
              <a:lnSpc>
                <a:spcPct val="100000"/>
              </a:lnSpc>
            </a:pPr>
            <a:endParaRPr lang="en-US" dirty="0"/>
          </a:p>
          <a:p>
            <a:pPr marL="0" marR="0" indent="0" defTabSz="457200" eaLnBrk="1" fontAlgn="auto" latinLnBrk="0" hangingPunct="1">
              <a:lnSpc>
                <a:spcPct val="100000"/>
              </a:lnSpc>
              <a:spcBef>
                <a:spcPts val="0"/>
              </a:spcBef>
              <a:spcAft>
                <a:spcPts val="0"/>
              </a:spcAft>
              <a:buClrTx/>
              <a:buSzTx/>
              <a:buFontTx/>
              <a:buNone/>
              <a:tabLst/>
              <a:defRPr/>
            </a:pPr>
            <a:r>
              <a:rPr lang="en-US" sz="2200" dirty="0">
                <a:effectLst/>
                <a:latin typeface="Helvetica Neue"/>
                <a:ea typeface="Helvetica Neue"/>
                <a:cs typeface="Helvetica Neue"/>
                <a:sym typeface="Helvetica Neue"/>
              </a:rPr>
              <a:t>Cognitive</a:t>
            </a:r>
            <a:r>
              <a:rPr lang="en-US" sz="2200" baseline="0" dirty="0">
                <a:effectLst/>
                <a:latin typeface="Helvetica Neue"/>
                <a:ea typeface="Helvetica Neue"/>
                <a:cs typeface="Helvetica Neue"/>
                <a:sym typeface="Helvetica Neue"/>
              </a:rPr>
              <a:t> radios</a:t>
            </a:r>
            <a:r>
              <a:rPr lang="en-US" sz="2200" dirty="0">
                <a:effectLst/>
                <a:latin typeface="Helvetica Neue"/>
                <a:ea typeface="Helvetica Neue"/>
                <a:cs typeface="Helvetica Neue"/>
                <a:sym typeface="Helvetica Neue"/>
              </a:rPr>
              <a:t>, </a:t>
            </a:r>
            <a:r>
              <a:rPr lang="en-US" sz="2200" b="1" dirty="0">
                <a:effectLst/>
                <a:latin typeface="Helvetica Neue"/>
                <a:ea typeface="Helvetica Neue"/>
                <a:cs typeface="Helvetica Neue"/>
                <a:sym typeface="Helvetica Neue"/>
              </a:rPr>
              <a:t>dynamically</a:t>
            </a:r>
            <a:r>
              <a:rPr lang="en-US" sz="2200" dirty="0">
                <a:effectLst/>
                <a:latin typeface="Helvetica Neue"/>
                <a:ea typeface="Helvetica Neue"/>
                <a:cs typeface="Helvetica Neue"/>
                <a:sym typeface="Helvetica Neue"/>
              </a:rPr>
              <a:t> </a:t>
            </a:r>
            <a:r>
              <a:rPr lang="en-US" sz="2200" b="1" dirty="0">
                <a:effectLst/>
                <a:latin typeface="Helvetica Neue"/>
                <a:ea typeface="Helvetica Neue"/>
                <a:cs typeface="Helvetica Neue"/>
                <a:sym typeface="Helvetica Neue"/>
              </a:rPr>
              <a:t>identify</a:t>
            </a:r>
            <a:r>
              <a:rPr lang="en-US" sz="2200" dirty="0">
                <a:effectLst/>
                <a:latin typeface="Helvetica Neue"/>
                <a:ea typeface="Helvetica Neue"/>
                <a:cs typeface="Helvetica Neue"/>
                <a:sym typeface="Helvetica Neue"/>
              </a:rPr>
              <a:t> and </a:t>
            </a:r>
            <a:r>
              <a:rPr lang="en-US" sz="2200" b="1" dirty="0">
                <a:effectLst/>
                <a:latin typeface="Helvetica Neue"/>
                <a:ea typeface="Helvetica Neue"/>
                <a:cs typeface="Helvetica Neue"/>
                <a:sym typeface="Helvetica Neue"/>
              </a:rPr>
              <a:t>opportunistically</a:t>
            </a:r>
            <a:r>
              <a:rPr lang="en-US" sz="2200" dirty="0">
                <a:effectLst/>
                <a:latin typeface="Helvetica Neue"/>
                <a:ea typeface="Helvetica Neue"/>
                <a:cs typeface="Helvetica Neue"/>
                <a:sym typeface="Helvetica Neue"/>
              </a:rPr>
              <a:t> </a:t>
            </a:r>
            <a:r>
              <a:rPr lang="en-US" sz="2200" b="1" dirty="0">
                <a:effectLst/>
                <a:latin typeface="Helvetica Neue"/>
                <a:ea typeface="Helvetica Neue"/>
                <a:cs typeface="Helvetica Neue"/>
                <a:sym typeface="Helvetica Neue"/>
              </a:rPr>
              <a:t>forage</a:t>
            </a:r>
            <a:r>
              <a:rPr lang="en-US" sz="2200" dirty="0">
                <a:effectLst/>
                <a:latin typeface="Helvetica Neue"/>
                <a:ea typeface="Helvetica Neue"/>
                <a:cs typeface="Helvetica Neue"/>
                <a:sym typeface="Helvetica Neue"/>
              </a:rPr>
              <a:t> for unused spectrum bands or “spectrum holes”</a:t>
            </a:r>
            <a:r>
              <a:rPr lang="en-US" sz="2200" baseline="0" dirty="0">
                <a:effectLst/>
                <a:latin typeface="Helvetica Neue"/>
                <a:ea typeface="Helvetica Neue"/>
                <a:cs typeface="Helvetica Neue"/>
                <a:sym typeface="Helvetica Neue"/>
              </a:rPr>
              <a:t> by </a:t>
            </a:r>
            <a:r>
              <a:rPr lang="en-US" sz="2200" dirty="0">
                <a:effectLst/>
                <a:latin typeface="Helvetica Neue"/>
                <a:ea typeface="Helvetica Neue"/>
                <a:cs typeface="Helvetica Neue"/>
                <a:sym typeface="Helvetica Neue"/>
              </a:rPr>
              <a:t>adjusting </a:t>
            </a:r>
            <a:r>
              <a:rPr lang="en-US" sz="2200" b="1" dirty="0">
                <a:effectLst/>
                <a:latin typeface="Helvetica Neue"/>
                <a:ea typeface="Helvetica Neue"/>
                <a:cs typeface="Helvetica Neue"/>
                <a:sym typeface="Helvetica Neue"/>
              </a:rPr>
              <a:t>transmission/reception </a:t>
            </a:r>
            <a:r>
              <a:rPr lang="en-US" sz="2200" dirty="0">
                <a:effectLst/>
                <a:latin typeface="Helvetica Neue"/>
                <a:ea typeface="Helvetica Neue"/>
                <a:cs typeface="Helvetica Neue"/>
                <a:sym typeface="Helvetica Neue"/>
              </a:rPr>
              <a:t>parameters accordingly.</a:t>
            </a:r>
          </a:p>
          <a:p>
            <a:pPr>
              <a:lnSpc>
                <a:spcPct val="100000"/>
              </a:lnSpc>
            </a:pPr>
            <a:endParaRPr lang="en-US" dirty="0"/>
          </a:p>
          <a:p>
            <a:pPr marL="0" marR="0" indent="0" defTabSz="457200" eaLnBrk="1" fontAlgn="auto" latinLnBrk="0" hangingPunct="1">
              <a:lnSpc>
                <a:spcPct val="117999"/>
              </a:lnSpc>
              <a:spcBef>
                <a:spcPts val="0"/>
              </a:spcBef>
              <a:spcAft>
                <a:spcPts val="0"/>
              </a:spcAft>
              <a:buClrTx/>
              <a:buSzTx/>
              <a:buFontTx/>
              <a:buNone/>
              <a:tabLst/>
              <a:defRPr/>
            </a:pPr>
            <a:r>
              <a:rPr lang="en-US" sz="2200" baseline="0" dirty="0">
                <a:effectLst/>
                <a:latin typeface="Helvetica Neue"/>
                <a:ea typeface="Helvetica Neue"/>
                <a:cs typeface="Helvetica Neue"/>
                <a:sym typeface="Helvetica Neue"/>
              </a:rPr>
              <a:t>The red dots in the figure illustrates how secondary users opportunistically navigate spectrum holes over time as primary users leave their bands idle.</a:t>
            </a:r>
          </a:p>
          <a:p>
            <a:pPr marL="0" marR="0" indent="0" defTabSz="457200" eaLnBrk="1" fontAlgn="auto" latinLnBrk="0" hangingPunct="1">
              <a:lnSpc>
                <a:spcPct val="117999"/>
              </a:lnSpc>
              <a:spcBef>
                <a:spcPts val="0"/>
              </a:spcBef>
              <a:spcAft>
                <a:spcPts val="0"/>
              </a:spcAft>
              <a:buClrTx/>
              <a:buSzTx/>
              <a:buFontTx/>
              <a:buNone/>
              <a:tabLst/>
              <a:defRPr/>
            </a:pPr>
            <a:endParaRPr lang="en-US" sz="2200" baseline="0" dirty="0">
              <a:effectLst/>
              <a:latin typeface="Helvetica Neue"/>
              <a:ea typeface="Helvetica Neue"/>
              <a:cs typeface="Helvetica Neue"/>
              <a:sym typeface="Helvetica Neue"/>
            </a:endParaRPr>
          </a:p>
          <a:p>
            <a:pPr>
              <a:lnSpc>
                <a:spcPct val="100000"/>
              </a:lnSpc>
            </a:pPr>
            <a:endParaRPr lang="en-US" dirty="0"/>
          </a:p>
          <a:p>
            <a:pPr>
              <a:lnSpc>
                <a:spcPct val="100000"/>
              </a:lnSpc>
            </a:pPr>
            <a:endParaRPr lang="en-US" dirty="0"/>
          </a:p>
        </p:txBody>
      </p:sp>
    </p:spTree>
    <p:extLst>
      <p:ext uri="{BB962C8B-B14F-4D97-AF65-F5344CB8AC3E}">
        <p14:creationId xmlns:p14="http://schemas.microsoft.com/office/powerpoint/2010/main" val="835657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dirty="0"/>
              <a:t>The “open access” paradigm proposed by FCC mandates the study of primary-secondary dynamics, as well as secondary-secondary dynamics to better understand the </a:t>
            </a:r>
            <a:r>
              <a:rPr lang="en-US" b="1" dirty="0"/>
              <a:t>implications</a:t>
            </a:r>
            <a:r>
              <a:rPr lang="en-US" dirty="0"/>
              <a:t> of </a:t>
            </a:r>
            <a:r>
              <a:rPr lang="en-US" b="1" dirty="0"/>
              <a:t>uncoordinated competition </a:t>
            </a:r>
            <a:r>
              <a:rPr lang="en-US" dirty="0"/>
              <a:t>for limited number of resources between secondary users.</a:t>
            </a:r>
          </a:p>
          <a:p>
            <a:pPr marL="0" marR="0" indent="0" defTabSz="457200" eaLnBrk="1" fontAlgn="auto" latinLnBrk="0" hangingPunct="1">
              <a:lnSpc>
                <a:spcPct val="117999"/>
              </a:lnSpc>
              <a:spcBef>
                <a:spcPts val="0"/>
              </a:spcBef>
              <a:spcAft>
                <a:spcPts val="0"/>
              </a:spcAft>
              <a:buClrTx/>
              <a:buSzTx/>
              <a:buFontTx/>
              <a:buNone/>
              <a:tabLst/>
              <a:defRPr/>
            </a:pPr>
            <a:endParaRPr lang="en-US" sz="2200" dirty="0">
              <a:effectLst/>
              <a:latin typeface="Helvetica Neue"/>
              <a:ea typeface="Helvetica Neue"/>
              <a:cs typeface="Helvetica Neue"/>
              <a:sym typeface="Helvetica Neue"/>
            </a:endParaRPr>
          </a:p>
          <a:p>
            <a:pPr marL="0" marR="0" indent="0" defTabSz="457200" eaLnBrk="1" fontAlgn="auto" latinLnBrk="0" hangingPunct="1">
              <a:lnSpc>
                <a:spcPct val="117999"/>
              </a:lnSpc>
              <a:spcBef>
                <a:spcPts val="0"/>
              </a:spcBef>
              <a:spcAft>
                <a:spcPts val="0"/>
              </a:spcAft>
              <a:buClrTx/>
              <a:buSzTx/>
              <a:buFontTx/>
              <a:buNone/>
              <a:tabLst/>
              <a:defRPr/>
            </a:pPr>
            <a:r>
              <a:rPr lang="en-US" sz="2200" dirty="0">
                <a:effectLst/>
                <a:latin typeface="Helvetica Neue"/>
                <a:ea typeface="Helvetica Neue"/>
                <a:cs typeface="Helvetica Neue"/>
                <a:sym typeface="Helvetica Neue"/>
              </a:rPr>
              <a:t>Although the FCC reform “allow unlimited numbers of unlicensed [secondary] users to share frequencies”, it “does not provide any right to protection from interference” </a:t>
            </a:r>
            <a:endParaRPr lang="en-US" dirty="0"/>
          </a:p>
          <a:p>
            <a:pPr marL="0" marR="0" indent="0" defTabSz="457200" eaLnBrk="1" fontAlgn="auto" latinLnBrk="0" hangingPunct="1">
              <a:lnSpc>
                <a:spcPct val="117999"/>
              </a:lnSpc>
              <a:spcBef>
                <a:spcPts val="0"/>
              </a:spcBef>
              <a:spcAft>
                <a:spcPts val="0"/>
              </a:spcAft>
              <a:buClrTx/>
              <a:buSzTx/>
              <a:buFontTx/>
              <a:buNone/>
              <a:tabLst/>
              <a:defRPr/>
            </a:pPr>
            <a:endParaRPr lang="en-US" sz="2200" dirty="0">
              <a:effectLst/>
              <a:latin typeface="Helvetica Neue"/>
              <a:ea typeface="Helvetica Neue"/>
              <a:cs typeface="Helvetica Neue"/>
              <a:sym typeface="Helvetica Neue"/>
            </a:endParaRPr>
          </a:p>
          <a:p>
            <a:pPr marL="0" marR="0" indent="0" defTabSz="457200" eaLnBrk="1" fontAlgn="auto" latinLnBrk="0" hangingPunct="1">
              <a:lnSpc>
                <a:spcPct val="117999"/>
              </a:lnSpc>
              <a:spcBef>
                <a:spcPts val="0"/>
              </a:spcBef>
              <a:spcAft>
                <a:spcPts val="0"/>
              </a:spcAft>
              <a:buClrTx/>
              <a:buSzTx/>
              <a:buFontTx/>
              <a:buNone/>
              <a:tabLst/>
              <a:defRPr/>
            </a:pPr>
            <a:r>
              <a:rPr lang="en-US" sz="2200" dirty="0">
                <a:effectLst/>
                <a:latin typeface="Helvetica Neue"/>
                <a:ea typeface="Helvetica Neue"/>
                <a:cs typeface="Helvetica Neue"/>
                <a:sym typeface="Helvetica Neue"/>
              </a:rPr>
              <a:t>This present serious </a:t>
            </a:r>
            <a:r>
              <a:rPr lang="en-US" sz="2200" b="1" dirty="0">
                <a:effectLst/>
                <a:latin typeface="Helvetica Neue"/>
                <a:ea typeface="Helvetica Neue"/>
                <a:cs typeface="Helvetica Neue"/>
                <a:sym typeface="Helvetica Neue"/>
              </a:rPr>
              <a:t>challenges</a:t>
            </a:r>
            <a:r>
              <a:rPr lang="en-US" sz="2200" dirty="0">
                <a:effectLst/>
                <a:latin typeface="Helvetica Neue"/>
                <a:ea typeface="Helvetica Neue"/>
                <a:cs typeface="Helvetica Neue"/>
                <a:sym typeface="Helvetica Neue"/>
              </a:rPr>
              <a:t> to </a:t>
            </a:r>
            <a:r>
              <a:rPr lang="en-US" sz="2200" b="1" dirty="0">
                <a:effectLst/>
                <a:latin typeface="Helvetica Neue"/>
                <a:ea typeface="Helvetica Neue"/>
                <a:cs typeface="Helvetica Neue"/>
                <a:sym typeface="Helvetica Neue"/>
              </a:rPr>
              <a:t>self-coexistence</a:t>
            </a:r>
            <a:r>
              <a:rPr lang="en-US" sz="2200" dirty="0">
                <a:effectLst/>
                <a:latin typeface="Helvetica Neue"/>
                <a:ea typeface="Helvetica Neue"/>
                <a:cs typeface="Helvetica Neue"/>
                <a:sym typeface="Helvetica Neue"/>
              </a:rPr>
              <a:t> and </a:t>
            </a:r>
            <a:r>
              <a:rPr lang="en-US" sz="2200" b="1" dirty="0">
                <a:effectLst/>
                <a:latin typeface="Helvetica Neue"/>
                <a:ea typeface="Helvetica Neue"/>
                <a:cs typeface="Helvetica Neue"/>
                <a:sym typeface="Helvetica Neue"/>
              </a:rPr>
              <a:t>performance</a:t>
            </a:r>
            <a:r>
              <a:rPr lang="en-US" sz="2200" dirty="0">
                <a:effectLst/>
                <a:latin typeface="Helvetica Neue"/>
                <a:ea typeface="Helvetica Neue"/>
                <a:cs typeface="Helvetica Neue"/>
                <a:sym typeface="Helvetica Neue"/>
              </a:rPr>
              <a:t> for CR units in secondary DSA networks.</a:t>
            </a:r>
          </a:p>
          <a:p>
            <a:pPr marL="0" marR="0" indent="0" defTabSz="457200" eaLnBrk="1" fontAlgn="auto" latinLnBrk="0" hangingPunct="1">
              <a:lnSpc>
                <a:spcPct val="117999"/>
              </a:lnSpc>
              <a:spcBef>
                <a:spcPts val="0"/>
              </a:spcBef>
              <a:spcAft>
                <a:spcPts val="0"/>
              </a:spcAft>
              <a:buClrTx/>
              <a:buSzTx/>
              <a:buFontTx/>
              <a:buNone/>
              <a:tabLst/>
              <a:defRPr/>
            </a:pPr>
            <a:endParaRPr lang="en-US" sz="2200" dirty="0">
              <a:effectLst/>
              <a:latin typeface="Helvetica Neue"/>
              <a:ea typeface="Helvetica Neue"/>
              <a:cs typeface="Helvetica Neue"/>
              <a:sym typeface="Helvetica Neue"/>
            </a:endParaRPr>
          </a:p>
          <a:p>
            <a:pPr marL="0" marR="0" indent="0" defTabSz="457200" eaLnBrk="1" fontAlgn="auto" latinLnBrk="0" hangingPunct="1">
              <a:lnSpc>
                <a:spcPct val="117999"/>
              </a:lnSpc>
              <a:spcBef>
                <a:spcPts val="0"/>
              </a:spcBef>
              <a:spcAft>
                <a:spcPts val="0"/>
              </a:spcAft>
              <a:buClrTx/>
              <a:buSzTx/>
              <a:buFontTx/>
              <a:buNone/>
              <a:tabLst/>
              <a:defRPr/>
            </a:pPr>
            <a:endParaRPr lang="en-US" dirty="0"/>
          </a:p>
          <a:p>
            <a:endParaRPr lang="en-US" dirty="0"/>
          </a:p>
        </p:txBody>
      </p:sp>
    </p:spTree>
    <p:extLst>
      <p:ext uri="{BB962C8B-B14F-4D97-AF65-F5344CB8AC3E}">
        <p14:creationId xmlns:p14="http://schemas.microsoft.com/office/powerpoint/2010/main" val="1723868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200" dirty="0">
                <a:effectLst/>
                <a:latin typeface="Helvetica Neue"/>
                <a:ea typeface="Helvetica Neue"/>
                <a:cs typeface="Helvetica Neue"/>
                <a:sym typeface="Helvetica Neue"/>
              </a:rPr>
              <a:t>Here we </a:t>
            </a:r>
            <a:r>
              <a:rPr lang="en-US" sz="2200" b="1" baseline="0" dirty="0">
                <a:effectLst/>
                <a:latin typeface="Helvetica Neue"/>
                <a:ea typeface="Helvetica Neue"/>
                <a:cs typeface="Helvetica Neue"/>
                <a:sym typeface="Helvetica Neue"/>
              </a:rPr>
              <a:t>focus on self-coexistence by</a:t>
            </a:r>
            <a:r>
              <a:rPr lang="en-US" sz="2200" dirty="0">
                <a:effectLst/>
                <a:latin typeface="Helvetica Neue"/>
                <a:ea typeface="Helvetica Neue"/>
                <a:cs typeface="Helvetica Neue"/>
                <a:sym typeface="Helvetica Neue"/>
              </a:rPr>
              <a:t> extending our previous bio-inspired DSA model. </a:t>
            </a:r>
          </a:p>
          <a:p>
            <a:pPr marL="0" marR="0" lvl="0" indent="0" defTabSz="457200" eaLnBrk="1" fontAlgn="auto" latinLnBrk="0" hangingPunct="1">
              <a:lnSpc>
                <a:spcPct val="117999"/>
              </a:lnSpc>
              <a:spcBef>
                <a:spcPts val="0"/>
              </a:spcBef>
              <a:spcAft>
                <a:spcPts val="0"/>
              </a:spcAft>
              <a:buClrTx/>
              <a:buSzTx/>
              <a:buFontTx/>
              <a:buNone/>
              <a:tabLst/>
              <a:defRPr/>
            </a:pPr>
            <a:endParaRPr lang="en-US" sz="2200" dirty="0">
              <a:effectLst/>
              <a:latin typeface="Helvetica Neue"/>
              <a:ea typeface="Helvetica Neue"/>
              <a:cs typeface="Helvetica Neue"/>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r>
              <a:rPr lang="en-US" sz="2200" dirty="0">
                <a:effectLst/>
                <a:latin typeface="Helvetica Neue"/>
                <a:ea typeface="Helvetica Neue"/>
                <a:cs typeface="Helvetica Neue"/>
                <a:sym typeface="Helvetica Neue"/>
              </a:rPr>
              <a:t>Since DSA networks are </a:t>
            </a:r>
            <a:r>
              <a:rPr lang="en-US" sz="2200" b="1" dirty="0">
                <a:effectLst/>
                <a:latin typeface="Helvetica Neue"/>
                <a:ea typeface="Helvetica Neue"/>
                <a:cs typeface="Helvetica Neue"/>
                <a:sym typeface="Helvetica Neue"/>
              </a:rPr>
              <a:t>autonomous</a:t>
            </a:r>
            <a:r>
              <a:rPr lang="en-US" sz="2200" dirty="0">
                <a:effectLst/>
                <a:latin typeface="Helvetica Neue"/>
                <a:ea typeface="Helvetica Neue"/>
                <a:cs typeface="Helvetica Neue"/>
                <a:sym typeface="Helvetica Neue"/>
              </a:rPr>
              <a:t> and capable of </a:t>
            </a:r>
            <a:r>
              <a:rPr lang="en-US" sz="2200" b="1" dirty="0">
                <a:effectLst/>
                <a:latin typeface="Helvetica Neue"/>
                <a:ea typeface="Helvetica Neue"/>
                <a:cs typeface="Helvetica Neue"/>
                <a:sym typeface="Helvetica Neue"/>
              </a:rPr>
              <a:t>sensing</a:t>
            </a:r>
            <a:r>
              <a:rPr lang="en-US" sz="2200" dirty="0">
                <a:effectLst/>
                <a:latin typeface="Helvetica Neue"/>
                <a:ea typeface="Helvetica Neue"/>
                <a:cs typeface="Helvetica Neue"/>
                <a:sym typeface="Helvetica Neue"/>
              </a:rPr>
              <a:t>, </a:t>
            </a:r>
            <a:r>
              <a:rPr lang="en-US" sz="2200" b="1" dirty="0">
                <a:effectLst/>
                <a:latin typeface="Helvetica Neue"/>
                <a:ea typeface="Helvetica Neue"/>
                <a:cs typeface="Helvetica Neue"/>
                <a:sym typeface="Helvetica Neue"/>
              </a:rPr>
              <a:t>learning</a:t>
            </a:r>
            <a:r>
              <a:rPr lang="en-US" sz="2200" dirty="0">
                <a:effectLst/>
                <a:latin typeface="Helvetica Neue"/>
                <a:ea typeface="Helvetica Neue"/>
                <a:cs typeface="Helvetica Neue"/>
                <a:sym typeface="Helvetica Neue"/>
              </a:rPr>
              <a:t>, and </a:t>
            </a:r>
            <a:r>
              <a:rPr lang="en-US" sz="2200" b="1" dirty="0">
                <a:effectLst/>
                <a:latin typeface="Helvetica Neue"/>
                <a:ea typeface="Helvetica Neue"/>
                <a:cs typeface="Helvetica Neue"/>
                <a:sym typeface="Helvetica Neue"/>
              </a:rPr>
              <a:t>adopting</a:t>
            </a:r>
            <a:r>
              <a:rPr lang="en-US" sz="2200" dirty="0">
                <a:effectLst/>
                <a:latin typeface="Helvetica Neue"/>
                <a:ea typeface="Helvetica Neue"/>
                <a:cs typeface="Helvetica Neue"/>
                <a:sym typeface="Helvetica Neue"/>
              </a:rPr>
              <a:t>, they may evolve over time, much </a:t>
            </a:r>
            <a:r>
              <a:rPr lang="en-US" sz="2200" b="1" dirty="0">
                <a:effectLst/>
                <a:latin typeface="Helvetica Neue"/>
                <a:ea typeface="Helvetica Neue"/>
                <a:cs typeface="Helvetica Neue"/>
                <a:sym typeface="Helvetica Neue"/>
              </a:rPr>
              <a:t>as humans and other social animal species </a:t>
            </a:r>
            <a:r>
              <a:rPr lang="en-US" sz="2200" dirty="0">
                <a:effectLst/>
                <a:latin typeface="Helvetica Neue"/>
                <a:ea typeface="Helvetica Neue"/>
                <a:cs typeface="Helvetica Neue"/>
                <a:sym typeface="Helvetica Neue"/>
              </a:rPr>
              <a:t>have in analogous contexts of resource </a:t>
            </a:r>
            <a:r>
              <a:rPr lang="en-US" sz="2200" b="1" dirty="0">
                <a:effectLst/>
                <a:latin typeface="Helvetica Neue"/>
                <a:ea typeface="Helvetica Neue"/>
                <a:cs typeface="Helvetica Neue"/>
                <a:sym typeface="Helvetica Neue"/>
              </a:rPr>
              <a:t>sharing/conflict.</a:t>
            </a:r>
            <a:endParaRPr lang="en-US" b="1" dirty="0"/>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Prior research on resource allocation in networks recognizes the potential relevance of our knowledge on resource co-use in human and animal societies. </a:t>
            </a:r>
          </a:p>
          <a:p>
            <a:pPr marL="0" marR="0" lvl="0" indent="0" defTabSz="457200" eaLnBrk="1" fontAlgn="auto" latinLnBrk="0" hangingPunct="1">
              <a:lnSpc>
                <a:spcPct val="117999"/>
              </a:lnSpc>
              <a:spcBef>
                <a:spcPts val="0"/>
              </a:spcBef>
              <a:spcAft>
                <a:spcPts val="0"/>
              </a:spcAft>
              <a:buClrTx/>
              <a:buSzTx/>
              <a:buFontTx/>
              <a:buNone/>
              <a:tabLst/>
              <a:defRPr/>
            </a:pPr>
            <a:r>
              <a:rPr lang="en-US" dirty="0"/>
              <a:t>We consider the cost and benefits of bio-social behavioral models that apply social deference in the form of contention-sensing as a mechanism to achieve a utility advantage as SUs compete over a limited amount of resources.</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We extend our previously defined contention-sensing model that assumed perfect knowledge of the contention in a band with a model that utilizes wireless physical layer signatures derived from a USRP testbed to estimate contention in bands. This allows us not only to achieve a more realistic model, but also to achieve a more secure model.</a:t>
            </a:r>
            <a:endParaRPr lang="en-US" sz="2200" dirty="0">
              <a:effectLst/>
              <a:latin typeface="Helvetica Neue"/>
              <a:ea typeface="Helvetica Neue"/>
              <a:cs typeface="Helvetica Neue"/>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endParaRPr lang="en-US" sz="2200" dirty="0">
              <a:effectLst/>
              <a:latin typeface="Helvetica Neue"/>
              <a:ea typeface="Helvetica Neue"/>
              <a:cs typeface="Helvetica Neue"/>
              <a:sym typeface="Helvetica Neue"/>
            </a:endParaRPr>
          </a:p>
          <a:p>
            <a:endParaRPr lang="en-US" dirty="0"/>
          </a:p>
          <a:p>
            <a:pPr marL="0" marR="0" indent="0" defTabSz="457200" eaLnBrk="1" fontAlgn="auto" latinLnBrk="0" hangingPunct="1">
              <a:lnSpc>
                <a:spcPct val="117999"/>
              </a:lnSpc>
              <a:spcBef>
                <a:spcPts val="0"/>
              </a:spcBef>
              <a:spcAft>
                <a:spcPts val="0"/>
              </a:spcAft>
              <a:buClrTx/>
              <a:buSzTx/>
              <a:buFontTx/>
              <a:buNone/>
              <a:tabLst/>
              <a:defRPr/>
            </a:pPr>
            <a:endParaRPr lang="en-US" dirty="0"/>
          </a:p>
          <a:p>
            <a:endParaRPr lang="en-US" dirty="0"/>
          </a:p>
        </p:txBody>
      </p:sp>
    </p:spTree>
    <p:extLst>
      <p:ext uri="{BB962C8B-B14F-4D97-AF65-F5344CB8AC3E}">
        <p14:creationId xmlns:p14="http://schemas.microsoft.com/office/powerpoint/2010/main" val="945749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hape 96"/>
          <p:cNvSpPr>
            <a:spLocks noGrp="1" noRot="1" noChangeAspect="1"/>
          </p:cNvSpPr>
          <p:nvPr>
            <p:ph type="sldImg"/>
          </p:nvPr>
        </p:nvSpPr>
        <p:spPr>
          <a:prstGeom prst="rect">
            <a:avLst/>
          </a:prstGeom>
        </p:spPr>
        <p:txBody>
          <a:bodyPr/>
          <a:lstStyle/>
          <a:p>
            <a:pPr lvl="0"/>
            <a:endParaRPr/>
          </a:p>
        </p:txBody>
      </p:sp>
      <p:sp>
        <p:nvSpPr>
          <p:cNvPr id="97" name="Shape 97"/>
          <p:cNvSpPr>
            <a:spLocks noGrp="1"/>
          </p:cNvSpPr>
          <p:nvPr>
            <p:ph type="body" sz="quarter" idx="1"/>
          </p:nvPr>
        </p:nvSpPr>
        <p:spPr>
          <a:prstGeom prst="rect">
            <a:avLst/>
          </a:prstGeom>
        </p:spPr>
        <p:txBody>
          <a:bodyPr/>
          <a:lstStyle/>
          <a:p>
            <a:pPr marL="0" marR="0" lvl="0" indent="0" defTabSz="457200" eaLnBrk="1" fontAlgn="auto" latinLnBrk="0" hangingPunct="1">
              <a:lnSpc>
                <a:spcPct val="117999"/>
              </a:lnSpc>
              <a:spcBef>
                <a:spcPts val="0"/>
              </a:spcBef>
              <a:spcAft>
                <a:spcPts val="0"/>
              </a:spcAft>
              <a:buClrTx/>
              <a:buSzTx/>
              <a:buFontTx/>
              <a:buNone/>
              <a:tabLst/>
              <a:defRPr sz="1800"/>
            </a:pPr>
            <a:r>
              <a:rPr lang="en-US" sz="2000" baseline="0" dirty="0"/>
              <a:t>I will</a:t>
            </a:r>
            <a:r>
              <a:rPr lang="en-US" sz="2000" dirty="0"/>
              <a:t> begin by describing the general setup of the DSA network:</a:t>
            </a:r>
          </a:p>
          <a:p>
            <a:pPr lvl="0">
              <a:defRPr sz="1800"/>
            </a:pPr>
            <a:endParaRPr lang="en-US" sz="2000" dirty="0"/>
          </a:p>
          <a:p>
            <a:pPr marL="0" marR="0" lvl="0" indent="0" defTabSz="457200" eaLnBrk="1" fontAlgn="auto" latinLnBrk="0" hangingPunct="1">
              <a:lnSpc>
                <a:spcPct val="117999"/>
              </a:lnSpc>
              <a:spcBef>
                <a:spcPts val="0"/>
              </a:spcBef>
              <a:spcAft>
                <a:spcPts val="0"/>
              </a:spcAft>
              <a:buClrTx/>
              <a:buSzTx/>
              <a:buFontTx/>
              <a:buNone/>
              <a:tabLst/>
              <a:defRPr sz="1800"/>
            </a:pPr>
            <a:r>
              <a:rPr lang="en-US" sz="2000" dirty="0"/>
              <a:t>- </a:t>
            </a:r>
            <a:r>
              <a:rPr lang="en-US" sz="2000" b="1" dirty="0"/>
              <a:t>pairwise communication </a:t>
            </a:r>
            <a:r>
              <a:rPr lang="en-US" sz="2000" dirty="0"/>
              <a:t>between secondary users is via an access point or “</a:t>
            </a:r>
            <a:r>
              <a:rPr lang="en-US" sz="2000" b="1" dirty="0"/>
              <a:t>base station</a:t>
            </a:r>
            <a:r>
              <a:rPr lang="en-US" sz="2000" dirty="0"/>
              <a:t>” which is coordinating the </a:t>
            </a:r>
            <a:r>
              <a:rPr lang="en-US" sz="2000" b="1" dirty="0"/>
              <a:t>channel selecti</a:t>
            </a:r>
            <a:r>
              <a:rPr lang="en-US" sz="2000" dirty="0"/>
              <a:t>on for communication. In other words, the transmitter is selecting the channel and the base station is routing that information to the receivers.</a:t>
            </a:r>
          </a:p>
          <a:p>
            <a:pPr lvl="0">
              <a:defRPr sz="1800"/>
            </a:pPr>
            <a:endParaRPr lang="en-US" sz="2000" dirty="0"/>
          </a:p>
          <a:p>
            <a:pPr lvl="0">
              <a:defRPr sz="1800"/>
            </a:pPr>
            <a:r>
              <a:rPr lang="en-US" sz="2000" dirty="0"/>
              <a:t>- </a:t>
            </a:r>
            <a:r>
              <a:rPr lang="en-US" sz="2000" b="1" dirty="0"/>
              <a:t>n</a:t>
            </a:r>
            <a:r>
              <a:rPr lang="en-US" sz="2000" dirty="0"/>
              <a:t> secondary users are competing over </a:t>
            </a:r>
            <a:r>
              <a:rPr lang="en-US" sz="2000" b="1" dirty="0"/>
              <a:t>m</a:t>
            </a:r>
            <a:r>
              <a:rPr lang="en-US" sz="2000" dirty="0"/>
              <a:t> bands. </a:t>
            </a:r>
          </a:p>
          <a:p>
            <a:pPr lvl="0">
              <a:defRPr sz="1800"/>
            </a:pPr>
            <a:endParaRPr lang="en-US" sz="2000" dirty="0"/>
          </a:p>
          <a:p>
            <a:pPr lvl="0">
              <a:defRPr sz="1800"/>
            </a:pPr>
            <a:endParaRPr lang="en-US" sz="2000" dirty="0"/>
          </a:p>
          <a:p>
            <a:pPr lvl="0">
              <a:defRPr sz="1800"/>
            </a:pPr>
            <a:endParaRPr lang="en-US" sz="2000" dirty="0"/>
          </a:p>
          <a:p>
            <a:pPr lvl="0">
              <a:defRPr sz="1800"/>
            </a:pPr>
            <a:endParaRPr sz="2000" dirty="0"/>
          </a:p>
        </p:txBody>
      </p:sp>
    </p:spTree>
    <p:extLst>
      <p:ext uri="{BB962C8B-B14F-4D97-AF65-F5344CB8AC3E}">
        <p14:creationId xmlns:p14="http://schemas.microsoft.com/office/powerpoint/2010/main" val="1172238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187"/>
          <p:cNvSpPr>
            <a:spLocks noGrp="1" noRot="1" noChangeAspect="1"/>
          </p:cNvSpPr>
          <p:nvPr>
            <p:ph type="sldImg"/>
          </p:nvPr>
        </p:nvSpPr>
        <p:spPr>
          <a:prstGeom prst="rect">
            <a:avLst/>
          </a:prstGeom>
        </p:spPr>
        <p:txBody>
          <a:bodyPr/>
          <a:lstStyle/>
          <a:p>
            <a:endParaRPr/>
          </a:p>
        </p:txBody>
      </p:sp>
      <p:sp>
        <p:nvSpPr>
          <p:cNvPr id="188" name="Shape 188"/>
          <p:cNvSpPr>
            <a:spLocks noGrp="1"/>
          </p:cNvSpPr>
          <p:nvPr>
            <p:ph type="body" sz="quarter" idx="1"/>
          </p:nvPr>
        </p:nvSpPr>
        <p:spPr>
          <a:prstGeom prst="rect">
            <a:avLst/>
          </a:prstGeom>
        </p:spPr>
        <p:txBody>
          <a:bodyPr/>
          <a:lstStyle/>
          <a:p>
            <a:pPr>
              <a:lnSpc>
                <a:spcPct val="100000"/>
              </a:lnSpc>
            </a:pPr>
            <a:r>
              <a:rPr lang="en-US" dirty="0"/>
              <a:t>The performance metric is defined as follows: </a:t>
            </a:r>
          </a:p>
          <a:p>
            <a:pPr>
              <a:lnSpc>
                <a:spcPct val="100000"/>
              </a:lnSpc>
            </a:pPr>
            <a:endParaRPr lang="en-US" dirty="0"/>
          </a:p>
          <a:p>
            <a:pPr>
              <a:lnSpc>
                <a:spcPct val="100000"/>
              </a:lnSpc>
            </a:pPr>
            <a:r>
              <a:rPr dirty="0"/>
              <a:t>Each SU receives a transmission rate (reward) </a:t>
            </a:r>
            <a:r>
              <a:rPr lang="en-US" dirty="0"/>
              <a:t>according to the R function </a:t>
            </a:r>
            <a:r>
              <a:rPr dirty="0"/>
              <a:t>which depends on the number of SU sharing a band</a:t>
            </a:r>
            <a:r>
              <a:rPr lang="en-US" dirty="0"/>
              <a:t>.</a:t>
            </a:r>
            <a:r>
              <a:rPr lang="en-US" baseline="0" dirty="0"/>
              <a:t> </a:t>
            </a:r>
            <a:endParaRPr dirty="0"/>
          </a:p>
          <a:p>
            <a:pPr>
              <a:lnSpc>
                <a:spcPct val="100000"/>
              </a:lnSpc>
            </a:pPr>
            <a:endParaRPr lang="en-US" dirty="0"/>
          </a:p>
          <a:p>
            <a:pPr>
              <a:lnSpc>
                <a:spcPct val="100000"/>
              </a:lnSpc>
            </a:pPr>
            <a:r>
              <a:rPr lang="en-US" dirty="0"/>
              <a:t>-k is the number of SUs sharing band b with s</a:t>
            </a:r>
          </a:p>
          <a:p>
            <a:pPr>
              <a:lnSpc>
                <a:spcPct val="100000"/>
              </a:lnSpc>
            </a:pPr>
            <a:endParaRPr lang="en-US" dirty="0"/>
          </a:p>
          <a:p>
            <a:pPr marL="0" marR="0" indent="0" defTabSz="457200" eaLnBrk="1" fontAlgn="auto" latinLnBrk="0" hangingPunct="1">
              <a:lnSpc>
                <a:spcPct val="100000"/>
              </a:lnSpc>
              <a:spcBef>
                <a:spcPts val="0"/>
              </a:spcBef>
              <a:spcAft>
                <a:spcPts val="0"/>
              </a:spcAft>
              <a:buClrTx/>
              <a:buSzTx/>
              <a:buFontTx/>
              <a:buNone/>
              <a:tabLst/>
              <a:defRPr/>
            </a:pPr>
            <a:r>
              <a:rPr lang="en-US" dirty="0"/>
              <a:t>Note: To isolate the impact of the proposed paradigm, we do not consider path loss and shadowing. </a:t>
            </a:r>
          </a:p>
          <a:p>
            <a:pPr marL="0" marR="0" indent="0" defTabSz="457200" eaLnBrk="1" fontAlgn="auto" latinLnBrk="0" hangingPunct="1">
              <a:lnSpc>
                <a:spcPct val="100000"/>
              </a:lnSpc>
              <a:spcBef>
                <a:spcPts val="0"/>
              </a:spcBef>
              <a:spcAft>
                <a:spcPts val="0"/>
              </a:spcAft>
              <a:buClrTx/>
              <a:buSzTx/>
              <a:buFontTx/>
              <a:buNone/>
              <a:tabLst/>
              <a:defRPr/>
            </a:pPr>
            <a:r>
              <a:rPr lang="en-US" dirty="0"/>
              <a:t>In</a:t>
            </a:r>
            <a:r>
              <a:rPr lang="en-US" baseline="0" dirty="0"/>
              <a:t> this sense</a:t>
            </a:r>
            <a:r>
              <a:rPr lang="en-US" dirty="0"/>
              <a:t> SUs are homogenous, they all experience the same power P and channel gain G (in the reward function).</a:t>
            </a:r>
          </a:p>
          <a:p>
            <a:pPr>
              <a:lnSpc>
                <a:spcPct val="100000"/>
              </a:lnSpc>
            </a:pPr>
            <a:endParaRPr dirty="0"/>
          </a:p>
        </p:txBody>
      </p:sp>
    </p:spTree>
    <p:extLst>
      <p:ext uri="{BB962C8B-B14F-4D97-AF65-F5344CB8AC3E}">
        <p14:creationId xmlns:p14="http://schemas.microsoft.com/office/powerpoint/2010/main" val="1783864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hape 195"/>
          <p:cNvSpPr>
            <a:spLocks noGrp="1" noRot="1" noChangeAspect="1"/>
          </p:cNvSpPr>
          <p:nvPr>
            <p:ph type="sldImg"/>
          </p:nvPr>
        </p:nvSpPr>
        <p:spPr>
          <a:prstGeom prst="rect">
            <a:avLst/>
          </a:prstGeom>
        </p:spPr>
        <p:txBody>
          <a:bodyPr/>
          <a:lstStyle/>
          <a:p>
            <a:endParaRPr/>
          </a:p>
        </p:txBody>
      </p:sp>
      <p:sp>
        <p:nvSpPr>
          <p:cNvPr id="196" name="Shape 196"/>
          <p:cNvSpPr>
            <a:spLocks noGrp="1"/>
          </p:cNvSpPr>
          <p:nvPr>
            <p:ph type="body" sz="quarter" idx="1"/>
          </p:nvPr>
        </p:nvSpPr>
        <p:spPr>
          <a:prstGeom prst="rect">
            <a:avLst/>
          </a:prstGeom>
        </p:spPr>
        <p:txBody>
          <a:bodyPr/>
          <a:lstStyle>
            <a:lvl1pPr>
              <a:lnSpc>
                <a:spcPct val="100000"/>
              </a:lnSpc>
            </a:lvl1pPr>
          </a:lstStyle>
          <a:p>
            <a:r>
              <a:rPr lang="en-US" dirty="0"/>
              <a:t>Finally, the system wide utility U_T (the average utility per SU per unit time up to time T) is obtained by taking the sum of the instantaneous utility (</a:t>
            </a:r>
            <a:r>
              <a:rPr lang="en-US" dirty="0" err="1"/>
              <a:t>I_t</a:t>
            </a:r>
            <a:r>
              <a:rPr lang="en-US" dirty="0"/>
              <a:t>) of all SUs and subtracting the instantaneous cost of all SU who switched bands from this total reward. The system wide instantaneous utility W is obtained by calculating the reward R(k) for each SU in the system.</a:t>
            </a:r>
          </a:p>
        </p:txBody>
      </p:sp>
    </p:spTree>
    <p:extLst>
      <p:ext uri="{BB962C8B-B14F-4D97-AF65-F5344CB8AC3E}">
        <p14:creationId xmlns:p14="http://schemas.microsoft.com/office/powerpoint/2010/main" val="736335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a:spLocks noGrp="1" noRot="1" noChangeAspect="1"/>
          </p:cNvSpPr>
          <p:nvPr>
            <p:ph type="sldImg"/>
          </p:nvPr>
        </p:nvSpPr>
        <p:spPr>
          <a:prstGeom prst="rect">
            <a:avLst/>
          </a:prstGeom>
        </p:spPr>
        <p:txBody>
          <a:bodyPr/>
          <a:lstStyle/>
          <a:p>
            <a:endParaRPr/>
          </a:p>
        </p:txBody>
      </p:sp>
      <p:sp>
        <p:nvSpPr>
          <p:cNvPr id="200" name="Shape 200"/>
          <p:cNvSpPr>
            <a:spLocks noGrp="1"/>
          </p:cNvSpPr>
          <p:nvPr>
            <p:ph type="body" sz="quarter" idx="1"/>
          </p:nvPr>
        </p:nvSpPr>
        <p:spPr>
          <a:prstGeom prst="rect">
            <a:avLst/>
          </a:prstGeom>
        </p:spPr>
        <p:txBody>
          <a:bodyPr/>
          <a:lstStyle/>
          <a:p>
            <a:r>
              <a:rPr lang="en-US" sz="2200" dirty="0">
                <a:effectLst/>
                <a:latin typeface="Helvetica Neue"/>
                <a:ea typeface="Helvetica Neue"/>
                <a:cs typeface="Helvetica Neue"/>
                <a:sym typeface="Helvetica Neue"/>
              </a:rPr>
              <a:t>Next,</a:t>
            </a:r>
            <a:r>
              <a:rPr lang="en-US" sz="2200" baseline="0" dirty="0">
                <a:effectLst/>
                <a:latin typeface="Helvetica Neue"/>
                <a:ea typeface="Helvetica Neue"/>
                <a:cs typeface="Helvetica Neue"/>
                <a:sym typeface="Helvetica Neue"/>
              </a:rPr>
              <a:t> let's look at the underlying behavioral model</a:t>
            </a:r>
            <a:endParaRPr lang="en-US" sz="2200" dirty="0">
              <a:effectLst/>
              <a:latin typeface="Helvetica Neue"/>
              <a:ea typeface="Helvetica Neue"/>
              <a:cs typeface="Helvetica Neue"/>
              <a:sym typeface="Helvetica Neue"/>
            </a:endParaRPr>
          </a:p>
          <a:p>
            <a:endParaRPr lang="en-US" dirty="0"/>
          </a:p>
        </p:txBody>
      </p:sp>
    </p:spTree>
    <p:extLst>
      <p:ext uri="{BB962C8B-B14F-4D97-AF65-F5344CB8AC3E}">
        <p14:creationId xmlns:p14="http://schemas.microsoft.com/office/powerpoint/2010/main" val="351159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638300"/>
            <a:ext cx="10464800" cy="3302000"/>
          </a:xfrm>
          <a:prstGeom prst="rect">
            <a:avLst/>
          </a:prstGeom>
        </p:spPr>
        <p:txBody>
          <a:bodyPr anchor="b"/>
          <a:lstStyle/>
          <a:p>
            <a:r>
              <a:t>Title Text</a:t>
            </a:r>
          </a:p>
        </p:txBody>
      </p:sp>
      <p:sp>
        <p:nvSpPr>
          <p:cNvPr id="12" name="Shape 12"/>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44B950-92F8-4D31-A6FD-D9F44C5AD81A}" type="datetimeFigureOut">
              <a:rPr lang="en-US" smtClean="0"/>
              <a:t>10/26/2021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290866" y="9251950"/>
            <a:ext cx="410369" cy="379591"/>
          </a:xfrm>
        </p:spPr>
        <p:txBody>
          <a:bodyPr/>
          <a:lstStyle/>
          <a:p>
            <a:fld id="{125FBF2D-7982-4726-A0D7-45CA0B3C7A73}" type="slidenum">
              <a:rPr lang="en-US" smtClean="0"/>
              <a:t>‹#›</a:t>
            </a:fld>
            <a:endParaRPr lang="en-US"/>
          </a:p>
        </p:txBody>
      </p:sp>
    </p:spTree>
    <p:extLst>
      <p:ext uri="{BB962C8B-B14F-4D97-AF65-F5344CB8AC3E}">
        <p14:creationId xmlns:p14="http://schemas.microsoft.com/office/powerpoint/2010/main" val="3794517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1270000" y="3225800"/>
            <a:ext cx="10464800" cy="3302000"/>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Shape 40"/>
          <p:cNvSpPr>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718300" y="2603500"/>
            <a:ext cx="5334000" cy="62865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6724518" y="889000"/>
            <a:ext cx="5334001" cy="3771900"/>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vl1pPr>
          </a:lstStyle>
          <a:p>
            <a:r>
              <a:t>–Johnny Appleseed</a:t>
            </a:r>
          </a:p>
        </p:txBody>
      </p:sp>
      <p:sp>
        <p:nvSpPr>
          <p:cNvPr id="94" name="Shape 94"/>
          <p:cNvSpPr>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13.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13.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3" Type="http://schemas.openxmlformats.org/officeDocument/2006/relationships/image" Target="../media/image4.tif"/><Relationship Id="rId7" Type="http://schemas.openxmlformats.org/officeDocument/2006/relationships/image" Target="../media/image8.emf"/><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tif"/></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10.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p:cNvSpPr>
          <p:nvPr>
            <p:ph type="ctrTitle"/>
          </p:nvPr>
        </p:nvSpPr>
        <p:spPr>
          <a:xfrm>
            <a:off x="1270000" y="1035505"/>
            <a:ext cx="10464800" cy="3302000"/>
          </a:xfrm>
          <a:prstGeom prst="rect">
            <a:avLst/>
          </a:prstGeom>
        </p:spPr>
        <p:txBody>
          <a:bodyPr/>
          <a:lstStyle>
            <a:lvl1pPr defTabSz="457200">
              <a:spcBef>
                <a:spcPts val="1200"/>
              </a:spcBef>
              <a:defRPr sz="5100">
                <a:latin typeface="Times"/>
                <a:ea typeface="Times"/>
                <a:cs typeface="Times"/>
                <a:sym typeface="Times"/>
              </a:defRPr>
            </a:lvl1pPr>
          </a:lstStyle>
          <a:p>
            <a:r>
              <a:rPr lang="en-US" dirty="0"/>
              <a:t>Evaluation of a bio-socially inspired secure DSA scheme using testbed-calibrated hybrid simulations </a:t>
            </a:r>
          </a:p>
        </p:txBody>
      </p:sp>
      <p:sp>
        <p:nvSpPr>
          <p:cNvPr id="2" name="TextBox 1"/>
          <p:cNvSpPr txBox="1"/>
          <p:nvPr/>
        </p:nvSpPr>
        <p:spPr>
          <a:xfrm>
            <a:off x="9325640" y="315891"/>
            <a:ext cx="3278141"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000000"/>
                </a:solidFill>
                <a:effectLst/>
                <a:uFillTx/>
                <a:latin typeface="+mn-lt"/>
                <a:ea typeface="+mn-ea"/>
                <a:cs typeface="+mn-cs"/>
                <a:sym typeface="Helvetica Light"/>
              </a:rPr>
              <a:t>IEEE IEMCON </a:t>
            </a:r>
            <a:r>
              <a:rPr lang="en-US" sz="2800" dirty="0"/>
              <a:t>2021</a:t>
            </a:r>
            <a:endParaRPr kumimoji="0" lang="en-US" sz="28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9" name="TextBox 8"/>
          <p:cNvSpPr txBox="1"/>
          <p:nvPr/>
        </p:nvSpPr>
        <p:spPr>
          <a:xfrm>
            <a:off x="1270000" y="6062427"/>
            <a:ext cx="11450250" cy="21954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2400" b="1" dirty="0"/>
              <a:t>Authors:</a:t>
            </a:r>
          </a:p>
          <a:p>
            <a:pPr algn="l"/>
            <a:r>
              <a:rPr lang="en-US" sz="2000" dirty="0"/>
              <a:t>Anna </a:t>
            </a:r>
            <a:r>
              <a:rPr lang="en-US" sz="2000" dirty="0" err="1"/>
              <a:t>Wisniewska</a:t>
            </a:r>
            <a:r>
              <a:rPr lang="en-US" sz="2000" dirty="0"/>
              <a:t> – Department of Computer Science, Washington State University, Vancouver</a:t>
            </a:r>
          </a:p>
          <a:p>
            <a:pPr algn="l"/>
            <a:r>
              <a:rPr lang="en-US" sz="2000" dirty="0"/>
              <a:t>Nirnimesh Ghose – School </a:t>
            </a:r>
            <a:r>
              <a:rPr lang="en-US" sz="2000"/>
              <a:t>of Computing, </a:t>
            </a:r>
            <a:r>
              <a:rPr lang="en-US" sz="2000" dirty="0"/>
              <a:t>University of Nebraska-Lincoln</a:t>
            </a:r>
          </a:p>
          <a:p>
            <a:pPr algn="l"/>
            <a:r>
              <a:rPr lang="en-US" sz="2000" dirty="0"/>
              <a:t>Bilal Khan - Department of Sociology, University of Nebraska-Lincoln</a:t>
            </a:r>
          </a:p>
          <a:p>
            <a:pPr algn="l"/>
            <a:endParaRPr lang="en-US" sz="2400" dirty="0"/>
          </a:p>
          <a:p>
            <a:pPr algn="l"/>
            <a:endParaRPr kumimoji="0" lang="en-US" sz="2400" b="0" i="0" u="none" strike="noStrike" cap="none" spc="0" normalizeH="0" baseline="0" dirty="0">
              <a:ln>
                <a:noFill/>
              </a:ln>
              <a:solidFill>
                <a:srgbClr val="000000"/>
              </a:solidFill>
              <a:effectLst/>
              <a:uFillTx/>
              <a:latin typeface="+mn-lt"/>
              <a:ea typeface="+mn-ea"/>
              <a:cs typeface="+mn-cs"/>
              <a:sym typeface="Helvetica Light"/>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hape 202"/>
          <p:cNvSpPr>
            <a:spLocks noGrp="1"/>
          </p:cNvSpPr>
          <p:nvPr>
            <p:ph type="title"/>
          </p:nvPr>
        </p:nvSpPr>
        <p:spPr>
          <a:prstGeom prst="rect">
            <a:avLst/>
          </a:prstGeom>
        </p:spPr>
        <p:txBody>
          <a:bodyPr>
            <a:normAutofit/>
          </a:bodyPr>
          <a:lstStyle>
            <a:lvl1pPr defTabSz="578358">
              <a:defRPr sz="7919">
                <a:latin typeface="+mn-lt"/>
                <a:ea typeface="+mn-ea"/>
                <a:cs typeface="+mn-cs"/>
                <a:sym typeface="Helvetica Light"/>
              </a:defRPr>
            </a:lvl1pPr>
          </a:lstStyle>
          <a:p>
            <a:r>
              <a:rPr dirty="0"/>
              <a:t>Forage-Consume </a:t>
            </a:r>
            <a:r>
              <a:rPr lang="en-US" dirty="0"/>
              <a:t>FSM</a:t>
            </a:r>
            <a:endParaRPr dirty="0"/>
          </a:p>
        </p:txBody>
      </p:sp>
      <p:grpSp>
        <p:nvGrpSpPr>
          <p:cNvPr id="6" name="Group 5"/>
          <p:cNvGrpSpPr/>
          <p:nvPr/>
        </p:nvGrpSpPr>
        <p:grpSpPr>
          <a:xfrm>
            <a:off x="3147016" y="3022967"/>
            <a:ext cx="6616912" cy="3870772"/>
            <a:chOff x="3147016" y="3022967"/>
            <a:chExt cx="6616912" cy="3870772"/>
          </a:xfrm>
        </p:grpSpPr>
        <p:sp>
          <p:nvSpPr>
            <p:cNvPr id="203" name="Shape 203"/>
            <p:cNvSpPr/>
            <p:nvPr/>
          </p:nvSpPr>
          <p:spPr>
            <a:xfrm>
              <a:off x="3640923" y="4558529"/>
              <a:ext cx="1768823" cy="1768874"/>
            </a:xfrm>
            <a:prstGeom prst="ellipse">
              <a:avLst/>
            </a:prstGeom>
            <a:noFill/>
            <a:ln w="25400" cap="flat">
              <a:solidFill>
                <a:srgbClr val="000000"/>
              </a:solidFill>
              <a:prstDash val="solid"/>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defRPr>
              </a:pPr>
              <a:endParaRPr baseline="-25000"/>
            </a:p>
          </p:txBody>
        </p:sp>
        <p:sp>
          <p:nvSpPr>
            <p:cNvPr id="204" name="Shape 204"/>
            <p:cNvSpPr/>
            <p:nvPr/>
          </p:nvSpPr>
          <p:spPr>
            <a:xfrm>
              <a:off x="7755723" y="4558529"/>
              <a:ext cx="1768824" cy="1768874"/>
            </a:xfrm>
            <a:prstGeom prst="ellipse">
              <a:avLst/>
            </a:prstGeom>
            <a:noFill/>
            <a:ln w="25400" cap="flat">
              <a:solidFill>
                <a:srgbClr val="000000"/>
              </a:solidFill>
              <a:prstDash val="solid"/>
              <a:miter lim="400000"/>
            </a:ln>
            <a:effectLst>
              <a:outerShdw blurRad="50800" dist="12700" rotWithShape="0">
                <a:srgbClr val="000000">
                  <a:alpha val="50000"/>
                </a:srgbClr>
              </a:outerShdw>
            </a:effectLst>
          </p:spPr>
          <p:txBody>
            <a:bodyPr wrap="square" lIns="50800" tIns="50800" rIns="50800" bIns="50800" numCol="1" anchor="ctr">
              <a:noAutofit/>
            </a:bodyPr>
            <a:lstStyle/>
            <a:p>
              <a:pPr>
                <a:defRPr sz="2400">
                  <a:solidFill>
                    <a:srgbClr val="FFFFFF"/>
                  </a:solidFill>
                </a:defRPr>
              </a:pPr>
              <a:endParaRPr baseline="-25000"/>
            </a:p>
          </p:txBody>
        </p:sp>
        <p:sp>
          <p:nvSpPr>
            <p:cNvPr id="207" name="Shape 207"/>
            <p:cNvSpPr/>
            <p:nvPr/>
          </p:nvSpPr>
          <p:spPr>
            <a:xfrm>
              <a:off x="8317077" y="3671300"/>
              <a:ext cx="1304592" cy="1192278"/>
            </a:xfrm>
            <a:custGeom>
              <a:avLst/>
              <a:gdLst/>
              <a:ahLst/>
              <a:cxnLst>
                <a:cxn ang="0">
                  <a:pos x="wd2" y="hd2"/>
                </a:cxn>
                <a:cxn ang="5400000">
                  <a:pos x="wd2" y="hd2"/>
                </a:cxn>
                <a:cxn ang="10800000">
                  <a:pos x="wd2" y="hd2"/>
                </a:cxn>
                <a:cxn ang="16200000">
                  <a:pos x="wd2" y="hd2"/>
                </a:cxn>
              </a:cxnLst>
              <a:rect l="0" t="0" r="r" b="b"/>
              <a:pathLst>
                <a:path w="16886" h="20635" extrusionOk="0">
                  <a:moveTo>
                    <a:pt x="812" y="15790"/>
                  </a:moveTo>
                  <a:cubicBezTo>
                    <a:pt x="-1978" y="7925"/>
                    <a:pt x="2813" y="-965"/>
                    <a:pt x="9275" y="85"/>
                  </a:cubicBezTo>
                  <a:cubicBezTo>
                    <a:pt x="16908" y="1324"/>
                    <a:pt x="19622" y="14272"/>
                    <a:pt x="13584" y="20635"/>
                  </a:cubicBezTo>
                </a:path>
              </a:pathLst>
            </a:custGeom>
            <a:noFill/>
            <a:ln w="25400" cap="flat">
              <a:solidFill>
                <a:srgbClr val="000000"/>
              </a:solidFill>
              <a:prstDash val="solid"/>
              <a:miter lim="400000"/>
            </a:ln>
            <a:effectLst/>
          </p:spPr>
          <p:txBody>
            <a:bodyPr wrap="square" lIns="50800" tIns="50800" rIns="50800" bIns="50800" numCol="1" anchor="ctr">
              <a:noAutofit/>
            </a:bodyPr>
            <a:lstStyle/>
            <a:p>
              <a:pPr>
                <a:defRPr sz="2400"/>
              </a:pPr>
              <a:endParaRPr baseline="-25000"/>
            </a:p>
          </p:txBody>
        </p:sp>
        <p:sp>
          <p:nvSpPr>
            <p:cNvPr id="208" name="Shape 208"/>
            <p:cNvSpPr/>
            <p:nvPr/>
          </p:nvSpPr>
          <p:spPr>
            <a:xfrm>
              <a:off x="3328156" y="3666798"/>
              <a:ext cx="1315572" cy="1248622"/>
            </a:xfrm>
            <a:custGeom>
              <a:avLst/>
              <a:gdLst/>
              <a:ahLst/>
              <a:cxnLst>
                <a:cxn ang="0">
                  <a:pos x="wd2" y="hd2"/>
                </a:cxn>
                <a:cxn ang="5400000">
                  <a:pos x="wd2" y="hd2"/>
                </a:cxn>
                <a:cxn ang="10800000">
                  <a:pos x="wd2" y="hd2"/>
                </a:cxn>
                <a:cxn ang="16200000">
                  <a:pos x="wd2" y="hd2"/>
                </a:cxn>
              </a:cxnLst>
              <a:rect l="0" t="0" r="r" b="b"/>
              <a:pathLst>
                <a:path w="17183" h="18172" extrusionOk="0">
                  <a:moveTo>
                    <a:pt x="16645" y="12958"/>
                  </a:moveTo>
                  <a:cubicBezTo>
                    <a:pt x="19445" y="4263"/>
                    <a:pt x="10740" y="-3428"/>
                    <a:pt x="3780" y="1592"/>
                  </a:cubicBezTo>
                  <a:cubicBezTo>
                    <a:pt x="-2155" y="5873"/>
                    <a:pt x="-848" y="15940"/>
                    <a:pt x="5932" y="18172"/>
                  </a:cubicBezTo>
                </a:path>
              </a:pathLst>
            </a:custGeom>
            <a:noFill/>
            <a:ln w="25400" cap="flat">
              <a:solidFill>
                <a:srgbClr val="000000"/>
              </a:solidFill>
              <a:prstDash val="solid"/>
              <a:miter lim="400000"/>
            </a:ln>
            <a:effectLst/>
          </p:spPr>
          <p:txBody>
            <a:bodyPr wrap="square" lIns="50800" tIns="50800" rIns="50800" bIns="50800" numCol="1" anchor="ctr">
              <a:noAutofit/>
            </a:bodyPr>
            <a:lstStyle/>
            <a:p>
              <a:pPr>
                <a:defRPr sz="2400"/>
              </a:pPr>
              <a:endParaRPr baseline="-25000"/>
            </a:p>
          </p:txBody>
        </p:sp>
        <p:sp>
          <p:nvSpPr>
            <p:cNvPr id="209" name="Shape 209"/>
            <p:cNvSpPr/>
            <p:nvPr/>
          </p:nvSpPr>
          <p:spPr>
            <a:xfrm>
              <a:off x="4067676" y="5163334"/>
              <a:ext cx="915315" cy="41036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sz="3000"/>
              </a:lvl1pPr>
            </a:lstStyle>
            <a:p>
              <a:r>
                <a:rPr baseline="-25000"/>
                <a:t>Forage</a:t>
              </a:r>
            </a:p>
          </p:txBody>
        </p:sp>
        <p:sp>
          <p:nvSpPr>
            <p:cNvPr id="210" name="Shape 210"/>
            <p:cNvSpPr/>
            <p:nvPr/>
          </p:nvSpPr>
          <p:spPr>
            <a:xfrm>
              <a:off x="8039810" y="5188679"/>
              <a:ext cx="1200650" cy="41036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sz="3000"/>
              </a:lvl1pPr>
            </a:lstStyle>
            <a:p>
              <a:r>
                <a:rPr baseline="-25000"/>
                <a:t>Consume</a:t>
              </a:r>
            </a:p>
          </p:txBody>
        </p:sp>
        <p:sp>
          <p:nvSpPr>
            <p:cNvPr id="205" name="Shape 205"/>
            <p:cNvSpPr/>
            <p:nvPr/>
          </p:nvSpPr>
          <p:spPr>
            <a:xfrm>
              <a:off x="5317007" y="4585406"/>
              <a:ext cx="2509367" cy="431015"/>
            </a:xfrm>
            <a:custGeom>
              <a:avLst/>
              <a:gdLst/>
              <a:ahLst/>
              <a:cxnLst>
                <a:cxn ang="0">
                  <a:pos x="wd2" y="hd2"/>
                </a:cxn>
                <a:cxn ang="5400000">
                  <a:pos x="wd2" y="hd2"/>
                </a:cxn>
                <a:cxn ang="10800000">
                  <a:pos x="wd2" y="hd2"/>
                </a:cxn>
                <a:cxn ang="16200000">
                  <a:pos x="wd2" y="hd2"/>
                </a:cxn>
              </a:cxnLst>
              <a:rect l="0" t="0" r="r" b="b"/>
              <a:pathLst>
                <a:path w="21600" h="21548" extrusionOk="0">
                  <a:moveTo>
                    <a:pt x="0" y="21548"/>
                  </a:moveTo>
                  <a:cubicBezTo>
                    <a:pt x="3278" y="7402"/>
                    <a:pt x="7037" y="-52"/>
                    <a:pt x="10868" y="1"/>
                  </a:cubicBezTo>
                  <a:cubicBezTo>
                    <a:pt x="14650" y="52"/>
                    <a:pt x="18359" y="7420"/>
                    <a:pt x="21600" y="21320"/>
                  </a:cubicBezTo>
                </a:path>
              </a:pathLst>
            </a:custGeom>
            <a:noFill/>
            <a:ln w="25400" cap="flat">
              <a:solidFill>
                <a:srgbClr val="000000"/>
              </a:solidFill>
              <a:prstDash val="solid"/>
              <a:miter lim="400000"/>
            </a:ln>
            <a:effectLst/>
          </p:spPr>
          <p:txBody>
            <a:bodyPr wrap="square" lIns="50800" tIns="50800" rIns="50800" bIns="50800" numCol="1" anchor="ctr">
              <a:noAutofit/>
            </a:bodyPr>
            <a:lstStyle/>
            <a:p>
              <a:pPr>
                <a:defRPr sz="2400"/>
              </a:pPr>
              <a:endParaRPr baseline="-25000"/>
            </a:p>
          </p:txBody>
        </p:sp>
        <p:sp>
          <p:nvSpPr>
            <p:cNvPr id="211" name="Shape 211"/>
            <p:cNvSpPr/>
            <p:nvPr/>
          </p:nvSpPr>
          <p:spPr>
            <a:xfrm rot="7200000">
              <a:off x="7454749" y="4704847"/>
              <a:ext cx="444501" cy="4445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00000"/>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defRPr>
              </a:pPr>
              <a:endParaRPr baseline="-25000"/>
            </a:p>
          </p:txBody>
        </p:sp>
        <p:sp>
          <p:nvSpPr>
            <p:cNvPr id="212" name="Shape 212"/>
            <p:cNvSpPr/>
            <p:nvPr/>
          </p:nvSpPr>
          <p:spPr>
            <a:xfrm rot="12900000" flipH="1">
              <a:off x="9232142" y="4503176"/>
              <a:ext cx="444501" cy="4445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00000"/>
            </a:solidFill>
            <a:ln w="12700" cap="flat">
              <a:noFill/>
              <a:miter lim="400000"/>
            </a:ln>
            <a:effectLst>
              <a:outerShdw blurRad="50800" dist="12700" rotWithShape="0">
                <a:srgbClr val="000000">
                  <a:alpha val="50000"/>
                </a:srgbClr>
              </a:outerShdw>
            </a:effectLst>
          </p:spPr>
          <p:txBody>
            <a:bodyPr wrap="square" lIns="50800" tIns="50800" rIns="50800" bIns="50800" numCol="1" anchor="ctr">
              <a:noAutofit/>
            </a:bodyPr>
            <a:lstStyle/>
            <a:p>
              <a:pPr>
                <a:defRPr sz="2400">
                  <a:solidFill>
                    <a:srgbClr val="FFFFFF"/>
                  </a:solidFill>
                </a:defRPr>
              </a:pPr>
              <a:endParaRPr baseline="-25000"/>
            </a:p>
          </p:txBody>
        </p:sp>
        <p:sp>
          <p:nvSpPr>
            <p:cNvPr id="206" name="Shape 206"/>
            <p:cNvSpPr/>
            <p:nvPr/>
          </p:nvSpPr>
          <p:spPr>
            <a:xfrm flipH="1">
              <a:off x="5351035" y="5853866"/>
              <a:ext cx="2509508" cy="416749"/>
            </a:xfrm>
            <a:custGeom>
              <a:avLst/>
              <a:gdLst/>
              <a:ahLst/>
              <a:cxnLst>
                <a:cxn ang="0">
                  <a:pos x="wd2" y="hd2"/>
                </a:cxn>
                <a:cxn ang="5400000">
                  <a:pos x="wd2" y="hd2"/>
                </a:cxn>
                <a:cxn ang="10800000">
                  <a:pos x="wd2" y="hd2"/>
                </a:cxn>
                <a:cxn ang="16200000">
                  <a:pos x="wd2" y="hd2"/>
                </a:cxn>
              </a:cxnLst>
              <a:rect l="0" t="0" r="r" b="b"/>
              <a:pathLst>
                <a:path w="21600" h="21548" extrusionOk="0">
                  <a:moveTo>
                    <a:pt x="0" y="0"/>
                  </a:moveTo>
                  <a:cubicBezTo>
                    <a:pt x="3278" y="14146"/>
                    <a:pt x="7037" y="21600"/>
                    <a:pt x="10868" y="21547"/>
                  </a:cubicBezTo>
                  <a:cubicBezTo>
                    <a:pt x="14650" y="21496"/>
                    <a:pt x="18359" y="14128"/>
                    <a:pt x="21600" y="228"/>
                  </a:cubicBezTo>
                </a:path>
              </a:pathLst>
            </a:custGeom>
            <a:noFill/>
            <a:ln w="25400" cap="flat">
              <a:solidFill>
                <a:srgbClr val="000000"/>
              </a:solidFill>
              <a:prstDash val="solid"/>
              <a:miter lim="400000"/>
            </a:ln>
            <a:effectLst/>
          </p:spPr>
          <p:txBody>
            <a:bodyPr wrap="square" lIns="50800" tIns="50800" rIns="50800" bIns="50800" numCol="1" anchor="ctr">
              <a:noAutofit/>
            </a:bodyPr>
            <a:lstStyle/>
            <a:p>
              <a:pPr>
                <a:defRPr sz="2400"/>
              </a:pPr>
              <a:endParaRPr baseline="-25000"/>
            </a:p>
          </p:txBody>
        </p:sp>
        <p:sp>
          <p:nvSpPr>
            <p:cNvPr id="213" name="Shape 213"/>
            <p:cNvSpPr/>
            <p:nvPr/>
          </p:nvSpPr>
          <p:spPr>
            <a:xfrm rot="18000000">
              <a:off x="5307186" y="5739438"/>
              <a:ext cx="444501" cy="4445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00000"/>
            </a:solidFill>
            <a:ln w="25400" cap="flat">
              <a:solidFill>
                <a:srgbClr val="000000"/>
              </a:solidFill>
              <a:prstDash val="solid"/>
              <a:miter lim="400000"/>
            </a:ln>
            <a:effectLst/>
          </p:spPr>
          <p:txBody>
            <a:bodyPr wrap="square" lIns="50800" tIns="50800" rIns="50800" bIns="50800" numCol="1" anchor="ctr">
              <a:noAutofit/>
            </a:bodyPr>
            <a:lstStyle/>
            <a:p>
              <a:pPr>
                <a:defRPr sz="2400"/>
              </a:pPr>
              <a:endParaRPr baseline="-25000"/>
            </a:p>
          </p:txBody>
        </p:sp>
        <p:sp>
          <p:nvSpPr>
            <p:cNvPr id="214" name="Shape 214"/>
            <p:cNvSpPr/>
            <p:nvPr/>
          </p:nvSpPr>
          <p:spPr>
            <a:xfrm rot="7860000">
              <a:off x="3376338" y="4557451"/>
              <a:ext cx="444501" cy="4445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00000"/>
            </a:solidFill>
            <a:ln w="25400" cap="flat">
              <a:solidFill>
                <a:srgbClr val="000000"/>
              </a:solidFill>
              <a:prstDash val="solid"/>
              <a:miter lim="400000"/>
            </a:ln>
            <a:effectLst/>
          </p:spPr>
          <p:txBody>
            <a:bodyPr wrap="square" lIns="50800" tIns="50800" rIns="50800" bIns="50800" numCol="1" anchor="ctr">
              <a:noAutofit/>
            </a:bodyPr>
            <a:lstStyle/>
            <a:p>
              <a:pPr>
                <a:defRPr sz="2400"/>
              </a:pPr>
              <a:endParaRPr baseline="-25000"/>
            </a:p>
          </p:txBody>
        </p:sp>
        <mc:AlternateContent xmlns:mc="http://schemas.openxmlformats.org/markup-compatibility/2006" xmlns:a14="http://schemas.microsoft.com/office/drawing/2010/main">
          <mc:Choice Requires="a14">
            <p:sp>
              <p:nvSpPr>
                <p:cNvPr id="2" name="TextBox 1"/>
                <p:cNvSpPr txBox="1"/>
                <p:nvPr/>
              </p:nvSpPr>
              <p:spPr>
                <a:xfrm>
                  <a:off x="3147016" y="3022967"/>
                  <a:ext cx="1677852" cy="6438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14:m>
                    <m:oMath xmlns:m="http://schemas.openxmlformats.org/officeDocument/2006/math">
                      <m:r>
                        <a:rPr kumimoji="0" lang="en-US" sz="3600" b="0" i="1" u="none" strike="noStrike" cap="none" spc="0" normalizeH="0" baseline="0" smtClean="0">
                          <a:ln>
                            <a:noFill/>
                          </a:ln>
                          <a:solidFill>
                            <a:srgbClr val="000000"/>
                          </a:solidFill>
                          <a:effectLst/>
                          <a:uFillTx/>
                          <a:latin typeface="Cambria Math" charset="0"/>
                          <a:ea typeface="+mn-ea"/>
                          <a:cs typeface="+mn-cs"/>
                          <a:sym typeface="Helvetica Light"/>
                        </a:rPr>
                        <m:t>1−</m:t>
                      </m:r>
                      <m:r>
                        <a:rPr kumimoji="0" lang="en-US" sz="3600" b="0" i="1" u="none" strike="noStrike" cap="none" spc="0" normalizeH="0" baseline="0" smtClean="0">
                          <a:ln>
                            <a:noFill/>
                          </a:ln>
                          <a:solidFill>
                            <a:srgbClr val="000000"/>
                          </a:solidFill>
                          <a:effectLst/>
                          <a:uFillTx/>
                          <a:latin typeface="Cambria Math" charset="0"/>
                          <a:ea typeface="+mn-ea"/>
                          <a:cs typeface="+mn-cs"/>
                          <a:sym typeface="Helvetica Light"/>
                        </a:rPr>
                        <m:t>𝑃</m:t>
                      </m:r>
                    </m:oMath>
                  </a14:m>
                  <a:r>
                    <a:rPr kumimoji="0" lang="en-US" sz="3600" b="0" i="1" u="none" strike="noStrike" cap="none" spc="0" normalizeH="0" baseline="-25000" dirty="0">
                      <a:ln>
                        <a:noFill/>
                      </a:ln>
                      <a:solidFill>
                        <a:srgbClr val="000000"/>
                      </a:solidFill>
                      <a:effectLst/>
                      <a:uFillTx/>
                      <a:latin typeface="+mn-lt"/>
                      <a:ea typeface="+mn-ea"/>
                      <a:cs typeface="+mn-cs"/>
                      <a:sym typeface="Helvetica Light"/>
                    </a:rPr>
                    <a:t>fc</a:t>
                  </a:r>
                </a:p>
              </p:txBody>
            </p:sp>
          </mc:Choice>
          <mc:Fallback xmlns="">
            <p:sp>
              <p:nvSpPr>
                <p:cNvPr id="2" name="TextBox 1"/>
                <p:cNvSpPr txBox="1">
                  <a:spLocks noRot="1" noChangeAspect="1" noMove="1" noResize="1" noEditPoints="1" noAdjustHandles="1" noChangeArrowheads="1" noChangeShapeType="1" noTextEdit="1"/>
                </p:cNvSpPr>
                <p:nvPr/>
              </p:nvSpPr>
              <p:spPr>
                <a:xfrm>
                  <a:off x="3147016" y="3022967"/>
                  <a:ext cx="1677852" cy="643831"/>
                </a:xfrm>
                <a:prstGeom prst="rect">
                  <a:avLst/>
                </a:prstGeom>
                <a:blipFill rotWithShape="0">
                  <a:blip r:embed="rId3"/>
                  <a:stretch>
                    <a:fillRect r="-1091" b="-31132"/>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6241640" y="3862603"/>
                  <a:ext cx="728297" cy="6438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14:m>
                    <m:oMath xmlns:m="http://schemas.openxmlformats.org/officeDocument/2006/math">
                      <m:r>
                        <a:rPr kumimoji="0" lang="en-US" sz="3600" b="0" i="1" u="none" strike="noStrike" cap="none" spc="0" normalizeH="0" baseline="0" smtClean="0">
                          <a:ln>
                            <a:noFill/>
                          </a:ln>
                          <a:solidFill>
                            <a:srgbClr val="000000"/>
                          </a:solidFill>
                          <a:effectLst/>
                          <a:uFillTx/>
                          <a:latin typeface="Cambria Math" charset="0"/>
                          <a:ea typeface="+mn-ea"/>
                          <a:cs typeface="+mn-cs"/>
                          <a:sym typeface="Helvetica Light"/>
                        </a:rPr>
                        <m:t>𝑃</m:t>
                      </m:r>
                    </m:oMath>
                  </a14:m>
                  <a:r>
                    <a:rPr kumimoji="0" lang="en-US" sz="3600" b="0" i="1" u="none" strike="noStrike" cap="none" spc="0" normalizeH="0" baseline="-25000" dirty="0">
                      <a:ln>
                        <a:noFill/>
                      </a:ln>
                      <a:solidFill>
                        <a:srgbClr val="000000"/>
                      </a:solidFill>
                      <a:effectLst/>
                      <a:uFillTx/>
                      <a:latin typeface="+mn-lt"/>
                      <a:ea typeface="+mn-ea"/>
                      <a:cs typeface="+mn-cs"/>
                      <a:sym typeface="Helvetica Light"/>
                    </a:rPr>
                    <a:t>fc</a:t>
                  </a:r>
                </a:p>
              </p:txBody>
            </p:sp>
          </mc:Choice>
          <mc:Fallback xmlns="">
            <p:sp>
              <p:nvSpPr>
                <p:cNvPr id="25" name="TextBox 24"/>
                <p:cNvSpPr txBox="1">
                  <a:spLocks noRot="1" noChangeAspect="1" noMove="1" noResize="1" noEditPoints="1" noAdjustHandles="1" noChangeArrowheads="1" noChangeShapeType="1" noTextEdit="1"/>
                </p:cNvSpPr>
                <p:nvPr/>
              </p:nvSpPr>
              <p:spPr>
                <a:xfrm>
                  <a:off x="6241640" y="3862603"/>
                  <a:ext cx="728297" cy="643831"/>
                </a:xfrm>
                <a:prstGeom prst="rect">
                  <a:avLst/>
                </a:prstGeom>
                <a:blipFill rotWithShape="0">
                  <a:blip r:embed="rId4"/>
                  <a:stretch>
                    <a:fillRect r="-13445" b="-32381"/>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6138251" y="6249908"/>
                  <a:ext cx="728297" cy="6438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14:m>
                    <m:oMath xmlns:m="http://schemas.openxmlformats.org/officeDocument/2006/math">
                      <m:r>
                        <a:rPr kumimoji="0" lang="en-US" sz="3600" b="0" i="1" u="none" strike="noStrike" cap="none" spc="0" normalizeH="0" baseline="0" smtClean="0">
                          <a:ln>
                            <a:noFill/>
                          </a:ln>
                          <a:solidFill>
                            <a:srgbClr val="000000"/>
                          </a:solidFill>
                          <a:effectLst/>
                          <a:uFillTx/>
                          <a:latin typeface="Cambria Math" charset="0"/>
                          <a:ea typeface="+mn-ea"/>
                          <a:cs typeface="+mn-cs"/>
                          <a:sym typeface="Helvetica Light"/>
                        </a:rPr>
                        <m:t>𝑃</m:t>
                      </m:r>
                    </m:oMath>
                  </a14:m>
                  <a:r>
                    <a:rPr kumimoji="0" lang="en-US" sz="3600" b="0" i="1" u="none" strike="noStrike" cap="none" spc="0" normalizeH="0" baseline="-25000">
                      <a:ln>
                        <a:noFill/>
                      </a:ln>
                      <a:solidFill>
                        <a:srgbClr val="000000"/>
                      </a:solidFill>
                      <a:effectLst/>
                      <a:uFillTx/>
                      <a:latin typeface="+mn-lt"/>
                      <a:ea typeface="+mn-ea"/>
                      <a:cs typeface="+mn-cs"/>
                      <a:sym typeface="Helvetica Light"/>
                    </a:rPr>
                    <a:t>cf</a:t>
                  </a:r>
                </a:p>
              </p:txBody>
            </p:sp>
          </mc:Choice>
          <mc:Fallback xmlns="">
            <p:sp>
              <p:nvSpPr>
                <p:cNvPr id="26" name="TextBox 25"/>
                <p:cNvSpPr txBox="1">
                  <a:spLocks noRot="1" noChangeAspect="1" noMove="1" noResize="1" noEditPoints="1" noAdjustHandles="1" noChangeArrowheads="1" noChangeShapeType="1" noTextEdit="1"/>
                </p:cNvSpPr>
                <p:nvPr/>
              </p:nvSpPr>
              <p:spPr>
                <a:xfrm>
                  <a:off x="6138251" y="6249908"/>
                  <a:ext cx="728297" cy="643831"/>
                </a:xfrm>
                <a:prstGeom prst="rect">
                  <a:avLst/>
                </a:prstGeom>
                <a:blipFill rotWithShape="0">
                  <a:blip r:embed="rId5"/>
                  <a:stretch>
                    <a:fillRect r="-13445" b="-32075"/>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8099924" y="3035152"/>
                  <a:ext cx="1664004" cy="6438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14:m>
                    <m:oMath xmlns:m="http://schemas.openxmlformats.org/officeDocument/2006/math">
                      <m:r>
                        <a:rPr kumimoji="0" lang="en-US" sz="3600" b="0" i="1" u="none" strike="noStrike" cap="none" spc="0" normalizeH="0" baseline="0" smtClean="0">
                          <a:ln>
                            <a:noFill/>
                          </a:ln>
                          <a:solidFill>
                            <a:srgbClr val="000000"/>
                          </a:solidFill>
                          <a:effectLst/>
                          <a:uFillTx/>
                          <a:latin typeface="Cambria Math" charset="0"/>
                          <a:ea typeface="+mn-ea"/>
                          <a:cs typeface="+mn-cs"/>
                          <a:sym typeface="Helvetica Light"/>
                        </a:rPr>
                        <m:t>1−</m:t>
                      </m:r>
                      <m:r>
                        <a:rPr kumimoji="0" lang="en-US" sz="3600" b="0" i="1" u="none" strike="noStrike" cap="none" spc="0" normalizeH="0" baseline="0" smtClean="0">
                          <a:ln>
                            <a:noFill/>
                          </a:ln>
                          <a:solidFill>
                            <a:srgbClr val="000000"/>
                          </a:solidFill>
                          <a:effectLst/>
                          <a:uFillTx/>
                          <a:latin typeface="Cambria Math" charset="0"/>
                          <a:ea typeface="+mn-ea"/>
                          <a:cs typeface="+mn-cs"/>
                          <a:sym typeface="Helvetica Light"/>
                        </a:rPr>
                        <m:t>𝑃</m:t>
                      </m:r>
                    </m:oMath>
                  </a14:m>
                  <a:r>
                    <a:rPr kumimoji="0" lang="en-US" sz="3600" b="0" i="1" u="none" strike="noStrike" cap="none" spc="0" normalizeH="0" baseline="-25000" dirty="0">
                      <a:ln>
                        <a:noFill/>
                      </a:ln>
                      <a:solidFill>
                        <a:srgbClr val="000000"/>
                      </a:solidFill>
                      <a:effectLst/>
                      <a:uFillTx/>
                      <a:latin typeface="+mn-lt"/>
                      <a:ea typeface="+mn-ea"/>
                      <a:cs typeface="+mn-cs"/>
                      <a:sym typeface="Helvetica Light"/>
                    </a:rPr>
                    <a:t>cf</a:t>
                  </a:r>
                </a:p>
              </p:txBody>
            </p:sp>
          </mc:Choice>
          <mc:Fallback xmlns="">
            <p:sp>
              <p:nvSpPr>
                <p:cNvPr id="27" name="TextBox 26"/>
                <p:cNvSpPr txBox="1">
                  <a:spLocks noRot="1" noChangeAspect="1" noMove="1" noResize="1" noEditPoints="1" noAdjustHandles="1" noChangeArrowheads="1" noChangeShapeType="1" noTextEdit="1"/>
                </p:cNvSpPr>
                <p:nvPr/>
              </p:nvSpPr>
              <p:spPr>
                <a:xfrm>
                  <a:off x="8099924" y="3035152"/>
                  <a:ext cx="1664004" cy="643831"/>
                </a:xfrm>
                <a:prstGeom prst="rect">
                  <a:avLst/>
                </a:prstGeom>
                <a:blipFill rotWithShape="0">
                  <a:blip r:embed="rId6"/>
                  <a:stretch>
                    <a:fillRect r="-1465" b="-31132"/>
                  </a:stretch>
                </a:blipFill>
                <a:ln w="12700" cap="flat">
                  <a:noFill/>
                  <a:miter lim="400000"/>
                </a:ln>
                <a:effec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1" name="TextBox 20"/>
              <p:cNvSpPr txBox="1"/>
              <p:nvPr/>
            </p:nvSpPr>
            <p:spPr>
              <a:xfrm>
                <a:off x="851985" y="7558437"/>
                <a:ext cx="12029125" cy="9988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14:m>
                  <m:oMath xmlns:m="http://schemas.openxmlformats.org/officeDocument/2006/math">
                    <m:r>
                      <a:rPr kumimoji="0" lang="en-US" sz="2800" b="0" i="1" u="none" strike="noStrike" cap="none" spc="0" normalizeH="0" baseline="0" smtClean="0">
                        <a:ln>
                          <a:noFill/>
                        </a:ln>
                        <a:solidFill>
                          <a:srgbClr val="000000"/>
                        </a:solidFill>
                        <a:effectLst/>
                        <a:uFillTx/>
                        <a:latin typeface="Cambria Math" charset="0"/>
                        <a:ea typeface="Cambria Math" charset="0"/>
                        <a:cs typeface="Cambria Math" charset="0"/>
                        <a:sym typeface="Helvetica Light"/>
                      </a:rPr>
                      <m:t>𝛾</m:t>
                    </m:r>
                    <m:r>
                      <a:rPr kumimoji="0" lang="en-US" sz="2800" b="0" i="1" u="none" strike="noStrike" cap="none" spc="0" normalizeH="0" baseline="-25000" smtClean="0">
                        <a:ln>
                          <a:noFill/>
                        </a:ln>
                        <a:solidFill>
                          <a:srgbClr val="000000"/>
                        </a:solidFill>
                        <a:effectLst/>
                        <a:uFillTx/>
                        <a:latin typeface="Cambria Math" charset="0"/>
                        <a:ea typeface="Cambria Math" charset="0"/>
                        <a:cs typeface="Cambria Math" charset="0"/>
                        <a:sym typeface="Helvetica Light"/>
                      </a:rPr>
                      <m:t>𝑡</m:t>
                    </m:r>
                    <m:r>
                      <a:rPr kumimoji="0" lang="en-US" sz="2800" b="0" i="1" u="none" strike="noStrike" cap="none" spc="0" normalizeH="0" baseline="0" smtClean="0">
                        <a:ln>
                          <a:noFill/>
                        </a:ln>
                        <a:solidFill>
                          <a:srgbClr val="000000"/>
                        </a:solidFill>
                        <a:effectLst/>
                        <a:uFillTx/>
                        <a:latin typeface="Cambria Math" charset="0"/>
                        <a:ea typeface="Cambria Math" charset="0"/>
                        <a:cs typeface="Cambria Math" charset="0"/>
                        <a:sym typeface="Helvetica Light"/>
                      </a:rPr>
                      <m:t>:</m:t>
                    </m:r>
                    <m:r>
                      <a:rPr kumimoji="0" lang="en-US" sz="2800" b="0" i="1" u="none" strike="noStrike" cap="none" spc="0" normalizeH="0" baseline="0" smtClean="0">
                        <a:ln>
                          <a:noFill/>
                        </a:ln>
                        <a:solidFill>
                          <a:srgbClr val="000000"/>
                        </a:solidFill>
                        <a:effectLst/>
                        <a:uFillTx/>
                        <a:latin typeface="Cambria Math" charset="0"/>
                        <a:ea typeface="Cambria Math" charset="0"/>
                        <a:cs typeface="Cambria Math" charset="0"/>
                        <a:sym typeface="Helvetica Light"/>
                      </a:rPr>
                      <m:t>𝑆</m:t>
                    </m:r>
                    <m:r>
                      <a:rPr kumimoji="0" lang="is-IS" sz="2800" b="0" i="1" u="none" strike="noStrike" cap="none" spc="0" normalizeH="0" baseline="0" smtClean="0">
                        <a:ln>
                          <a:noFill/>
                        </a:ln>
                        <a:solidFill>
                          <a:srgbClr val="000000"/>
                        </a:solidFill>
                        <a:effectLst/>
                        <a:uFillTx/>
                        <a:latin typeface="Cambria Math" charset="0"/>
                        <a:ea typeface="Cambria Math" charset="0"/>
                        <a:cs typeface="Cambria Math" charset="0"/>
                        <a:sym typeface="Helvetica Light"/>
                      </a:rPr>
                      <m:t>→</m:t>
                    </m:r>
                    <m:r>
                      <a:rPr kumimoji="0" lang="en-US" sz="2800" b="0" i="1" u="none" strike="noStrike" cap="none" spc="0" normalizeH="0" baseline="0" smtClean="0">
                        <a:ln>
                          <a:noFill/>
                        </a:ln>
                        <a:solidFill>
                          <a:srgbClr val="000000"/>
                        </a:solidFill>
                        <a:effectLst/>
                        <a:uFillTx/>
                        <a:latin typeface="Cambria Math" charset="0"/>
                        <a:ea typeface="Cambria Math" charset="0"/>
                        <a:cs typeface="Cambria Math" charset="0"/>
                        <a:sym typeface="Helvetica Light"/>
                      </a:rPr>
                      <m:t>{</m:t>
                    </m:r>
                    <m:sSub>
                      <m:sSubPr>
                        <m:ctrlPr>
                          <a:rPr kumimoji="0" lang="en-US" sz="2800" b="0" i="1" u="none" strike="noStrike" cap="none" spc="0" normalizeH="0" baseline="0" smtClean="0">
                            <a:ln>
                              <a:noFill/>
                            </a:ln>
                            <a:solidFill>
                              <a:srgbClr val="000000"/>
                            </a:solidFill>
                            <a:effectLst/>
                            <a:uFillTx/>
                            <a:latin typeface="Cambria Math" panose="02040503050406030204" pitchFamily="18" charset="0"/>
                            <a:ea typeface="Cambria Math" charset="0"/>
                            <a:cs typeface="Cambria Math" charset="0"/>
                            <a:sym typeface="Helvetica Light"/>
                          </a:rPr>
                        </m:ctrlPr>
                      </m:sSubPr>
                      <m:e>
                        <m:r>
                          <a:rPr kumimoji="0" lang="en-US" sz="2800" b="0" i="1" u="none" strike="noStrike" cap="none" spc="0" normalizeH="0" baseline="0" smtClean="0">
                            <a:ln>
                              <a:noFill/>
                            </a:ln>
                            <a:solidFill>
                              <a:srgbClr val="000000"/>
                            </a:solidFill>
                            <a:effectLst/>
                            <a:uFillTx/>
                            <a:latin typeface="Cambria Math" charset="0"/>
                            <a:ea typeface="Cambria Math" charset="0"/>
                            <a:cs typeface="Cambria Math" charset="0"/>
                            <a:sym typeface="Helvetica Light"/>
                          </a:rPr>
                          <m:t>𝑞</m:t>
                        </m:r>
                      </m:e>
                      <m:sub>
                        <m:r>
                          <a:rPr kumimoji="0" lang="en-US" sz="2800" b="0" i="1" u="none" strike="noStrike" cap="none" spc="0" normalizeH="0" baseline="0" smtClean="0">
                            <a:ln>
                              <a:noFill/>
                            </a:ln>
                            <a:solidFill>
                              <a:srgbClr val="000000"/>
                            </a:solidFill>
                            <a:effectLst/>
                            <a:uFillTx/>
                            <a:latin typeface="Cambria Math" charset="0"/>
                            <a:ea typeface="Cambria Math" charset="0"/>
                            <a:cs typeface="Cambria Math" charset="0"/>
                            <a:sym typeface="Helvetica Light"/>
                          </a:rPr>
                          <m:t>𝑓</m:t>
                        </m:r>
                      </m:sub>
                    </m:sSub>
                    <m:r>
                      <a:rPr kumimoji="0" lang="en-US" sz="2800" b="0" i="1" u="none" strike="noStrike" cap="none" spc="0" normalizeH="0" baseline="0" smtClean="0">
                        <a:ln>
                          <a:noFill/>
                        </a:ln>
                        <a:solidFill>
                          <a:srgbClr val="000000"/>
                        </a:solidFill>
                        <a:effectLst/>
                        <a:uFillTx/>
                        <a:latin typeface="Cambria Math" charset="0"/>
                        <a:ea typeface="Cambria Math" charset="0"/>
                        <a:cs typeface="Cambria Math" charset="0"/>
                        <a:sym typeface="Helvetica Light"/>
                      </a:rPr>
                      <m:t>,</m:t>
                    </m:r>
                    <m:sSub>
                      <m:sSubPr>
                        <m:ctrlPr>
                          <a:rPr kumimoji="0" lang="en-US" sz="2800" b="0" i="1" u="none" strike="noStrike" cap="none" spc="0" normalizeH="0" baseline="0" smtClean="0">
                            <a:ln>
                              <a:noFill/>
                            </a:ln>
                            <a:solidFill>
                              <a:srgbClr val="000000"/>
                            </a:solidFill>
                            <a:effectLst/>
                            <a:uFillTx/>
                            <a:latin typeface="Cambria Math" panose="02040503050406030204" pitchFamily="18" charset="0"/>
                            <a:ea typeface="Cambria Math" charset="0"/>
                            <a:cs typeface="Cambria Math" charset="0"/>
                            <a:sym typeface="Helvetica Light"/>
                          </a:rPr>
                        </m:ctrlPr>
                      </m:sSubPr>
                      <m:e>
                        <m:r>
                          <a:rPr kumimoji="0" lang="en-US" sz="2800" b="0" i="1" u="none" strike="noStrike" cap="none" spc="0" normalizeH="0" baseline="0" smtClean="0">
                            <a:ln>
                              <a:noFill/>
                            </a:ln>
                            <a:solidFill>
                              <a:srgbClr val="000000"/>
                            </a:solidFill>
                            <a:effectLst/>
                            <a:uFillTx/>
                            <a:latin typeface="Cambria Math" charset="0"/>
                            <a:ea typeface="Cambria Math" charset="0"/>
                            <a:cs typeface="Cambria Math" charset="0"/>
                            <a:sym typeface="Helvetica Light"/>
                          </a:rPr>
                          <m:t>𝑞</m:t>
                        </m:r>
                      </m:e>
                      <m:sub>
                        <m:r>
                          <a:rPr kumimoji="0" lang="en-US" sz="2800" b="0" i="1" u="none" strike="noStrike" cap="none" spc="0" normalizeH="0" baseline="0" smtClean="0">
                            <a:ln>
                              <a:noFill/>
                            </a:ln>
                            <a:solidFill>
                              <a:srgbClr val="000000"/>
                            </a:solidFill>
                            <a:effectLst/>
                            <a:uFillTx/>
                            <a:latin typeface="Cambria Math" charset="0"/>
                            <a:ea typeface="Cambria Math" charset="0"/>
                            <a:cs typeface="Cambria Math" charset="0"/>
                            <a:sym typeface="Helvetica Light"/>
                          </a:rPr>
                          <m:t>𝑐</m:t>
                        </m:r>
                      </m:sub>
                    </m:sSub>
                    <m:r>
                      <a:rPr kumimoji="0" lang="en-US" sz="2800" b="0" i="1" u="none" strike="noStrike" cap="none" spc="0" normalizeH="0" baseline="0" smtClean="0">
                        <a:ln>
                          <a:noFill/>
                        </a:ln>
                        <a:solidFill>
                          <a:srgbClr val="000000"/>
                        </a:solidFill>
                        <a:effectLst/>
                        <a:uFillTx/>
                        <a:latin typeface="Cambria Math" charset="0"/>
                        <a:ea typeface="Cambria Math" charset="0"/>
                        <a:cs typeface="Cambria Math" charset="0"/>
                        <a:sym typeface="Helvetica Light"/>
                      </a:rPr>
                      <m:t>}</m:t>
                    </m:r>
                  </m:oMath>
                </a14:m>
                <a:r>
                  <a:rPr kumimoji="0" lang="en-US" sz="2800" b="0" i="0" u="none" strike="noStrike" cap="none" spc="0" normalizeH="0" baseline="0" dirty="0">
                    <a:ln>
                      <a:noFill/>
                    </a:ln>
                    <a:solidFill>
                      <a:srgbClr val="000000"/>
                    </a:solidFill>
                    <a:effectLst/>
                    <a:uFillTx/>
                    <a:sym typeface="Helvetica Light"/>
                  </a:rPr>
                  <a:t>     Function </a:t>
                </a:r>
                <a14:m>
                  <m:oMath xmlns:m="http://schemas.openxmlformats.org/officeDocument/2006/math">
                    <m:r>
                      <a:rPr kumimoji="0" lang="en-US" sz="2800" b="0" i="1" u="none" strike="noStrike" cap="none" spc="0" normalizeH="0" baseline="0" smtClean="0">
                        <a:ln>
                          <a:noFill/>
                        </a:ln>
                        <a:solidFill>
                          <a:srgbClr val="000000"/>
                        </a:solidFill>
                        <a:effectLst/>
                        <a:uFillTx/>
                        <a:latin typeface="Cambria Math" charset="0"/>
                        <a:ea typeface="Cambria Math" charset="0"/>
                        <a:cs typeface="Cambria Math" charset="0"/>
                        <a:sym typeface="Helvetica Light"/>
                      </a:rPr>
                      <m:t>𝛾</m:t>
                    </m:r>
                    <m:r>
                      <a:rPr kumimoji="0" lang="en-US" sz="2800" b="0" i="1" u="none" strike="noStrike" cap="none" spc="0" normalizeH="0" baseline="-25000" smtClean="0">
                        <a:ln>
                          <a:noFill/>
                        </a:ln>
                        <a:solidFill>
                          <a:srgbClr val="000000"/>
                        </a:solidFill>
                        <a:effectLst/>
                        <a:uFillTx/>
                        <a:latin typeface="Cambria Math" charset="0"/>
                        <a:ea typeface="Cambria Math" charset="0"/>
                        <a:cs typeface="Cambria Math" charset="0"/>
                        <a:sym typeface="Helvetica Light"/>
                      </a:rPr>
                      <m:t>𝑡</m:t>
                    </m:r>
                    <m:r>
                      <a:rPr kumimoji="0" lang="en-US" sz="2800" b="0" i="1" u="none" strike="noStrike" cap="none" spc="0" normalizeH="0" smtClean="0">
                        <a:ln>
                          <a:noFill/>
                        </a:ln>
                        <a:solidFill>
                          <a:srgbClr val="000000"/>
                        </a:solidFill>
                        <a:effectLst/>
                        <a:uFillTx/>
                        <a:latin typeface="Cambria Math" charset="0"/>
                        <a:ea typeface="Cambria Math" charset="0"/>
                        <a:cs typeface="Cambria Math" charset="0"/>
                        <a:sym typeface="Helvetica Light"/>
                      </a:rPr>
                      <m:t>(</m:t>
                    </m:r>
                  </m:oMath>
                </a14:m>
                <a:r>
                  <a:rPr kumimoji="0" lang="en-US" sz="2800" b="0" i="1" u="none" strike="noStrike" cap="none" spc="0" normalizeH="0" dirty="0">
                    <a:ln>
                      <a:noFill/>
                    </a:ln>
                    <a:solidFill>
                      <a:srgbClr val="000000"/>
                    </a:solidFill>
                    <a:effectLst/>
                    <a:uFillTx/>
                    <a:sym typeface="Helvetica Light"/>
                  </a:rPr>
                  <a:t>s) </a:t>
                </a:r>
                <a:r>
                  <a:rPr lang="en-US" sz="2800" dirty="0"/>
                  <a:t>indicates which state an SU is in at time </a:t>
                </a:r>
                <a:r>
                  <a:rPr lang="en-US" sz="2800" i="1" dirty="0"/>
                  <a:t>t</a:t>
                </a:r>
              </a:p>
              <a:p>
                <a:pPr algn="l"/>
                <a14:m>
                  <m:oMath xmlns:m="http://schemas.openxmlformats.org/officeDocument/2006/math">
                    <m:r>
                      <a:rPr lang="en-US" sz="2800" b="0" i="1" smtClean="0">
                        <a:latin typeface="Cambria Math" charset="0"/>
                        <a:ea typeface="Cambria Math" charset="0"/>
                        <a:cs typeface="Cambria Math" charset="0"/>
                      </a:rPr>
                      <m:t>𝛼</m:t>
                    </m:r>
                    <m:r>
                      <a:rPr lang="en-US" sz="2800" b="0" i="1" baseline="-25000" smtClean="0">
                        <a:latin typeface="Cambria Math" charset="0"/>
                        <a:ea typeface="Cambria Math" charset="0"/>
                        <a:cs typeface="Cambria Math" charset="0"/>
                      </a:rPr>
                      <m:t>𝑡</m:t>
                    </m:r>
                    <m:r>
                      <a:rPr lang="en-US" sz="2800" b="0" i="1" smtClean="0">
                        <a:latin typeface="Cambria Math" charset="0"/>
                        <a:ea typeface="Cambria Math" charset="0"/>
                        <a:cs typeface="Cambria Math" charset="0"/>
                      </a:rPr>
                      <m:t>:</m:t>
                    </m:r>
                    <m:r>
                      <a:rPr lang="en-US" sz="2800" b="0" i="1" smtClean="0">
                        <a:latin typeface="Cambria Math" charset="0"/>
                        <a:ea typeface="Cambria Math" charset="0"/>
                        <a:cs typeface="Cambria Math" charset="0"/>
                      </a:rPr>
                      <m:t>𝑆</m:t>
                    </m:r>
                    <m:r>
                      <a:rPr lang="is-IS" sz="2800" b="0" i="1" smtClean="0">
                        <a:latin typeface="Cambria Math" charset="0"/>
                        <a:ea typeface="Cambria Math" charset="0"/>
                        <a:cs typeface="Cambria Math" charset="0"/>
                      </a:rPr>
                      <m:t>→</m:t>
                    </m:r>
                    <m:r>
                      <a:rPr lang="en-US" sz="2800" b="0" i="1" smtClean="0">
                        <a:latin typeface="Cambria Math" charset="0"/>
                        <a:ea typeface="Cambria Math" charset="0"/>
                        <a:cs typeface="Cambria Math" charset="0"/>
                      </a:rPr>
                      <m:t>𝐵</m:t>
                    </m:r>
                  </m:oMath>
                </a14:m>
                <a:r>
                  <a:rPr lang="en-US" sz="2800" dirty="0"/>
                  <a:t>              Function </a:t>
                </a:r>
                <a14:m>
                  <m:oMath xmlns:m="http://schemas.openxmlformats.org/officeDocument/2006/math">
                    <m:r>
                      <m:rPr>
                        <m:sty m:val="p"/>
                      </m:rPr>
                      <a:rPr lang="el-GR" sz="2800" b="0" i="1" smtClean="0">
                        <a:latin typeface="Cambria Math" charset="0"/>
                        <a:ea typeface="Cambria Math" charset="0"/>
                        <a:cs typeface="Cambria Math" charset="0"/>
                      </a:rPr>
                      <m:t>α</m:t>
                    </m:r>
                    <m:r>
                      <a:rPr lang="en-US" sz="2800" b="0" i="1" baseline="-25000" smtClean="0">
                        <a:latin typeface="Cambria Math" charset="0"/>
                        <a:ea typeface="Cambria Math" charset="0"/>
                        <a:cs typeface="Cambria Math" charset="0"/>
                      </a:rPr>
                      <m:t>𝑡</m:t>
                    </m:r>
                    <m:d>
                      <m:dPr>
                        <m:ctrlPr>
                          <a:rPr lang="en-US" sz="2800" b="0" i="1" smtClean="0">
                            <a:latin typeface="Cambria Math" panose="02040503050406030204" pitchFamily="18" charset="0"/>
                            <a:ea typeface="Cambria Math" charset="0"/>
                            <a:cs typeface="Cambria Math" charset="0"/>
                          </a:rPr>
                        </m:ctrlPr>
                      </m:dPr>
                      <m:e>
                        <m:r>
                          <a:rPr lang="en-US" sz="2800" b="0" i="1" smtClean="0">
                            <a:latin typeface="Cambria Math" charset="0"/>
                            <a:ea typeface="Cambria Math" charset="0"/>
                            <a:cs typeface="Cambria Math" charset="0"/>
                          </a:rPr>
                          <m:t>𝑠</m:t>
                        </m:r>
                      </m:e>
                    </m:d>
                  </m:oMath>
                </a14:m>
                <a:r>
                  <a:rPr kumimoji="0" lang="en-US" sz="2800" b="0" u="none" strike="noStrike" cap="none" spc="0" normalizeH="0" dirty="0">
                    <a:ln>
                      <a:noFill/>
                    </a:ln>
                    <a:solidFill>
                      <a:srgbClr val="000000"/>
                    </a:solidFill>
                    <a:effectLst/>
                    <a:uFillTx/>
                    <a:sym typeface="Helvetica Light"/>
                  </a:rPr>
                  <a:t> represents the </a:t>
                </a:r>
                <a:r>
                  <a:rPr kumimoji="0" lang="en-US" sz="2800" b="0" u="none" strike="noStrike" cap="none" spc="0" normalizeH="0" dirty="0" err="1">
                    <a:ln>
                      <a:noFill/>
                    </a:ln>
                    <a:solidFill>
                      <a:srgbClr val="000000"/>
                    </a:solidFill>
                    <a:effectLst/>
                    <a:uFillTx/>
                    <a:sym typeface="Helvetica Light"/>
                  </a:rPr>
                  <a:t>BoI</a:t>
                </a:r>
                <a:r>
                  <a:rPr kumimoji="0" lang="en-US" sz="2800" b="0" u="none" strike="noStrike" cap="none" spc="0" normalizeH="0" dirty="0">
                    <a:ln>
                      <a:noFill/>
                    </a:ln>
                    <a:solidFill>
                      <a:srgbClr val="000000"/>
                    </a:solidFill>
                    <a:effectLst/>
                    <a:uFillTx/>
                    <a:sym typeface="Helvetica Light"/>
                  </a:rPr>
                  <a:t> for SU </a:t>
                </a:r>
                <a:r>
                  <a:rPr kumimoji="0" lang="en-US" sz="2800" b="0" i="1" u="none" strike="noStrike" cap="none" spc="0" normalizeH="0" dirty="0">
                    <a:ln>
                      <a:noFill/>
                    </a:ln>
                    <a:solidFill>
                      <a:srgbClr val="000000"/>
                    </a:solidFill>
                    <a:effectLst/>
                    <a:uFillTx/>
                    <a:sym typeface="Helvetica Light"/>
                  </a:rPr>
                  <a:t>s</a:t>
                </a:r>
                <a:r>
                  <a:rPr kumimoji="0" lang="en-US" sz="2800" b="0" u="none" strike="noStrike" cap="none" spc="0" normalizeH="0" dirty="0">
                    <a:ln>
                      <a:noFill/>
                    </a:ln>
                    <a:solidFill>
                      <a:srgbClr val="000000"/>
                    </a:solidFill>
                    <a:effectLst/>
                    <a:uFillTx/>
                    <a:sym typeface="Helvetica Light"/>
                  </a:rPr>
                  <a:t> at time </a:t>
                </a:r>
                <a:r>
                  <a:rPr kumimoji="0" lang="en-US" sz="2800" b="0" i="1" u="none" strike="noStrike" cap="none" spc="0" normalizeH="0" dirty="0">
                    <a:ln>
                      <a:noFill/>
                    </a:ln>
                    <a:solidFill>
                      <a:srgbClr val="000000"/>
                    </a:solidFill>
                    <a:effectLst/>
                    <a:uFillTx/>
                    <a:sym typeface="Helvetica Light"/>
                  </a:rPr>
                  <a:t>t</a:t>
                </a:r>
                <a:r>
                  <a:rPr kumimoji="0" lang="en-US" sz="2800" b="0" u="none" strike="noStrike" cap="none" spc="0" normalizeH="0" dirty="0">
                    <a:ln>
                      <a:noFill/>
                    </a:ln>
                    <a:solidFill>
                      <a:srgbClr val="000000"/>
                    </a:solidFill>
                    <a:effectLst/>
                    <a:uFillTx/>
                    <a:sym typeface="Helvetica Light"/>
                  </a:rPr>
                  <a:t>.</a:t>
                </a:r>
              </a:p>
            </p:txBody>
          </p:sp>
        </mc:Choice>
        <mc:Fallback xmlns="">
          <p:sp>
            <p:nvSpPr>
              <p:cNvPr id="21" name="TextBox 20"/>
              <p:cNvSpPr txBox="1">
                <a:spLocks noRot="1" noChangeAspect="1" noMove="1" noResize="1" noEditPoints="1" noAdjustHandles="1" noChangeArrowheads="1" noChangeShapeType="1" noTextEdit="1"/>
              </p:cNvSpPr>
              <p:nvPr/>
            </p:nvSpPr>
            <p:spPr>
              <a:xfrm>
                <a:off x="851985" y="7558437"/>
                <a:ext cx="12029125" cy="998863"/>
              </a:xfrm>
              <a:prstGeom prst="rect">
                <a:avLst/>
              </a:prstGeom>
              <a:blipFill rotWithShape="0">
                <a:blip r:embed="rId7"/>
                <a:stretch>
                  <a:fillRect t="-4878" b="-16463"/>
                </a:stretch>
              </a:blipFill>
              <a:ln w="12700" cap="flat">
                <a:noFill/>
                <a:miter lim="400000"/>
              </a:ln>
              <a:effectLst/>
            </p:spPr>
            <p:txBody>
              <a:bodyPr/>
              <a:lstStyle/>
              <a:p>
                <a:r>
                  <a:rPr lang="en-US">
                    <a:noFill/>
                  </a:rPr>
                  <a:t> </a:t>
                </a:r>
              </a:p>
            </p:txBody>
          </p:sp>
        </mc:Fallback>
      </mc:AlternateContent>
    </p:spTree>
    <p:extLst>
      <p:ext uri="{BB962C8B-B14F-4D97-AF65-F5344CB8AC3E}">
        <p14:creationId xmlns:p14="http://schemas.microsoft.com/office/powerpoint/2010/main" val="326569890"/>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F7383-39F9-C548-BCB0-97AAECA42D95}"/>
              </a:ext>
            </a:extLst>
          </p:cNvPr>
          <p:cNvSpPr>
            <a:spLocks noGrp="1"/>
          </p:cNvSpPr>
          <p:nvPr>
            <p:ph type="title"/>
          </p:nvPr>
        </p:nvSpPr>
        <p:spPr/>
        <p:txBody>
          <a:bodyPr/>
          <a:lstStyle/>
          <a:p>
            <a:r>
              <a:rPr lang="en-US" dirty="0"/>
              <a:t>Baseline model</a:t>
            </a:r>
          </a:p>
        </p:txBody>
      </p:sp>
      <p:grpSp>
        <p:nvGrpSpPr>
          <p:cNvPr id="3" name="Group 2">
            <a:extLst>
              <a:ext uri="{FF2B5EF4-FFF2-40B4-BE49-F238E27FC236}">
                <a16:creationId xmlns:a16="http://schemas.microsoft.com/office/drawing/2014/main" id="{F1193E4D-7959-8A46-AE21-DE9DB23CB130}"/>
              </a:ext>
            </a:extLst>
          </p:cNvPr>
          <p:cNvGrpSpPr/>
          <p:nvPr/>
        </p:nvGrpSpPr>
        <p:grpSpPr>
          <a:xfrm>
            <a:off x="5911872" y="3269829"/>
            <a:ext cx="6616912" cy="3870772"/>
            <a:chOff x="3147016" y="3022967"/>
            <a:chExt cx="6616912" cy="3870772"/>
          </a:xfrm>
        </p:grpSpPr>
        <p:sp>
          <p:nvSpPr>
            <p:cNvPr id="4" name="Shape 203">
              <a:extLst>
                <a:ext uri="{FF2B5EF4-FFF2-40B4-BE49-F238E27FC236}">
                  <a16:creationId xmlns:a16="http://schemas.microsoft.com/office/drawing/2014/main" id="{F505CC15-D4B2-8E46-AA5A-662DF103A640}"/>
                </a:ext>
              </a:extLst>
            </p:cNvPr>
            <p:cNvSpPr/>
            <p:nvPr/>
          </p:nvSpPr>
          <p:spPr>
            <a:xfrm>
              <a:off x="3640923" y="4558529"/>
              <a:ext cx="1768823" cy="1768874"/>
            </a:xfrm>
            <a:prstGeom prst="ellipse">
              <a:avLst/>
            </a:prstGeom>
            <a:noFill/>
            <a:ln w="25400" cap="flat">
              <a:solidFill>
                <a:srgbClr val="000000"/>
              </a:solidFill>
              <a:prstDash val="solid"/>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defRPr>
              </a:pPr>
              <a:endParaRPr baseline="-25000"/>
            </a:p>
          </p:txBody>
        </p:sp>
        <p:sp>
          <p:nvSpPr>
            <p:cNvPr id="5" name="Shape 204">
              <a:extLst>
                <a:ext uri="{FF2B5EF4-FFF2-40B4-BE49-F238E27FC236}">
                  <a16:creationId xmlns:a16="http://schemas.microsoft.com/office/drawing/2014/main" id="{9BABCCAD-3914-A146-9E35-26F922DA39DB}"/>
                </a:ext>
              </a:extLst>
            </p:cNvPr>
            <p:cNvSpPr/>
            <p:nvPr/>
          </p:nvSpPr>
          <p:spPr>
            <a:xfrm>
              <a:off x="7755723" y="4558529"/>
              <a:ext cx="1768824" cy="1768874"/>
            </a:xfrm>
            <a:prstGeom prst="ellipse">
              <a:avLst/>
            </a:prstGeom>
            <a:noFill/>
            <a:ln w="25400" cap="flat">
              <a:solidFill>
                <a:srgbClr val="000000"/>
              </a:solidFill>
              <a:prstDash val="solid"/>
              <a:miter lim="400000"/>
            </a:ln>
            <a:effectLst>
              <a:outerShdw blurRad="50800" dist="12700" rotWithShape="0">
                <a:srgbClr val="000000">
                  <a:alpha val="50000"/>
                </a:srgbClr>
              </a:outerShdw>
            </a:effectLst>
          </p:spPr>
          <p:txBody>
            <a:bodyPr wrap="square" lIns="50800" tIns="50800" rIns="50800" bIns="50800" numCol="1" anchor="ctr">
              <a:noAutofit/>
            </a:bodyPr>
            <a:lstStyle/>
            <a:p>
              <a:pPr>
                <a:defRPr sz="2400">
                  <a:solidFill>
                    <a:srgbClr val="FFFFFF"/>
                  </a:solidFill>
                </a:defRPr>
              </a:pPr>
              <a:endParaRPr baseline="-25000"/>
            </a:p>
          </p:txBody>
        </p:sp>
        <p:sp>
          <p:nvSpPr>
            <p:cNvPr id="6" name="Shape 207">
              <a:extLst>
                <a:ext uri="{FF2B5EF4-FFF2-40B4-BE49-F238E27FC236}">
                  <a16:creationId xmlns:a16="http://schemas.microsoft.com/office/drawing/2014/main" id="{D65C9765-50B7-0548-9220-16F59CA60820}"/>
                </a:ext>
              </a:extLst>
            </p:cNvPr>
            <p:cNvSpPr/>
            <p:nvPr/>
          </p:nvSpPr>
          <p:spPr>
            <a:xfrm>
              <a:off x="8317077" y="3671300"/>
              <a:ext cx="1304592" cy="1192278"/>
            </a:xfrm>
            <a:custGeom>
              <a:avLst/>
              <a:gdLst/>
              <a:ahLst/>
              <a:cxnLst>
                <a:cxn ang="0">
                  <a:pos x="wd2" y="hd2"/>
                </a:cxn>
                <a:cxn ang="5400000">
                  <a:pos x="wd2" y="hd2"/>
                </a:cxn>
                <a:cxn ang="10800000">
                  <a:pos x="wd2" y="hd2"/>
                </a:cxn>
                <a:cxn ang="16200000">
                  <a:pos x="wd2" y="hd2"/>
                </a:cxn>
              </a:cxnLst>
              <a:rect l="0" t="0" r="r" b="b"/>
              <a:pathLst>
                <a:path w="16886" h="20635" extrusionOk="0">
                  <a:moveTo>
                    <a:pt x="812" y="15790"/>
                  </a:moveTo>
                  <a:cubicBezTo>
                    <a:pt x="-1978" y="7925"/>
                    <a:pt x="2813" y="-965"/>
                    <a:pt x="9275" y="85"/>
                  </a:cubicBezTo>
                  <a:cubicBezTo>
                    <a:pt x="16908" y="1324"/>
                    <a:pt x="19622" y="14272"/>
                    <a:pt x="13584" y="20635"/>
                  </a:cubicBezTo>
                </a:path>
              </a:pathLst>
            </a:custGeom>
            <a:noFill/>
            <a:ln w="25400" cap="flat">
              <a:solidFill>
                <a:srgbClr val="000000"/>
              </a:solidFill>
              <a:prstDash val="solid"/>
              <a:miter lim="400000"/>
            </a:ln>
            <a:effectLst/>
          </p:spPr>
          <p:txBody>
            <a:bodyPr wrap="square" lIns="50800" tIns="50800" rIns="50800" bIns="50800" numCol="1" anchor="ctr">
              <a:noAutofit/>
            </a:bodyPr>
            <a:lstStyle/>
            <a:p>
              <a:pPr>
                <a:defRPr sz="2400"/>
              </a:pPr>
              <a:endParaRPr baseline="-25000"/>
            </a:p>
          </p:txBody>
        </p:sp>
        <p:sp>
          <p:nvSpPr>
            <p:cNvPr id="7" name="Shape 208">
              <a:extLst>
                <a:ext uri="{FF2B5EF4-FFF2-40B4-BE49-F238E27FC236}">
                  <a16:creationId xmlns:a16="http://schemas.microsoft.com/office/drawing/2014/main" id="{57C23A1E-8C54-1A4A-9300-85F55B777AEB}"/>
                </a:ext>
              </a:extLst>
            </p:cNvPr>
            <p:cNvSpPr/>
            <p:nvPr/>
          </p:nvSpPr>
          <p:spPr>
            <a:xfrm>
              <a:off x="3328156" y="3666798"/>
              <a:ext cx="1315572" cy="1248622"/>
            </a:xfrm>
            <a:custGeom>
              <a:avLst/>
              <a:gdLst/>
              <a:ahLst/>
              <a:cxnLst>
                <a:cxn ang="0">
                  <a:pos x="wd2" y="hd2"/>
                </a:cxn>
                <a:cxn ang="5400000">
                  <a:pos x="wd2" y="hd2"/>
                </a:cxn>
                <a:cxn ang="10800000">
                  <a:pos x="wd2" y="hd2"/>
                </a:cxn>
                <a:cxn ang="16200000">
                  <a:pos x="wd2" y="hd2"/>
                </a:cxn>
              </a:cxnLst>
              <a:rect l="0" t="0" r="r" b="b"/>
              <a:pathLst>
                <a:path w="17183" h="18172" extrusionOk="0">
                  <a:moveTo>
                    <a:pt x="16645" y="12958"/>
                  </a:moveTo>
                  <a:cubicBezTo>
                    <a:pt x="19445" y="4263"/>
                    <a:pt x="10740" y="-3428"/>
                    <a:pt x="3780" y="1592"/>
                  </a:cubicBezTo>
                  <a:cubicBezTo>
                    <a:pt x="-2155" y="5873"/>
                    <a:pt x="-848" y="15940"/>
                    <a:pt x="5932" y="18172"/>
                  </a:cubicBezTo>
                </a:path>
              </a:pathLst>
            </a:custGeom>
            <a:noFill/>
            <a:ln w="25400" cap="flat">
              <a:solidFill>
                <a:srgbClr val="000000"/>
              </a:solidFill>
              <a:prstDash val="solid"/>
              <a:miter lim="400000"/>
            </a:ln>
            <a:effectLst/>
          </p:spPr>
          <p:txBody>
            <a:bodyPr wrap="square" lIns="50800" tIns="50800" rIns="50800" bIns="50800" numCol="1" anchor="ctr">
              <a:noAutofit/>
            </a:bodyPr>
            <a:lstStyle/>
            <a:p>
              <a:pPr>
                <a:defRPr sz="2400"/>
              </a:pPr>
              <a:endParaRPr baseline="-25000"/>
            </a:p>
          </p:txBody>
        </p:sp>
        <p:sp>
          <p:nvSpPr>
            <p:cNvPr id="8" name="Shape 209">
              <a:extLst>
                <a:ext uri="{FF2B5EF4-FFF2-40B4-BE49-F238E27FC236}">
                  <a16:creationId xmlns:a16="http://schemas.microsoft.com/office/drawing/2014/main" id="{0781DACB-AC92-A84F-9943-10AF8CEE8BAD}"/>
                </a:ext>
              </a:extLst>
            </p:cNvPr>
            <p:cNvSpPr/>
            <p:nvPr/>
          </p:nvSpPr>
          <p:spPr>
            <a:xfrm>
              <a:off x="4067676" y="5163334"/>
              <a:ext cx="915315" cy="41036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sz="3000"/>
              </a:lvl1pPr>
            </a:lstStyle>
            <a:p>
              <a:r>
                <a:rPr baseline="-25000"/>
                <a:t>Forage</a:t>
              </a:r>
            </a:p>
          </p:txBody>
        </p:sp>
        <p:sp>
          <p:nvSpPr>
            <p:cNvPr id="9" name="Shape 210">
              <a:extLst>
                <a:ext uri="{FF2B5EF4-FFF2-40B4-BE49-F238E27FC236}">
                  <a16:creationId xmlns:a16="http://schemas.microsoft.com/office/drawing/2014/main" id="{BC8EB26B-0365-E644-AB0D-363680E843E6}"/>
                </a:ext>
              </a:extLst>
            </p:cNvPr>
            <p:cNvSpPr/>
            <p:nvPr/>
          </p:nvSpPr>
          <p:spPr>
            <a:xfrm>
              <a:off x="8039810" y="5188679"/>
              <a:ext cx="1200650" cy="41036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sz="3000"/>
              </a:lvl1pPr>
            </a:lstStyle>
            <a:p>
              <a:r>
                <a:rPr baseline="-25000"/>
                <a:t>Consume</a:t>
              </a:r>
            </a:p>
          </p:txBody>
        </p:sp>
        <p:sp>
          <p:nvSpPr>
            <p:cNvPr id="10" name="Shape 205">
              <a:extLst>
                <a:ext uri="{FF2B5EF4-FFF2-40B4-BE49-F238E27FC236}">
                  <a16:creationId xmlns:a16="http://schemas.microsoft.com/office/drawing/2014/main" id="{6D9931FE-6113-0945-8BC8-C00B012BECE7}"/>
                </a:ext>
              </a:extLst>
            </p:cNvPr>
            <p:cNvSpPr/>
            <p:nvPr/>
          </p:nvSpPr>
          <p:spPr>
            <a:xfrm>
              <a:off x="5317007" y="4585406"/>
              <a:ext cx="2509367" cy="431015"/>
            </a:xfrm>
            <a:custGeom>
              <a:avLst/>
              <a:gdLst/>
              <a:ahLst/>
              <a:cxnLst>
                <a:cxn ang="0">
                  <a:pos x="wd2" y="hd2"/>
                </a:cxn>
                <a:cxn ang="5400000">
                  <a:pos x="wd2" y="hd2"/>
                </a:cxn>
                <a:cxn ang="10800000">
                  <a:pos x="wd2" y="hd2"/>
                </a:cxn>
                <a:cxn ang="16200000">
                  <a:pos x="wd2" y="hd2"/>
                </a:cxn>
              </a:cxnLst>
              <a:rect l="0" t="0" r="r" b="b"/>
              <a:pathLst>
                <a:path w="21600" h="21548" extrusionOk="0">
                  <a:moveTo>
                    <a:pt x="0" y="21548"/>
                  </a:moveTo>
                  <a:cubicBezTo>
                    <a:pt x="3278" y="7402"/>
                    <a:pt x="7037" y="-52"/>
                    <a:pt x="10868" y="1"/>
                  </a:cubicBezTo>
                  <a:cubicBezTo>
                    <a:pt x="14650" y="52"/>
                    <a:pt x="18359" y="7420"/>
                    <a:pt x="21600" y="21320"/>
                  </a:cubicBezTo>
                </a:path>
              </a:pathLst>
            </a:custGeom>
            <a:noFill/>
            <a:ln w="25400" cap="flat">
              <a:solidFill>
                <a:srgbClr val="000000"/>
              </a:solidFill>
              <a:prstDash val="solid"/>
              <a:miter lim="400000"/>
            </a:ln>
            <a:effectLst/>
          </p:spPr>
          <p:txBody>
            <a:bodyPr wrap="square" lIns="50800" tIns="50800" rIns="50800" bIns="50800" numCol="1" anchor="ctr">
              <a:noAutofit/>
            </a:bodyPr>
            <a:lstStyle/>
            <a:p>
              <a:pPr>
                <a:defRPr sz="2400"/>
              </a:pPr>
              <a:endParaRPr baseline="-25000"/>
            </a:p>
          </p:txBody>
        </p:sp>
        <p:sp>
          <p:nvSpPr>
            <p:cNvPr id="11" name="Shape 211">
              <a:extLst>
                <a:ext uri="{FF2B5EF4-FFF2-40B4-BE49-F238E27FC236}">
                  <a16:creationId xmlns:a16="http://schemas.microsoft.com/office/drawing/2014/main" id="{1C88E3C5-0712-0047-9E8A-E2870922337E}"/>
                </a:ext>
              </a:extLst>
            </p:cNvPr>
            <p:cNvSpPr/>
            <p:nvPr/>
          </p:nvSpPr>
          <p:spPr>
            <a:xfrm rot="7200000">
              <a:off x="7454749" y="4704847"/>
              <a:ext cx="444501" cy="4445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00000"/>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defRPr>
              </a:pPr>
              <a:endParaRPr baseline="-25000"/>
            </a:p>
          </p:txBody>
        </p:sp>
        <p:sp>
          <p:nvSpPr>
            <p:cNvPr id="12" name="Shape 212">
              <a:extLst>
                <a:ext uri="{FF2B5EF4-FFF2-40B4-BE49-F238E27FC236}">
                  <a16:creationId xmlns:a16="http://schemas.microsoft.com/office/drawing/2014/main" id="{6B742830-8A36-1C42-9340-F4F638E907B8}"/>
                </a:ext>
              </a:extLst>
            </p:cNvPr>
            <p:cNvSpPr/>
            <p:nvPr/>
          </p:nvSpPr>
          <p:spPr>
            <a:xfrm rot="12900000" flipH="1">
              <a:off x="9232142" y="4503176"/>
              <a:ext cx="444501" cy="4445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00000"/>
            </a:solidFill>
            <a:ln w="12700" cap="flat">
              <a:noFill/>
              <a:miter lim="400000"/>
            </a:ln>
            <a:effectLst>
              <a:outerShdw blurRad="50800" dist="12700" rotWithShape="0">
                <a:srgbClr val="000000">
                  <a:alpha val="50000"/>
                </a:srgbClr>
              </a:outerShdw>
            </a:effectLst>
          </p:spPr>
          <p:txBody>
            <a:bodyPr wrap="square" lIns="50800" tIns="50800" rIns="50800" bIns="50800" numCol="1" anchor="ctr">
              <a:noAutofit/>
            </a:bodyPr>
            <a:lstStyle/>
            <a:p>
              <a:pPr>
                <a:defRPr sz="2400">
                  <a:solidFill>
                    <a:srgbClr val="FFFFFF"/>
                  </a:solidFill>
                </a:defRPr>
              </a:pPr>
              <a:endParaRPr baseline="-25000"/>
            </a:p>
          </p:txBody>
        </p:sp>
        <p:sp>
          <p:nvSpPr>
            <p:cNvPr id="13" name="Shape 206">
              <a:extLst>
                <a:ext uri="{FF2B5EF4-FFF2-40B4-BE49-F238E27FC236}">
                  <a16:creationId xmlns:a16="http://schemas.microsoft.com/office/drawing/2014/main" id="{9D041878-583E-1E43-AE52-678F2B7D7420}"/>
                </a:ext>
              </a:extLst>
            </p:cNvPr>
            <p:cNvSpPr/>
            <p:nvPr/>
          </p:nvSpPr>
          <p:spPr>
            <a:xfrm flipH="1">
              <a:off x="5351035" y="5853866"/>
              <a:ext cx="2509508" cy="416749"/>
            </a:xfrm>
            <a:custGeom>
              <a:avLst/>
              <a:gdLst/>
              <a:ahLst/>
              <a:cxnLst>
                <a:cxn ang="0">
                  <a:pos x="wd2" y="hd2"/>
                </a:cxn>
                <a:cxn ang="5400000">
                  <a:pos x="wd2" y="hd2"/>
                </a:cxn>
                <a:cxn ang="10800000">
                  <a:pos x="wd2" y="hd2"/>
                </a:cxn>
                <a:cxn ang="16200000">
                  <a:pos x="wd2" y="hd2"/>
                </a:cxn>
              </a:cxnLst>
              <a:rect l="0" t="0" r="r" b="b"/>
              <a:pathLst>
                <a:path w="21600" h="21548" extrusionOk="0">
                  <a:moveTo>
                    <a:pt x="0" y="0"/>
                  </a:moveTo>
                  <a:cubicBezTo>
                    <a:pt x="3278" y="14146"/>
                    <a:pt x="7037" y="21600"/>
                    <a:pt x="10868" y="21547"/>
                  </a:cubicBezTo>
                  <a:cubicBezTo>
                    <a:pt x="14650" y="21496"/>
                    <a:pt x="18359" y="14128"/>
                    <a:pt x="21600" y="228"/>
                  </a:cubicBezTo>
                </a:path>
              </a:pathLst>
            </a:custGeom>
            <a:noFill/>
            <a:ln w="25400" cap="flat">
              <a:solidFill>
                <a:srgbClr val="000000"/>
              </a:solidFill>
              <a:prstDash val="solid"/>
              <a:miter lim="400000"/>
            </a:ln>
            <a:effectLst/>
          </p:spPr>
          <p:txBody>
            <a:bodyPr wrap="square" lIns="50800" tIns="50800" rIns="50800" bIns="50800" numCol="1" anchor="ctr">
              <a:noAutofit/>
            </a:bodyPr>
            <a:lstStyle/>
            <a:p>
              <a:pPr>
                <a:defRPr sz="2400"/>
              </a:pPr>
              <a:endParaRPr baseline="-25000"/>
            </a:p>
          </p:txBody>
        </p:sp>
        <p:sp>
          <p:nvSpPr>
            <p:cNvPr id="14" name="Shape 213">
              <a:extLst>
                <a:ext uri="{FF2B5EF4-FFF2-40B4-BE49-F238E27FC236}">
                  <a16:creationId xmlns:a16="http://schemas.microsoft.com/office/drawing/2014/main" id="{C716D1D9-7433-4547-8D68-64D99B2857A5}"/>
                </a:ext>
              </a:extLst>
            </p:cNvPr>
            <p:cNvSpPr/>
            <p:nvPr/>
          </p:nvSpPr>
          <p:spPr>
            <a:xfrm rot="18000000">
              <a:off x="5307186" y="5739438"/>
              <a:ext cx="444501" cy="4445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00000"/>
            </a:solidFill>
            <a:ln w="25400" cap="flat">
              <a:solidFill>
                <a:srgbClr val="000000"/>
              </a:solidFill>
              <a:prstDash val="solid"/>
              <a:miter lim="400000"/>
            </a:ln>
            <a:effectLst/>
          </p:spPr>
          <p:txBody>
            <a:bodyPr wrap="square" lIns="50800" tIns="50800" rIns="50800" bIns="50800" numCol="1" anchor="ctr">
              <a:noAutofit/>
            </a:bodyPr>
            <a:lstStyle/>
            <a:p>
              <a:pPr>
                <a:defRPr sz="2400"/>
              </a:pPr>
              <a:endParaRPr baseline="-25000"/>
            </a:p>
          </p:txBody>
        </p:sp>
        <p:sp>
          <p:nvSpPr>
            <p:cNvPr id="15" name="Shape 214">
              <a:extLst>
                <a:ext uri="{FF2B5EF4-FFF2-40B4-BE49-F238E27FC236}">
                  <a16:creationId xmlns:a16="http://schemas.microsoft.com/office/drawing/2014/main" id="{4867E37B-7AE9-DA4A-AFF0-7313C5800104}"/>
                </a:ext>
              </a:extLst>
            </p:cNvPr>
            <p:cNvSpPr/>
            <p:nvPr/>
          </p:nvSpPr>
          <p:spPr>
            <a:xfrm rot="7860000">
              <a:off x="3376338" y="4557451"/>
              <a:ext cx="444501" cy="4445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00000"/>
            </a:solidFill>
            <a:ln w="25400" cap="flat">
              <a:solidFill>
                <a:srgbClr val="000000"/>
              </a:solidFill>
              <a:prstDash val="solid"/>
              <a:miter lim="400000"/>
            </a:ln>
            <a:effectLst/>
          </p:spPr>
          <p:txBody>
            <a:bodyPr wrap="square" lIns="50800" tIns="50800" rIns="50800" bIns="50800" numCol="1" anchor="ctr">
              <a:noAutofit/>
            </a:bodyPr>
            <a:lstStyle/>
            <a:p>
              <a:pPr>
                <a:defRPr sz="2400"/>
              </a:pPr>
              <a:endParaRPr baseline="-25000"/>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A47C31D-6222-C542-8F4D-53BE815399C4}"/>
                    </a:ext>
                  </a:extLst>
                </p:cNvPr>
                <p:cNvSpPr txBox="1"/>
                <p:nvPr/>
              </p:nvSpPr>
              <p:spPr>
                <a:xfrm>
                  <a:off x="3147016" y="3022967"/>
                  <a:ext cx="1677852" cy="6438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14:m>
                    <m:oMath xmlns:m="http://schemas.openxmlformats.org/officeDocument/2006/math">
                      <m:r>
                        <a:rPr kumimoji="0" lang="en-US" sz="3600" b="0" i="1" u="none" strike="noStrike" cap="none" spc="0" normalizeH="0" baseline="0" smtClean="0">
                          <a:ln>
                            <a:noFill/>
                          </a:ln>
                          <a:solidFill>
                            <a:srgbClr val="000000"/>
                          </a:solidFill>
                          <a:effectLst/>
                          <a:uFillTx/>
                          <a:latin typeface="Cambria Math" charset="0"/>
                          <a:ea typeface="+mn-ea"/>
                          <a:cs typeface="+mn-cs"/>
                          <a:sym typeface="Helvetica Light"/>
                        </a:rPr>
                        <m:t>1−</m:t>
                      </m:r>
                      <m:r>
                        <a:rPr kumimoji="0" lang="en-US" sz="3600" b="0" i="1" u="none" strike="noStrike" cap="none" spc="0" normalizeH="0" baseline="0" smtClean="0">
                          <a:ln>
                            <a:noFill/>
                          </a:ln>
                          <a:solidFill>
                            <a:srgbClr val="000000"/>
                          </a:solidFill>
                          <a:effectLst/>
                          <a:uFillTx/>
                          <a:latin typeface="Cambria Math" charset="0"/>
                          <a:ea typeface="+mn-ea"/>
                          <a:cs typeface="+mn-cs"/>
                          <a:sym typeface="Helvetica Light"/>
                        </a:rPr>
                        <m:t>𝑃</m:t>
                      </m:r>
                    </m:oMath>
                  </a14:m>
                  <a:r>
                    <a:rPr kumimoji="0" lang="en-US" sz="3600" b="0" i="1" u="none" strike="noStrike" cap="none" spc="0" normalizeH="0" baseline="-25000" dirty="0">
                      <a:ln>
                        <a:noFill/>
                      </a:ln>
                      <a:solidFill>
                        <a:srgbClr val="000000"/>
                      </a:solidFill>
                      <a:effectLst/>
                      <a:uFillTx/>
                      <a:latin typeface="+mn-lt"/>
                      <a:ea typeface="+mn-ea"/>
                      <a:cs typeface="+mn-cs"/>
                      <a:sym typeface="Helvetica Light"/>
                    </a:rPr>
                    <a:t>fc</a:t>
                  </a:r>
                </a:p>
              </p:txBody>
            </p:sp>
          </mc:Choice>
          <mc:Fallback xmlns="">
            <p:sp>
              <p:nvSpPr>
                <p:cNvPr id="2" name="TextBox 1"/>
                <p:cNvSpPr txBox="1">
                  <a:spLocks noRot="1" noChangeAspect="1" noMove="1" noResize="1" noEditPoints="1" noAdjustHandles="1" noChangeArrowheads="1" noChangeShapeType="1" noTextEdit="1"/>
                </p:cNvSpPr>
                <p:nvPr/>
              </p:nvSpPr>
              <p:spPr>
                <a:xfrm>
                  <a:off x="3147016" y="3022967"/>
                  <a:ext cx="1677852" cy="643831"/>
                </a:xfrm>
                <a:prstGeom prst="rect">
                  <a:avLst/>
                </a:prstGeom>
                <a:blipFill rotWithShape="0">
                  <a:blip r:embed="rId3"/>
                  <a:stretch>
                    <a:fillRect r="-1091" b="-31132"/>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05DFF0E-4FF7-E94E-ABBF-4A6ED412525E}"/>
                    </a:ext>
                  </a:extLst>
                </p:cNvPr>
                <p:cNvSpPr txBox="1"/>
                <p:nvPr/>
              </p:nvSpPr>
              <p:spPr>
                <a:xfrm>
                  <a:off x="6241640" y="3862603"/>
                  <a:ext cx="728297" cy="6438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14:m>
                    <m:oMath xmlns:m="http://schemas.openxmlformats.org/officeDocument/2006/math">
                      <m:r>
                        <a:rPr kumimoji="0" lang="en-US" sz="3600" b="0" i="1" u="none" strike="noStrike" cap="none" spc="0" normalizeH="0" baseline="0" smtClean="0">
                          <a:ln>
                            <a:noFill/>
                          </a:ln>
                          <a:solidFill>
                            <a:srgbClr val="000000"/>
                          </a:solidFill>
                          <a:effectLst/>
                          <a:uFillTx/>
                          <a:latin typeface="Cambria Math" charset="0"/>
                          <a:ea typeface="+mn-ea"/>
                          <a:cs typeface="+mn-cs"/>
                          <a:sym typeface="Helvetica Light"/>
                        </a:rPr>
                        <m:t>𝑃</m:t>
                      </m:r>
                    </m:oMath>
                  </a14:m>
                  <a:r>
                    <a:rPr kumimoji="0" lang="en-US" sz="3600" b="0" i="1" u="none" strike="noStrike" cap="none" spc="0" normalizeH="0" baseline="-25000" dirty="0">
                      <a:ln>
                        <a:noFill/>
                      </a:ln>
                      <a:solidFill>
                        <a:srgbClr val="000000"/>
                      </a:solidFill>
                      <a:effectLst/>
                      <a:uFillTx/>
                      <a:latin typeface="+mn-lt"/>
                      <a:ea typeface="+mn-ea"/>
                      <a:cs typeface="+mn-cs"/>
                      <a:sym typeface="Helvetica Light"/>
                    </a:rPr>
                    <a:t>fc</a:t>
                  </a:r>
                </a:p>
              </p:txBody>
            </p:sp>
          </mc:Choice>
          <mc:Fallback xmlns="">
            <p:sp>
              <p:nvSpPr>
                <p:cNvPr id="25" name="TextBox 24"/>
                <p:cNvSpPr txBox="1">
                  <a:spLocks noRot="1" noChangeAspect="1" noMove="1" noResize="1" noEditPoints="1" noAdjustHandles="1" noChangeArrowheads="1" noChangeShapeType="1" noTextEdit="1"/>
                </p:cNvSpPr>
                <p:nvPr/>
              </p:nvSpPr>
              <p:spPr>
                <a:xfrm>
                  <a:off x="6241640" y="3862603"/>
                  <a:ext cx="728297" cy="643831"/>
                </a:xfrm>
                <a:prstGeom prst="rect">
                  <a:avLst/>
                </a:prstGeom>
                <a:blipFill rotWithShape="0">
                  <a:blip r:embed="rId4"/>
                  <a:stretch>
                    <a:fillRect r="-13445" b="-32381"/>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22937C5-C97F-2E45-B1F3-727C75B92DAC}"/>
                    </a:ext>
                  </a:extLst>
                </p:cNvPr>
                <p:cNvSpPr txBox="1"/>
                <p:nvPr/>
              </p:nvSpPr>
              <p:spPr>
                <a:xfrm>
                  <a:off x="6138251" y="6249908"/>
                  <a:ext cx="728297" cy="6438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14:m>
                    <m:oMath xmlns:m="http://schemas.openxmlformats.org/officeDocument/2006/math">
                      <m:r>
                        <a:rPr kumimoji="0" lang="en-US" sz="3600" b="0" i="1" u="none" strike="noStrike" cap="none" spc="0" normalizeH="0" baseline="0" smtClean="0">
                          <a:ln>
                            <a:noFill/>
                          </a:ln>
                          <a:solidFill>
                            <a:srgbClr val="000000"/>
                          </a:solidFill>
                          <a:effectLst/>
                          <a:uFillTx/>
                          <a:latin typeface="Cambria Math" charset="0"/>
                          <a:ea typeface="+mn-ea"/>
                          <a:cs typeface="+mn-cs"/>
                          <a:sym typeface="Helvetica Light"/>
                        </a:rPr>
                        <m:t>𝑃</m:t>
                      </m:r>
                    </m:oMath>
                  </a14:m>
                  <a:r>
                    <a:rPr kumimoji="0" lang="en-US" sz="3600" b="0" i="1" u="none" strike="noStrike" cap="none" spc="0" normalizeH="0" baseline="-25000">
                      <a:ln>
                        <a:noFill/>
                      </a:ln>
                      <a:solidFill>
                        <a:srgbClr val="000000"/>
                      </a:solidFill>
                      <a:effectLst/>
                      <a:uFillTx/>
                      <a:latin typeface="+mn-lt"/>
                      <a:ea typeface="+mn-ea"/>
                      <a:cs typeface="+mn-cs"/>
                      <a:sym typeface="Helvetica Light"/>
                    </a:rPr>
                    <a:t>cf</a:t>
                  </a:r>
                </a:p>
              </p:txBody>
            </p:sp>
          </mc:Choice>
          <mc:Fallback xmlns="">
            <p:sp>
              <p:nvSpPr>
                <p:cNvPr id="26" name="TextBox 25"/>
                <p:cNvSpPr txBox="1">
                  <a:spLocks noRot="1" noChangeAspect="1" noMove="1" noResize="1" noEditPoints="1" noAdjustHandles="1" noChangeArrowheads="1" noChangeShapeType="1" noTextEdit="1"/>
                </p:cNvSpPr>
                <p:nvPr/>
              </p:nvSpPr>
              <p:spPr>
                <a:xfrm>
                  <a:off x="6138251" y="6249908"/>
                  <a:ext cx="728297" cy="643831"/>
                </a:xfrm>
                <a:prstGeom prst="rect">
                  <a:avLst/>
                </a:prstGeom>
                <a:blipFill rotWithShape="0">
                  <a:blip r:embed="rId5"/>
                  <a:stretch>
                    <a:fillRect r="-13445" b="-32075"/>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F87F43D8-7E57-B94A-985E-DB32FB53E8C6}"/>
                    </a:ext>
                  </a:extLst>
                </p:cNvPr>
                <p:cNvSpPr txBox="1"/>
                <p:nvPr/>
              </p:nvSpPr>
              <p:spPr>
                <a:xfrm>
                  <a:off x="8099924" y="3035152"/>
                  <a:ext cx="1664004" cy="6438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14:m>
                    <m:oMath xmlns:m="http://schemas.openxmlformats.org/officeDocument/2006/math">
                      <m:r>
                        <a:rPr kumimoji="0" lang="en-US" sz="3600" b="0" i="1" u="none" strike="noStrike" cap="none" spc="0" normalizeH="0" baseline="0" smtClean="0">
                          <a:ln>
                            <a:noFill/>
                          </a:ln>
                          <a:solidFill>
                            <a:srgbClr val="000000"/>
                          </a:solidFill>
                          <a:effectLst/>
                          <a:uFillTx/>
                          <a:latin typeface="Cambria Math" charset="0"/>
                          <a:ea typeface="+mn-ea"/>
                          <a:cs typeface="+mn-cs"/>
                          <a:sym typeface="Helvetica Light"/>
                        </a:rPr>
                        <m:t>1−</m:t>
                      </m:r>
                      <m:r>
                        <a:rPr kumimoji="0" lang="en-US" sz="3600" b="0" i="1" u="none" strike="noStrike" cap="none" spc="0" normalizeH="0" baseline="0" smtClean="0">
                          <a:ln>
                            <a:noFill/>
                          </a:ln>
                          <a:solidFill>
                            <a:srgbClr val="000000"/>
                          </a:solidFill>
                          <a:effectLst/>
                          <a:uFillTx/>
                          <a:latin typeface="Cambria Math" charset="0"/>
                          <a:ea typeface="+mn-ea"/>
                          <a:cs typeface="+mn-cs"/>
                          <a:sym typeface="Helvetica Light"/>
                        </a:rPr>
                        <m:t>𝑃</m:t>
                      </m:r>
                    </m:oMath>
                  </a14:m>
                  <a:r>
                    <a:rPr kumimoji="0" lang="en-US" sz="3600" b="0" i="1" u="none" strike="noStrike" cap="none" spc="0" normalizeH="0" baseline="-25000" dirty="0">
                      <a:ln>
                        <a:noFill/>
                      </a:ln>
                      <a:solidFill>
                        <a:srgbClr val="000000"/>
                      </a:solidFill>
                      <a:effectLst/>
                      <a:uFillTx/>
                      <a:latin typeface="+mn-lt"/>
                      <a:ea typeface="+mn-ea"/>
                      <a:cs typeface="+mn-cs"/>
                      <a:sym typeface="Helvetica Light"/>
                    </a:rPr>
                    <a:t>cf</a:t>
                  </a:r>
                </a:p>
              </p:txBody>
            </p:sp>
          </mc:Choice>
          <mc:Fallback xmlns="">
            <p:sp>
              <p:nvSpPr>
                <p:cNvPr id="27" name="TextBox 26"/>
                <p:cNvSpPr txBox="1">
                  <a:spLocks noRot="1" noChangeAspect="1" noMove="1" noResize="1" noEditPoints="1" noAdjustHandles="1" noChangeArrowheads="1" noChangeShapeType="1" noTextEdit="1"/>
                </p:cNvSpPr>
                <p:nvPr/>
              </p:nvSpPr>
              <p:spPr>
                <a:xfrm>
                  <a:off x="8099924" y="3035152"/>
                  <a:ext cx="1664004" cy="643831"/>
                </a:xfrm>
                <a:prstGeom prst="rect">
                  <a:avLst/>
                </a:prstGeom>
                <a:blipFill rotWithShape="0">
                  <a:blip r:embed="rId6"/>
                  <a:stretch>
                    <a:fillRect r="-1465" b="-31132"/>
                  </a:stretch>
                </a:blipFill>
                <a:ln w="12700" cap="flat">
                  <a:noFill/>
                  <a:miter lim="400000"/>
                </a:ln>
                <a:effec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BB0B2E1E-0729-E04F-8669-C284CCE646F9}"/>
                  </a:ext>
                </a:extLst>
              </p:cNvPr>
              <p:cNvSpPr txBox="1"/>
              <p:nvPr/>
            </p:nvSpPr>
            <p:spPr>
              <a:xfrm>
                <a:off x="699750" y="3569423"/>
                <a:ext cx="5186264" cy="35153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14:m>
                  <m:oMath xmlns:m="http://schemas.openxmlformats.org/officeDocument/2006/math">
                    <m:sSub>
                      <m:sSubPr>
                        <m:ctrlPr>
                          <a:rPr kumimoji="0" lang="en-US" sz="3600" b="0" i="1" u="none" strike="noStrike" cap="none" spc="0" normalizeH="0" baseline="0" smtClean="0">
                            <a:ln>
                              <a:noFill/>
                            </a:ln>
                            <a:solidFill>
                              <a:srgbClr val="000000"/>
                            </a:solidFill>
                            <a:effectLst/>
                            <a:uFillTx/>
                            <a:latin typeface="Cambria Math" panose="02040503050406030204" pitchFamily="18" charset="0"/>
                            <a:ea typeface="+mn-ea"/>
                            <a:cs typeface="+mn-cs"/>
                            <a:sym typeface="Helvetica Light"/>
                          </a:rPr>
                        </m:ctrlPr>
                      </m:sSubPr>
                      <m:e>
                        <m:r>
                          <a:rPr kumimoji="0" lang="en-US" sz="3600" b="0" i="1" u="none" strike="noStrike" cap="none" spc="0" normalizeH="0" baseline="0" smtClean="0">
                            <a:ln>
                              <a:noFill/>
                            </a:ln>
                            <a:solidFill>
                              <a:srgbClr val="000000"/>
                            </a:solidFill>
                            <a:effectLst/>
                            <a:uFillTx/>
                            <a:latin typeface="Cambria Math" panose="02040503050406030204" pitchFamily="18" charset="0"/>
                            <a:ea typeface="+mn-ea"/>
                            <a:cs typeface="+mn-cs"/>
                            <a:sym typeface="Helvetica Light"/>
                          </a:rPr>
                          <m:t>𝑃</m:t>
                        </m:r>
                      </m:e>
                      <m:sub>
                        <m:r>
                          <a:rPr kumimoji="0" lang="en-US" sz="3600" b="0" i="1" u="none" strike="noStrike" cap="none" spc="0" normalizeH="0" baseline="0" smtClean="0">
                            <a:ln>
                              <a:noFill/>
                            </a:ln>
                            <a:solidFill>
                              <a:srgbClr val="000000"/>
                            </a:solidFill>
                            <a:effectLst/>
                            <a:uFillTx/>
                            <a:latin typeface="Cambria Math" panose="02040503050406030204" pitchFamily="18" charset="0"/>
                            <a:ea typeface="+mn-ea"/>
                            <a:cs typeface="+mn-cs"/>
                            <a:sym typeface="Helvetica Light"/>
                          </a:rPr>
                          <m:t>𝑓𝑐</m:t>
                        </m:r>
                      </m:sub>
                    </m:sSub>
                    <m:r>
                      <a:rPr kumimoji="0" lang="en-US" sz="3600" b="0" i="1" u="none" strike="noStrike" cap="none" spc="0" normalizeH="0" baseline="0" smtClean="0">
                        <a:ln>
                          <a:noFill/>
                        </a:ln>
                        <a:solidFill>
                          <a:srgbClr val="000000"/>
                        </a:solidFill>
                        <a:effectLst/>
                        <a:uFillTx/>
                        <a:latin typeface="Cambria Math" panose="02040503050406030204" pitchFamily="18" charset="0"/>
                        <a:ea typeface="+mn-ea"/>
                        <a:cs typeface="+mn-cs"/>
                        <a:sym typeface="Helvetica Light"/>
                      </a:rPr>
                      <m:t>=</m:t>
                    </m:r>
                    <m:sSub>
                      <m:sSubPr>
                        <m:ctrlPr>
                          <a:rPr kumimoji="0" lang="en-US" sz="3600" b="0" i="1" u="none" strike="noStrike" cap="none" spc="0" normalizeH="0" baseline="0" smtClean="0">
                            <a:ln>
                              <a:noFill/>
                            </a:ln>
                            <a:solidFill>
                              <a:srgbClr val="000000"/>
                            </a:solidFill>
                            <a:effectLst/>
                            <a:uFillTx/>
                            <a:latin typeface="Cambria Math" panose="02040503050406030204" pitchFamily="18" charset="0"/>
                            <a:ea typeface="+mn-ea"/>
                            <a:cs typeface="+mn-cs"/>
                            <a:sym typeface="Helvetica Light"/>
                          </a:rPr>
                        </m:ctrlPr>
                      </m:sSubPr>
                      <m:e>
                        <m:r>
                          <a:rPr kumimoji="0" lang="en-US" sz="3600" b="0" i="1" u="none" strike="noStrike" cap="none" spc="0" normalizeH="0" baseline="0" smtClean="0">
                            <a:ln>
                              <a:noFill/>
                            </a:ln>
                            <a:solidFill>
                              <a:srgbClr val="000000"/>
                            </a:solidFill>
                            <a:effectLst/>
                            <a:uFillTx/>
                            <a:latin typeface="Cambria Math" panose="02040503050406030204" pitchFamily="18" charset="0"/>
                            <a:ea typeface="+mn-ea"/>
                            <a:cs typeface="+mn-cs"/>
                            <a:sym typeface="Helvetica Light"/>
                          </a:rPr>
                          <m:t>𝑝</m:t>
                        </m:r>
                      </m:e>
                      <m:sub>
                        <m:r>
                          <a:rPr kumimoji="0" lang="en-US" sz="3600" b="0" i="1" u="none" strike="noStrike" cap="none" spc="0" normalizeH="0" baseline="0" smtClean="0">
                            <a:ln>
                              <a:noFill/>
                            </a:ln>
                            <a:solidFill>
                              <a:srgbClr val="000000"/>
                            </a:solidFill>
                            <a:effectLst/>
                            <a:uFillTx/>
                            <a:latin typeface="Cambria Math" panose="02040503050406030204" pitchFamily="18" charset="0"/>
                            <a:ea typeface="+mn-ea"/>
                            <a:cs typeface="+mn-cs"/>
                            <a:sym typeface="Helvetica Light"/>
                          </a:rPr>
                          <m:t>𝑥</m:t>
                        </m:r>
                      </m:sub>
                    </m:sSub>
                  </m:oMath>
                </a14:m>
                <a:endParaRPr kumimoji="0" lang="en-US" sz="3600" b="0" i="0" u="none" strike="noStrike" cap="none" spc="0" normalizeH="0" baseline="0" dirty="0">
                  <a:ln>
                    <a:noFill/>
                  </a:ln>
                  <a:solidFill>
                    <a:srgbClr val="000000"/>
                  </a:solidFill>
                  <a:effectLst/>
                  <a:uFillTx/>
                  <a:latin typeface="+mn-lt"/>
                  <a:ea typeface="+mn-ea"/>
                  <a:cs typeface="+mn-cs"/>
                  <a:sym typeface="Helvetica Light"/>
                </a:endParaRPr>
              </a:p>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14:m>
                  <m:oMath xmlns:m="http://schemas.openxmlformats.org/officeDocument/2006/math">
                    <m:sSub>
                      <m:sSubPr>
                        <m:ctrlPr>
                          <a:rPr kumimoji="0" lang="en-US" sz="3600" b="0" i="1" u="none" strike="noStrike" cap="none" spc="0" normalizeH="0" baseline="0" smtClean="0">
                            <a:ln>
                              <a:noFill/>
                            </a:ln>
                            <a:solidFill>
                              <a:srgbClr val="000000"/>
                            </a:solidFill>
                            <a:effectLst/>
                            <a:uFillTx/>
                            <a:latin typeface="Cambria Math" panose="02040503050406030204" pitchFamily="18" charset="0"/>
                            <a:ea typeface="+mn-ea"/>
                            <a:cs typeface="+mn-cs"/>
                            <a:sym typeface="Helvetica Light"/>
                          </a:rPr>
                        </m:ctrlPr>
                      </m:sSubPr>
                      <m:e>
                        <m:r>
                          <a:rPr kumimoji="0" lang="en-US" sz="3600" b="0" i="1" u="none" strike="noStrike" cap="none" spc="0" normalizeH="0" baseline="0" smtClean="0">
                            <a:ln>
                              <a:noFill/>
                            </a:ln>
                            <a:solidFill>
                              <a:srgbClr val="000000"/>
                            </a:solidFill>
                            <a:effectLst/>
                            <a:uFillTx/>
                            <a:latin typeface="Cambria Math" panose="02040503050406030204" pitchFamily="18" charset="0"/>
                            <a:ea typeface="+mn-ea"/>
                            <a:cs typeface="+mn-cs"/>
                            <a:sym typeface="Helvetica Light"/>
                          </a:rPr>
                          <m:t>𝑃</m:t>
                        </m:r>
                      </m:e>
                      <m:sub>
                        <m:r>
                          <a:rPr kumimoji="0" lang="en-US" sz="3600" b="0" i="1" u="none" strike="noStrike" cap="none" spc="0" normalizeH="0" baseline="0" smtClean="0">
                            <a:ln>
                              <a:noFill/>
                            </a:ln>
                            <a:solidFill>
                              <a:srgbClr val="000000"/>
                            </a:solidFill>
                            <a:effectLst/>
                            <a:uFillTx/>
                            <a:latin typeface="Cambria Math" panose="02040503050406030204" pitchFamily="18" charset="0"/>
                            <a:ea typeface="+mn-ea"/>
                            <a:cs typeface="+mn-cs"/>
                            <a:sym typeface="Helvetica Light"/>
                          </a:rPr>
                          <m:t>𝑐𝑓</m:t>
                        </m:r>
                      </m:sub>
                    </m:sSub>
                    <m:r>
                      <a:rPr kumimoji="0" lang="en-US" sz="3600" b="0" i="1" u="none" strike="noStrike" cap="none" spc="0" normalizeH="0" baseline="0" smtClean="0">
                        <a:ln>
                          <a:noFill/>
                        </a:ln>
                        <a:solidFill>
                          <a:srgbClr val="000000"/>
                        </a:solidFill>
                        <a:effectLst/>
                        <a:uFillTx/>
                        <a:latin typeface="Cambria Math" panose="02040503050406030204" pitchFamily="18" charset="0"/>
                        <a:ea typeface="+mn-ea"/>
                        <a:cs typeface="+mn-cs"/>
                        <a:sym typeface="Helvetica Light"/>
                      </a:rPr>
                      <m:t>=</m:t>
                    </m:r>
                    <m:d>
                      <m:dPr>
                        <m:ctrlPr>
                          <a:rPr kumimoji="0" lang="en-US" sz="3600" b="0" i="1" u="none" strike="noStrike" cap="none" spc="0" normalizeH="0" baseline="0" smtClean="0">
                            <a:ln>
                              <a:noFill/>
                            </a:ln>
                            <a:solidFill>
                              <a:srgbClr val="000000"/>
                            </a:solidFill>
                            <a:effectLst/>
                            <a:uFillTx/>
                            <a:latin typeface="Cambria Math" panose="02040503050406030204" pitchFamily="18" charset="0"/>
                            <a:ea typeface="+mn-ea"/>
                            <a:cs typeface="+mn-cs"/>
                            <a:sym typeface="Helvetica Light"/>
                          </a:rPr>
                        </m:ctrlPr>
                      </m:dPr>
                      <m:e>
                        <m:r>
                          <a:rPr kumimoji="0" lang="en-US" sz="3600" b="0" i="1" u="none" strike="noStrike" cap="none" spc="0" normalizeH="0" baseline="0" smtClean="0">
                            <a:ln>
                              <a:noFill/>
                            </a:ln>
                            <a:solidFill>
                              <a:srgbClr val="000000"/>
                            </a:solidFill>
                            <a:effectLst/>
                            <a:uFillTx/>
                            <a:latin typeface="Cambria Math" panose="02040503050406030204" pitchFamily="18" charset="0"/>
                            <a:ea typeface="+mn-ea"/>
                            <a:cs typeface="+mn-cs"/>
                            <a:sym typeface="Helvetica Light"/>
                          </a:rPr>
                          <m:t>1−</m:t>
                        </m:r>
                        <m:sSub>
                          <m:sSubPr>
                            <m:ctrlPr>
                              <a:rPr kumimoji="0" lang="en-US" sz="3600" b="0" i="1" u="none" strike="noStrike" cap="none" spc="0" normalizeH="0" baseline="0" smtClean="0">
                                <a:ln>
                                  <a:noFill/>
                                </a:ln>
                                <a:solidFill>
                                  <a:srgbClr val="000000"/>
                                </a:solidFill>
                                <a:effectLst/>
                                <a:uFillTx/>
                                <a:latin typeface="Cambria Math" panose="02040503050406030204" pitchFamily="18" charset="0"/>
                                <a:ea typeface="+mn-ea"/>
                                <a:cs typeface="+mn-cs"/>
                                <a:sym typeface="Helvetica Light"/>
                              </a:rPr>
                            </m:ctrlPr>
                          </m:sSubPr>
                          <m:e>
                            <m:r>
                              <a:rPr kumimoji="0" lang="en-US" sz="3600" b="0" i="1" u="none" strike="noStrike" cap="none" spc="0" normalizeH="0" baseline="0" smtClean="0">
                                <a:ln>
                                  <a:noFill/>
                                </a:ln>
                                <a:solidFill>
                                  <a:srgbClr val="000000"/>
                                </a:solidFill>
                                <a:effectLst/>
                                <a:uFillTx/>
                                <a:latin typeface="Cambria Math" panose="02040503050406030204" pitchFamily="18" charset="0"/>
                                <a:ea typeface="+mn-ea"/>
                                <a:cs typeface="+mn-cs"/>
                                <a:sym typeface="Helvetica Light"/>
                              </a:rPr>
                              <m:t>𝑝</m:t>
                            </m:r>
                          </m:e>
                          <m:sub>
                            <m:r>
                              <a:rPr kumimoji="0" lang="en-US" sz="3600" b="0" i="1" u="none" strike="noStrike" cap="none" spc="0" normalizeH="0" baseline="0" smtClean="0">
                                <a:ln>
                                  <a:noFill/>
                                </a:ln>
                                <a:solidFill>
                                  <a:srgbClr val="000000"/>
                                </a:solidFill>
                                <a:effectLst/>
                                <a:uFillTx/>
                                <a:latin typeface="Cambria Math" panose="02040503050406030204" pitchFamily="18" charset="0"/>
                                <a:ea typeface="+mn-ea"/>
                                <a:cs typeface="+mn-cs"/>
                                <a:sym typeface="Helvetica Light"/>
                              </a:rPr>
                              <m:t>𝑥</m:t>
                            </m:r>
                          </m:sub>
                        </m:sSub>
                      </m:e>
                    </m:d>
                  </m:oMath>
                </a14:m>
                <a:endParaRPr kumimoji="0" lang="en-US" sz="3600" b="0" i="0" u="none" strike="noStrike" cap="none" spc="0" normalizeH="0" baseline="0" dirty="0">
                  <a:ln>
                    <a:noFill/>
                  </a:ln>
                  <a:solidFill>
                    <a:srgbClr val="000000"/>
                  </a:solidFill>
                  <a:effectLst/>
                  <a:uFillTx/>
                  <a:latin typeface="+mn-lt"/>
                  <a:ea typeface="+mn-ea"/>
                  <a:cs typeface="+mn-cs"/>
                  <a:sym typeface="Helvetica Light"/>
                </a:endParaRPr>
              </a:p>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3600" b="0" i="0" u="none" strike="noStrike" cap="none" spc="0" normalizeH="0" baseline="0" dirty="0">
                  <a:ln>
                    <a:noFill/>
                  </a:ln>
                  <a:solidFill>
                    <a:srgbClr val="000000"/>
                  </a:solidFill>
                  <a:effectLst/>
                  <a:uFillTx/>
                  <a:latin typeface="+mn-lt"/>
                  <a:ea typeface="+mn-ea"/>
                  <a:cs typeface="+mn-cs"/>
                  <a:sym typeface="Helvetica Light"/>
                </a:endParaRPr>
              </a:p>
              <a:p>
                <a:pPr marR="0" algn="l" defTabSz="584200" rtl="0" fontAlgn="auto" latinLnBrk="0" hangingPunct="0">
                  <a:lnSpc>
                    <a:spcPct val="100000"/>
                  </a:lnSpc>
                  <a:spcBef>
                    <a:spcPts val="0"/>
                  </a:spcBef>
                  <a:spcAft>
                    <a:spcPts val="0"/>
                  </a:spcAft>
                  <a:buClrTx/>
                  <a:buSzTx/>
                  <a:tabLst/>
                </a:pPr>
                <a14:m>
                  <m:oMath xmlns:m="http://schemas.openxmlformats.org/officeDocument/2006/math">
                    <m:sSub>
                      <m:sSubPr>
                        <m:ctrlPr>
                          <a:rPr kumimoji="0" lang="en-US" sz="3600" b="0" i="1" u="none" strike="noStrike" cap="none" spc="0" normalizeH="0" baseline="0" smtClean="0">
                            <a:ln>
                              <a:noFill/>
                            </a:ln>
                            <a:solidFill>
                              <a:srgbClr val="000000"/>
                            </a:solidFill>
                            <a:effectLst/>
                            <a:uFillTx/>
                            <a:latin typeface="Cambria Math" panose="02040503050406030204" pitchFamily="18" charset="0"/>
                            <a:ea typeface="+mn-ea"/>
                            <a:cs typeface="+mn-cs"/>
                            <a:sym typeface="Helvetica Light"/>
                          </a:rPr>
                        </m:ctrlPr>
                      </m:sSubPr>
                      <m:e>
                        <m:r>
                          <a:rPr kumimoji="0" lang="en-US" sz="3600" b="0" i="1" u="none" strike="noStrike" cap="none" spc="0" normalizeH="0" baseline="0" smtClean="0">
                            <a:ln>
                              <a:noFill/>
                            </a:ln>
                            <a:solidFill>
                              <a:srgbClr val="000000"/>
                            </a:solidFill>
                            <a:effectLst/>
                            <a:uFillTx/>
                            <a:latin typeface="Cambria Math" panose="02040503050406030204" pitchFamily="18" charset="0"/>
                            <a:ea typeface="+mn-ea"/>
                            <a:cs typeface="+mn-cs"/>
                            <a:sym typeface="Helvetica Light"/>
                          </a:rPr>
                          <m:t>𝑝</m:t>
                        </m:r>
                      </m:e>
                      <m:sub>
                        <m:r>
                          <a:rPr kumimoji="0" lang="en-US" sz="3600" b="0" i="1" u="none" strike="noStrike" cap="none" spc="0" normalizeH="0" baseline="0" smtClean="0">
                            <a:ln>
                              <a:noFill/>
                            </a:ln>
                            <a:solidFill>
                              <a:srgbClr val="000000"/>
                            </a:solidFill>
                            <a:effectLst/>
                            <a:uFillTx/>
                            <a:latin typeface="Cambria Math" panose="02040503050406030204" pitchFamily="18" charset="0"/>
                            <a:ea typeface="+mn-ea"/>
                            <a:cs typeface="+mn-cs"/>
                            <a:sym typeface="Helvetica Light"/>
                          </a:rPr>
                          <m:t>𝑥</m:t>
                        </m:r>
                      </m:sub>
                    </m:sSub>
                  </m:oMath>
                </a14:m>
                <a:r>
                  <a:rPr kumimoji="0" lang="en-US" sz="3600" b="0" i="0" u="none" strike="noStrike" cap="none" spc="0" normalizeH="0" baseline="0" dirty="0">
                    <a:ln>
                      <a:noFill/>
                    </a:ln>
                    <a:solidFill>
                      <a:srgbClr val="000000"/>
                    </a:solidFill>
                    <a:effectLst/>
                    <a:uFillTx/>
                    <a:latin typeface="+mn-lt"/>
                    <a:ea typeface="+mn-ea"/>
                    <a:cs typeface="+mn-cs"/>
                    <a:sym typeface="Helvetica Light"/>
                  </a:rPr>
                  <a:t> is the transmission probability</a:t>
                </a:r>
              </a:p>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3600" b="0" i="0" u="none" strike="noStrike" cap="none" spc="0" normalizeH="0" baseline="0" dirty="0">
                  <a:ln>
                    <a:noFill/>
                  </a:ln>
                  <a:solidFill>
                    <a:srgbClr val="000000"/>
                  </a:solidFill>
                  <a:effectLst/>
                  <a:uFillTx/>
                  <a:latin typeface="+mn-lt"/>
                  <a:ea typeface="+mn-ea"/>
                  <a:cs typeface="+mn-cs"/>
                  <a:sym typeface="Helvetica Light"/>
                </a:endParaRPr>
              </a:p>
            </p:txBody>
          </p:sp>
        </mc:Choice>
        <mc:Fallback xmlns="">
          <p:sp>
            <p:nvSpPr>
              <p:cNvPr id="20" name="TextBox 19">
                <a:extLst>
                  <a:ext uri="{FF2B5EF4-FFF2-40B4-BE49-F238E27FC236}">
                    <a16:creationId xmlns:a16="http://schemas.microsoft.com/office/drawing/2014/main" id="{BB0B2E1E-0729-E04F-8669-C284CCE646F9}"/>
                  </a:ext>
                </a:extLst>
              </p:cNvPr>
              <p:cNvSpPr txBox="1">
                <a:spLocks noRot="1" noChangeAspect="1" noMove="1" noResize="1" noEditPoints="1" noAdjustHandles="1" noChangeArrowheads="1" noChangeShapeType="1" noTextEdit="1"/>
              </p:cNvSpPr>
              <p:nvPr/>
            </p:nvSpPr>
            <p:spPr>
              <a:xfrm>
                <a:off x="699750" y="3569423"/>
                <a:ext cx="5186264" cy="3515321"/>
              </a:xfrm>
              <a:prstGeom prst="rect">
                <a:avLst/>
              </a:prstGeom>
              <a:blipFill>
                <a:blip r:embed="rId7"/>
                <a:stretch>
                  <a:fillRect l="-4412" t="-1812"/>
                </a:stretch>
              </a:blipFill>
              <a:ln w="12700" cap="flat">
                <a:noFill/>
                <a:miter lim="400000"/>
              </a:ln>
              <a:effectLst/>
            </p:spPr>
            <p:txBody>
              <a:bodyPr/>
              <a:lstStyle/>
              <a:p>
                <a:r>
                  <a:rPr lang="en-US">
                    <a:noFill/>
                  </a:rPr>
                  <a:t> </a:t>
                </a:r>
              </a:p>
            </p:txBody>
          </p:sp>
        </mc:Fallback>
      </mc:AlternateContent>
    </p:spTree>
    <p:extLst>
      <p:ext uri="{BB962C8B-B14F-4D97-AF65-F5344CB8AC3E}">
        <p14:creationId xmlns:p14="http://schemas.microsoft.com/office/powerpoint/2010/main" val="127331436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258AD-8251-C240-AAF6-AFFB59F98408}"/>
              </a:ext>
            </a:extLst>
          </p:cNvPr>
          <p:cNvSpPr>
            <a:spLocks noGrp="1"/>
          </p:cNvSpPr>
          <p:nvPr>
            <p:ph type="title"/>
          </p:nvPr>
        </p:nvSpPr>
        <p:spPr/>
        <p:txBody>
          <a:bodyPr>
            <a:normAutofit fontScale="90000"/>
          </a:bodyPr>
          <a:lstStyle/>
          <a:p>
            <a:r>
              <a:rPr lang="en-US" dirty="0"/>
              <a:t>Behavioral model using testbed data</a:t>
            </a:r>
          </a:p>
        </p:txBody>
      </p:sp>
      <p:sp>
        <p:nvSpPr>
          <p:cNvPr id="3" name="Text Placeholder 2">
            <a:extLst>
              <a:ext uri="{FF2B5EF4-FFF2-40B4-BE49-F238E27FC236}">
                <a16:creationId xmlns:a16="http://schemas.microsoft.com/office/drawing/2014/main" id="{02D4F0D3-C3FF-764B-8824-22B88271E91B}"/>
              </a:ext>
            </a:extLst>
          </p:cNvPr>
          <p:cNvSpPr>
            <a:spLocks noGrp="1"/>
          </p:cNvSpPr>
          <p:nvPr>
            <p:ph type="body" idx="1"/>
          </p:nvPr>
        </p:nvSpPr>
        <p:spPr/>
        <p:txBody>
          <a:bodyPr/>
          <a:lstStyle/>
          <a:p>
            <a:r>
              <a:rPr lang="en-US" dirty="0"/>
              <a:t>Contention-sensing model</a:t>
            </a:r>
          </a:p>
          <a:p>
            <a:r>
              <a:rPr lang="en-US" dirty="0"/>
              <a:t>MAC/physical address detection leads to security risk</a:t>
            </a:r>
          </a:p>
          <a:p>
            <a:r>
              <a:rPr lang="en-US" dirty="0">
                <a:latin typeface="+mj-lt"/>
              </a:rPr>
              <a:t>Wireless physical layer signature to estimate band occupancy</a:t>
            </a:r>
          </a:p>
          <a:p>
            <a:endParaRPr lang="en-US" dirty="0"/>
          </a:p>
        </p:txBody>
      </p:sp>
    </p:spTree>
    <p:extLst>
      <p:ext uri="{BB962C8B-B14F-4D97-AF65-F5344CB8AC3E}">
        <p14:creationId xmlns:p14="http://schemas.microsoft.com/office/powerpoint/2010/main" val="358046379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AADFF3-ECE5-41D4-9BD6-4C29DD5655DF}"/>
              </a:ext>
            </a:extLst>
          </p:cNvPr>
          <p:cNvSpPr>
            <a:spLocks noGrp="1"/>
          </p:cNvSpPr>
          <p:nvPr>
            <p:ph type="title"/>
          </p:nvPr>
        </p:nvSpPr>
        <p:spPr/>
        <p:txBody>
          <a:bodyPr>
            <a:normAutofit fontScale="90000"/>
          </a:bodyPr>
          <a:lstStyle/>
          <a:p>
            <a:r>
              <a:rPr lang="en-US" dirty="0"/>
              <a:t>Fast Detection – Testbed</a:t>
            </a:r>
          </a:p>
        </p:txBody>
      </p:sp>
      <p:pic>
        <p:nvPicPr>
          <p:cNvPr id="7" name="Content Placeholder 6" descr="Map&#10;&#10;Description automatically generated">
            <a:extLst>
              <a:ext uri="{FF2B5EF4-FFF2-40B4-BE49-F238E27FC236}">
                <a16:creationId xmlns:a16="http://schemas.microsoft.com/office/drawing/2014/main" id="{36970DEA-E7E3-494F-9BEB-B865557AC4D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94080" y="2856897"/>
            <a:ext cx="7218286" cy="4106091"/>
          </a:xfrm>
        </p:spPr>
      </p:pic>
      <p:pic>
        <p:nvPicPr>
          <p:cNvPr id="5" name="Picture 4">
            <a:extLst>
              <a:ext uri="{FF2B5EF4-FFF2-40B4-BE49-F238E27FC236}">
                <a16:creationId xmlns:a16="http://schemas.microsoft.com/office/drawing/2014/main" id="{B6F93772-D703-4159-A90C-D98C83902ED2}"/>
              </a:ext>
            </a:extLst>
          </p:cNvPr>
          <p:cNvPicPr>
            <a:picLocks noChangeAspect="1"/>
          </p:cNvPicPr>
          <p:nvPr/>
        </p:nvPicPr>
        <p:blipFill>
          <a:blip r:embed="rId4"/>
          <a:stretch>
            <a:fillRect/>
          </a:stretch>
        </p:blipFill>
        <p:spPr>
          <a:xfrm>
            <a:off x="4698835" y="7123587"/>
            <a:ext cx="7925943" cy="1087630"/>
          </a:xfrm>
          <a:prstGeom prst="rect">
            <a:avLst/>
          </a:prstGeom>
        </p:spPr>
      </p:pic>
    </p:spTree>
    <p:extLst>
      <p:ext uri="{BB962C8B-B14F-4D97-AF65-F5344CB8AC3E}">
        <p14:creationId xmlns:p14="http://schemas.microsoft.com/office/powerpoint/2010/main" val="345643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2B5AA-7B02-400B-B2F1-21A4FEBE22F9}"/>
              </a:ext>
            </a:extLst>
          </p:cNvPr>
          <p:cNvSpPr>
            <a:spLocks noGrp="1"/>
          </p:cNvSpPr>
          <p:nvPr>
            <p:ph type="title"/>
          </p:nvPr>
        </p:nvSpPr>
        <p:spPr/>
        <p:txBody>
          <a:bodyPr/>
          <a:lstStyle/>
          <a:p>
            <a:r>
              <a:rPr lang="en-US" dirty="0"/>
              <a:t>Fast Detection – Results</a:t>
            </a:r>
          </a:p>
        </p:txBody>
      </p:sp>
      <p:pic>
        <p:nvPicPr>
          <p:cNvPr id="7" name="Content Placeholder 6" descr="Chart, line chart&#10;&#10;Description automatically generated">
            <a:extLst>
              <a:ext uri="{FF2B5EF4-FFF2-40B4-BE49-F238E27FC236}">
                <a16:creationId xmlns:a16="http://schemas.microsoft.com/office/drawing/2014/main" id="{AC3C133E-145A-4B88-AC98-95399C60B71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51664" y="2883681"/>
            <a:ext cx="4696498" cy="3522374"/>
          </a:xfrm>
        </p:spPr>
      </p:pic>
      <p:pic>
        <p:nvPicPr>
          <p:cNvPr id="9" name="Picture 8" descr="Chart, line chart&#10;&#10;Description automatically generated">
            <a:extLst>
              <a:ext uri="{FF2B5EF4-FFF2-40B4-BE49-F238E27FC236}">
                <a16:creationId xmlns:a16="http://schemas.microsoft.com/office/drawing/2014/main" id="{70E13DAC-AF94-40F9-A436-ACF5136DB4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8162" y="2883681"/>
            <a:ext cx="4696498" cy="3522375"/>
          </a:xfrm>
          <a:prstGeom prst="rect">
            <a:avLst/>
          </a:prstGeom>
        </p:spPr>
      </p:pic>
      <p:pic>
        <p:nvPicPr>
          <p:cNvPr id="5" name="Content Placeholder 6">
            <a:extLst>
              <a:ext uri="{FF2B5EF4-FFF2-40B4-BE49-F238E27FC236}">
                <a16:creationId xmlns:a16="http://schemas.microsoft.com/office/drawing/2014/main" id="{76049F80-F276-47D0-A89B-1B3EADD84C0D}"/>
              </a:ext>
            </a:extLst>
          </p:cNvPr>
          <p:cNvPicPr>
            <a:picLocks noChangeAspect="1"/>
          </p:cNvPicPr>
          <p:nvPr/>
        </p:nvPicPr>
        <p:blipFill>
          <a:blip r:embed="rId5"/>
          <a:stretch>
            <a:fillRect/>
          </a:stretch>
        </p:blipFill>
        <p:spPr>
          <a:xfrm>
            <a:off x="2883311" y="6210148"/>
            <a:ext cx="6929701" cy="1207589"/>
          </a:xfrm>
          <a:prstGeom prst="rect">
            <a:avLst/>
          </a:prstGeom>
        </p:spPr>
      </p:pic>
      <p:pic>
        <p:nvPicPr>
          <p:cNvPr id="6" name="Picture 5">
            <a:extLst>
              <a:ext uri="{FF2B5EF4-FFF2-40B4-BE49-F238E27FC236}">
                <a16:creationId xmlns:a16="http://schemas.microsoft.com/office/drawing/2014/main" id="{8D234AF1-5B25-4049-8BBA-7D3B1202D25C}"/>
              </a:ext>
            </a:extLst>
          </p:cNvPr>
          <p:cNvPicPr>
            <a:picLocks noChangeAspect="1"/>
          </p:cNvPicPr>
          <p:nvPr/>
        </p:nvPicPr>
        <p:blipFill>
          <a:blip r:embed="rId6"/>
          <a:stretch>
            <a:fillRect/>
          </a:stretch>
        </p:blipFill>
        <p:spPr>
          <a:xfrm>
            <a:off x="3681286" y="7556377"/>
            <a:ext cx="2076722" cy="685319"/>
          </a:xfrm>
          <a:prstGeom prst="rect">
            <a:avLst/>
          </a:prstGeom>
        </p:spPr>
      </p:pic>
      <p:pic>
        <p:nvPicPr>
          <p:cNvPr id="8" name="Picture 7">
            <a:extLst>
              <a:ext uri="{FF2B5EF4-FFF2-40B4-BE49-F238E27FC236}">
                <a16:creationId xmlns:a16="http://schemas.microsoft.com/office/drawing/2014/main" id="{64B49DFE-AEB4-4246-AFBF-0088DC82478F}"/>
              </a:ext>
            </a:extLst>
          </p:cNvPr>
          <p:cNvPicPr>
            <a:picLocks noChangeAspect="1"/>
          </p:cNvPicPr>
          <p:nvPr/>
        </p:nvPicPr>
        <p:blipFill>
          <a:blip r:embed="rId7"/>
          <a:stretch>
            <a:fillRect/>
          </a:stretch>
        </p:blipFill>
        <p:spPr>
          <a:xfrm>
            <a:off x="7269630" y="7605514"/>
            <a:ext cx="2062190" cy="585216"/>
          </a:xfrm>
          <a:prstGeom prst="rect">
            <a:avLst/>
          </a:prstGeom>
        </p:spPr>
      </p:pic>
    </p:spTree>
    <p:extLst>
      <p:ext uri="{BB962C8B-B14F-4D97-AF65-F5344CB8AC3E}">
        <p14:creationId xmlns:p14="http://schemas.microsoft.com/office/powerpoint/2010/main" val="12695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43E1C-8E40-4E75-8F3C-2B8D82ABAE03}"/>
              </a:ext>
            </a:extLst>
          </p:cNvPr>
          <p:cNvSpPr>
            <a:spLocks noGrp="1"/>
          </p:cNvSpPr>
          <p:nvPr>
            <p:ph type="title"/>
          </p:nvPr>
        </p:nvSpPr>
        <p:spPr/>
        <p:txBody>
          <a:bodyPr>
            <a:normAutofit fontScale="90000"/>
          </a:bodyPr>
          <a:lstStyle/>
          <a:p>
            <a:r>
              <a:rPr lang="en-US" dirty="0"/>
              <a:t>Fast Detection – Curve Fitting</a:t>
            </a:r>
          </a:p>
        </p:txBody>
      </p:sp>
      <p:pic>
        <p:nvPicPr>
          <p:cNvPr id="13" name="Picture 12">
            <a:extLst>
              <a:ext uri="{FF2B5EF4-FFF2-40B4-BE49-F238E27FC236}">
                <a16:creationId xmlns:a16="http://schemas.microsoft.com/office/drawing/2014/main" id="{1A01370C-D9FF-4EE0-9DC0-B4EAD30D3D1E}"/>
              </a:ext>
            </a:extLst>
          </p:cNvPr>
          <p:cNvPicPr>
            <a:picLocks noChangeAspect="1"/>
          </p:cNvPicPr>
          <p:nvPr/>
        </p:nvPicPr>
        <p:blipFill>
          <a:blip r:embed="rId3"/>
          <a:stretch>
            <a:fillRect/>
          </a:stretch>
        </p:blipFill>
        <p:spPr>
          <a:xfrm>
            <a:off x="2015744" y="3193809"/>
            <a:ext cx="8973312" cy="1161142"/>
          </a:xfrm>
          <a:prstGeom prst="rect">
            <a:avLst/>
          </a:prstGeom>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15FFD16-CE56-45F7-A4A0-0F53D28F6507}"/>
                  </a:ext>
                </a:extLst>
              </p:cNvPr>
              <p:cNvSpPr txBox="1"/>
              <p:nvPr/>
            </p:nvSpPr>
            <p:spPr>
              <a:xfrm>
                <a:off x="1617410" y="5398652"/>
                <a:ext cx="4590986" cy="6175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413" i="1">
                              <a:solidFill>
                                <a:srgbClr val="836967"/>
                              </a:solidFill>
                              <a:latin typeface="Cambria Math" panose="02040503050406030204" pitchFamily="18" charset="0"/>
                            </a:rPr>
                          </m:ctrlPr>
                        </m:sSubPr>
                        <m:e>
                          <m:r>
                            <a:rPr lang="en-US" sz="3413" i="1">
                              <a:latin typeface="Cambria Math" panose="02040503050406030204" pitchFamily="18" charset="0"/>
                            </a:rPr>
                            <m:t>𝜇</m:t>
                          </m:r>
                        </m:e>
                        <m:sub>
                          <m:r>
                            <a:rPr lang="en-US" sz="3413">
                              <a:latin typeface="Cambria Math" panose="02040503050406030204" pitchFamily="18" charset="0"/>
                            </a:rPr>
                            <m:t>1</m:t>
                          </m:r>
                        </m:sub>
                      </m:sSub>
                      <m:r>
                        <a:rPr lang="en-US" sz="3413">
                          <a:latin typeface="Cambria Math" panose="02040503050406030204" pitchFamily="18" charset="0"/>
                        </a:rPr>
                        <m:t>=24.095±0.0033</m:t>
                      </m:r>
                    </m:oMath>
                  </m:oMathPara>
                </a14:m>
                <a:endParaRPr lang="en-US" sz="3413" dirty="0"/>
              </a:p>
            </p:txBody>
          </p:sp>
        </mc:Choice>
        <mc:Fallback xmlns="">
          <p:sp>
            <p:nvSpPr>
              <p:cNvPr id="15" name="TextBox 14">
                <a:extLst>
                  <a:ext uri="{FF2B5EF4-FFF2-40B4-BE49-F238E27FC236}">
                    <a16:creationId xmlns:a16="http://schemas.microsoft.com/office/drawing/2014/main" id="{815FFD16-CE56-45F7-A4A0-0F53D28F6507}"/>
                  </a:ext>
                </a:extLst>
              </p:cNvPr>
              <p:cNvSpPr txBox="1">
                <a:spLocks noRot="1" noChangeAspect="1" noMove="1" noResize="1" noEditPoints="1" noAdjustHandles="1" noChangeArrowheads="1" noChangeShapeType="1" noTextEdit="1"/>
              </p:cNvSpPr>
              <p:nvPr/>
            </p:nvSpPr>
            <p:spPr>
              <a:xfrm>
                <a:off x="1617410" y="5398652"/>
                <a:ext cx="4590986" cy="617541"/>
              </a:xfrm>
              <a:prstGeom prst="rect">
                <a:avLst/>
              </a:prstGeom>
              <a:blipFill>
                <a:blip r:embed="rId4"/>
                <a:stretch>
                  <a:fillRect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10FF0FE-18A9-418A-AA15-C3915B1700C6}"/>
                  </a:ext>
                </a:extLst>
              </p:cNvPr>
              <p:cNvSpPr txBox="1"/>
              <p:nvPr/>
            </p:nvSpPr>
            <p:spPr>
              <a:xfrm>
                <a:off x="6502401" y="5398652"/>
                <a:ext cx="4590986" cy="6175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413" i="1">
                              <a:solidFill>
                                <a:srgbClr val="836967"/>
                              </a:solidFill>
                              <a:latin typeface="Cambria Math" panose="02040503050406030204" pitchFamily="18" charset="0"/>
                            </a:rPr>
                          </m:ctrlPr>
                        </m:sSubPr>
                        <m:e>
                          <m:r>
                            <a:rPr lang="en-US" sz="3413" i="1">
                              <a:latin typeface="Cambria Math" panose="02040503050406030204" pitchFamily="18" charset="0"/>
                            </a:rPr>
                            <m:t>𝜇</m:t>
                          </m:r>
                        </m:e>
                        <m:sub>
                          <m:r>
                            <a:rPr lang="en-US" sz="3413">
                              <a:latin typeface="Cambria Math" panose="02040503050406030204" pitchFamily="18" charset="0"/>
                            </a:rPr>
                            <m:t>2</m:t>
                          </m:r>
                        </m:sub>
                      </m:sSub>
                      <m:r>
                        <a:rPr lang="en-US" sz="3413">
                          <a:latin typeface="Cambria Math" panose="02040503050406030204" pitchFamily="18" charset="0"/>
                        </a:rPr>
                        <m:t>=0.070±0.000088</m:t>
                      </m:r>
                    </m:oMath>
                  </m:oMathPara>
                </a14:m>
                <a:endParaRPr lang="en-US" sz="3413" dirty="0"/>
              </a:p>
            </p:txBody>
          </p:sp>
        </mc:Choice>
        <mc:Fallback xmlns="">
          <p:sp>
            <p:nvSpPr>
              <p:cNvPr id="17" name="TextBox 16">
                <a:extLst>
                  <a:ext uri="{FF2B5EF4-FFF2-40B4-BE49-F238E27FC236}">
                    <a16:creationId xmlns:a16="http://schemas.microsoft.com/office/drawing/2014/main" id="{010FF0FE-18A9-418A-AA15-C3915B1700C6}"/>
                  </a:ext>
                </a:extLst>
              </p:cNvPr>
              <p:cNvSpPr txBox="1">
                <a:spLocks noRot="1" noChangeAspect="1" noMove="1" noResize="1" noEditPoints="1" noAdjustHandles="1" noChangeArrowheads="1" noChangeShapeType="1" noTextEdit="1"/>
              </p:cNvSpPr>
              <p:nvPr/>
            </p:nvSpPr>
            <p:spPr>
              <a:xfrm>
                <a:off x="6502401" y="5398652"/>
                <a:ext cx="4590986" cy="617541"/>
              </a:xfrm>
              <a:prstGeom prst="rect">
                <a:avLst/>
              </a:prstGeom>
              <a:blipFill>
                <a:blip r:embed="rId5"/>
                <a:stretch>
                  <a:fillRect l="-1939" b="-12500"/>
                </a:stretch>
              </a:blipFill>
            </p:spPr>
            <p:txBody>
              <a:bodyPr/>
              <a:lstStyle/>
              <a:p>
                <a:r>
                  <a:rPr lang="en-US">
                    <a:noFill/>
                  </a:rPr>
                  <a:t> </a:t>
                </a:r>
              </a:p>
            </p:txBody>
          </p:sp>
        </mc:Fallback>
      </mc:AlternateContent>
    </p:spTree>
    <p:extLst>
      <p:ext uri="{BB962C8B-B14F-4D97-AF65-F5344CB8AC3E}">
        <p14:creationId xmlns:p14="http://schemas.microsoft.com/office/powerpoint/2010/main" val="756990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 name="Shape 904"/>
          <p:cNvSpPr>
            <a:spLocks noGrp="1"/>
          </p:cNvSpPr>
          <p:nvPr>
            <p:ph type="title"/>
          </p:nvPr>
        </p:nvSpPr>
        <p:spPr>
          <a:prstGeom prst="rect">
            <a:avLst/>
          </a:prstGeom>
        </p:spPr>
        <p:txBody>
          <a:bodyPr/>
          <a:lstStyle/>
          <a:p>
            <a:pPr lvl="0" defTabSz="490727">
              <a:defRPr sz="1800"/>
            </a:pPr>
            <a:r>
              <a:rPr lang="en-US" sz="6719" dirty="0"/>
              <a:t>C</a:t>
            </a:r>
            <a:r>
              <a:rPr sz="6719" dirty="0"/>
              <a:t>ontention-sensing </a:t>
            </a:r>
            <a:r>
              <a:rPr lang="en-US" sz="6719" dirty="0"/>
              <a:t>model</a:t>
            </a:r>
            <a:endParaRPr sz="6719" dirty="0"/>
          </a:p>
          <a:p>
            <a:pPr lvl="0" defTabSz="490727">
              <a:defRPr sz="1800"/>
            </a:pPr>
            <a:endParaRPr sz="6719" dirty="0"/>
          </a:p>
        </p:txBody>
      </p:sp>
      <p:sp>
        <p:nvSpPr>
          <p:cNvPr id="905" name="Shape 905"/>
          <p:cNvSpPr>
            <a:spLocks noGrp="1"/>
          </p:cNvSpPr>
          <p:nvPr>
            <p:ph type="body" idx="1"/>
          </p:nvPr>
        </p:nvSpPr>
        <p:spPr>
          <a:prstGeom prst="rect">
            <a:avLst/>
          </a:prstGeom>
        </p:spPr>
        <p:txBody>
          <a:bodyPr/>
          <a:lstStyle/>
          <a:p>
            <a:pPr lvl="0">
              <a:defRPr sz="1800"/>
            </a:pPr>
            <a:r>
              <a:rPr sz="3600" b="1" dirty="0">
                <a:latin typeface="+mj-lt"/>
                <a:ea typeface="+mj-ea"/>
                <a:cs typeface="+mj-cs"/>
                <a:sym typeface="Times Roman"/>
              </a:rPr>
              <a:t>Contention threshold parameter</a:t>
            </a:r>
            <a:r>
              <a:rPr sz="3600" dirty="0">
                <a:latin typeface="+mj-lt"/>
                <a:ea typeface="+mj-ea"/>
                <a:cs typeface="+mj-cs"/>
                <a:sym typeface="Times Roman"/>
              </a:rPr>
              <a:t> </a:t>
            </a:r>
            <a:r>
              <a:rPr sz="3600" b="1" dirty="0" err="1">
                <a:latin typeface="+mj-lt"/>
                <a:ea typeface="+mj-ea"/>
                <a:cs typeface="+mj-cs"/>
                <a:sym typeface="Times Roman"/>
              </a:rPr>
              <a:t>τ</a:t>
            </a:r>
            <a:r>
              <a:rPr sz="3600" b="1" dirty="0">
                <a:latin typeface="+mj-lt"/>
                <a:ea typeface="+mj-ea"/>
                <a:cs typeface="+mj-cs"/>
                <a:sym typeface="Times Roman"/>
              </a:rPr>
              <a:t> </a:t>
            </a:r>
            <a:r>
              <a:rPr sz="3600" dirty="0">
                <a:latin typeface="+mj-lt"/>
                <a:ea typeface="+mj-ea"/>
                <a:cs typeface="+mj-cs"/>
                <a:sym typeface="Times Roman"/>
              </a:rPr>
              <a:t>- </a:t>
            </a:r>
            <a:r>
              <a:rPr sz="3000" dirty="0">
                <a:latin typeface="+mj-lt"/>
                <a:ea typeface="+mj-ea"/>
                <a:cs typeface="+mj-cs"/>
                <a:sym typeface="Times Roman"/>
              </a:rPr>
              <a:t>to determine whether a </a:t>
            </a:r>
            <a:r>
              <a:rPr sz="3000" dirty="0" err="1">
                <a:latin typeface="+mj-lt"/>
                <a:ea typeface="+mj-ea"/>
                <a:cs typeface="+mj-cs"/>
                <a:sym typeface="Times Roman"/>
              </a:rPr>
              <a:t>BoI</a:t>
            </a:r>
            <a:r>
              <a:rPr sz="3000" dirty="0">
                <a:latin typeface="+mj-lt"/>
                <a:ea typeface="+mj-ea"/>
                <a:cs typeface="+mj-cs"/>
                <a:sym typeface="Times Roman"/>
              </a:rPr>
              <a:t> has “low” occupancy or “high” occupancy. </a:t>
            </a:r>
          </a:p>
          <a:p>
            <a:pPr lvl="0">
              <a:defRPr sz="1800"/>
            </a:pPr>
            <a:r>
              <a:rPr sz="3600" b="1" dirty="0">
                <a:latin typeface="+mj-lt"/>
                <a:ea typeface="+mj-ea"/>
                <a:cs typeface="+mj-cs"/>
                <a:sym typeface="Times Roman"/>
              </a:rPr>
              <a:t>Contention bias parameter </a:t>
            </a:r>
            <a:r>
              <a:rPr sz="3600" b="1" dirty="0" err="1">
                <a:latin typeface="+mj-lt"/>
                <a:ea typeface="+mj-ea"/>
                <a:cs typeface="+mj-cs"/>
                <a:sym typeface="Times Roman"/>
              </a:rPr>
              <a:t>ε</a:t>
            </a:r>
            <a:r>
              <a:rPr sz="3600" b="1" dirty="0">
                <a:latin typeface="+mj-lt"/>
                <a:ea typeface="+mj-ea"/>
                <a:cs typeface="+mj-cs"/>
                <a:sym typeface="Times Roman"/>
              </a:rPr>
              <a:t> </a:t>
            </a:r>
            <a:r>
              <a:rPr sz="3600" dirty="0">
                <a:latin typeface="+mj-lt"/>
                <a:ea typeface="+mj-ea"/>
                <a:cs typeface="+mj-cs"/>
                <a:sym typeface="Times Roman"/>
              </a:rPr>
              <a:t>- </a:t>
            </a:r>
            <a:r>
              <a:rPr sz="3000" dirty="0">
                <a:latin typeface="+mj-lt"/>
                <a:ea typeface="+mj-ea"/>
                <a:cs typeface="+mj-cs"/>
                <a:sym typeface="Times Roman"/>
              </a:rPr>
              <a:t>determines how responsive an SU is to the contention level.</a:t>
            </a:r>
          </a:p>
        </p:txBody>
      </p:sp>
      <p:sp>
        <p:nvSpPr>
          <p:cNvPr id="906" name="Shape 906"/>
          <p:cNvSpPr/>
          <p:nvPr/>
        </p:nvSpPr>
        <p:spPr>
          <a:xfrm>
            <a:off x="952500" y="3169359"/>
            <a:ext cx="11099801"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4000">
                <a:latin typeface="+mj-lt"/>
                <a:ea typeface="+mj-ea"/>
                <a:cs typeface="+mj-cs"/>
                <a:sym typeface="Times Roman"/>
              </a:defRPr>
            </a:lvl1pPr>
          </a:lstStyle>
          <a:p>
            <a:pPr lvl="0">
              <a:defRPr sz="1800"/>
            </a:pPr>
            <a:r>
              <a:rPr sz="4000"/>
              <a:t>Introducing two new parameters:</a:t>
            </a:r>
          </a:p>
        </p:txBody>
      </p:sp>
    </p:spTree>
    <p:extLst>
      <p:ext uri="{BB962C8B-B14F-4D97-AF65-F5344CB8AC3E}">
        <p14:creationId xmlns:p14="http://schemas.microsoft.com/office/powerpoint/2010/main" val="396852110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959704-B54D-554C-B19B-FECEE9CB21F2}"/>
              </a:ext>
            </a:extLst>
          </p:cNvPr>
          <p:cNvSpPr>
            <a:spLocks noGrp="1"/>
          </p:cNvSpPr>
          <p:nvPr>
            <p:ph type="title"/>
          </p:nvPr>
        </p:nvSpPr>
        <p:spPr/>
        <p:txBody>
          <a:bodyPr/>
          <a:lstStyle/>
          <a:p>
            <a:r>
              <a:rPr lang="en-US" dirty="0"/>
              <a:t>Contention-sensing</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8519463A-8460-9A4A-AD8E-C2EA404CD58B}"/>
                  </a:ext>
                </a:extLst>
              </p:cNvPr>
              <p:cNvSpPr>
                <a:spLocks noGrp="1"/>
              </p:cNvSpPr>
              <p:nvPr>
                <p:ph type="body" sz="half" idx="1"/>
              </p:nvPr>
            </p:nvSpPr>
            <p:spPr>
              <a:xfrm>
                <a:off x="952500" y="2603500"/>
                <a:ext cx="6733454" cy="6286500"/>
              </a:xfrm>
            </p:spPr>
            <p:txBody>
              <a:bodyPr/>
              <a:lstStyle/>
              <a:p>
                <a:r>
                  <a:rPr lang="en-US" dirty="0">
                    <a:latin typeface="Cambria Math" panose="02040503050406030204" pitchFamily="18" charset="0"/>
                  </a:rPr>
                  <a:t>If occupancy is low:</a:t>
                </a:r>
                <a:endParaRPr lang="en-US" b="0" dirty="0">
                  <a:latin typeface="Cambria Math" panose="02040503050406030204" pitchFamily="18" charset="0"/>
                </a:endParaRP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𝑓𝑐</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𝑥</m:t>
                        </m:r>
                      </m:sub>
                    </m:sSub>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𝑏</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𝑥</m:t>
                            </m:r>
                          </m:sub>
                        </m:sSub>
                      </m:e>
                    </m:d>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𝑓</m:t>
                            </m:r>
                          </m:sub>
                        </m:sSub>
                        <m:r>
                          <a:rPr lang="en-US" b="0" i="1" smtClean="0">
                            <a:latin typeface="Cambria Math" panose="02040503050406030204" pitchFamily="18" charset="0"/>
                          </a:rPr>
                          <m:t>+</m:t>
                        </m:r>
                        <m:r>
                          <a:rPr lang="en-US" b="0" i="1" smtClean="0">
                            <a:latin typeface="Cambria Math" panose="02040503050406030204" pitchFamily="18" charset="0"/>
                          </a:rPr>
                          <m:t>𝜖</m:t>
                        </m:r>
                      </m:e>
                    </m:d>
                  </m:oMath>
                </a14:m>
                <a:endParaRPr lang="en-US" b="0" dirty="0"/>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𝑐𝑓</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𝑥</m:t>
                        </m:r>
                      </m:sub>
                    </m:sSub>
                    <m:r>
                      <a:rPr lang="en-US" i="1">
                        <a:latin typeface="Cambria Math" panose="02040503050406030204" pitchFamily="18" charset="0"/>
                      </a:rPr>
                      <m:t>∗</m:t>
                    </m:r>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𝑡</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𝑏</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𝑥</m:t>
                            </m:r>
                          </m:sub>
                        </m:sSub>
                      </m:e>
                    </m:d>
                    <m:r>
                      <a:rPr lang="en-US" i="1">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𝑓</m:t>
                            </m:r>
                          </m:sub>
                        </m:sSub>
                        <m:r>
                          <a:rPr lang="en-US" b="0" i="1" smtClean="0">
                            <a:latin typeface="Cambria Math" panose="02040503050406030204" pitchFamily="18" charset="0"/>
                          </a:rPr>
                          <m:t>−</m:t>
                        </m:r>
                        <m:r>
                          <a:rPr lang="en-US" i="1">
                            <a:latin typeface="Cambria Math" panose="02040503050406030204" pitchFamily="18" charset="0"/>
                          </a:rPr>
                          <m:t>𝜖</m:t>
                        </m:r>
                      </m:e>
                    </m:d>
                  </m:oMath>
                </a14:m>
                <a:endParaRPr lang="en-US" b="0" dirty="0"/>
              </a:p>
              <a:p>
                <a:r>
                  <a:rPr lang="en-US" dirty="0">
                    <a:latin typeface="Cambria Math" panose="02040503050406030204" pitchFamily="18" charset="0"/>
                  </a:rPr>
                  <a:t>If occupancy is high:</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𝑓𝑐</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𝑥</m:t>
                        </m:r>
                      </m:sub>
                    </m:sSub>
                    <m:r>
                      <a:rPr lang="en-US" i="1">
                        <a:latin typeface="Cambria Math" panose="02040503050406030204" pitchFamily="18" charset="0"/>
                      </a:rPr>
                      <m:t>∗</m:t>
                    </m:r>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𝑡</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𝑏</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𝑥</m:t>
                            </m:r>
                          </m:sub>
                        </m:sSub>
                      </m:e>
                    </m:d>
                    <m:r>
                      <a:rPr lang="en-US" i="1">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𝑓</m:t>
                            </m:r>
                          </m:sub>
                        </m:sSub>
                        <m:r>
                          <a:rPr lang="en-US" b="0" i="1" smtClean="0">
                            <a:latin typeface="Cambria Math" panose="02040503050406030204" pitchFamily="18" charset="0"/>
                          </a:rPr>
                          <m:t>−</m:t>
                        </m:r>
                        <m:r>
                          <a:rPr lang="en-US" i="1">
                            <a:latin typeface="Cambria Math" panose="02040503050406030204" pitchFamily="18" charset="0"/>
                          </a:rPr>
                          <m:t>𝜖</m:t>
                        </m:r>
                      </m:e>
                    </m:d>
                  </m:oMath>
                </a14:m>
                <a:endParaRPr lang="en-US" dirty="0"/>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𝑐𝑓</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𝑥</m:t>
                        </m:r>
                      </m:sub>
                    </m:sSub>
                    <m:r>
                      <a:rPr lang="en-US" i="1">
                        <a:latin typeface="Cambria Math" panose="02040503050406030204" pitchFamily="18" charset="0"/>
                      </a:rPr>
                      <m:t>∗</m:t>
                    </m:r>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𝑡</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𝑏</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𝑥</m:t>
                            </m:r>
                          </m:sub>
                        </m:sSub>
                      </m:e>
                    </m:d>
                    <m:r>
                      <a:rPr lang="en-US" i="1">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𝑓</m:t>
                            </m:r>
                          </m:sub>
                        </m:sSub>
                        <m:r>
                          <a:rPr lang="en-US" b="0" i="1" smtClean="0">
                            <a:latin typeface="Cambria Math" panose="02040503050406030204" pitchFamily="18" charset="0"/>
                          </a:rPr>
                          <m:t>+</m:t>
                        </m:r>
                        <m:r>
                          <a:rPr lang="en-US" i="1">
                            <a:latin typeface="Cambria Math" panose="02040503050406030204" pitchFamily="18" charset="0"/>
                          </a:rPr>
                          <m:t>𝜖</m:t>
                        </m:r>
                      </m:e>
                    </m:d>
                  </m:oMath>
                </a14:m>
                <a:endParaRPr lang="en-US" dirty="0"/>
              </a:p>
            </p:txBody>
          </p:sp>
        </mc:Choice>
        <mc:Fallback xmlns="">
          <p:sp>
            <p:nvSpPr>
              <p:cNvPr id="4" name="Text Placeholder 3">
                <a:extLst>
                  <a:ext uri="{FF2B5EF4-FFF2-40B4-BE49-F238E27FC236}">
                    <a16:creationId xmlns:a16="http://schemas.microsoft.com/office/drawing/2014/main" id="{8519463A-8460-9A4A-AD8E-C2EA404CD58B}"/>
                  </a:ext>
                </a:extLst>
              </p:cNvPr>
              <p:cNvSpPr>
                <a:spLocks noGrp="1" noRot="1" noChangeAspect="1" noMove="1" noResize="1" noEditPoints="1" noAdjustHandles="1" noChangeArrowheads="1" noChangeShapeType="1" noTextEdit="1"/>
              </p:cNvSpPr>
              <p:nvPr>
                <p:ph type="body" sz="half" idx="1"/>
              </p:nvPr>
            </p:nvSpPr>
            <p:spPr>
              <a:xfrm>
                <a:off x="952500" y="2603500"/>
                <a:ext cx="6733454" cy="6286500"/>
              </a:xfrm>
              <a:blipFill>
                <a:blip r:embed="rId3"/>
                <a:stretch>
                  <a:fillRect l="-1130"/>
                </a:stretch>
              </a:blipFill>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3556FE0C-DBE8-2848-A87D-8450A6C0E7BC}"/>
              </a:ext>
            </a:extLst>
          </p:cNvPr>
          <p:cNvGrpSpPr/>
          <p:nvPr/>
        </p:nvGrpSpPr>
        <p:grpSpPr>
          <a:xfrm>
            <a:off x="7439663" y="4052230"/>
            <a:ext cx="4858929" cy="2841957"/>
            <a:chOff x="3147016" y="3022967"/>
            <a:chExt cx="6616912" cy="3870190"/>
          </a:xfrm>
        </p:grpSpPr>
        <p:sp>
          <p:nvSpPr>
            <p:cNvPr id="23" name="Shape 203">
              <a:extLst>
                <a:ext uri="{FF2B5EF4-FFF2-40B4-BE49-F238E27FC236}">
                  <a16:creationId xmlns:a16="http://schemas.microsoft.com/office/drawing/2014/main" id="{999F53DE-E2A8-1C4C-891C-E9036F5504E3}"/>
                </a:ext>
              </a:extLst>
            </p:cNvPr>
            <p:cNvSpPr/>
            <p:nvPr/>
          </p:nvSpPr>
          <p:spPr>
            <a:xfrm>
              <a:off x="3640923" y="4558529"/>
              <a:ext cx="1768823" cy="1768874"/>
            </a:xfrm>
            <a:prstGeom prst="ellipse">
              <a:avLst/>
            </a:prstGeom>
            <a:noFill/>
            <a:ln w="25400" cap="flat">
              <a:solidFill>
                <a:srgbClr val="000000"/>
              </a:solidFill>
              <a:prstDash val="solid"/>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defRPr>
              </a:pPr>
              <a:endParaRPr baseline="-25000"/>
            </a:p>
          </p:txBody>
        </p:sp>
        <p:sp>
          <p:nvSpPr>
            <p:cNvPr id="24" name="Shape 204">
              <a:extLst>
                <a:ext uri="{FF2B5EF4-FFF2-40B4-BE49-F238E27FC236}">
                  <a16:creationId xmlns:a16="http://schemas.microsoft.com/office/drawing/2014/main" id="{D7F4AE24-3D13-944D-BF8D-64EE4740070D}"/>
                </a:ext>
              </a:extLst>
            </p:cNvPr>
            <p:cNvSpPr/>
            <p:nvPr/>
          </p:nvSpPr>
          <p:spPr>
            <a:xfrm>
              <a:off x="7755723" y="4558529"/>
              <a:ext cx="1768824" cy="1768874"/>
            </a:xfrm>
            <a:prstGeom prst="ellipse">
              <a:avLst/>
            </a:prstGeom>
            <a:noFill/>
            <a:ln w="25400" cap="flat">
              <a:solidFill>
                <a:srgbClr val="000000"/>
              </a:solidFill>
              <a:prstDash val="solid"/>
              <a:miter lim="400000"/>
            </a:ln>
            <a:effectLst>
              <a:outerShdw blurRad="50800" dist="12700" rotWithShape="0">
                <a:srgbClr val="000000">
                  <a:alpha val="50000"/>
                </a:srgbClr>
              </a:outerShdw>
            </a:effectLst>
          </p:spPr>
          <p:txBody>
            <a:bodyPr wrap="square" lIns="50800" tIns="50800" rIns="50800" bIns="50800" numCol="1" anchor="ctr">
              <a:noAutofit/>
            </a:bodyPr>
            <a:lstStyle/>
            <a:p>
              <a:pPr>
                <a:defRPr sz="2400">
                  <a:solidFill>
                    <a:srgbClr val="FFFFFF"/>
                  </a:solidFill>
                </a:defRPr>
              </a:pPr>
              <a:endParaRPr baseline="-25000"/>
            </a:p>
          </p:txBody>
        </p:sp>
        <p:sp>
          <p:nvSpPr>
            <p:cNvPr id="25" name="Shape 207">
              <a:extLst>
                <a:ext uri="{FF2B5EF4-FFF2-40B4-BE49-F238E27FC236}">
                  <a16:creationId xmlns:a16="http://schemas.microsoft.com/office/drawing/2014/main" id="{F7406E7C-6564-DB49-B252-B706AD055200}"/>
                </a:ext>
              </a:extLst>
            </p:cNvPr>
            <p:cNvSpPr/>
            <p:nvPr/>
          </p:nvSpPr>
          <p:spPr>
            <a:xfrm>
              <a:off x="8317077" y="3671300"/>
              <a:ext cx="1304592" cy="1192278"/>
            </a:xfrm>
            <a:custGeom>
              <a:avLst/>
              <a:gdLst/>
              <a:ahLst/>
              <a:cxnLst>
                <a:cxn ang="0">
                  <a:pos x="wd2" y="hd2"/>
                </a:cxn>
                <a:cxn ang="5400000">
                  <a:pos x="wd2" y="hd2"/>
                </a:cxn>
                <a:cxn ang="10800000">
                  <a:pos x="wd2" y="hd2"/>
                </a:cxn>
                <a:cxn ang="16200000">
                  <a:pos x="wd2" y="hd2"/>
                </a:cxn>
              </a:cxnLst>
              <a:rect l="0" t="0" r="r" b="b"/>
              <a:pathLst>
                <a:path w="16886" h="20635" extrusionOk="0">
                  <a:moveTo>
                    <a:pt x="812" y="15790"/>
                  </a:moveTo>
                  <a:cubicBezTo>
                    <a:pt x="-1978" y="7925"/>
                    <a:pt x="2813" y="-965"/>
                    <a:pt x="9275" y="85"/>
                  </a:cubicBezTo>
                  <a:cubicBezTo>
                    <a:pt x="16908" y="1324"/>
                    <a:pt x="19622" y="14272"/>
                    <a:pt x="13584" y="20635"/>
                  </a:cubicBezTo>
                </a:path>
              </a:pathLst>
            </a:custGeom>
            <a:noFill/>
            <a:ln w="25400" cap="flat">
              <a:solidFill>
                <a:srgbClr val="000000"/>
              </a:solidFill>
              <a:prstDash val="solid"/>
              <a:miter lim="400000"/>
            </a:ln>
            <a:effectLst/>
          </p:spPr>
          <p:txBody>
            <a:bodyPr wrap="square" lIns="50800" tIns="50800" rIns="50800" bIns="50800" numCol="1" anchor="ctr">
              <a:noAutofit/>
            </a:bodyPr>
            <a:lstStyle/>
            <a:p>
              <a:pPr>
                <a:defRPr sz="2400"/>
              </a:pPr>
              <a:endParaRPr baseline="-25000"/>
            </a:p>
          </p:txBody>
        </p:sp>
        <p:sp>
          <p:nvSpPr>
            <p:cNvPr id="26" name="Shape 208">
              <a:extLst>
                <a:ext uri="{FF2B5EF4-FFF2-40B4-BE49-F238E27FC236}">
                  <a16:creationId xmlns:a16="http://schemas.microsoft.com/office/drawing/2014/main" id="{8540E573-979F-954E-9FEC-87FABDE48992}"/>
                </a:ext>
              </a:extLst>
            </p:cNvPr>
            <p:cNvSpPr/>
            <p:nvPr/>
          </p:nvSpPr>
          <p:spPr>
            <a:xfrm>
              <a:off x="3328156" y="3666798"/>
              <a:ext cx="1315572" cy="1248622"/>
            </a:xfrm>
            <a:custGeom>
              <a:avLst/>
              <a:gdLst/>
              <a:ahLst/>
              <a:cxnLst>
                <a:cxn ang="0">
                  <a:pos x="wd2" y="hd2"/>
                </a:cxn>
                <a:cxn ang="5400000">
                  <a:pos x="wd2" y="hd2"/>
                </a:cxn>
                <a:cxn ang="10800000">
                  <a:pos x="wd2" y="hd2"/>
                </a:cxn>
                <a:cxn ang="16200000">
                  <a:pos x="wd2" y="hd2"/>
                </a:cxn>
              </a:cxnLst>
              <a:rect l="0" t="0" r="r" b="b"/>
              <a:pathLst>
                <a:path w="17183" h="18172" extrusionOk="0">
                  <a:moveTo>
                    <a:pt x="16645" y="12958"/>
                  </a:moveTo>
                  <a:cubicBezTo>
                    <a:pt x="19445" y="4263"/>
                    <a:pt x="10740" y="-3428"/>
                    <a:pt x="3780" y="1592"/>
                  </a:cubicBezTo>
                  <a:cubicBezTo>
                    <a:pt x="-2155" y="5873"/>
                    <a:pt x="-848" y="15940"/>
                    <a:pt x="5932" y="18172"/>
                  </a:cubicBezTo>
                </a:path>
              </a:pathLst>
            </a:custGeom>
            <a:noFill/>
            <a:ln w="25400" cap="flat">
              <a:solidFill>
                <a:srgbClr val="000000"/>
              </a:solidFill>
              <a:prstDash val="solid"/>
              <a:miter lim="400000"/>
            </a:ln>
            <a:effectLst/>
          </p:spPr>
          <p:txBody>
            <a:bodyPr wrap="square" lIns="50800" tIns="50800" rIns="50800" bIns="50800" numCol="1" anchor="ctr">
              <a:noAutofit/>
            </a:bodyPr>
            <a:lstStyle/>
            <a:p>
              <a:pPr>
                <a:defRPr sz="2400"/>
              </a:pPr>
              <a:endParaRPr baseline="-25000"/>
            </a:p>
          </p:txBody>
        </p:sp>
        <p:sp>
          <p:nvSpPr>
            <p:cNvPr id="27" name="Shape 209">
              <a:extLst>
                <a:ext uri="{FF2B5EF4-FFF2-40B4-BE49-F238E27FC236}">
                  <a16:creationId xmlns:a16="http://schemas.microsoft.com/office/drawing/2014/main" id="{FABE37C1-CD9C-C748-B94C-FEC5796D153A}"/>
                </a:ext>
              </a:extLst>
            </p:cNvPr>
            <p:cNvSpPr/>
            <p:nvPr/>
          </p:nvSpPr>
          <p:spPr>
            <a:xfrm>
              <a:off x="4067676" y="5163334"/>
              <a:ext cx="915315" cy="41036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sz="3000"/>
              </a:lvl1pPr>
            </a:lstStyle>
            <a:p>
              <a:r>
                <a:rPr baseline="-25000"/>
                <a:t>Forage</a:t>
              </a:r>
            </a:p>
          </p:txBody>
        </p:sp>
        <p:sp>
          <p:nvSpPr>
            <p:cNvPr id="28" name="Shape 210">
              <a:extLst>
                <a:ext uri="{FF2B5EF4-FFF2-40B4-BE49-F238E27FC236}">
                  <a16:creationId xmlns:a16="http://schemas.microsoft.com/office/drawing/2014/main" id="{093FBD96-B917-0344-96E1-B5F3F5BF38C0}"/>
                </a:ext>
              </a:extLst>
            </p:cNvPr>
            <p:cNvSpPr/>
            <p:nvPr/>
          </p:nvSpPr>
          <p:spPr>
            <a:xfrm>
              <a:off x="8039810" y="5188679"/>
              <a:ext cx="1200650" cy="41036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sz="3000"/>
              </a:lvl1pPr>
            </a:lstStyle>
            <a:p>
              <a:r>
                <a:rPr baseline="-25000"/>
                <a:t>Consume</a:t>
              </a:r>
            </a:p>
          </p:txBody>
        </p:sp>
        <p:sp>
          <p:nvSpPr>
            <p:cNvPr id="29" name="Shape 205">
              <a:extLst>
                <a:ext uri="{FF2B5EF4-FFF2-40B4-BE49-F238E27FC236}">
                  <a16:creationId xmlns:a16="http://schemas.microsoft.com/office/drawing/2014/main" id="{EB970D2A-B6D5-E84D-B36E-2C3DF8AF3E63}"/>
                </a:ext>
              </a:extLst>
            </p:cNvPr>
            <p:cNvSpPr/>
            <p:nvPr/>
          </p:nvSpPr>
          <p:spPr>
            <a:xfrm>
              <a:off x="5317007" y="4585406"/>
              <a:ext cx="2509367" cy="431015"/>
            </a:xfrm>
            <a:custGeom>
              <a:avLst/>
              <a:gdLst/>
              <a:ahLst/>
              <a:cxnLst>
                <a:cxn ang="0">
                  <a:pos x="wd2" y="hd2"/>
                </a:cxn>
                <a:cxn ang="5400000">
                  <a:pos x="wd2" y="hd2"/>
                </a:cxn>
                <a:cxn ang="10800000">
                  <a:pos x="wd2" y="hd2"/>
                </a:cxn>
                <a:cxn ang="16200000">
                  <a:pos x="wd2" y="hd2"/>
                </a:cxn>
              </a:cxnLst>
              <a:rect l="0" t="0" r="r" b="b"/>
              <a:pathLst>
                <a:path w="21600" h="21548" extrusionOk="0">
                  <a:moveTo>
                    <a:pt x="0" y="21548"/>
                  </a:moveTo>
                  <a:cubicBezTo>
                    <a:pt x="3278" y="7402"/>
                    <a:pt x="7037" y="-52"/>
                    <a:pt x="10868" y="1"/>
                  </a:cubicBezTo>
                  <a:cubicBezTo>
                    <a:pt x="14650" y="52"/>
                    <a:pt x="18359" y="7420"/>
                    <a:pt x="21600" y="21320"/>
                  </a:cubicBezTo>
                </a:path>
              </a:pathLst>
            </a:custGeom>
            <a:noFill/>
            <a:ln w="25400" cap="flat">
              <a:solidFill>
                <a:srgbClr val="000000"/>
              </a:solidFill>
              <a:prstDash val="solid"/>
              <a:miter lim="400000"/>
            </a:ln>
            <a:effectLst/>
          </p:spPr>
          <p:txBody>
            <a:bodyPr wrap="square" lIns="50800" tIns="50800" rIns="50800" bIns="50800" numCol="1" anchor="ctr">
              <a:noAutofit/>
            </a:bodyPr>
            <a:lstStyle/>
            <a:p>
              <a:pPr>
                <a:defRPr sz="2400"/>
              </a:pPr>
              <a:endParaRPr baseline="-25000"/>
            </a:p>
          </p:txBody>
        </p:sp>
        <p:sp>
          <p:nvSpPr>
            <p:cNvPr id="30" name="Shape 211">
              <a:extLst>
                <a:ext uri="{FF2B5EF4-FFF2-40B4-BE49-F238E27FC236}">
                  <a16:creationId xmlns:a16="http://schemas.microsoft.com/office/drawing/2014/main" id="{5E25290B-5986-E64B-8412-84FBA4E25CA4}"/>
                </a:ext>
              </a:extLst>
            </p:cNvPr>
            <p:cNvSpPr/>
            <p:nvPr/>
          </p:nvSpPr>
          <p:spPr>
            <a:xfrm rot="7200000">
              <a:off x="7454749" y="4704847"/>
              <a:ext cx="444501" cy="4445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00000"/>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defRPr>
              </a:pPr>
              <a:endParaRPr baseline="-25000"/>
            </a:p>
          </p:txBody>
        </p:sp>
        <p:sp>
          <p:nvSpPr>
            <p:cNvPr id="31" name="Shape 212">
              <a:extLst>
                <a:ext uri="{FF2B5EF4-FFF2-40B4-BE49-F238E27FC236}">
                  <a16:creationId xmlns:a16="http://schemas.microsoft.com/office/drawing/2014/main" id="{7DFD8729-5E2E-E247-AEC3-AD965B992077}"/>
                </a:ext>
              </a:extLst>
            </p:cNvPr>
            <p:cNvSpPr/>
            <p:nvPr/>
          </p:nvSpPr>
          <p:spPr>
            <a:xfrm rot="12900000" flipH="1">
              <a:off x="9232142" y="4503176"/>
              <a:ext cx="444501" cy="4445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00000"/>
            </a:solidFill>
            <a:ln w="12700" cap="flat">
              <a:noFill/>
              <a:miter lim="400000"/>
            </a:ln>
            <a:effectLst>
              <a:outerShdw blurRad="50800" dist="12700" rotWithShape="0">
                <a:srgbClr val="000000">
                  <a:alpha val="50000"/>
                </a:srgbClr>
              </a:outerShdw>
            </a:effectLst>
          </p:spPr>
          <p:txBody>
            <a:bodyPr wrap="square" lIns="50800" tIns="50800" rIns="50800" bIns="50800" numCol="1" anchor="ctr">
              <a:noAutofit/>
            </a:bodyPr>
            <a:lstStyle/>
            <a:p>
              <a:pPr>
                <a:defRPr sz="2400">
                  <a:solidFill>
                    <a:srgbClr val="FFFFFF"/>
                  </a:solidFill>
                </a:defRPr>
              </a:pPr>
              <a:endParaRPr baseline="-25000"/>
            </a:p>
          </p:txBody>
        </p:sp>
        <p:sp>
          <p:nvSpPr>
            <p:cNvPr id="32" name="Shape 206">
              <a:extLst>
                <a:ext uri="{FF2B5EF4-FFF2-40B4-BE49-F238E27FC236}">
                  <a16:creationId xmlns:a16="http://schemas.microsoft.com/office/drawing/2014/main" id="{EAD8379C-7B4C-DE45-BC1C-22E81A495DAE}"/>
                </a:ext>
              </a:extLst>
            </p:cNvPr>
            <p:cNvSpPr/>
            <p:nvPr/>
          </p:nvSpPr>
          <p:spPr>
            <a:xfrm flipH="1">
              <a:off x="5351035" y="5853866"/>
              <a:ext cx="2509508" cy="416749"/>
            </a:xfrm>
            <a:custGeom>
              <a:avLst/>
              <a:gdLst/>
              <a:ahLst/>
              <a:cxnLst>
                <a:cxn ang="0">
                  <a:pos x="wd2" y="hd2"/>
                </a:cxn>
                <a:cxn ang="5400000">
                  <a:pos x="wd2" y="hd2"/>
                </a:cxn>
                <a:cxn ang="10800000">
                  <a:pos x="wd2" y="hd2"/>
                </a:cxn>
                <a:cxn ang="16200000">
                  <a:pos x="wd2" y="hd2"/>
                </a:cxn>
              </a:cxnLst>
              <a:rect l="0" t="0" r="r" b="b"/>
              <a:pathLst>
                <a:path w="21600" h="21548" extrusionOk="0">
                  <a:moveTo>
                    <a:pt x="0" y="0"/>
                  </a:moveTo>
                  <a:cubicBezTo>
                    <a:pt x="3278" y="14146"/>
                    <a:pt x="7037" y="21600"/>
                    <a:pt x="10868" y="21547"/>
                  </a:cubicBezTo>
                  <a:cubicBezTo>
                    <a:pt x="14650" y="21496"/>
                    <a:pt x="18359" y="14128"/>
                    <a:pt x="21600" y="228"/>
                  </a:cubicBezTo>
                </a:path>
              </a:pathLst>
            </a:custGeom>
            <a:noFill/>
            <a:ln w="25400" cap="flat">
              <a:solidFill>
                <a:srgbClr val="000000"/>
              </a:solidFill>
              <a:prstDash val="solid"/>
              <a:miter lim="400000"/>
            </a:ln>
            <a:effectLst/>
          </p:spPr>
          <p:txBody>
            <a:bodyPr wrap="square" lIns="50800" tIns="50800" rIns="50800" bIns="50800" numCol="1" anchor="ctr">
              <a:noAutofit/>
            </a:bodyPr>
            <a:lstStyle/>
            <a:p>
              <a:pPr>
                <a:defRPr sz="2400"/>
              </a:pPr>
              <a:endParaRPr baseline="-25000"/>
            </a:p>
          </p:txBody>
        </p:sp>
        <p:sp>
          <p:nvSpPr>
            <p:cNvPr id="33" name="Shape 213">
              <a:extLst>
                <a:ext uri="{FF2B5EF4-FFF2-40B4-BE49-F238E27FC236}">
                  <a16:creationId xmlns:a16="http://schemas.microsoft.com/office/drawing/2014/main" id="{61F60C62-5DBA-3C46-8125-A9E4A813BB90}"/>
                </a:ext>
              </a:extLst>
            </p:cNvPr>
            <p:cNvSpPr/>
            <p:nvPr/>
          </p:nvSpPr>
          <p:spPr>
            <a:xfrm rot="18000000">
              <a:off x="5307186" y="5739438"/>
              <a:ext cx="444501" cy="4445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00000"/>
            </a:solidFill>
            <a:ln w="25400" cap="flat">
              <a:solidFill>
                <a:srgbClr val="000000"/>
              </a:solidFill>
              <a:prstDash val="solid"/>
              <a:miter lim="400000"/>
            </a:ln>
            <a:effectLst/>
          </p:spPr>
          <p:txBody>
            <a:bodyPr wrap="square" lIns="50800" tIns="50800" rIns="50800" bIns="50800" numCol="1" anchor="ctr">
              <a:noAutofit/>
            </a:bodyPr>
            <a:lstStyle/>
            <a:p>
              <a:pPr>
                <a:defRPr sz="2400"/>
              </a:pPr>
              <a:endParaRPr baseline="-25000"/>
            </a:p>
          </p:txBody>
        </p:sp>
        <p:sp>
          <p:nvSpPr>
            <p:cNvPr id="34" name="Shape 214">
              <a:extLst>
                <a:ext uri="{FF2B5EF4-FFF2-40B4-BE49-F238E27FC236}">
                  <a16:creationId xmlns:a16="http://schemas.microsoft.com/office/drawing/2014/main" id="{A911E208-8976-4140-B85C-DC111B1B64F5}"/>
                </a:ext>
              </a:extLst>
            </p:cNvPr>
            <p:cNvSpPr/>
            <p:nvPr/>
          </p:nvSpPr>
          <p:spPr>
            <a:xfrm rot="7860000">
              <a:off x="3376338" y="4557451"/>
              <a:ext cx="444501" cy="4445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00000"/>
            </a:solidFill>
            <a:ln w="25400" cap="flat">
              <a:solidFill>
                <a:srgbClr val="000000"/>
              </a:solidFill>
              <a:prstDash val="solid"/>
              <a:miter lim="400000"/>
            </a:ln>
            <a:effectLst/>
          </p:spPr>
          <p:txBody>
            <a:bodyPr wrap="square" lIns="50800" tIns="50800" rIns="50800" bIns="50800" numCol="1" anchor="ctr">
              <a:noAutofit/>
            </a:bodyPr>
            <a:lstStyle/>
            <a:p>
              <a:pPr>
                <a:defRPr sz="2400"/>
              </a:pPr>
              <a:endParaRPr baseline="-25000"/>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15C3A2B1-A46C-5E43-84F7-D69BA3899D9B}"/>
                    </a:ext>
                  </a:extLst>
                </p:cNvPr>
                <p:cNvSpPr txBox="1"/>
                <p:nvPr/>
              </p:nvSpPr>
              <p:spPr>
                <a:xfrm>
                  <a:off x="3147016" y="3022967"/>
                  <a:ext cx="1677852" cy="6438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14:m>
                    <m:oMath xmlns:m="http://schemas.openxmlformats.org/officeDocument/2006/math">
                      <m:r>
                        <a:rPr kumimoji="0" lang="en-US" sz="2400" b="0" i="1" u="none" strike="noStrike" cap="none" spc="0" normalizeH="0" baseline="0" smtClean="0">
                          <a:ln>
                            <a:noFill/>
                          </a:ln>
                          <a:solidFill>
                            <a:srgbClr val="000000"/>
                          </a:solidFill>
                          <a:effectLst/>
                          <a:uFillTx/>
                          <a:latin typeface="Cambria Math" charset="0"/>
                          <a:ea typeface="+mn-ea"/>
                          <a:cs typeface="+mn-cs"/>
                          <a:sym typeface="Helvetica Light"/>
                        </a:rPr>
                        <m:t>1−</m:t>
                      </m:r>
                      <m:r>
                        <a:rPr kumimoji="0" lang="en-US" sz="2400" b="0" i="1" u="none" strike="noStrike" cap="none" spc="0" normalizeH="0" baseline="0" smtClean="0">
                          <a:ln>
                            <a:noFill/>
                          </a:ln>
                          <a:solidFill>
                            <a:srgbClr val="000000"/>
                          </a:solidFill>
                          <a:effectLst/>
                          <a:uFillTx/>
                          <a:latin typeface="Cambria Math" charset="0"/>
                          <a:ea typeface="+mn-ea"/>
                          <a:cs typeface="+mn-cs"/>
                          <a:sym typeface="Helvetica Light"/>
                        </a:rPr>
                        <m:t>𝑃</m:t>
                      </m:r>
                    </m:oMath>
                  </a14:m>
                  <a:r>
                    <a:rPr kumimoji="0" lang="en-US" sz="2400" b="0" i="1" u="none" strike="noStrike" cap="none" spc="0" normalizeH="0" baseline="-25000" dirty="0">
                      <a:ln>
                        <a:noFill/>
                      </a:ln>
                      <a:solidFill>
                        <a:srgbClr val="000000"/>
                      </a:solidFill>
                      <a:effectLst/>
                      <a:uFillTx/>
                      <a:ea typeface="+mn-ea"/>
                      <a:cs typeface="+mn-cs"/>
                      <a:sym typeface="Helvetica Light"/>
                    </a:rPr>
                    <a:t>fc</a:t>
                  </a:r>
                </a:p>
              </p:txBody>
            </p:sp>
          </mc:Choice>
          <mc:Fallback xmlns="">
            <p:sp>
              <p:nvSpPr>
                <p:cNvPr id="35" name="TextBox 34">
                  <a:extLst>
                    <a:ext uri="{FF2B5EF4-FFF2-40B4-BE49-F238E27FC236}">
                      <a16:creationId xmlns:a16="http://schemas.microsoft.com/office/drawing/2014/main" id="{15C3A2B1-A46C-5E43-84F7-D69BA3899D9B}"/>
                    </a:ext>
                  </a:extLst>
                </p:cNvPr>
                <p:cNvSpPr txBox="1">
                  <a:spLocks noRot="1" noChangeAspect="1" noMove="1" noResize="1" noEditPoints="1" noAdjustHandles="1" noChangeArrowheads="1" noChangeShapeType="1" noTextEdit="1"/>
                </p:cNvSpPr>
                <p:nvPr/>
              </p:nvSpPr>
              <p:spPr>
                <a:xfrm>
                  <a:off x="3147016" y="3022967"/>
                  <a:ext cx="1677852" cy="643831"/>
                </a:xfrm>
                <a:prstGeom prst="rect">
                  <a:avLst/>
                </a:prstGeom>
                <a:blipFill>
                  <a:blip r:embed="rId4"/>
                  <a:stretch>
                    <a:fillRect b="-24324"/>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0A2CEFE8-0037-4043-9C6B-6EA360E39588}"/>
                    </a:ext>
                  </a:extLst>
                </p:cNvPr>
                <p:cNvSpPr txBox="1"/>
                <p:nvPr/>
              </p:nvSpPr>
              <p:spPr>
                <a:xfrm>
                  <a:off x="6241640" y="3862603"/>
                  <a:ext cx="728297" cy="6438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14:m>
                    <m:oMath xmlns:m="http://schemas.openxmlformats.org/officeDocument/2006/math">
                      <m:r>
                        <a:rPr kumimoji="0" lang="en-US" sz="2400" b="0" i="1" u="none" strike="noStrike" cap="none" spc="0" normalizeH="0" baseline="0" smtClean="0">
                          <a:ln>
                            <a:noFill/>
                          </a:ln>
                          <a:solidFill>
                            <a:srgbClr val="000000"/>
                          </a:solidFill>
                          <a:effectLst/>
                          <a:uFillTx/>
                          <a:latin typeface="Cambria Math" charset="0"/>
                          <a:ea typeface="+mn-ea"/>
                          <a:cs typeface="+mn-cs"/>
                          <a:sym typeface="Helvetica Light"/>
                        </a:rPr>
                        <m:t>𝑃</m:t>
                      </m:r>
                    </m:oMath>
                  </a14:m>
                  <a:r>
                    <a:rPr kumimoji="0" lang="en-US" sz="2400" b="0" i="1" u="none" strike="noStrike" cap="none" spc="0" normalizeH="0" baseline="-25000" dirty="0">
                      <a:ln>
                        <a:noFill/>
                      </a:ln>
                      <a:solidFill>
                        <a:srgbClr val="000000"/>
                      </a:solidFill>
                      <a:effectLst/>
                      <a:uFillTx/>
                      <a:ea typeface="+mn-ea"/>
                      <a:cs typeface="+mn-cs"/>
                      <a:sym typeface="Helvetica Light"/>
                    </a:rPr>
                    <a:t>fc</a:t>
                  </a:r>
                </a:p>
              </p:txBody>
            </p:sp>
          </mc:Choice>
          <mc:Fallback xmlns="">
            <p:sp>
              <p:nvSpPr>
                <p:cNvPr id="36" name="TextBox 35">
                  <a:extLst>
                    <a:ext uri="{FF2B5EF4-FFF2-40B4-BE49-F238E27FC236}">
                      <a16:creationId xmlns:a16="http://schemas.microsoft.com/office/drawing/2014/main" id="{0A2CEFE8-0037-4043-9C6B-6EA360E39588}"/>
                    </a:ext>
                  </a:extLst>
                </p:cNvPr>
                <p:cNvSpPr txBox="1">
                  <a:spLocks noRot="1" noChangeAspect="1" noMove="1" noResize="1" noEditPoints="1" noAdjustHandles="1" noChangeArrowheads="1" noChangeShapeType="1" noTextEdit="1"/>
                </p:cNvSpPr>
                <p:nvPr/>
              </p:nvSpPr>
              <p:spPr>
                <a:xfrm>
                  <a:off x="6241640" y="3862603"/>
                  <a:ext cx="728297" cy="643831"/>
                </a:xfrm>
                <a:prstGeom prst="rect">
                  <a:avLst/>
                </a:prstGeom>
                <a:blipFill>
                  <a:blip r:embed="rId5"/>
                  <a:stretch>
                    <a:fillRect l="-2381" r="-7143" b="-24324"/>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644FBFBA-2386-B545-B2B0-F447D05A34A1}"/>
                    </a:ext>
                  </a:extLst>
                </p:cNvPr>
                <p:cNvSpPr txBox="1"/>
                <p:nvPr/>
              </p:nvSpPr>
              <p:spPr>
                <a:xfrm>
                  <a:off x="6138251" y="6250489"/>
                  <a:ext cx="856408" cy="6426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14:m>
                    <m:oMath xmlns:m="http://schemas.openxmlformats.org/officeDocument/2006/math">
                      <m:r>
                        <a:rPr kumimoji="0" lang="en-US" sz="2400" b="0" i="1" u="none" strike="noStrike" cap="none" spc="0" normalizeH="0" baseline="0" smtClean="0">
                          <a:ln>
                            <a:noFill/>
                          </a:ln>
                          <a:solidFill>
                            <a:srgbClr val="000000"/>
                          </a:solidFill>
                          <a:effectLst/>
                          <a:uFillTx/>
                          <a:latin typeface="Cambria Math" charset="0"/>
                          <a:ea typeface="+mn-ea"/>
                          <a:cs typeface="+mn-cs"/>
                          <a:sym typeface="Helvetica Light"/>
                        </a:rPr>
                        <m:t>𝑃</m:t>
                      </m:r>
                    </m:oMath>
                  </a14:m>
                  <a:r>
                    <a:rPr kumimoji="0" lang="en-US" sz="2400" b="0" i="1" u="none" strike="noStrike" cap="none" spc="0" normalizeH="0" baseline="-25000" dirty="0" err="1">
                      <a:ln>
                        <a:noFill/>
                      </a:ln>
                      <a:solidFill>
                        <a:srgbClr val="000000"/>
                      </a:solidFill>
                      <a:effectLst/>
                      <a:uFillTx/>
                      <a:ea typeface="+mn-ea"/>
                      <a:cs typeface="+mn-cs"/>
                      <a:sym typeface="Helvetica Light"/>
                    </a:rPr>
                    <a:t>cf</a:t>
                  </a:r>
                  <a:endParaRPr kumimoji="0" lang="en-US" sz="2400" b="0" i="1" u="none" strike="noStrike" cap="none" spc="0" normalizeH="0" baseline="-25000" dirty="0">
                    <a:ln>
                      <a:noFill/>
                    </a:ln>
                    <a:solidFill>
                      <a:srgbClr val="000000"/>
                    </a:solidFill>
                    <a:effectLst/>
                    <a:uFillTx/>
                    <a:ea typeface="+mn-ea"/>
                    <a:cs typeface="+mn-cs"/>
                    <a:sym typeface="Helvetica Light"/>
                  </a:endParaRPr>
                </a:p>
              </p:txBody>
            </p:sp>
          </mc:Choice>
          <mc:Fallback xmlns="">
            <p:sp>
              <p:nvSpPr>
                <p:cNvPr id="37" name="TextBox 36">
                  <a:extLst>
                    <a:ext uri="{FF2B5EF4-FFF2-40B4-BE49-F238E27FC236}">
                      <a16:creationId xmlns:a16="http://schemas.microsoft.com/office/drawing/2014/main" id="{644FBFBA-2386-B545-B2B0-F447D05A34A1}"/>
                    </a:ext>
                  </a:extLst>
                </p:cNvPr>
                <p:cNvSpPr txBox="1">
                  <a:spLocks noRot="1" noChangeAspect="1" noMove="1" noResize="1" noEditPoints="1" noAdjustHandles="1" noChangeArrowheads="1" noChangeShapeType="1" noTextEdit="1"/>
                </p:cNvSpPr>
                <p:nvPr/>
              </p:nvSpPr>
              <p:spPr>
                <a:xfrm>
                  <a:off x="6138251" y="6250489"/>
                  <a:ext cx="856408" cy="642668"/>
                </a:xfrm>
                <a:prstGeom prst="rect">
                  <a:avLst/>
                </a:prstGeom>
                <a:blipFill>
                  <a:blip r:embed="rId6"/>
                  <a:stretch>
                    <a:fillRect b="-27027"/>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3139AAF0-0E47-8E40-BA8C-1453EBC9F6A9}"/>
                    </a:ext>
                  </a:extLst>
                </p:cNvPr>
                <p:cNvSpPr txBox="1"/>
                <p:nvPr/>
              </p:nvSpPr>
              <p:spPr>
                <a:xfrm>
                  <a:off x="8099924" y="3035152"/>
                  <a:ext cx="1664004" cy="6438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14:m>
                    <m:oMath xmlns:m="http://schemas.openxmlformats.org/officeDocument/2006/math">
                      <m:r>
                        <a:rPr kumimoji="0" lang="en-US" sz="2400" b="0" i="1" u="none" strike="noStrike" cap="none" spc="0" normalizeH="0" baseline="0" smtClean="0">
                          <a:ln>
                            <a:noFill/>
                          </a:ln>
                          <a:solidFill>
                            <a:srgbClr val="000000"/>
                          </a:solidFill>
                          <a:effectLst/>
                          <a:uFillTx/>
                          <a:latin typeface="Cambria Math" charset="0"/>
                          <a:ea typeface="+mn-ea"/>
                          <a:cs typeface="+mn-cs"/>
                          <a:sym typeface="Helvetica Light"/>
                        </a:rPr>
                        <m:t>1−</m:t>
                      </m:r>
                      <m:r>
                        <a:rPr kumimoji="0" lang="en-US" sz="2400" b="0" i="1" u="none" strike="noStrike" cap="none" spc="0" normalizeH="0" baseline="0" smtClean="0">
                          <a:ln>
                            <a:noFill/>
                          </a:ln>
                          <a:solidFill>
                            <a:srgbClr val="000000"/>
                          </a:solidFill>
                          <a:effectLst/>
                          <a:uFillTx/>
                          <a:latin typeface="Cambria Math" charset="0"/>
                          <a:ea typeface="+mn-ea"/>
                          <a:cs typeface="+mn-cs"/>
                          <a:sym typeface="Helvetica Light"/>
                        </a:rPr>
                        <m:t>𝑃</m:t>
                      </m:r>
                    </m:oMath>
                  </a14:m>
                  <a:r>
                    <a:rPr kumimoji="0" lang="en-US" sz="2400" b="0" i="1" u="none" strike="noStrike" cap="none" spc="0" normalizeH="0" baseline="-25000" dirty="0">
                      <a:ln>
                        <a:noFill/>
                      </a:ln>
                      <a:solidFill>
                        <a:srgbClr val="000000"/>
                      </a:solidFill>
                      <a:effectLst/>
                      <a:uFillTx/>
                      <a:ea typeface="+mn-ea"/>
                      <a:cs typeface="+mn-cs"/>
                      <a:sym typeface="Helvetica Light"/>
                    </a:rPr>
                    <a:t>cf</a:t>
                  </a:r>
                </a:p>
              </p:txBody>
            </p:sp>
          </mc:Choice>
          <mc:Fallback xmlns="">
            <p:sp>
              <p:nvSpPr>
                <p:cNvPr id="38" name="TextBox 37">
                  <a:extLst>
                    <a:ext uri="{FF2B5EF4-FFF2-40B4-BE49-F238E27FC236}">
                      <a16:creationId xmlns:a16="http://schemas.microsoft.com/office/drawing/2014/main" id="{3139AAF0-0E47-8E40-BA8C-1453EBC9F6A9}"/>
                    </a:ext>
                  </a:extLst>
                </p:cNvPr>
                <p:cNvSpPr txBox="1">
                  <a:spLocks noRot="1" noChangeAspect="1" noMove="1" noResize="1" noEditPoints="1" noAdjustHandles="1" noChangeArrowheads="1" noChangeShapeType="1" noTextEdit="1"/>
                </p:cNvSpPr>
                <p:nvPr/>
              </p:nvSpPr>
              <p:spPr>
                <a:xfrm>
                  <a:off x="8099924" y="3035152"/>
                  <a:ext cx="1664004" cy="643831"/>
                </a:xfrm>
                <a:prstGeom prst="rect">
                  <a:avLst/>
                </a:prstGeom>
                <a:blipFill>
                  <a:blip r:embed="rId7"/>
                  <a:stretch>
                    <a:fillRect b="-23684"/>
                  </a:stretch>
                </a:blipFill>
                <a:ln w="12700" cap="flat">
                  <a:noFill/>
                  <a:miter lim="400000"/>
                </a:ln>
                <a:effectLst/>
              </p:spPr>
              <p:txBody>
                <a:bodyPr/>
                <a:lstStyle/>
                <a:p>
                  <a:r>
                    <a:rPr lang="en-US">
                      <a:noFill/>
                    </a:rPr>
                    <a:t> </a:t>
                  </a:r>
                </a:p>
              </p:txBody>
            </p:sp>
          </mc:Fallback>
        </mc:AlternateContent>
      </p:grpSp>
    </p:spTree>
    <p:extLst>
      <p:ext uri="{BB962C8B-B14F-4D97-AF65-F5344CB8AC3E}">
        <p14:creationId xmlns:p14="http://schemas.microsoft.com/office/powerpoint/2010/main" val="372799735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Results</a:t>
            </a:r>
          </a:p>
        </p:txBody>
      </p:sp>
      <p:sp>
        <p:nvSpPr>
          <p:cNvPr id="3" name="Text Placeholder 2"/>
          <p:cNvSpPr>
            <a:spLocks noGrp="1"/>
          </p:cNvSpPr>
          <p:nvPr>
            <p:ph type="body" sz="quarter" idx="1"/>
          </p:nvPr>
        </p:nvSpPr>
        <p:spPr/>
        <p:txBody>
          <a:bodyPr/>
          <a:lstStyle/>
          <a:p>
            <a:endParaRPr lang="en-US"/>
          </a:p>
        </p:txBody>
      </p:sp>
    </p:spTree>
    <p:extLst>
      <p:ext uri="{BB962C8B-B14F-4D97-AF65-F5344CB8AC3E}">
        <p14:creationId xmlns:p14="http://schemas.microsoft.com/office/powerpoint/2010/main" val="152775902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9F0E3C42-EF8D-9647-BDD3-7CF5EF0C1420}"/>
                  </a:ext>
                </a:extLst>
              </p:cNvPr>
              <p:cNvSpPr>
                <a:spLocks noGrp="1"/>
              </p:cNvSpPr>
              <p:nvPr>
                <p:ph type="title"/>
              </p:nvPr>
            </p:nvSpPr>
            <p:spPr/>
            <p:txBody>
              <a:bodyPr>
                <a:normAutofit fontScale="90000"/>
              </a:bodyPr>
              <a:lstStyle/>
              <a:p>
                <a:r>
                  <a:rPr lang="en-US" b="0" dirty="0"/>
                  <a:t>Utility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𝑇</m:t>
                        </m:r>
                      </m:sub>
                    </m:sSub>
                  </m:oMath>
                </a14:m>
                <a:r>
                  <a:rPr lang="en-US" dirty="0"/>
                  <a:t> </a:t>
                </a:r>
                <a:br>
                  <a:rPr lang="en-US" dirty="0"/>
                </a:br>
                <a:r>
                  <a:rPr lang="en-US" sz="4400" dirty="0"/>
                  <a:t>Contention-sensing model compared to Baseline model </a:t>
                </a:r>
              </a:p>
            </p:txBody>
          </p:sp>
        </mc:Choice>
        <mc:Fallback xmlns="">
          <p:sp>
            <p:nvSpPr>
              <p:cNvPr id="2" name="Title 1">
                <a:extLst>
                  <a:ext uri="{FF2B5EF4-FFF2-40B4-BE49-F238E27FC236}">
                    <a16:creationId xmlns:a16="http://schemas.microsoft.com/office/drawing/2014/main" id="{9F0E3C42-EF8D-9647-BDD3-7CF5EF0C1420}"/>
                  </a:ext>
                </a:extLst>
              </p:cNvPr>
              <p:cNvSpPr>
                <a:spLocks noGrp="1" noRot="1" noChangeAspect="1" noMove="1" noResize="1" noEditPoints="1" noAdjustHandles="1" noChangeArrowheads="1" noChangeShapeType="1" noTextEdit="1"/>
              </p:cNvSpPr>
              <p:nvPr>
                <p:ph type="title"/>
              </p:nvPr>
            </p:nvSpPr>
            <p:spPr>
              <a:blipFill>
                <a:blip r:embed="rId3"/>
                <a:stretch>
                  <a:fillRect t="-16568" b="-18343"/>
                </a:stretch>
              </a:blipFill>
            </p:spPr>
            <p:txBody>
              <a:bodyPr/>
              <a:lstStyle/>
              <a:p>
                <a:r>
                  <a:rPr lang="en-US">
                    <a:noFill/>
                  </a:rPr>
                  <a:t> </a:t>
                </a:r>
              </a:p>
            </p:txBody>
          </p:sp>
        </mc:Fallback>
      </mc:AlternateContent>
      <p:pic>
        <p:nvPicPr>
          <p:cNvPr id="5" name="Content Placeholder 4">
            <a:extLst>
              <a:ext uri="{FF2B5EF4-FFF2-40B4-BE49-F238E27FC236}">
                <a16:creationId xmlns:a16="http://schemas.microsoft.com/office/drawing/2014/main" id="{C5E8C5E7-B8FA-054A-9DCE-46CDB1F65551}"/>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461079" y="2603500"/>
            <a:ext cx="8082642" cy="6286500"/>
          </a:xfrm>
        </p:spPr>
      </p:pic>
    </p:spTree>
    <p:extLst>
      <p:ext uri="{BB962C8B-B14F-4D97-AF65-F5344CB8AC3E}">
        <p14:creationId xmlns:p14="http://schemas.microsoft.com/office/powerpoint/2010/main" val="4157775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p:cNvSpPr>
          <p:nvPr>
            <p:ph type="title"/>
          </p:nvPr>
        </p:nvSpPr>
        <p:spPr>
          <a:prstGeom prst="rect">
            <a:avLst/>
          </a:prstGeom>
        </p:spPr>
        <p:txBody>
          <a:bodyPr/>
          <a:lstStyle/>
          <a:p>
            <a:r>
              <a:t>OUTLINE</a:t>
            </a:r>
          </a:p>
        </p:txBody>
      </p:sp>
      <p:sp>
        <p:nvSpPr>
          <p:cNvPr id="123" name="Shape 123"/>
          <p:cNvSpPr>
            <a:spLocks noGrp="1"/>
          </p:cNvSpPr>
          <p:nvPr>
            <p:ph type="body" idx="1"/>
          </p:nvPr>
        </p:nvSpPr>
        <p:spPr>
          <a:prstGeom prst="rect">
            <a:avLst/>
          </a:prstGeom>
        </p:spPr>
        <p:txBody>
          <a:bodyPr>
            <a:normAutofit/>
          </a:bodyPr>
          <a:lstStyle/>
          <a:p>
            <a:pPr>
              <a:lnSpc>
                <a:spcPts val="500"/>
              </a:lnSpc>
            </a:pPr>
            <a:r>
              <a:rPr lang="en-US" sz="3200" dirty="0"/>
              <a:t>Background &amp; Motivation</a:t>
            </a:r>
          </a:p>
          <a:p>
            <a:pPr lvl="2">
              <a:lnSpc>
                <a:spcPts val="500"/>
              </a:lnSpc>
            </a:pPr>
            <a:r>
              <a:rPr lang="en-US" sz="2400" dirty="0"/>
              <a:t>Dynamic Spectrum Access</a:t>
            </a:r>
          </a:p>
          <a:p>
            <a:pPr>
              <a:lnSpc>
                <a:spcPts val="500"/>
              </a:lnSpc>
            </a:pPr>
            <a:r>
              <a:rPr lang="en-US" sz="3200" dirty="0"/>
              <a:t>System model </a:t>
            </a:r>
            <a:endParaRPr sz="3200" dirty="0"/>
          </a:p>
          <a:p>
            <a:pPr>
              <a:lnSpc>
                <a:spcPts val="500"/>
              </a:lnSpc>
            </a:pPr>
            <a:r>
              <a:rPr lang="en-US" sz="3200" dirty="0"/>
              <a:t>Behavioral model</a:t>
            </a:r>
          </a:p>
          <a:p>
            <a:pPr>
              <a:lnSpc>
                <a:spcPts val="500"/>
              </a:lnSpc>
            </a:pPr>
            <a:r>
              <a:rPr lang="en-US" sz="3200" dirty="0"/>
              <a:t>Testbed</a:t>
            </a:r>
          </a:p>
          <a:p>
            <a:pPr>
              <a:lnSpc>
                <a:spcPts val="500"/>
              </a:lnSpc>
            </a:pPr>
            <a:r>
              <a:rPr lang="en-US" sz="3200" dirty="0"/>
              <a:t>Results</a:t>
            </a:r>
          </a:p>
          <a:p>
            <a:pPr>
              <a:lnSpc>
                <a:spcPts val="500"/>
              </a:lnSpc>
            </a:pPr>
            <a:r>
              <a:rPr lang="en-US" sz="3200" dirty="0"/>
              <a:t>Conclusion</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DF80C6CC-B033-4C4D-A8ED-94A2E3D3BC3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61079" y="2603500"/>
            <a:ext cx="8082642" cy="6286500"/>
          </a:xfrm>
        </p:spPr>
      </p:pic>
      <mc:AlternateContent xmlns:mc="http://schemas.openxmlformats.org/markup-compatibility/2006" xmlns:a14="http://schemas.microsoft.com/office/drawing/2010/main">
        <mc:Choice Requires="a14">
          <p:sp>
            <p:nvSpPr>
              <p:cNvPr id="11" name="Title 1">
                <a:extLst>
                  <a:ext uri="{FF2B5EF4-FFF2-40B4-BE49-F238E27FC236}">
                    <a16:creationId xmlns:a16="http://schemas.microsoft.com/office/drawing/2014/main" id="{9B9FD12A-4FF5-AB44-9E60-FC3CFFC3CC43}"/>
                  </a:ext>
                </a:extLst>
              </p:cNvPr>
              <p:cNvSpPr>
                <a:spLocks noGrp="1"/>
              </p:cNvSpPr>
              <p:nvPr>
                <p:ph type="title"/>
              </p:nvPr>
            </p:nvSpPr>
            <p:spPr>
              <a:xfrm>
                <a:off x="952500" y="444500"/>
                <a:ext cx="11099800" cy="2159000"/>
              </a:xfrm>
            </p:spPr>
            <p:txBody>
              <a:bodyPr>
                <a:normAutofit fontScale="90000"/>
              </a:bodyPr>
              <a:lstStyle/>
              <a:p>
                <a:r>
                  <a:rPr lang="en-US" b="0" dirty="0"/>
                  <a:t>% diff in Utility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𝑇</m:t>
                        </m:r>
                      </m:sub>
                    </m:sSub>
                  </m:oMath>
                </a14:m>
                <a:r>
                  <a:rPr lang="en-US" dirty="0"/>
                  <a:t> </a:t>
                </a:r>
                <a:br>
                  <a:rPr lang="en-US" dirty="0"/>
                </a:br>
                <a:r>
                  <a:rPr lang="en-US" sz="4400" dirty="0"/>
                  <a:t>Contention-sensing model compared to Baseline model </a:t>
                </a:r>
              </a:p>
            </p:txBody>
          </p:sp>
        </mc:Choice>
        <mc:Fallback xmlns="">
          <p:sp>
            <p:nvSpPr>
              <p:cNvPr id="11" name="Title 1">
                <a:extLst>
                  <a:ext uri="{FF2B5EF4-FFF2-40B4-BE49-F238E27FC236}">
                    <a16:creationId xmlns:a16="http://schemas.microsoft.com/office/drawing/2014/main" id="{9B9FD12A-4FF5-AB44-9E60-FC3CFFC3CC43}"/>
                  </a:ext>
                </a:extLst>
              </p:cNvPr>
              <p:cNvSpPr>
                <a:spLocks noGrp="1" noRot="1" noChangeAspect="1" noMove="1" noResize="1" noEditPoints="1" noAdjustHandles="1" noChangeArrowheads="1" noChangeShapeType="1" noTextEdit="1"/>
              </p:cNvSpPr>
              <p:nvPr>
                <p:ph type="title"/>
              </p:nvPr>
            </p:nvSpPr>
            <p:spPr>
              <a:xfrm>
                <a:off x="952500" y="444500"/>
                <a:ext cx="11099800" cy="2159000"/>
              </a:xfrm>
              <a:blipFill>
                <a:blip r:embed="rId4"/>
                <a:stretch>
                  <a:fillRect t="-16568" b="-18343"/>
                </a:stretch>
              </a:blipFill>
            </p:spPr>
            <p:txBody>
              <a:bodyPr/>
              <a:lstStyle/>
              <a:p>
                <a:r>
                  <a:rPr lang="en-US">
                    <a:noFill/>
                  </a:rPr>
                  <a:t> </a:t>
                </a:r>
              </a:p>
            </p:txBody>
          </p:sp>
        </mc:Fallback>
      </mc:AlternateContent>
    </p:spTree>
    <p:extLst>
      <p:ext uri="{BB962C8B-B14F-4D97-AF65-F5344CB8AC3E}">
        <p14:creationId xmlns:p14="http://schemas.microsoft.com/office/powerpoint/2010/main" val="355691162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DA0435-8896-9941-A48C-065DABC6C06F}"/>
              </a:ext>
            </a:extLst>
          </p:cNvPr>
          <p:cNvSpPr>
            <a:spLocks noGrp="1"/>
          </p:cNvSpPr>
          <p:nvPr>
            <p:ph type="title"/>
          </p:nvPr>
        </p:nvSpPr>
        <p:spPr/>
        <p:txBody>
          <a:bodyPr>
            <a:normAutofit fontScale="90000"/>
          </a:bodyPr>
          <a:lstStyle/>
          <a:p>
            <a:r>
              <a:rPr lang="en-US" dirty="0"/>
              <a:t>% diff. time spent in bands</a:t>
            </a:r>
          </a:p>
        </p:txBody>
      </p:sp>
      <p:pic>
        <p:nvPicPr>
          <p:cNvPr id="7" name="Content Placeholder 6">
            <a:extLst>
              <a:ext uri="{FF2B5EF4-FFF2-40B4-BE49-F238E27FC236}">
                <a16:creationId xmlns:a16="http://schemas.microsoft.com/office/drawing/2014/main" id="{0391BAD6-57E1-B047-B4A8-0E0894C78C9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61079" y="2603500"/>
            <a:ext cx="8082642" cy="6286500"/>
          </a:xfrm>
        </p:spPr>
      </p:pic>
    </p:spTree>
    <p:extLst>
      <p:ext uri="{BB962C8B-B14F-4D97-AF65-F5344CB8AC3E}">
        <p14:creationId xmlns:p14="http://schemas.microsoft.com/office/powerpoint/2010/main" val="4149832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658FD-B7D3-C748-82B4-8F1B768659A7}"/>
              </a:ext>
            </a:extLst>
          </p:cNvPr>
          <p:cNvSpPr>
            <a:spLocks noGrp="1"/>
          </p:cNvSpPr>
          <p:nvPr>
            <p:ph type="title"/>
          </p:nvPr>
        </p:nvSpPr>
        <p:spPr/>
        <p:txBody>
          <a:bodyPr/>
          <a:lstStyle/>
          <a:p>
            <a:r>
              <a:rPr lang="en-US" dirty="0"/>
              <a:t>Scalability </a:t>
            </a:r>
          </a:p>
        </p:txBody>
      </p:sp>
      <p:pic>
        <p:nvPicPr>
          <p:cNvPr id="5" name="Content Placeholder 4">
            <a:extLst>
              <a:ext uri="{FF2B5EF4-FFF2-40B4-BE49-F238E27FC236}">
                <a16:creationId xmlns:a16="http://schemas.microsoft.com/office/drawing/2014/main" id="{934F51FF-078E-B04B-B5D4-B7D6ECE8F49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61079" y="2603500"/>
            <a:ext cx="8082642" cy="6286500"/>
          </a:xfrm>
        </p:spPr>
      </p:pic>
    </p:spTree>
    <p:extLst>
      <p:ext uri="{BB962C8B-B14F-4D97-AF65-F5344CB8AC3E}">
        <p14:creationId xmlns:p14="http://schemas.microsoft.com/office/powerpoint/2010/main" val="879592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Shape 244"/>
          <p:cNvSpPr>
            <a:spLocks noGrp="1"/>
          </p:cNvSpPr>
          <p:nvPr>
            <p:ph type="title"/>
          </p:nvPr>
        </p:nvSpPr>
        <p:spPr>
          <a:prstGeom prst="rect">
            <a:avLst/>
          </a:prstGeom>
        </p:spPr>
        <p:txBody>
          <a:bodyPr/>
          <a:lstStyle/>
          <a:p>
            <a:r>
              <a:t>Conclusion</a:t>
            </a:r>
          </a:p>
        </p:txBody>
      </p:sp>
      <p:sp>
        <p:nvSpPr>
          <p:cNvPr id="3" name="Text Placeholder 2">
            <a:extLst>
              <a:ext uri="{FF2B5EF4-FFF2-40B4-BE49-F238E27FC236}">
                <a16:creationId xmlns:a16="http://schemas.microsoft.com/office/drawing/2014/main" id="{5DF49ACD-268F-A942-82F7-DAC07FB09CA3}"/>
              </a:ext>
            </a:extLst>
          </p:cNvPr>
          <p:cNvSpPr>
            <a:spLocks noGrp="1"/>
          </p:cNvSpPr>
          <p:nvPr>
            <p:ph type="body" idx="1"/>
          </p:nvPr>
        </p:nvSpPr>
        <p:spPr/>
        <p:txBody>
          <a:bodyPr/>
          <a:lstStyle/>
          <a:p>
            <a:r>
              <a:rPr lang="en-US" dirty="0">
                <a:latin typeface="Helvetica Neue"/>
                <a:ea typeface="Helvetica Neue"/>
                <a:cs typeface="Helvetica Neue"/>
                <a:sym typeface="Helvetica Neue"/>
              </a:rPr>
              <a:t>USRP testbed-data-infused simulation experiments</a:t>
            </a:r>
          </a:p>
          <a:p>
            <a:r>
              <a:rPr lang="en-US" dirty="0">
                <a:latin typeface="Helvetica Neue"/>
                <a:ea typeface="Helvetica Neue"/>
                <a:cs typeface="Helvetica Neue"/>
                <a:sym typeface="Helvetica Neue"/>
              </a:rPr>
              <a:t>Showed contention-sensing behavioral model outperforms the baseline model without contention sensing</a:t>
            </a:r>
          </a:p>
          <a:p>
            <a:r>
              <a:rPr lang="en-US" dirty="0">
                <a:latin typeface="Helvetica Neue"/>
                <a:ea typeface="Helvetica Neue"/>
                <a:cs typeface="Helvetica Neue"/>
                <a:sym typeface="Helvetica Neue"/>
              </a:rPr>
              <a:t>Wireless physical layer signature method provides a secure method to estimate band utilization </a:t>
            </a:r>
          </a:p>
          <a:p>
            <a:endParaRPr lang="en-US" dirty="0"/>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1638300"/>
            <a:ext cx="10464800" cy="5151606"/>
          </a:xfrm>
        </p:spPr>
        <p:txBody>
          <a:bodyPr>
            <a:normAutofit/>
          </a:bodyPr>
          <a:lstStyle/>
          <a:p>
            <a:r>
              <a:rPr lang="en-US" dirty="0"/>
              <a:t>Thank you for your attention!</a:t>
            </a:r>
            <a:br>
              <a:rPr lang="en-US" dirty="0"/>
            </a:br>
            <a:br>
              <a:rPr lang="en-US" dirty="0"/>
            </a:br>
            <a:r>
              <a:rPr lang="en-US" dirty="0"/>
              <a:t>Any questions?</a:t>
            </a:r>
          </a:p>
        </p:txBody>
      </p:sp>
    </p:spTree>
    <p:extLst>
      <p:ext uri="{BB962C8B-B14F-4D97-AF65-F5344CB8AC3E}">
        <p14:creationId xmlns:p14="http://schemas.microsoft.com/office/powerpoint/2010/main" val="203192224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47957" y="4837413"/>
            <a:ext cx="10317226" cy="4609881"/>
            <a:chOff x="-454991" y="2325757"/>
            <a:chExt cx="14621013" cy="6532873"/>
          </a:xfrm>
        </p:grpSpPr>
        <p:cxnSp>
          <p:nvCxnSpPr>
            <p:cNvPr id="42" name="Straight Arrow Connector 41"/>
            <p:cNvCxnSpPr/>
            <p:nvPr/>
          </p:nvCxnSpPr>
          <p:spPr>
            <a:xfrm flipV="1">
              <a:off x="139148" y="3303616"/>
              <a:ext cx="3863007" cy="5144646"/>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9" name="Cube 8"/>
            <p:cNvSpPr/>
            <p:nvPr/>
          </p:nvSpPr>
          <p:spPr>
            <a:xfrm>
              <a:off x="4916554" y="4861950"/>
              <a:ext cx="8441637" cy="1216152"/>
            </a:xfrm>
            <a:prstGeom prst="cube">
              <a:avLst/>
            </a:prstGeom>
            <a:solidFill>
              <a:schemeClr val="tx1">
                <a:lumMod val="50000"/>
                <a:lumOff val="50000"/>
              </a:schemeClr>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4" name="Oval 13"/>
            <p:cNvSpPr/>
            <p:nvPr/>
          </p:nvSpPr>
          <p:spPr>
            <a:xfrm>
              <a:off x="3350590" y="4820148"/>
              <a:ext cx="914400" cy="914400"/>
            </a:xfrm>
            <a:prstGeom prst="ellipse">
              <a:avLst/>
            </a:prstGeom>
            <a:solidFill>
              <a:schemeClr val="accent5"/>
            </a:solidFill>
            <a:ln w="12700" cap="flat">
              <a:noFill/>
              <a:miter lim="400000"/>
            </a:ln>
            <a:effectLst>
              <a:outerShdw blurRad="38100" dist="25400" dir="5400000" rotWithShape="0">
                <a:srgbClr val="000000">
                  <a:alpha val="50000"/>
                </a:srgbClr>
              </a:outerShdw>
            </a:effectLst>
            <a:scene3d>
              <a:camera prst="orthographicFront"/>
              <a:lightRig rig="threePt" dir="t"/>
            </a:scene3d>
            <a:sp3d>
              <a:bevel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7" name="Cube 6"/>
            <p:cNvSpPr/>
            <p:nvPr/>
          </p:nvSpPr>
          <p:spPr>
            <a:xfrm>
              <a:off x="-454991" y="4936190"/>
              <a:ext cx="3154018" cy="1216152"/>
            </a:xfrm>
            <a:prstGeom prst="cube">
              <a:avLst/>
            </a:prstGeom>
            <a:solidFill>
              <a:schemeClr val="tx1">
                <a:lumMod val="50000"/>
                <a:lumOff val="50000"/>
              </a:schemeClr>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6" name="Cube 5"/>
            <p:cNvSpPr/>
            <p:nvPr/>
          </p:nvSpPr>
          <p:spPr>
            <a:xfrm>
              <a:off x="1523999" y="5618505"/>
              <a:ext cx="6197051" cy="1216152"/>
            </a:xfrm>
            <a:prstGeom prst="cube">
              <a:avLst/>
            </a:prstGeom>
            <a:solidFill>
              <a:schemeClr val="tx1">
                <a:lumMod val="50000"/>
                <a:lumOff val="50000"/>
              </a:schemeClr>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8" name="Oval 7"/>
            <p:cNvSpPr/>
            <p:nvPr/>
          </p:nvSpPr>
          <p:spPr>
            <a:xfrm>
              <a:off x="338206" y="5711638"/>
              <a:ext cx="914400" cy="914400"/>
            </a:xfrm>
            <a:prstGeom prst="ellipse">
              <a:avLst/>
            </a:prstGeom>
            <a:solidFill>
              <a:schemeClr val="accent5"/>
            </a:solidFill>
            <a:ln w="12700" cap="flat">
              <a:noFill/>
              <a:miter lim="400000"/>
            </a:ln>
            <a:effectLst>
              <a:outerShdw blurRad="38100" dist="25400" dir="5400000" rotWithShape="0">
                <a:srgbClr val="000000">
                  <a:alpha val="50000"/>
                </a:srgbClr>
              </a:outerShdw>
            </a:effectLst>
            <a:scene3d>
              <a:camera prst="orthographicFront"/>
              <a:lightRig rig="threePt" dir="t"/>
            </a:scene3d>
            <a:sp3d>
              <a:bevel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5" name="Cube 4"/>
            <p:cNvSpPr/>
            <p:nvPr/>
          </p:nvSpPr>
          <p:spPr>
            <a:xfrm>
              <a:off x="-454991" y="6532905"/>
              <a:ext cx="5787890" cy="1486410"/>
            </a:xfrm>
            <a:prstGeom prst="cube">
              <a:avLst/>
            </a:prstGeom>
            <a:solidFill>
              <a:schemeClr val="tx1">
                <a:lumMod val="50000"/>
                <a:lumOff val="50000"/>
              </a:schemeClr>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1" name="Cube 10"/>
            <p:cNvSpPr/>
            <p:nvPr/>
          </p:nvSpPr>
          <p:spPr>
            <a:xfrm>
              <a:off x="9938577" y="5721402"/>
              <a:ext cx="4227445" cy="1216152"/>
            </a:xfrm>
            <a:prstGeom prst="cube">
              <a:avLst/>
            </a:prstGeom>
            <a:solidFill>
              <a:schemeClr val="tx1">
                <a:lumMod val="50000"/>
                <a:lumOff val="50000"/>
              </a:schemeClr>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5" name="Oval 14"/>
            <p:cNvSpPr/>
            <p:nvPr/>
          </p:nvSpPr>
          <p:spPr>
            <a:xfrm>
              <a:off x="8295584" y="5695142"/>
              <a:ext cx="914400" cy="914400"/>
            </a:xfrm>
            <a:prstGeom prst="ellipse">
              <a:avLst/>
            </a:prstGeom>
            <a:solidFill>
              <a:schemeClr val="accent5"/>
            </a:solidFill>
            <a:ln w="12700" cap="flat">
              <a:noFill/>
              <a:miter lim="400000"/>
            </a:ln>
            <a:effectLst>
              <a:outerShdw blurRad="38100" dist="25400" dir="5400000" rotWithShape="0">
                <a:srgbClr val="000000">
                  <a:alpha val="50000"/>
                </a:srgbClr>
              </a:outerShdw>
            </a:effectLst>
            <a:scene3d>
              <a:camera prst="orthographicFront"/>
              <a:lightRig rig="threePt" dir="t"/>
            </a:scene3d>
            <a:sp3d>
              <a:bevel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3" name="Cube 12"/>
            <p:cNvSpPr/>
            <p:nvPr/>
          </p:nvSpPr>
          <p:spPr>
            <a:xfrm>
              <a:off x="6757501" y="6532905"/>
              <a:ext cx="4699549" cy="1486410"/>
            </a:xfrm>
            <a:prstGeom prst="cube">
              <a:avLst/>
            </a:prstGeom>
            <a:solidFill>
              <a:schemeClr val="tx1">
                <a:lumMod val="50000"/>
                <a:lumOff val="50000"/>
              </a:schemeClr>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6" name="Oval 15"/>
            <p:cNvSpPr/>
            <p:nvPr/>
          </p:nvSpPr>
          <p:spPr>
            <a:xfrm>
              <a:off x="5588000" y="6760417"/>
              <a:ext cx="914400" cy="914400"/>
            </a:xfrm>
            <a:prstGeom prst="ellipse">
              <a:avLst/>
            </a:prstGeom>
            <a:solidFill>
              <a:schemeClr val="accent5"/>
            </a:solidFill>
            <a:ln w="12700" cap="flat">
              <a:noFill/>
              <a:miter lim="400000"/>
            </a:ln>
            <a:effectLst>
              <a:outerShdw blurRad="38100" dist="25400" dir="5400000" rotWithShape="0">
                <a:srgbClr val="000000">
                  <a:alpha val="50000"/>
                </a:srgbClr>
              </a:outerShdw>
            </a:effectLst>
            <a:scene3d>
              <a:camera prst="orthographicFront"/>
              <a:lightRig rig="threePt" dir="t"/>
            </a:scene3d>
            <a:sp3d>
              <a:bevel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7" name="Oval 16"/>
            <p:cNvSpPr/>
            <p:nvPr/>
          </p:nvSpPr>
          <p:spPr>
            <a:xfrm>
              <a:off x="11761028" y="6760417"/>
              <a:ext cx="914400" cy="914400"/>
            </a:xfrm>
            <a:prstGeom prst="ellipse">
              <a:avLst/>
            </a:prstGeom>
            <a:solidFill>
              <a:schemeClr val="accent5"/>
            </a:solidFill>
            <a:ln w="12700" cap="flat">
              <a:noFill/>
              <a:miter lim="400000"/>
            </a:ln>
            <a:effectLst>
              <a:outerShdw blurRad="38100" dist="25400" dir="5400000" rotWithShape="0">
                <a:srgbClr val="000000">
                  <a:alpha val="50000"/>
                </a:srgbClr>
              </a:outerShdw>
            </a:effectLst>
            <a:scene3d>
              <a:camera prst="orthographicFront"/>
              <a:lightRig rig="threePt" dir="t"/>
            </a:scene3d>
            <a:sp3d>
              <a:bevel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36" name="Straight Arrow Connector 35"/>
            <p:cNvCxnSpPr/>
            <p:nvPr/>
          </p:nvCxnSpPr>
          <p:spPr>
            <a:xfrm>
              <a:off x="139148" y="8448261"/>
              <a:ext cx="12105861" cy="0"/>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39" name="Straight Arrow Connector 38"/>
            <p:cNvCxnSpPr/>
            <p:nvPr/>
          </p:nvCxnSpPr>
          <p:spPr>
            <a:xfrm flipV="1">
              <a:off x="139148" y="2325757"/>
              <a:ext cx="0" cy="6122504"/>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50" name="TextBox 49"/>
            <p:cNvSpPr txBox="1"/>
            <p:nvPr/>
          </p:nvSpPr>
          <p:spPr>
            <a:xfrm>
              <a:off x="11298694" y="8448261"/>
              <a:ext cx="924668"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rgbClr val="000000"/>
                  </a:solidFill>
                  <a:effectLst/>
                  <a:uFillTx/>
                  <a:latin typeface="+mn-lt"/>
                  <a:ea typeface="+mn-ea"/>
                  <a:cs typeface="+mn-cs"/>
                  <a:sym typeface="Helvetica Light"/>
                </a:rPr>
                <a:t>Time</a:t>
              </a:r>
            </a:p>
          </p:txBody>
        </p:sp>
        <p:sp>
          <p:nvSpPr>
            <p:cNvPr id="51" name="TextBox 50"/>
            <p:cNvSpPr txBox="1"/>
            <p:nvPr/>
          </p:nvSpPr>
          <p:spPr>
            <a:xfrm rot="16026071">
              <a:off x="-6700" y="2609504"/>
              <a:ext cx="815927"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rgbClr val="000000"/>
                  </a:solidFill>
                  <a:effectLst/>
                  <a:uFillTx/>
                  <a:latin typeface="+mn-lt"/>
                  <a:ea typeface="+mn-ea"/>
                  <a:cs typeface="+mn-cs"/>
                  <a:sym typeface="Helvetica Light"/>
                </a:rPr>
                <a:t>Power</a:t>
              </a:r>
            </a:p>
          </p:txBody>
        </p:sp>
        <p:sp>
          <p:nvSpPr>
            <p:cNvPr id="52" name="TextBox 51"/>
            <p:cNvSpPr txBox="1"/>
            <p:nvPr/>
          </p:nvSpPr>
          <p:spPr>
            <a:xfrm rot="18429914">
              <a:off x="2787977" y="3422887"/>
              <a:ext cx="132889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rgbClr val="000000"/>
                  </a:solidFill>
                  <a:effectLst/>
                  <a:uFillTx/>
                  <a:latin typeface="+mn-lt"/>
                  <a:ea typeface="+mn-ea"/>
                  <a:cs typeface="+mn-cs"/>
                  <a:sym typeface="Helvetica Light"/>
                </a:rPr>
                <a:t>Frequency</a:t>
              </a:r>
            </a:p>
          </p:txBody>
        </p:sp>
        <p:cxnSp>
          <p:nvCxnSpPr>
            <p:cNvPr id="56" name="Straight Arrow Connector 55"/>
            <p:cNvCxnSpPr/>
            <p:nvPr/>
          </p:nvCxnSpPr>
          <p:spPr>
            <a:xfrm flipV="1">
              <a:off x="1252606" y="5301271"/>
              <a:ext cx="2038345" cy="73209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9" name="Straight Arrow Connector 58"/>
            <p:cNvCxnSpPr/>
            <p:nvPr/>
          </p:nvCxnSpPr>
          <p:spPr>
            <a:xfrm>
              <a:off x="4290207" y="5348247"/>
              <a:ext cx="1447996" cy="14121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3" name="Straight Arrow Connector 62"/>
            <p:cNvCxnSpPr/>
            <p:nvPr/>
          </p:nvCxnSpPr>
          <p:spPr>
            <a:xfrm flipV="1">
              <a:off x="6482517" y="6324570"/>
              <a:ext cx="1813067" cy="66225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6" name="Straight Arrow Connector 65"/>
            <p:cNvCxnSpPr/>
            <p:nvPr/>
          </p:nvCxnSpPr>
          <p:spPr>
            <a:xfrm>
              <a:off x="9209984" y="6286437"/>
              <a:ext cx="2551044" cy="70038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 name="TextBox 2"/>
            <p:cNvSpPr txBox="1"/>
            <p:nvPr/>
          </p:nvSpPr>
          <p:spPr>
            <a:xfrm>
              <a:off x="1814966" y="7254812"/>
              <a:ext cx="884059" cy="5815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chemeClr val="bg1">
                      <a:lumMod val="85000"/>
                    </a:schemeClr>
                  </a:solidFill>
                  <a:effectLst/>
                  <a:uFillTx/>
                  <a:latin typeface="+mn-lt"/>
                  <a:ea typeface="+mn-ea"/>
                  <a:cs typeface="+mn-cs"/>
                  <a:sym typeface="Helvetica Light"/>
                </a:rPr>
                <a:t>PU1</a:t>
              </a:r>
            </a:p>
          </p:txBody>
        </p:sp>
        <p:sp>
          <p:nvSpPr>
            <p:cNvPr id="25" name="TextBox 24"/>
            <p:cNvSpPr txBox="1"/>
            <p:nvPr/>
          </p:nvSpPr>
          <p:spPr>
            <a:xfrm>
              <a:off x="8476305" y="7184639"/>
              <a:ext cx="906608" cy="5815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chemeClr val="bg1">
                      <a:lumMod val="85000"/>
                    </a:schemeClr>
                  </a:solidFill>
                  <a:effectLst/>
                  <a:uFillTx/>
                  <a:latin typeface="+mn-lt"/>
                  <a:ea typeface="+mn-ea"/>
                  <a:cs typeface="+mn-cs"/>
                  <a:sym typeface="Helvetica Light"/>
                </a:rPr>
                <a:t>PU1</a:t>
              </a:r>
            </a:p>
          </p:txBody>
        </p:sp>
        <p:sp>
          <p:nvSpPr>
            <p:cNvPr id="26" name="TextBox 25"/>
            <p:cNvSpPr txBox="1"/>
            <p:nvPr/>
          </p:nvSpPr>
          <p:spPr>
            <a:xfrm>
              <a:off x="3937909" y="5936675"/>
              <a:ext cx="1052236" cy="5815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chemeClr val="bg1">
                      <a:lumMod val="85000"/>
                    </a:schemeClr>
                  </a:solidFill>
                  <a:effectLst/>
                  <a:uFillTx/>
                  <a:latin typeface="+mn-lt"/>
                  <a:ea typeface="+mn-ea"/>
                  <a:cs typeface="+mn-cs"/>
                  <a:sym typeface="Helvetica Light"/>
                </a:rPr>
                <a:t>PU2</a:t>
              </a:r>
            </a:p>
          </p:txBody>
        </p:sp>
        <p:sp>
          <p:nvSpPr>
            <p:cNvPr id="27" name="TextBox 26"/>
            <p:cNvSpPr txBox="1"/>
            <p:nvPr/>
          </p:nvSpPr>
          <p:spPr>
            <a:xfrm>
              <a:off x="11637772" y="6033364"/>
              <a:ext cx="1037657" cy="5910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chemeClr val="bg1">
                      <a:lumMod val="85000"/>
                    </a:schemeClr>
                  </a:solidFill>
                  <a:effectLst/>
                  <a:uFillTx/>
                  <a:latin typeface="+mn-lt"/>
                  <a:ea typeface="+mn-ea"/>
                  <a:cs typeface="+mn-cs"/>
                  <a:sym typeface="Helvetica Light"/>
                </a:rPr>
                <a:t>PU2</a:t>
              </a:r>
            </a:p>
          </p:txBody>
        </p:sp>
        <p:sp>
          <p:nvSpPr>
            <p:cNvPr id="28" name="TextBox 27"/>
            <p:cNvSpPr txBox="1"/>
            <p:nvPr/>
          </p:nvSpPr>
          <p:spPr>
            <a:xfrm>
              <a:off x="610218" y="5246399"/>
              <a:ext cx="854142" cy="5815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chemeClr val="bg1">
                      <a:lumMod val="85000"/>
                    </a:schemeClr>
                  </a:solidFill>
                  <a:effectLst/>
                  <a:uFillTx/>
                  <a:latin typeface="+mn-lt"/>
                  <a:ea typeface="+mn-ea"/>
                  <a:cs typeface="+mn-cs"/>
                  <a:sym typeface="Helvetica Light"/>
                </a:rPr>
                <a:t>PU3</a:t>
              </a:r>
            </a:p>
          </p:txBody>
        </p:sp>
        <p:sp>
          <p:nvSpPr>
            <p:cNvPr id="29" name="TextBox 28"/>
            <p:cNvSpPr txBox="1"/>
            <p:nvPr/>
          </p:nvSpPr>
          <p:spPr>
            <a:xfrm>
              <a:off x="9050837" y="5165856"/>
              <a:ext cx="887738" cy="5815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chemeClr val="bg1">
                      <a:lumMod val="85000"/>
                    </a:schemeClr>
                  </a:solidFill>
                  <a:effectLst/>
                  <a:uFillTx/>
                  <a:latin typeface="+mn-lt"/>
                  <a:ea typeface="+mn-ea"/>
                  <a:cs typeface="+mn-cs"/>
                  <a:sym typeface="Helvetica Light"/>
                </a:rPr>
                <a:t>PU3</a:t>
              </a:r>
            </a:p>
          </p:txBody>
        </p:sp>
        <p:sp>
          <p:nvSpPr>
            <p:cNvPr id="4" name="TextBox 3"/>
            <p:cNvSpPr txBox="1"/>
            <p:nvPr/>
          </p:nvSpPr>
          <p:spPr>
            <a:xfrm>
              <a:off x="575833" y="6008890"/>
              <a:ext cx="445635"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chemeClr val="accent5">
                      <a:lumMod val="40000"/>
                      <a:lumOff val="60000"/>
                    </a:schemeClr>
                  </a:solidFill>
                  <a:effectLst/>
                  <a:uFillTx/>
                  <a:latin typeface="+mn-lt"/>
                  <a:ea typeface="+mn-ea"/>
                  <a:cs typeface="+mn-cs"/>
                  <a:sym typeface="Helvetica Light"/>
                </a:rPr>
                <a:t>SU</a:t>
              </a:r>
            </a:p>
          </p:txBody>
        </p:sp>
        <p:sp>
          <p:nvSpPr>
            <p:cNvPr id="31" name="TextBox 30"/>
            <p:cNvSpPr txBox="1"/>
            <p:nvPr/>
          </p:nvSpPr>
          <p:spPr>
            <a:xfrm>
              <a:off x="3586028" y="5091743"/>
              <a:ext cx="445635"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chemeClr val="accent5">
                      <a:lumMod val="40000"/>
                      <a:lumOff val="60000"/>
                    </a:schemeClr>
                  </a:solidFill>
                  <a:effectLst/>
                  <a:uFillTx/>
                  <a:latin typeface="+mn-lt"/>
                  <a:ea typeface="+mn-ea"/>
                  <a:cs typeface="+mn-cs"/>
                  <a:sym typeface="Helvetica Light"/>
                </a:rPr>
                <a:t>SU</a:t>
              </a:r>
            </a:p>
          </p:txBody>
        </p:sp>
        <p:sp>
          <p:nvSpPr>
            <p:cNvPr id="32" name="TextBox 31"/>
            <p:cNvSpPr txBox="1"/>
            <p:nvPr/>
          </p:nvSpPr>
          <p:spPr>
            <a:xfrm>
              <a:off x="5822382" y="7065319"/>
              <a:ext cx="445635"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chemeClr val="accent5">
                      <a:lumMod val="40000"/>
                      <a:lumOff val="60000"/>
                    </a:schemeClr>
                  </a:solidFill>
                  <a:effectLst/>
                  <a:uFillTx/>
                  <a:latin typeface="+mn-lt"/>
                  <a:ea typeface="+mn-ea"/>
                  <a:cs typeface="+mn-cs"/>
                  <a:sym typeface="Helvetica Light"/>
                </a:rPr>
                <a:t>SU</a:t>
              </a:r>
            </a:p>
          </p:txBody>
        </p:sp>
        <p:sp>
          <p:nvSpPr>
            <p:cNvPr id="33" name="TextBox 32"/>
            <p:cNvSpPr txBox="1"/>
            <p:nvPr/>
          </p:nvSpPr>
          <p:spPr>
            <a:xfrm>
              <a:off x="8524417" y="5976779"/>
              <a:ext cx="445635"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chemeClr val="accent5">
                      <a:lumMod val="40000"/>
                      <a:lumOff val="60000"/>
                    </a:schemeClr>
                  </a:solidFill>
                  <a:effectLst/>
                  <a:uFillTx/>
                  <a:latin typeface="+mn-lt"/>
                  <a:ea typeface="+mn-ea"/>
                  <a:cs typeface="+mn-cs"/>
                  <a:sym typeface="Helvetica Light"/>
                </a:rPr>
                <a:t>SU</a:t>
              </a:r>
            </a:p>
          </p:txBody>
        </p:sp>
        <p:sp>
          <p:nvSpPr>
            <p:cNvPr id="34" name="TextBox 33"/>
            <p:cNvSpPr txBox="1"/>
            <p:nvPr/>
          </p:nvSpPr>
          <p:spPr>
            <a:xfrm>
              <a:off x="11979529" y="7063542"/>
              <a:ext cx="445635"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chemeClr val="accent5">
                      <a:lumMod val="40000"/>
                      <a:lumOff val="60000"/>
                    </a:schemeClr>
                  </a:solidFill>
                  <a:effectLst/>
                  <a:uFillTx/>
                  <a:latin typeface="+mn-lt"/>
                  <a:ea typeface="+mn-ea"/>
                  <a:cs typeface="+mn-cs"/>
                  <a:sym typeface="Helvetica Light"/>
                </a:rPr>
                <a:t>SU</a:t>
              </a:r>
            </a:p>
          </p:txBody>
        </p:sp>
      </p:grpSp>
      <p:sp>
        <p:nvSpPr>
          <p:cNvPr id="40" name="Shape 165"/>
          <p:cNvSpPr>
            <a:spLocks noGrp="1"/>
          </p:cNvSpPr>
          <p:nvPr>
            <p:ph type="title"/>
          </p:nvPr>
        </p:nvSpPr>
        <p:spPr>
          <a:xfrm>
            <a:off x="952500" y="444500"/>
            <a:ext cx="11099800" cy="2159000"/>
          </a:xfrm>
          <a:prstGeom prst="rect">
            <a:avLst/>
          </a:prstGeom>
        </p:spPr>
        <p:txBody>
          <a:bodyPr/>
          <a:lstStyle>
            <a:lvl1pPr defTabSz="514095">
              <a:defRPr sz="7040">
                <a:latin typeface="+mn-lt"/>
                <a:ea typeface="+mn-ea"/>
                <a:cs typeface="+mn-cs"/>
                <a:sym typeface="Helvetica Light"/>
              </a:defRPr>
            </a:lvl1pPr>
          </a:lstStyle>
          <a:p>
            <a:r>
              <a:t>Dynamic Spectrum Access</a:t>
            </a:r>
          </a:p>
        </p:txBody>
      </p:sp>
      <p:sp>
        <p:nvSpPr>
          <p:cNvPr id="20" name="TextBox 19"/>
          <p:cNvSpPr txBox="1"/>
          <p:nvPr/>
        </p:nvSpPr>
        <p:spPr>
          <a:xfrm>
            <a:off x="949696" y="2255065"/>
            <a:ext cx="11099800" cy="17645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marR="0" indent="-571500" algn="l" defTabSz="584200" rtl="0" fontAlgn="auto" latinLnBrk="0" hangingPunct="0">
              <a:lnSpc>
                <a:spcPct val="100000"/>
              </a:lnSpc>
              <a:spcBef>
                <a:spcPts val="0"/>
              </a:spcBef>
              <a:spcAft>
                <a:spcPts val="0"/>
              </a:spcAft>
              <a:buClrTx/>
              <a:buSzTx/>
              <a:buFont typeface="Arial" charset="0"/>
              <a:buChar char="•"/>
              <a:tabLst/>
            </a:pPr>
            <a:r>
              <a:rPr kumimoji="0" lang="en-US" sz="3600" b="1" i="0" u="none" strike="noStrike" cap="none" spc="0" normalizeH="0" baseline="0" dirty="0">
                <a:ln>
                  <a:noFill/>
                </a:ln>
                <a:solidFill>
                  <a:srgbClr val="000000"/>
                </a:solidFill>
                <a:effectLst/>
                <a:uFillTx/>
                <a:latin typeface="+mn-lt"/>
                <a:ea typeface="+mn-ea"/>
                <a:cs typeface="+mn-cs"/>
                <a:sym typeface="Helvetica Light"/>
              </a:rPr>
              <a:t>Primary User (PU) </a:t>
            </a:r>
            <a:r>
              <a:rPr kumimoji="0" lang="mr-IN" sz="3600" b="0" i="0" u="none" strike="noStrike" cap="none" spc="0" normalizeH="0" baseline="0" dirty="0">
                <a:ln>
                  <a:noFill/>
                </a:ln>
                <a:solidFill>
                  <a:srgbClr val="000000"/>
                </a:solidFill>
                <a:effectLst/>
                <a:uFillTx/>
                <a:latin typeface="+mn-lt"/>
                <a:ea typeface="+mn-ea"/>
                <a:cs typeface="+mn-cs"/>
                <a:sym typeface="Helvetica Light"/>
              </a:rPr>
              <a:t>–</a:t>
            </a:r>
            <a:r>
              <a:rPr kumimoji="0" lang="en-US" sz="3600" b="0" i="0" u="none" strike="noStrike" cap="none" spc="0" normalizeH="0" baseline="0" dirty="0">
                <a:ln>
                  <a:noFill/>
                </a:ln>
                <a:solidFill>
                  <a:srgbClr val="000000"/>
                </a:solidFill>
                <a:effectLst/>
                <a:uFillTx/>
                <a:latin typeface="+mn-lt"/>
                <a:ea typeface="+mn-ea"/>
                <a:cs typeface="+mn-cs"/>
                <a:sym typeface="Helvetica Light"/>
              </a:rPr>
              <a:t> license holder</a:t>
            </a:r>
          </a:p>
          <a:p>
            <a:pPr marL="571500" indent="-571500" algn="l">
              <a:buFont typeface="Arial" charset="0"/>
              <a:buChar char="•"/>
            </a:pPr>
            <a:r>
              <a:rPr lang="en-US" b="1" dirty="0"/>
              <a:t>Secondary User (SU) </a:t>
            </a:r>
            <a:r>
              <a:rPr lang="en-US" dirty="0"/>
              <a:t>- cognitive radio equipped device</a:t>
            </a:r>
          </a:p>
        </p:txBody>
      </p:sp>
      <p:sp>
        <p:nvSpPr>
          <p:cNvPr id="21" name="TextBox 20"/>
          <p:cNvSpPr txBox="1"/>
          <p:nvPr/>
        </p:nvSpPr>
        <p:spPr>
          <a:xfrm>
            <a:off x="5940522" y="5056616"/>
            <a:ext cx="2442977"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FF0000"/>
                </a:solidFill>
                <a:effectLst/>
                <a:uFillTx/>
                <a:latin typeface="+mn-lt"/>
                <a:ea typeface="+mn-ea"/>
                <a:cs typeface="+mn-cs"/>
                <a:sym typeface="Helvetica Light"/>
              </a:rPr>
              <a:t>Spectrum hole</a:t>
            </a:r>
          </a:p>
        </p:txBody>
      </p:sp>
      <p:cxnSp>
        <p:nvCxnSpPr>
          <p:cNvPr id="30" name="Straight Arrow Connector 29"/>
          <p:cNvCxnSpPr/>
          <p:nvPr/>
        </p:nvCxnSpPr>
        <p:spPr>
          <a:xfrm flipH="1">
            <a:off x="3334960" y="5590095"/>
            <a:ext cx="3039267" cy="818891"/>
          </a:xfrm>
          <a:prstGeom prst="straightConnector1">
            <a:avLst/>
          </a:prstGeom>
          <a:noFill/>
          <a:ln w="25400" cap="flat">
            <a:solidFill>
              <a:srgbClr val="000000"/>
            </a:solidFill>
            <a:prstDash val="sysDot"/>
            <a:miter lim="400000"/>
            <a:tailEnd type="triangle"/>
          </a:ln>
          <a:effectLst/>
          <a:sp3d/>
        </p:spPr>
        <p:style>
          <a:lnRef idx="0">
            <a:scrgbClr r="0" g="0" b="0"/>
          </a:lnRef>
          <a:fillRef idx="0">
            <a:scrgbClr r="0" g="0" b="0"/>
          </a:fillRef>
          <a:effectRef idx="0">
            <a:scrgbClr r="0" g="0" b="0"/>
          </a:effectRef>
          <a:fontRef idx="none"/>
        </p:style>
      </p:cxnSp>
      <p:cxnSp>
        <p:nvCxnSpPr>
          <p:cNvPr id="48" name="Straight Arrow Connector 47"/>
          <p:cNvCxnSpPr/>
          <p:nvPr/>
        </p:nvCxnSpPr>
        <p:spPr>
          <a:xfrm flipH="1">
            <a:off x="4661483" y="5632264"/>
            <a:ext cx="1859352" cy="2011573"/>
          </a:xfrm>
          <a:prstGeom prst="straightConnector1">
            <a:avLst/>
          </a:prstGeom>
          <a:noFill/>
          <a:ln w="25400" cap="flat">
            <a:solidFill>
              <a:srgbClr val="000000"/>
            </a:solidFill>
            <a:prstDash val="sysDot"/>
            <a:miter lim="400000"/>
            <a:tailEnd type="triangle"/>
          </a:ln>
          <a:effectLst/>
          <a:sp3d/>
        </p:spPr>
        <p:style>
          <a:lnRef idx="0">
            <a:scrgbClr r="0" g="0" b="0"/>
          </a:lnRef>
          <a:fillRef idx="0">
            <a:scrgbClr r="0" g="0" b="0"/>
          </a:fillRef>
          <a:effectRef idx="0">
            <a:scrgbClr r="0" g="0" b="0"/>
          </a:effectRef>
          <a:fontRef idx="none"/>
        </p:style>
      </p:cxnSp>
      <p:cxnSp>
        <p:nvCxnSpPr>
          <p:cNvPr id="53" name="Straight Arrow Connector 52"/>
          <p:cNvCxnSpPr/>
          <p:nvPr/>
        </p:nvCxnSpPr>
        <p:spPr>
          <a:xfrm flipH="1">
            <a:off x="6245537" y="5616951"/>
            <a:ext cx="344130" cy="1436594"/>
          </a:xfrm>
          <a:prstGeom prst="straightConnector1">
            <a:avLst/>
          </a:prstGeom>
          <a:noFill/>
          <a:ln w="25400" cap="flat">
            <a:solidFill>
              <a:srgbClr val="000000"/>
            </a:solidFill>
            <a:prstDash val="sysDot"/>
            <a:miter lim="400000"/>
            <a:tailEnd type="triangle"/>
          </a:ln>
          <a:effectLst/>
          <a:sp3d/>
        </p:spPr>
        <p:style>
          <a:lnRef idx="0">
            <a:scrgbClr r="0" g="0" b="0"/>
          </a:lnRef>
          <a:fillRef idx="0">
            <a:scrgbClr r="0" g="0" b="0"/>
          </a:fillRef>
          <a:effectRef idx="0">
            <a:scrgbClr r="0" g="0" b="0"/>
          </a:effectRef>
          <a:fontRef idx="none"/>
        </p:style>
      </p:cxnSp>
      <p:cxnSp>
        <p:nvCxnSpPr>
          <p:cNvPr id="54" name="Straight Arrow Connector 53"/>
          <p:cNvCxnSpPr>
            <a:endCxn id="27" idx="2"/>
          </p:cNvCxnSpPr>
          <p:nvPr/>
        </p:nvCxnSpPr>
        <p:spPr>
          <a:xfrm>
            <a:off x="6772985" y="5601638"/>
            <a:ext cx="1878348" cy="2269116"/>
          </a:xfrm>
          <a:prstGeom prst="straightConnector1">
            <a:avLst/>
          </a:prstGeom>
          <a:noFill/>
          <a:ln w="25400" cap="flat">
            <a:solidFill>
              <a:srgbClr val="000000"/>
            </a:solidFill>
            <a:prstDash val="sysDot"/>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20418406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Self-coexistence</a:t>
            </a:r>
          </a:p>
        </p:txBody>
      </p:sp>
      <p:sp>
        <p:nvSpPr>
          <p:cNvPr id="3" name="Text Placeholder 2"/>
          <p:cNvSpPr>
            <a:spLocks noGrp="1"/>
          </p:cNvSpPr>
          <p:nvPr>
            <p:ph type="body" idx="1"/>
          </p:nvPr>
        </p:nvSpPr>
        <p:spPr/>
        <p:txBody>
          <a:bodyPr/>
          <a:lstStyle/>
          <a:p>
            <a:r>
              <a:rPr lang="en-US"/>
              <a:t>Primary-Secondary dynamics</a:t>
            </a:r>
          </a:p>
          <a:p>
            <a:r>
              <a:rPr lang="en-US"/>
              <a:t>Secondary-Secondary dynamics</a:t>
            </a:r>
          </a:p>
          <a:p>
            <a:pPr lvl="1">
              <a:buFont typeface="Wingdings" charset="2"/>
              <a:buChar char="Ø"/>
            </a:pPr>
            <a:r>
              <a:rPr lang="en-US"/>
              <a:t>“allow unlimited numbers of unlicensed [secondary] users to share frequencies”</a:t>
            </a:r>
          </a:p>
          <a:p>
            <a:pPr lvl="1">
              <a:buFont typeface="Wingdings" charset="2"/>
              <a:buChar char="Ø"/>
            </a:pPr>
            <a:r>
              <a:rPr lang="en-US"/>
              <a:t>“does not provide any right to protection from interference” </a:t>
            </a:r>
          </a:p>
          <a:p>
            <a:endParaRPr lang="en-US"/>
          </a:p>
        </p:txBody>
      </p:sp>
    </p:spTree>
    <p:extLst>
      <p:ext uri="{BB962C8B-B14F-4D97-AF65-F5344CB8AC3E}">
        <p14:creationId xmlns:p14="http://schemas.microsoft.com/office/powerpoint/2010/main" val="3907326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a:t>
            </a:r>
          </a:p>
        </p:txBody>
      </p:sp>
      <p:sp>
        <p:nvSpPr>
          <p:cNvPr id="3" name="Text Placeholder 2"/>
          <p:cNvSpPr>
            <a:spLocks noGrp="1"/>
          </p:cNvSpPr>
          <p:nvPr>
            <p:ph type="body" idx="1"/>
          </p:nvPr>
        </p:nvSpPr>
        <p:spPr>
          <a:xfrm>
            <a:off x="952500" y="2355273"/>
            <a:ext cx="11099800" cy="6286500"/>
          </a:xfrm>
        </p:spPr>
        <p:txBody>
          <a:bodyPr/>
          <a:lstStyle/>
          <a:p>
            <a:r>
              <a:rPr lang="en-US" dirty="0"/>
              <a:t>Focus on self-coexistence </a:t>
            </a:r>
          </a:p>
          <a:p>
            <a:r>
              <a:rPr lang="en-US" dirty="0"/>
              <a:t>Extend our previously defined bio-social behavioral model by:</a:t>
            </a:r>
          </a:p>
          <a:p>
            <a:pPr lvl="2">
              <a:buFont typeface="Courier New" panose="02070309020205020404" pitchFamily="49" charset="0"/>
              <a:buChar char="o"/>
            </a:pPr>
            <a:r>
              <a:rPr lang="en-US" sz="3200" dirty="0"/>
              <a:t>Implementing a contention-sensing mechanism using a USRP testbed</a:t>
            </a:r>
          </a:p>
          <a:p>
            <a:pPr lvl="2">
              <a:buFont typeface="Courier New" panose="02070309020205020404" pitchFamily="49" charset="0"/>
              <a:buChar char="o"/>
            </a:pPr>
            <a:r>
              <a:rPr lang="en-US" sz="3200" dirty="0"/>
              <a:t>Achieve a more secure contention-sensing mechanism</a:t>
            </a:r>
          </a:p>
        </p:txBody>
      </p:sp>
    </p:spTree>
    <p:extLst>
      <p:ext uri="{BB962C8B-B14F-4D97-AF65-F5344CB8AC3E}">
        <p14:creationId xmlns:p14="http://schemas.microsoft.com/office/powerpoint/2010/main" val="111802433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p:nvPr/>
        </p:nvSpPr>
        <p:spPr>
          <a:xfrm>
            <a:off x="5701104" y="4291921"/>
            <a:ext cx="1270001" cy="280697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ln w="25400">
            <a:solidFill>
              <a:srgbClr val="85888D"/>
            </a:solidFill>
            <a:miter lim="400000"/>
          </a:ln>
        </p:spPr>
        <p:txBody>
          <a:bodyPr lIns="50800" tIns="50800" rIns="50800" bIns="50800" anchor="ctr"/>
          <a:lstStyle/>
          <a:p>
            <a:pPr lvl="0">
              <a:defRPr sz="2400"/>
            </a:pPr>
            <a:endParaRPr/>
          </a:p>
        </p:txBody>
      </p:sp>
      <p:sp>
        <p:nvSpPr>
          <p:cNvPr id="59" name="Shape 59"/>
          <p:cNvSpPr/>
          <p:nvPr/>
        </p:nvSpPr>
        <p:spPr>
          <a:xfrm>
            <a:off x="6215727" y="4160275"/>
            <a:ext cx="240755" cy="2407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6AAA9"/>
          </a:solidFill>
          <a:ln w="12700">
            <a:miter lim="400000"/>
          </a:ln>
        </p:spPr>
        <p:txBody>
          <a:bodyPr lIns="0" tIns="0" rIns="0" bIns="0" anchor="ctr"/>
          <a:lstStyle/>
          <a:p>
            <a:pPr lvl="0">
              <a:defRPr sz="2400"/>
            </a:pPr>
            <a:endParaRPr/>
          </a:p>
        </p:txBody>
      </p:sp>
      <p:grpSp>
        <p:nvGrpSpPr>
          <p:cNvPr id="62" name="Group 62"/>
          <p:cNvGrpSpPr/>
          <p:nvPr/>
        </p:nvGrpSpPr>
        <p:grpSpPr>
          <a:xfrm>
            <a:off x="6487743" y="3743557"/>
            <a:ext cx="495631" cy="937202"/>
            <a:chOff x="0" y="0"/>
            <a:chExt cx="495629" cy="937200"/>
          </a:xfrm>
        </p:grpSpPr>
        <p:sp>
          <p:nvSpPr>
            <p:cNvPr id="60" name="Shape 60"/>
            <p:cNvSpPr/>
            <p:nvPr/>
          </p:nvSpPr>
          <p:spPr>
            <a:xfrm>
              <a:off x="0" y="137664"/>
              <a:ext cx="190830" cy="661989"/>
            </a:xfrm>
            <a:custGeom>
              <a:avLst/>
              <a:gdLst/>
              <a:ahLst/>
              <a:cxnLst>
                <a:cxn ang="0">
                  <a:pos x="wd2" y="hd2"/>
                </a:cxn>
                <a:cxn ang="5400000">
                  <a:pos x="wd2" y="hd2"/>
                </a:cxn>
                <a:cxn ang="10800000">
                  <a:pos x="wd2" y="hd2"/>
                </a:cxn>
                <a:cxn ang="16200000">
                  <a:pos x="wd2" y="hd2"/>
                </a:cxn>
              </a:cxnLst>
              <a:rect l="0" t="0" r="r" b="b"/>
              <a:pathLst>
                <a:path w="21520" h="21600" extrusionOk="0">
                  <a:moveTo>
                    <a:pt x="0" y="0"/>
                  </a:moveTo>
                  <a:cubicBezTo>
                    <a:pt x="13318" y="2439"/>
                    <a:pt x="21427" y="6672"/>
                    <a:pt x="21519" y="11232"/>
                  </a:cubicBezTo>
                  <a:cubicBezTo>
                    <a:pt x="21600" y="15250"/>
                    <a:pt x="15384" y="19063"/>
                    <a:pt x="4615" y="21600"/>
                  </a:cubicBezTo>
                </a:path>
              </a:pathLst>
            </a:custGeom>
            <a:noFill/>
            <a:ln w="25400" cap="flat">
              <a:solidFill>
                <a:srgbClr val="85888D"/>
              </a:solidFill>
              <a:prstDash val="solid"/>
              <a:miter lim="400000"/>
            </a:ln>
            <a:effectLst/>
          </p:spPr>
          <p:txBody>
            <a:bodyPr wrap="square" lIns="50800" tIns="50800" rIns="50800" bIns="50800" numCol="1" anchor="ctr">
              <a:noAutofit/>
            </a:bodyPr>
            <a:lstStyle/>
            <a:p>
              <a:pPr lvl="0">
                <a:defRPr sz="2400"/>
              </a:pPr>
              <a:endParaRPr/>
            </a:p>
          </p:txBody>
        </p:sp>
        <p:sp>
          <p:nvSpPr>
            <p:cNvPr id="61" name="Shape 61"/>
            <p:cNvSpPr/>
            <p:nvPr/>
          </p:nvSpPr>
          <p:spPr>
            <a:xfrm>
              <a:off x="248326" y="0"/>
              <a:ext cx="247304" cy="937201"/>
            </a:xfrm>
            <a:custGeom>
              <a:avLst/>
              <a:gdLst/>
              <a:ahLst/>
              <a:cxnLst>
                <a:cxn ang="0">
                  <a:pos x="wd2" y="hd2"/>
                </a:cxn>
                <a:cxn ang="5400000">
                  <a:pos x="wd2" y="hd2"/>
                </a:cxn>
                <a:cxn ang="10800000">
                  <a:pos x="wd2" y="hd2"/>
                </a:cxn>
                <a:cxn ang="16200000">
                  <a:pos x="wd2" y="hd2"/>
                </a:cxn>
              </a:cxnLst>
              <a:rect l="0" t="0" r="r" b="b"/>
              <a:pathLst>
                <a:path w="21520" h="21600" extrusionOk="0">
                  <a:moveTo>
                    <a:pt x="0" y="0"/>
                  </a:moveTo>
                  <a:cubicBezTo>
                    <a:pt x="13318" y="2439"/>
                    <a:pt x="21427" y="6672"/>
                    <a:pt x="21519" y="11232"/>
                  </a:cubicBezTo>
                  <a:cubicBezTo>
                    <a:pt x="21600" y="15250"/>
                    <a:pt x="15384" y="19063"/>
                    <a:pt x="4615" y="21600"/>
                  </a:cubicBezTo>
                </a:path>
              </a:pathLst>
            </a:custGeom>
            <a:noFill/>
            <a:ln w="25400" cap="flat">
              <a:solidFill>
                <a:srgbClr val="85888D"/>
              </a:solidFill>
              <a:prstDash val="solid"/>
              <a:miter lim="400000"/>
            </a:ln>
            <a:effectLst/>
          </p:spPr>
          <p:txBody>
            <a:bodyPr wrap="square" lIns="50800" tIns="50800" rIns="50800" bIns="50800" numCol="1" anchor="ctr">
              <a:noAutofit/>
            </a:bodyPr>
            <a:lstStyle/>
            <a:p>
              <a:pPr lvl="0">
                <a:defRPr sz="2400"/>
              </a:pPr>
              <a:endParaRPr/>
            </a:p>
          </p:txBody>
        </p:sp>
      </p:grpSp>
      <p:grpSp>
        <p:nvGrpSpPr>
          <p:cNvPr id="65" name="Group 65"/>
          <p:cNvGrpSpPr/>
          <p:nvPr/>
        </p:nvGrpSpPr>
        <p:grpSpPr>
          <a:xfrm flipH="1">
            <a:off x="5688835" y="3743557"/>
            <a:ext cx="495631" cy="937202"/>
            <a:chOff x="0" y="0"/>
            <a:chExt cx="495629" cy="937200"/>
          </a:xfrm>
        </p:grpSpPr>
        <p:sp>
          <p:nvSpPr>
            <p:cNvPr id="63" name="Shape 63"/>
            <p:cNvSpPr/>
            <p:nvPr/>
          </p:nvSpPr>
          <p:spPr>
            <a:xfrm>
              <a:off x="0" y="137664"/>
              <a:ext cx="190830" cy="661989"/>
            </a:xfrm>
            <a:custGeom>
              <a:avLst/>
              <a:gdLst/>
              <a:ahLst/>
              <a:cxnLst>
                <a:cxn ang="0">
                  <a:pos x="wd2" y="hd2"/>
                </a:cxn>
                <a:cxn ang="5400000">
                  <a:pos x="wd2" y="hd2"/>
                </a:cxn>
                <a:cxn ang="10800000">
                  <a:pos x="wd2" y="hd2"/>
                </a:cxn>
                <a:cxn ang="16200000">
                  <a:pos x="wd2" y="hd2"/>
                </a:cxn>
              </a:cxnLst>
              <a:rect l="0" t="0" r="r" b="b"/>
              <a:pathLst>
                <a:path w="21520" h="21600" extrusionOk="0">
                  <a:moveTo>
                    <a:pt x="0" y="0"/>
                  </a:moveTo>
                  <a:cubicBezTo>
                    <a:pt x="13318" y="2439"/>
                    <a:pt x="21427" y="6672"/>
                    <a:pt x="21519" y="11232"/>
                  </a:cubicBezTo>
                  <a:cubicBezTo>
                    <a:pt x="21600" y="15250"/>
                    <a:pt x="15384" y="19063"/>
                    <a:pt x="4615" y="21600"/>
                  </a:cubicBezTo>
                </a:path>
              </a:pathLst>
            </a:custGeom>
            <a:noFill/>
            <a:ln w="25400" cap="flat">
              <a:solidFill>
                <a:srgbClr val="85888D"/>
              </a:solidFill>
              <a:prstDash val="solid"/>
              <a:miter lim="400000"/>
            </a:ln>
            <a:effectLst/>
          </p:spPr>
          <p:txBody>
            <a:bodyPr wrap="square" lIns="50800" tIns="50800" rIns="50800" bIns="50800" numCol="1" anchor="ctr">
              <a:noAutofit/>
            </a:bodyPr>
            <a:lstStyle/>
            <a:p>
              <a:pPr lvl="0">
                <a:defRPr sz="2400"/>
              </a:pPr>
              <a:endParaRPr/>
            </a:p>
          </p:txBody>
        </p:sp>
        <p:sp>
          <p:nvSpPr>
            <p:cNvPr id="64" name="Shape 64"/>
            <p:cNvSpPr/>
            <p:nvPr/>
          </p:nvSpPr>
          <p:spPr>
            <a:xfrm>
              <a:off x="248326" y="0"/>
              <a:ext cx="247304" cy="937201"/>
            </a:xfrm>
            <a:custGeom>
              <a:avLst/>
              <a:gdLst/>
              <a:ahLst/>
              <a:cxnLst>
                <a:cxn ang="0">
                  <a:pos x="wd2" y="hd2"/>
                </a:cxn>
                <a:cxn ang="5400000">
                  <a:pos x="wd2" y="hd2"/>
                </a:cxn>
                <a:cxn ang="10800000">
                  <a:pos x="wd2" y="hd2"/>
                </a:cxn>
                <a:cxn ang="16200000">
                  <a:pos x="wd2" y="hd2"/>
                </a:cxn>
              </a:cxnLst>
              <a:rect l="0" t="0" r="r" b="b"/>
              <a:pathLst>
                <a:path w="21520" h="21600" extrusionOk="0">
                  <a:moveTo>
                    <a:pt x="0" y="0"/>
                  </a:moveTo>
                  <a:cubicBezTo>
                    <a:pt x="13318" y="2439"/>
                    <a:pt x="21427" y="6672"/>
                    <a:pt x="21519" y="11232"/>
                  </a:cubicBezTo>
                  <a:cubicBezTo>
                    <a:pt x="21600" y="15250"/>
                    <a:pt x="15384" y="19063"/>
                    <a:pt x="4615" y="21600"/>
                  </a:cubicBezTo>
                </a:path>
              </a:pathLst>
            </a:custGeom>
            <a:noFill/>
            <a:ln w="25400" cap="flat">
              <a:solidFill>
                <a:srgbClr val="85888D"/>
              </a:solidFill>
              <a:prstDash val="solid"/>
              <a:miter lim="400000"/>
            </a:ln>
            <a:effectLst/>
          </p:spPr>
          <p:txBody>
            <a:bodyPr wrap="square" lIns="50800" tIns="50800" rIns="50800" bIns="50800" numCol="1" anchor="ctr">
              <a:noAutofit/>
            </a:bodyPr>
            <a:lstStyle/>
            <a:p>
              <a:pPr lvl="0">
                <a:defRPr sz="2400"/>
              </a:pPr>
              <a:endParaRPr/>
            </a:p>
          </p:txBody>
        </p:sp>
      </p:grpSp>
      <p:sp>
        <p:nvSpPr>
          <p:cNvPr id="83" name="Shape 83"/>
          <p:cNvSpPr/>
          <p:nvPr/>
        </p:nvSpPr>
        <p:spPr>
          <a:xfrm>
            <a:off x="5346199" y="2384270"/>
            <a:ext cx="1978106" cy="55130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lnSpc>
                <a:spcPct val="120000"/>
              </a:lnSpc>
              <a:defRPr sz="2600" b="1">
                <a:latin typeface="+mj-lt"/>
                <a:ea typeface="+mj-ea"/>
                <a:cs typeface="+mj-cs"/>
                <a:sym typeface="Times Roman"/>
              </a:defRPr>
            </a:lvl1pPr>
          </a:lstStyle>
          <a:p>
            <a:pPr lvl="0">
              <a:defRPr sz="1800" b="0"/>
            </a:pPr>
            <a:r>
              <a:rPr lang="en-US" sz="2600" b="0" dirty="0"/>
              <a:t>Base Station</a:t>
            </a:r>
            <a:endParaRPr sz="2600" b="1" dirty="0"/>
          </a:p>
        </p:txBody>
      </p:sp>
      <p:sp>
        <p:nvSpPr>
          <p:cNvPr id="88" name="Shape 88"/>
          <p:cNvSpPr/>
          <p:nvPr/>
        </p:nvSpPr>
        <p:spPr>
          <a:xfrm>
            <a:off x="8640861" y="2369962"/>
            <a:ext cx="1739894" cy="103483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lvl="0" algn="l">
              <a:lnSpc>
                <a:spcPct val="120000"/>
              </a:lnSpc>
              <a:defRPr sz="1800"/>
            </a:pPr>
            <a:r>
              <a:rPr sz="2600" dirty="0">
                <a:latin typeface="+mj-lt"/>
                <a:ea typeface="+mj-ea"/>
                <a:cs typeface="+mj-cs"/>
                <a:sym typeface="Times Roman"/>
              </a:rPr>
              <a:t>Secondary users </a:t>
            </a:r>
            <a:r>
              <a:rPr sz="2600" b="1" i="1" dirty="0">
                <a:latin typeface="+mj-lt"/>
                <a:ea typeface="+mj-ea"/>
                <a:cs typeface="+mj-cs"/>
                <a:sym typeface="Times Roman"/>
              </a:rPr>
              <a:t>S</a:t>
            </a:r>
          </a:p>
        </p:txBody>
      </p:sp>
      <p:grpSp>
        <p:nvGrpSpPr>
          <p:cNvPr id="68" name="Group 68"/>
          <p:cNvGrpSpPr/>
          <p:nvPr/>
        </p:nvGrpSpPr>
        <p:grpSpPr>
          <a:xfrm>
            <a:off x="10448058" y="5603991"/>
            <a:ext cx="359041" cy="776028"/>
            <a:chOff x="0" y="0"/>
            <a:chExt cx="359039" cy="776026"/>
          </a:xfrm>
        </p:grpSpPr>
        <p:sp>
          <p:nvSpPr>
            <p:cNvPr id="66" name="Shape 66"/>
            <p:cNvSpPr/>
            <p:nvPr/>
          </p:nvSpPr>
          <p:spPr>
            <a:xfrm>
              <a:off x="0" y="136057"/>
              <a:ext cx="359040" cy="639970"/>
            </a:xfrm>
            <a:prstGeom prst="rect">
              <a:avLst/>
            </a:prstGeom>
            <a:noFill/>
            <a:ln w="25400" cap="flat">
              <a:solidFill>
                <a:srgbClr val="0070C0"/>
              </a:solidFill>
              <a:prstDash val="solid"/>
              <a:miter lim="400000"/>
            </a:ln>
            <a:effectLst/>
          </p:spPr>
          <p:txBody>
            <a:bodyPr wrap="square" lIns="50800" tIns="50800" rIns="50800" bIns="50800" numCol="1" anchor="ctr">
              <a:noAutofit/>
            </a:bodyPr>
            <a:lstStyle/>
            <a:p>
              <a:pPr lvl="0">
                <a:defRPr sz="2400"/>
              </a:pPr>
              <a:endParaRPr/>
            </a:p>
          </p:txBody>
        </p:sp>
        <p:sp>
          <p:nvSpPr>
            <p:cNvPr id="67" name="Shape 67"/>
            <p:cNvSpPr/>
            <p:nvPr/>
          </p:nvSpPr>
          <p:spPr>
            <a:xfrm flipH="1">
              <a:off x="353361" y="-1"/>
              <a:ext cx="1" cy="133327"/>
            </a:xfrm>
            <a:prstGeom prst="line">
              <a:avLst/>
            </a:prstGeom>
            <a:noFill/>
            <a:ln w="25400" cap="flat">
              <a:solidFill>
                <a:srgbClr val="0070C0"/>
              </a:solidFill>
              <a:prstDash val="solid"/>
              <a:miter lim="400000"/>
            </a:ln>
            <a:effectLst/>
          </p:spPr>
          <p:txBody>
            <a:bodyPr wrap="square" lIns="50800" tIns="50800" rIns="50800" bIns="50800" numCol="1" anchor="ctr">
              <a:noAutofit/>
            </a:bodyPr>
            <a:lstStyle/>
            <a:p>
              <a:pPr lvl="0">
                <a:defRPr sz="2400"/>
              </a:pPr>
              <a:endParaRPr/>
            </a:p>
          </p:txBody>
        </p:sp>
      </p:grpSp>
      <p:grpSp>
        <p:nvGrpSpPr>
          <p:cNvPr id="71" name="Group 71"/>
          <p:cNvGrpSpPr/>
          <p:nvPr/>
        </p:nvGrpSpPr>
        <p:grpSpPr>
          <a:xfrm>
            <a:off x="9649519" y="3555203"/>
            <a:ext cx="359041" cy="776028"/>
            <a:chOff x="0" y="0"/>
            <a:chExt cx="359039" cy="776026"/>
          </a:xfrm>
        </p:grpSpPr>
        <p:sp>
          <p:nvSpPr>
            <p:cNvPr id="69" name="Shape 69"/>
            <p:cNvSpPr/>
            <p:nvPr/>
          </p:nvSpPr>
          <p:spPr>
            <a:xfrm>
              <a:off x="0" y="136057"/>
              <a:ext cx="359040" cy="639970"/>
            </a:xfrm>
            <a:prstGeom prst="rect">
              <a:avLst/>
            </a:prstGeom>
            <a:noFill/>
            <a:ln w="25400" cap="flat">
              <a:solidFill>
                <a:srgbClr val="FF0000"/>
              </a:solidFill>
              <a:prstDash val="solid"/>
              <a:miter lim="400000"/>
            </a:ln>
            <a:effectLst/>
          </p:spPr>
          <p:txBody>
            <a:bodyPr wrap="square" lIns="50800" tIns="50800" rIns="50800" bIns="50800" numCol="1" anchor="ctr">
              <a:noAutofit/>
            </a:bodyPr>
            <a:lstStyle/>
            <a:p>
              <a:pPr lvl="0">
                <a:defRPr sz="2400"/>
              </a:pPr>
              <a:endParaRPr/>
            </a:p>
          </p:txBody>
        </p:sp>
        <p:sp>
          <p:nvSpPr>
            <p:cNvPr id="70" name="Shape 70"/>
            <p:cNvSpPr/>
            <p:nvPr/>
          </p:nvSpPr>
          <p:spPr>
            <a:xfrm>
              <a:off x="353361" y="-1"/>
              <a:ext cx="1" cy="133327"/>
            </a:xfrm>
            <a:prstGeom prst="line">
              <a:avLst/>
            </a:prstGeom>
            <a:noFill/>
            <a:ln w="25400" cap="flat">
              <a:solidFill>
                <a:srgbClr val="FF0000"/>
              </a:solidFill>
              <a:prstDash val="solid"/>
              <a:miter lim="400000"/>
            </a:ln>
            <a:effectLst/>
          </p:spPr>
          <p:txBody>
            <a:bodyPr wrap="square" lIns="50800" tIns="50800" rIns="50800" bIns="50800" numCol="1" anchor="ctr">
              <a:noAutofit/>
            </a:bodyPr>
            <a:lstStyle/>
            <a:p>
              <a:pPr lvl="0">
                <a:defRPr sz="2400"/>
              </a:pPr>
              <a:endParaRPr/>
            </a:p>
          </p:txBody>
        </p:sp>
      </p:grpSp>
      <p:grpSp>
        <p:nvGrpSpPr>
          <p:cNvPr id="74" name="Group 74"/>
          <p:cNvGrpSpPr/>
          <p:nvPr/>
        </p:nvGrpSpPr>
        <p:grpSpPr>
          <a:xfrm>
            <a:off x="10274216" y="4484766"/>
            <a:ext cx="359041" cy="776028"/>
            <a:chOff x="0" y="0"/>
            <a:chExt cx="359039" cy="776026"/>
          </a:xfrm>
        </p:grpSpPr>
        <p:sp>
          <p:nvSpPr>
            <p:cNvPr id="72" name="Shape 72"/>
            <p:cNvSpPr/>
            <p:nvPr/>
          </p:nvSpPr>
          <p:spPr>
            <a:xfrm>
              <a:off x="0" y="136057"/>
              <a:ext cx="359040" cy="639970"/>
            </a:xfrm>
            <a:prstGeom prst="rect">
              <a:avLst/>
            </a:prstGeom>
            <a:noFill/>
            <a:ln w="25400" cap="flat">
              <a:solidFill>
                <a:srgbClr val="FF0000"/>
              </a:solidFill>
              <a:prstDash val="solid"/>
              <a:miter lim="400000"/>
            </a:ln>
            <a:effectLst/>
          </p:spPr>
          <p:txBody>
            <a:bodyPr wrap="square" lIns="50800" tIns="50800" rIns="50800" bIns="50800" numCol="1" anchor="ctr">
              <a:noAutofit/>
            </a:bodyPr>
            <a:lstStyle/>
            <a:p>
              <a:pPr lvl="0">
                <a:defRPr sz="2400"/>
              </a:pPr>
              <a:endParaRPr/>
            </a:p>
          </p:txBody>
        </p:sp>
        <p:sp>
          <p:nvSpPr>
            <p:cNvPr id="73" name="Shape 73"/>
            <p:cNvSpPr/>
            <p:nvPr/>
          </p:nvSpPr>
          <p:spPr>
            <a:xfrm>
              <a:off x="353361" y="-1"/>
              <a:ext cx="1" cy="133327"/>
            </a:xfrm>
            <a:prstGeom prst="line">
              <a:avLst/>
            </a:prstGeom>
            <a:noFill/>
            <a:ln w="25400" cap="flat">
              <a:solidFill>
                <a:srgbClr val="FF0000"/>
              </a:solidFill>
              <a:prstDash val="solid"/>
              <a:miter lim="400000"/>
            </a:ln>
            <a:effectLst/>
          </p:spPr>
          <p:txBody>
            <a:bodyPr wrap="square" lIns="50800" tIns="50800" rIns="50800" bIns="50800" numCol="1" anchor="ctr">
              <a:noAutofit/>
            </a:bodyPr>
            <a:lstStyle/>
            <a:p>
              <a:pPr lvl="0">
                <a:defRPr sz="2400"/>
              </a:pPr>
              <a:endParaRPr/>
            </a:p>
          </p:txBody>
        </p:sp>
      </p:grpSp>
      <p:grpSp>
        <p:nvGrpSpPr>
          <p:cNvPr id="77" name="Group 77"/>
          <p:cNvGrpSpPr/>
          <p:nvPr/>
        </p:nvGrpSpPr>
        <p:grpSpPr>
          <a:xfrm>
            <a:off x="9687710" y="7821635"/>
            <a:ext cx="359041" cy="776028"/>
            <a:chOff x="0" y="0"/>
            <a:chExt cx="359039" cy="776026"/>
          </a:xfrm>
        </p:grpSpPr>
        <p:sp>
          <p:nvSpPr>
            <p:cNvPr id="75" name="Shape 75"/>
            <p:cNvSpPr/>
            <p:nvPr/>
          </p:nvSpPr>
          <p:spPr>
            <a:xfrm>
              <a:off x="0" y="136057"/>
              <a:ext cx="359040" cy="639970"/>
            </a:xfrm>
            <a:prstGeom prst="rect">
              <a:avLst/>
            </a:prstGeom>
            <a:noFill/>
            <a:ln w="31750" cap="flat">
              <a:solidFill>
                <a:srgbClr val="0070C0"/>
              </a:solidFill>
              <a:prstDash val="solid"/>
              <a:miter lim="400000"/>
            </a:ln>
            <a:effectLst/>
          </p:spPr>
          <p:txBody>
            <a:bodyPr wrap="square" lIns="50800" tIns="50800" rIns="50800" bIns="50800" numCol="1" anchor="ctr">
              <a:noAutofit/>
            </a:bodyPr>
            <a:lstStyle/>
            <a:p>
              <a:pPr lvl="0">
                <a:defRPr sz="2400"/>
              </a:pPr>
              <a:endParaRPr/>
            </a:p>
          </p:txBody>
        </p:sp>
        <p:sp>
          <p:nvSpPr>
            <p:cNvPr id="76" name="Shape 76"/>
            <p:cNvSpPr/>
            <p:nvPr/>
          </p:nvSpPr>
          <p:spPr>
            <a:xfrm>
              <a:off x="353361" y="-1"/>
              <a:ext cx="1" cy="133327"/>
            </a:xfrm>
            <a:prstGeom prst="line">
              <a:avLst/>
            </a:prstGeom>
            <a:noFill/>
            <a:ln w="31750" cap="flat">
              <a:solidFill>
                <a:srgbClr val="0070C0"/>
              </a:solidFill>
              <a:prstDash val="solid"/>
              <a:miter lim="400000"/>
            </a:ln>
            <a:effectLst/>
          </p:spPr>
          <p:txBody>
            <a:bodyPr wrap="square" lIns="50800" tIns="50800" rIns="50800" bIns="50800" numCol="1" anchor="ctr">
              <a:noAutofit/>
            </a:bodyPr>
            <a:lstStyle/>
            <a:p>
              <a:pPr lvl="0">
                <a:defRPr sz="2400"/>
              </a:pPr>
              <a:endParaRPr/>
            </a:p>
          </p:txBody>
        </p:sp>
      </p:grpSp>
      <p:grpSp>
        <p:nvGrpSpPr>
          <p:cNvPr id="80" name="Group 80"/>
          <p:cNvGrpSpPr/>
          <p:nvPr/>
        </p:nvGrpSpPr>
        <p:grpSpPr>
          <a:xfrm>
            <a:off x="10312407" y="6729247"/>
            <a:ext cx="359041" cy="776028"/>
            <a:chOff x="0" y="0"/>
            <a:chExt cx="359039" cy="776026"/>
          </a:xfrm>
        </p:grpSpPr>
        <p:sp>
          <p:nvSpPr>
            <p:cNvPr id="78" name="Shape 78"/>
            <p:cNvSpPr/>
            <p:nvPr/>
          </p:nvSpPr>
          <p:spPr>
            <a:xfrm>
              <a:off x="0" y="136057"/>
              <a:ext cx="359040" cy="639970"/>
            </a:xfrm>
            <a:prstGeom prst="rect">
              <a:avLst/>
            </a:prstGeom>
            <a:noFill/>
            <a:ln w="25400" cap="flat">
              <a:solidFill>
                <a:srgbClr val="FF0000"/>
              </a:solidFill>
              <a:prstDash val="solid"/>
              <a:miter lim="400000"/>
            </a:ln>
            <a:effectLst/>
          </p:spPr>
          <p:txBody>
            <a:bodyPr wrap="square" lIns="50800" tIns="50800" rIns="50800" bIns="50800" numCol="1" anchor="ctr">
              <a:noAutofit/>
            </a:bodyPr>
            <a:lstStyle/>
            <a:p>
              <a:pPr lvl="0">
                <a:defRPr sz="2400"/>
              </a:pPr>
              <a:endParaRPr/>
            </a:p>
          </p:txBody>
        </p:sp>
        <p:sp>
          <p:nvSpPr>
            <p:cNvPr id="79" name="Shape 79"/>
            <p:cNvSpPr/>
            <p:nvPr/>
          </p:nvSpPr>
          <p:spPr>
            <a:xfrm>
              <a:off x="353361" y="-1"/>
              <a:ext cx="1" cy="133327"/>
            </a:xfrm>
            <a:prstGeom prst="line">
              <a:avLst/>
            </a:prstGeom>
            <a:noFill/>
            <a:ln w="25400" cap="flat">
              <a:solidFill>
                <a:srgbClr val="FF0000"/>
              </a:solidFill>
              <a:prstDash val="solid"/>
              <a:miter lim="400000"/>
            </a:ln>
            <a:effectLst/>
          </p:spPr>
          <p:txBody>
            <a:bodyPr wrap="square" lIns="50800" tIns="50800" rIns="50800" bIns="50800" numCol="1" anchor="ctr">
              <a:noAutofit/>
            </a:bodyPr>
            <a:lstStyle/>
            <a:p>
              <a:pPr lvl="0">
                <a:defRPr sz="2400"/>
              </a:pPr>
              <a:endParaRPr/>
            </a:p>
          </p:txBody>
        </p:sp>
      </p:grpSp>
      <p:sp>
        <p:nvSpPr>
          <p:cNvPr id="89" name="Shape 89"/>
          <p:cNvSpPr/>
          <p:nvPr/>
        </p:nvSpPr>
        <p:spPr>
          <a:xfrm>
            <a:off x="9654015" y="3673559"/>
            <a:ext cx="392736" cy="53931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lgn="l">
              <a:lnSpc>
                <a:spcPct val="120000"/>
              </a:lnSpc>
              <a:defRPr sz="1800"/>
            </a:pPr>
            <a:r>
              <a:rPr sz="2600" i="1">
                <a:latin typeface="+mj-lt"/>
                <a:ea typeface="+mj-ea"/>
                <a:cs typeface="+mj-cs"/>
                <a:sym typeface="Times Roman"/>
              </a:rPr>
              <a:t>s</a:t>
            </a:r>
            <a:r>
              <a:rPr sz="2600" i="1" baseline="-5999">
                <a:latin typeface="+mj-lt"/>
                <a:ea typeface="+mj-ea"/>
                <a:cs typeface="+mj-cs"/>
                <a:sym typeface="Times Roman"/>
              </a:rPr>
              <a:t>1</a:t>
            </a:r>
          </a:p>
        </p:txBody>
      </p:sp>
      <p:sp>
        <p:nvSpPr>
          <p:cNvPr id="90" name="Shape 90"/>
          <p:cNvSpPr/>
          <p:nvPr/>
        </p:nvSpPr>
        <p:spPr>
          <a:xfrm>
            <a:off x="10312407" y="6847603"/>
            <a:ext cx="392736" cy="53931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lgn="l">
              <a:lnSpc>
                <a:spcPct val="120000"/>
              </a:lnSpc>
              <a:defRPr sz="1800"/>
            </a:pPr>
            <a:r>
              <a:rPr sz="2600" i="1">
                <a:latin typeface="+mj-lt"/>
                <a:ea typeface="+mj-ea"/>
                <a:cs typeface="+mj-cs"/>
                <a:sym typeface="Times Roman"/>
              </a:rPr>
              <a:t>s</a:t>
            </a:r>
            <a:r>
              <a:rPr sz="2600" i="1" baseline="-5999">
                <a:latin typeface="+mj-lt"/>
                <a:ea typeface="+mj-ea"/>
                <a:cs typeface="+mj-cs"/>
                <a:sym typeface="Times Roman"/>
              </a:rPr>
              <a:t>4</a:t>
            </a:r>
          </a:p>
        </p:txBody>
      </p:sp>
      <p:sp>
        <p:nvSpPr>
          <p:cNvPr id="91" name="Shape 91"/>
          <p:cNvSpPr/>
          <p:nvPr/>
        </p:nvSpPr>
        <p:spPr>
          <a:xfrm>
            <a:off x="10452554" y="5722348"/>
            <a:ext cx="392736" cy="53931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lgn="l">
              <a:lnSpc>
                <a:spcPct val="120000"/>
              </a:lnSpc>
              <a:defRPr sz="1800"/>
            </a:pPr>
            <a:r>
              <a:rPr sz="2600" i="1">
                <a:latin typeface="+mj-lt"/>
                <a:ea typeface="+mj-ea"/>
                <a:cs typeface="+mj-cs"/>
                <a:sym typeface="Times Roman"/>
              </a:rPr>
              <a:t>s</a:t>
            </a:r>
            <a:r>
              <a:rPr sz="2600" i="1" baseline="-5999">
                <a:latin typeface="+mj-lt"/>
                <a:ea typeface="+mj-ea"/>
                <a:cs typeface="+mj-cs"/>
                <a:sym typeface="Times Roman"/>
              </a:rPr>
              <a:t>3</a:t>
            </a:r>
          </a:p>
        </p:txBody>
      </p:sp>
      <p:sp>
        <p:nvSpPr>
          <p:cNvPr id="92" name="Shape 92"/>
          <p:cNvSpPr/>
          <p:nvPr/>
        </p:nvSpPr>
        <p:spPr>
          <a:xfrm>
            <a:off x="10278712" y="4603123"/>
            <a:ext cx="392736" cy="53931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lgn="l">
              <a:lnSpc>
                <a:spcPct val="120000"/>
              </a:lnSpc>
              <a:defRPr sz="1800"/>
            </a:pPr>
            <a:r>
              <a:rPr sz="2600" i="1">
                <a:latin typeface="+mj-lt"/>
                <a:ea typeface="+mj-ea"/>
                <a:cs typeface="+mj-cs"/>
                <a:sym typeface="Times Roman"/>
              </a:rPr>
              <a:t>s</a:t>
            </a:r>
            <a:r>
              <a:rPr sz="2600" i="1" baseline="-5999">
                <a:latin typeface="+mj-lt"/>
                <a:ea typeface="+mj-ea"/>
                <a:cs typeface="+mj-cs"/>
                <a:sym typeface="Times Roman"/>
              </a:rPr>
              <a:t>2</a:t>
            </a:r>
          </a:p>
        </p:txBody>
      </p:sp>
      <p:sp>
        <p:nvSpPr>
          <p:cNvPr id="93" name="Shape 93"/>
          <p:cNvSpPr/>
          <p:nvPr/>
        </p:nvSpPr>
        <p:spPr>
          <a:xfrm>
            <a:off x="9651295" y="7998358"/>
            <a:ext cx="585583" cy="53931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lvl="0" algn="l">
              <a:lnSpc>
                <a:spcPct val="120000"/>
              </a:lnSpc>
              <a:defRPr sz="1800"/>
            </a:pPr>
            <a:r>
              <a:rPr sz="2600" i="1" dirty="0">
                <a:latin typeface="+mj-lt"/>
                <a:ea typeface="+mj-ea"/>
                <a:cs typeface="+mj-cs"/>
                <a:sym typeface="Times Roman"/>
              </a:rPr>
              <a:t>s</a:t>
            </a:r>
            <a:r>
              <a:rPr sz="2600" b="1" i="1" baseline="-5999" dirty="0">
                <a:solidFill>
                  <a:srgbClr val="FF0000"/>
                </a:solidFill>
                <a:latin typeface="+mj-lt"/>
                <a:ea typeface="+mj-ea"/>
                <a:cs typeface="+mj-cs"/>
                <a:sym typeface="Times Roman"/>
              </a:rPr>
              <a:t>n</a:t>
            </a:r>
          </a:p>
        </p:txBody>
      </p:sp>
      <p:sp>
        <p:nvSpPr>
          <p:cNvPr id="94" name="Shape 94"/>
          <p:cNvSpPr/>
          <p:nvPr/>
        </p:nvSpPr>
        <p:spPr>
          <a:xfrm>
            <a:off x="10177029" y="7499244"/>
            <a:ext cx="270756" cy="46348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defRPr sz="1800"/>
            </a:pPr>
            <a:r>
              <a:rPr sz="3000"/>
              <a:t>⋮</a:t>
            </a:r>
          </a:p>
        </p:txBody>
      </p:sp>
      <p:sp>
        <p:nvSpPr>
          <p:cNvPr id="54" name="Shape 54"/>
          <p:cNvSpPr/>
          <p:nvPr/>
        </p:nvSpPr>
        <p:spPr>
          <a:xfrm>
            <a:off x="1769570" y="3528975"/>
            <a:ext cx="1113209" cy="1056040"/>
          </a:xfrm>
          <a:prstGeom prst="roundRect">
            <a:avLst>
              <a:gd name="adj" fmla="val 15000"/>
            </a:avLst>
          </a:prstGeom>
          <a:ln w="25400">
            <a:solidFill>
              <a:srgbClr val="85888D"/>
            </a:solidFill>
            <a:miter lim="400000"/>
          </a:ln>
        </p:spPr>
        <p:txBody>
          <a:bodyPr lIns="50800" tIns="50800" rIns="50800" bIns="50800" anchor="ctr"/>
          <a:lstStyle/>
          <a:p>
            <a:pPr lvl="0">
              <a:defRPr sz="2400"/>
            </a:pPr>
            <a:endParaRPr/>
          </a:p>
        </p:txBody>
      </p:sp>
      <p:sp>
        <p:nvSpPr>
          <p:cNvPr id="55" name="Shape 55"/>
          <p:cNvSpPr/>
          <p:nvPr/>
        </p:nvSpPr>
        <p:spPr>
          <a:xfrm>
            <a:off x="1769570" y="7541623"/>
            <a:ext cx="1113209" cy="1056040"/>
          </a:xfrm>
          <a:prstGeom prst="roundRect">
            <a:avLst>
              <a:gd name="adj" fmla="val 15000"/>
            </a:avLst>
          </a:prstGeom>
          <a:ln w="31750">
            <a:solidFill>
              <a:srgbClr val="85888D"/>
            </a:solidFill>
            <a:miter lim="400000"/>
          </a:ln>
        </p:spPr>
        <p:txBody>
          <a:bodyPr lIns="50800" tIns="50800" rIns="50800" bIns="50800" anchor="ctr"/>
          <a:lstStyle/>
          <a:p>
            <a:pPr lvl="0">
              <a:defRPr sz="2400"/>
            </a:pPr>
            <a:endParaRPr/>
          </a:p>
        </p:txBody>
      </p:sp>
      <p:sp>
        <p:nvSpPr>
          <p:cNvPr id="56" name="Shape 56"/>
          <p:cNvSpPr/>
          <p:nvPr/>
        </p:nvSpPr>
        <p:spPr>
          <a:xfrm>
            <a:off x="1769570" y="5535299"/>
            <a:ext cx="1113209" cy="1056040"/>
          </a:xfrm>
          <a:prstGeom prst="roundRect">
            <a:avLst>
              <a:gd name="adj" fmla="val 15000"/>
            </a:avLst>
          </a:prstGeom>
          <a:ln w="25400">
            <a:solidFill>
              <a:srgbClr val="85888D"/>
            </a:solidFill>
            <a:miter lim="400000"/>
          </a:ln>
        </p:spPr>
        <p:txBody>
          <a:bodyPr lIns="50800" tIns="50800" rIns="50800" bIns="50800" anchor="ctr"/>
          <a:lstStyle/>
          <a:p>
            <a:pPr lvl="0">
              <a:defRPr sz="2400"/>
            </a:pPr>
            <a:endParaRPr/>
          </a:p>
        </p:txBody>
      </p:sp>
      <p:sp>
        <p:nvSpPr>
          <p:cNvPr id="81" name="Shape 81"/>
          <p:cNvSpPr/>
          <p:nvPr/>
        </p:nvSpPr>
        <p:spPr>
          <a:xfrm flipH="1">
            <a:off x="2931429" y="5021946"/>
            <a:ext cx="2688352" cy="1058279"/>
          </a:xfrm>
          <a:prstGeom prst="line">
            <a:avLst/>
          </a:prstGeom>
          <a:ln w="38100" cap="rnd">
            <a:solidFill/>
            <a:custDash>
              <a:ds d="100000" sp="200000"/>
            </a:custDash>
            <a:miter lim="400000"/>
            <a:tailEnd type="triangle"/>
          </a:ln>
        </p:spPr>
        <p:txBody>
          <a:bodyPr lIns="50800" tIns="50800" rIns="50800" bIns="50800" anchor="ctr"/>
          <a:lstStyle/>
          <a:p>
            <a:pPr lvl="0">
              <a:defRPr sz="2400"/>
            </a:pPr>
            <a:endParaRPr/>
          </a:p>
        </p:txBody>
      </p:sp>
      <p:sp>
        <p:nvSpPr>
          <p:cNvPr id="84" name="Shape 84"/>
          <p:cNvSpPr/>
          <p:nvPr/>
        </p:nvSpPr>
        <p:spPr>
          <a:xfrm>
            <a:off x="2103924" y="3787337"/>
            <a:ext cx="429605" cy="53931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lgn="l">
              <a:lnSpc>
                <a:spcPct val="120000"/>
              </a:lnSpc>
              <a:defRPr sz="1800"/>
            </a:pPr>
            <a:r>
              <a:rPr sz="2600" i="1">
                <a:latin typeface="+mj-lt"/>
                <a:ea typeface="+mj-ea"/>
                <a:cs typeface="+mj-cs"/>
                <a:sym typeface="Times Roman"/>
              </a:rPr>
              <a:t>b</a:t>
            </a:r>
            <a:r>
              <a:rPr sz="2600" i="1" baseline="-5999">
                <a:latin typeface="+mj-lt"/>
                <a:ea typeface="+mj-ea"/>
                <a:cs typeface="+mj-cs"/>
                <a:sym typeface="Times Roman"/>
              </a:rPr>
              <a:t>1</a:t>
            </a:r>
          </a:p>
        </p:txBody>
      </p:sp>
      <p:sp>
        <p:nvSpPr>
          <p:cNvPr id="85" name="Shape 85"/>
          <p:cNvSpPr/>
          <p:nvPr/>
        </p:nvSpPr>
        <p:spPr>
          <a:xfrm>
            <a:off x="2131441" y="5793661"/>
            <a:ext cx="429605" cy="53931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lgn="l">
              <a:lnSpc>
                <a:spcPct val="120000"/>
              </a:lnSpc>
              <a:defRPr sz="1800"/>
            </a:pPr>
            <a:r>
              <a:rPr sz="2600" i="1">
                <a:latin typeface="+mj-lt"/>
                <a:ea typeface="+mj-ea"/>
                <a:cs typeface="+mj-cs"/>
                <a:sym typeface="Times Roman"/>
              </a:rPr>
              <a:t>b</a:t>
            </a:r>
            <a:r>
              <a:rPr sz="2600" i="1" baseline="-5999">
                <a:latin typeface="+mj-lt"/>
                <a:ea typeface="+mj-ea"/>
                <a:cs typeface="+mj-cs"/>
                <a:sym typeface="Times Roman"/>
              </a:rPr>
              <a:t>2</a:t>
            </a:r>
          </a:p>
        </p:txBody>
      </p:sp>
      <p:sp>
        <p:nvSpPr>
          <p:cNvPr id="86" name="Shape 86"/>
          <p:cNvSpPr/>
          <p:nvPr/>
        </p:nvSpPr>
        <p:spPr>
          <a:xfrm>
            <a:off x="2131441" y="7799985"/>
            <a:ext cx="751338" cy="53931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lvl="0" algn="l">
              <a:lnSpc>
                <a:spcPct val="120000"/>
              </a:lnSpc>
              <a:defRPr sz="1800"/>
            </a:pPr>
            <a:r>
              <a:rPr sz="2600" i="1" dirty="0">
                <a:latin typeface="+mj-lt"/>
                <a:ea typeface="+mj-ea"/>
                <a:cs typeface="+mj-cs"/>
                <a:sym typeface="Times Roman"/>
              </a:rPr>
              <a:t>b</a:t>
            </a:r>
            <a:r>
              <a:rPr sz="2600" b="1" i="1" baseline="-5999" dirty="0">
                <a:solidFill>
                  <a:srgbClr val="FF0000"/>
                </a:solidFill>
                <a:latin typeface="+mj-lt"/>
                <a:ea typeface="+mj-ea"/>
                <a:cs typeface="+mj-cs"/>
                <a:sym typeface="Times Roman"/>
              </a:rPr>
              <a:t>m</a:t>
            </a:r>
          </a:p>
        </p:txBody>
      </p:sp>
      <p:sp>
        <p:nvSpPr>
          <p:cNvPr id="87" name="Shape 87"/>
          <p:cNvSpPr/>
          <p:nvPr/>
        </p:nvSpPr>
        <p:spPr>
          <a:xfrm>
            <a:off x="1687985" y="2410930"/>
            <a:ext cx="1242592" cy="5080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lgn="l">
              <a:lnSpc>
                <a:spcPct val="120000"/>
              </a:lnSpc>
              <a:defRPr sz="1800"/>
            </a:pPr>
            <a:r>
              <a:rPr sz="2600">
                <a:latin typeface="+mj-lt"/>
                <a:ea typeface="+mj-ea"/>
                <a:cs typeface="+mj-cs"/>
                <a:sym typeface="Times Roman"/>
              </a:rPr>
              <a:t>Bands </a:t>
            </a:r>
            <a:r>
              <a:rPr sz="2600" b="1" i="1">
                <a:latin typeface="+mj-lt"/>
                <a:ea typeface="+mj-ea"/>
                <a:cs typeface="+mj-cs"/>
                <a:sym typeface="Times Roman"/>
              </a:rPr>
              <a:t>B</a:t>
            </a:r>
          </a:p>
        </p:txBody>
      </p:sp>
      <p:sp>
        <p:nvSpPr>
          <p:cNvPr id="95" name="Shape 95"/>
          <p:cNvSpPr/>
          <p:nvPr/>
        </p:nvSpPr>
        <p:spPr>
          <a:xfrm>
            <a:off x="2163280" y="6834736"/>
            <a:ext cx="270756" cy="46348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defRPr sz="1800"/>
            </a:pPr>
            <a:r>
              <a:rPr sz="3000"/>
              <a:t>⋮</a:t>
            </a:r>
          </a:p>
        </p:txBody>
      </p:sp>
      <p:sp>
        <p:nvSpPr>
          <p:cNvPr id="96" name="Shape 175"/>
          <p:cNvSpPr>
            <a:spLocks noGrp="1"/>
          </p:cNvSpPr>
          <p:nvPr>
            <p:ph type="title"/>
          </p:nvPr>
        </p:nvSpPr>
        <p:spPr>
          <a:xfrm>
            <a:off x="952500" y="444500"/>
            <a:ext cx="11099800" cy="2159000"/>
          </a:xfrm>
          <a:prstGeom prst="rect">
            <a:avLst/>
          </a:prstGeom>
        </p:spPr>
        <p:txBody>
          <a:bodyPr/>
          <a:lstStyle/>
          <a:p>
            <a:r>
              <a:rPr lang="en-US"/>
              <a:t>System model</a:t>
            </a:r>
            <a:endParaRPr/>
          </a:p>
        </p:txBody>
      </p:sp>
      <p:sp>
        <p:nvSpPr>
          <p:cNvPr id="97" name="Shape 57"/>
          <p:cNvSpPr/>
          <p:nvPr/>
        </p:nvSpPr>
        <p:spPr>
          <a:xfrm rot="802903">
            <a:off x="6766291" y="5329780"/>
            <a:ext cx="3462171" cy="478878"/>
          </a:xfrm>
          <a:custGeom>
            <a:avLst/>
            <a:gdLst/>
            <a:ahLst/>
            <a:cxnLst>
              <a:cxn ang="0">
                <a:pos x="wd2" y="hd2"/>
              </a:cxn>
              <a:cxn ang="5400000">
                <a:pos x="wd2" y="hd2"/>
              </a:cxn>
              <a:cxn ang="10800000">
                <a:pos x="wd2" y="hd2"/>
              </a:cxn>
              <a:cxn ang="16200000">
                <a:pos x="wd2" y="hd2"/>
              </a:cxn>
            </a:cxnLst>
            <a:rect l="0" t="0" r="r" b="b"/>
            <a:pathLst>
              <a:path w="21600" h="21600" extrusionOk="0">
                <a:moveTo>
                  <a:pt x="21600" y="16183"/>
                </a:moveTo>
                <a:lnTo>
                  <a:pt x="12572" y="0"/>
                </a:lnTo>
                <a:lnTo>
                  <a:pt x="14846" y="21600"/>
                </a:lnTo>
                <a:lnTo>
                  <a:pt x="0" y="8567"/>
                </a:lnTo>
              </a:path>
            </a:pathLst>
          </a:custGeom>
          <a:ln w="25400">
            <a:solidFill>
              <a:srgbClr val="85888D"/>
            </a:solidFill>
            <a:miter lim="400000"/>
          </a:ln>
        </p:spPr>
        <p:txBody>
          <a:bodyPr lIns="50800" tIns="50800" rIns="50800" bIns="50800" anchor="ctr"/>
          <a:lstStyle/>
          <a:p>
            <a:pPr lvl="0">
              <a:defRPr sz="2400"/>
            </a:pPr>
            <a:endParaRPr/>
          </a:p>
        </p:txBody>
      </p:sp>
    </p:spTree>
    <p:extLst>
      <p:ext uri="{BB962C8B-B14F-4D97-AF65-F5344CB8AC3E}">
        <p14:creationId xmlns:p14="http://schemas.microsoft.com/office/powerpoint/2010/main" val="383460970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p:cNvSpPr>
          <p:nvPr>
            <p:ph type="title"/>
          </p:nvPr>
        </p:nvSpPr>
        <p:spPr>
          <a:prstGeom prst="rect">
            <a:avLst/>
          </a:prstGeom>
        </p:spPr>
        <p:txBody>
          <a:bodyPr/>
          <a:lstStyle>
            <a:lvl1pPr>
              <a:defRPr>
                <a:latin typeface="+mn-lt"/>
                <a:ea typeface="+mn-ea"/>
                <a:cs typeface="+mn-cs"/>
                <a:sym typeface="Helvetica Light"/>
              </a:defRPr>
            </a:lvl1pPr>
          </a:lstStyle>
          <a:p>
            <a:r>
              <a:t>Reward function R(k)</a:t>
            </a:r>
          </a:p>
        </p:txBody>
      </p:sp>
      <p:grpSp>
        <p:nvGrpSpPr>
          <p:cNvPr id="184" name="Group 184"/>
          <p:cNvGrpSpPr/>
          <p:nvPr/>
        </p:nvGrpSpPr>
        <p:grpSpPr>
          <a:xfrm>
            <a:off x="9816945" y="3207964"/>
            <a:ext cx="3170757" cy="1880071"/>
            <a:chOff x="0" y="0"/>
            <a:chExt cx="3170755" cy="1880069"/>
          </a:xfrm>
        </p:grpSpPr>
        <p:sp>
          <p:nvSpPr>
            <p:cNvPr id="182" name="Shape 182"/>
            <p:cNvSpPr/>
            <p:nvPr/>
          </p:nvSpPr>
          <p:spPr>
            <a:xfrm>
              <a:off x="95239" y="0"/>
              <a:ext cx="3075517" cy="188007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b">
              <a:normAutofit lnSpcReduction="10000"/>
            </a:bodyPr>
            <a:lstStyle/>
            <a:p>
              <a:pPr algn="l" defTabSz="403097">
                <a:spcBef>
                  <a:spcPts val="400"/>
                </a:spcBef>
                <a:defRPr sz="1656">
                  <a:latin typeface="Times"/>
                  <a:ea typeface="Times"/>
                  <a:cs typeface="Times"/>
                  <a:sym typeface="Times"/>
                </a:defRPr>
              </a:pPr>
              <a:endParaRPr/>
            </a:p>
            <a:p>
              <a:pPr marL="236600" indent="-236600" algn="l" defTabSz="403097">
                <a:spcBef>
                  <a:spcPts val="400"/>
                </a:spcBef>
                <a:buSzPct val="75000"/>
                <a:buChar char="•"/>
                <a:defRPr sz="1794">
                  <a:latin typeface="Times"/>
                  <a:ea typeface="Times"/>
                  <a:cs typeface="Times"/>
                  <a:sym typeface="Times"/>
                </a:defRPr>
              </a:pPr>
              <a:r>
                <a:t>B - bandwidth</a:t>
              </a:r>
            </a:p>
            <a:p>
              <a:pPr marL="236600" indent="-236600" algn="l" defTabSz="403097">
                <a:spcBef>
                  <a:spcPts val="400"/>
                </a:spcBef>
                <a:buSzPct val="75000"/>
                <a:buChar char="•"/>
                <a:defRPr sz="1794">
                  <a:latin typeface="Times"/>
                  <a:ea typeface="Times"/>
                  <a:cs typeface="Times"/>
                  <a:sym typeface="Times"/>
                </a:defRPr>
              </a:pPr>
              <a:r>
                <a:t>P - power </a:t>
              </a:r>
            </a:p>
            <a:p>
              <a:pPr marL="236600" indent="-236600" algn="l" defTabSz="403097">
                <a:spcBef>
                  <a:spcPts val="400"/>
                </a:spcBef>
                <a:buSzPct val="75000"/>
                <a:buChar char="•"/>
                <a:defRPr sz="1794">
                  <a:latin typeface="Times"/>
                  <a:ea typeface="Times"/>
                  <a:cs typeface="Times"/>
                  <a:sym typeface="Times"/>
                </a:defRPr>
              </a:pPr>
              <a:r>
                <a:t>G - channel gain</a:t>
              </a:r>
            </a:p>
            <a:p>
              <a:pPr marL="236600" indent="-236600" algn="l" defTabSz="403097">
                <a:spcBef>
                  <a:spcPts val="400"/>
                </a:spcBef>
                <a:buSzPct val="75000"/>
                <a:buChar char="•"/>
                <a:defRPr sz="1794">
                  <a:latin typeface="Times"/>
                  <a:ea typeface="Times"/>
                  <a:cs typeface="Times"/>
                  <a:sym typeface="Times"/>
                </a:defRPr>
              </a:pPr>
              <a:r>
                <a:t>ω - ambient white Gaussian noise</a:t>
              </a:r>
            </a:p>
          </p:txBody>
        </p:sp>
        <p:sp>
          <p:nvSpPr>
            <p:cNvPr id="183" name="Shape 183"/>
            <p:cNvSpPr/>
            <p:nvPr/>
          </p:nvSpPr>
          <p:spPr>
            <a:xfrm>
              <a:off x="0" y="284235"/>
              <a:ext cx="3039314" cy="1583091"/>
            </a:xfrm>
            <a:custGeom>
              <a:avLst/>
              <a:gdLst/>
              <a:ahLst/>
              <a:cxnLst>
                <a:cxn ang="0">
                  <a:pos x="wd2" y="hd2"/>
                </a:cxn>
                <a:cxn ang="5400000">
                  <a:pos x="wd2" y="hd2"/>
                </a:cxn>
                <a:cxn ang="10800000">
                  <a:pos x="wd2" y="hd2"/>
                </a:cxn>
                <a:cxn ang="16200000">
                  <a:pos x="wd2" y="hd2"/>
                </a:cxn>
              </a:cxnLst>
              <a:rect l="0" t="0" r="r" b="b"/>
              <a:pathLst>
                <a:path w="21600" h="21600" extrusionOk="0">
                  <a:moveTo>
                    <a:pt x="0" y="20229"/>
                  </a:moveTo>
                  <a:lnTo>
                    <a:pt x="0" y="1371"/>
                  </a:lnTo>
                  <a:cubicBezTo>
                    <a:pt x="0" y="614"/>
                    <a:pt x="320" y="0"/>
                    <a:pt x="714" y="0"/>
                  </a:cubicBezTo>
                  <a:lnTo>
                    <a:pt x="20886" y="0"/>
                  </a:lnTo>
                  <a:cubicBezTo>
                    <a:pt x="21280" y="0"/>
                    <a:pt x="21600" y="614"/>
                    <a:pt x="21600" y="1371"/>
                  </a:cubicBezTo>
                  <a:lnTo>
                    <a:pt x="21600" y="20229"/>
                  </a:lnTo>
                  <a:cubicBezTo>
                    <a:pt x="21600" y="20986"/>
                    <a:pt x="21280" y="21600"/>
                    <a:pt x="20886" y="21600"/>
                  </a:cubicBezTo>
                  <a:lnTo>
                    <a:pt x="714" y="21600"/>
                  </a:lnTo>
                  <a:cubicBezTo>
                    <a:pt x="320" y="21600"/>
                    <a:pt x="0" y="20986"/>
                    <a:pt x="0" y="20229"/>
                  </a:cubicBezTo>
                  <a:close/>
                </a:path>
              </a:pathLst>
            </a:custGeom>
            <a:noFill/>
            <a:ln w="25400" cap="flat">
              <a:solidFill>
                <a:srgbClr val="85888D"/>
              </a:solidFill>
              <a:prstDash val="solid"/>
              <a:miter lim="400000"/>
            </a:ln>
            <a:effectLst/>
          </p:spPr>
          <p:txBody>
            <a:bodyPr wrap="square" lIns="50800" tIns="50800" rIns="50800" bIns="50800" numCol="1" anchor="ctr">
              <a:noAutofit/>
            </a:bodyPr>
            <a:lstStyle/>
            <a:p>
              <a:pPr>
                <a:defRPr sz="2400"/>
              </a:pPr>
              <a:endParaRPr/>
            </a:p>
          </p:txBody>
        </p:sp>
      </p:grpSp>
      <mc:AlternateContent xmlns:mc="http://schemas.openxmlformats.org/markup-compatibility/2006" xmlns:a14="http://schemas.microsoft.com/office/drawing/2010/main">
        <mc:Choice Requires="a14">
          <p:sp>
            <p:nvSpPr>
              <p:cNvPr id="3" name="TextBox 2"/>
              <p:cNvSpPr txBox="1"/>
              <p:nvPr/>
            </p:nvSpPr>
            <p:spPr>
              <a:xfrm>
                <a:off x="1729083" y="3475901"/>
                <a:ext cx="7469673" cy="13647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14:m>
                  <m:oMathPara xmlns:m="http://schemas.openxmlformats.org/officeDocument/2006/math">
                    <m:oMathParaPr>
                      <m:jc m:val="centerGroup"/>
                    </m:oMathParaPr>
                    <m:oMath xmlns:m="http://schemas.openxmlformats.org/officeDocument/2006/math">
                      <m:r>
                        <a:rPr lang="en-US" i="1">
                          <a:latin typeface="Cambria Math" charset="0"/>
                        </a:rPr>
                        <m:t>𝑅</m:t>
                      </m:r>
                      <m:d>
                        <m:dPr>
                          <m:ctrlPr>
                            <a:rPr lang="en-US" i="1">
                              <a:latin typeface="Cambria Math" panose="02040503050406030204" pitchFamily="18" charset="0"/>
                            </a:rPr>
                          </m:ctrlPr>
                        </m:dPr>
                        <m:e>
                          <m:r>
                            <a:rPr lang="en-US" i="1">
                              <a:latin typeface="Cambria Math" charset="0"/>
                            </a:rPr>
                            <m:t>𝑘</m:t>
                          </m:r>
                        </m:e>
                      </m:d>
                      <m:r>
                        <a:rPr lang="mr-IN" i="1">
                          <a:latin typeface="Cambria Math" charset="0"/>
                          <a:ea typeface="Cambria Math" charset="0"/>
                          <a:cs typeface="Cambria Math" charset="0"/>
                        </a:rPr>
                        <m:t>=</m:t>
                      </m:r>
                      <m:r>
                        <a:rPr lang="en-US" i="1">
                          <a:latin typeface="Cambria Math" charset="0"/>
                          <a:ea typeface="Cambria Math" charset="0"/>
                          <a:cs typeface="Cambria Math" charset="0"/>
                        </a:rPr>
                        <m:t>𝐵</m:t>
                      </m:r>
                      <m:r>
                        <a:rPr lang="en-US" i="1">
                          <a:latin typeface="Cambria Math" charset="0"/>
                          <a:ea typeface="Cambria Math" charset="0"/>
                          <a:cs typeface="Cambria Math" charset="0"/>
                        </a:rPr>
                        <m:t>∙</m:t>
                      </m:r>
                      <m:r>
                        <a:rPr lang="en-US" i="1">
                          <a:latin typeface="Cambria Math" charset="0"/>
                          <a:ea typeface="Cambria Math" charset="0"/>
                          <a:cs typeface="Cambria Math" charset="0"/>
                        </a:rPr>
                        <m:t>𝑙𝑜𝑔</m:t>
                      </m:r>
                      <m:r>
                        <a:rPr lang="en-US" i="1" baseline="-25000">
                          <a:latin typeface="Cambria Math" charset="0"/>
                          <a:ea typeface="Cambria Math" charset="0"/>
                          <a:cs typeface="Cambria Math" charset="0"/>
                        </a:rPr>
                        <m:t>2</m:t>
                      </m:r>
                      <m:d>
                        <m:dPr>
                          <m:ctrlPr>
                            <a:rPr kumimoji="0" lang="mr-IN" sz="3600" b="0" i="1" u="none" strike="noStrike" cap="none" spc="0" normalizeH="0" baseline="0" smtClean="0">
                              <a:ln>
                                <a:noFill/>
                              </a:ln>
                              <a:solidFill>
                                <a:srgbClr val="000000"/>
                              </a:solidFill>
                              <a:effectLst/>
                              <a:uFillTx/>
                              <a:latin typeface="Cambria Math" panose="02040503050406030204" pitchFamily="18" charset="0"/>
                              <a:ea typeface="+mn-ea"/>
                              <a:cs typeface="+mn-cs"/>
                              <a:sym typeface="Helvetica Light"/>
                            </a:rPr>
                          </m:ctrlPr>
                        </m:dPr>
                        <m:e>
                          <m:r>
                            <a:rPr lang="en-US" i="1">
                              <a:latin typeface="Cambria Math" charset="0"/>
                              <a:ea typeface="Cambria Math" charset="0"/>
                              <a:cs typeface="Cambria Math" charset="0"/>
                            </a:rPr>
                            <m:t>1+</m:t>
                          </m:r>
                          <m:f>
                            <m:fPr>
                              <m:ctrlPr>
                                <a:rPr lang="mr-IN" i="1">
                                  <a:latin typeface="Cambria Math" panose="02040503050406030204" pitchFamily="18" charset="0"/>
                                  <a:ea typeface="Cambria Math" charset="0"/>
                                  <a:cs typeface="Cambria Math" charset="0"/>
                                </a:rPr>
                              </m:ctrlPr>
                            </m:fPr>
                            <m:num>
                              <m:r>
                                <a:rPr lang="en-US" i="1">
                                  <a:latin typeface="Cambria Math" charset="0"/>
                                  <a:ea typeface="Cambria Math" charset="0"/>
                                  <a:cs typeface="Cambria Math" charset="0"/>
                                </a:rPr>
                                <m:t>𝐺</m:t>
                              </m:r>
                              <m:r>
                                <a:rPr lang="en-US" i="1" baseline="-25000">
                                  <a:latin typeface="Cambria Math" charset="0"/>
                                  <a:ea typeface="Cambria Math" charset="0"/>
                                  <a:cs typeface="Cambria Math" charset="0"/>
                                </a:rPr>
                                <m:t>𝑠</m:t>
                              </m:r>
                              <m:r>
                                <a:rPr lang="en-US" i="1">
                                  <a:latin typeface="Cambria Math" charset="0"/>
                                  <a:ea typeface="Cambria Math" charset="0"/>
                                  <a:cs typeface="Cambria Math" charset="0"/>
                                </a:rPr>
                                <m:t>𝑃</m:t>
                              </m:r>
                              <m:r>
                                <a:rPr lang="en-US" i="1" baseline="-25000">
                                  <a:latin typeface="Cambria Math" charset="0"/>
                                  <a:ea typeface="Cambria Math" charset="0"/>
                                  <a:cs typeface="Cambria Math" charset="0"/>
                                </a:rPr>
                                <m:t>𝑠</m:t>
                              </m:r>
                            </m:num>
                            <m:den>
                              <m:nary>
                                <m:naryPr>
                                  <m:chr m:val="∑"/>
                                  <m:limLoc m:val="subSup"/>
                                  <m:ctrlPr>
                                    <a:rPr lang="is-IS" i="1">
                                      <a:latin typeface="Cambria Math" panose="02040503050406030204" pitchFamily="18" charset="0"/>
                                      <a:ea typeface="Cambria Math" charset="0"/>
                                      <a:cs typeface="Cambria Math" charset="0"/>
                                    </a:rPr>
                                  </m:ctrlPr>
                                </m:naryPr>
                                <m:sub>
                                  <m:r>
                                    <m:rPr>
                                      <m:brk m:alnAt="25"/>
                                    </m:rPr>
                                    <a:rPr lang="en-US" i="1">
                                      <a:latin typeface="Cambria Math" charset="0"/>
                                      <a:ea typeface="Cambria Math" charset="0"/>
                                      <a:cs typeface="Cambria Math" charset="0"/>
                                    </a:rPr>
                                    <m:t>𝑖</m:t>
                                  </m:r>
                                  <m:r>
                                    <a:rPr lang="en-US" i="1">
                                      <a:latin typeface="Cambria Math" charset="0"/>
                                      <a:ea typeface="Cambria Math" charset="0"/>
                                      <a:cs typeface="Cambria Math" charset="0"/>
                                    </a:rPr>
                                    <m:t>=1</m:t>
                                  </m:r>
                                </m:sub>
                                <m:sup>
                                  <m:r>
                                    <a:rPr lang="en-US" i="1">
                                      <a:latin typeface="Cambria Math" charset="0"/>
                                      <a:ea typeface="Cambria Math" charset="0"/>
                                      <a:cs typeface="Cambria Math" charset="0"/>
                                    </a:rPr>
                                    <m:t>𝑘</m:t>
                                  </m:r>
                                </m:sup>
                                <m:e>
                                  <m:r>
                                    <a:rPr lang="en-US" i="1">
                                      <a:latin typeface="Cambria Math" charset="0"/>
                                      <a:ea typeface="Cambria Math" charset="0"/>
                                      <a:cs typeface="Cambria Math" charset="0"/>
                                    </a:rPr>
                                    <m:t>𝐺</m:t>
                                  </m:r>
                                  <m:r>
                                    <a:rPr lang="en-US" i="1" baseline="-25000">
                                      <a:latin typeface="Cambria Math" charset="0"/>
                                      <a:ea typeface="Cambria Math" charset="0"/>
                                      <a:cs typeface="Cambria Math" charset="0"/>
                                    </a:rPr>
                                    <m:t>𝑖</m:t>
                                  </m:r>
                                  <m:r>
                                    <a:rPr lang="en-US" i="1">
                                      <a:latin typeface="Cambria Math" charset="0"/>
                                      <a:ea typeface="Cambria Math" charset="0"/>
                                      <a:cs typeface="Cambria Math" charset="0"/>
                                    </a:rPr>
                                    <m:t>𝑃</m:t>
                                  </m:r>
                                  <m:r>
                                    <a:rPr lang="en-US" i="1" baseline="-25000">
                                      <a:latin typeface="Cambria Math" charset="0"/>
                                      <a:ea typeface="Cambria Math" charset="0"/>
                                      <a:cs typeface="Cambria Math" charset="0"/>
                                    </a:rPr>
                                    <m:t>𝑖</m:t>
                                  </m:r>
                                  <m:r>
                                    <a:rPr lang="en-US" i="1">
                                      <a:latin typeface="Cambria Math" charset="0"/>
                                      <a:ea typeface="Cambria Math" charset="0"/>
                                      <a:cs typeface="Cambria Math" charset="0"/>
                                    </a:rPr>
                                    <m:t>+</m:t>
                                  </m:r>
                                  <m:r>
                                    <a:rPr lang="en-US" i="1">
                                      <a:latin typeface="Cambria Math" charset="0"/>
                                      <a:ea typeface="Cambria Math" charset="0"/>
                                      <a:cs typeface="Cambria Math" charset="0"/>
                                    </a:rPr>
                                    <m:t>𝜔</m:t>
                                  </m:r>
                                </m:e>
                              </m:nary>
                            </m:den>
                          </m:f>
                        </m:e>
                      </m:d>
                    </m:oMath>
                  </m:oMathPara>
                </a14:m>
                <a:endParaRPr kumimoji="0" lang="en-US" sz="3600" b="0" i="0" u="none" strike="noStrike" cap="none" spc="0" normalizeH="0" baseline="0">
                  <a:ln>
                    <a:noFill/>
                  </a:ln>
                  <a:solidFill>
                    <a:srgbClr val="000000"/>
                  </a:solidFill>
                  <a:effectLst/>
                  <a:uFillTx/>
                  <a:latin typeface="+mn-lt"/>
                  <a:ea typeface="+mn-ea"/>
                  <a:cs typeface="+mn-cs"/>
                  <a:sym typeface="Helvetica Light"/>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729083" y="3475901"/>
                <a:ext cx="7469673" cy="1364797"/>
              </a:xfrm>
              <a:prstGeom prst="rect">
                <a:avLst/>
              </a:prstGeom>
              <a:blipFill rotWithShape="0">
                <a:blip r:embed="rId3"/>
                <a:stretch>
                  <a:fillRect/>
                </a:stretch>
              </a:blipFill>
              <a:ln w="12700" cap="flat">
                <a:noFill/>
                <a:miter lim="400000"/>
              </a:ln>
              <a:effectLst/>
            </p:spPr>
            <p:txBody>
              <a:bodyPr/>
              <a:lstStyle/>
              <a:p>
                <a:r>
                  <a:rPr lang="en-US">
                    <a:noFill/>
                  </a:rPr>
                  <a:t> </a:t>
                </a:r>
              </a:p>
            </p:txBody>
          </p:sp>
        </mc:Fallback>
      </mc:AlternateContent>
      <p:sp>
        <p:nvSpPr>
          <p:cNvPr id="4" name="TextBox 3"/>
          <p:cNvSpPr txBox="1"/>
          <p:nvPr/>
        </p:nvSpPr>
        <p:spPr>
          <a:xfrm>
            <a:off x="1470131" y="7005917"/>
            <a:ext cx="8438207"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571500" marR="0" indent="-571500" algn="l" defTabSz="584200" rtl="0" fontAlgn="auto" latinLnBrk="0" hangingPunct="0">
              <a:lnSpc>
                <a:spcPct val="100000"/>
              </a:lnSpc>
              <a:spcBef>
                <a:spcPts val="0"/>
              </a:spcBef>
              <a:spcAft>
                <a:spcPts val="0"/>
              </a:spcAft>
              <a:buClrTx/>
              <a:buSzTx/>
              <a:buFont typeface="Arial" charset="0"/>
              <a:buChar char="•"/>
              <a:tabLst/>
            </a:pPr>
            <a:r>
              <a:rPr lang="en-US" sz="3000" b="1" i="1" dirty="0"/>
              <a:t>k</a:t>
            </a:r>
            <a:r>
              <a:rPr kumimoji="0" lang="en-US" sz="3000" b="0" i="0" u="none" strike="noStrike" cap="none" spc="0" normalizeH="0" baseline="0" dirty="0">
                <a:ln>
                  <a:noFill/>
                </a:ln>
                <a:solidFill>
                  <a:srgbClr val="000000"/>
                </a:solidFill>
                <a:effectLst/>
                <a:uFillTx/>
                <a:sym typeface="Helvetica Light"/>
              </a:rPr>
              <a:t> is the number of SUs</a:t>
            </a:r>
            <a:r>
              <a:rPr kumimoji="0" lang="en-US" sz="3000" b="0" i="0" u="none" strike="noStrike" cap="none" spc="0" normalizeH="0" dirty="0">
                <a:ln>
                  <a:noFill/>
                </a:ln>
                <a:solidFill>
                  <a:srgbClr val="000000"/>
                </a:solidFill>
                <a:effectLst/>
                <a:uFillTx/>
                <a:sym typeface="Helvetica Light"/>
              </a:rPr>
              <a:t> sharing band </a:t>
            </a:r>
            <a:r>
              <a:rPr kumimoji="0" lang="en-US" sz="3000" b="1" i="1" u="none" strike="noStrike" cap="none" spc="0" normalizeH="0" dirty="0">
                <a:ln>
                  <a:noFill/>
                </a:ln>
                <a:solidFill>
                  <a:srgbClr val="000000"/>
                </a:solidFill>
                <a:effectLst/>
                <a:uFillTx/>
                <a:sym typeface="Helvetica Light"/>
              </a:rPr>
              <a:t>b</a:t>
            </a:r>
            <a:r>
              <a:rPr kumimoji="0" lang="en-US" sz="3000" b="0" i="0" u="none" strike="noStrike" cap="none" spc="0" normalizeH="0" dirty="0">
                <a:ln>
                  <a:noFill/>
                </a:ln>
                <a:solidFill>
                  <a:srgbClr val="000000"/>
                </a:solidFill>
                <a:effectLst/>
                <a:uFillTx/>
                <a:sym typeface="Helvetica Light"/>
              </a:rPr>
              <a:t> with </a:t>
            </a:r>
            <a:r>
              <a:rPr kumimoji="0" lang="en-US" sz="3000" b="1" i="1" u="none" strike="noStrike" cap="none" spc="0" normalizeH="0" dirty="0">
                <a:ln>
                  <a:noFill/>
                </a:ln>
                <a:solidFill>
                  <a:srgbClr val="000000"/>
                </a:solidFill>
                <a:effectLst/>
                <a:uFillTx/>
                <a:sym typeface="Helvetica Light"/>
              </a:rPr>
              <a:t>s</a:t>
            </a:r>
          </a:p>
        </p:txBody>
      </p:sp>
    </p:spTree>
    <p:extLst>
      <p:ext uri="{BB962C8B-B14F-4D97-AF65-F5344CB8AC3E}">
        <p14:creationId xmlns:p14="http://schemas.microsoft.com/office/powerpoint/2010/main" val="1221362085"/>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90" name="Shape 190"/>
              <p:cNvSpPr>
                <a:spLocks noGrp="1"/>
              </p:cNvSpPr>
              <p:nvPr>
                <p:ph type="title"/>
              </p:nvPr>
            </p:nvSpPr>
            <p:spPr>
              <a:prstGeom prst="rect">
                <a:avLst/>
              </a:prstGeom>
            </p:spPr>
            <p:txBody>
              <a:bodyPr/>
              <a:lstStyle>
                <a:lvl1pPr defTabSz="490727">
                  <a:defRPr sz="6719">
                    <a:latin typeface="+mn-lt"/>
                    <a:ea typeface="+mn-ea"/>
                    <a:cs typeface="+mn-cs"/>
                    <a:sym typeface="Helvetica Light"/>
                  </a:defRPr>
                </a:lvl1pPr>
              </a:lstStyle>
              <a:p>
                <a:r>
                  <a:rPr lang="en-US" dirty="0"/>
                  <a:t>System wide performance metric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charset="0"/>
                          </a:rPr>
                          <m:t>𝑈</m:t>
                        </m:r>
                      </m:e>
                      <m:sub>
                        <m:r>
                          <a:rPr lang="en-US" b="0" i="1" smtClean="0">
                            <a:latin typeface="Cambria Math" panose="02040503050406030204" pitchFamily="18" charset="0"/>
                          </a:rPr>
                          <m:t>𝑇</m:t>
                        </m:r>
                      </m:sub>
                    </m:sSub>
                  </m:oMath>
                </a14:m>
                <a:r>
                  <a:rPr lang="en-US" dirty="0"/>
                  <a:t>)</a:t>
                </a:r>
                <a:endParaRPr dirty="0"/>
              </a:p>
            </p:txBody>
          </p:sp>
        </mc:Choice>
        <mc:Fallback xmlns="">
          <p:sp>
            <p:nvSpPr>
              <p:cNvPr id="190" name="Shape 190"/>
              <p:cNvSpPr>
                <a:spLocks noGrp="1" noRot="1" noChangeAspect="1" noMove="1" noResize="1" noEditPoints="1" noAdjustHandles="1" noChangeArrowheads="1" noChangeShapeType="1" noTextEdit="1"/>
              </p:cNvSpPr>
              <p:nvPr>
                <p:ph type="title"/>
              </p:nvPr>
            </p:nvSpPr>
            <p:spPr>
              <a:prstGeom prst="rect">
                <a:avLst/>
              </a:prstGeom>
              <a:blipFill>
                <a:blip r:embed="rId3"/>
                <a:stretch>
                  <a:fillRect t="-10059" r="-1716" b="-218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flipH="1">
                <a:off x="4699477" y="4046489"/>
                <a:ext cx="3605842" cy="11104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3200" b="0" i="1" u="none" strike="noStrike" cap="none" spc="0" normalizeH="0" baseline="0" smtClean="0">
                              <a:ln>
                                <a:noFill/>
                              </a:ln>
                              <a:solidFill>
                                <a:srgbClr val="000000"/>
                              </a:solidFill>
                              <a:effectLst/>
                              <a:uFillTx/>
                              <a:latin typeface="Cambria Math" panose="02040503050406030204" pitchFamily="18" charset="0"/>
                              <a:ea typeface="+mn-ea"/>
                              <a:cs typeface="+mn-cs"/>
                              <a:sym typeface="Helvetica Light"/>
                            </a:rPr>
                          </m:ctrlPr>
                        </m:sSubPr>
                        <m:e>
                          <m:r>
                            <a:rPr kumimoji="0" lang="en-US" sz="3200" b="0" i="1" u="none" strike="noStrike" cap="none" spc="0" normalizeH="0" baseline="0" smtClean="0">
                              <a:ln>
                                <a:noFill/>
                              </a:ln>
                              <a:solidFill>
                                <a:srgbClr val="000000"/>
                              </a:solidFill>
                              <a:effectLst/>
                              <a:uFillTx/>
                              <a:latin typeface="Cambria Math" charset="0"/>
                              <a:ea typeface="+mn-ea"/>
                              <a:cs typeface="+mn-cs"/>
                              <a:sym typeface="Helvetica Light"/>
                            </a:rPr>
                            <m:t>𝑈</m:t>
                          </m:r>
                        </m:e>
                        <m:sub>
                          <m:r>
                            <a:rPr kumimoji="0" lang="en-US" sz="3200" b="0" i="1" u="none" strike="noStrike" cap="none" spc="0" normalizeH="0" baseline="0" smtClean="0">
                              <a:ln>
                                <a:noFill/>
                              </a:ln>
                              <a:solidFill>
                                <a:srgbClr val="000000"/>
                              </a:solidFill>
                              <a:effectLst/>
                              <a:uFillTx/>
                              <a:latin typeface="Cambria Math" panose="02040503050406030204" pitchFamily="18" charset="0"/>
                              <a:ea typeface="+mn-ea"/>
                              <a:cs typeface="+mn-cs"/>
                              <a:sym typeface="Helvetica Light"/>
                            </a:rPr>
                            <m:t>𝑇</m:t>
                          </m:r>
                        </m:sub>
                      </m:sSub>
                      <m:r>
                        <a:rPr kumimoji="0" lang="en-US" sz="3200" b="0" i="1" u="none" strike="noStrike" cap="none" spc="0" normalizeH="0" baseline="0" smtClean="0">
                          <a:ln>
                            <a:noFill/>
                          </a:ln>
                          <a:solidFill>
                            <a:srgbClr val="000000"/>
                          </a:solidFill>
                          <a:effectLst/>
                          <a:uFillTx/>
                          <a:latin typeface="Cambria Math" charset="0"/>
                          <a:ea typeface="+mn-ea"/>
                          <a:cs typeface="+mn-cs"/>
                          <a:sym typeface="Helvetica Light"/>
                        </a:rPr>
                        <m:t>= </m:t>
                      </m:r>
                      <m:f>
                        <m:fPr>
                          <m:ctrlPr>
                            <a:rPr kumimoji="0" lang="mr-IN" sz="3200" b="0" i="1" u="none" strike="noStrike" cap="none" spc="0" normalizeH="0" baseline="0" smtClean="0">
                              <a:ln>
                                <a:noFill/>
                              </a:ln>
                              <a:solidFill>
                                <a:srgbClr val="000000"/>
                              </a:solidFill>
                              <a:effectLst/>
                              <a:uFillTx/>
                              <a:latin typeface="Cambria Math" panose="02040503050406030204" pitchFamily="18" charset="0"/>
                              <a:ea typeface="+mn-ea"/>
                              <a:cs typeface="+mn-cs"/>
                              <a:sym typeface="Helvetica Light"/>
                            </a:rPr>
                          </m:ctrlPr>
                        </m:fPr>
                        <m:num>
                          <m:r>
                            <a:rPr kumimoji="0" lang="en-US" sz="3200" b="0" i="1" u="none" strike="noStrike" cap="none" spc="0" normalizeH="0" baseline="0" smtClean="0">
                              <a:ln>
                                <a:noFill/>
                              </a:ln>
                              <a:solidFill>
                                <a:srgbClr val="000000"/>
                              </a:solidFill>
                              <a:effectLst/>
                              <a:uFillTx/>
                              <a:latin typeface="Cambria Math" charset="0"/>
                              <a:ea typeface="+mn-ea"/>
                              <a:cs typeface="+mn-cs"/>
                              <a:sym typeface="Helvetica Light"/>
                            </a:rPr>
                            <m:t>1</m:t>
                          </m:r>
                        </m:num>
                        <m:den>
                          <m:r>
                            <a:rPr kumimoji="0" lang="en-US" sz="3200" b="0" i="1" u="none" strike="noStrike" cap="none" spc="0" normalizeH="0" baseline="0" smtClean="0">
                              <a:ln>
                                <a:noFill/>
                              </a:ln>
                              <a:solidFill>
                                <a:srgbClr val="000000"/>
                              </a:solidFill>
                              <a:effectLst/>
                              <a:uFillTx/>
                              <a:latin typeface="Cambria Math" charset="0"/>
                              <a:ea typeface="+mn-ea"/>
                              <a:cs typeface="+mn-cs"/>
                              <a:sym typeface="Helvetica Light"/>
                            </a:rPr>
                            <m:t>𝑇</m:t>
                          </m:r>
                        </m:den>
                      </m:f>
                      <m:nary>
                        <m:naryPr>
                          <m:chr m:val="∑"/>
                          <m:limLoc m:val="subSup"/>
                          <m:ctrlPr>
                            <a:rPr kumimoji="0" lang="is-IS" sz="3200" b="0" i="1" u="none" strike="noStrike" cap="none" spc="0" normalizeH="0" baseline="0" smtClean="0">
                              <a:ln>
                                <a:noFill/>
                              </a:ln>
                              <a:solidFill>
                                <a:srgbClr val="000000"/>
                              </a:solidFill>
                              <a:effectLst/>
                              <a:uFillTx/>
                              <a:latin typeface="Cambria Math" panose="02040503050406030204" pitchFamily="18" charset="0"/>
                              <a:ea typeface="+mn-ea"/>
                              <a:cs typeface="+mn-cs"/>
                              <a:sym typeface="Helvetica Light"/>
                            </a:rPr>
                          </m:ctrlPr>
                        </m:naryPr>
                        <m:sub>
                          <m:r>
                            <m:rPr>
                              <m:brk m:alnAt="25"/>
                            </m:rPr>
                            <a:rPr kumimoji="0" lang="en-US" sz="3200" b="0" i="1" u="none" strike="noStrike" cap="none" spc="0" normalizeH="0" baseline="0" smtClean="0">
                              <a:ln>
                                <a:noFill/>
                              </a:ln>
                              <a:solidFill>
                                <a:srgbClr val="000000"/>
                              </a:solidFill>
                              <a:effectLst/>
                              <a:uFillTx/>
                              <a:latin typeface="Cambria Math" charset="0"/>
                              <a:ea typeface="+mn-ea"/>
                              <a:cs typeface="+mn-cs"/>
                              <a:sym typeface="Helvetica Light"/>
                            </a:rPr>
                            <m:t>𝑡</m:t>
                          </m:r>
                          <m:r>
                            <a:rPr kumimoji="0" lang="en-US" sz="3200" b="0" i="1" u="none" strike="noStrike" cap="none" spc="0" normalizeH="0" baseline="0" smtClean="0">
                              <a:ln>
                                <a:noFill/>
                              </a:ln>
                              <a:solidFill>
                                <a:srgbClr val="000000"/>
                              </a:solidFill>
                              <a:effectLst/>
                              <a:uFillTx/>
                              <a:latin typeface="Cambria Math" charset="0"/>
                              <a:ea typeface="+mn-ea"/>
                              <a:cs typeface="+mn-cs"/>
                              <a:sym typeface="Helvetica Light"/>
                            </a:rPr>
                            <m:t>=1</m:t>
                          </m:r>
                        </m:sub>
                        <m:sup>
                          <m:r>
                            <a:rPr kumimoji="0" lang="en-US" sz="3200" b="0" i="1" u="none" strike="noStrike" cap="none" spc="0" normalizeH="0" baseline="0" smtClean="0">
                              <a:ln>
                                <a:noFill/>
                              </a:ln>
                              <a:solidFill>
                                <a:srgbClr val="000000"/>
                              </a:solidFill>
                              <a:effectLst/>
                              <a:uFillTx/>
                              <a:latin typeface="Cambria Math" charset="0"/>
                              <a:ea typeface="+mn-ea"/>
                              <a:cs typeface="+mn-cs"/>
                              <a:sym typeface="Helvetica Light"/>
                            </a:rPr>
                            <m:t>𝑇</m:t>
                          </m:r>
                        </m:sup>
                        <m:e>
                          <m:r>
                            <a:rPr kumimoji="0" lang="en-US" sz="3200" b="0" i="1" u="none" strike="noStrike" cap="none" spc="0" normalizeH="0" baseline="0" smtClean="0">
                              <a:ln>
                                <a:noFill/>
                              </a:ln>
                              <a:solidFill>
                                <a:srgbClr val="000000"/>
                              </a:solidFill>
                              <a:effectLst/>
                              <a:uFillTx/>
                              <a:latin typeface="Cambria Math" charset="0"/>
                              <a:ea typeface="+mn-ea"/>
                              <a:cs typeface="+mn-cs"/>
                              <a:sym typeface="Helvetica Light"/>
                            </a:rPr>
                            <m:t>𝐼</m:t>
                          </m:r>
                          <m:r>
                            <a:rPr kumimoji="0" lang="en-US" sz="3200" b="0" i="1" u="none" strike="noStrike" cap="none" spc="0" normalizeH="0" baseline="-25000" smtClean="0">
                              <a:ln>
                                <a:noFill/>
                              </a:ln>
                              <a:solidFill>
                                <a:srgbClr val="000000"/>
                              </a:solidFill>
                              <a:effectLst/>
                              <a:uFillTx/>
                              <a:latin typeface="Cambria Math" charset="0"/>
                              <a:ea typeface="+mn-ea"/>
                              <a:cs typeface="+mn-cs"/>
                              <a:sym typeface="Helvetica Light"/>
                            </a:rPr>
                            <m:t>𝑡</m:t>
                          </m:r>
                        </m:e>
                      </m:nary>
                    </m:oMath>
                  </m:oMathPara>
                </a14:m>
                <a:endParaRPr kumimoji="0" lang="en-US" sz="3200" b="0" i="0" u="none" strike="noStrike" cap="none" spc="0" normalizeH="0" baseline="0" dirty="0">
                  <a:ln>
                    <a:noFill/>
                  </a:ln>
                  <a:solidFill>
                    <a:srgbClr val="000000"/>
                  </a:solidFill>
                  <a:effectLst/>
                  <a:uFillTx/>
                  <a:ea typeface="+mn-ea"/>
                  <a:cs typeface="+mn-cs"/>
                  <a:sym typeface="Helvetica Light"/>
                </a:endParaRPr>
              </a:p>
            </p:txBody>
          </p:sp>
        </mc:Choice>
        <mc:Fallback xmlns="">
          <p:sp>
            <p:nvSpPr>
              <p:cNvPr id="2" name="TextBox 1"/>
              <p:cNvSpPr txBox="1">
                <a:spLocks noRot="1" noChangeAspect="1" noMove="1" noResize="1" noEditPoints="1" noAdjustHandles="1" noChangeArrowheads="1" noChangeShapeType="1" noTextEdit="1"/>
              </p:cNvSpPr>
              <p:nvPr/>
            </p:nvSpPr>
            <p:spPr>
              <a:xfrm flipH="1">
                <a:off x="4699477" y="4046489"/>
                <a:ext cx="3605842" cy="1110497"/>
              </a:xfrm>
              <a:prstGeom prst="rect">
                <a:avLst/>
              </a:prstGeom>
              <a:blipFill>
                <a:blip r:embed="rId4"/>
                <a:stretch>
                  <a:fillRect t="-154545" b="-231818"/>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flipH="1">
                <a:off x="4216023" y="7319350"/>
                <a:ext cx="4572749"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b="0" i="1" u="none" strike="noStrike" cap="none" spc="0" normalizeH="0" baseline="0" smtClean="0">
                              <a:ln>
                                <a:noFill/>
                              </a:ln>
                              <a:solidFill>
                                <a:srgbClr val="000000"/>
                              </a:solidFill>
                              <a:effectLst/>
                              <a:uFillTx/>
                              <a:latin typeface="Cambria Math" panose="02040503050406030204" pitchFamily="18" charset="0"/>
                              <a:ea typeface="+mn-ea"/>
                              <a:cs typeface="+mn-cs"/>
                              <a:sym typeface="Helvetica Light"/>
                            </a:rPr>
                          </m:ctrlPr>
                        </m:sSubPr>
                        <m:e>
                          <m:r>
                            <a:rPr kumimoji="0" lang="en-US" b="0" i="1" u="none" strike="noStrike" cap="none" spc="0" normalizeH="0" baseline="0" smtClean="0">
                              <a:ln>
                                <a:noFill/>
                              </a:ln>
                              <a:solidFill>
                                <a:srgbClr val="000000"/>
                              </a:solidFill>
                              <a:effectLst/>
                              <a:uFillTx/>
                              <a:latin typeface="Cambria Math" panose="02040503050406030204" pitchFamily="18" charset="0"/>
                              <a:ea typeface="+mn-ea"/>
                              <a:cs typeface="+mn-cs"/>
                              <a:sym typeface="Helvetica Light"/>
                            </a:rPr>
                            <m:t>𝐼</m:t>
                          </m:r>
                        </m:e>
                        <m:sub>
                          <m:r>
                            <a:rPr kumimoji="0" lang="en-US" b="0" i="1" u="none" strike="noStrike" cap="none" spc="0" normalizeH="0" baseline="0" smtClean="0">
                              <a:ln>
                                <a:noFill/>
                              </a:ln>
                              <a:solidFill>
                                <a:srgbClr val="000000"/>
                              </a:solidFill>
                              <a:effectLst/>
                              <a:uFillTx/>
                              <a:latin typeface="Cambria Math" panose="02040503050406030204" pitchFamily="18" charset="0"/>
                              <a:ea typeface="+mn-ea"/>
                              <a:cs typeface="+mn-cs"/>
                              <a:sym typeface="Helvetica Light"/>
                            </a:rPr>
                            <m:t>𝑡</m:t>
                          </m:r>
                        </m:sub>
                      </m:sSub>
                      <m:r>
                        <a:rPr kumimoji="0" lang="en-US" b="0" i="1" u="none" strike="noStrike" cap="none" spc="0" normalizeH="0" baseline="0" smtClean="0">
                          <a:ln>
                            <a:noFill/>
                          </a:ln>
                          <a:solidFill>
                            <a:srgbClr val="000000"/>
                          </a:solidFill>
                          <a:effectLst/>
                          <a:uFillTx/>
                          <a:latin typeface="Cambria Math" charset="0"/>
                          <a:ea typeface="+mn-ea"/>
                          <a:cs typeface="+mn-cs"/>
                          <a:sym typeface="Helvetica Light"/>
                        </a:rPr>
                        <m:t>=</m:t>
                      </m:r>
                      <m:sSub>
                        <m:sSubPr>
                          <m:ctrlPr>
                            <a:rPr kumimoji="0" lang="en-US" b="0" i="1" u="none" strike="noStrike" cap="none" spc="0" normalizeH="0" baseline="0" smtClean="0">
                              <a:ln>
                                <a:noFill/>
                              </a:ln>
                              <a:solidFill>
                                <a:srgbClr val="000000"/>
                              </a:solidFill>
                              <a:effectLst/>
                              <a:uFillTx/>
                              <a:latin typeface="Cambria Math" panose="02040503050406030204" pitchFamily="18" charset="0"/>
                              <a:ea typeface="+mn-ea"/>
                              <a:cs typeface="+mn-cs"/>
                              <a:sym typeface="Helvetica Light"/>
                            </a:rPr>
                          </m:ctrlPr>
                        </m:sSubPr>
                        <m:e>
                          <m:r>
                            <a:rPr kumimoji="0" lang="en-US" b="0" i="1" u="none" strike="noStrike" cap="none" spc="0" normalizeH="0" baseline="0" smtClean="0">
                              <a:ln>
                                <a:noFill/>
                              </a:ln>
                              <a:solidFill>
                                <a:srgbClr val="000000"/>
                              </a:solidFill>
                              <a:effectLst/>
                              <a:uFillTx/>
                              <a:latin typeface="Cambria Math" panose="02040503050406030204" pitchFamily="18" charset="0"/>
                              <a:ea typeface="+mn-ea"/>
                              <a:cs typeface="+mn-cs"/>
                              <a:sym typeface="Helvetica Light"/>
                            </a:rPr>
                            <m:t>𝑊</m:t>
                          </m:r>
                        </m:e>
                        <m:sub>
                          <m:r>
                            <a:rPr kumimoji="0" lang="en-US" b="0" i="1" u="none" strike="noStrike" cap="none" spc="0" normalizeH="0" baseline="0" smtClean="0">
                              <a:ln>
                                <a:noFill/>
                              </a:ln>
                              <a:solidFill>
                                <a:srgbClr val="000000"/>
                              </a:solidFill>
                              <a:effectLst/>
                              <a:uFillTx/>
                              <a:latin typeface="Cambria Math" panose="02040503050406030204" pitchFamily="18" charset="0"/>
                              <a:ea typeface="+mn-ea"/>
                              <a:cs typeface="+mn-cs"/>
                              <a:sym typeface="Helvetica Light"/>
                            </a:rPr>
                            <m:t>𝑇</m:t>
                          </m:r>
                        </m:sub>
                      </m:sSub>
                      <m:r>
                        <a:rPr kumimoji="0" lang="en-US" b="0" i="0" u="none" strike="noStrike" cap="none" spc="0" normalizeH="0" baseline="0" smtClean="0">
                          <a:ln>
                            <a:noFill/>
                          </a:ln>
                          <a:solidFill>
                            <a:srgbClr val="000000"/>
                          </a:solidFill>
                          <a:effectLst/>
                          <a:uFillTx/>
                          <a:latin typeface="Cambria Math" charset="0"/>
                          <a:ea typeface="+mn-ea"/>
                          <a:cs typeface="+mn-cs"/>
                          <a:sym typeface="Helvetica Light"/>
                        </a:rPr>
                        <m:t>−</m:t>
                      </m:r>
                      <m:sSub>
                        <m:sSubPr>
                          <m:ctrlPr>
                            <a:rPr kumimoji="0" lang="en-US" b="0" i="1" u="none" strike="noStrike" cap="none" spc="0" normalizeH="0" baseline="0" smtClean="0">
                              <a:ln>
                                <a:noFill/>
                              </a:ln>
                              <a:solidFill>
                                <a:srgbClr val="000000"/>
                              </a:solidFill>
                              <a:effectLst/>
                              <a:uFillTx/>
                              <a:latin typeface="Cambria Math" panose="02040503050406030204" pitchFamily="18" charset="0"/>
                              <a:ea typeface="+mn-ea"/>
                              <a:cs typeface="+mn-cs"/>
                              <a:sym typeface="Helvetica Light"/>
                            </a:rPr>
                          </m:ctrlPr>
                        </m:sSubPr>
                        <m:e>
                          <m:r>
                            <m:rPr>
                              <m:sty m:val="p"/>
                            </m:rPr>
                            <a:rPr kumimoji="0" lang="en-US" b="0" i="0" u="none" strike="noStrike" cap="none" spc="0" normalizeH="0" baseline="0" smtClean="0">
                              <a:ln>
                                <a:noFill/>
                              </a:ln>
                              <a:solidFill>
                                <a:srgbClr val="000000"/>
                              </a:solidFill>
                              <a:effectLst/>
                              <a:uFillTx/>
                              <a:latin typeface="Cambria Math" charset="0"/>
                              <a:ea typeface="+mn-ea"/>
                              <a:cs typeface="+mn-cs"/>
                              <a:sym typeface="Helvetica Light"/>
                            </a:rPr>
                            <m:t>C</m:t>
                          </m:r>
                        </m:e>
                        <m:sub>
                          <m:r>
                            <m:rPr>
                              <m:sty m:val="p"/>
                            </m:rPr>
                            <a:rPr kumimoji="0" lang="en-US" b="0" i="0" u="none" strike="noStrike" cap="none" spc="0" normalizeH="0" baseline="0" smtClean="0">
                              <a:ln>
                                <a:noFill/>
                              </a:ln>
                              <a:solidFill>
                                <a:srgbClr val="000000"/>
                              </a:solidFill>
                              <a:effectLst/>
                              <a:uFillTx/>
                              <a:latin typeface="Cambria Math" panose="02040503050406030204" pitchFamily="18" charset="0"/>
                              <a:ea typeface="+mn-ea"/>
                              <a:cs typeface="+mn-cs"/>
                              <a:sym typeface="Helvetica Light"/>
                            </a:rPr>
                            <m:t>T</m:t>
                          </m:r>
                        </m:sub>
                      </m:sSub>
                    </m:oMath>
                  </m:oMathPara>
                </a14:m>
                <a:endParaRPr kumimoji="0" lang="en-US" b="0" i="0" u="none" strike="noStrike" cap="none" spc="0" normalizeH="0" baseline="0" dirty="0">
                  <a:ln>
                    <a:noFill/>
                  </a:ln>
                  <a:solidFill>
                    <a:srgbClr val="000000"/>
                  </a:solidFill>
                  <a:effectLst/>
                  <a:uFillTx/>
                  <a:ea typeface="+mn-ea"/>
                  <a:cs typeface="+mn-cs"/>
                  <a:sym typeface="Helvetica Light"/>
                </a:endParaRPr>
              </a:p>
            </p:txBody>
          </p:sp>
        </mc:Choice>
        <mc:Fallback xmlns="">
          <p:sp>
            <p:nvSpPr>
              <p:cNvPr id="3" name="TextBox 2"/>
              <p:cNvSpPr txBox="1">
                <a:spLocks noRot="1" noChangeAspect="1" noMove="1" noResize="1" noEditPoints="1" noAdjustHandles="1" noChangeArrowheads="1" noChangeShapeType="1" noTextEdit="1"/>
              </p:cNvSpPr>
              <p:nvPr/>
            </p:nvSpPr>
            <p:spPr>
              <a:xfrm flipH="1">
                <a:off x="4216023" y="7319350"/>
                <a:ext cx="4572749" cy="656590"/>
              </a:xfrm>
              <a:prstGeom prst="rect">
                <a:avLst/>
              </a:prstGeom>
              <a:blipFill>
                <a:blip r:embed="rId5"/>
                <a:stretch>
                  <a:fillRect b="-5882"/>
                </a:stretch>
              </a:blipFill>
              <a:ln w="12700" cap="flat">
                <a:noFill/>
                <a:miter lim="400000"/>
              </a:ln>
              <a:effectLst/>
            </p:spPr>
            <p:txBody>
              <a:bodyPr/>
              <a:lstStyle/>
              <a:p>
                <a:r>
                  <a:rPr lang="en-US">
                    <a:noFill/>
                  </a:rPr>
                  <a:t> </a:t>
                </a:r>
              </a:p>
            </p:txBody>
          </p:sp>
        </mc:Fallback>
      </mc:AlternateContent>
      <p:sp>
        <p:nvSpPr>
          <p:cNvPr id="4" name="TextBox 3"/>
          <p:cNvSpPr txBox="1"/>
          <p:nvPr/>
        </p:nvSpPr>
        <p:spPr>
          <a:xfrm>
            <a:off x="635585" y="3094799"/>
            <a:ext cx="7713650"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a:ln>
                  <a:noFill/>
                </a:ln>
                <a:solidFill>
                  <a:srgbClr val="000000"/>
                </a:solidFill>
                <a:effectLst/>
                <a:uFillTx/>
                <a:latin typeface="+mn-lt"/>
                <a:ea typeface="+mn-ea"/>
                <a:cs typeface="+mn-cs"/>
                <a:sym typeface="Helvetica Light"/>
              </a:rPr>
              <a:t>Average utility per SU per unit time up to time </a:t>
            </a:r>
            <a:r>
              <a:rPr kumimoji="0" lang="en-US" sz="2800" b="1" i="1" u="none" strike="noStrike" cap="none" spc="0" normalizeH="0" baseline="0">
                <a:ln>
                  <a:noFill/>
                </a:ln>
                <a:solidFill>
                  <a:srgbClr val="000000"/>
                </a:solidFill>
                <a:effectLst/>
                <a:uFillTx/>
                <a:latin typeface="+mn-lt"/>
                <a:ea typeface="+mn-ea"/>
                <a:cs typeface="+mn-cs"/>
                <a:sym typeface="Helvetica Light"/>
              </a:rPr>
              <a:t>T</a:t>
            </a:r>
          </a:p>
        </p:txBody>
      </p:sp>
      <p:sp>
        <p:nvSpPr>
          <p:cNvPr id="5" name="TextBox 4"/>
          <p:cNvSpPr txBox="1"/>
          <p:nvPr/>
        </p:nvSpPr>
        <p:spPr>
          <a:xfrm>
            <a:off x="635585" y="5817685"/>
            <a:ext cx="11416715"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defRPr sz="3000"/>
            </a:pPr>
            <a:r>
              <a:rPr lang="en-US" sz="2800" dirty="0"/>
              <a:t>Average instantaneous utility per SU at time </a:t>
            </a:r>
            <a:r>
              <a:rPr lang="en-US" sz="2800" b="1" i="1" dirty="0">
                <a:latin typeface="Helvetica"/>
                <a:ea typeface="Helvetica"/>
                <a:cs typeface="Helvetica"/>
                <a:sym typeface="Helvetica"/>
              </a:rPr>
              <a:t>t</a:t>
            </a:r>
            <a:r>
              <a:rPr lang="en-US" sz="2800" dirty="0"/>
              <a:t> where </a:t>
            </a:r>
            <a:r>
              <a:rPr lang="en-US" sz="2800" b="1" i="1" dirty="0">
                <a:latin typeface="Helvetica"/>
                <a:ea typeface="Helvetica"/>
                <a:cs typeface="Helvetica"/>
                <a:sym typeface="Helvetica"/>
              </a:rPr>
              <a:t>W</a:t>
            </a:r>
            <a:r>
              <a:rPr lang="en-US" sz="2800" dirty="0"/>
              <a:t> is the system wide utility at time </a:t>
            </a:r>
            <a:r>
              <a:rPr lang="en-US" sz="2800" b="1" i="1" dirty="0">
                <a:latin typeface="Helvetica"/>
                <a:ea typeface="Helvetica"/>
                <a:cs typeface="Helvetica"/>
                <a:sym typeface="Helvetica"/>
              </a:rPr>
              <a:t>t</a:t>
            </a:r>
            <a:r>
              <a:rPr lang="en-US" sz="2800" dirty="0"/>
              <a:t> and </a:t>
            </a:r>
            <a:r>
              <a:rPr lang="en-US" sz="2800" b="1" i="1" dirty="0">
                <a:latin typeface="Helvetica"/>
                <a:ea typeface="Helvetica"/>
                <a:cs typeface="Helvetica"/>
                <a:sym typeface="Helvetica"/>
              </a:rPr>
              <a:t>C</a:t>
            </a:r>
            <a:r>
              <a:rPr lang="en-US" sz="2800" dirty="0"/>
              <a:t> is the system wide switching cost at time </a:t>
            </a:r>
            <a:r>
              <a:rPr lang="en-US" sz="2800" b="1" i="1" dirty="0">
                <a:latin typeface="Helvetica"/>
                <a:ea typeface="Helvetica"/>
                <a:cs typeface="Helvetica"/>
                <a:sym typeface="Helvetica"/>
              </a:rPr>
              <a:t>t</a:t>
            </a:r>
            <a:r>
              <a:rPr lang="en-US" sz="2800" dirty="0"/>
              <a:t>.</a:t>
            </a:r>
          </a:p>
        </p:txBody>
      </p:sp>
    </p:spTree>
    <p:extLst>
      <p:ext uri="{BB962C8B-B14F-4D97-AF65-F5344CB8AC3E}">
        <p14:creationId xmlns:p14="http://schemas.microsoft.com/office/powerpoint/2010/main" val="344392501"/>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Shape 198"/>
          <p:cNvSpPr>
            <a:spLocks noGrp="1"/>
          </p:cNvSpPr>
          <p:nvPr>
            <p:ph type="title"/>
          </p:nvPr>
        </p:nvSpPr>
        <p:spPr>
          <a:prstGeom prst="rect">
            <a:avLst/>
          </a:prstGeom>
        </p:spPr>
        <p:txBody>
          <a:bodyPr/>
          <a:lstStyle/>
          <a:p>
            <a:r>
              <a:t>THE BEHAVIORAL MODEL</a:t>
            </a:r>
          </a:p>
        </p:txBody>
      </p:sp>
    </p:spTree>
    <p:extLst>
      <p:ext uri="{BB962C8B-B14F-4D97-AF65-F5344CB8AC3E}">
        <p14:creationId xmlns:p14="http://schemas.microsoft.com/office/powerpoint/2010/main" val="1347388958"/>
      </p:ext>
    </p:extLst>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Mesh</Template>
  <TotalTime>12805</TotalTime>
  <Words>2785</Words>
  <Application>Microsoft Office PowerPoint</Application>
  <PresentationFormat>Custom</PresentationFormat>
  <Paragraphs>254</Paragraphs>
  <Slides>24</Slides>
  <Notes>23</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24</vt:i4>
      </vt:variant>
    </vt:vector>
  </HeadingPairs>
  <TitlesOfParts>
    <vt:vector size="42" baseType="lpstr">
      <vt:lpstr>Arial</vt:lpstr>
      <vt:lpstr>Cambria Math</vt:lpstr>
      <vt:lpstr>CMMI10</vt:lpstr>
      <vt:lpstr>CMMI5</vt:lpstr>
      <vt:lpstr>CMMI7</vt:lpstr>
      <vt:lpstr>CMR10</vt:lpstr>
      <vt:lpstr>CMR5</vt:lpstr>
      <vt:lpstr>CMR7</vt:lpstr>
      <vt:lpstr>CMSY10</vt:lpstr>
      <vt:lpstr>Courier New</vt:lpstr>
      <vt:lpstr>Helvetica</vt:lpstr>
      <vt:lpstr>Helvetica Light</vt:lpstr>
      <vt:lpstr>Helvetica Neue</vt:lpstr>
      <vt:lpstr>NimbusRomNo9L-Regu</vt:lpstr>
      <vt:lpstr>NimbusRomNo9L-ReguItal</vt:lpstr>
      <vt:lpstr>Times</vt:lpstr>
      <vt:lpstr>Wingdings</vt:lpstr>
      <vt:lpstr>White</vt:lpstr>
      <vt:lpstr>Evaluation of a bio-socially inspired secure DSA scheme using testbed-calibrated hybrid simulations </vt:lpstr>
      <vt:lpstr>OUTLINE</vt:lpstr>
      <vt:lpstr>Dynamic Spectrum Access</vt:lpstr>
      <vt:lpstr>Self-coexistence</vt:lpstr>
      <vt:lpstr>Motivation</vt:lpstr>
      <vt:lpstr>System model</vt:lpstr>
      <vt:lpstr>Reward function R(k)</vt:lpstr>
      <vt:lpstr>System wide performance metric (U_T)</vt:lpstr>
      <vt:lpstr>THE BEHAVIORAL MODEL</vt:lpstr>
      <vt:lpstr>Forage-Consume FSM</vt:lpstr>
      <vt:lpstr>Baseline model</vt:lpstr>
      <vt:lpstr>Behavioral model using testbed data</vt:lpstr>
      <vt:lpstr>Fast Detection – Testbed</vt:lpstr>
      <vt:lpstr>Fast Detection – Results</vt:lpstr>
      <vt:lpstr>Fast Detection – Curve Fitting</vt:lpstr>
      <vt:lpstr>Contention-sensing model </vt:lpstr>
      <vt:lpstr>Contention-sensing</vt:lpstr>
      <vt:lpstr>Results</vt:lpstr>
      <vt:lpstr>Utility U_T  Contention-sensing model compared to Baseline model </vt:lpstr>
      <vt:lpstr>% diff in Utility U_T  Contention-sensing model compared to Baseline model </vt:lpstr>
      <vt:lpstr>% diff. time spent in bands</vt:lpstr>
      <vt:lpstr>Scalability </vt:lpstr>
      <vt:lpstr>Conclusion</vt:lpstr>
      <vt:lpstr>Thank you for your attention!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Evolutionary pressures in emerging societies of secondary users in cognitive radio networks</dc:title>
  <dc:creator>tomten</dc:creator>
  <cp:lastModifiedBy>Nirnimesh Ghose</cp:lastModifiedBy>
  <cp:revision>390</cp:revision>
  <dcterms:modified xsi:type="dcterms:W3CDTF">2021-10-26T19:58:56Z</dcterms:modified>
</cp:coreProperties>
</file>