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80" r:id="rId7"/>
    <p:sldId id="281" r:id="rId8"/>
    <p:sldId id="279" r:id="rId9"/>
    <p:sldId id="272" r:id="rId10"/>
    <p:sldId id="276" r:id="rId11"/>
    <p:sldId id="274" r:id="rId12"/>
    <p:sldId id="275" r:id="rId13"/>
    <p:sldId id="266" r:id="rId14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7F60FA-1B47-537A-CD83-52737B7F7755}" name="Nirnimesh Ghose" initials="NG" userId="S::nghose2@unl.edu::95d0a32f-9905-4cf6-b8a0-adaa874c92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1C91A"/>
    <a:srgbClr val="CD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/>
    <p:restoredTop sz="94641"/>
  </p:normalViewPr>
  <p:slideViewPr>
    <p:cSldViewPr snapToGrid="0" snapToObjects="1">
      <p:cViewPr varScale="1">
        <p:scale>
          <a:sx n="60" d="100"/>
          <a:sy n="60" d="100"/>
        </p:scale>
        <p:origin x="651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B4EB-5EA5-E542-AA34-97B9EDB2E480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42B5-E1A9-9E42-B6E6-48E6AFECA6F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3491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F42B5-E1A9-9E42-B6E6-48E6AFECA6FA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0080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F42B5-E1A9-9E42-B6E6-48E6AFECA6FA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5174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F42B5-E1A9-9E42-B6E6-48E6AFECA6FA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2147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F42B5-E1A9-9E42-B6E6-48E6AFECA6FA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6607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F42B5-E1A9-9E42-B6E6-48E6AFECA6FA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3822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F42B5-E1A9-9E42-B6E6-48E6AFECA6FA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8282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F42B5-E1A9-9E42-B6E6-48E6AFECA6FA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8167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EF7BA-AAEC-C2C7-A10B-508695D93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C3D00-9A0A-16EF-7716-53CD446F7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B2D5F-F07E-5CEE-6A1D-C78CFD2C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268F-74F1-8D47-9D60-7E12666F694E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69FF0-DCD2-96EA-B7F3-B7B9AC45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581DC-9CB2-0685-58A1-8156CF20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1C6B-3FBB-504A-83ED-99C9522F32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5956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496A-0DE0-FC3F-B3A2-7F6E6EEB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256B-89BB-6EA9-BA5B-9E0C56B67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1C544-56BF-F923-FF44-0300641D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268F-74F1-8D47-9D60-7E12666F694E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F43AA-B777-1E87-65DD-789DB380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BDBDD-B777-F84D-D2E5-CA435F59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1C6B-3FBB-504A-83ED-99C9522F32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5839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EE2BC-3C8C-446C-0526-1C69CCE16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F04D4-3B3B-7157-E98D-137365212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273D-82DB-839E-3702-67933390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268F-74F1-8D47-9D60-7E12666F694E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0D3B3-9AB6-5A0D-8C72-6CAB01B4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2561-62E6-5D3C-870B-20257145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1C6B-3FBB-504A-83ED-99C9522F32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6620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84B0-B04B-EEC0-F195-39CC64C8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BDD1C-F78E-B682-2E7C-BDAC29E9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43FE-FDEA-D05B-3974-72390071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268F-74F1-8D47-9D60-7E12666F694E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CF78-3671-FDFD-7BA8-2448CE94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030F1-B02F-CB6D-2699-32506A1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1C6B-3FBB-504A-83ED-99C9522F32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0079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3024-CC6D-238F-4600-CE08DE71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927BC-0B80-A41D-508A-3930266C1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B5845-BE4D-D2B0-5D58-6EDEFCB9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268F-74F1-8D47-9D60-7E12666F694E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A6FF4-C080-194D-F4BD-216B3089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8505-0B96-1F4D-1381-3B9C1CF9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1C6B-3FBB-504A-83ED-99C9522F32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4778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A021-26CB-7A89-A39C-D71E683DD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C90EA-5037-E514-A7E9-BB0F72018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95821-4BD0-A346-B83E-B560197AC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C80EF-C78F-F57F-6F52-AC36DDFF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268F-74F1-8D47-9D60-7E12666F694E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C643-3F60-BAAD-48B0-E2FAE9F1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26EC7-69D0-D937-EEED-AF0FE992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1C6B-3FBB-504A-83ED-99C9522F32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183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AE38-D71B-4F9A-C9D8-01688C99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E5A39-61A7-F92A-C5DB-4E67CFEEF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5BD1B-45AA-8B32-3B55-618E79F6B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DA4B4-418F-52EA-BE69-66D39A2A6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6E5FD-835C-D329-DB26-E59C6980A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19F65-A05B-1ED7-963C-B839E213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268F-74F1-8D47-9D60-7E12666F694E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30577-119D-7E5B-AAC0-CE993316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63FDE8-85D1-DFD2-F21E-39729AF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1C6B-3FBB-504A-83ED-99C9522F32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7249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64C7-3FE1-8109-FC71-6D7B52010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05092-7265-EDD6-1711-5183695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268F-74F1-8D47-9D60-7E12666F694E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D9E39-42FC-FE10-4FD9-87F716B7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59F5C-4FB6-F882-02EF-FFD2A83B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1C6B-3FBB-504A-83ED-99C9522F32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6483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3B98F-4804-1A4C-9E53-79669AC0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268F-74F1-8D47-9D60-7E12666F694E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DFAEE-AF51-B0A5-7078-554636ED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3DDD6-DCA3-D668-74DB-E541C135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1C6B-3FBB-504A-83ED-99C9522F32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9679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C651-7ED9-1CD6-F857-095C0850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F1857-E703-9C10-0360-0B6E59EE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39AC7-6BAF-400C-36B8-80FE5E4CB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93278-2CED-C662-3532-9A9F75D8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268F-74F1-8D47-9D60-7E12666F694E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CD638-8089-5AF2-D47A-C6128672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24A8D-49D4-0362-5309-B0EA237B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1C6B-3FBB-504A-83ED-99C9522F32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2498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C7FF-63A1-E8D3-D0F4-3EBEA185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FF9974-8378-BECC-5806-EA7D0BF1E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99B56-8E62-D9FB-39B4-7E8AE9CA7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B419C-9A21-F672-E174-879CF385A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268F-74F1-8D47-9D60-7E12666F694E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9A122-0C8D-7FD9-15F7-4DD1F027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909C7-4AEF-1422-073F-0E1ED172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1C6B-3FBB-504A-83ED-99C9522F32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6429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0B3272-7606-1121-D546-B1BA9EB6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8F580-62CA-4394-8D4A-08F01F245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DDC18-3E49-E9E2-7E3D-EA6FCAECD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268F-74F1-8D47-9D60-7E12666F694E}" type="datetimeFigureOut">
              <a:rPr lang="en-CN" smtClean="0"/>
              <a:t>04/30/2022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67D86-2B49-3ECA-F965-A0D6D1FE7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A424-B390-F38C-E3BA-3B725EC53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31C6B-3FBB-504A-83ED-99C9522F32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1772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436C-2999-525F-641E-3657B44F3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84" y="123568"/>
            <a:ext cx="11837773" cy="1952367"/>
          </a:xfrm>
        </p:spPr>
        <p:txBody>
          <a:bodyPr>
            <a:normAutofit/>
          </a:bodyPr>
          <a:lstStyle/>
          <a:p>
            <a:r>
              <a:rPr lang="en-CN" b="1" dirty="0">
                <a:solidFill>
                  <a:srgbClr val="0000FF"/>
                </a:solidFill>
              </a:rPr>
              <a:t>STUN: Secret-Free Trust-Establishment For Underground Wireless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F7A92-CCE1-21CF-F93B-DF69691C1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350" y="2075935"/>
            <a:ext cx="11837773" cy="4658498"/>
          </a:xfrm>
        </p:spPr>
        <p:txBody>
          <a:bodyPr/>
          <a:lstStyle/>
          <a:p>
            <a:endParaRPr lang="en-CN" dirty="0"/>
          </a:p>
          <a:p>
            <a:r>
              <a:rPr lang="en-CN" b="1" dirty="0">
                <a:solidFill>
                  <a:srgbClr val="0000FF"/>
                </a:solidFill>
              </a:rPr>
              <a:t>Ebuka Oguchi</a:t>
            </a:r>
            <a:r>
              <a:rPr lang="en-CN" dirty="0">
                <a:solidFill>
                  <a:srgbClr val="0000FF"/>
                </a:solidFill>
              </a:rPr>
              <a:t>, Nirnimesh Ghose, Mehmet C. Vuran</a:t>
            </a:r>
          </a:p>
          <a:p>
            <a:r>
              <a:rPr lang="en-CN" dirty="0">
                <a:solidFill>
                  <a:srgbClr val="0000FF"/>
                </a:solidFill>
              </a:rPr>
              <a:t>School of Computing</a:t>
            </a:r>
          </a:p>
          <a:p>
            <a:endParaRPr lang="en-CN" dirty="0"/>
          </a:p>
          <a:p>
            <a:endParaRPr lang="en-CN" dirty="0"/>
          </a:p>
          <a:p>
            <a:r>
              <a:rPr lang="en-US" cap="all" dirty="0"/>
              <a:t>           SIXTH WORKSHOP ON 5G &amp; BEYOND WIRELESS SECURITY</a:t>
            </a:r>
            <a:r>
              <a:rPr lang="en-CN" dirty="0"/>
              <a:t> , IEEE  INFOCOM  2022</a:t>
            </a:r>
          </a:p>
          <a:p>
            <a:r>
              <a:rPr lang="en-CN" dirty="0"/>
              <a:t>May 2 – 5, 2022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2148702-8AA3-2825-649B-235F23301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0" y="5867399"/>
            <a:ext cx="662564" cy="72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CA93CD9B-C5D2-4D83-A8E8-42C74139E7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14" y="6381789"/>
            <a:ext cx="5254756" cy="474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0AB0A-D59A-4614-B5F3-35EE6B50AD5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3518" y="5560336"/>
            <a:ext cx="9144000" cy="9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3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9565-FA16-F52B-21AC-D5FE929B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"/>
            <a:ext cx="11861800" cy="806450"/>
          </a:xfrm>
        </p:spPr>
        <p:txBody>
          <a:bodyPr>
            <a:normAutofit/>
          </a:bodyPr>
          <a:lstStyle/>
          <a:p>
            <a:r>
              <a:rPr lang="en-CN" b="1" dirty="0">
                <a:solidFill>
                  <a:srgbClr val="0000FF"/>
                </a:solidFill>
              </a:rPr>
              <a:t>Experimental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00735-255D-AE5D-7C10-06DEDCE74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700" y="806450"/>
                <a:ext cx="12052300" cy="5536515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r>
                  <a:rPr lang="en-CN" dirty="0"/>
                  <a:t>We utilize a 433 MHz Underground testbed[3],[4] with 30% VWC.</a:t>
                </a:r>
              </a:p>
              <a:p>
                <a:endParaRPr lang="en-CN" dirty="0"/>
              </a:p>
              <a:p>
                <a:r>
                  <a:rPr lang="en-CN" dirty="0"/>
                  <a:t>Testbed utilizes antenna  with </a:t>
                </a:r>
                <a14:m>
                  <m:oMath xmlns:m="http://schemas.openxmlformats.org/officeDocument/2006/math"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CN" dirty="0"/>
                  <a:t>30-69cm </a:t>
                </a:r>
              </a:p>
              <a:p>
                <a:endParaRPr lang="en-CN" dirty="0"/>
              </a:p>
              <a:p>
                <a:r>
                  <a:rPr lang="en-CN" dirty="0"/>
                  <a:t>G uses </a:t>
                </a:r>
                <a:r>
                  <a:rPr lang="en-CN" dirty="0">
                    <a:solidFill>
                      <a:srgbClr val="0000FF"/>
                    </a:solidFill>
                  </a:rPr>
                  <a:t>Full-Wave dipole antenna</a:t>
                </a:r>
              </a:p>
              <a:p>
                <a:endParaRPr lang="en-CN" dirty="0">
                  <a:solidFill>
                    <a:srgbClr val="0070C0"/>
                  </a:solidFill>
                </a:endParaRPr>
              </a:p>
              <a:p>
                <a:r>
                  <a:rPr lang="en-CN" dirty="0"/>
                  <a:t>L and T uses </a:t>
                </a:r>
                <a:r>
                  <a:rPr lang="en-CN" dirty="0">
                    <a:solidFill>
                      <a:srgbClr val="0000FF"/>
                    </a:solidFill>
                  </a:rPr>
                  <a:t>Single Ended Elliptical antenna </a:t>
                </a:r>
                <a:r>
                  <a:rPr lang="en-CN" dirty="0"/>
                  <a:t>with 10dB gains</a:t>
                </a:r>
              </a:p>
              <a:p>
                <a:endParaRPr lang="en-CN" dirty="0"/>
              </a:p>
              <a:p>
                <a:r>
                  <a:rPr lang="en-US" dirty="0"/>
                  <a:t>D</a:t>
                </a:r>
                <a:r>
                  <a:rPr lang="en-CN" dirty="0"/>
                  <a:t>istances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  <m:sup>
                        <m:r>
                          <m:rPr>
                            <m:nor/>
                          </m:rPr>
                          <a:rPr lang="en-CN"/>
                          <m:t>″</m:t>
                        </m:r>
                      </m:sup>
                    </m:sSubSup>
                  </m:oMath>
                </a14:m>
                <a:r>
                  <a:rPr lang="en-CN" dirty="0"/>
                  <a:t> = 0.35m,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𝐺𝑖</m:t>
                        </m:r>
                      </m:sub>
                      <m:sup>
                        <m:r>
                          <m:rPr>
                            <m:nor/>
                          </m:rPr>
                          <a:rPr lang="en-CN"/>
                          <m:t>″</m:t>
                        </m:r>
                      </m:sup>
                    </m:sSubSup>
                  </m:oMath>
                </a14:m>
                <a:r>
                  <a:rPr lang="en-CN" dirty="0"/>
                  <a:t> = 0.40m,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  <m:sup>
                        <m:r>
                          <m:rPr>
                            <m:nor/>
                          </m:rPr>
                          <a:rPr lang="en-CN"/>
                          <m:t>′</m:t>
                        </m:r>
                      </m:sup>
                    </m:sSubSup>
                  </m:oMath>
                </a14:m>
                <a:r>
                  <a:rPr lang="en-CN" dirty="0"/>
                  <a:t> = 7.8m,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𝐺𝑖</m:t>
                        </m:r>
                      </m:sub>
                      <m:sup>
                        <m:r>
                          <m:rPr>
                            <m:nor/>
                          </m:rPr>
                          <a:rPr lang="en-CN"/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=7.0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𝑇𝑖</m:t>
                        </m:r>
                      </m:sub>
                      <m:sup>
                        <m:r>
                          <m:rPr>
                            <m:nor/>
                          </m:rPr>
                          <a:rPr lang="en-CN"/>
                          <m:t>″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≈2−5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  <a:p>
                <a:r>
                  <a:rPr lang="en-CN" dirty="0"/>
                  <a:t>Power transmit =10mW, 37 bytes packet size, 100ms inter packet time and TinyOS app to implement message transmission between nodes.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00735-255D-AE5D-7C10-06DEDCE74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700" y="806450"/>
                <a:ext cx="12052300" cy="5536515"/>
              </a:xfrm>
              <a:blipFill>
                <a:blip r:embed="rId3"/>
                <a:stretch>
                  <a:fillRect l="-809" r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814D9D9-7862-C820-80D7-B1D44B60217E}"/>
              </a:ext>
            </a:extLst>
          </p:cNvPr>
          <p:cNvSpPr txBox="1"/>
          <p:nvPr/>
        </p:nvSpPr>
        <p:spPr>
          <a:xfrm>
            <a:off x="0" y="6342966"/>
            <a:ext cx="11912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[3] X. Dong, M. C. Vuran, and S. Irmak, “Autonomous precision agriculture through integration of wireless underground sensor networks with center pivot irrigation systems,” Ad Hoc Networks, vol. 11, no. 7, pp. 1975– 1987, 2013</a:t>
            </a:r>
          </a:p>
          <a:p>
            <a:r>
              <a:rPr lang="en-US" sz="900" dirty="0"/>
              <a:t>[4] A. R. Silva and M. C. Vuran, “Empirical evaluation of wireless underground-to-underground communication in wireless underground sensor networks,” in Proc. of International Conference on Distributed Computing in Sensor Systems. Springer, 2009, pp. 231–244.</a:t>
            </a:r>
            <a:endParaRPr lang="en-CN" sz="900" dirty="0"/>
          </a:p>
        </p:txBody>
      </p:sp>
    </p:spTree>
    <p:extLst>
      <p:ext uri="{BB962C8B-B14F-4D97-AF65-F5344CB8AC3E}">
        <p14:creationId xmlns:p14="http://schemas.microsoft.com/office/powerpoint/2010/main" val="211447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EA5A-2FBA-E905-A88D-52BCB3A9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"/>
            <a:ext cx="11950700" cy="736600"/>
          </a:xfrm>
        </p:spPr>
        <p:txBody>
          <a:bodyPr>
            <a:normAutofit/>
          </a:bodyPr>
          <a:lstStyle/>
          <a:p>
            <a:r>
              <a:rPr lang="en-CN" b="1" dirty="0">
                <a:solidFill>
                  <a:srgbClr val="0000FF"/>
                </a:solidFill>
              </a:rPr>
              <a:t>Experimental Evaluation: Type 1 Adversary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3AF25-54DD-2EDD-FE39-EDBA0C1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736602"/>
            <a:ext cx="11950700" cy="6121397"/>
          </a:xfrm>
        </p:spPr>
        <p:txBody>
          <a:bodyPr>
            <a:normAutofit/>
          </a:bodyPr>
          <a:lstStyle/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r>
              <a:rPr lang="en-US" sz="1900" dirty="0"/>
              <a:t>		F</a:t>
            </a:r>
            <a:r>
              <a:rPr lang="en-CN" sz="1900" dirty="0"/>
              <a:t>ig 8: Plot of distance and power transmitted against distance between T and G.</a:t>
            </a:r>
          </a:p>
          <a:p>
            <a:pPr marL="0" indent="0">
              <a:buNone/>
            </a:pPr>
            <a:endParaRPr lang="en-CN" sz="1900" dirty="0"/>
          </a:p>
          <a:p>
            <a:r>
              <a:rPr lang="en-CN" dirty="0"/>
              <a:t>M must be </a:t>
            </a:r>
            <a:r>
              <a:rPr lang="en-CN" dirty="0">
                <a:solidFill>
                  <a:srgbClr val="0000FF"/>
                </a:solidFill>
              </a:rPr>
              <a:t>place extremely far </a:t>
            </a:r>
            <a:r>
              <a:rPr lang="en-CN" dirty="0"/>
              <a:t>from G </a:t>
            </a:r>
          </a:p>
          <a:p>
            <a:r>
              <a:rPr lang="en-CN" dirty="0"/>
              <a:t>Step 3 fails</a:t>
            </a:r>
          </a:p>
          <a:p>
            <a:pPr lvl="1"/>
            <a:r>
              <a:rPr lang="en-CN" dirty="0"/>
              <a:t> High attenuation.</a:t>
            </a:r>
          </a:p>
          <a:p>
            <a:pPr lvl="1"/>
            <a:r>
              <a:rPr lang="en-CN" dirty="0"/>
              <a:t>Adversary needs to transmit very high power</a:t>
            </a:r>
          </a:p>
          <a:p>
            <a:pPr lvl="1"/>
            <a:r>
              <a:rPr lang="en-CN" dirty="0"/>
              <a:t> L trasmit on 3W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08E3512-0DE1-62CF-8E99-F0CEF7562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29" y="943591"/>
            <a:ext cx="4527551" cy="2425701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1E3FF7F-05BF-0A5B-BBD6-C467AB036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675" y="943590"/>
            <a:ext cx="4997155" cy="242570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2B512C1-A281-56DC-9095-43C020054ACB}"/>
              </a:ext>
            </a:extLst>
          </p:cNvPr>
          <p:cNvSpPr/>
          <p:nvPr/>
        </p:nvSpPr>
        <p:spPr>
          <a:xfrm>
            <a:off x="811562" y="943592"/>
            <a:ext cx="859772" cy="17996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ED9DC-8349-76C8-9E12-728D1B35B9A3}"/>
              </a:ext>
            </a:extLst>
          </p:cNvPr>
          <p:cNvSpPr txBox="1"/>
          <p:nvPr/>
        </p:nvSpPr>
        <p:spPr>
          <a:xfrm>
            <a:off x="127000" y="1397120"/>
            <a:ext cx="723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sz="1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Very high</a:t>
            </a:r>
          </a:p>
          <a:p>
            <a:r>
              <a:rPr lang="en-US" sz="1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distance</a:t>
            </a:r>
          </a:p>
          <a:p>
            <a:endParaRPr lang="en-US" sz="12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BBF2CB-687F-F67B-AF63-004806CFFE23}"/>
              </a:ext>
            </a:extLst>
          </p:cNvPr>
          <p:cNvSpPr/>
          <p:nvPr/>
        </p:nvSpPr>
        <p:spPr>
          <a:xfrm>
            <a:off x="5938305" y="943589"/>
            <a:ext cx="1051319" cy="194565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C04D8-17D8-1C5E-BE25-76E6E3EB0214}"/>
              </a:ext>
            </a:extLst>
          </p:cNvPr>
          <p:cNvSpPr txBox="1"/>
          <p:nvPr/>
        </p:nvSpPr>
        <p:spPr>
          <a:xfrm>
            <a:off x="5339113" y="1023866"/>
            <a:ext cx="599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sz="1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Very high</a:t>
            </a:r>
          </a:p>
          <a:p>
            <a:r>
              <a:rPr lang="en-US" sz="1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44958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6898-9C86-59BA-52DF-8DC2BBE2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"/>
            <a:ext cx="11785600" cy="825499"/>
          </a:xfrm>
        </p:spPr>
        <p:txBody>
          <a:bodyPr>
            <a:normAutofit/>
          </a:bodyPr>
          <a:lstStyle/>
          <a:p>
            <a:r>
              <a:rPr lang="en-CN" b="1" dirty="0">
                <a:solidFill>
                  <a:srgbClr val="0000FF"/>
                </a:solidFill>
              </a:rPr>
              <a:t>Experimental Evaluation: Type 2 Adversary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F4B9E-AEB2-5955-B256-C75BF3AD1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" y="711200"/>
                <a:ext cx="11912600" cy="6007099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CN" dirty="0"/>
              </a:p>
              <a:p>
                <a:endParaRPr lang="en-CN" dirty="0"/>
              </a:p>
              <a:p>
                <a:endParaRPr lang="en-CN" dirty="0"/>
              </a:p>
              <a:p>
                <a:endParaRPr lang="en-CN" dirty="0"/>
              </a:p>
              <a:p>
                <a:endParaRPr lang="en-CN" dirty="0"/>
              </a:p>
              <a:p>
                <a:pPr marL="0" indent="0">
                  <a:buNone/>
                </a:pPr>
                <a:r>
                  <a:rPr lang="en-US" sz="1900" dirty="0"/>
                  <a:t>	    </a:t>
                </a:r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:r>
                  <a:rPr lang="en-US" sz="1900" dirty="0"/>
                  <a:t>		  </a:t>
                </a:r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:r>
                  <a:rPr lang="en-US" sz="1900" dirty="0"/>
                  <a:t>			F</a:t>
                </a:r>
                <a:r>
                  <a:rPr lang="en-CN" sz="1900" dirty="0"/>
                  <a:t>ig 9:suc</a:t>
                </a:r>
                <a:r>
                  <a:rPr lang="en-US" sz="1900" dirty="0"/>
                  <a:t>c</a:t>
                </a:r>
                <a:r>
                  <a:rPr lang="en-CN" sz="1900" dirty="0"/>
                  <a:t>ess probability of type 2 adversary against distance between M and T</a:t>
                </a:r>
              </a:p>
              <a:p>
                <a:pPr marL="0" indent="0">
                  <a:buNone/>
                </a:pPr>
                <a:endParaRPr lang="en-CN" sz="1900" dirty="0"/>
              </a:p>
              <a:p>
                <a:r>
                  <a:rPr lang="en-CN" dirty="0"/>
                  <a:t>We choose powers between [1- 10W] randomly, </a:t>
                </a:r>
              </a:p>
              <a:p>
                <a:r>
                  <a:rPr lang="en-CN" dirty="0"/>
                  <a:t> Threshold,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𝑙𝑜𝑤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N" dirty="0"/>
                  <a:t> = </a:t>
                </a:r>
                <a:r>
                  <a:rPr lang="en-CN" dirty="0">
                    <a:solidFill>
                      <a:srgbClr val="0000FF"/>
                    </a:solidFill>
                  </a:rPr>
                  <a:t>2.512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𝑚𝑊</m:t>
                    </m:r>
                  </m:oMath>
                </a14:m>
                <a:r>
                  <a:rPr lang="en-CN" dirty="0">
                    <a:solidFill>
                      <a:srgbClr val="0000FF"/>
                    </a:solidFill>
                  </a:rPr>
                  <a:t> </a:t>
                </a:r>
                <a:r>
                  <a:rPr lang="en-CN" dirty="0"/>
                  <a:t>to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h𝑖𝑔h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N" dirty="0"/>
                  <a:t> = </a:t>
                </a:r>
                <a:r>
                  <a:rPr lang="en-CN" dirty="0">
                    <a:solidFill>
                      <a:srgbClr val="0000FF"/>
                    </a:solidFill>
                  </a:rPr>
                  <a:t>6.309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N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N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𝑚𝑊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CN" dirty="0"/>
                  <a:t>We ran experiment 10,000 times on testbed .</a:t>
                </a:r>
              </a:p>
              <a:p>
                <a:pPr marL="0" indent="0">
                  <a:buNone/>
                </a:pPr>
                <a:endParaRPr lang="en-CN" dirty="0"/>
              </a:p>
              <a:p>
                <a:r>
                  <a:rPr lang="en-CN" dirty="0"/>
                  <a:t>The success probability,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8.6 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CN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CN" dirty="0"/>
                  <a:t> </a:t>
                </a:r>
                <a:r>
                  <a:rPr lang="en-CN" dirty="0">
                    <a:solidFill>
                      <a:srgbClr val="0000FF"/>
                    </a:solidFill>
                  </a:rPr>
                  <a:t>(very low probability)</a:t>
                </a:r>
              </a:p>
              <a:p>
                <a:endParaRPr lang="en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F4B9E-AEB2-5955-B256-C75BF3AD1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711200"/>
                <a:ext cx="11912600" cy="6007099"/>
              </a:xfrm>
              <a:blipFill>
                <a:blip r:embed="rId2"/>
                <a:stretch>
                  <a:fillRect l="-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AD110CD-A703-99EB-3437-2460565B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73" y="711199"/>
            <a:ext cx="4287440" cy="2933521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67DF9246-2519-4DC3-160E-2141097F7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100" y="711200"/>
            <a:ext cx="4434215" cy="29335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CE9AD93-DE92-C585-9774-80B8BB78C212}"/>
              </a:ext>
            </a:extLst>
          </p:cNvPr>
          <p:cNvSpPr/>
          <p:nvPr/>
        </p:nvSpPr>
        <p:spPr>
          <a:xfrm>
            <a:off x="1236373" y="1536699"/>
            <a:ext cx="914400" cy="129665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8EFC1-A69B-AA37-F5B3-BF7302C40CF9}"/>
              </a:ext>
            </a:extLst>
          </p:cNvPr>
          <p:cNvSpPr txBox="1"/>
          <p:nvPr/>
        </p:nvSpPr>
        <p:spPr>
          <a:xfrm>
            <a:off x="231081" y="1536699"/>
            <a:ext cx="8517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Very low Success probability</a:t>
            </a:r>
          </a:p>
          <a:p>
            <a:endParaRPr lang="en-US" sz="12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CBA35D-2D94-E185-7544-B6FCC77FFDF3}"/>
              </a:ext>
            </a:extLst>
          </p:cNvPr>
          <p:cNvSpPr/>
          <p:nvPr/>
        </p:nvSpPr>
        <p:spPr>
          <a:xfrm>
            <a:off x="6007100" y="1536698"/>
            <a:ext cx="1003300" cy="109059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F3EA7-8D99-6B0A-9149-A088F484E33C}"/>
              </a:ext>
            </a:extLst>
          </p:cNvPr>
          <p:cNvSpPr txBox="1"/>
          <p:nvPr/>
        </p:nvSpPr>
        <p:spPr>
          <a:xfrm>
            <a:off x="5206977" y="1342558"/>
            <a:ext cx="8517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Very low Success probability</a:t>
            </a:r>
          </a:p>
          <a:p>
            <a:endParaRPr lang="en-US" sz="12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1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0512-644D-17B7-D227-FD7880AF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" y="121920"/>
            <a:ext cx="11913326" cy="1027612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</a:rPr>
              <a:t>Conclusion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8EE54-D362-E117-0092-95BF57B84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63" y="1149532"/>
            <a:ext cx="11861074" cy="5586548"/>
          </a:xfrm>
        </p:spPr>
        <p:txBody>
          <a:bodyPr>
            <a:normAutofit lnSpcReduction="10000"/>
          </a:bodyPr>
          <a:lstStyle/>
          <a:p>
            <a:r>
              <a:rPr lang="en-CN" dirty="0"/>
              <a:t>We address the problem of a secret free secure bootstrap for COTS underground nodes with an aboveground gateway.</a:t>
            </a:r>
          </a:p>
          <a:p>
            <a:endParaRPr lang="en-CN" dirty="0"/>
          </a:p>
          <a:p>
            <a:r>
              <a:rPr lang="en-CN" dirty="0"/>
              <a:t>We used </a:t>
            </a:r>
            <a:r>
              <a:rPr lang="en-CN" dirty="0">
                <a:solidFill>
                  <a:srgbClr val="0000FF"/>
                </a:solidFill>
              </a:rPr>
              <a:t>hard to forge </a:t>
            </a:r>
            <a:r>
              <a:rPr lang="en-CN" dirty="0"/>
              <a:t>underground wireless propagation laws to achieve in band node authentication and secret establishment.</a:t>
            </a:r>
          </a:p>
          <a:p>
            <a:endParaRPr lang="en-CN" dirty="0"/>
          </a:p>
          <a:p>
            <a:r>
              <a:rPr lang="en-CN" dirty="0"/>
              <a:t>We proved that STUN has security equivalent to </a:t>
            </a:r>
            <a:r>
              <a:rPr lang="en-CN" dirty="0">
                <a:solidFill>
                  <a:srgbClr val="0000FF"/>
                </a:solidFill>
              </a:rPr>
              <a:t>UOV scheme </a:t>
            </a:r>
            <a:r>
              <a:rPr lang="en-CN" dirty="0"/>
              <a:t>in cryptography.</a:t>
            </a:r>
          </a:p>
          <a:p>
            <a:endParaRPr lang="en-CN" dirty="0"/>
          </a:p>
          <a:p>
            <a:r>
              <a:rPr lang="en-CN" dirty="0"/>
              <a:t>In the future, we plan to experimentally evaluate and optimize the </a:t>
            </a:r>
            <a:r>
              <a:rPr lang="en-CN" dirty="0">
                <a:solidFill>
                  <a:srgbClr val="0000FF"/>
                </a:solidFill>
              </a:rPr>
              <a:t>placement of trusted nodes </a:t>
            </a:r>
            <a:r>
              <a:rPr lang="en-CN" dirty="0"/>
              <a:t>to cover an agricultural farm and also develop security </a:t>
            </a:r>
            <a:r>
              <a:rPr lang="en-CN" dirty="0">
                <a:solidFill>
                  <a:srgbClr val="0000FF"/>
                </a:solidFill>
              </a:rPr>
              <a:t>for G-to-L</a:t>
            </a:r>
            <a:r>
              <a:rPr lang="en-CN" dirty="0"/>
              <a:t> communication link. </a:t>
            </a:r>
          </a:p>
          <a:p>
            <a:pPr marL="0" indent="0" algn="ctr">
              <a:buNone/>
            </a:pPr>
            <a:r>
              <a:rPr lang="en-CN" sz="3600" b="1" dirty="0">
                <a:solidFill>
                  <a:srgbClr val="0000FF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01241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92E1-3346-C1F6-CC0B-C8ED6F35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7" y="1"/>
            <a:ext cx="11911913" cy="927099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</a:rPr>
              <a:t>Background</a:t>
            </a:r>
          </a:p>
        </p:txBody>
      </p:sp>
      <p:pic>
        <p:nvPicPr>
          <p:cNvPr id="5" name="Content Placeholder 4" descr="A picture containing text, tree, outdoor, plant&#10;&#10;Description automatically generated">
            <a:extLst>
              <a:ext uri="{FF2B5EF4-FFF2-40B4-BE49-F238E27FC236}">
                <a16:creationId xmlns:a16="http://schemas.microsoft.com/office/drawing/2014/main" id="{97968C5D-427E-6540-516E-BA3949408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3582" y="1326470"/>
            <a:ext cx="3309797" cy="2034147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24D3D99-9E78-8575-B4A6-B8DD84FFE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379" y="1272501"/>
            <a:ext cx="2863851" cy="2034147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FAB8F3A-6D0A-38B3-673B-EA8EDD38A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230" y="1267224"/>
            <a:ext cx="2782065" cy="2044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920CC3-266E-90E0-183E-19C482A93386}"/>
              </a:ext>
            </a:extLst>
          </p:cNvPr>
          <p:cNvSpPr txBox="1"/>
          <p:nvPr/>
        </p:nvSpPr>
        <p:spPr>
          <a:xfrm>
            <a:off x="680224" y="4059044"/>
            <a:ext cx="795082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400" dirty="0"/>
              <a:t>Agricultural Internet of Things (Ag-IoT):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N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N" sz="2400" dirty="0"/>
              <a:t>Increased Productivity in farm yields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N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N" sz="2400" dirty="0"/>
              <a:t>Wireless Enabled smart farming</a:t>
            </a:r>
          </a:p>
          <a:p>
            <a:pPr lvl="1"/>
            <a:endParaRPr lang="en-CN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N" sz="2400" dirty="0"/>
              <a:t>Soil monitoring, Plant health, smart irrigation, etc.</a:t>
            </a:r>
          </a:p>
          <a:p>
            <a:endParaRPr lang="en-CN" sz="2000" dirty="0"/>
          </a:p>
          <a:p>
            <a:endParaRPr lang="en-C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0B7AE-AFC4-0A17-D342-10CA36F8E144}"/>
              </a:ext>
            </a:extLst>
          </p:cNvPr>
          <p:cNvSpPr txBox="1"/>
          <p:nvPr/>
        </p:nvSpPr>
        <p:spPr>
          <a:xfrm>
            <a:off x="1413582" y="3497384"/>
            <a:ext cx="804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	F</a:t>
            </a:r>
            <a:r>
              <a:rPr lang="en-CN" dirty="0"/>
              <a:t>ig 1: Ag-IoT</a:t>
            </a:r>
          </a:p>
        </p:txBody>
      </p:sp>
    </p:spTree>
    <p:extLst>
      <p:ext uri="{BB962C8B-B14F-4D97-AF65-F5344CB8AC3E}">
        <p14:creationId xmlns:p14="http://schemas.microsoft.com/office/powerpoint/2010/main" val="374684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EA67-F31B-7DC3-4632-40CB082A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74171"/>
            <a:ext cx="11512732" cy="809899"/>
          </a:xfrm>
        </p:spPr>
        <p:txBody>
          <a:bodyPr>
            <a:normAutofit/>
          </a:bodyPr>
          <a:lstStyle/>
          <a:p>
            <a:r>
              <a:rPr lang="en-CN" b="1" dirty="0">
                <a:solidFill>
                  <a:srgbClr val="0000FF"/>
                </a:solidFill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6FEB7-DE56-2D02-3499-016EB3193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905691"/>
            <a:ext cx="11773989" cy="58434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pPr marL="0" indent="0">
              <a:buNone/>
            </a:pPr>
            <a:endParaRPr lang="en-CN" dirty="0"/>
          </a:p>
          <a:p>
            <a:endParaRPr lang="en-CN" dirty="0"/>
          </a:p>
          <a:p>
            <a:endParaRPr lang="en-CN" dirty="0"/>
          </a:p>
          <a:p>
            <a:r>
              <a:rPr lang="en-CN" dirty="0"/>
              <a:t>Safer automated farming practices to </a:t>
            </a:r>
            <a:r>
              <a:rPr lang="en-CN" dirty="0">
                <a:solidFill>
                  <a:srgbClr val="0000FF"/>
                </a:solidFill>
              </a:rPr>
              <a:t>prevent various threats </a:t>
            </a:r>
            <a:r>
              <a:rPr lang="en-CN" dirty="0"/>
              <a:t>like active signal injection attacks.</a:t>
            </a:r>
            <a:endParaRPr lang="en-US" dirty="0"/>
          </a:p>
          <a:p>
            <a:r>
              <a:rPr lang="en-US" dirty="0"/>
              <a:t>S</a:t>
            </a:r>
            <a:r>
              <a:rPr lang="en-CN" dirty="0"/>
              <a:t>ecured transmission and Reception of </a:t>
            </a:r>
            <a:r>
              <a:rPr lang="en-CN" dirty="0">
                <a:solidFill>
                  <a:srgbClr val="0000FF"/>
                </a:solidFill>
              </a:rPr>
              <a:t>wireless sensor data</a:t>
            </a:r>
            <a:r>
              <a:rPr lang="en-CN" dirty="0"/>
              <a:t>.</a:t>
            </a:r>
          </a:p>
          <a:p>
            <a:r>
              <a:rPr lang="en-CN" dirty="0"/>
              <a:t>Data collected by the sensors can be secured by </a:t>
            </a:r>
            <a:r>
              <a:rPr lang="en-CN" dirty="0">
                <a:solidFill>
                  <a:srgbClr val="0000FF"/>
                </a:solidFill>
              </a:rPr>
              <a:t>initial trust establishment</a:t>
            </a:r>
            <a:r>
              <a:rPr lang="en-CN" dirty="0"/>
              <a:t>. </a:t>
            </a:r>
          </a:p>
          <a:p>
            <a:r>
              <a:rPr lang="en-CN" dirty="0"/>
              <a:t>Initial trust establishment includes </a:t>
            </a:r>
            <a:r>
              <a:rPr lang="en-CN" dirty="0">
                <a:solidFill>
                  <a:srgbClr val="0000FF"/>
                </a:solidFill>
              </a:rPr>
              <a:t>authentication</a:t>
            </a:r>
            <a:r>
              <a:rPr lang="en-CN" dirty="0"/>
              <a:t> and </a:t>
            </a:r>
            <a:r>
              <a:rPr lang="en-CN" dirty="0">
                <a:solidFill>
                  <a:srgbClr val="0000FF"/>
                </a:solidFill>
              </a:rPr>
              <a:t>secure</a:t>
            </a:r>
            <a:r>
              <a:rPr lang="en-CN" dirty="0">
                <a:solidFill>
                  <a:srgbClr val="0070C0"/>
                </a:solidFill>
              </a:rPr>
              <a:t> </a:t>
            </a:r>
            <a:r>
              <a:rPr lang="en-CN" dirty="0">
                <a:solidFill>
                  <a:srgbClr val="0000FF"/>
                </a:solidFill>
              </a:rPr>
              <a:t>key</a:t>
            </a:r>
            <a:r>
              <a:rPr lang="en-CN" dirty="0">
                <a:solidFill>
                  <a:srgbClr val="0070C0"/>
                </a:solidFill>
              </a:rPr>
              <a:t> </a:t>
            </a:r>
            <a:r>
              <a:rPr lang="en-CN" dirty="0">
                <a:solidFill>
                  <a:srgbClr val="0000FF"/>
                </a:solidFill>
              </a:rPr>
              <a:t>establishment</a:t>
            </a:r>
            <a:r>
              <a:rPr lang="en-CN" dirty="0"/>
              <a:t> between underground sensor and over the air gateway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0A021-041D-4EB1-B63E-29B531A4C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364" y="108857"/>
            <a:ext cx="5679882" cy="30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07A1-E432-B51A-B6FA-BA51ACA2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" y="38871"/>
            <a:ext cx="11713029" cy="854075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</a:rPr>
              <a:t>Objectives</a:t>
            </a:r>
            <a:endParaRPr lang="en-C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4159B-1BF9-4F16-062D-F61DA3CF3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5" y="815885"/>
            <a:ext cx="11713029" cy="5907132"/>
          </a:xfrm>
        </p:spPr>
        <p:txBody>
          <a:bodyPr>
            <a:normAutofit fontScale="92500" lnSpcReduction="10000"/>
          </a:bodyPr>
          <a:lstStyle/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</a:t>
            </a:r>
            <a:endParaRPr lang="en-CN" sz="1800" dirty="0"/>
          </a:p>
          <a:p>
            <a:r>
              <a:rPr lang="en-CN" dirty="0"/>
              <a:t>To develop a secret free trust establishment for underground wireless communication.</a:t>
            </a:r>
          </a:p>
          <a:p>
            <a:pPr lvl="1"/>
            <a:r>
              <a:rPr lang="en-CN" dirty="0"/>
              <a:t>Secure key establishment by performing </a:t>
            </a:r>
            <a:r>
              <a:rPr lang="en-CN" dirty="0">
                <a:solidFill>
                  <a:srgbClr val="0000FF"/>
                </a:solidFill>
              </a:rPr>
              <a:t>Message Integrity </a:t>
            </a:r>
            <a:r>
              <a:rPr lang="en-CN" dirty="0"/>
              <a:t>verification using hard to forge wireless properties.</a:t>
            </a:r>
          </a:p>
          <a:p>
            <a:pPr marL="457200" lvl="1" indent="0">
              <a:buNone/>
            </a:pPr>
            <a:endParaRPr lang="en-CN" dirty="0"/>
          </a:p>
          <a:p>
            <a:pPr lvl="1"/>
            <a:r>
              <a:rPr lang="en-CN" dirty="0"/>
              <a:t>Authentication between the trusted node and gateway node</a:t>
            </a:r>
          </a:p>
          <a:p>
            <a:pPr marL="457200" lvl="1" indent="0">
              <a:buNone/>
            </a:pPr>
            <a:endParaRPr lang="en-CN" dirty="0"/>
          </a:p>
          <a:p>
            <a:pPr lvl="1"/>
            <a:r>
              <a:rPr lang="en-CN" dirty="0"/>
              <a:t>We show that the security of STUN is comparable to </a:t>
            </a:r>
            <a:r>
              <a:rPr lang="en-CN" dirty="0">
                <a:solidFill>
                  <a:srgbClr val="0000FF"/>
                </a:solidFill>
              </a:rPr>
              <a:t>unbalance oil and Vinegar </a:t>
            </a:r>
            <a:r>
              <a:rPr lang="en-CN" dirty="0"/>
              <a:t>public key cryptographic scheme. </a:t>
            </a:r>
          </a:p>
          <a:p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9C176-9106-4DEC-91D3-EF456FEE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149349"/>
            <a:ext cx="920750" cy="521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3D5037-D82B-4EFA-81D4-EE35CFA750C6}"/>
              </a:ext>
            </a:extLst>
          </p:cNvPr>
          <p:cNvSpPr txBox="1"/>
          <p:nvPr/>
        </p:nvSpPr>
        <p:spPr>
          <a:xfrm>
            <a:off x="1509857" y="1735909"/>
            <a:ext cx="1240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Adversary (</a:t>
            </a:r>
            <a:r>
              <a:rPr lang="en-US" sz="1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A71C9-F41F-40AB-9AFF-35D534FDAB96}"/>
              </a:ext>
            </a:extLst>
          </p:cNvPr>
          <p:cNvSpPr txBox="1"/>
          <p:nvPr/>
        </p:nvSpPr>
        <p:spPr>
          <a:xfrm>
            <a:off x="8866587" y="1084648"/>
            <a:ext cx="16463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Legitimate Nodes</a:t>
            </a:r>
          </a:p>
          <a:p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     Trusted Node</a:t>
            </a:r>
          </a:p>
          <a:p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     Gateway</a:t>
            </a:r>
          </a:p>
          <a:p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B4A57A-B8C4-43D5-8E23-EBDF4C548371}"/>
              </a:ext>
            </a:extLst>
          </p:cNvPr>
          <p:cNvSpPr/>
          <p:nvPr/>
        </p:nvSpPr>
        <p:spPr>
          <a:xfrm>
            <a:off x="8926480" y="1189607"/>
            <a:ext cx="179524" cy="166989"/>
          </a:xfrm>
          <a:prstGeom prst="ellipse">
            <a:avLst/>
          </a:prstGeom>
          <a:solidFill>
            <a:srgbClr val="CD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3D0DD5-B079-4F3B-A4BA-8D6011B0BE09}"/>
              </a:ext>
            </a:extLst>
          </p:cNvPr>
          <p:cNvSpPr/>
          <p:nvPr/>
        </p:nvSpPr>
        <p:spPr>
          <a:xfrm>
            <a:off x="8921907" y="1562100"/>
            <a:ext cx="179524" cy="153490"/>
          </a:xfrm>
          <a:prstGeom prst="rect">
            <a:avLst/>
          </a:prstGeom>
          <a:solidFill>
            <a:srgbClr val="61C9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Triangle 11">
            <a:extLst>
              <a:ext uri="{FF2B5EF4-FFF2-40B4-BE49-F238E27FC236}">
                <a16:creationId xmlns:a16="http://schemas.microsoft.com/office/drawing/2014/main" id="{CCEE961F-36C1-4807-9883-9DD7120ED33C}"/>
              </a:ext>
            </a:extLst>
          </p:cNvPr>
          <p:cNvSpPr/>
          <p:nvPr/>
        </p:nvSpPr>
        <p:spPr>
          <a:xfrm>
            <a:off x="8921907" y="1921127"/>
            <a:ext cx="179524" cy="16190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2CA7823C-9828-4593-A6D8-A00D7BB66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0" y="1022474"/>
            <a:ext cx="3467100" cy="240652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390564-FA9D-4DA0-90DD-A8EB114668AC}"/>
              </a:ext>
            </a:extLst>
          </p:cNvPr>
          <p:cNvCxnSpPr>
            <a:stCxn id="6" idx="3"/>
          </p:cNvCxnSpPr>
          <p:nvPr/>
        </p:nvCxnSpPr>
        <p:spPr>
          <a:xfrm flipV="1">
            <a:off x="2635250" y="1356596"/>
            <a:ext cx="2914760" cy="53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1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ED37-334D-5E21-E23B-5124A767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7" y="165463"/>
            <a:ext cx="11808822" cy="905691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</a:rPr>
              <a:t>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7E761-C195-110E-7159-C5F00E87D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7" y="1071154"/>
            <a:ext cx="11808821" cy="5621383"/>
          </a:xfrm>
        </p:spPr>
        <p:txBody>
          <a:bodyPr/>
          <a:lstStyle/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</a:t>
            </a:r>
          </a:p>
          <a:p>
            <a:pPr marL="0" indent="0">
              <a:buNone/>
            </a:pPr>
            <a:r>
              <a:rPr lang="en-US" sz="1800" dirty="0"/>
              <a:t>		</a:t>
            </a:r>
            <a:endParaRPr lang="en-CN" dirty="0"/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B0C560AC-1D86-41FD-3D8B-DF6D67517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02" y="1166948"/>
            <a:ext cx="4978400" cy="2674276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F3C14BB-21B2-3319-4F8B-BBB62B7C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9576"/>
            <a:ext cx="5041900" cy="2723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A9F8EC-6019-593C-3938-2EE077843867}"/>
              </a:ext>
            </a:extLst>
          </p:cNvPr>
          <p:cNvSpPr txBox="1"/>
          <p:nvPr/>
        </p:nvSpPr>
        <p:spPr>
          <a:xfrm>
            <a:off x="2176424" y="3723554"/>
            <a:ext cx="234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     Type 1 Adversary</a:t>
            </a:r>
            <a:endParaRPr lang="en-US" sz="12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2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44C29-33E4-80EC-EC35-809FCE7F0741}"/>
              </a:ext>
            </a:extLst>
          </p:cNvPr>
          <p:cNvSpPr txBox="1"/>
          <p:nvPr/>
        </p:nvSpPr>
        <p:spPr>
          <a:xfrm>
            <a:off x="7675607" y="3723554"/>
            <a:ext cx="188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     Type 2 Adversary</a:t>
            </a:r>
            <a:endParaRPr lang="en-US" sz="12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2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547A5-3810-33DD-D545-FFE4F24FDD68}"/>
              </a:ext>
            </a:extLst>
          </p:cNvPr>
          <p:cNvSpPr txBox="1"/>
          <p:nvPr/>
        </p:nvSpPr>
        <p:spPr>
          <a:xfrm>
            <a:off x="828392" y="4368800"/>
            <a:ext cx="5041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400" dirty="0"/>
              <a:t>Type 1 adversary which attempts to inject its signals simultaneously at G and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400" dirty="0"/>
              <a:t>Adversary is </a:t>
            </a:r>
            <a:r>
              <a:rPr lang="en-CN" sz="2400" dirty="0">
                <a:solidFill>
                  <a:srgbClr val="0000FF"/>
                </a:solidFill>
              </a:rPr>
              <a:t>outside</a:t>
            </a:r>
            <a:r>
              <a:rPr lang="en-CN" sz="2400" dirty="0"/>
              <a:t> the perimeter of the farm.</a:t>
            </a:r>
          </a:p>
          <a:p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959DE8-0474-DCA9-C688-51BDC1208D33}"/>
              </a:ext>
            </a:extLst>
          </p:cNvPr>
          <p:cNvSpPr txBox="1"/>
          <p:nvPr/>
        </p:nvSpPr>
        <p:spPr>
          <a:xfrm>
            <a:off x="6756400" y="4364833"/>
            <a:ext cx="43858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/>
              <a:t>Type 2 adversary can deploy </a:t>
            </a:r>
            <a:r>
              <a:rPr lang="en-CN" sz="2400" dirty="0">
                <a:solidFill>
                  <a:srgbClr val="0000FF"/>
                </a:solidFill>
              </a:rPr>
              <a:t>additional nodes above and underground</a:t>
            </a:r>
            <a:r>
              <a:rPr lang="en-CN" sz="2400" dirty="0">
                <a:solidFill>
                  <a:srgbClr val="0070C0"/>
                </a:solidFill>
              </a:rPr>
              <a:t> </a:t>
            </a:r>
            <a:r>
              <a:rPr lang="en-CN" sz="2400" dirty="0"/>
              <a:t>to ach</a:t>
            </a:r>
            <a:r>
              <a:rPr lang="en-US" sz="2400" dirty="0" err="1"/>
              <a:t>ie</a:t>
            </a:r>
            <a:r>
              <a:rPr lang="en-CN" sz="2400" dirty="0"/>
              <a:t>ve the receive signal strength (RSS) at G and T</a:t>
            </a:r>
          </a:p>
          <a:p>
            <a:endParaRPr lang="en-US" sz="2400" dirty="0">
              <a:solidFill>
                <a:srgbClr val="0070C0"/>
              </a:solidFill>
              <a:ea typeface="Calibri" charset="0"/>
              <a:cs typeface="Calibri" charset="0"/>
            </a:endParaRPr>
          </a:p>
          <a:p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8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8554-4079-A748-0401-DBF191CC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01601"/>
            <a:ext cx="11849089" cy="627436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STUN: </a:t>
            </a:r>
            <a:r>
              <a:rPr lang="en-CN" b="1" dirty="0">
                <a:solidFill>
                  <a:srgbClr val="0000FF"/>
                </a:solidFill>
              </a:rPr>
              <a:t>Trust Establishment Protocol </a:t>
            </a:r>
            <a:endParaRPr lang="en-CN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0AEAA4-20EE-B1F9-3546-7EBE7453E9D2}"/>
              </a:ext>
            </a:extLst>
          </p:cNvPr>
          <p:cNvCxnSpPr>
            <a:cxnSpLocks/>
          </p:cNvCxnSpPr>
          <p:nvPr/>
        </p:nvCxnSpPr>
        <p:spPr>
          <a:xfrm>
            <a:off x="1803400" y="1257300"/>
            <a:ext cx="0" cy="52324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04C7B3-CDD3-F846-25AE-075F6F97675E}"/>
              </a:ext>
            </a:extLst>
          </p:cNvPr>
          <p:cNvCxnSpPr>
            <a:cxnSpLocks/>
          </p:cNvCxnSpPr>
          <p:nvPr/>
        </p:nvCxnSpPr>
        <p:spPr>
          <a:xfrm>
            <a:off x="10312400" y="1257300"/>
            <a:ext cx="0" cy="53467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A78808-34CC-3ED7-7DD0-C5303A60C4DD}"/>
              </a:ext>
            </a:extLst>
          </p:cNvPr>
          <p:cNvCxnSpPr>
            <a:cxnSpLocks/>
          </p:cNvCxnSpPr>
          <p:nvPr/>
        </p:nvCxnSpPr>
        <p:spPr>
          <a:xfrm>
            <a:off x="5829300" y="1257300"/>
            <a:ext cx="1" cy="52324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1192EF-1CA4-26CA-3F16-56F549CE05CE}"/>
              </a:ext>
            </a:extLst>
          </p:cNvPr>
          <p:cNvCxnSpPr>
            <a:cxnSpLocks/>
          </p:cNvCxnSpPr>
          <p:nvPr/>
        </p:nvCxnSpPr>
        <p:spPr>
          <a:xfrm>
            <a:off x="5829300" y="1917700"/>
            <a:ext cx="44831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EDDCFEE-C30C-F0CD-4DE7-3F3C669C389F}"/>
              </a:ext>
            </a:extLst>
          </p:cNvPr>
          <p:cNvSpPr txBox="1"/>
          <p:nvPr/>
        </p:nvSpPr>
        <p:spPr>
          <a:xfrm>
            <a:off x="5626099" y="73685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621503-2FCA-5D95-1854-A0D689956282}"/>
              </a:ext>
            </a:extLst>
          </p:cNvPr>
          <p:cNvCxnSpPr>
            <a:cxnSpLocks/>
          </p:cNvCxnSpPr>
          <p:nvPr/>
        </p:nvCxnSpPr>
        <p:spPr>
          <a:xfrm>
            <a:off x="1803400" y="1929200"/>
            <a:ext cx="401955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8C39494-88F7-AB2F-8B7A-15484F0F5168}"/>
              </a:ext>
            </a:extLst>
          </p:cNvPr>
          <p:cNvSpPr txBox="1"/>
          <p:nvPr/>
        </p:nvSpPr>
        <p:spPr>
          <a:xfrm>
            <a:off x="1663702" y="800269"/>
            <a:ext cx="49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051CC3-E5D9-11D3-7318-459D6EA01F74}"/>
              </a:ext>
            </a:extLst>
          </p:cNvPr>
          <p:cNvSpPr txBox="1"/>
          <p:nvPr/>
        </p:nvSpPr>
        <p:spPr>
          <a:xfrm>
            <a:off x="10115549" y="76233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28F8E4-F712-97E9-8609-0F824D606FEE}"/>
              </a:ext>
            </a:extLst>
          </p:cNvPr>
          <p:cNvCxnSpPr>
            <a:cxnSpLocks/>
          </p:cNvCxnSpPr>
          <p:nvPr/>
        </p:nvCxnSpPr>
        <p:spPr>
          <a:xfrm>
            <a:off x="1803400" y="3022600"/>
            <a:ext cx="40259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6CCDED-26F8-9C17-5CCD-973D1054548F}"/>
              </a:ext>
            </a:extLst>
          </p:cNvPr>
          <p:cNvCxnSpPr>
            <a:cxnSpLocks/>
          </p:cNvCxnSpPr>
          <p:nvPr/>
        </p:nvCxnSpPr>
        <p:spPr>
          <a:xfrm>
            <a:off x="1803401" y="3708400"/>
            <a:ext cx="850899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9D10C15-A8F4-CBCA-53C1-CF6E9452C753}"/>
              </a:ext>
            </a:extLst>
          </p:cNvPr>
          <p:cNvCxnSpPr>
            <a:cxnSpLocks/>
          </p:cNvCxnSpPr>
          <p:nvPr/>
        </p:nvCxnSpPr>
        <p:spPr>
          <a:xfrm>
            <a:off x="5829301" y="4837500"/>
            <a:ext cx="448309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9020AD-29E5-1102-EA30-3B1EFC3E752D}"/>
              </a:ext>
            </a:extLst>
          </p:cNvPr>
          <p:cNvCxnSpPr>
            <a:cxnSpLocks/>
          </p:cNvCxnSpPr>
          <p:nvPr/>
        </p:nvCxnSpPr>
        <p:spPr>
          <a:xfrm>
            <a:off x="1803400" y="6209100"/>
            <a:ext cx="401955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B700F99-59D3-111C-497A-F778B1CCE19D}"/>
              </a:ext>
            </a:extLst>
          </p:cNvPr>
          <p:cNvSpPr txBox="1"/>
          <p:nvPr/>
        </p:nvSpPr>
        <p:spPr>
          <a:xfrm>
            <a:off x="4787906" y="1231555"/>
            <a:ext cx="1396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Initialization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AEDB95-46F6-AFB5-894F-B02756778622}"/>
              </a:ext>
            </a:extLst>
          </p:cNvPr>
          <p:cNvSpPr txBox="1"/>
          <p:nvPr/>
        </p:nvSpPr>
        <p:spPr>
          <a:xfrm>
            <a:off x="3346452" y="1580378"/>
            <a:ext cx="1396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Sync Message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FB167D-E688-99F2-ED87-8D6824EC3C12}"/>
              </a:ext>
            </a:extLst>
          </p:cNvPr>
          <p:cNvSpPr txBox="1"/>
          <p:nvPr/>
        </p:nvSpPr>
        <p:spPr>
          <a:xfrm>
            <a:off x="7092952" y="1563888"/>
            <a:ext cx="1396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Sync Message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7933DD8-9FB6-E75E-82EC-232DBABEB57E}"/>
                  </a:ext>
                </a:extLst>
              </p:cNvPr>
              <p:cNvSpPr txBox="1"/>
              <p:nvPr/>
            </p:nvSpPr>
            <p:spPr>
              <a:xfrm>
                <a:off x="2070100" y="2698581"/>
                <a:ext cx="31241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Compute and transmit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𝑖</m:t>
                        </m:r>
                      </m:sub>
                    </m:sSub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←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𝐼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𝐷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,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𝑧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7933DD8-9FB6-E75E-82EC-232DBABEB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00" y="2698581"/>
                <a:ext cx="3124189" cy="276999"/>
              </a:xfrm>
              <a:prstGeom prst="rect">
                <a:avLst/>
              </a:prstGeom>
              <a:blipFill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36950B0-0242-4450-1680-AFB6801A68D1}"/>
                  </a:ext>
                </a:extLst>
              </p:cNvPr>
              <p:cNvSpPr txBox="1"/>
              <p:nvPr/>
            </p:nvSpPr>
            <p:spPr>
              <a:xfrm>
                <a:off x="6013450" y="3375801"/>
                <a:ext cx="31241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Compute and transmit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𝑖</m:t>
                        </m:r>
                      </m:sub>
                    </m:sSub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←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𝐼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𝐷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,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𝑧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36950B0-0242-4450-1680-AFB6801A6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450" y="3375801"/>
                <a:ext cx="3124189" cy="276999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91904B-6366-46FF-978E-2D4FBA36276F}"/>
                  </a:ext>
                </a:extLst>
              </p:cNvPr>
              <p:cNvSpPr txBox="1"/>
              <p:nvPr/>
            </p:nvSpPr>
            <p:spPr>
              <a:xfrm>
                <a:off x="10496549" y="3569900"/>
                <a:ext cx="1797028" cy="862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Records RSS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𝑃𝑟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𝑇𝑖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Calibri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{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𝑃𝑟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𝑇𝑖</m:t>
                        </m:r>
                      </m:sub>
                    </m:sSub>
                  </m:oMath>
                </a14:m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(1),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𝑃𝑟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𝑇𝑖</m:t>
                        </m:r>
                      </m:sub>
                    </m:sSub>
                  </m:oMath>
                </a14:m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(l)}</a:t>
                </a:r>
              </a:p>
              <a:p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Verification Criterion: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𝜏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𝑙𝑜𝑤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𝑇</m:t>
                        </m:r>
                      </m:sup>
                    </m:sSubSup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≤</m:t>
                    </m:r>
                  </m:oMath>
                </a14:m>
                <a:r>
                  <a:rPr lang="en-US" sz="1200" dirty="0"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𝑃𝑟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𝑇𝑖</m:t>
                        </m:r>
                      </m:sub>
                    </m:sSub>
                  </m:oMath>
                </a14:m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(k)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≤</m:t>
                    </m:r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𝜏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h𝑖𝑔h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91904B-6366-46FF-978E-2D4FBA362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549" y="3569900"/>
                <a:ext cx="1797028" cy="862287"/>
              </a:xfrm>
              <a:prstGeom prst="rect">
                <a:avLst/>
              </a:prstGeom>
              <a:blipFill>
                <a:blip r:embed="rId4"/>
                <a:stretch>
                  <a:fillRect t="-1471" b="-14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83A8134-DB5C-BBA1-96D5-2E735D4B5A27}"/>
                  </a:ext>
                </a:extLst>
              </p:cNvPr>
              <p:cNvSpPr txBox="1"/>
              <p:nvPr/>
            </p:nvSpPr>
            <p:spPr>
              <a:xfrm>
                <a:off x="6057900" y="4462067"/>
                <a:ext cx="3390900" cy="29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 Transmit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𝑇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Calibri" charset="0"/>
                      </a:rPr>
                      <m:t>≔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𝐴𝐸</m:t>
                        </m:r>
                      </m:e>
                      <m:sub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𝐺𝑇</m:t>
                            </m:r>
                          </m:sub>
                        </m:sSub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Calibri" charset="0"/>
                      </a:rPr>
                      <m:t>(</m:t>
                    </m:r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1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𝚤</m:t>
                        </m:r>
                      </m:sup>
                    </m:sSubSup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∥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𝐼𝐷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,…,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𝑛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𝚤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∥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𝐼𝐷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Calibri" charset="0"/>
                      </a:rPr>
                      <m:t>)</m:t>
                    </m:r>
                  </m:oMath>
                </a14:m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83A8134-DB5C-BBA1-96D5-2E735D4B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0" y="4462067"/>
                <a:ext cx="3390900" cy="294055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519ADA-98BE-43EA-22BA-275A71D6A10F}"/>
                  </a:ext>
                </a:extLst>
              </p:cNvPr>
              <p:cNvSpPr txBox="1"/>
              <p:nvPr/>
            </p:nvSpPr>
            <p:spPr>
              <a:xfrm>
                <a:off x="4019561" y="4212879"/>
                <a:ext cx="17970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G Records RSS  for 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𝑃𝑟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Calibri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{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𝑃𝑟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(1),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𝑃𝑟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(l)}  also for T, </a:t>
                </a:r>
                <a:r>
                  <a:rPr lang="en-US" sz="1200" dirty="0"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𝑃𝑟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𝑇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cs typeface="Calibri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{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𝑃𝑟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(1),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𝑃𝑟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𝑙</m:t>
                        </m:r>
                      </m:e>
                      <m:sup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℩</m:t>
                        </m:r>
                      </m:sup>
                    </m:sSup>
                  </m:oMath>
                </a14:m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)}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519ADA-98BE-43EA-22BA-275A71D6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61" y="4212879"/>
                <a:ext cx="1797028" cy="830997"/>
              </a:xfrm>
              <a:prstGeom prst="rect">
                <a:avLst/>
              </a:prstGeom>
              <a:blipFill>
                <a:blip r:embed="rId6"/>
                <a:stretch>
                  <a:fillRect r="-1408" b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96368F-9692-D77E-0B4A-0EB395B57585}"/>
                  </a:ext>
                </a:extLst>
              </p:cNvPr>
              <p:cNvSpPr txBox="1"/>
              <p:nvPr/>
            </p:nvSpPr>
            <p:spPr>
              <a:xfrm>
                <a:off x="5905522" y="4941885"/>
                <a:ext cx="2584417" cy="862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Decrypt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𝑇</m:t>
                        </m:r>
                      </m:sub>
                      <m:sup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℩</m:t>
                        </m:r>
                      </m:sup>
                    </m:sSubSup>
                    <m:r>
                      <a:rPr lang="en-US" sz="1200" b="0" i="1" smtClean="0">
                        <a:latin typeface="Cambria Math" panose="02040503050406030204" pitchFamily="18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  <a:cs typeface="Calibri" charset="0"/>
                      </a:rPr>
                      <m:t>to</m:t>
                    </m:r>
                    <m:r>
                      <a:rPr lang="en-US" sz="1200" b="0" i="0" smtClean="0">
                        <a:latin typeface="Cambria Math" panose="02040503050406030204" pitchFamily="18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  <a:cs typeface="Calibri" charset="0"/>
                      </a:rPr>
                      <m:t>obtain</m:t>
                    </m:r>
                    <m:r>
                      <a:rPr lang="en-US" sz="1200" b="0" i="0" smtClean="0">
                        <a:latin typeface="Cambria Math" panose="02040503050406030204" pitchFamily="18" charset="0"/>
                        <a:cs typeface="Calibri" charset="0"/>
                      </a:rPr>
                      <m:t> 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𝑚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cs typeface="Calibri" charset="0"/>
                          </a:rPr>
                          <m:t>1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𝚤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∥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𝐼𝐷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1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 and compares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charset="0"/>
                              </a:rPr>
                              <m:t>℩</m:t>
                            </m:r>
                          </m:sup>
                        </m:sSubSup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=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 </m:t>
                        </m:r>
                      </m:sub>
                      <m:sup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℩℩</m:t>
                        </m:r>
                      </m:sup>
                    </m:sSubSup>
                    <m:r>
                      <a:rPr lang="en-US" sz="1200" b="0" i="1" smtClean="0">
                        <a:latin typeface="Cambria Math" panose="02040503050406030204" pitchFamily="18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  <a:cs typeface="Calibri" charset="0"/>
                      </a:rPr>
                      <m:t>or</m:t>
                    </m:r>
                    <m:r>
                      <a:rPr lang="en-US" sz="1200" b="0" i="0" smtClean="0">
                        <a:latin typeface="Cambria Math" panose="02040503050406030204" pitchFamily="18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  <a:cs typeface="Calibri" charset="0"/>
                      </a:rPr>
                      <m:t>not</m:t>
                    </m:r>
                    <m:r>
                      <a:rPr lang="en-US" sz="1200" b="0" i="0" smtClean="0">
                        <a:latin typeface="Cambria Math" panose="02040503050406030204" pitchFamily="18" charset="0"/>
                        <a:cs typeface="Calibri" charset="0"/>
                      </a:rPr>
                      <m:t>.</m:t>
                    </m:r>
                  </m:oMath>
                </a14:m>
                <a:endParaRPr lang="en-US" sz="1200" b="0" dirty="0">
                  <a:latin typeface="Calibri" charset="0"/>
                  <a:cs typeface="Calibri" charset="0"/>
                </a:endParaRPr>
              </a:p>
              <a:p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Verification Criterion: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𝜏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𝑙𝑜𝑤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𝑇</m:t>
                        </m:r>
                      </m:sup>
                    </m:sSubSup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≤</m:t>
                    </m:r>
                  </m:oMath>
                </a14:m>
                <a:r>
                  <a:rPr lang="en-US" sz="1200" dirty="0"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𝛾</m:t>
                    </m:r>
                  </m:oMath>
                </a14:m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(k)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≤</m:t>
                    </m:r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𝜏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h𝑖𝑔h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96368F-9692-D77E-0B4A-0EB395B57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22" y="4941885"/>
                <a:ext cx="2584417" cy="862480"/>
              </a:xfrm>
              <a:prstGeom prst="rect">
                <a:avLst/>
              </a:prstGeom>
              <a:blipFill>
                <a:blip r:embed="rId7"/>
                <a:stretch>
                  <a:fillRect t="-1471" b="-14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3DF6B2-F334-697D-C39A-A55B18D255A1}"/>
                  </a:ext>
                </a:extLst>
              </p:cNvPr>
              <p:cNvSpPr txBox="1"/>
              <p:nvPr/>
            </p:nvSpPr>
            <p:spPr>
              <a:xfrm>
                <a:off x="2387605" y="5769747"/>
                <a:ext cx="31241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Compute and transmit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𝐺</m:t>
                        </m:r>
                      </m:sub>
                    </m:sSub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←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𝐼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𝐷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𝐺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,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𝑧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3DF6B2-F334-697D-C39A-A55B18D25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605" y="5769747"/>
                <a:ext cx="3124189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EDE6C9-EB4D-FF51-B18E-90FBB6945900}"/>
                  </a:ext>
                </a:extLst>
              </p:cNvPr>
              <p:cNvSpPr txBox="1"/>
              <p:nvPr/>
            </p:nvSpPr>
            <p:spPr>
              <a:xfrm>
                <a:off x="158777" y="5773003"/>
                <a:ext cx="17970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Key establishment: Receives message computes pairwise key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  <m:t>𝐺𝑖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charset="0"/>
                        </a:rPr>
                        <m:t>←</m:t>
                      </m:r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EDE6C9-EB4D-FF51-B18E-90FBB6945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77" y="5773003"/>
                <a:ext cx="1797028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7BA00A-E7C8-580A-2454-40C1E4D7F8AF}"/>
                  </a:ext>
                </a:extLst>
              </p:cNvPr>
              <p:cNvSpPr txBox="1"/>
              <p:nvPr/>
            </p:nvSpPr>
            <p:spPr>
              <a:xfrm>
                <a:off x="5956322" y="6104087"/>
                <a:ext cx="17970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Key establishment: </a:t>
                </a:r>
              </a:p>
              <a:p>
                <a:r>
                  <a:rPr lang="en-US" sz="1200" dirty="0">
                    <a:latin typeface="Calibri" charset="0"/>
                    <a:ea typeface="Calibri" charset="0"/>
                    <a:cs typeface="Calibri" charset="0"/>
                  </a:rPr>
                  <a:t>G computes pairwise key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  <m:t>𝐺𝑖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charset="0"/>
                        </a:rPr>
                        <m:t>←</m:t>
                      </m:r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charset="0"/>
                                </a:rPr>
                                <m:t>𝐺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7BA00A-E7C8-580A-2454-40C1E4D7F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22" y="6104087"/>
                <a:ext cx="179702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72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EFA7-7D50-D5FB-3D0C-7EA76C7D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"/>
            <a:ext cx="11709400" cy="8509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STUN: Received signal strength Verification</a:t>
            </a:r>
            <a:r>
              <a:rPr lang="en-CN" b="1" dirty="0"/>
              <a:t> </a:t>
            </a:r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9F9A8D-A446-4504-97CE-E817D6785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000" y="850900"/>
                <a:ext cx="11709400" cy="5791199"/>
              </a:xfrm>
            </p:spPr>
            <p:txBody>
              <a:bodyPr/>
              <a:lstStyle/>
              <a:p>
                <a:endParaRPr lang="en-CN" dirty="0"/>
              </a:p>
              <a:p>
                <a:endParaRPr lang="en-CN" dirty="0"/>
              </a:p>
              <a:p>
                <a:endParaRPr lang="en-CN" dirty="0"/>
              </a:p>
              <a:p>
                <a:r>
                  <a:rPr lang="en-CN" dirty="0"/>
                  <a:t>Verification at T (</a:t>
                </a:r>
                <a:r>
                  <a:rPr lang="en-CN" dirty="0">
                    <a:solidFill>
                      <a:srgbClr val="0000FF"/>
                    </a:solidFill>
                  </a:rPr>
                  <a:t>step 3</a:t>
                </a:r>
                <a:r>
                  <a:rPr lang="en-CN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sSub>
                            <m:sSubPr>
                              <m:ctrlPr>
                                <a:rPr lang="en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h𝑖𝑔h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…,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CN" dirty="0"/>
              </a:p>
              <a:p>
                <a:r>
                  <a:rPr lang="en-CN" dirty="0"/>
                  <a:t>Verification at G(</a:t>
                </a:r>
                <a:r>
                  <a:rPr lang="en-CN" dirty="0">
                    <a:solidFill>
                      <a:srgbClr val="0000FF"/>
                    </a:solidFill>
                  </a:rPr>
                  <a:t>step 5</a:t>
                </a:r>
                <a:r>
                  <a:rPr lang="en-CN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𝑙𝑜𝑤</m:t>
                          </m:r>
                        </m:sub>
                      </m:sSub>
                      <m:r>
                        <a:rPr lang="en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</m:t>
                      </m:r>
                      <m:sSub>
                        <m:sSubPr>
                          <m:ctrlPr>
                            <a:rPr lang="en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h𝑖𝑔h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…,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CN" dirty="0"/>
              </a:p>
              <a:p>
                <a:endParaRPr lang="en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9F9A8D-A446-4504-97CE-E817D6785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0" y="850900"/>
                <a:ext cx="11709400" cy="5791199"/>
              </a:xfrm>
              <a:blipFill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7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73E0-C3F2-D2FF-4CA8-97261358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" y="130629"/>
            <a:ext cx="11721737" cy="949235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</a:rPr>
              <a:t>Evaluation</a:t>
            </a:r>
            <a:r>
              <a:rPr lang="en-US" b="1" dirty="0">
                <a:solidFill>
                  <a:srgbClr val="0000FF"/>
                </a:solidFill>
              </a:rPr>
              <a:t>: Type 1 Adversary</a:t>
            </a:r>
            <a:endParaRPr lang="en-CN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2726AB-9DAE-CC2F-52A9-1B7B99142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005" y="1079864"/>
                <a:ext cx="11773990" cy="5647507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Condition</a:t>
                </a:r>
                <a:r>
                  <a:rPr lang="en-CN" dirty="0"/>
                  <a:t> for adversary to defeat type 1 adversary:</a:t>
                </a:r>
              </a:p>
              <a:p>
                <a:endParaRPr lang="en-US" dirty="0"/>
              </a:p>
              <a:p>
                <a:r>
                  <a:rPr lang="en-US" dirty="0"/>
                  <a:t>Equal </a:t>
                </a:r>
                <a:r>
                  <a:rPr lang="en-US" dirty="0">
                    <a:solidFill>
                      <a:srgbClr val="0000FF"/>
                    </a:solidFill>
                  </a:rPr>
                  <a:t>t</a:t>
                </a:r>
                <a:r>
                  <a:rPr lang="en-CN" dirty="0">
                    <a:solidFill>
                      <a:srgbClr val="0000FF"/>
                    </a:solidFill>
                  </a:rPr>
                  <a:t>ransmit power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CN" dirty="0">
                    <a:solidFill>
                      <a:srgbClr val="0000FF"/>
                    </a:solidFill>
                  </a:rPr>
                  <a:t> </a:t>
                </a:r>
                <a:r>
                  <a:rPr lang="en-CN" dirty="0"/>
                  <a:t>in step 3 and 5 to pass the verification at the </a:t>
                </a:r>
                <a:r>
                  <a:rPr lang="en-CN" dirty="0">
                    <a:solidFill>
                      <a:srgbClr val="0000FF"/>
                    </a:solidFill>
                  </a:rPr>
                  <a:t>distance</a:t>
                </a:r>
                <a:r>
                  <a:rPr lang="en-CN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𝑀𝐺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CN" dirty="0"/>
                  <a:t> simulataneously.</a:t>
                </a:r>
              </a:p>
              <a:p>
                <a:endParaRPr lang="en-CN" dirty="0"/>
              </a:p>
              <a:p>
                <a:r>
                  <a:rPr lang="en-US" dirty="0"/>
                  <a:t>Secondly,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N" dirty="0">
                    <a:solidFill>
                      <a:srgbClr val="0000FF"/>
                    </a:solidFill>
                  </a:rPr>
                  <a:t> = 1</a:t>
                </a:r>
                <a:r>
                  <a:rPr lang="en-CN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2726AB-9DAE-CC2F-52A9-1B7B99142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005" y="1079864"/>
                <a:ext cx="11773990" cy="5647507"/>
              </a:xfrm>
              <a:blipFill>
                <a:blip r:embed="rId3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F542E114-CF0D-43A9-A288-B02F96D6A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961" y="845340"/>
            <a:ext cx="5365112" cy="30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0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9C1D-02E7-F3A4-DFBE-BF353122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3" y="98856"/>
            <a:ext cx="11973697" cy="889685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</a:rPr>
              <a:t>Evaluation</a:t>
            </a:r>
            <a:r>
              <a:rPr lang="en-US" b="1" dirty="0">
                <a:solidFill>
                  <a:srgbClr val="0000FF"/>
                </a:solidFill>
              </a:rPr>
              <a:t>: Type 2 Adversary</a:t>
            </a:r>
            <a:endParaRPr lang="en-CN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B3B93-AC2E-C197-C1FF-097F2B8D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853" y="1099751"/>
                <a:ext cx="11973697" cy="5659395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CN" dirty="0"/>
              </a:p>
              <a:p>
                <a:r>
                  <a:rPr lang="en-CN" dirty="0"/>
                  <a:t>Adversary above ground may be able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Sup>
                          <m:sSubSupPr>
                            <m:ctrlPr>
                              <a:rPr lang="en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CN"/>
                              <m:t>′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CN" dirty="0"/>
                  <a:t>for step 5 since the </a:t>
                </a:r>
                <a:r>
                  <a:rPr lang="en-CN" dirty="0">
                    <a:solidFill>
                      <a:srgbClr val="0000FF"/>
                    </a:solidFill>
                  </a:rPr>
                  <a:t>channel is visible</a:t>
                </a:r>
                <a:r>
                  <a:rPr lang="en-CN" dirty="0"/>
                  <a:t>. </a:t>
                </a:r>
              </a:p>
              <a:p>
                <a:endParaRPr lang="en-CN" dirty="0"/>
              </a:p>
              <a:p>
                <a:r>
                  <a:rPr lang="en-US" dirty="0"/>
                  <a:t>T</a:t>
                </a:r>
                <a:r>
                  <a:rPr lang="en-CN" dirty="0"/>
                  <a:t>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Sup>
                          <m:sSubSupPr>
                            <m:ctrlPr>
                              <a:rPr lang="en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CN"/>
                              <m:t>″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CN" dirty="0"/>
                  <a:t> underground. It has to compute a </a:t>
                </a:r>
                <a:r>
                  <a:rPr lang="en-CN" dirty="0">
                    <a:solidFill>
                      <a:srgbClr val="0000FF"/>
                    </a:solidFill>
                  </a:rPr>
                  <a:t>system of </a:t>
                </a:r>
                <a:r>
                  <a:rPr lang="en-US" dirty="0">
                    <a:solidFill>
                      <a:srgbClr val="0000FF"/>
                    </a:solidFill>
                  </a:rPr>
                  <a:t>equations</a:t>
                </a:r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CN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CN" dirty="0"/>
              </a:p>
              <a:p>
                <a:r>
                  <a:rPr lang="en-CN" dirty="0"/>
                  <a:t>The solution to this system of S multivariant quadratic equation is known to be </a:t>
                </a:r>
                <a:r>
                  <a:rPr lang="en-CN" dirty="0">
                    <a:solidFill>
                      <a:srgbClr val="0000FF"/>
                    </a:solidFill>
                  </a:rPr>
                  <a:t>NP-hard</a:t>
                </a:r>
                <a:r>
                  <a:rPr lang="en-CN" dirty="0"/>
                  <a:t> (UOV public cyptosystem)</a:t>
                </a:r>
                <a:r>
                  <a:rPr lang="en-US" dirty="0"/>
                  <a:t>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CN" dirty="0"/>
              </a:p>
              <a:p>
                <a:pPr lvl="1"/>
                <a:r>
                  <a:rPr lang="en-US" dirty="0"/>
                  <a:t>M</a:t>
                </a:r>
                <a:r>
                  <a:rPr lang="en-CN" dirty="0"/>
                  <a:t>inimum number of legitimate node per trusted node is 4</a:t>
                </a:r>
              </a:p>
              <a:p>
                <a:pPr marL="0" indent="0">
                  <a:buNone/>
                </a:pPr>
                <a:endParaRPr lang="en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B3B93-AC2E-C197-C1FF-097F2B8D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853" y="1099751"/>
                <a:ext cx="11973697" cy="5659395"/>
              </a:xfrm>
              <a:blipFill>
                <a:blip r:embed="rId3"/>
                <a:stretch>
                  <a:fillRect l="-662" r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6144B37-5189-4079-9A4D-30375A145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751" y="828589"/>
            <a:ext cx="5041900" cy="27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3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1021</Words>
  <Application>Microsoft Office PowerPoint</Application>
  <PresentationFormat>Widescreen</PresentationFormat>
  <Paragraphs>189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STUN: Secret-Free Trust-Establishment For Underground Wireless Networks</vt:lpstr>
      <vt:lpstr>Background</vt:lpstr>
      <vt:lpstr>Motivation</vt:lpstr>
      <vt:lpstr>Objectives</vt:lpstr>
      <vt:lpstr>Threat Model</vt:lpstr>
      <vt:lpstr>STUN: Trust Establishment Protocol </vt:lpstr>
      <vt:lpstr>STUN: Received signal strength Verification </vt:lpstr>
      <vt:lpstr>Evaluation: Type 1 Adversary</vt:lpstr>
      <vt:lpstr>Evaluation: Type 2 Adversary</vt:lpstr>
      <vt:lpstr>Experimental Setup</vt:lpstr>
      <vt:lpstr>Experimental Evaluation: Type 1 Adversary</vt:lpstr>
      <vt:lpstr>Experimental Evaluation: Type 2 Adversary</vt:lpstr>
      <vt:lpstr>Conclusion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STUN: Secret-Free Trust-Establishment For Underground Wireless Networks</dc:title>
  <dc:creator>Philip Oguchi</dc:creator>
  <cp:lastModifiedBy>Nirnimesh Ghose</cp:lastModifiedBy>
  <cp:revision>35</cp:revision>
  <dcterms:created xsi:type="dcterms:W3CDTF">2022-04-09T04:08:57Z</dcterms:created>
  <dcterms:modified xsi:type="dcterms:W3CDTF">2022-04-30T20:01:06Z</dcterms:modified>
</cp:coreProperties>
</file>