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10.jp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52" r:id="rId1"/>
  </p:sldMasterIdLst>
  <p:notesMasterIdLst>
    <p:notesMasterId r:id="rId31"/>
  </p:notesMasterIdLst>
  <p:handoutMasterIdLst>
    <p:handoutMasterId r:id="rId32"/>
  </p:handoutMasterIdLst>
  <p:sldIdLst>
    <p:sldId id="307" r:id="rId2"/>
    <p:sldId id="496" r:id="rId3"/>
    <p:sldId id="440" r:id="rId4"/>
    <p:sldId id="443" r:id="rId5"/>
    <p:sldId id="501" r:id="rId6"/>
    <p:sldId id="446" r:id="rId7"/>
    <p:sldId id="436" r:id="rId8"/>
    <p:sldId id="502" r:id="rId9"/>
    <p:sldId id="476" r:id="rId10"/>
    <p:sldId id="478" r:id="rId11"/>
    <p:sldId id="479" r:id="rId12"/>
    <p:sldId id="427" r:id="rId13"/>
    <p:sldId id="497" r:id="rId14"/>
    <p:sldId id="484" r:id="rId15"/>
    <p:sldId id="498" r:id="rId16"/>
    <p:sldId id="499" r:id="rId17"/>
    <p:sldId id="500" r:id="rId18"/>
    <p:sldId id="435" r:id="rId19"/>
    <p:sldId id="495" r:id="rId20"/>
    <p:sldId id="425" r:id="rId21"/>
    <p:sldId id="475" r:id="rId22"/>
    <p:sldId id="477" r:id="rId23"/>
    <p:sldId id="481" r:id="rId24"/>
    <p:sldId id="483" r:id="rId25"/>
    <p:sldId id="482" r:id="rId26"/>
    <p:sldId id="487" r:id="rId27"/>
    <p:sldId id="428" r:id="rId28"/>
    <p:sldId id="488" r:id="rId29"/>
    <p:sldId id="491" r:id="rId30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00CC"/>
    <a:srgbClr val="60C919"/>
    <a:srgbClr val="B8F99C"/>
    <a:srgbClr val="00FF00"/>
    <a:srgbClr val="9E9E9E"/>
    <a:srgbClr val="EFD2D1"/>
    <a:srgbClr val="F1CFCC"/>
    <a:srgbClr val="F0CF6B"/>
    <a:srgbClr val="CDCC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55" autoAdjust="0"/>
    <p:restoredTop sz="89498" autoAdjust="0"/>
  </p:normalViewPr>
  <p:slideViewPr>
    <p:cSldViewPr snapToObjects="1">
      <p:cViewPr>
        <p:scale>
          <a:sx n="90" d="100"/>
          <a:sy n="90" d="100"/>
        </p:scale>
        <p:origin x="144" y="2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C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宋体" charset="0"/>
                <a:cs typeface="宋体" charset="0"/>
              </a:defRPr>
            </a:lvl1pPr>
          </a:lstStyle>
          <a:p>
            <a:fld id="{9F19A3C7-1429-F841-AEEB-56944CB342F7}" type="datetimeFigureOut">
              <a:rPr lang="en-US" altLang="zh-CN"/>
              <a:pPr/>
              <a:t>5/22/18</a:t>
            </a:fld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宋体" charset="0"/>
                <a:cs typeface="宋体" charset="0"/>
              </a:defRPr>
            </a:lvl1pPr>
          </a:lstStyle>
          <a:p>
            <a:fld id="{9D3FB138-B9D8-A64D-A055-4867A16207B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527493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endParaRPr lang="en-US" altLang="zh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宋体" charset="0"/>
                <a:cs typeface="宋体" charset="0"/>
              </a:defRPr>
            </a:lvl1pPr>
          </a:lstStyle>
          <a:p>
            <a:fld id="{8255A0E3-4ADF-0C4F-BBE8-EDDF73C4720D}" type="datetimeFigureOut">
              <a:rPr lang="en-US" altLang="zh-CN"/>
              <a:pPr/>
              <a:t>5/22/18</a:t>
            </a:fld>
            <a:endParaRPr lang="en-US" altLang="zh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宋体" charset="0"/>
                <a:cs typeface="宋体" charset="0"/>
              </a:defRPr>
            </a:lvl1pPr>
          </a:lstStyle>
          <a:p>
            <a:fld id="{1692DD15-AB72-B443-890B-9F682D2FAD2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559577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2DD15-AB72-B443-890B-9F682D2FAD29}" type="slidenum">
              <a:rPr lang="en-US" altLang="zh-CN" smtClean="0"/>
              <a:pPr/>
              <a:t>1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366224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2DD15-AB72-B443-890B-9F682D2FAD29}" type="slidenum">
              <a:rPr lang="en-US" altLang="zh-CN" smtClean="0"/>
              <a:pPr/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4950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2DD15-AB72-B443-890B-9F682D2FAD29}" type="slidenum">
              <a:rPr lang="en-US" altLang="zh-CN" smtClean="0"/>
              <a:pPr/>
              <a:t>14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36249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2DD15-AB72-B443-890B-9F682D2FAD29}" type="slidenum">
              <a:rPr lang="en-US" altLang="zh-CN" smtClean="0"/>
              <a:pPr/>
              <a:t>15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86446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2DD15-AB72-B443-890B-9F682D2FAD29}" type="slidenum">
              <a:rPr lang="en-US" altLang="zh-CN" smtClean="0"/>
              <a:pPr/>
              <a:t>16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7682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2DD15-AB72-B443-890B-9F682D2FAD29}" type="slidenum">
              <a:rPr lang="en-US" altLang="zh-CN" smtClean="0"/>
              <a:pPr/>
              <a:t>17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54111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2DD15-AB72-B443-890B-9F682D2FAD29}" type="slidenum">
              <a:rPr lang="en-US" altLang="zh-CN" smtClean="0"/>
              <a:pPr/>
              <a:t>19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477349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2DD15-AB72-B443-890B-9F682D2FAD29}" type="slidenum">
              <a:rPr lang="en-US" altLang="zh-CN" smtClean="0"/>
              <a:pPr/>
              <a:t>27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7063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A4E9C-E685-4509-B678-99CC8696E1AB}" type="datetime2">
              <a:rPr lang="en-US" altLang="zh-CN" smtClean="0"/>
              <a:t>Tuesday, May 22, 2018</a:t>
            </a:fld>
            <a:endParaRPr lang="en-US" altLang="zh-C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92500" y="6477003"/>
            <a:ext cx="5207000" cy="365125"/>
          </a:xfrm>
        </p:spPr>
        <p:txBody>
          <a:bodyPr/>
          <a:lstStyle/>
          <a:p>
            <a:pPr>
              <a:defRPr/>
            </a:pPr>
            <a:r>
              <a:rPr lang="en-US"/>
              <a:t>Secure Device Bootstrapping without Secrets Resistant to Signal Manipulation Attacks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BC9A4-6FF9-DD4E-9EEB-42107B199D2C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81973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3673C-645E-48C2-A0BF-D92123B0ABDB}" type="datetime2">
              <a:rPr lang="en-US" altLang="zh-CN" smtClean="0"/>
              <a:t>Tuesday, May 22, 2018</a:t>
            </a:fld>
            <a:endParaRPr lang="en-US" altLang="zh-C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Secure Device Bootstrapping without Secrets Resistant to Signal Manipulation Attacks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2B3EA-EF49-4D4F-93E0-0E466317044D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9152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E79ED-CC47-43E2-81BA-444EBB8C21C7}" type="datetime2">
              <a:rPr lang="en-US" altLang="zh-CN" smtClean="0"/>
              <a:t>Tuesday, May 22, 2018</a:t>
            </a:fld>
            <a:endParaRPr lang="en-US" altLang="zh-C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Secure Device Bootstrapping without Secrets Resistant to Signal Manipulation Attacks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7F71-D00F-2F46-B94D-C6B42B10F7EA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10449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0"/>
            <a:ext cx="11785600" cy="665162"/>
          </a:xfrm>
        </p:spPr>
        <p:txBody>
          <a:bodyPr>
            <a:normAutofit/>
          </a:bodyPr>
          <a:lstStyle>
            <a:lvl1pPr algn="ctr">
              <a:defRPr sz="2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990600"/>
            <a:ext cx="11785600" cy="5334000"/>
          </a:xfrm>
        </p:spPr>
        <p:txBody>
          <a:bodyPr/>
          <a:lstStyle>
            <a:lvl1pPr>
              <a:defRPr sz="15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D8E5F-B511-4AF3-9942-6132FF61644F}" type="datetime2">
              <a:rPr lang="en-US" altLang="zh-CN" smtClean="0"/>
              <a:t>Tuesday, May 22, 2018</a:t>
            </a:fld>
            <a:endParaRPr lang="en-US" altLang="zh-C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76600" y="6477003"/>
            <a:ext cx="5638800" cy="365125"/>
          </a:xfrm>
        </p:spPr>
        <p:txBody>
          <a:bodyPr/>
          <a:lstStyle/>
          <a:p>
            <a:pPr>
              <a:defRPr/>
            </a:pPr>
            <a:r>
              <a:rPr lang="en-US"/>
              <a:t>Secure Device Bootstrapping without Secrets Resistant to Signal Manipulation Attacks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4E51-B8CC-DF4B-B2E5-784E7CE7E243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09865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3C819-7437-4921-B335-FA3E05FB6693}" type="datetime2">
              <a:rPr lang="en-US" altLang="zh-CN" smtClean="0"/>
              <a:t>Tuesday, May 22, 2018</a:t>
            </a:fld>
            <a:endParaRPr lang="en-US" altLang="zh-C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Secure Device Bootstrapping without Secrets Resistant to Signal Manipulation Attacks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EEA8F-3D76-E646-BCFF-05A79630BFF6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89671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898AB-62E2-4DD0-99EB-540F3E0ACD5D}" type="datetime2">
              <a:rPr lang="en-US" altLang="zh-CN" smtClean="0"/>
              <a:t>Tuesday, May 22, 2018</a:t>
            </a:fld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Secure Device Bootstrapping without Secrets Resistant to Signal Manipulation Attacks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ABC5E-6660-C84F-9073-05BCA75615C1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57026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BF34E-F05D-4D5D-86CC-21C082B549A2}" type="datetime2">
              <a:rPr lang="en-US" altLang="zh-CN" smtClean="0"/>
              <a:t>Tuesday, May 22, 2018</a:t>
            </a:fld>
            <a:endParaRPr lang="en-US" altLang="zh-CN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Secure Device Bootstrapping without Secrets Resistant to Signal Manipulation Attacks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8BEF6-7639-C940-875C-657FB4F610CF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00654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882F8-2AB3-4983-B2A3-D201287AEE5C}" type="datetime2">
              <a:rPr lang="en-US" altLang="zh-CN" smtClean="0"/>
              <a:t>Tuesday, May 22, 2018</a:t>
            </a:fld>
            <a:endParaRPr lang="en-US" altLang="zh-C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Secure Device Bootstrapping without Secrets Resistant to Signal Manipulation Attacks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667BD-2CD6-494A-9506-70AF20CA39E5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70547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7273-C868-40AB-BB78-6334AF920838}" type="datetime2">
              <a:rPr lang="en-US" altLang="zh-CN" smtClean="0"/>
              <a:t>Tuesday, May 22, 2018</a:t>
            </a:fld>
            <a:endParaRPr lang="en-US" altLang="zh-C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Secure Device Bootstrapping without Secrets Resistant to Signal Manipulation Attacks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FB711-6CED-1E4E-A2B0-3A1B6DD8353D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10419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0A9F4-AD37-40FF-84A7-44A71FB84D4E}" type="datetime2">
              <a:rPr lang="en-US" altLang="zh-CN" smtClean="0"/>
              <a:t>Tuesday, May 22, 2018</a:t>
            </a:fld>
            <a:endParaRPr lang="en-US" altLang="zh-C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Secure Device Bootstrapping without Secrets Resistant to Signal Manipulation Attacks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7B263-1E97-944E-82A8-BC10DF0CA34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84391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28F2C-CD88-4432-B9A0-5C79396CD7AF}" type="datetime2">
              <a:rPr lang="en-US" altLang="zh-CN" smtClean="0"/>
              <a:t>Tuesday, May 22, 2018</a:t>
            </a:fld>
            <a:endParaRPr lang="en-US" altLang="zh-C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Secure Device Bootstrapping without Secrets Resistant to Signal Manipulation Attacks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87058-E2EE-934E-B168-4648BA48F1AC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67758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990600"/>
            <a:ext cx="12192000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92319-0EC3-4451-A6F4-BA7FD29A1536}" type="datetime2">
              <a:rPr lang="en-US" altLang="zh-CN" smtClean="0"/>
              <a:t>Tuesday, May 22, 2018</a:t>
            </a:fld>
            <a:endParaRPr lang="en-US" altLang="zh-C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92500" y="6477003"/>
            <a:ext cx="520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Secure Device Bootstrapping without Secrets Resistant to Signal Manipulation Attacks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7200" y="64928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E9E61-04DE-9649-828D-2BA9A113709B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137312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hdr="0"/>
  <p:txStyles>
    <p:titleStyle>
      <a:lvl1pPr algn="ctr" defTabSz="342900" rtl="0" eaLnBrk="1" latinLnBrk="0" hangingPunct="1">
        <a:spcBef>
          <a:spcPct val="0"/>
        </a:spcBef>
        <a:buNone/>
        <a:defRPr sz="2400" kern="1200">
          <a:solidFill>
            <a:srgbClr val="3300CC"/>
          </a:solidFill>
          <a:latin typeface="+mj-lt"/>
          <a:ea typeface="+mj-ea"/>
          <a:cs typeface="+mj-cs"/>
        </a:defRPr>
      </a:lvl1pPr>
    </p:titleStyle>
    <p:bodyStyle>
      <a:lvl1pPr marL="0" indent="0" algn="l" defTabSz="342900" rtl="0" eaLnBrk="1" latinLnBrk="0" hangingPunct="1">
        <a:spcBef>
          <a:spcPct val="20000"/>
        </a:spcBef>
        <a:buFont typeface="Arial"/>
        <a:buNone/>
        <a:defRPr sz="1800" kern="1200">
          <a:solidFill>
            <a:schemeClr val="tx1"/>
          </a:solidFill>
          <a:latin typeface="+mj-lt"/>
          <a:ea typeface="+mn-ea"/>
          <a:cs typeface="+mn-cs"/>
        </a:defRPr>
      </a:lvl1pPr>
      <a:lvl2pPr marL="342900" indent="0" algn="l" defTabSz="342900" rtl="0" eaLnBrk="1" latinLnBrk="0" hangingPunct="1">
        <a:spcBef>
          <a:spcPct val="20000"/>
        </a:spcBef>
        <a:buFont typeface="Arial"/>
        <a:buNone/>
        <a:defRPr sz="1350" kern="1200">
          <a:solidFill>
            <a:schemeClr val="tx1"/>
          </a:solidFill>
          <a:latin typeface="+mj-lt"/>
          <a:ea typeface="+mn-ea"/>
          <a:cs typeface="+mn-cs"/>
        </a:defRPr>
      </a:lvl2pPr>
      <a:lvl3pPr marL="685800" indent="0" algn="l" defTabSz="342900" rtl="0" eaLnBrk="1" latinLnBrk="0" hangingPunct="1">
        <a:spcBef>
          <a:spcPct val="20000"/>
        </a:spcBef>
        <a:buFont typeface="Arial"/>
        <a:buNone/>
        <a:defRPr sz="1200" kern="1200">
          <a:solidFill>
            <a:schemeClr val="tx1"/>
          </a:solidFill>
          <a:latin typeface="+mj-lt"/>
          <a:ea typeface="+mn-ea"/>
          <a:cs typeface="+mn-cs"/>
        </a:defRPr>
      </a:lvl3pPr>
      <a:lvl4pPr marL="1028700" indent="0" algn="l" defTabSz="342900" rtl="0" eaLnBrk="1" latinLnBrk="0" hangingPunct="1">
        <a:spcBef>
          <a:spcPct val="20000"/>
        </a:spcBef>
        <a:buFont typeface="Arial"/>
        <a:buNone/>
        <a:defRPr sz="900" kern="1200">
          <a:solidFill>
            <a:schemeClr val="tx1"/>
          </a:solidFill>
          <a:latin typeface="+mj-lt"/>
          <a:ea typeface="+mn-ea"/>
          <a:cs typeface="+mn-cs"/>
        </a:defRPr>
      </a:lvl4pPr>
      <a:lvl5pPr marL="1371600" indent="0" algn="l" defTabSz="342900" rtl="0" eaLnBrk="1" latinLnBrk="0" hangingPunct="1">
        <a:spcBef>
          <a:spcPct val="20000"/>
        </a:spcBef>
        <a:buFont typeface="Arial"/>
        <a:buNone/>
        <a:defRPr sz="900" kern="1200">
          <a:solidFill>
            <a:schemeClr val="tx1"/>
          </a:solidFill>
          <a:latin typeface="+mj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26" Type="http://schemas.openxmlformats.org/officeDocument/2006/relationships/image" Target="../media/image11.emf"/><Relationship Id="rId21" Type="http://schemas.openxmlformats.org/officeDocument/2006/relationships/image" Target="../media/image40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2" Type="http://schemas.openxmlformats.org/officeDocument/2006/relationships/image" Target="../media/image25.png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0.png"/><Relationship Id="rId24" Type="http://schemas.openxmlformats.org/officeDocument/2006/relationships/image" Target="../media/image43.png"/><Relationship Id="rId15" Type="http://schemas.openxmlformats.org/officeDocument/2006/relationships/image" Target="../media/image27.png"/><Relationship Id="rId23" Type="http://schemas.openxmlformats.org/officeDocument/2006/relationships/image" Target="../media/image42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9" Type="http://schemas.openxmlformats.org/officeDocument/2006/relationships/image" Target="../media/image28.png"/><Relationship Id="rId14" Type="http://schemas.openxmlformats.org/officeDocument/2006/relationships/image" Target="../media/image26.png"/><Relationship Id="rId22" Type="http://schemas.openxmlformats.org/officeDocument/2006/relationships/image" Target="../media/image41.png"/><Relationship Id="rId27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4" Type="http://schemas.openxmlformats.org/officeDocument/2006/relationships/image" Target="../media/image54.png"/><Relationship Id="rId12" Type="http://schemas.openxmlformats.org/officeDocument/2006/relationships/image" Target="../media/image33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9.png"/><Relationship Id="rId15" Type="http://schemas.openxmlformats.org/officeDocument/2006/relationships/image" Target="../media/image53.png"/><Relationship Id="rId36" Type="http://schemas.openxmlformats.org/officeDocument/2006/relationships/image" Target="../media/image12.emf"/><Relationship Id="rId10" Type="http://schemas.openxmlformats.org/officeDocument/2006/relationships/image" Target="../media/image27.emf"/><Relationship Id="rId9" Type="http://schemas.openxmlformats.org/officeDocument/2006/relationships/image" Target="../media/image26.emf"/><Relationship Id="rId14" Type="http://schemas.openxmlformats.org/officeDocument/2006/relationships/image" Target="../media/image34.png"/><Relationship Id="rId35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png"/><Relationship Id="rId18" Type="http://schemas.openxmlformats.org/officeDocument/2006/relationships/image" Target="../media/image59.png"/><Relationship Id="rId26" Type="http://schemas.openxmlformats.org/officeDocument/2006/relationships/image" Target="../media/image55.png"/><Relationship Id="rId21" Type="http://schemas.openxmlformats.org/officeDocument/2006/relationships/image" Target="../media/image50.png"/><Relationship Id="rId12" Type="http://schemas.openxmlformats.org/officeDocument/2006/relationships/image" Target="../media/image28.png"/><Relationship Id="rId17" Type="http://schemas.openxmlformats.org/officeDocument/2006/relationships/image" Target="../media/image58.png"/><Relationship Id="rId25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7.png"/><Relationship Id="rId20" Type="http://schemas.openxmlformats.org/officeDocument/2006/relationships/image" Target="../media/image48.png"/><Relationship Id="rId29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70.png"/><Relationship Id="rId24" Type="http://schemas.openxmlformats.org/officeDocument/2006/relationships/image" Target="../media/image13.emf"/><Relationship Id="rId15" Type="http://schemas.openxmlformats.org/officeDocument/2006/relationships/image" Target="../media/image57.png"/><Relationship Id="rId23" Type="http://schemas.openxmlformats.org/officeDocument/2006/relationships/image" Target="../media/image12.emf"/><Relationship Id="rId28" Type="http://schemas.openxmlformats.org/officeDocument/2006/relationships/image" Target="../media/image62.png"/><Relationship Id="rId19" Type="http://schemas.openxmlformats.org/officeDocument/2006/relationships/image" Target="../media/image60.png"/><Relationship Id="rId14" Type="http://schemas.openxmlformats.org/officeDocument/2006/relationships/image" Target="../media/image56.png"/><Relationship Id="rId22" Type="http://schemas.openxmlformats.org/officeDocument/2006/relationships/image" Target="../media/image11.emf"/><Relationship Id="rId27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0.png"/><Relationship Id="rId39" Type="http://schemas.openxmlformats.org/officeDocument/2006/relationships/image" Target="../media/image12.emf"/><Relationship Id="rId3" Type="http://schemas.openxmlformats.org/officeDocument/2006/relationships/image" Target="../media/image26.emf"/><Relationship Id="rId34" Type="http://schemas.openxmlformats.org/officeDocument/2006/relationships/image" Target="../media/image64.png"/><Relationship Id="rId17" Type="http://schemas.openxmlformats.org/officeDocument/2006/relationships/image" Target="../media/image67.png"/><Relationship Id="rId33" Type="http://schemas.openxmlformats.org/officeDocument/2006/relationships/image" Target="../media/image620.png"/><Relationship Id="rId38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10.png"/><Relationship Id="rId1" Type="http://schemas.openxmlformats.org/officeDocument/2006/relationships/slideLayout" Target="../slideLayouts/slideLayout2.xml"/><Relationship Id="rId32" Type="http://schemas.openxmlformats.org/officeDocument/2006/relationships/image" Target="../media/image71.png"/><Relationship Id="rId37" Type="http://schemas.openxmlformats.org/officeDocument/2006/relationships/image" Target="../media/image73.png"/><Relationship Id="rId40" Type="http://schemas.openxmlformats.org/officeDocument/2006/relationships/image" Target="../media/image13.emf"/><Relationship Id="rId15" Type="http://schemas.openxmlformats.org/officeDocument/2006/relationships/image" Target="../media/image550.png"/><Relationship Id="rId36" Type="http://schemas.openxmlformats.org/officeDocument/2006/relationships/image" Target="../media/image72.png"/><Relationship Id="rId4" Type="http://schemas.openxmlformats.org/officeDocument/2006/relationships/image" Target="../media/image27.emf"/><Relationship Id="rId14" Type="http://schemas.openxmlformats.org/officeDocument/2006/relationships/image" Target="../media/image520.png"/><Relationship Id="rId35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emf"/><Relationship Id="rId18" Type="http://schemas.openxmlformats.org/officeDocument/2006/relationships/image" Target="../media/image27.emf"/><Relationship Id="rId26" Type="http://schemas.openxmlformats.org/officeDocument/2006/relationships/image" Target="../media/image82.png"/><Relationship Id="rId21" Type="http://schemas.openxmlformats.org/officeDocument/2006/relationships/image" Target="../media/image75.png"/><Relationship Id="rId12" Type="http://schemas.openxmlformats.org/officeDocument/2006/relationships/image" Target="../media/image28.emf"/><Relationship Id="rId17" Type="http://schemas.openxmlformats.org/officeDocument/2006/relationships/image" Target="../media/image26.emf"/><Relationship Id="rId25" Type="http://schemas.openxmlformats.org/officeDocument/2006/relationships/image" Target="../media/image8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0.png"/><Relationship Id="rId20" Type="http://schemas.openxmlformats.org/officeDocument/2006/relationships/image" Target="../media/image78.png"/><Relationship Id="rId29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4.png"/><Relationship Id="rId24" Type="http://schemas.openxmlformats.org/officeDocument/2006/relationships/image" Target="../media/image80.png"/><Relationship Id="rId15" Type="http://schemas.openxmlformats.org/officeDocument/2006/relationships/image" Target="../media/image69.png"/><Relationship Id="rId23" Type="http://schemas.openxmlformats.org/officeDocument/2006/relationships/image" Target="../media/image79.png"/><Relationship Id="rId28" Type="http://schemas.openxmlformats.org/officeDocument/2006/relationships/image" Target="../media/image11.emf"/><Relationship Id="rId19" Type="http://schemas.openxmlformats.org/officeDocument/2006/relationships/image" Target="../media/image77.png"/><Relationship Id="rId14" Type="http://schemas.openxmlformats.org/officeDocument/2006/relationships/image" Target="../media/image68.png"/><Relationship Id="rId22" Type="http://schemas.openxmlformats.org/officeDocument/2006/relationships/image" Target="../media/image76.png"/><Relationship Id="rId27" Type="http://schemas.openxmlformats.org/officeDocument/2006/relationships/image" Target="../media/image83.png"/><Relationship Id="rId30" Type="http://schemas.openxmlformats.org/officeDocument/2006/relationships/image" Target="../media/image1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30.tif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22.emf"/><Relationship Id="rId4" Type="http://schemas.openxmlformats.org/officeDocument/2006/relationships/image" Target="../media/image31.tif"/><Relationship Id="rId9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jpg"/><Relationship Id="rId4" Type="http://schemas.openxmlformats.org/officeDocument/2006/relationships/image" Target="../media/image4.emf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"/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13" Type="http://schemas.openxmlformats.org/officeDocument/2006/relationships/image" Target="../media/image580.png"/><Relationship Id="rId3" Type="http://schemas.openxmlformats.org/officeDocument/2006/relationships/image" Target="../media/image115.png"/><Relationship Id="rId7" Type="http://schemas.openxmlformats.org/officeDocument/2006/relationships/image" Target="../media/image118.png"/><Relationship Id="rId12" Type="http://schemas.openxmlformats.org/officeDocument/2006/relationships/image" Target="../media/image5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11" Type="http://schemas.openxmlformats.org/officeDocument/2006/relationships/image" Target="../media/image560.png"/><Relationship Id="rId5" Type="http://schemas.openxmlformats.org/officeDocument/2006/relationships/image" Target="../media/image67.tiff"/><Relationship Id="rId10" Type="http://schemas.openxmlformats.org/officeDocument/2006/relationships/image" Target="../media/image120.png"/><Relationship Id="rId4" Type="http://schemas.openxmlformats.org/officeDocument/2006/relationships/image" Target="../media/image66.png"/><Relationship Id="rId9" Type="http://schemas.openxmlformats.org/officeDocument/2006/relationships/image" Target="../media/image11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"/><Relationship Id="rId2" Type="http://schemas.openxmlformats.org/officeDocument/2006/relationships/image" Target="../media/image69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0" Type="http://schemas.openxmlformats.org/officeDocument/2006/relationships/image" Target="../media/image13.emf"/><Relationship Id="rId9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18.emf"/><Relationship Id="rId7" Type="http://schemas.openxmlformats.org/officeDocument/2006/relationships/image" Target="../media/image19.png"/><Relationship Id="rId12" Type="http://schemas.openxmlformats.org/officeDocument/2006/relationships/image" Target="../media/image21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0.emf"/><Relationship Id="rId5" Type="http://schemas.openxmlformats.org/officeDocument/2006/relationships/image" Target="../media/image18.png"/><Relationship Id="rId10" Type="http://schemas.openxmlformats.org/officeDocument/2006/relationships/image" Target="../media/image13.emf"/><Relationship Id="rId4" Type="http://schemas.openxmlformats.org/officeDocument/2006/relationships/image" Target="../media/image19.emf"/><Relationship Id="rId9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7" Type="http://schemas.openxmlformats.org/officeDocument/2006/relationships/image" Target="../media/image13.emf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untitled4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71436"/>
            <a:ext cx="12192000" cy="1286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Title 1"/>
          <p:cNvSpPr>
            <a:spLocks noGrp="1"/>
          </p:cNvSpPr>
          <p:nvPr>
            <p:ph type="ctrTitle"/>
          </p:nvPr>
        </p:nvSpPr>
        <p:spPr>
          <a:xfrm>
            <a:off x="228600" y="1182800"/>
            <a:ext cx="11734800" cy="1682354"/>
          </a:xfrm>
        </p:spPr>
        <p:txBody>
          <a:bodyPr>
            <a:noAutofit/>
          </a:bodyPr>
          <a:lstStyle/>
          <a:p>
            <a:r>
              <a:rPr lang="en-US" sz="3600" dirty="0"/>
              <a:t>Secure Device Bootstrapping without Secrets Resistant to Signal Manipulation Attacks</a:t>
            </a:r>
            <a:endParaRPr lang="en-US" altLang="zh-CN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2266950" y="2877582"/>
            <a:ext cx="76581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latin typeface="+mj-lt"/>
              </a:rPr>
              <a:t>Nirnimesh Ghose</a:t>
            </a:r>
            <a:r>
              <a:rPr lang="en-US" sz="2100" dirty="0">
                <a:latin typeface="+mj-lt"/>
              </a:rPr>
              <a:t>, Loukas Lazos, and Ming Li</a:t>
            </a:r>
          </a:p>
          <a:p>
            <a:pPr algn="ctr"/>
            <a:r>
              <a:rPr lang="en-US" dirty="0">
                <a:latin typeface="+mj-lt"/>
              </a:rPr>
              <a:t>Department of Electrical and Computer Engineering,</a:t>
            </a:r>
          </a:p>
          <a:p>
            <a:pPr algn="ctr"/>
            <a:r>
              <a:rPr lang="en-US" dirty="0">
                <a:latin typeface="+mj-lt"/>
              </a:rPr>
              <a:t>University of Arizona, Tucson</a:t>
            </a:r>
          </a:p>
          <a:p>
            <a:pPr algn="ctr"/>
            <a:endParaRPr lang="en-US" dirty="0">
              <a:latin typeface="+mj-lt"/>
            </a:endParaRPr>
          </a:p>
          <a:p>
            <a:pPr algn="ctr"/>
            <a:endParaRPr lang="en-US" dirty="0">
              <a:latin typeface="+mj-lt"/>
            </a:endParaRPr>
          </a:p>
          <a:p>
            <a:pPr algn="ctr"/>
            <a:endParaRPr lang="en-US" dirty="0">
              <a:latin typeface="+mj-lt"/>
            </a:endParaRPr>
          </a:p>
          <a:p>
            <a:pPr algn="ctr"/>
            <a:r>
              <a:rPr lang="en-US" dirty="0">
                <a:latin typeface="+mj-lt"/>
              </a:rPr>
              <a:t>Presented at the:</a:t>
            </a:r>
          </a:p>
          <a:p>
            <a:pPr algn="ctr"/>
            <a:r>
              <a:rPr lang="en-US" dirty="0">
                <a:latin typeface="+mj-lt"/>
              </a:rPr>
              <a:t>39th IEEE Symposium on Security and Privacy (Oakland), San Francisco, CA</a:t>
            </a:r>
            <a:endParaRPr lang="en-US" sz="2100" dirty="0">
              <a:latin typeface="+mj-lt"/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MitM</a:t>
            </a:r>
            <a:r>
              <a:rPr lang="en-US" dirty="0"/>
              <a:t> Over Wireless – One Tx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Three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Rxs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D8E5F-B511-4AF3-9942-6132FF61644F}" type="datetime2">
              <a:rPr lang="en-US" altLang="zh-CN" smtClean="0"/>
              <a:t>Tuesday, May 22, 2018</a:t>
            </a:fld>
            <a:endParaRPr lang="en-US" altLang="zh-C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Secure Device Bootstrapping without Secrets Resistant to Signal Manipulation Attacks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4E51-B8CC-DF4B-B2E5-784E7CE7E243}" type="slidenum">
              <a:rPr lang="en-US" altLang="zh-CN" smtClean="0"/>
              <a:pPr/>
              <a:t>10</a:t>
            </a:fld>
            <a:endParaRPr lang="en-US" altLang="zh-CN"/>
          </a:p>
        </p:txBody>
      </p:sp>
      <p:sp>
        <p:nvSpPr>
          <p:cNvPr id="3" name="TextBox 2"/>
          <p:cNvSpPr txBox="1"/>
          <p:nvPr/>
        </p:nvSpPr>
        <p:spPr>
          <a:xfrm>
            <a:off x="2174140" y="5483926"/>
            <a:ext cx="7677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300CC"/>
                </a:solidFill>
              </a:rPr>
              <a:t>No</a:t>
            </a:r>
            <a:r>
              <a:rPr lang="en-US" dirty="0"/>
              <a:t> </a:t>
            </a:r>
            <a:r>
              <a:rPr lang="en-US" dirty="0">
                <a:solidFill>
                  <a:srgbClr val="3300CC"/>
                </a:solidFill>
              </a:rPr>
              <a:t>intersection</a:t>
            </a:r>
            <a:r>
              <a:rPr lang="en-US" dirty="0"/>
              <a:t> </a:t>
            </a:r>
            <a:r>
              <a:rPr lang="en-US" dirty="0">
                <a:solidFill>
                  <a:srgbClr val="3300CC"/>
                </a:solidFill>
              </a:rPr>
              <a:t>point</a:t>
            </a:r>
            <a:r>
              <a:rPr lang="en-US" dirty="0"/>
              <a:t> between three or more ellipses sharing a focal point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1288907"/>
            <a:ext cx="5207000" cy="345406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99797" y="2737420"/>
            <a:ext cx="4793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</a:t>
            </a:r>
            <a:r>
              <a:rPr lang="en-US" baseline="-25000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1</a:t>
            </a:r>
            <a:endParaRPr lang="en-US" sz="2700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97185" y="1436350"/>
            <a:ext cx="383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A</a:t>
            </a:r>
            <a:endParaRPr lang="en-US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74950" y="4094438"/>
            <a:ext cx="4477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</a:t>
            </a:r>
            <a:r>
              <a:rPr lang="en-US" baseline="-25000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2</a:t>
            </a:r>
            <a:endParaRPr lang="en-US" sz="2700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20225" y="1978421"/>
            <a:ext cx="4522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</a:t>
            </a:r>
            <a:r>
              <a:rPr lang="en-US" baseline="-25000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3</a:t>
            </a:r>
            <a:endParaRPr lang="en-US" sz="2700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5400" y="1740119"/>
            <a:ext cx="507513" cy="45706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950" y="3892794"/>
            <a:ext cx="403279" cy="40328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2910" y="2789692"/>
            <a:ext cx="403279" cy="40328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0225" y="1740119"/>
            <a:ext cx="403279" cy="403289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H="1">
            <a:off x="6847941" y="2072254"/>
            <a:ext cx="639496" cy="748706"/>
          </a:xfrm>
          <a:prstGeom prst="straightConnector1">
            <a:avLst/>
          </a:prstGeom>
          <a:ln w="12700">
            <a:solidFill>
              <a:srgbClr val="0000FF"/>
            </a:solidFill>
            <a:headEnd type="triangle" w="lg" len="med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4306503" y="2006312"/>
            <a:ext cx="2201783" cy="871702"/>
          </a:xfrm>
          <a:prstGeom prst="straightConnector1">
            <a:avLst/>
          </a:prstGeom>
          <a:ln w="12700">
            <a:solidFill>
              <a:srgbClr val="0000FF"/>
            </a:solidFill>
            <a:headEnd w="lg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6847941" y="3136073"/>
            <a:ext cx="877696" cy="798492"/>
          </a:xfrm>
          <a:prstGeom prst="straightConnector1">
            <a:avLst/>
          </a:prstGeom>
          <a:ln w="12700">
            <a:solidFill>
              <a:srgbClr val="0000FF"/>
            </a:solidFill>
            <a:headEnd type="triangle" w="lg" len="med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666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321" y="902751"/>
            <a:ext cx="7187306" cy="55901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MitM</a:t>
            </a:r>
            <a:r>
              <a:rPr lang="en-US" dirty="0"/>
              <a:t> Over Wireless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Evaluation (One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Tx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to Three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Rxs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D8E5F-B511-4AF3-9942-6132FF61644F}" type="datetime2">
              <a:rPr lang="en-US" altLang="zh-CN" smtClean="0"/>
              <a:t>Tuesday, May 22, 2018</a:t>
            </a:fld>
            <a:endParaRPr lang="en-US" altLang="zh-C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Secure Device Bootstrapping without Secrets Resistant to Signal Manipulation Attacks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4E51-B8CC-DF4B-B2E5-784E7CE7E243}" type="slidenum">
              <a:rPr lang="en-US" altLang="zh-CN" smtClean="0"/>
              <a:pPr/>
              <a:t>11</a:t>
            </a:fld>
            <a:endParaRPr lang="en-US" altLang="zh-C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38" y="803725"/>
            <a:ext cx="4016911" cy="26780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3411" y="2938080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Experimental Setup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3200" y="4753284"/>
            <a:ext cx="40261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Cancellation probability was non-zero due to high ON slot detection threshold (-50dBm) </a:t>
            </a:r>
          </a:p>
        </p:txBody>
      </p:sp>
    </p:spTree>
    <p:extLst>
      <p:ext uri="{BB962C8B-B14F-4D97-AF65-F5344CB8AC3E}">
        <p14:creationId xmlns:p14="http://schemas.microsoft.com/office/powerpoint/2010/main" val="76081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Straight Arrow Connector 49"/>
          <p:cNvCxnSpPr>
            <a:endCxn id="68" idx="3"/>
          </p:cNvCxnSpPr>
          <p:nvPr/>
        </p:nvCxnSpPr>
        <p:spPr>
          <a:xfrm flipH="1" flipV="1">
            <a:off x="2564122" y="1461729"/>
            <a:ext cx="3526568" cy="1665765"/>
          </a:xfrm>
          <a:prstGeom prst="straightConnector1">
            <a:avLst/>
          </a:prstGeom>
          <a:ln w="12700">
            <a:solidFill>
              <a:srgbClr val="0000FF"/>
            </a:solidFill>
            <a:headEnd type="triangle" w="lg" len="med"/>
            <a:tailEnd type="non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5242" y="95009"/>
            <a:ext cx="9144000" cy="377776"/>
          </a:xfrm>
        </p:spPr>
        <p:txBody>
          <a:bodyPr>
            <a:no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VERSE – Message Exchange Phase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5491A-1CBD-4ED9-8AF5-4EB0BADA2C8F}" type="datetime2">
              <a:rPr lang="en-US" altLang="zh-CN" smtClean="0">
                <a:latin typeface="Arial" panose="020B0604020202020204" pitchFamily="34" charset="0"/>
                <a:cs typeface="Arial" panose="020B0604020202020204" pitchFamily="34" charset="0"/>
              </a:rPr>
              <a:t>Tuesday, May 22, 2018</a:t>
            </a:fld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Secure Device Bootstrapping without Secrets Resistant to Signal Manipulation Attacks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4E51-B8CC-DF4B-B2E5-784E7CE7E243}" type="slidenum">
              <a:rPr lang="en-US" altLang="zh-CN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12</a:t>
            </a:fld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Arrow Connector 23"/>
          <p:cNvCxnSpPr>
            <a:stCxn id="67" idx="0"/>
            <a:endCxn id="68" idx="3"/>
          </p:cNvCxnSpPr>
          <p:nvPr/>
        </p:nvCxnSpPr>
        <p:spPr>
          <a:xfrm flipH="1" flipV="1">
            <a:off x="2564122" y="1461729"/>
            <a:ext cx="3538359" cy="1681723"/>
          </a:xfrm>
          <a:prstGeom prst="straightConnector1">
            <a:avLst/>
          </a:prstGeom>
          <a:ln w="12700">
            <a:solidFill>
              <a:srgbClr val="0000FF"/>
            </a:solidFill>
            <a:headEnd w="lg" len="me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191001" y="243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 rot="1616160">
                <a:off x="4370613" y="2061088"/>
                <a:ext cx="36009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16160">
                <a:off x="4370613" y="2061088"/>
                <a:ext cx="360099" cy="276999"/>
              </a:xfrm>
              <a:prstGeom prst="rect">
                <a:avLst/>
              </a:prstGeom>
              <a:blipFill>
                <a:blip r:embed="rId2"/>
                <a:stretch>
                  <a:fillRect l="-5333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Arrow Connector 29"/>
          <p:cNvCxnSpPr>
            <a:stCxn id="67" idx="2"/>
          </p:cNvCxnSpPr>
          <p:nvPr/>
        </p:nvCxnSpPr>
        <p:spPr>
          <a:xfrm flipH="1">
            <a:off x="2518137" y="3546741"/>
            <a:ext cx="3584344" cy="1782151"/>
          </a:xfrm>
          <a:prstGeom prst="straightConnector1">
            <a:avLst/>
          </a:prstGeom>
          <a:ln w="12700">
            <a:solidFill>
              <a:srgbClr val="0000FF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67" idx="3"/>
            <a:endCxn id="64" idx="1"/>
          </p:cNvCxnSpPr>
          <p:nvPr/>
        </p:nvCxnSpPr>
        <p:spPr>
          <a:xfrm flipV="1">
            <a:off x="6304120" y="3318211"/>
            <a:ext cx="3183668" cy="26886"/>
          </a:xfrm>
          <a:prstGeom prst="straightConnector1">
            <a:avLst/>
          </a:prstGeom>
          <a:ln w="12700">
            <a:solidFill>
              <a:srgbClr val="0000FF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7868347" y="2995583"/>
                <a:ext cx="36009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8347" y="2995583"/>
                <a:ext cx="360099" cy="276999"/>
              </a:xfrm>
              <a:prstGeom prst="rect">
                <a:avLst/>
              </a:prstGeom>
              <a:blipFill>
                <a:blip r:embed="rId9"/>
                <a:stretch>
                  <a:fillRect l="-8475" r="-3390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 rot="19845541">
                <a:off x="3853155" y="4213737"/>
                <a:ext cx="36009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845541">
                <a:off x="3853155" y="4213737"/>
                <a:ext cx="360099" cy="276999"/>
              </a:xfrm>
              <a:prstGeom prst="rect">
                <a:avLst/>
              </a:prstGeom>
              <a:blipFill>
                <a:blip r:embed="rId10"/>
                <a:stretch>
                  <a:fillRect r="-6667"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6" name="TextBox 165"/>
              <p:cNvSpPr txBox="1"/>
              <p:nvPr/>
            </p:nvSpPr>
            <p:spPr>
              <a:xfrm>
                <a:off x="1748909" y="943609"/>
                <a:ext cx="82490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6" name="TextBox 1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8909" y="943609"/>
                <a:ext cx="824906" cy="276999"/>
              </a:xfrm>
              <a:prstGeom prst="rect">
                <a:avLst/>
              </a:prstGeom>
              <a:blipFill>
                <a:blip r:embed="rId11"/>
                <a:stretch>
                  <a:fillRect l="-2963" r="-1481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1748909" y="940144"/>
                <a:ext cx="121276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8909" y="940144"/>
                <a:ext cx="1212768" cy="276999"/>
              </a:xfrm>
              <a:prstGeom prst="rect">
                <a:avLst/>
              </a:prstGeom>
              <a:blipFill>
                <a:blip r:embed="rId12"/>
                <a:stretch>
                  <a:fillRect l="-2010" r="-1005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1748909" y="952034"/>
                <a:ext cx="19931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8909" y="952034"/>
                <a:ext cx="1993110" cy="276999"/>
              </a:xfrm>
              <a:prstGeom prst="rect">
                <a:avLst/>
              </a:prstGeom>
              <a:blipFill>
                <a:blip r:embed="rId13"/>
                <a:stretch>
                  <a:fillRect l="-917" r="-306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 rot="1492999">
                <a:off x="4367183" y="2048949"/>
                <a:ext cx="3654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492999">
                <a:off x="4367183" y="2048949"/>
                <a:ext cx="365420" cy="276999"/>
              </a:xfrm>
              <a:prstGeom prst="rect">
                <a:avLst/>
              </a:prstGeom>
              <a:blipFill>
                <a:blip r:embed="rId14"/>
                <a:stretch>
                  <a:fillRect l="-5333" b="-10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 rot="922592">
                <a:off x="6033959" y="2150066"/>
                <a:ext cx="3654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922592">
                <a:off x="6033959" y="2150066"/>
                <a:ext cx="365420" cy="276999"/>
              </a:xfrm>
              <a:prstGeom prst="rect">
                <a:avLst/>
              </a:prstGeom>
              <a:blipFill>
                <a:blip r:embed="rId15"/>
                <a:stretch>
                  <a:fillRect l="-5634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2352867" y="3182333"/>
                <a:ext cx="3654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2867" y="3182333"/>
                <a:ext cx="365420" cy="276999"/>
              </a:xfrm>
              <a:prstGeom prst="rect">
                <a:avLst/>
              </a:prstGeom>
              <a:blipFill>
                <a:blip r:embed="rId16"/>
                <a:stretch>
                  <a:fillRect l="-8333" r="-3333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1748909" y="5837148"/>
                <a:ext cx="82490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8909" y="5837148"/>
                <a:ext cx="824906" cy="276999"/>
              </a:xfrm>
              <a:prstGeom prst="rect">
                <a:avLst/>
              </a:prstGeom>
              <a:blipFill>
                <a:blip r:embed="rId17"/>
                <a:stretch>
                  <a:fillRect l="-2963" r="-1481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5570335" y="3740569"/>
                <a:ext cx="82490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0335" y="3740569"/>
                <a:ext cx="824906" cy="276999"/>
              </a:xfrm>
              <a:prstGeom prst="rect">
                <a:avLst/>
              </a:prstGeom>
              <a:blipFill>
                <a:blip r:embed="rId18"/>
                <a:stretch>
                  <a:fillRect l="-2963" r="-1481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8791577" y="3870343"/>
                <a:ext cx="82490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1577" y="3870343"/>
                <a:ext cx="824906" cy="276999"/>
              </a:xfrm>
              <a:prstGeom prst="rect">
                <a:avLst/>
              </a:prstGeom>
              <a:blipFill>
                <a:blip r:embed="rId19"/>
                <a:stretch>
                  <a:fillRect l="-2941" r="-1471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Straight Arrow Connector 50"/>
          <p:cNvCxnSpPr>
            <a:stCxn id="68" idx="3"/>
            <a:endCxn id="64" idx="1"/>
          </p:cNvCxnSpPr>
          <p:nvPr/>
        </p:nvCxnSpPr>
        <p:spPr>
          <a:xfrm>
            <a:off x="2564122" y="1461729"/>
            <a:ext cx="6923666" cy="1856482"/>
          </a:xfrm>
          <a:prstGeom prst="straightConnector1">
            <a:avLst/>
          </a:prstGeom>
          <a:ln w="12700">
            <a:solidFill>
              <a:srgbClr val="0000FF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68" idx="2"/>
            <a:endCxn id="65" idx="0"/>
          </p:cNvCxnSpPr>
          <p:nvPr/>
        </p:nvCxnSpPr>
        <p:spPr>
          <a:xfrm flipH="1">
            <a:off x="2342225" y="1663373"/>
            <a:ext cx="20258" cy="3477724"/>
          </a:xfrm>
          <a:prstGeom prst="straightConnector1">
            <a:avLst/>
          </a:prstGeom>
          <a:ln w="12700">
            <a:solidFill>
              <a:srgbClr val="0000FF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5570335" y="3740568"/>
                <a:ext cx="121276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0335" y="3740568"/>
                <a:ext cx="1212768" cy="276999"/>
              </a:xfrm>
              <a:prstGeom prst="rect">
                <a:avLst/>
              </a:prstGeom>
              <a:blipFill>
                <a:blip r:embed="rId20"/>
                <a:stretch>
                  <a:fillRect l="-2010" r="-1005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1748909" y="5836410"/>
                <a:ext cx="121276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8909" y="5836410"/>
                <a:ext cx="1212768" cy="276999"/>
              </a:xfrm>
              <a:prstGeom prst="rect">
                <a:avLst/>
              </a:prstGeom>
              <a:blipFill>
                <a:blip r:embed="rId21"/>
                <a:stretch>
                  <a:fillRect l="-2010" r="-1005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8791577" y="3870342"/>
                <a:ext cx="121276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1577" y="3870342"/>
                <a:ext cx="1212768" cy="276999"/>
              </a:xfrm>
              <a:prstGeom prst="rect">
                <a:avLst/>
              </a:prstGeom>
              <a:blipFill>
                <a:blip r:embed="rId22"/>
                <a:stretch>
                  <a:fillRect l="-2010" r="-1508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5574287" y="3733902"/>
                <a:ext cx="19931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4287" y="3733902"/>
                <a:ext cx="1993110" cy="276999"/>
              </a:xfrm>
              <a:prstGeom prst="rect">
                <a:avLst/>
              </a:prstGeom>
              <a:blipFill>
                <a:blip r:embed="rId23"/>
                <a:stretch>
                  <a:fillRect l="-917" r="-612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1752554" y="5846054"/>
                <a:ext cx="19931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554" y="5846054"/>
                <a:ext cx="1993110" cy="276999"/>
              </a:xfrm>
              <a:prstGeom prst="rect">
                <a:avLst/>
              </a:prstGeom>
              <a:blipFill>
                <a:blip r:embed="rId24"/>
                <a:stretch>
                  <a:fillRect l="-917" r="-612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8791815" y="3879068"/>
                <a:ext cx="19931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1815" y="3879068"/>
                <a:ext cx="1993110" cy="276999"/>
              </a:xfrm>
              <a:prstGeom prst="rect">
                <a:avLst/>
              </a:prstGeom>
              <a:blipFill>
                <a:blip r:embed="rId25"/>
                <a:stretch>
                  <a:fillRect l="-917" r="-612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Box 52"/>
          <p:cNvSpPr txBox="1"/>
          <p:nvPr/>
        </p:nvSpPr>
        <p:spPr>
          <a:xfrm>
            <a:off x="5479724" y="3061738"/>
            <a:ext cx="4793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</a:t>
            </a:r>
            <a:r>
              <a:rPr lang="en-US" baseline="-25000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1</a:t>
            </a:r>
            <a:endParaRPr lang="en-US" sz="2700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524069" y="3475157"/>
            <a:ext cx="383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A</a:t>
            </a:r>
            <a:endParaRPr lang="en-US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783780" y="1167051"/>
            <a:ext cx="4477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</a:t>
            </a:r>
            <a:r>
              <a:rPr lang="en-US" baseline="-25000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2</a:t>
            </a:r>
            <a:endParaRPr lang="en-US" sz="2700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16108" y="5342741"/>
            <a:ext cx="4522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</a:t>
            </a:r>
            <a:r>
              <a:rPr lang="en-US" baseline="-25000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3</a:t>
            </a:r>
            <a:endParaRPr lang="en-US" sz="2700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487788" y="3089680"/>
            <a:ext cx="507513" cy="457061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140585" y="5141097"/>
            <a:ext cx="403279" cy="403289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900841" y="3143452"/>
            <a:ext cx="403279" cy="403289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160843" y="1260084"/>
            <a:ext cx="403279" cy="40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51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38" grpId="0"/>
      <p:bldP spid="38" grpId="1"/>
      <p:bldP spid="39" grpId="0"/>
      <p:bldP spid="39" grpId="1"/>
      <p:bldP spid="166" grpId="0"/>
      <p:bldP spid="166" grpId="1"/>
      <p:bldP spid="41" grpId="0"/>
      <p:bldP spid="41" grpId="1"/>
      <p:bldP spid="42" grpId="0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2" grpId="0"/>
      <p:bldP spid="6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5242" y="95009"/>
            <a:ext cx="9144000" cy="377776"/>
          </a:xfrm>
        </p:spPr>
        <p:txBody>
          <a:bodyPr>
            <a:no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VERSE – Integrity Verification Phase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5491A-1CBD-4ED9-8AF5-4EB0BADA2C8F}" type="datetime2">
              <a:rPr lang="en-US" altLang="zh-CN" smtClean="0">
                <a:latin typeface="Arial" panose="020B0604020202020204" pitchFamily="34" charset="0"/>
                <a:cs typeface="Arial" panose="020B0604020202020204" pitchFamily="34" charset="0"/>
              </a:rPr>
              <a:t>Tuesday, May 22, 2018</a:t>
            </a:fld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Secure Device Bootstrapping without Secrets Resistant to Signal Manipulation Attacks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4E51-B8CC-DF4B-B2E5-784E7CE7E243}" type="slidenum">
              <a:rPr lang="en-US" altLang="zh-CN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13</a:t>
            </a:fld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91001" y="243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9582121" y="994912"/>
                <a:ext cx="19931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2121" y="994912"/>
                <a:ext cx="1993110" cy="276999"/>
              </a:xfrm>
              <a:prstGeom prst="rect">
                <a:avLst/>
              </a:prstGeom>
              <a:blipFill>
                <a:blip r:embed="rId8"/>
                <a:stretch>
                  <a:fillRect l="-917" r="-306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6" name="Straight Arrow Connector 175"/>
          <p:cNvCxnSpPr>
            <a:stCxn id="44" idx="3"/>
            <a:endCxn id="46" idx="0"/>
          </p:cNvCxnSpPr>
          <p:nvPr/>
        </p:nvCxnSpPr>
        <p:spPr>
          <a:xfrm>
            <a:off x="2543221" y="1469984"/>
            <a:ext cx="3518989" cy="1665463"/>
          </a:xfrm>
          <a:prstGeom prst="straightConnector1">
            <a:avLst/>
          </a:prstGeom>
          <a:ln w="12700">
            <a:solidFill>
              <a:srgbClr val="60C919"/>
            </a:solidFill>
            <a:prstDash val="dash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endCxn id="43" idx="1"/>
          </p:cNvCxnSpPr>
          <p:nvPr/>
        </p:nvCxnSpPr>
        <p:spPr>
          <a:xfrm>
            <a:off x="6279511" y="3315654"/>
            <a:ext cx="3067689" cy="40052"/>
          </a:xfrm>
          <a:prstGeom prst="straightConnector1">
            <a:avLst/>
          </a:prstGeom>
          <a:ln w="12700">
            <a:solidFill>
              <a:srgbClr val="60C919"/>
            </a:solidFill>
            <a:prstDash val="dash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stCxn id="44" idx="2"/>
            <a:endCxn id="47" idx="0"/>
          </p:cNvCxnSpPr>
          <p:nvPr/>
        </p:nvCxnSpPr>
        <p:spPr>
          <a:xfrm flipH="1">
            <a:off x="2340918" y="1671628"/>
            <a:ext cx="664" cy="3462901"/>
          </a:xfrm>
          <a:prstGeom prst="straightConnector1">
            <a:avLst/>
          </a:prstGeom>
          <a:ln w="12700">
            <a:solidFill>
              <a:srgbClr val="60C919"/>
            </a:solidFill>
            <a:prstDash val="dash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stCxn id="47" idx="3"/>
            <a:endCxn id="43" idx="1"/>
          </p:cNvCxnSpPr>
          <p:nvPr/>
        </p:nvCxnSpPr>
        <p:spPr>
          <a:xfrm flipV="1">
            <a:off x="2542557" y="3355706"/>
            <a:ext cx="6804643" cy="1980468"/>
          </a:xfrm>
          <a:prstGeom prst="straightConnector1">
            <a:avLst/>
          </a:prstGeom>
          <a:ln w="12700">
            <a:solidFill>
              <a:srgbClr val="60C919"/>
            </a:solidFill>
            <a:prstDash val="dash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stCxn id="47" idx="3"/>
            <a:endCxn id="46" idx="2"/>
          </p:cNvCxnSpPr>
          <p:nvPr/>
        </p:nvCxnSpPr>
        <p:spPr>
          <a:xfrm flipV="1">
            <a:off x="2542557" y="3538736"/>
            <a:ext cx="3519653" cy="1797438"/>
          </a:xfrm>
          <a:prstGeom prst="straightConnector1">
            <a:avLst/>
          </a:prstGeom>
          <a:ln w="12700">
            <a:solidFill>
              <a:srgbClr val="60C919"/>
            </a:solidFill>
            <a:prstDash val="dash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>
            <a:stCxn id="44" idx="3"/>
            <a:endCxn id="43" idx="1"/>
          </p:cNvCxnSpPr>
          <p:nvPr/>
        </p:nvCxnSpPr>
        <p:spPr>
          <a:xfrm>
            <a:off x="2543221" y="1469984"/>
            <a:ext cx="6803979" cy="1885722"/>
          </a:xfrm>
          <a:prstGeom prst="straightConnector1">
            <a:avLst/>
          </a:prstGeom>
          <a:ln w="12700">
            <a:solidFill>
              <a:srgbClr val="60C919"/>
            </a:solidFill>
            <a:prstDash val="dash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5" name="Group 54"/>
          <p:cNvGrpSpPr/>
          <p:nvPr/>
        </p:nvGrpSpPr>
        <p:grpSpPr>
          <a:xfrm>
            <a:off x="10650822" y="1448796"/>
            <a:ext cx="978942" cy="309907"/>
            <a:chOff x="6925476" y="5710914"/>
            <a:chExt cx="978942" cy="309907"/>
          </a:xfrm>
        </p:grpSpPr>
        <p:pic>
          <p:nvPicPr>
            <p:cNvPr id="174" name="Picture 17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925476" y="5710914"/>
              <a:ext cx="514300" cy="309907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0118" y="5710914"/>
              <a:ext cx="514300" cy="30990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 rot="942715">
                <a:off x="5717108" y="2077162"/>
                <a:ext cx="66037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942715">
                <a:off x="5717108" y="2077162"/>
                <a:ext cx="660374" cy="276999"/>
              </a:xfrm>
              <a:prstGeom prst="rect">
                <a:avLst/>
              </a:prstGeom>
              <a:blipFill>
                <a:blip r:embed="rId11"/>
                <a:stretch>
                  <a:fillRect l="-13559" t="-4054" r="-10169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 rot="19802942">
                <a:off x="3860815" y="4120314"/>
                <a:ext cx="66037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3" name="TextBox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802942">
                <a:off x="3860815" y="4120314"/>
                <a:ext cx="660374" cy="276999"/>
              </a:xfrm>
              <a:prstGeom prst="rect">
                <a:avLst/>
              </a:prstGeom>
              <a:blipFill>
                <a:blip r:embed="rId12"/>
                <a:stretch>
                  <a:fillRect l="-9402" t="-6316" r="-17094" b="-2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/>
              <p:cNvSpPr txBox="1"/>
              <p:nvPr/>
            </p:nvSpPr>
            <p:spPr>
              <a:xfrm>
                <a:off x="2341582" y="3074755"/>
                <a:ext cx="66037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4" name="TextBox 10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1582" y="3074755"/>
                <a:ext cx="660374" cy="276999"/>
              </a:xfrm>
              <a:prstGeom prst="rect">
                <a:avLst/>
              </a:prstGeom>
              <a:blipFill>
                <a:blip r:embed="rId13"/>
                <a:stretch>
                  <a:fillRect l="-11111" r="-12963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/>
              <p:cNvSpPr txBox="1"/>
              <p:nvPr/>
            </p:nvSpPr>
            <p:spPr>
              <a:xfrm rot="1461696">
                <a:off x="4530866" y="2233819"/>
                <a:ext cx="66037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5" name="TextBox 10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461696">
                <a:off x="4530866" y="2233819"/>
                <a:ext cx="660374" cy="276999"/>
              </a:xfrm>
              <a:prstGeom prst="rect">
                <a:avLst/>
              </a:prstGeom>
              <a:blipFill>
                <a:blip r:embed="rId14"/>
                <a:stretch>
                  <a:fillRect l="-15126" t="-5747" r="-9244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/>
              <p:cNvSpPr txBox="1"/>
              <p:nvPr/>
            </p:nvSpPr>
            <p:spPr>
              <a:xfrm>
                <a:off x="7361194" y="3021272"/>
                <a:ext cx="66037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6" name="TextBox 10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1194" y="3021272"/>
                <a:ext cx="660374" cy="276999"/>
              </a:xfrm>
              <a:prstGeom prst="rect">
                <a:avLst/>
              </a:prstGeom>
              <a:blipFill>
                <a:blip r:embed="rId15"/>
                <a:stretch>
                  <a:fillRect l="-12037" t="-2222" r="-12037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xtBox 106"/>
              <p:cNvSpPr txBox="1"/>
              <p:nvPr/>
            </p:nvSpPr>
            <p:spPr>
              <a:xfrm rot="20439450">
                <a:off x="5649905" y="4363604"/>
                <a:ext cx="66037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7" name="TextBox 10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439450">
                <a:off x="5649905" y="4363604"/>
                <a:ext cx="660374" cy="276999"/>
              </a:xfrm>
              <a:prstGeom prst="rect">
                <a:avLst/>
              </a:prstGeom>
              <a:blipFill>
                <a:blip r:embed="rId16"/>
                <a:stretch>
                  <a:fillRect l="-9322" t="-6329" r="-15254" b="-265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9580556" y="1465250"/>
                <a:ext cx="2901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0556" y="1465250"/>
                <a:ext cx="290144" cy="276999"/>
              </a:xfrm>
              <a:prstGeom prst="rect">
                <a:avLst/>
              </a:prstGeom>
              <a:blipFill>
                <a:blip r:embed="rId34"/>
                <a:stretch>
                  <a:fillRect l="-29787" r="-27660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/>
          <p:cNvCxnSpPr/>
          <p:nvPr/>
        </p:nvCxnSpPr>
        <p:spPr>
          <a:xfrm>
            <a:off x="9854016" y="1603749"/>
            <a:ext cx="780122" cy="0"/>
          </a:xfrm>
          <a:prstGeom prst="straightConnector1">
            <a:avLst/>
          </a:prstGeom>
          <a:ln w="12700">
            <a:solidFill>
              <a:srgbClr val="60C919"/>
            </a:solidFill>
            <a:prstDash val="dash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475890" y="3055030"/>
            <a:ext cx="4793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</a:t>
            </a:r>
            <a:r>
              <a:rPr lang="en-US" baseline="-25000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1</a:t>
            </a:r>
            <a:endParaRPr lang="en-US" sz="2700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383481" y="3512652"/>
            <a:ext cx="383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A</a:t>
            </a:r>
            <a:endParaRPr lang="en-US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767950" y="1133411"/>
            <a:ext cx="4477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</a:t>
            </a:r>
            <a:r>
              <a:rPr lang="en-US" baseline="-25000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2</a:t>
            </a:r>
            <a:endParaRPr lang="en-US" sz="2700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139278" y="5372831"/>
            <a:ext cx="4522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</a:t>
            </a:r>
            <a:r>
              <a:rPr lang="en-US" baseline="-25000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3</a:t>
            </a:r>
            <a:endParaRPr lang="en-US" sz="2700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347200" y="3127175"/>
            <a:ext cx="507513" cy="45706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139942" y="1268339"/>
            <a:ext cx="403279" cy="40328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5860570" y="3135447"/>
            <a:ext cx="403279" cy="40328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139278" y="5134529"/>
            <a:ext cx="403279" cy="40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38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VERSE – Attack </a:t>
            </a:r>
            <a:r>
              <a:rPr lang="en-US" dirty="0"/>
              <a:t>on the Message Exchange Phase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D8E5F-B511-4AF3-9942-6132FF61644F}" type="datetime2">
              <a:rPr lang="en-US" altLang="zh-CN" smtClean="0"/>
              <a:t>Tuesday, May 22, 2018</a:t>
            </a:fld>
            <a:endParaRPr lang="en-US" altLang="zh-C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Secure Device Bootstrapping without Secrets Resistant to Signal Manipulation Attacks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4E51-B8CC-DF4B-B2E5-784E7CE7E243}" type="slidenum">
              <a:rPr lang="en-US" altLang="zh-CN" smtClean="0"/>
              <a:pPr/>
              <a:t>14</a:t>
            </a:fld>
            <a:endParaRPr lang="en-US" altLang="zh-CN"/>
          </a:p>
        </p:txBody>
      </p:sp>
      <p:cxnSp>
        <p:nvCxnSpPr>
          <p:cNvPr id="90" name="Straight Arrow Connector 89"/>
          <p:cNvCxnSpPr>
            <a:stCxn id="55" idx="0"/>
            <a:endCxn id="53" idx="3"/>
          </p:cNvCxnSpPr>
          <p:nvPr/>
        </p:nvCxnSpPr>
        <p:spPr>
          <a:xfrm flipH="1" flipV="1">
            <a:off x="2555325" y="1453284"/>
            <a:ext cx="3571893" cy="1686127"/>
          </a:xfrm>
          <a:prstGeom prst="straightConnector1">
            <a:avLst/>
          </a:prstGeom>
          <a:ln w="12700">
            <a:solidFill>
              <a:srgbClr val="0000FF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4191001" y="243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/>
              <p:cNvSpPr txBox="1"/>
              <p:nvPr/>
            </p:nvSpPr>
            <p:spPr>
              <a:xfrm rot="1616160">
                <a:off x="4416858" y="2025797"/>
                <a:ext cx="36009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2" name="TextBox 9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16160">
                <a:off x="4416858" y="2025797"/>
                <a:ext cx="360099" cy="276999"/>
              </a:xfrm>
              <a:prstGeom prst="rect">
                <a:avLst/>
              </a:prstGeom>
              <a:blipFill>
                <a:blip r:embed="rId11"/>
                <a:stretch>
                  <a:fillRect l="-5405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3" name="Straight Arrow Connector 92"/>
          <p:cNvCxnSpPr>
            <a:stCxn id="55" idx="2"/>
            <a:endCxn id="56" idx="3"/>
          </p:cNvCxnSpPr>
          <p:nvPr/>
        </p:nvCxnSpPr>
        <p:spPr>
          <a:xfrm flipH="1">
            <a:off x="2536433" y="3542700"/>
            <a:ext cx="3590785" cy="1829609"/>
          </a:xfrm>
          <a:prstGeom prst="straightConnector1">
            <a:avLst/>
          </a:prstGeom>
          <a:ln w="12700">
            <a:solidFill>
              <a:srgbClr val="0000FF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>
            <a:stCxn id="55" idx="3"/>
            <a:endCxn id="52" idx="1"/>
          </p:cNvCxnSpPr>
          <p:nvPr/>
        </p:nvCxnSpPr>
        <p:spPr>
          <a:xfrm>
            <a:off x="6328857" y="3341056"/>
            <a:ext cx="3057517" cy="12982"/>
          </a:xfrm>
          <a:prstGeom prst="straightConnector1">
            <a:avLst/>
          </a:prstGeom>
          <a:ln w="12700">
            <a:solidFill>
              <a:srgbClr val="0000FF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/>
              <p:cNvSpPr txBox="1"/>
              <p:nvPr/>
            </p:nvSpPr>
            <p:spPr>
              <a:xfrm>
                <a:off x="7868347" y="2995583"/>
                <a:ext cx="36009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5" name="TextBox 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8347" y="2995583"/>
                <a:ext cx="360099" cy="276999"/>
              </a:xfrm>
              <a:prstGeom prst="rect">
                <a:avLst/>
              </a:prstGeom>
              <a:blipFill>
                <a:blip r:embed="rId12"/>
                <a:stretch>
                  <a:fillRect l="-8475" r="-3390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/>
              <p:cNvSpPr txBox="1"/>
              <p:nvPr/>
            </p:nvSpPr>
            <p:spPr>
              <a:xfrm rot="19845541">
                <a:off x="3853155" y="4213737"/>
                <a:ext cx="36009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6" name="TextBox 9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845541">
                <a:off x="3853155" y="4213737"/>
                <a:ext cx="360099" cy="276999"/>
              </a:xfrm>
              <a:prstGeom prst="rect">
                <a:avLst/>
              </a:prstGeom>
              <a:blipFill>
                <a:blip r:embed="rId13"/>
                <a:stretch>
                  <a:fillRect r="-6667"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1748910" y="943609"/>
                <a:ext cx="104432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8910" y="943609"/>
                <a:ext cx="1044325" cy="276999"/>
              </a:xfrm>
              <a:prstGeom prst="rect">
                <a:avLst/>
              </a:prstGeom>
              <a:blipFill>
                <a:blip r:embed="rId14"/>
                <a:stretch>
                  <a:fillRect l="-1754" r="-585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>
                <a:off x="1748909" y="5837148"/>
                <a:ext cx="10347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3" name="TextBox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8909" y="5837148"/>
                <a:ext cx="1034770" cy="276999"/>
              </a:xfrm>
              <a:prstGeom prst="rect">
                <a:avLst/>
              </a:prstGeom>
              <a:blipFill>
                <a:blip r:embed="rId15"/>
                <a:stretch>
                  <a:fillRect l="-2353" r="-588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/>
              <p:cNvSpPr txBox="1"/>
              <p:nvPr/>
            </p:nvSpPr>
            <p:spPr>
              <a:xfrm>
                <a:off x="5831520" y="3642755"/>
                <a:ext cx="82490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4" name="TextBox 10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1520" y="3642755"/>
                <a:ext cx="824906" cy="276999"/>
              </a:xfrm>
              <a:prstGeom prst="rect">
                <a:avLst/>
              </a:prstGeom>
              <a:blipFill>
                <a:blip r:embed="rId16"/>
                <a:stretch>
                  <a:fillRect l="-2963" r="-1481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/>
              <p:cNvSpPr txBox="1"/>
              <p:nvPr/>
            </p:nvSpPr>
            <p:spPr>
              <a:xfrm>
                <a:off x="9153516" y="2897908"/>
                <a:ext cx="10347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5" name="TextBox 10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3516" y="2897908"/>
                <a:ext cx="1034770" cy="276999"/>
              </a:xfrm>
              <a:prstGeom prst="rect">
                <a:avLst/>
              </a:prstGeom>
              <a:blipFill>
                <a:blip r:embed="rId17"/>
                <a:stretch>
                  <a:fillRect l="-2367" r="-1183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TextBox 130"/>
              <p:cNvSpPr txBox="1"/>
              <p:nvPr/>
            </p:nvSpPr>
            <p:spPr>
              <a:xfrm>
                <a:off x="5584191" y="6200004"/>
                <a:ext cx="104432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1" name="TextBox 1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4191" y="6200004"/>
                <a:ext cx="1044325" cy="276999"/>
              </a:xfrm>
              <a:prstGeom prst="rect">
                <a:avLst/>
              </a:prstGeom>
              <a:blipFill>
                <a:blip r:embed="rId18"/>
                <a:stretch>
                  <a:fillRect l="-1754" r="-1170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1" name="Group 140"/>
          <p:cNvGrpSpPr/>
          <p:nvPr/>
        </p:nvGrpSpPr>
        <p:grpSpPr>
          <a:xfrm rot="2308522">
            <a:off x="4246073" y="2216282"/>
            <a:ext cx="171340" cy="181282"/>
            <a:chOff x="4758957" y="1219199"/>
            <a:chExt cx="575043" cy="534064"/>
          </a:xfrm>
        </p:grpSpPr>
        <p:cxnSp>
          <p:nvCxnSpPr>
            <p:cNvPr id="133" name="Straight Connector 132"/>
            <p:cNvCxnSpPr/>
            <p:nvPr/>
          </p:nvCxnSpPr>
          <p:spPr>
            <a:xfrm>
              <a:off x="4758957" y="1219199"/>
              <a:ext cx="575043" cy="53406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H="1">
              <a:off x="4758957" y="1220607"/>
              <a:ext cx="575043" cy="53265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3" name="Straight Arrow Connector 142"/>
          <p:cNvCxnSpPr>
            <a:stCxn id="54" idx="1"/>
            <a:endCxn id="53" idx="3"/>
          </p:cNvCxnSpPr>
          <p:nvPr/>
        </p:nvCxnSpPr>
        <p:spPr>
          <a:xfrm flipH="1" flipV="1">
            <a:off x="2555325" y="1453284"/>
            <a:ext cx="3333725" cy="4309508"/>
          </a:xfrm>
          <a:prstGeom prst="straightConnector1">
            <a:avLst/>
          </a:prstGeom>
          <a:ln w="127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>
            <a:stCxn id="54" idx="3"/>
            <a:endCxn id="52" idx="1"/>
          </p:cNvCxnSpPr>
          <p:nvPr/>
        </p:nvCxnSpPr>
        <p:spPr>
          <a:xfrm flipV="1">
            <a:off x="6292329" y="3354038"/>
            <a:ext cx="3094045" cy="2408754"/>
          </a:xfrm>
          <a:prstGeom prst="straightConnector1">
            <a:avLst/>
          </a:prstGeom>
          <a:ln w="12700">
            <a:solidFill>
              <a:srgbClr val="FF0000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>
            <a:stCxn id="54" idx="1"/>
            <a:endCxn id="56" idx="3"/>
          </p:cNvCxnSpPr>
          <p:nvPr/>
        </p:nvCxnSpPr>
        <p:spPr>
          <a:xfrm flipH="1" flipV="1">
            <a:off x="2536433" y="5372309"/>
            <a:ext cx="3352617" cy="390483"/>
          </a:xfrm>
          <a:prstGeom prst="straightConnector1">
            <a:avLst/>
          </a:prstGeom>
          <a:ln w="12700">
            <a:solidFill>
              <a:srgbClr val="FF0000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TextBox 149"/>
              <p:cNvSpPr txBox="1"/>
              <p:nvPr/>
            </p:nvSpPr>
            <p:spPr>
              <a:xfrm rot="2935818">
                <a:off x="3508079" y="3046734"/>
                <a:ext cx="41921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0" name="TextBox 1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935818">
                <a:off x="3508079" y="3046734"/>
                <a:ext cx="419217" cy="276999"/>
              </a:xfrm>
              <a:prstGeom prst="rect">
                <a:avLst/>
              </a:prstGeom>
              <a:blipFill>
                <a:blip r:embed="rId19"/>
                <a:stretch>
                  <a:fillRect l="-3750" b="-8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TextBox 150"/>
              <p:cNvSpPr txBox="1"/>
              <p:nvPr/>
            </p:nvSpPr>
            <p:spPr>
              <a:xfrm rot="19316877">
                <a:off x="7838787" y="4422540"/>
                <a:ext cx="41921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1" name="TextBox 1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316877">
                <a:off x="7838787" y="4422540"/>
                <a:ext cx="419217" cy="276999"/>
              </a:xfrm>
              <a:prstGeom prst="rect">
                <a:avLst/>
              </a:prstGeom>
              <a:blipFill>
                <a:blip r:embed="rId20"/>
                <a:stretch>
                  <a:fillRect r="-7229" b="-2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TextBox 151"/>
              <p:cNvSpPr txBox="1"/>
              <p:nvPr/>
            </p:nvSpPr>
            <p:spPr>
              <a:xfrm rot="383395">
                <a:off x="3677006" y="5510808"/>
                <a:ext cx="41921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2" name="TextBox 1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3395">
                <a:off x="3677006" y="5510808"/>
                <a:ext cx="419217" cy="276999"/>
              </a:xfrm>
              <a:prstGeom prst="rect">
                <a:avLst/>
              </a:prstGeom>
              <a:blipFill>
                <a:blip r:embed="rId21"/>
                <a:stretch>
                  <a:fillRect l="-4000" b="-12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3" name="Group 152"/>
          <p:cNvGrpSpPr/>
          <p:nvPr/>
        </p:nvGrpSpPr>
        <p:grpSpPr>
          <a:xfrm>
            <a:off x="7698478" y="3239322"/>
            <a:ext cx="143344" cy="194929"/>
            <a:chOff x="4758957" y="1219199"/>
            <a:chExt cx="575043" cy="534064"/>
          </a:xfrm>
        </p:grpSpPr>
        <p:cxnSp>
          <p:nvCxnSpPr>
            <p:cNvPr id="154" name="Straight Connector 153"/>
            <p:cNvCxnSpPr/>
            <p:nvPr/>
          </p:nvCxnSpPr>
          <p:spPr>
            <a:xfrm>
              <a:off x="4758957" y="1219199"/>
              <a:ext cx="575043" cy="53406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flipH="1">
              <a:off x="4758957" y="1220607"/>
              <a:ext cx="575043" cy="53265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6" name="Group 155"/>
          <p:cNvGrpSpPr/>
          <p:nvPr/>
        </p:nvGrpSpPr>
        <p:grpSpPr>
          <a:xfrm rot="19926352">
            <a:off x="3756741" y="4640236"/>
            <a:ext cx="143344" cy="194929"/>
            <a:chOff x="4758957" y="1219199"/>
            <a:chExt cx="575043" cy="534064"/>
          </a:xfrm>
        </p:grpSpPr>
        <p:cxnSp>
          <p:nvCxnSpPr>
            <p:cNvPr id="157" name="Straight Connector 156"/>
            <p:cNvCxnSpPr/>
            <p:nvPr/>
          </p:nvCxnSpPr>
          <p:spPr>
            <a:xfrm>
              <a:off x="4758957" y="1219199"/>
              <a:ext cx="575043" cy="53406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 flipH="1">
              <a:off x="4758957" y="1220607"/>
              <a:ext cx="575043" cy="53265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/>
          <p:cNvSpPr txBox="1"/>
          <p:nvPr/>
        </p:nvSpPr>
        <p:spPr>
          <a:xfrm>
            <a:off x="5533938" y="3046881"/>
            <a:ext cx="4793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</a:t>
            </a:r>
            <a:r>
              <a:rPr lang="en-US" baseline="-25000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1</a:t>
            </a:r>
            <a:endParaRPr lang="en-US" sz="2700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422655" y="3510984"/>
            <a:ext cx="383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A</a:t>
            </a:r>
            <a:endParaRPr lang="en-US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752638" y="1137415"/>
            <a:ext cx="4477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</a:t>
            </a:r>
            <a:r>
              <a:rPr lang="en-US" baseline="-25000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2</a:t>
            </a:r>
            <a:endParaRPr lang="en-US" sz="2700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133154" y="5408966"/>
            <a:ext cx="4522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</a:t>
            </a:r>
            <a:r>
              <a:rPr lang="en-US" baseline="-25000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3</a:t>
            </a:r>
            <a:endParaRPr lang="en-US" sz="2700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898420" y="5897554"/>
            <a:ext cx="383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M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386374" y="3125507"/>
            <a:ext cx="507513" cy="45706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52046" y="1251639"/>
            <a:ext cx="403279" cy="40328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889050" y="5561147"/>
            <a:ext cx="403279" cy="40328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925578" y="3139411"/>
            <a:ext cx="403279" cy="40328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33154" y="5170664"/>
            <a:ext cx="403279" cy="4032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1709609" y="956066"/>
                <a:ext cx="227369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9609" y="956066"/>
                <a:ext cx="2273699" cy="276999"/>
              </a:xfrm>
              <a:prstGeom prst="rect">
                <a:avLst/>
              </a:prstGeom>
              <a:blipFill>
                <a:blip r:embed="rId25"/>
                <a:stretch>
                  <a:fillRect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5831520" y="3642755"/>
                <a:ext cx="19931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1520" y="3642755"/>
                <a:ext cx="1993110" cy="276999"/>
              </a:xfrm>
              <a:prstGeom prst="rect">
                <a:avLst/>
              </a:prstGeom>
              <a:blipFill>
                <a:blip r:embed="rId26"/>
                <a:stretch>
                  <a:fillRect l="-917" r="-306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1714097" y="5835189"/>
                <a:ext cx="227369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097" y="5835189"/>
                <a:ext cx="2273699" cy="276999"/>
              </a:xfrm>
              <a:prstGeom prst="rect">
                <a:avLst/>
              </a:prstGeom>
              <a:blipFill>
                <a:blip r:embed="rId27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5565652" y="6200004"/>
                <a:ext cx="227369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5652" y="6200004"/>
                <a:ext cx="2273699" cy="276999"/>
              </a:xfrm>
              <a:prstGeom prst="rect">
                <a:avLst/>
              </a:prstGeom>
              <a:blipFill>
                <a:blip r:embed="rId28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9105831" y="2900493"/>
                <a:ext cx="227369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5831" y="2900493"/>
                <a:ext cx="2273699" cy="276999"/>
              </a:xfrm>
              <a:prstGeom prst="rect">
                <a:avLst/>
              </a:prstGeom>
              <a:blipFill>
                <a:blip r:embed="rId29"/>
                <a:stretch>
                  <a:fillRect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201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5" grpId="0"/>
      <p:bldP spid="96" grpId="0"/>
      <p:bldP spid="97" grpId="0"/>
      <p:bldP spid="97" grpId="1"/>
      <p:bldP spid="103" grpId="0"/>
      <p:bldP spid="103" grpId="1"/>
      <p:bldP spid="104" grpId="0"/>
      <p:bldP spid="104" grpId="1"/>
      <p:bldP spid="105" grpId="0"/>
      <p:bldP spid="105" grpId="1"/>
      <p:bldP spid="131" grpId="0"/>
      <p:bldP spid="131" grpId="1"/>
      <p:bldP spid="150" grpId="0"/>
      <p:bldP spid="150" grpId="1"/>
      <p:bldP spid="151" grpId="0"/>
      <p:bldP spid="151" grpId="1"/>
      <p:bldP spid="152" grpId="0"/>
      <p:bldP spid="152" grpId="1"/>
      <p:bldP spid="43" grpId="0"/>
      <p:bldP spid="44" grpId="0"/>
      <p:bldP spid="45" grpId="0"/>
      <p:bldP spid="46" grpId="0"/>
      <p:bldP spid="5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VERSE – Attack </a:t>
            </a:r>
            <a:r>
              <a:rPr lang="en-US" dirty="0"/>
              <a:t>on the Integrity Verification Phase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D8E5F-B511-4AF3-9942-6132FF61644F}" type="datetime2">
              <a:rPr lang="en-US" altLang="zh-CN" smtClean="0"/>
              <a:t>Tuesday, May 22, 2018</a:t>
            </a:fld>
            <a:endParaRPr lang="en-US" altLang="zh-C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Secure Device Bootstrapping without Secrets Resistant to Signal Manipulation Attacks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4E51-B8CC-DF4B-B2E5-784E7CE7E243}" type="slidenum">
              <a:rPr lang="en-US" altLang="zh-CN" smtClean="0"/>
              <a:pPr/>
              <a:t>15</a:t>
            </a:fld>
            <a:endParaRPr lang="en-US" altLang="zh-CN"/>
          </a:p>
        </p:txBody>
      </p:sp>
      <p:cxnSp>
        <p:nvCxnSpPr>
          <p:cNvPr id="143" name="Straight Arrow Connector 142"/>
          <p:cNvCxnSpPr>
            <a:stCxn id="58" idx="1"/>
            <a:endCxn id="57" idx="3"/>
          </p:cNvCxnSpPr>
          <p:nvPr/>
        </p:nvCxnSpPr>
        <p:spPr>
          <a:xfrm flipH="1" flipV="1">
            <a:off x="2536877" y="1453468"/>
            <a:ext cx="3322608" cy="4244429"/>
          </a:xfrm>
          <a:prstGeom prst="straightConnector1">
            <a:avLst/>
          </a:prstGeom>
          <a:ln w="12700">
            <a:solidFill>
              <a:srgbClr val="FF0000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>
            <a:stCxn id="58" idx="3"/>
            <a:endCxn id="56" idx="1"/>
          </p:cNvCxnSpPr>
          <p:nvPr/>
        </p:nvCxnSpPr>
        <p:spPr>
          <a:xfrm flipV="1">
            <a:off x="6262764" y="3358640"/>
            <a:ext cx="3166008" cy="2339257"/>
          </a:xfrm>
          <a:prstGeom prst="straightConnector1">
            <a:avLst/>
          </a:prstGeom>
          <a:ln w="12700">
            <a:solidFill>
              <a:srgbClr val="FF0000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9" name="Group 158"/>
          <p:cNvGrpSpPr/>
          <p:nvPr/>
        </p:nvGrpSpPr>
        <p:grpSpPr>
          <a:xfrm>
            <a:off x="10499038" y="1902008"/>
            <a:ext cx="978942" cy="309907"/>
            <a:chOff x="6925476" y="5710914"/>
            <a:chExt cx="978942" cy="309907"/>
          </a:xfrm>
        </p:grpSpPr>
        <p:pic>
          <p:nvPicPr>
            <p:cNvPr id="160" name="Picture 15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25476" y="5710914"/>
              <a:ext cx="514300" cy="309907"/>
            </a:xfrm>
            <a:prstGeom prst="rect">
              <a:avLst/>
            </a:prstGeom>
          </p:spPr>
        </p:pic>
        <p:pic>
          <p:nvPicPr>
            <p:cNvPr id="161" name="Picture 16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90118" y="5710914"/>
              <a:ext cx="514300" cy="30990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2" name="TextBox 161"/>
              <p:cNvSpPr txBox="1"/>
              <p:nvPr/>
            </p:nvSpPr>
            <p:spPr>
              <a:xfrm>
                <a:off x="9428772" y="1918462"/>
                <a:ext cx="2901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2" name="TextBox 1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8772" y="1918462"/>
                <a:ext cx="290144" cy="276999"/>
              </a:xfrm>
              <a:prstGeom prst="rect">
                <a:avLst/>
              </a:prstGeom>
              <a:blipFill>
                <a:blip r:embed="rId13"/>
                <a:stretch>
                  <a:fillRect l="-29787" t="-2222" r="-27660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3" name="Straight Arrow Connector 162"/>
          <p:cNvCxnSpPr>
            <a:stCxn id="60" idx="3"/>
            <a:endCxn id="56" idx="1"/>
          </p:cNvCxnSpPr>
          <p:nvPr/>
        </p:nvCxnSpPr>
        <p:spPr>
          <a:xfrm flipV="1">
            <a:off x="2534453" y="3358640"/>
            <a:ext cx="6894319" cy="2003060"/>
          </a:xfrm>
          <a:prstGeom prst="straightConnector1">
            <a:avLst/>
          </a:prstGeom>
          <a:ln w="12700">
            <a:solidFill>
              <a:srgbClr val="60C919"/>
            </a:solidFill>
            <a:prstDash val="dash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TextBox 166"/>
              <p:cNvSpPr txBox="1"/>
              <p:nvPr/>
            </p:nvSpPr>
            <p:spPr>
              <a:xfrm rot="19989849">
                <a:off x="3405480" y="4381720"/>
                <a:ext cx="6611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7" name="TextBox 1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989849">
                <a:off x="3405480" y="4381720"/>
                <a:ext cx="661143" cy="276999"/>
              </a:xfrm>
              <a:prstGeom prst="rect">
                <a:avLst/>
              </a:prstGeom>
              <a:blipFill>
                <a:blip r:embed="rId14"/>
                <a:stretch>
                  <a:fillRect l="-9322" t="-5495" r="-16102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TextBox 167"/>
              <p:cNvSpPr txBox="1"/>
              <p:nvPr/>
            </p:nvSpPr>
            <p:spPr>
              <a:xfrm rot="868381">
                <a:off x="6025649" y="2191304"/>
                <a:ext cx="8214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8" name="TextBox 1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868381">
                <a:off x="6025649" y="2191304"/>
                <a:ext cx="821443" cy="276999"/>
              </a:xfrm>
              <a:prstGeom prst="rect">
                <a:avLst/>
              </a:prstGeom>
              <a:blipFill>
                <a:blip r:embed="rId15"/>
                <a:stretch>
                  <a:fillRect l="-10490" t="-3797" r="-8392" b="-25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2" name="Straight Arrow Connector 201"/>
          <p:cNvCxnSpPr>
            <a:stCxn id="59" idx="0"/>
            <a:endCxn id="57" idx="3"/>
          </p:cNvCxnSpPr>
          <p:nvPr/>
        </p:nvCxnSpPr>
        <p:spPr>
          <a:xfrm flipH="1" flipV="1">
            <a:off x="2536877" y="1453468"/>
            <a:ext cx="3521788" cy="1664642"/>
          </a:xfrm>
          <a:prstGeom prst="straightConnector1">
            <a:avLst/>
          </a:prstGeom>
          <a:ln w="12700">
            <a:solidFill>
              <a:srgbClr val="60C919"/>
            </a:solidFill>
            <a:prstDash val="dash"/>
            <a:headEnd type="none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Arrow Connector 204"/>
          <p:cNvCxnSpPr>
            <a:stCxn id="59" idx="3"/>
            <a:endCxn id="56" idx="1"/>
          </p:cNvCxnSpPr>
          <p:nvPr/>
        </p:nvCxnSpPr>
        <p:spPr>
          <a:xfrm>
            <a:off x="6260304" y="3319755"/>
            <a:ext cx="3168468" cy="38885"/>
          </a:xfrm>
          <a:prstGeom prst="straightConnector1">
            <a:avLst/>
          </a:prstGeom>
          <a:ln w="12700">
            <a:solidFill>
              <a:srgbClr val="60C919"/>
            </a:solidFill>
            <a:prstDash val="dash"/>
            <a:headEnd type="none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Arrow Connector 207"/>
          <p:cNvCxnSpPr>
            <a:stCxn id="59" idx="2"/>
            <a:endCxn id="60" idx="3"/>
          </p:cNvCxnSpPr>
          <p:nvPr/>
        </p:nvCxnSpPr>
        <p:spPr>
          <a:xfrm flipH="1">
            <a:off x="2534453" y="3521399"/>
            <a:ext cx="3524212" cy="1840301"/>
          </a:xfrm>
          <a:prstGeom prst="straightConnector1">
            <a:avLst/>
          </a:prstGeom>
          <a:ln w="12700">
            <a:solidFill>
              <a:srgbClr val="60C919"/>
            </a:solidFill>
            <a:prstDash val="dash"/>
            <a:headEnd type="none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1" name="TextBox 210"/>
              <p:cNvSpPr txBox="1"/>
              <p:nvPr/>
            </p:nvSpPr>
            <p:spPr>
              <a:xfrm rot="1538914">
                <a:off x="4797322" y="2341355"/>
                <a:ext cx="6611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1" name="TextBox 2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538914">
                <a:off x="4797322" y="2341355"/>
                <a:ext cx="661143" cy="276999"/>
              </a:xfrm>
              <a:prstGeom prst="rect">
                <a:avLst/>
              </a:prstGeom>
              <a:blipFill>
                <a:blip r:embed="rId16"/>
                <a:stretch>
                  <a:fillRect l="-15254" t="-5618" r="-10169" b="-247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2" name="TextBox 211"/>
              <p:cNvSpPr txBox="1"/>
              <p:nvPr/>
            </p:nvSpPr>
            <p:spPr>
              <a:xfrm>
                <a:off x="6485254" y="3000238"/>
                <a:ext cx="6611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2" name="TextBox 2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5254" y="3000238"/>
                <a:ext cx="661143" cy="276999"/>
              </a:xfrm>
              <a:prstGeom prst="rect">
                <a:avLst/>
              </a:prstGeom>
              <a:blipFill>
                <a:blip r:embed="rId17"/>
                <a:stretch>
                  <a:fillRect l="-12037" r="-12037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4" name="Straight Arrow Connector 213"/>
          <p:cNvCxnSpPr>
            <a:stCxn id="57" idx="2"/>
            <a:endCxn id="60" idx="0"/>
          </p:cNvCxnSpPr>
          <p:nvPr/>
        </p:nvCxnSpPr>
        <p:spPr>
          <a:xfrm flipH="1">
            <a:off x="2332814" y="1655112"/>
            <a:ext cx="2424" cy="3504943"/>
          </a:xfrm>
          <a:prstGeom prst="straightConnector1">
            <a:avLst/>
          </a:prstGeom>
          <a:ln w="12700">
            <a:solidFill>
              <a:srgbClr val="60C919"/>
            </a:solidFill>
            <a:prstDash val="dash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Arrow Connector 214"/>
          <p:cNvCxnSpPr>
            <a:stCxn id="162" idx="3"/>
            <a:endCxn id="160" idx="1"/>
          </p:cNvCxnSpPr>
          <p:nvPr/>
        </p:nvCxnSpPr>
        <p:spPr>
          <a:xfrm>
            <a:off x="9718916" y="2056961"/>
            <a:ext cx="780122" cy="0"/>
          </a:xfrm>
          <a:prstGeom prst="straightConnector1">
            <a:avLst/>
          </a:prstGeom>
          <a:ln w="12700">
            <a:solidFill>
              <a:srgbClr val="60C919"/>
            </a:solidFill>
            <a:prstDash val="dash"/>
            <a:headEnd type="none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Arrow Connector 215"/>
          <p:cNvCxnSpPr>
            <a:stCxn id="57" idx="3"/>
            <a:endCxn id="56" idx="1"/>
          </p:cNvCxnSpPr>
          <p:nvPr/>
        </p:nvCxnSpPr>
        <p:spPr>
          <a:xfrm>
            <a:off x="2536877" y="1453468"/>
            <a:ext cx="6891895" cy="1905172"/>
          </a:xfrm>
          <a:prstGeom prst="straightConnector1">
            <a:avLst/>
          </a:prstGeom>
          <a:ln w="12700">
            <a:solidFill>
              <a:srgbClr val="60C919"/>
            </a:solidFill>
            <a:prstDash val="dash"/>
            <a:headEnd type="none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6" name="TextBox 225"/>
              <p:cNvSpPr txBox="1"/>
              <p:nvPr/>
            </p:nvSpPr>
            <p:spPr>
              <a:xfrm>
                <a:off x="2319849" y="3329278"/>
                <a:ext cx="8214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6" name="TextBox 2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9849" y="3329278"/>
                <a:ext cx="821443" cy="276999"/>
              </a:xfrm>
              <a:prstGeom prst="rect">
                <a:avLst/>
              </a:prstGeom>
              <a:blipFill>
                <a:blip r:embed="rId32"/>
                <a:stretch>
                  <a:fillRect l="-8955" r="-9701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7" name="TextBox 226"/>
              <p:cNvSpPr txBox="1"/>
              <p:nvPr/>
            </p:nvSpPr>
            <p:spPr>
              <a:xfrm rot="20629442">
                <a:off x="5672540" y="4381721"/>
                <a:ext cx="8214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7" name="TextBox 2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629442">
                <a:off x="5672540" y="4381721"/>
                <a:ext cx="821443" cy="276999"/>
              </a:xfrm>
              <a:prstGeom prst="rect">
                <a:avLst/>
              </a:prstGeom>
              <a:blipFill>
                <a:blip r:embed="rId33"/>
                <a:stretch>
                  <a:fillRect l="-6993" t="-3614" r="-11888" b="-240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8" name="TextBox 227"/>
              <p:cNvSpPr txBox="1"/>
              <p:nvPr/>
            </p:nvSpPr>
            <p:spPr>
              <a:xfrm rot="3167133">
                <a:off x="3605882" y="3433113"/>
                <a:ext cx="8214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8" name="TextBox 2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167133">
                <a:off x="3605882" y="3433113"/>
                <a:ext cx="821443" cy="276999"/>
              </a:xfrm>
              <a:prstGeom prst="rect">
                <a:avLst/>
              </a:prstGeom>
              <a:blipFill>
                <a:blip r:embed="rId34"/>
                <a:stretch>
                  <a:fillRect l="-17797" t="-6618" r="-6780" b="-1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9" name="TextBox 228"/>
              <p:cNvSpPr txBox="1"/>
              <p:nvPr/>
            </p:nvSpPr>
            <p:spPr>
              <a:xfrm rot="19399517">
                <a:off x="7293497" y="4271578"/>
                <a:ext cx="8214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9" name="TextBox 2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399517">
                <a:off x="7293497" y="4271578"/>
                <a:ext cx="821443" cy="276999"/>
              </a:xfrm>
              <a:prstGeom prst="rect">
                <a:avLst/>
              </a:prstGeom>
              <a:blipFill>
                <a:blip r:embed="rId35"/>
                <a:stretch>
                  <a:fillRect l="-6618" t="-5932" r="-14706" b="-17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/>
              <p:cNvSpPr/>
              <p:nvPr/>
            </p:nvSpPr>
            <p:spPr>
              <a:xfrm>
                <a:off x="9280235" y="1098665"/>
                <a:ext cx="239719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2" name="Rectangle 10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0235" y="1098665"/>
                <a:ext cx="2397195" cy="369332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xtBox 106"/>
              <p:cNvSpPr txBox="1"/>
              <p:nvPr/>
            </p:nvSpPr>
            <p:spPr>
              <a:xfrm>
                <a:off x="9281245" y="1459870"/>
                <a:ext cx="2247842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7" name="TextBox 10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1245" y="1459870"/>
                <a:ext cx="2247842" cy="276999"/>
              </a:xfrm>
              <a:prstGeom prst="rect">
                <a:avLst/>
              </a:prstGeom>
              <a:blipFill>
                <a:blip r:embed="rId37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1" name="Group 140"/>
          <p:cNvGrpSpPr/>
          <p:nvPr/>
        </p:nvGrpSpPr>
        <p:grpSpPr>
          <a:xfrm rot="2308522">
            <a:off x="4489366" y="2354556"/>
            <a:ext cx="161461" cy="141500"/>
            <a:chOff x="4758957" y="1219199"/>
            <a:chExt cx="575043" cy="534064"/>
          </a:xfrm>
        </p:grpSpPr>
        <p:cxnSp>
          <p:nvCxnSpPr>
            <p:cNvPr id="133" name="Straight Connector 132"/>
            <p:cNvCxnSpPr/>
            <p:nvPr/>
          </p:nvCxnSpPr>
          <p:spPr>
            <a:xfrm>
              <a:off x="4758957" y="1219199"/>
              <a:ext cx="575043" cy="53406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H="1">
              <a:off x="4758957" y="1220607"/>
              <a:ext cx="575043" cy="53265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/>
          <p:cNvGrpSpPr/>
          <p:nvPr/>
        </p:nvGrpSpPr>
        <p:grpSpPr>
          <a:xfrm>
            <a:off x="7513525" y="3259112"/>
            <a:ext cx="161462" cy="141500"/>
            <a:chOff x="4758957" y="1219199"/>
            <a:chExt cx="575043" cy="534064"/>
          </a:xfrm>
        </p:grpSpPr>
        <p:cxnSp>
          <p:nvCxnSpPr>
            <p:cNvPr id="154" name="Straight Connector 153"/>
            <p:cNvCxnSpPr/>
            <p:nvPr/>
          </p:nvCxnSpPr>
          <p:spPr>
            <a:xfrm>
              <a:off x="4758957" y="1219199"/>
              <a:ext cx="575043" cy="53406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flipH="1">
              <a:off x="4758957" y="1220607"/>
              <a:ext cx="575043" cy="53265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Box 50"/>
          <p:cNvSpPr txBox="1"/>
          <p:nvPr/>
        </p:nvSpPr>
        <p:spPr>
          <a:xfrm>
            <a:off x="5466280" y="3015999"/>
            <a:ext cx="4793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</a:t>
            </a:r>
            <a:r>
              <a:rPr lang="en-US" baseline="-25000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1</a:t>
            </a:r>
            <a:endParaRPr lang="en-US" sz="2700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465053" y="3515586"/>
            <a:ext cx="383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A</a:t>
            </a:r>
            <a:endParaRPr lang="en-US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761373" y="1142745"/>
            <a:ext cx="4477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</a:t>
            </a:r>
            <a:r>
              <a:rPr lang="en-US" baseline="-25000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2</a:t>
            </a:r>
            <a:endParaRPr lang="en-US" sz="2700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56251" y="5398357"/>
            <a:ext cx="4522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</a:t>
            </a:r>
            <a:r>
              <a:rPr lang="en-US" baseline="-25000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3</a:t>
            </a:r>
            <a:endParaRPr lang="en-US" sz="2700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859485" y="5849702"/>
            <a:ext cx="383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M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9428772" y="3130109"/>
            <a:ext cx="507513" cy="45706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2133598" y="1251823"/>
            <a:ext cx="403279" cy="40328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5859485" y="5496252"/>
            <a:ext cx="403279" cy="40328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5857025" y="3118110"/>
            <a:ext cx="403279" cy="403289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2131174" y="5160055"/>
            <a:ext cx="403279" cy="40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15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" grpId="0"/>
      <p:bldP spid="2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9" name="Straight Arrow Connector 118"/>
          <p:cNvCxnSpPr>
            <a:stCxn id="96" idx="3"/>
            <a:endCxn id="95" idx="1"/>
          </p:cNvCxnSpPr>
          <p:nvPr/>
        </p:nvCxnSpPr>
        <p:spPr>
          <a:xfrm>
            <a:off x="2542788" y="1434131"/>
            <a:ext cx="6883241" cy="1960461"/>
          </a:xfrm>
          <a:prstGeom prst="straightConnector1">
            <a:avLst/>
          </a:prstGeom>
          <a:ln w="12700">
            <a:solidFill>
              <a:srgbClr val="60C919"/>
            </a:solidFill>
            <a:prstDash val="dash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>
            <a:stCxn id="98" idx="3"/>
            <a:endCxn id="95" idx="1"/>
          </p:cNvCxnSpPr>
          <p:nvPr/>
        </p:nvCxnSpPr>
        <p:spPr>
          <a:xfrm>
            <a:off x="6267633" y="3367706"/>
            <a:ext cx="3158396" cy="26886"/>
          </a:xfrm>
          <a:prstGeom prst="straightConnector1">
            <a:avLst/>
          </a:prstGeom>
          <a:ln w="12700">
            <a:solidFill>
              <a:srgbClr val="60C919"/>
            </a:solidFill>
            <a:prstDash val="dash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>
            <a:stCxn id="98" idx="0"/>
            <a:endCxn id="96" idx="3"/>
          </p:cNvCxnSpPr>
          <p:nvPr/>
        </p:nvCxnSpPr>
        <p:spPr>
          <a:xfrm flipH="1" flipV="1">
            <a:off x="2542788" y="1434131"/>
            <a:ext cx="3523206" cy="1731930"/>
          </a:xfrm>
          <a:prstGeom prst="straightConnector1">
            <a:avLst/>
          </a:prstGeom>
          <a:ln w="12700">
            <a:solidFill>
              <a:srgbClr val="60C919"/>
            </a:solidFill>
            <a:prstDash val="dash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VERSE – </a:t>
            </a:r>
            <a:r>
              <a:rPr lang="en-US" dirty="0"/>
              <a:t>Raising an Alarm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D8E5F-B511-4AF3-9942-6132FF61644F}" type="datetime2">
              <a:rPr lang="en-US" altLang="zh-CN" smtClean="0"/>
              <a:t>Tuesday, May 22, 2018</a:t>
            </a:fld>
            <a:endParaRPr lang="en-US" altLang="zh-C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Secure Device Bootstrapping without Secrets Resistant to Signal Manipulation Attacks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4E51-B8CC-DF4B-B2E5-784E7CE7E243}" type="slidenum">
              <a:rPr lang="en-US" altLang="zh-CN" smtClean="0"/>
              <a:pPr/>
              <a:t>16</a:t>
            </a:fld>
            <a:endParaRPr lang="en-US" altLang="zh-CN"/>
          </a:p>
        </p:txBody>
      </p:sp>
      <p:sp>
        <p:nvSpPr>
          <p:cNvPr id="91" name="TextBox 90"/>
          <p:cNvSpPr txBox="1"/>
          <p:nvPr/>
        </p:nvSpPr>
        <p:spPr>
          <a:xfrm>
            <a:off x="4191001" y="243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43" name="Straight Arrow Connector 142"/>
          <p:cNvCxnSpPr>
            <a:stCxn id="97" idx="1"/>
            <a:endCxn id="96" idx="3"/>
          </p:cNvCxnSpPr>
          <p:nvPr/>
        </p:nvCxnSpPr>
        <p:spPr>
          <a:xfrm flipH="1" flipV="1">
            <a:off x="2542788" y="1434131"/>
            <a:ext cx="3327487" cy="4317695"/>
          </a:xfrm>
          <a:prstGeom prst="straightConnector1">
            <a:avLst/>
          </a:prstGeom>
          <a:ln w="12700">
            <a:solidFill>
              <a:srgbClr val="FF0000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TextBox 169"/>
              <p:cNvSpPr txBox="1"/>
              <p:nvPr/>
            </p:nvSpPr>
            <p:spPr>
              <a:xfrm>
                <a:off x="9719007" y="1764208"/>
                <a:ext cx="37773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0" name="TextBox 1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7" y="1764208"/>
                <a:ext cx="377732" cy="276999"/>
              </a:xfrm>
              <a:prstGeom prst="rect">
                <a:avLst/>
              </a:prstGeom>
              <a:blipFill>
                <a:blip r:embed="rId11"/>
                <a:stretch>
                  <a:fillRect l="-20968" r="-20968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9" name="Group 198"/>
          <p:cNvGrpSpPr/>
          <p:nvPr/>
        </p:nvGrpSpPr>
        <p:grpSpPr>
          <a:xfrm>
            <a:off x="10799254" y="1754772"/>
            <a:ext cx="1034342" cy="295869"/>
            <a:chOff x="7779517" y="6220126"/>
            <a:chExt cx="1034342" cy="295869"/>
          </a:xfrm>
        </p:grpSpPr>
        <p:grpSp>
          <p:nvGrpSpPr>
            <p:cNvPr id="187" name="Group 186"/>
            <p:cNvGrpSpPr/>
            <p:nvPr/>
          </p:nvGrpSpPr>
          <p:grpSpPr>
            <a:xfrm>
              <a:off x="7779517" y="6222670"/>
              <a:ext cx="533310" cy="293325"/>
              <a:chOff x="8048156" y="4405692"/>
              <a:chExt cx="533310" cy="293325"/>
            </a:xfrm>
          </p:grpSpPr>
          <p:grpSp>
            <p:nvGrpSpPr>
              <p:cNvPr id="181" name="Group 180"/>
              <p:cNvGrpSpPr/>
              <p:nvPr/>
            </p:nvGrpSpPr>
            <p:grpSpPr>
              <a:xfrm>
                <a:off x="8048156" y="4408236"/>
                <a:ext cx="281859" cy="290781"/>
                <a:chOff x="8048156" y="4408236"/>
                <a:chExt cx="281859" cy="290781"/>
              </a:xfrm>
            </p:grpSpPr>
            <p:sp>
              <p:nvSpPr>
                <p:cNvPr id="179" name="Rectangle 178"/>
                <p:cNvSpPr/>
                <p:nvPr/>
              </p:nvSpPr>
              <p:spPr>
                <a:xfrm>
                  <a:off x="8079540" y="4430698"/>
                  <a:ext cx="217885" cy="225479"/>
                </a:xfrm>
                <a:prstGeom prst="rect">
                  <a:avLst/>
                </a:prstGeom>
                <a:pattFill prst="smGrid">
                  <a:fgClr>
                    <a:srgbClr val="FF0000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77" name="Group 176"/>
                <p:cNvGrpSpPr/>
                <p:nvPr/>
              </p:nvGrpSpPr>
              <p:grpSpPr>
                <a:xfrm>
                  <a:off x="8048156" y="4408236"/>
                  <a:ext cx="281859" cy="290781"/>
                  <a:chOff x="6062487" y="5143386"/>
                  <a:chExt cx="561320" cy="597047"/>
                </a:xfrm>
              </p:grpSpPr>
              <p:pic>
                <p:nvPicPr>
                  <p:cNvPr id="172" name="Picture 171"/>
                  <p:cNvPicPr>
                    <a:picLocks noChangeAspect="1"/>
                  </p:cNvPicPr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6062487" y="5143386"/>
                    <a:ext cx="558922" cy="597047"/>
                  </a:xfrm>
                  <a:prstGeom prst="rect">
                    <a:avLst/>
                  </a:prstGeom>
                </p:spPr>
              </p:pic>
              <p:pic>
                <p:nvPicPr>
                  <p:cNvPr id="176" name="Picture 175"/>
                  <p:cNvPicPr>
                    <a:picLocks noChangeAspect="1"/>
                  </p:cNvPicPr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6064885" y="5143386"/>
                    <a:ext cx="558922" cy="597047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82" name="Group 181"/>
              <p:cNvGrpSpPr/>
              <p:nvPr/>
            </p:nvGrpSpPr>
            <p:grpSpPr>
              <a:xfrm>
                <a:off x="8299607" y="4405692"/>
                <a:ext cx="281859" cy="290781"/>
                <a:chOff x="8048156" y="4408236"/>
                <a:chExt cx="281859" cy="290781"/>
              </a:xfrm>
            </p:grpSpPr>
            <p:sp>
              <p:nvSpPr>
                <p:cNvPr id="183" name="Rectangle 182"/>
                <p:cNvSpPr/>
                <p:nvPr/>
              </p:nvSpPr>
              <p:spPr>
                <a:xfrm>
                  <a:off x="8079540" y="4430698"/>
                  <a:ext cx="217885" cy="225479"/>
                </a:xfrm>
                <a:prstGeom prst="rect">
                  <a:avLst/>
                </a:prstGeom>
                <a:pattFill prst="smGrid">
                  <a:fgClr>
                    <a:srgbClr val="FF0000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84" name="Group 183"/>
                <p:cNvGrpSpPr/>
                <p:nvPr/>
              </p:nvGrpSpPr>
              <p:grpSpPr>
                <a:xfrm>
                  <a:off x="8048156" y="4408236"/>
                  <a:ext cx="281859" cy="290781"/>
                  <a:chOff x="6062487" y="5143386"/>
                  <a:chExt cx="561320" cy="597047"/>
                </a:xfrm>
              </p:grpSpPr>
              <p:pic>
                <p:nvPicPr>
                  <p:cNvPr id="185" name="Picture 184"/>
                  <p:cNvPicPr>
                    <a:picLocks noChangeAspect="1"/>
                  </p:cNvPicPr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6062487" y="5143386"/>
                    <a:ext cx="558922" cy="597047"/>
                  </a:xfrm>
                  <a:prstGeom prst="rect">
                    <a:avLst/>
                  </a:prstGeom>
                </p:spPr>
              </p:pic>
              <p:pic>
                <p:nvPicPr>
                  <p:cNvPr id="186" name="Picture 185"/>
                  <p:cNvPicPr>
                    <a:picLocks noChangeAspect="1"/>
                  </p:cNvPicPr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6064885" y="5143386"/>
                    <a:ext cx="558922" cy="597047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88" name="Group 187"/>
            <p:cNvGrpSpPr/>
            <p:nvPr/>
          </p:nvGrpSpPr>
          <p:grpSpPr>
            <a:xfrm>
              <a:off x="8280549" y="6220126"/>
              <a:ext cx="533310" cy="293325"/>
              <a:chOff x="8048156" y="4405692"/>
              <a:chExt cx="533310" cy="293325"/>
            </a:xfrm>
          </p:grpSpPr>
          <p:grpSp>
            <p:nvGrpSpPr>
              <p:cNvPr id="189" name="Group 188"/>
              <p:cNvGrpSpPr/>
              <p:nvPr/>
            </p:nvGrpSpPr>
            <p:grpSpPr>
              <a:xfrm>
                <a:off x="8048156" y="4408236"/>
                <a:ext cx="281859" cy="290781"/>
                <a:chOff x="8048156" y="4408236"/>
                <a:chExt cx="281859" cy="290781"/>
              </a:xfrm>
            </p:grpSpPr>
            <p:sp>
              <p:nvSpPr>
                <p:cNvPr id="195" name="Rectangle 194"/>
                <p:cNvSpPr/>
                <p:nvPr/>
              </p:nvSpPr>
              <p:spPr>
                <a:xfrm>
                  <a:off x="8079540" y="4430698"/>
                  <a:ext cx="217885" cy="225479"/>
                </a:xfrm>
                <a:prstGeom prst="rect">
                  <a:avLst/>
                </a:prstGeom>
                <a:pattFill prst="smGrid">
                  <a:fgClr>
                    <a:srgbClr val="FF0000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96" name="Group 195"/>
                <p:cNvGrpSpPr/>
                <p:nvPr/>
              </p:nvGrpSpPr>
              <p:grpSpPr>
                <a:xfrm>
                  <a:off x="8048156" y="4408236"/>
                  <a:ext cx="281859" cy="290781"/>
                  <a:chOff x="6062487" y="5143386"/>
                  <a:chExt cx="561320" cy="597047"/>
                </a:xfrm>
              </p:grpSpPr>
              <p:pic>
                <p:nvPicPr>
                  <p:cNvPr id="197" name="Picture 196"/>
                  <p:cNvPicPr>
                    <a:picLocks noChangeAspect="1"/>
                  </p:cNvPicPr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6062487" y="5143386"/>
                    <a:ext cx="558922" cy="597047"/>
                  </a:xfrm>
                  <a:prstGeom prst="rect">
                    <a:avLst/>
                  </a:prstGeom>
                </p:spPr>
              </p:pic>
              <p:pic>
                <p:nvPicPr>
                  <p:cNvPr id="198" name="Picture 197"/>
                  <p:cNvPicPr>
                    <a:picLocks noChangeAspect="1"/>
                  </p:cNvPicPr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6064885" y="5143386"/>
                    <a:ext cx="558922" cy="597047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90" name="Group 189"/>
              <p:cNvGrpSpPr/>
              <p:nvPr/>
            </p:nvGrpSpPr>
            <p:grpSpPr>
              <a:xfrm>
                <a:off x="8299607" y="4405692"/>
                <a:ext cx="281859" cy="290781"/>
                <a:chOff x="8048156" y="4408236"/>
                <a:chExt cx="281859" cy="290781"/>
              </a:xfrm>
            </p:grpSpPr>
            <p:sp>
              <p:nvSpPr>
                <p:cNvPr id="191" name="Rectangle 190"/>
                <p:cNvSpPr/>
                <p:nvPr/>
              </p:nvSpPr>
              <p:spPr>
                <a:xfrm>
                  <a:off x="8079540" y="4430698"/>
                  <a:ext cx="217885" cy="225479"/>
                </a:xfrm>
                <a:prstGeom prst="rect">
                  <a:avLst/>
                </a:prstGeom>
                <a:pattFill prst="smGrid">
                  <a:fgClr>
                    <a:srgbClr val="FF0000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92" name="Group 191"/>
                <p:cNvGrpSpPr/>
                <p:nvPr/>
              </p:nvGrpSpPr>
              <p:grpSpPr>
                <a:xfrm>
                  <a:off x="8048156" y="4408236"/>
                  <a:ext cx="281859" cy="290781"/>
                  <a:chOff x="6062487" y="5143386"/>
                  <a:chExt cx="561320" cy="597047"/>
                </a:xfrm>
              </p:grpSpPr>
              <p:pic>
                <p:nvPicPr>
                  <p:cNvPr id="193" name="Picture 192"/>
                  <p:cNvPicPr>
                    <a:picLocks noChangeAspect="1"/>
                  </p:cNvPicPr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6062487" y="5143386"/>
                    <a:ext cx="558922" cy="597047"/>
                  </a:xfrm>
                  <a:prstGeom prst="rect">
                    <a:avLst/>
                  </a:prstGeom>
                </p:spPr>
              </p:pic>
              <p:pic>
                <p:nvPicPr>
                  <p:cNvPr id="194" name="Picture 193"/>
                  <p:cNvPicPr>
                    <a:picLocks noChangeAspect="1"/>
                  </p:cNvPicPr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6064885" y="5143386"/>
                    <a:ext cx="558922" cy="597047"/>
                  </a:xfrm>
                  <a:prstGeom prst="rect">
                    <a:avLst/>
                  </a:prstGeom>
                </p:spPr>
              </p:pic>
            </p:grpSp>
          </p:grpSp>
        </p:grpSp>
      </p:grpSp>
      <p:cxnSp>
        <p:nvCxnSpPr>
          <p:cNvPr id="201" name="Straight Arrow Connector 200"/>
          <p:cNvCxnSpPr/>
          <p:nvPr/>
        </p:nvCxnSpPr>
        <p:spPr>
          <a:xfrm>
            <a:off x="10066385" y="1907153"/>
            <a:ext cx="703719" cy="2543"/>
          </a:xfrm>
          <a:prstGeom prst="straightConnector1">
            <a:avLst/>
          </a:prstGeom>
          <a:ln w="12700">
            <a:solidFill>
              <a:srgbClr val="3300CC"/>
            </a:solidFill>
            <a:prstDash val="dash"/>
            <a:headEnd type="none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Arrow Connector 229"/>
          <p:cNvCxnSpPr>
            <a:stCxn id="96" idx="3"/>
            <a:endCxn id="95" idx="1"/>
          </p:cNvCxnSpPr>
          <p:nvPr/>
        </p:nvCxnSpPr>
        <p:spPr>
          <a:xfrm>
            <a:off x="2542788" y="1434131"/>
            <a:ext cx="6883241" cy="1960461"/>
          </a:xfrm>
          <a:prstGeom prst="straightConnector1">
            <a:avLst/>
          </a:prstGeom>
          <a:ln w="12700">
            <a:solidFill>
              <a:srgbClr val="3300CC"/>
            </a:solidFill>
            <a:prstDash val="dash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Arrow Connector 230"/>
          <p:cNvCxnSpPr>
            <a:stCxn id="96" idx="3"/>
            <a:endCxn id="98" idx="0"/>
          </p:cNvCxnSpPr>
          <p:nvPr/>
        </p:nvCxnSpPr>
        <p:spPr>
          <a:xfrm>
            <a:off x="2542788" y="1434131"/>
            <a:ext cx="3523206" cy="1731930"/>
          </a:xfrm>
          <a:prstGeom prst="straightConnector1">
            <a:avLst/>
          </a:prstGeom>
          <a:ln w="12700">
            <a:solidFill>
              <a:srgbClr val="3300CC"/>
            </a:solidFill>
            <a:prstDash val="dash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/>
          <p:cNvCxnSpPr>
            <a:stCxn id="99" idx="3"/>
            <a:endCxn id="95" idx="1"/>
          </p:cNvCxnSpPr>
          <p:nvPr/>
        </p:nvCxnSpPr>
        <p:spPr>
          <a:xfrm flipV="1">
            <a:off x="2536877" y="3394592"/>
            <a:ext cx="6889152" cy="1982055"/>
          </a:xfrm>
          <a:prstGeom prst="straightConnector1">
            <a:avLst/>
          </a:prstGeom>
          <a:ln w="12700">
            <a:solidFill>
              <a:srgbClr val="3300CC"/>
            </a:solidFill>
            <a:prstDash val="dash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Arrow Connector 232"/>
          <p:cNvCxnSpPr>
            <a:stCxn id="99" idx="0"/>
            <a:endCxn id="96" idx="2"/>
          </p:cNvCxnSpPr>
          <p:nvPr/>
        </p:nvCxnSpPr>
        <p:spPr>
          <a:xfrm flipV="1">
            <a:off x="2335238" y="1635775"/>
            <a:ext cx="5911" cy="3539227"/>
          </a:xfrm>
          <a:prstGeom prst="straightConnector1">
            <a:avLst/>
          </a:prstGeom>
          <a:ln w="12700">
            <a:solidFill>
              <a:srgbClr val="3300CC"/>
            </a:solidFill>
            <a:prstDash val="dash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/>
          <p:cNvCxnSpPr>
            <a:stCxn id="99" idx="3"/>
            <a:endCxn id="98" idx="2"/>
          </p:cNvCxnSpPr>
          <p:nvPr/>
        </p:nvCxnSpPr>
        <p:spPr>
          <a:xfrm flipV="1">
            <a:off x="2536877" y="3569350"/>
            <a:ext cx="3529117" cy="1807297"/>
          </a:xfrm>
          <a:prstGeom prst="straightConnector1">
            <a:avLst/>
          </a:prstGeom>
          <a:ln w="12700">
            <a:solidFill>
              <a:srgbClr val="3300CC"/>
            </a:solidFill>
            <a:prstDash val="dash"/>
            <a:headEnd type="none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Arrow Connector 240"/>
          <p:cNvCxnSpPr>
            <a:stCxn id="98" idx="3"/>
            <a:endCxn id="95" idx="1"/>
          </p:cNvCxnSpPr>
          <p:nvPr/>
        </p:nvCxnSpPr>
        <p:spPr>
          <a:xfrm>
            <a:off x="6267633" y="3367706"/>
            <a:ext cx="3158396" cy="26886"/>
          </a:xfrm>
          <a:prstGeom prst="straightConnector1">
            <a:avLst/>
          </a:prstGeom>
          <a:ln w="12700">
            <a:solidFill>
              <a:srgbClr val="3300CC"/>
            </a:solidFill>
            <a:prstDash val="dash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7" name="Group 106"/>
          <p:cNvGrpSpPr/>
          <p:nvPr/>
        </p:nvGrpSpPr>
        <p:grpSpPr>
          <a:xfrm rot="2308522">
            <a:off x="4476122" y="2328426"/>
            <a:ext cx="161462" cy="183295"/>
            <a:chOff x="4758957" y="1219199"/>
            <a:chExt cx="575043" cy="534064"/>
          </a:xfrm>
        </p:grpSpPr>
        <p:cxnSp>
          <p:nvCxnSpPr>
            <p:cNvPr id="108" name="Straight Connector 107"/>
            <p:cNvCxnSpPr/>
            <p:nvPr/>
          </p:nvCxnSpPr>
          <p:spPr>
            <a:xfrm>
              <a:off x="4758957" y="1219199"/>
              <a:ext cx="575043" cy="53406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flipH="1">
              <a:off x="4758957" y="1220607"/>
              <a:ext cx="575043" cy="53265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/>
          <p:cNvGrpSpPr/>
          <p:nvPr/>
        </p:nvGrpSpPr>
        <p:grpSpPr>
          <a:xfrm>
            <a:off x="7723911" y="3298676"/>
            <a:ext cx="161462" cy="183295"/>
            <a:chOff x="4758957" y="1219199"/>
            <a:chExt cx="575043" cy="534064"/>
          </a:xfrm>
        </p:grpSpPr>
        <p:cxnSp>
          <p:nvCxnSpPr>
            <p:cNvPr id="111" name="Straight Connector 110"/>
            <p:cNvCxnSpPr/>
            <p:nvPr/>
          </p:nvCxnSpPr>
          <p:spPr>
            <a:xfrm>
              <a:off x="4758957" y="1219199"/>
              <a:ext cx="575043" cy="53406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flipH="1">
              <a:off x="4758957" y="1220607"/>
              <a:ext cx="575043" cy="53265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TextBox 112"/>
              <p:cNvSpPr txBox="1"/>
              <p:nvPr/>
            </p:nvSpPr>
            <p:spPr>
              <a:xfrm rot="868381">
                <a:off x="5979740" y="2221839"/>
                <a:ext cx="8214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3" name="TextBox 1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868381">
                <a:off x="5979740" y="2221839"/>
                <a:ext cx="821443" cy="276999"/>
              </a:xfrm>
              <a:prstGeom prst="rect">
                <a:avLst/>
              </a:prstGeom>
              <a:blipFill>
                <a:blip r:embed="rId14"/>
                <a:stretch>
                  <a:fillRect l="-10490" t="-3797" r="-8392" b="-25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/>
              <p:cNvSpPr txBox="1"/>
              <p:nvPr/>
            </p:nvSpPr>
            <p:spPr>
              <a:xfrm rot="1610017">
                <a:off x="4780542" y="2368893"/>
                <a:ext cx="6611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6" name="TextBox 1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10017">
                <a:off x="4780542" y="2368893"/>
                <a:ext cx="661143" cy="276999"/>
              </a:xfrm>
              <a:prstGeom prst="rect">
                <a:avLst/>
              </a:prstGeom>
              <a:blipFill>
                <a:blip r:embed="rId15"/>
                <a:stretch>
                  <a:fillRect l="-15126" t="-5495" r="-9244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/>
              <p:cNvSpPr txBox="1"/>
              <p:nvPr/>
            </p:nvSpPr>
            <p:spPr>
              <a:xfrm>
                <a:off x="6485254" y="3046564"/>
                <a:ext cx="6611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7" name="TextBox 1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5254" y="3046564"/>
                <a:ext cx="661143" cy="276999"/>
              </a:xfrm>
              <a:prstGeom prst="rect">
                <a:avLst/>
              </a:prstGeom>
              <a:blipFill>
                <a:blip r:embed="rId16"/>
                <a:stretch>
                  <a:fillRect l="-12037" t="-2222" r="-12037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1" name="Group 120"/>
          <p:cNvGrpSpPr/>
          <p:nvPr/>
        </p:nvGrpSpPr>
        <p:grpSpPr>
          <a:xfrm>
            <a:off x="10783539" y="1263095"/>
            <a:ext cx="978942" cy="309907"/>
            <a:chOff x="6925476" y="5710914"/>
            <a:chExt cx="978942" cy="309907"/>
          </a:xfrm>
        </p:grpSpPr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925476" y="5710914"/>
              <a:ext cx="514300" cy="309907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390118" y="5710914"/>
              <a:ext cx="514300" cy="30990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/>
              <p:cNvSpPr txBox="1"/>
              <p:nvPr/>
            </p:nvSpPr>
            <p:spPr>
              <a:xfrm>
                <a:off x="9713273" y="1279549"/>
                <a:ext cx="2901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4" name="TextBox 1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3273" y="1279549"/>
                <a:ext cx="290144" cy="276999"/>
              </a:xfrm>
              <a:prstGeom prst="rect">
                <a:avLst/>
              </a:prstGeom>
              <a:blipFill>
                <a:blip r:embed="rId19"/>
                <a:stretch>
                  <a:fillRect l="-27083" t="-2222" r="-27083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5" name="Straight Arrow Connector 124"/>
          <p:cNvCxnSpPr>
            <a:stCxn id="124" idx="3"/>
            <a:endCxn id="122" idx="1"/>
          </p:cNvCxnSpPr>
          <p:nvPr/>
        </p:nvCxnSpPr>
        <p:spPr>
          <a:xfrm>
            <a:off x="10003417" y="1418048"/>
            <a:ext cx="780122" cy="0"/>
          </a:xfrm>
          <a:prstGeom prst="straightConnector1">
            <a:avLst/>
          </a:prstGeom>
          <a:ln w="12700">
            <a:solidFill>
              <a:srgbClr val="60C919"/>
            </a:solidFill>
            <a:prstDash val="dash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/>
              <p:cNvSpPr txBox="1"/>
              <p:nvPr/>
            </p:nvSpPr>
            <p:spPr>
              <a:xfrm rot="3084632">
                <a:off x="4009380" y="3346600"/>
                <a:ext cx="8214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4" name="TextBox 1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084632">
                <a:off x="4009380" y="3346600"/>
                <a:ext cx="821443" cy="276999"/>
              </a:xfrm>
              <a:prstGeom prst="rect">
                <a:avLst/>
              </a:prstGeom>
              <a:blipFill>
                <a:blip r:embed="rId20"/>
                <a:stretch>
                  <a:fillRect l="-17500" t="-5926" r="-6667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/>
              <p:cNvSpPr txBox="1"/>
              <p:nvPr/>
            </p:nvSpPr>
            <p:spPr>
              <a:xfrm rot="19271500">
                <a:off x="7251503" y="4324265"/>
                <a:ext cx="8214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5" name="TextBox 1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271500">
                <a:off x="7251503" y="4324265"/>
                <a:ext cx="821443" cy="276999"/>
              </a:xfrm>
              <a:prstGeom prst="rect">
                <a:avLst/>
              </a:prstGeom>
              <a:blipFill>
                <a:blip r:embed="rId21"/>
                <a:stretch>
                  <a:fillRect l="-6716" t="-6612" r="-15672" b="-16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TextBox 141"/>
              <p:cNvSpPr txBox="1"/>
              <p:nvPr/>
            </p:nvSpPr>
            <p:spPr>
              <a:xfrm rot="772166">
                <a:off x="6194459" y="2230494"/>
                <a:ext cx="37773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2" name="TextBox 1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772166">
                <a:off x="6194459" y="2230494"/>
                <a:ext cx="377732" cy="276999"/>
              </a:xfrm>
              <a:prstGeom prst="rect">
                <a:avLst/>
              </a:prstGeom>
              <a:blipFill>
                <a:blip r:embed="rId22"/>
                <a:stretch>
                  <a:fillRect l="-22222" t="-5085" r="-16667" b="-338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TextBox 144"/>
              <p:cNvSpPr txBox="1"/>
              <p:nvPr/>
            </p:nvSpPr>
            <p:spPr>
              <a:xfrm rot="20000761">
                <a:off x="3832620" y="4244910"/>
                <a:ext cx="37773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5" name="TextBox 1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000761">
                <a:off x="3832620" y="4244910"/>
                <a:ext cx="377732" cy="276999"/>
              </a:xfrm>
              <a:prstGeom prst="rect">
                <a:avLst/>
              </a:prstGeom>
              <a:blipFill>
                <a:blip r:embed="rId23"/>
                <a:stretch>
                  <a:fillRect l="-14286" t="-7143" r="-24675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TextBox 145"/>
              <p:cNvSpPr txBox="1"/>
              <p:nvPr/>
            </p:nvSpPr>
            <p:spPr>
              <a:xfrm rot="20565268">
                <a:off x="5742420" y="4079496"/>
                <a:ext cx="37773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6" name="TextBox 1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565268">
                <a:off x="5742420" y="4079496"/>
                <a:ext cx="377732" cy="276999"/>
              </a:xfrm>
              <a:prstGeom prst="rect">
                <a:avLst/>
              </a:prstGeom>
              <a:blipFill>
                <a:blip r:embed="rId24"/>
                <a:stretch>
                  <a:fillRect l="-16216" t="-6452" r="-22973" b="-33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TextBox 147"/>
              <p:cNvSpPr txBox="1"/>
              <p:nvPr/>
            </p:nvSpPr>
            <p:spPr>
              <a:xfrm>
                <a:off x="2332209" y="3177154"/>
                <a:ext cx="37773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8" name="TextBox 1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2209" y="3177154"/>
                <a:ext cx="377732" cy="276999"/>
              </a:xfrm>
              <a:prstGeom prst="rect">
                <a:avLst/>
              </a:prstGeom>
              <a:blipFill>
                <a:blip r:embed="rId25"/>
                <a:stretch>
                  <a:fillRect l="-22581" r="-19355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TextBox 148"/>
              <p:cNvSpPr txBox="1"/>
              <p:nvPr/>
            </p:nvSpPr>
            <p:spPr>
              <a:xfrm>
                <a:off x="6628697" y="3052632"/>
                <a:ext cx="37773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9" name="TextBox 1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8697" y="3052632"/>
                <a:ext cx="377732" cy="276999"/>
              </a:xfrm>
              <a:prstGeom prst="rect">
                <a:avLst/>
              </a:prstGeom>
              <a:blipFill>
                <a:blip r:embed="rId26"/>
                <a:stretch>
                  <a:fillRect l="-20968" t="-2222" r="-20968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TextBox 163"/>
              <p:cNvSpPr txBox="1"/>
              <p:nvPr/>
            </p:nvSpPr>
            <p:spPr>
              <a:xfrm rot="1800328">
                <a:off x="4891179" y="2365365"/>
                <a:ext cx="37773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4" name="TextBox 1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00328">
                <a:off x="4891179" y="2365365"/>
                <a:ext cx="377732" cy="276999"/>
              </a:xfrm>
              <a:prstGeom prst="rect">
                <a:avLst/>
              </a:prstGeom>
              <a:blipFill>
                <a:blip r:embed="rId27"/>
                <a:stretch>
                  <a:fillRect l="-25974" t="-8451" r="-12987" b="-309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" name="TextBox 86"/>
          <p:cNvSpPr txBox="1"/>
          <p:nvPr/>
        </p:nvSpPr>
        <p:spPr>
          <a:xfrm>
            <a:off x="5465838" y="3072993"/>
            <a:ext cx="4793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</a:t>
            </a:r>
            <a:r>
              <a:rPr lang="en-US" baseline="-25000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1</a:t>
            </a:r>
            <a:endParaRPr lang="en-US" sz="2700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9462310" y="3551538"/>
            <a:ext cx="383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A</a:t>
            </a:r>
            <a:endParaRPr lang="en-US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1770555" y="1097335"/>
            <a:ext cx="4477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</a:t>
            </a:r>
            <a:r>
              <a:rPr lang="en-US" baseline="-25000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2</a:t>
            </a:r>
            <a:endParaRPr lang="en-US" sz="2700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2133598" y="5413304"/>
            <a:ext cx="4522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</a:t>
            </a:r>
            <a:r>
              <a:rPr lang="en-US" baseline="-25000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3</a:t>
            </a:r>
            <a:endParaRPr lang="en-US" sz="2700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870275" y="5903631"/>
            <a:ext cx="383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M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pic>
        <p:nvPicPr>
          <p:cNvPr id="95" name="Picture 94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426029" y="3166061"/>
            <a:ext cx="507513" cy="457061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139509" y="1232486"/>
            <a:ext cx="403279" cy="403289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870275" y="5550181"/>
            <a:ext cx="403279" cy="403289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864354" y="3166061"/>
            <a:ext cx="403279" cy="403289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133598" y="5175002"/>
            <a:ext cx="403279" cy="403289"/>
          </a:xfrm>
          <a:prstGeom prst="rect">
            <a:avLst/>
          </a:prstGeom>
        </p:spPr>
      </p:pic>
      <p:cxnSp>
        <p:nvCxnSpPr>
          <p:cNvPr id="144" name="Straight Arrow Connector 143"/>
          <p:cNvCxnSpPr>
            <a:stCxn id="97" idx="3"/>
            <a:endCxn id="95" idx="1"/>
          </p:cNvCxnSpPr>
          <p:nvPr/>
        </p:nvCxnSpPr>
        <p:spPr>
          <a:xfrm flipV="1">
            <a:off x="6273554" y="3394592"/>
            <a:ext cx="3152475" cy="2357234"/>
          </a:xfrm>
          <a:prstGeom prst="straightConnector1">
            <a:avLst/>
          </a:prstGeom>
          <a:ln w="12700">
            <a:solidFill>
              <a:srgbClr val="FF0000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41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116" grpId="0"/>
      <p:bldP spid="117" grpId="0"/>
      <p:bldP spid="142" grpId="0"/>
      <p:bldP spid="149" grpId="0"/>
      <p:bldP spid="16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03200" y="1826138"/>
            <a:ext cx="117856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   	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Pick </a:t>
            </a:r>
            <a:r>
              <a:rPr lang="en-US" dirty="0">
                <a:solidFill>
                  <a:srgbClr val="33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DH key primitive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							Pick </a:t>
            </a:r>
            <a:r>
              <a:rPr lang="en-US" dirty="0">
                <a:solidFill>
                  <a:srgbClr val="33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DH key primitive</a:t>
            </a:r>
          </a:p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         Transmit </a:t>
            </a:r>
            <a:r>
              <a:rPr lang="en-US" dirty="0">
                <a:solidFill>
                  <a:srgbClr val="33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DH key primitive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Compile transmission 								Compile transmission</a:t>
            </a:r>
          </a:p>
          <a:p>
            <a:r>
              <a:rPr lang="en-US" dirty="0">
                <a:solidFill>
                  <a:srgbClr val="33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transcript									transcript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									Verify number of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									participating devices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		        Transmit hash of </a:t>
            </a:r>
            <a:r>
              <a:rPr lang="en-US" dirty="0">
                <a:solidFill>
                  <a:srgbClr val="33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transcript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dirty="0">
                <a:solidFill>
                  <a:srgbClr val="33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ON-OFF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keying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Verify </a:t>
            </a:r>
            <a:r>
              <a:rPr lang="en-US" dirty="0">
                <a:solidFill>
                  <a:srgbClr val="33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energy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during								Verify </a:t>
            </a:r>
            <a:r>
              <a:rPr lang="en-US" dirty="0">
                <a:solidFill>
                  <a:srgbClr val="33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energy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during</a:t>
            </a:r>
          </a:p>
          <a:p>
            <a:r>
              <a:rPr lang="en-US" dirty="0">
                <a:solidFill>
                  <a:srgbClr val="33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slots									</a:t>
            </a:r>
            <a:r>
              <a:rPr lang="en-US" dirty="0">
                <a:solidFill>
                  <a:srgbClr val="33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slots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Generate pairwise key								Generate pairwise key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Device Pairing with VERSE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2155-B5B3-43C8-8CB0-8AB71AAF056E}" type="datetime2">
              <a:rPr lang="en-US" altLang="zh-CN" smtClean="0">
                <a:latin typeface="Arial" panose="020B0604020202020204" pitchFamily="34" charset="0"/>
                <a:cs typeface="Arial" panose="020B0604020202020204" pitchFamily="34" charset="0"/>
              </a:rPr>
              <a:t>Tuesday, May 22, 2018</a:t>
            </a:fld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Secure Device Bootstrapping without Secrets Resistant to Signal Manipulation Attacks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4E51-B8CC-DF4B-B2E5-784E7CE7E243}" type="slidenum">
              <a:rPr lang="en-US" altLang="zh-CN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17</a:t>
            </a:fld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844800" y="2819400"/>
            <a:ext cx="6375400" cy="0"/>
          </a:xfrm>
          <a:prstGeom prst="straightConnector1">
            <a:avLst/>
          </a:prstGeom>
          <a:ln w="19050">
            <a:solidFill>
              <a:srgbClr val="0000FF"/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40267" y="1318307"/>
            <a:ext cx="4793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</a:t>
            </a:r>
            <a:r>
              <a:rPr lang="en-US" baseline="-25000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i</a:t>
            </a:r>
            <a:endParaRPr lang="en-US" sz="2700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121840" y="1490461"/>
            <a:ext cx="383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A</a:t>
            </a:r>
            <a:endParaRPr lang="en-US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0055" y="1056122"/>
            <a:ext cx="507513" cy="45706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294" y="1085109"/>
            <a:ext cx="403279" cy="403289"/>
          </a:xfrm>
          <a:prstGeom prst="rect">
            <a:avLst/>
          </a:prstGeom>
        </p:spPr>
      </p:pic>
      <p:cxnSp>
        <p:nvCxnSpPr>
          <p:cNvPr id="37" name="Straight Arrow Connector 36"/>
          <p:cNvCxnSpPr/>
          <p:nvPr/>
        </p:nvCxnSpPr>
        <p:spPr>
          <a:xfrm>
            <a:off x="2844800" y="4419600"/>
            <a:ext cx="6375400" cy="0"/>
          </a:xfrm>
          <a:prstGeom prst="straightConnector1">
            <a:avLst/>
          </a:prstGeom>
          <a:ln w="19050">
            <a:solidFill>
              <a:srgbClr val="60C919"/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91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Highlights of VERSE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268811"/>
            <a:ext cx="11785600" cy="4598589"/>
          </a:xfrm>
        </p:spPr>
        <p:txBody>
          <a:bodyPr>
            <a:normAutofit fontScale="92500" lnSpcReduction="10000"/>
          </a:bodyPr>
          <a:lstStyle/>
          <a:p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PHY-layer integrity protection, </a:t>
            </a:r>
            <a:r>
              <a:rPr lang="en-US" sz="1900" dirty="0">
                <a:solidFill>
                  <a:srgbClr val="33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resistant</a:t>
            </a:r>
            <a:r>
              <a:rPr lang="en-US" sz="19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>
                <a:solidFill>
                  <a:srgbClr val="33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advanced</a:t>
            </a:r>
            <a:r>
              <a:rPr lang="en-US" sz="19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>
                <a:solidFill>
                  <a:srgbClr val="33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</a:t>
            </a:r>
            <a:r>
              <a:rPr lang="en-US" sz="19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>
                <a:solidFill>
                  <a:srgbClr val="33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manipulation attacks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(overshadowing, cancellation)</a:t>
            </a:r>
          </a:p>
          <a:p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In-band bootstrapping </a:t>
            </a:r>
            <a:r>
              <a:rPr lang="en-US" sz="1900" dirty="0">
                <a:solidFill>
                  <a:srgbClr val="33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 group of devices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without pre-shared secrets or advanced interfaces</a:t>
            </a:r>
            <a:endParaRPr lang="en-US" sz="1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900" dirty="0">
                <a:solidFill>
                  <a:srgbClr val="33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derived from the presence of multiple devices, that are used to thwart </a:t>
            </a:r>
            <a:r>
              <a:rPr lang="en-US" sz="1900" dirty="0" err="1">
                <a:solidFill>
                  <a:srgbClr val="33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MitM</a:t>
            </a:r>
            <a:r>
              <a:rPr lang="en-US" sz="1900" dirty="0">
                <a:solidFill>
                  <a:srgbClr val="33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attacks over wireless</a:t>
            </a:r>
          </a:p>
          <a:p>
            <a:endParaRPr lang="en-US" sz="1900" dirty="0">
              <a:solidFill>
                <a:srgbClr val="33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900" dirty="0">
              <a:solidFill>
                <a:srgbClr val="33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900" dirty="0">
                <a:solidFill>
                  <a:srgbClr val="33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 improves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with the introduction of </a:t>
            </a:r>
            <a:r>
              <a:rPr lang="en-US" sz="1900" dirty="0">
                <a:solidFill>
                  <a:srgbClr val="33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>
                <a:solidFill>
                  <a:srgbClr val="33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devices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– Harder to manipulate signals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														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4ABB0-D07C-4DC1-8CFD-EA485B94EF10}" type="datetime2">
              <a:rPr lang="en-US" altLang="zh-CN" smtClean="0">
                <a:latin typeface="Arial" panose="020B0604020202020204" pitchFamily="34" charset="0"/>
                <a:cs typeface="Arial" panose="020B0604020202020204" pitchFamily="34" charset="0"/>
              </a:rPr>
              <a:t>Tuesday, May 22, 2018</a:t>
            </a:fld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Secure Device Bootstrapping without Secrets Resistant to Signal Manipulation Attacks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4E51-B8CC-DF4B-B2E5-784E7CE7E243}" type="slidenum">
              <a:rPr lang="en-US" altLang="zh-CN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18</a:t>
            </a:fld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296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MitM</a:t>
            </a:r>
            <a:r>
              <a:rPr lang="en-US" dirty="0"/>
              <a:t> Over Wireless – Experimental Evaluation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D8E5F-B511-4AF3-9942-6132FF61644F}" type="datetime2">
              <a:rPr lang="en-US" altLang="zh-CN" smtClean="0"/>
              <a:t>Tuesday, May 22, 2018</a:t>
            </a:fld>
            <a:endParaRPr lang="en-US" altLang="zh-C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Secure Device Bootstrapping without Secrets Resistant to Signal Manipulation Attacks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4E51-B8CC-DF4B-B2E5-784E7CE7E243}" type="slidenum">
              <a:rPr lang="en-US" altLang="zh-CN" smtClean="0"/>
              <a:pPr/>
              <a:t>19</a:t>
            </a:fld>
            <a:endParaRPr lang="en-US" altLang="zh-C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07" y="2602207"/>
            <a:ext cx="4539328" cy="31775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536" y="2615719"/>
            <a:ext cx="4539328" cy="3177529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7425864" y="4506050"/>
            <a:ext cx="410398" cy="97593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070840" y="2677249"/>
            <a:ext cx="410398" cy="97593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9311814" y="5420450"/>
            <a:ext cx="247650" cy="24499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263115" y="5779736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300CC"/>
                </a:solidFill>
              </a:rPr>
              <a:t>Cancellation</a:t>
            </a:r>
            <a:r>
              <a:rPr lang="en-US" dirty="0"/>
              <a:t> </a:t>
            </a:r>
            <a:r>
              <a:rPr lang="en-US" dirty="0">
                <a:solidFill>
                  <a:srgbClr val="3300CC"/>
                </a:solidFill>
              </a:rPr>
              <a:t>probability</a:t>
            </a:r>
            <a:r>
              <a:rPr lang="en-US" dirty="0"/>
              <a:t> close to </a:t>
            </a:r>
            <a:r>
              <a:rPr lang="en-US" dirty="0">
                <a:solidFill>
                  <a:srgbClr val="3300CC"/>
                </a:solidFill>
              </a:rPr>
              <a:t>one</a:t>
            </a:r>
            <a:r>
              <a:rPr lang="en-US" dirty="0"/>
              <a:t> from the </a:t>
            </a:r>
            <a:r>
              <a:rPr lang="en-US" dirty="0">
                <a:solidFill>
                  <a:srgbClr val="3300CC"/>
                </a:solidFill>
              </a:rPr>
              <a:t>perfect position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87205" y="5779736"/>
            <a:ext cx="4496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300CC"/>
                </a:solidFill>
              </a:rPr>
              <a:t>Cancellation</a:t>
            </a:r>
            <a:r>
              <a:rPr lang="en-US" dirty="0"/>
              <a:t> </a:t>
            </a:r>
            <a:r>
              <a:rPr lang="en-US" dirty="0">
                <a:solidFill>
                  <a:srgbClr val="3300CC"/>
                </a:solidFill>
              </a:rPr>
              <a:t>probability</a:t>
            </a:r>
            <a:r>
              <a:rPr lang="en-US" dirty="0"/>
              <a:t> </a:t>
            </a:r>
            <a:r>
              <a:rPr lang="en-US" dirty="0">
                <a:solidFill>
                  <a:srgbClr val="3300CC"/>
                </a:solidFill>
              </a:rPr>
              <a:t>diminishes</a:t>
            </a:r>
            <a:r>
              <a:rPr lang="en-US" dirty="0"/>
              <a:t> when the attacker </a:t>
            </a:r>
            <a:r>
              <a:rPr lang="en-US" dirty="0">
                <a:solidFill>
                  <a:srgbClr val="3300CC"/>
                </a:solidFill>
              </a:rPr>
              <a:t>moved</a:t>
            </a:r>
            <a:r>
              <a:rPr lang="en-US" dirty="0"/>
              <a:t> from </a:t>
            </a:r>
            <a:r>
              <a:rPr lang="en-US" dirty="0">
                <a:solidFill>
                  <a:srgbClr val="3300CC"/>
                </a:solidFill>
              </a:rPr>
              <a:t>perfect</a:t>
            </a:r>
            <a:r>
              <a:rPr lang="en-US" dirty="0"/>
              <a:t> </a:t>
            </a:r>
            <a:r>
              <a:rPr lang="en-US" dirty="0">
                <a:solidFill>
                  <a:srgbClr val="3300CC"/>
                </a:solidFill>
              </a:rPr>
              <a:t>position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9028" y="493952"/>
            <a:ext cx="3127836" cy="229297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761913" y="584472"/>
            <a:ext cx="4793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</a:t>
            </a:r>
            <a:r>
              <a:rPr lang="en-US" baseline="-25000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1</a:t>
            </a:r>
            <a:endParaRPr lang="en-US" sz="2700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985651" y="653745"/>
            <a:ext cx="383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A</a:t>
            </a:r>
            <a:endParaRPr lang="en-US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748367" y="2283159"/>
            <a:ext cx="4477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</a:t>
            </a:r>
            <a:r>
              <a:rPr lang="en-US" baseline="-25000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2</a:t>
            </a:r>
            <a:endParaRPr lang="en-US" sz="2700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0160" y="936042"/>
            <a:ext cx="534963" cy="45706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71902" y="2050689"/>
            <a:ext cx="403279" cy="40328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83448" y="957469"/>
            <a:ext cx="403279" cy="403289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1340824" y="1516459"/>
            <a:ext cx="383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M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40824" y="1163009"/>
            <a:ext cx="403279" cy="403289"/>
          </a:xfrm>
          <a:prstGeom prst="rect">
            <a:avLst/>
          </a:prstGeom>
        </p:spPr>
      </p:pic>
      <p:cxnSp>
        <p:nvCxnSpPr>
          <p:cNvPr id="32" name="Straight Arrow Connector 31"/>
          <p:cNvCxnSpPr>
            <a:stCxn id="29" idx="1"/>
            <a:endCxn id="27" idx="3"/>
          </p:cNvCxnSpPr>
          <p:nvPr/>
        </p:nvCxnSpPr>
        <p:spPr>
          <a:xfrm flipH="1">
            <a:off x="9435123" y="1159114"/>
            <a:ext cx="1348325" cy="5459"/>
          </a:xfrm>
          <a:prstGeom prst="straightConnector1">
            <a:avLst/>
          </a:prstGeom>
          <a:ln w="12700">
            <a:solidFill>
              <a:srgbClr val="0000FF"/>
            </a:solidFill>
            <a:headEnd w="lg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8" idx="0"/>
            <a:endCxn id="29" idx="2"/>
          </p:cNvCxnSpPr>
          <p:nvPr/>
        </p:nvCxnSpPr>
        <p:spPr>
          <a:xfrm flipV="1">
            <a:off x="10973542" y="1360758"/>
            <a:ext cx="11546" cy="689931"/>
          </a:xfrm>
          <a:prstGeom prst="straightConnector1">
            <a:avLst/>
          </a:prstGeom>
          <a:ln w="12700">
            <a:solidFill>
              <a:srgbClr val="0000FF"/>
            </a:solidFill>
            <a:headEnd type="triangle" w="lg" len="med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9" idx="3"/>
            <a:endCxn id="31" idx="1"/>
          </p:cNvCxnSpPr>
          <p:nvPr/>
        </p:nvCxnSpPr>
        <p:spPr>
          <a:xfrm>
            <a:off x="11186727" y="1159114"/>
            <a:ext cx="154097" cy="205540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headEnd w="lg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8" idx="0"/>
            <a:endCxn id="31" idx="1"/>
          </p:cNvCxnSpPr>
          <p:nvPr/>
        </p:nvCxnSpPr>
        <p:spPr>
          <a:xfrm flipV="1">
            <a:off x="10973542" y="1364654"/>
            <a:ext cx="367282" cy="686035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headEnd type="triangle" w="lg" len="med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1" idx="1"/>
            <a:endCxn id="27" idx="3"/>
          </p:cNvCxnSpPr>
          <p:nvPr/>
        </p:nvCxnSpPr>
        <p:spPr>
          <a:xfrm flipH="1" flipV="1">
            <a:off x="9435123" y="1164573"/>
            <a:ext cx="1905701" cy="200081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headEnd w="lg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Picture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9068" y="623344"/>
            <a:ext cx="3940689" cy="1737673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3683701" y="1518499"/>
            <a:ext cx="383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A</a:t>
            </a:r>
            <a:endParaRPr lang="en-US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6523" y="1129612"/>
            <a:ext cx="499530" cy="45706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1145649"/>
            <a:ext cx="403279" cy="403289"/>
          </a:xfrm>
          <a:prstGeom prst="rect">
            <a:avLst/>
          </a:prstGeom>
        </p:spPr>
      </p:pic>
      <p:cxnSp>
        <p:nvCxnSpPr>
          <p:cNvPr id="49" name="Straight Arrow Connector 48"/>
          <p:cNvCxnSpPr>
            <a:cxnSpLocks/>
            <a:stCxn id="48" idx="3"/>
            <a:endCxn id="47" idx="1"/>
          </p:cNvCxnSpPr>
          <p:nvPr/>
        </p:nvCxnSpPr>
        <p:spPr>
          <a:xfrm>
            <a:off x="1317679" y="1347294"/>
            <a:ext cx="2328844" cy="10849"/>
          </a:xfrm>
          <a:prstGeom prst="straightConnector1">
            <a:avLst/>
          </a:prstGeom>
          <a:ln w="12700">
            <a:solidFill>
              <a:srgbClr val="0000FF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9695" y="2104933"/>
            <a:ext cx="403279" cy="403289"/>
          </a:xfrm>
          <a:prstGeom prst="rect">
            <a:avLst/>
          </a:prstGeom>
        </p:spPr>
      </p:pic>
      <p:cxnSp>
        <p:nvCxnSpPr>
          <p:cNvPr id="51" name="Straight Arrow Connector 50"/>
          <p:cNvCxnSpPr>
            <a:stCxn id="48" idx="3"/>
            <a:endCxn id="50" idx="1"/>
          </p:cNvCxnSpPr>
          <p:nvPr/>
        </p:nvCxnSpPr>
        <p:spPr>
          <a:xfrm>
            <a:off x="1317679" y="1347294"/>
            <a:ext cx="1422016" cy="959284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cxnSpLocks/>
            <a:stCxn id="50" idx="3"/>
            <a:endCxn id="47" idx="1"/>
          </p:cNvCxnSpPr>
          <p:nvPr/>
        </p:nvCxnSpPr>
        <p:spPr>
          <a:xfrm flipV="1">
            <a:off x="3142974" y="1358143"/>
            <a:ext cx="503549" cy="948435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892157" y="1377719"/>
            <a:ext cx="4477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</a:t>
            </a:r>
            <a:endParaRPr lang="en-US" sz="2700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744742" y="2476300"/>
            <a:ext cx="383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M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892157" y="2677249"/>
            <a:ext cx="22243" cy="2743201"/>
          </a:xfrm>
          <a:prstGeom prst="straightConnector1">
            <a:avLst/>
          </a:prstGeom>
          <a:ln w="19050">
            <a:solidFill>
              <a:srgbClr val="3300CC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16200000">
            <a:off x="-582342" y="3923712"/>
            <a:ext cx="2624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Cancellation Probability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7232745" y="2817247"/>
            <a:ext cx="0" cy="2603205"/>
          </a:xfrm>
          <a:prstGeom prst="straightConnector1">
            <a:avLst/>
          </a:prstGeom>
          <a:ln w="19050">
            <a:solidFill>
              <a:srgbClr val="3300CC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 rot="16200000">
            <a:off x="5736004" y="3914338"/>
            <a:ext cx="2624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Cancellation Probability</a:t>
            </a:r>
          </a:p>
        </p:txBody>
      </p:sp>
    </p:spTree>
    <p:extLst>
      <p:ext uri="{BB962C8B-B14F-4D97-AF65-F5344CB8AC3E}">
        <p14:creationId xmlns:p14="http://schemas.microsoft.com/office/powerpoint/2010/main" val="311179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Deployment of Groups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D8E5F-B511-4AF3-9942-6132FF61644F}" type="datetime2">
              <a:rPr lang="en-US" altLang="zh-CN" smtClean="0"/>
              <a:t>Tuesday, May 22, 2018</a:t>
            </a:fld>
            <a:endParaRPr lang="en-US" altLang="zh-C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Secure Device Bootstrapping without Secrets Resistant to Signal Manipulation Attacks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4E51-B8CC-DF4B-B2E5-784E7CE7E243}" type="slidenum">
              <a:rPr lang="en-US" altLang="zh-CN" smtClean="0"/>
              <a:pPr/>
              <a:t>2</a:t>
            </a:fld>
            <a:endParaRPr lang="en-US" altLang="zh-C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4881" y="1539091"/>
            <a:ext cx="3505968" cy="42936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5250" y="2260560"/>
            <a:ext cx="597031" cy="5462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3475" y="3095779"/>
            <a:ext cx="342975" cy="444609"/>
          </a:xfrm>
          <a:prstGeom prst="rect">
            <a:avLst/>
          </a:prstGeom>
        </p:spPr>
      </p:pic>
      <p:cxnSp>
        <p:nvCxnSpPr>
          <p:cNvPr id="13" name="Straight Arrow Connector 12"/>
          <p:cNvCxnSpPr>
            <a:stCxn id="11" idx="1"/>
          </p:cNvCxnSpPr>
          <p:nvPr/>
        </p:nvCxnSpPr>
        <p:spPr>
          <a:xfrm flipH="1" flipV="1">
            <a:off x="8249896" y="2542431"/>
            <a:ext cx="1663579" cy="775653"/>
          </a:xfrm>
          <a:prstGeom prst="straightConnector1">
            <a:avLst/>
          </a:prstGeom>
          <a:ln w="12700">
            <a:solidFill>
              <a:srgbClr val="00B050"/>
            </a:solidFill>
            <a:prstDash val="dash"/>
            <a:tailEnd type="non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1" idx="1"/>
            <a:endCxn id="49" idx="3"/>
          </p:cNvCxnSpPr>
          <p:nvPr/>
        </p:nvCxnSpPr>
        <p:spPr>
          <a:xfrm flipH="1">
            <a:off x="9640566" y="3318084"/>
            <a:ext cx="272909" cy="866116"/>
          </a:xfrm>
          <a:prstGeom prst="straightConnector1">
            <a:avLst/>
          </a:prstGeom>
          <a:ln w="12700">
            <a:solidFill>
              <a:srgbClr val="00B050"/>
            </a:solidFill>
            <a:prstDash val="dash"/>
            <a:tailEnd type="non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1" idx="1"/>
            <a:endCxn id="10" idx="2"/>
          </p:cNvCxnSpPr>
          <p:nvPr/>
        </p:nvCxnSpPr>
        <p:spPr>
          <a:xfrm flipH="1" flipV="1">
            <a:off x="9653766" y="2806795"/>
            <a:ext cx="259709" cy="511289"/>
          </a:xfrm>
          <a:prstGeom prst="straightConnector1">
            <a:avLst/>
          </a:prstGeom>
          <a:ln w="12700">
            <a:solidFill>
              <a:srgbClr val="00B050"/>
            </a:solidFill>
            <a:prstDash val="dash"/>
            <a:tailEnd type="non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653526" y="201961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Wearable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883457" y="1843940"/>
            <a:ext cx="951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Implant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168051" y="3039844"/>
            <a:ext cx="66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Hub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009642" y="3982046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Wearable</a:t>
            </a:r>
          </a:p>
        </p:txBody>
      </p:sp>
      <p:pic>
        <p:nvPicPr>
          <p:cNvPr id="1026" name="Picture 2" descr="Image result for UA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47" y="1371428"/>
            <a:ext cx="1032903" cy="65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UAV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34" y="2806795"/>
            <a:ext cx="1106030" cy="73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UAV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710" y="1285235"/>
            <a:ext cx="1221388" cy="81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689414" y="1035821"/>
            <a:ext cx="871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Drone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0291" y="3387194"/>
            <a:ext cx="701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UAV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005886" y="1578226"/>
            <a:ext cx="6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UAV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72490" y="2468168"/>
            <a:ext cx="1203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Controller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1465185" y="2634334"/>
            <a:ext cx="1269671" cy="447917"/>
          </a:xfrm>
          <a:prstGeom prst="straightConnector1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endCxn id="1026" idx="3"/>
          </p:cNvCxnSpPr>
          <p:nvPr/>
        </p:nvCxnSpPr>
        <p:spPr>
          <a:xfrm flipH="1" flipV="1">
            <a:off x="1637650" y="1701279"/>
            <a:ext cx="1036117" cy="665457"/>
          </a:xfrm>
          <a:prstGeom prst="straightConnector1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3096193" y="1806069"/>
            <a:ext cx="1155950" cy="560667"/>
          </a:xfrm>
          <a:prstGeom prst="straightConnector1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282637" y="663898"/>
            <a:ext cx="3636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300CC"/>
                </a:solidFill>
              </a:rPr>
              <a:t>Unmanned Aerial Vehicle Swarm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526404" y="687893"/>
            <a:ext cx="2254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300CC"/>
                </a:solidFill>
              </a:rPr>
              <a:t>Body Area Network</a:t>
            </a:r>
          </a:p>
        </p:txBody>
      </p:sp>
      <p:pic>
        <p:nvPicPr>
          <p:cNvPr id="38" name="Picture 8" descr="Image result for UAV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79642" y="2096227"/>
            <a:ext cx="1221388" cy="81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065" y="4415247"/>
            <a:ext cx="475745" cy="99669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51136" y="2371226"/>
            <a:ext cx="562101" cy="33054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195" y="3876462"/>
            <a:ext cx="504371" cy="615475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3978570" y="5459276"/>
            <a:ext cx="940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Leader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255" y="5274610"/>
            <a:ext cx="475745" cy="99669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018" y="3980448"/>
            <a:ext cx="475745" cy="99669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69634" y="3756526"/>
            <a:ext cx="475745" cy="996697"/>
          </a:xfrm>
          <a:prstGeom prst="rect">
            <a:avLst/>
          </a:prstGeom>
        </p:spPr>
      </p:pic>
      <p:cxnSp>
        <p:nvCxnSpPr>
          <p:cNvPr id="52" name="Straight Arrow Connector 51"/>
          <p:cNvCxnSpPr>
            <a:stCxn id="44" idx="1"/>
            <a:endCxn id="57" idx="3"/>
          </p:cNvCxnSpPr>
          <p:nvPr/>
        </p:nvCxnSpPr>
        <p:spPr>
          <a:xfrm flipH="1" flipV="1">
            <a:off x="2694763" y="4478797"/>
            <a:ext cx="1541302" cy="434799"/>
          </a:xfrm>
          <a:prstGeom prst="straightConnector1">
            <a:avLst/>
          </a:prstGeom>
          <a:ln w="12700">
            <a:solidFill>
              <a:srgbClr val="00B050"/>
            </a:solidFill>
            <a:prstDash val="dash"/>
            <a:tailEnd type="non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44" idx="3"/>
            <a:endCxn id="58" idx="3"/>
          </p:cNvCxnSpPr>
          <p:nvPr/>
        </p:nvCxnSpPr>
        <p:spPr>
          <a:xfrm flipV="1">
            <a:off x="4711810" y="4254875"/>
            <a:ext cx="1457824" cy="658721"/>
          </a:xfrm>
          <a:prstGeom prst="straightConnector1">
            <a:avLst/>
          </a:prstGeom>
          <a:ln w="12700">
            <a:solidFill>
              <a:srgbClr val="00B050"/>
            </a:solidFill>
            <a:prstDash val="dash"/>
            <a:tailEnd type="non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44" idx="3"/>
            <a:endCxn id="56" idx="1"/>
          </p:cNvCxnSpPr>
          <p:nvPr/>
        </p:nvCxnSpPr>
        <p:spPr>
          <a:xfrm>
            <a:off x="4711810" y="4913596"/>
            <a:ext cx="1289445" cy="859363"/>
          </a:xfrm>
          <a:prstGeom prst="straightConnector1">
            <a:avLst/>
          </a:prstGeom>
          <a:ln w="12700">
            <a:solidFill>
              <a:srgbClr val="00B050"/>
            </a:solidFill>
            <a:prstDash val="dash"/>
            <a:tailEnd type="non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3261948" y="5935531"/>
            <a:ext cx="2423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300CC"/>
                </a:solidFill>
              </a:rPr>
              <a:t>Battlefield Network</a:t>
            </a:r>
          </a:p>
        </p:txBody>
      </p:sp>
    </p:spTree>
    <p:extLst>
      <p:ext uri="{BB962C8B-B14F-4D97-AF65-F5344CB8AC3E}">
        <p14:creationId xmlns:p14="http://schemas.microsoft.com/office/powerpoint/2010/main" val="380957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53" grpId="0"/>
      <p:bldP spid="55" grpId="0"/>
      <p:bldP spid="6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Our Contributions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132681"/>
            <a:ext cx="11785600" cy="4876802"/>
          </a:xfrm>
        </p:spPr>
        <p:txBody>
          <a:bodyPr>
            <a:noAutofit/>
          </a:bodyPr>
          <a:lstStyle/>
          <a:p>
            <a:r>
              <a:rPr lang="en-US" sz="18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Proposed </a:t>
            </a:r>
            <a:r>
              <a:rPr lang="en-US" sz="1800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VERSE</a:t>
            </a:r>
            <a:r>
              <a:rPr lang="en-US" sz="18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: a </a:t>
            </a:r>
            <a:r>
              <a:rPr lang="en-US" sz="1800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scalable</a:t>
            </a:r>
            <a:r>
              <a:rPr lang="en-US" sz="18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in-band</a:t>
            </a:r>
            <a:r>
              <a:rPr lang="en-US" sz="18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message </a:t>
            </a:r>
            <a:r>
              <a:rPr lang="en-US" sz="1800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integrity</a:t>
            </a:r>
            <a:r>
              <a:rPr lang="en-US" sz="18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verification</a:t>
            </a:r>
            <a:r>
              <a:rPr lang="en-US" sz="18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primitive, for group of devices that do not share any secrets</a:t>
            </a:r>
          </a:p>
          <a:p>
            <a:endParaRPr lang="en-US" sz="1800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  <a:p>
            <a:endParaRPr lang="en-US" sz="1800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Analyzed security and showed using VERSE, </a:t>
            </a:r>
            <a:r>
              <a:rPr lang="en-US" sz="1800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signal cancellation attack</a:t>
            </a:r>
            <a:r>
              <a:rPr lang="en-US" sz="18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becomes </a:t>
            </a:r>
            <a:r>
              <a:rPr lang="en-US" sz="1800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infeasible</a:t>
            </a:r>
            <a:r>
              <a:rPr lang="en-US" sz="18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if </a:t>
            </a:r>
            <a:r>
              <a:rPr lang="en-US" sz="1800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three</a:t>
            </a:r>
            <a:r>
              <a:rPr lang="en-US" sz="18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or </a:t>
            </a:r>
            <a:r>
              <a:rPr lang="en-US" sz="1800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more</a:t>
            </a:r>
            <a:r>
              <a:rPr lang="en-US" sz="18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verifiers</a:t>
            </a:r>
            <a:r>
              <a:rPr lang="en-US" sz="18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are present</a:t>
            </a:r>
          </a:p>
          <a:p>
            <a:endParaRPr lang="en-US" sz="1800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  <a:p>
            <a:endParaRPr lang="en-US" sz="1800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Constructed VERSE assisted, DH-based authenticated </a:t>
            </a:r>
            <a:r>
              <a:rPr lang="en-US" sz="1800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bootstrapping protocol</a:t>
            </a:r>
            <a:r>
              <a:rPr lang="en-US" sz="18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,</a:t>
            </a:r>
            <a:r>
              <a:rPr lang="en-US" sz="1800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resistant to </a:t>
            </a:r>
            <a:r>
              <a:rPr lang="en-US" sz="1800" dirty="0" err="1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MitM</a:t>
            </a:r>
            <a:r>
              <a:rPr lang="en-US" sz="18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attacks based on signal cancellation</a:t>
            </a:r>
          </a:p>
          <a:p>
            <a:endParaRPr lang="en-US" sz="1800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  <a:p>
            <a:endParaRPr lang="en-US" sz="1800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Implemented VERSE on the USRP testbed and validated the</a:t>
            </a:r>
          </a:p>
          <a:p>
            <a:r>
              <a:rPr lang="en-US" sz="18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	</a:t>
            </a:r>
            <a:r>
              <a:rPr lang="en-US" sz="1800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effectiveness</a:t>
            </a:r>
            <a:r>
              <a:rPr lang="en-US" sz="18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of the </a:t>
            </a:r>
            <a:r>
              <a:rPr lang="en-US" sz="1800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primitive</a:t>
            </a:r>
            <a:r>
              <a:rPr lang="en-US" sz="18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in detecting message injections/modifications </a:t>
            </a:r>
          </a:p>
          <a:p>
            <a:r>
              <a:rPr lang="en-US" sz="18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	adversary’s diminishing </a:t>
            </a:r>
            <a:r>
              <a:rPr lang="en-US" sz="1800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success</a:t>
            </a:r>
            <a:r>
              <a:rPr lang="en-US" sz="18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in pairing rogue devices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30E09-7179-4AA1-AD56-0F7AF8790CF4}" type="datetime2">
              <a:rPr lang="en-US" altLang="zh-CN" smtClean="0">
                <a:latin typeface="Arial" panose="020B0604020202020204" pitchFamily="34" charset="0"/>
                <a:cs typeface="Arial" panose="020B0604020202020204" pitchFamily="34" charset="0"/>
              </a:rPr>
              <a:t>Tuesday, May 22, 2018</a:t>
            </a:fld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Secure Device Bootstrapping without Secrets Resistant to Signal Manipulation Attacks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4E51-B8CC-DF4B-B2E5-784E7CE7E243}" type="slidenum">
              <a:rPr lang="en-US" altLang="zh-CN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20</a:t>
            </a:fld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70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Signal Manipulation Attack – Evaluation (1 TX to 1 RX)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D8E5F-B511-4AF3-9942-6132FF61644F}" type="datetime2">
              <a:rPr lang="en-US" altLang="zh-CN" smtClean="0"/>
              <a:t>Tuesday, May 22, 2018</a:t>
            </a:fld>
            <a:endParaRPr lang="en-US" altLang="zh-C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Secure Device Bootstrapping without Secrets Resistant to Signal Manipulation Attacks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4E51-B8CC-DF4B-B2E5-784E7CE7E243}" type="slidenum">
              <a:rPr lang="en-US" altLang="zh-CN" smtClean="0"/>
              <a:pPr/>
              <a:t>21</a:t>
            </a:fld>
            <a:endParaRPr lang="en-US" altLang="zh-C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82" y="659502"/>
            <a:ext cx="5159226" cy="29036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57976" y="3567018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Experimental Setup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70712" y="3216956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Experimental Result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325" y="3610621"/>
            <a:ext cx="4124108" cy="288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5738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30" y="3276601"/>
            <a:ext cx="4539328" cy="31775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472" y="3315349"/>
            <a:ext cx="4539328" cy="31775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Signal Manipulation Attack – Evaluation (1 TX to 2 RXs)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D8E5F-B511-4AF3-9942-6132FF61644F}" type="datetime2">
              <a:rPr lang="en-US" altLang="zh-CN" smtClean="0"/>
              <a:t>Tuesday, May 22, 2018</a:t>
            </a:fld>
            <a:endParaRPr lang="en-US" altLang="zh-C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Secure Device Bootstrapping without Secrets Resistant to Signal Manipulation Attacks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4E51-B8CC-DF4B-B2E5-784E7CE7E243}" type="slidenum">
              <a:rPr lang="en-US" altLang="zh-CN" smtClean="0"/>
              <a:pPr/>
              <a:t>22</a:t>
            </a:fld>
            <a:endParaRPr lang="en-US" altLang="zh-C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662853"/>
            <a:ext cx="4907230" cy="27638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67981" y="1644257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Experimental Setup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46886" y="4680699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Experimental Results</a:t>
            </a:r>
          </a:p>
        </p:txBody>
      </p:sp>
    </p:spTree>
    <p:extLst>
      <p:ext uri="{BB962C8B-B14F-4D97-AF65-F5344CB8AC3E}">
        <p14:creationId xmlns:p14="http://schemas.microsoft.com/office/powerpoint/2010/main" val="10916527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VERSE – Initialization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D8E5F-B511-4AF3-9942-6132FF61644F}" type="datetime2">
              <a:rPr lang="en-US" altLang="zh-CN" smtClean="0"/>
              <a:t>Tuesday, May 22, 2018</a:t>
            </a:fld>
            <a:endParaRPr lang="en-US" altLang="zh-C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Secure Device Bootstrapping without Secrets Resistant to Signal Manipulation Attacks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4E51-B8CC-DF4B-B2E5-784E7CE7E243}" type="slidenum">
              <a:rPr lang="en-US" altLang="zh-CN" smtClean="0"/>
              <a:pPr/>
              <a:t>23</a:t>
            </a:fld>
            <a:endParaRPr lang="en-US" altLang="zh-C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537" y="674348"/>
            <a:ext cx="8134927" cy="580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0756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VERSE – Attack on Initialization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D8E5F-B511-4AF3-9942-6132FF61644F}" type="datetime2">
              <a:rPr lang="en-US" altLang="zh-CN" smtClean="0"/>
              <a:t>Tuesday, May 22, 2018</a:t>
            </a:fld>
            <a:endParaRPr lang="en-US" altLang="zh-C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Secure Device Bootstrapping without Secrets Resistant to Signal Manipulation Attacks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4E51-B8CC-DF4B-B2E5-784E7CE7E243}" type="slidenum">
              <a:rPr lang="en-US" altLang="zh-CN" smtClean="0"/>
              <a:pPr/>
              <a:t>24</a:t>
            </a:fld>
            <a:endParaRPr lang="en-US" altLang="zh-C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576" y="1447801"/>
            <a:ext cx="8844025" cy="348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1046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VERSE – Transcript Exchange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D8E5F-B511-4AF3-9942-6132FF61644F}" type="datetime2">
              <a:rPr lang="en-US" altLang="zh-CN" smtClean="0"/>
              <a:t>Tuesday, May 22, 2018</a:t>
            </a:fld>
            <a:endParaRPr lang="en-US" altLang="zh-C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Secure Device Bootstrapping without Secrets Resistant to Signal Manipulation Attacks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4E51-B8CC-DF4B-B2E5-784E7CE7E243}" type="slidenum">
              <a:rPr lang="en-US" altLang="zh-CN" smtClean="0"/>
              <a:pPr/>
              <a:t>25</a:t>
            </a:fld>
            <a:endParaRPr lang="en-US" altLang="zh-C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1" y="1219200"/>
            <a:ext cx="8836891" cy="404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945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VERSE – Raising Alarm on Adversary Detection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D8E5F-B511-4AF3-9942-6132FF61644F}" type="datetime2">
              <a:rPr lang="en-US" altLang="zh-CN" smtClean="0"/>
              <a:t>Tuesday, May 22, 2018</a:t>
            </a:fld>
            <a:endParaRPr lang="en-US" altLang="zh-C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Secure Device Bootstrapping without Secrets Resistant to Signal Manipulation Attacks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4E51-B8CC-DF4B-B2E5-784E7CE7E243}" type="slidenum">
              <a:rPr lang="en-US" altLang="zh-CN" smtClean="0"/>
              <a:pPr/>
              <a:t>26</a:t>
            </a:fld>
            <a:endParaRPr lang="en-US" altLang="zh-C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562" y="946573"/>
            <a:ext cx="8948875" cy="523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5664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614854" y="1544172"/>
                <a:ext cx="8962292" cy="49912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					   	</a:t>
                </a:r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Pick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ℤ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			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</a:t>
                </a:r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Pick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ℤ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𝑚𝑜𝑑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					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𝑚𝑜𝑑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</m:oMath>
                </a14:m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𝐼𝐷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					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𝐼𝐷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						             Verify: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  <m:limUpp>
                      <m:limUppPr>
                        <m:ctrlPr>
                          <a:rPr lang="en-US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limUp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</m:e>
                      <m:lim>
                        <m:r>
                          <a:rPr lang="en-US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?</m:t>
                        </m:r>
                      </m:lim>
                    </m:limUpp>
                    <m:r>
                      <a:rPr lang="en-US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en-US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Compute:					             Compute: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←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||⋯||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||⋯||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𝑁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||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𝐴</m:t>
                                </m:r>
                              </m:sub>
                            </m:sSub>
                          </m:e>
                        </m:eqAr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			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′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←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||⋯||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||⋯||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𝑚</m:t>
                                </m:r>
                              </m:e>
                              <m:sub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||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𝐴</m:t>
                                </m:r>
                              </m:sub>
                            </m:sSub>
                          </m:e>
                        </m:eqAr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							</a:t>
                </a:r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Verify OFF slots in 					Verify OFF slots in</a:t>
                </a:r>
              </a:p>
              <a:p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[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h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||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h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′)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𝑟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]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  <a:cs typeface="Arial" panose="020B0604020202020204" pitchFamily="34" charset="0"/>
                  </a:rPr>
                  <a:t> 						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[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h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||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h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)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𝑟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]</m:t>
                    </m:r>
                  </m:oMath>
                </a14:m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are OFF while sensing					are OFF while sensing</a:t>
                </a:r>
              </a:p>
              <a:p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sub>
                        </m:sSub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𝑚𝑜𝑑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		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sub>
                        </m:sSub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𝑚𝑜𝑑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4854" y="1544172"/>
                <a:ext cx="8962292" cy="4991238"/>
              </a:xfrm>
              <a:prstGeom prst="rect">
                <a:avLst/>
              </a:prstGeom>
              <a:blipFill>
                <a:blip r:embed="rId3"/>
                <a:stretch>
                  <a:fillRect l="-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Device Pairing with VERSE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2155-B5B3-43C8-8CB0-8AB71AAF056E}" type="datetime2">
              <a:rPr lang="en-US" altLang="zh-CN" smtClean="0">
                <a:latin typeface="Arial" panose="020B0604020202020204" pitchFamily="34" charset="0"/>
                <a:cs typeface="Arial" panose="020B0604020202020204" pitchFamily="34" charset="0"/>
              </a:rPr>
              <a:t>Tuesday, May 22, 2018</a:t>
            </a:fld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Secure Device Bootstrapping without Secrets Resistant to Signal Manipulation Attacks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4E51-B8CC-DF4B-B2E5-784E7CE7E243}" type="slidenum">
              <a:rPr lang="en-US" altLang="zh-CN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27</a:t>
            </a:fld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10" descr="Image result for Wireless router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64337"/>
            <a:ext cx="1136866" cy="113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16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7537" y="736169"/>
            <a:ext cx="856875" cy="6426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2518636" y="846051"/>
                <a:ext cx="1215333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i="1">
                          <a:solidFill>
                            <a:prstClr val="black"/>
                          </a:solidFill>
                          <a:latin typeface="Cambria Math" charset="0"/>
                        </a:rPr>
                        <m:t>𝐼𝐷</m:t>
                      </m:r>
                      <m:r>
                        <a:rPr lang="en-US" sz="1500" i="1" baseline="-25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1500" b="1" i="1">
                          <a:solidFill>
                            <a:prstClr val="black"/>
                          </a:solidFill>
                          <a:latin typeface="Cambria Math" charset="0"/>
                        </a:rPr>
                        <m:t>, </m:t>
                      </m:r>
                      <m:r>
                        <a:rPr lang="en-US" sz="15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sz="1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1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15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8636" y="846051"/>
                <a:ext cx="1215333" cy="323165"/>
              </a:xfrm>
              <a:prstGeom prst="rect">
                <a:avLst/>
              </a:prstGeom>
              <a:blipFill>
                <a:blip r:embed="rId6"/>
                <a:stretch>
                  <a:fillRect b="-11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Rectangle 163"/>
              <p:cNvSpPr/>
              <p:nvPr/>
            </p:nvSpPr>
            <p:spPr>
              <a:xfrm>
                <a:off x="7641068" y="835269"/>
                <a:ext cx="1260217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i="1">
                          <a:solidFill>
                            <a:prstClr val="black"/>
                          </a:solidFill>
                          <a:latin typeface="Cambria Math" charset="0"/>
                        </a:rPr>
                        <m:t>𝐼𝐷</m:t>
                      </m:r>
                      <m:r>
                        <m:rPr>
                          <m:sty m:val="p"/>
                        </m:rPr>
                        <a:rPr lang="en-US" sz="1500" baseline="-25000">
                          <a:solidFill>
                            <a:prstClr val="black"/>
                          </a:solidFill>
                          <a:latin typeface="Cambria Math" charset="0"/>
                        </a:rPr>
                        <m:t>A</m:t>
                      </m:r>
                      <m:r>
                        <a:rPr lang="en-US" sz="1500" b="1" i="1">
                          <a:solidFill>
                            <a:prstClr val="black"/>
                          </a:solidFill>
                          <a:latin typeface="Cambria Math" charset="0"/>
                        </a:rPr>
                        <m:t>, </m:t>
                      </m:r>
                      <m:r>
                        <a:rPr lang="en-US" sz="15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sz="1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1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15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4" name="Rectangle 1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1068" y="835269"/>
                <a:ext cx="1260217" cy="323165"/>
              </a:xfrm>
              <a:prstGeom prst="rect">
                <a:avLst/>
              </a:prstGeom>
              <a:blipFill>
                <a:blip r:embed="rId7"/>
                <a:stretch>
                  <a:fillRect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3810001" y="2222008"/>
            <a:ext cx="3920285" cy="384379"/>
            <a:chOff x="2457450" y="2222007"/>
            <a:chExt cx="3920285" cy="384379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2457450" y="2591339"/>
              <a:ext cx="3920285" cy="15047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3924848" y="2222007"/>
                  <a:ext cx="467692" cy="36298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i="1" baseline="-2500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</m:oMath>
                    </m:oMathPara>
                  </a14:m>
                  <a:endParaRPr lang="en-US" i="1" baseline="-250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24848" y="2222007"/>
                  <a:ext cx="467692" cy="362984"/>
                </a:xfrm>
                <a:prstGeom prst="rect">
                  <a:avLst/>
                </a:prstGeom>
                <a:blipFill>
                  <a:blip r:embed="rId8"/>
                  <a:stretch>
                    <a:fillRect b="-16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704246" y="1332637"/>
                <a:ext cx="20297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=1,⋯,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246" y="1332637"/>
                <a:ext cx="2029723" cy="276999"/>
              </a:xfrm>
              <a:prstGeom prst="rect">
                <a:avLst/>
              </a:prstGeom>
              <a:blipFill>
                <a:blip r:embed="rId9"/>
                <a:stretch>
                  <a:fillRect l="-2102" r="-1802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9072914" y="1361574"/>
                <a:ext cx="2122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2914" y="1361574"/>
                <a:ext cx="212238" cy="276999"/>
              </a:xfrm>
              <a:prstGeom prst="rect">
                <a:avLst/>
              </a:prstGeom>
              <a:blipFill>
                <a:blip r:embed="rId10"/>
                <a:stretch>
                  <a:fillRect l="-22857" r="-22857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3784948" y="2604338"/>
            <a:ext cx="3920285" cy="384379"/>
            <a:chOff x="2462068" y="2696565"/>
            <a:chExt cx="3920285" cy="384379"/>
          </a:xfrm>
        </p:grpSpPr>
        <p:cxnSp>
          <p:nvCxnSpPr>
            <p:cNvPr id="25" name="Straight Arrow Connector 24"/>
            <p:cNvCxnSpPr/>
            <p:nvPr/>
          </p:nvCxnSpPr>
          <p:spPr>
            <a:xfrm>
              <a:off x="2462068" y="3065897"/>
              <a:ext cx="3920285" cy="15047"/>
            </a:xfrm>
            <a:prstGeom prst="straightConnector1">
              <a:avLst/>
            </a:prstGeom>
            <a:ln>
              <a:solidFill>
                <a:srgbClr val="0000FF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/>
                <p:cNvSpPr/>
                <p:nvPr/>
              </p:nvSpPr>
              <p:spPr>
                <a:xfrm>
                  <a:off x="3929466" y="2696565"/>
                  <a:ext cx="512320" cy="36298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b="0" i="1" baseline="-2500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oMath>
                    </m:oMathPara>
                  </a14:m>
                  <a:endParaRPr lang="en-US" i="1" baseline="-250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6" name="Rectangle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29466" y="2696565"/>
                  <a:ext cx="512320" cy="362984"/>
                </a:xfrm>
                <a:prstGeom prst="rect">
                  <a:avLst/>
                </a:prstGeom>
                <a:blipFill>
                  <a:blip r:embed="rId11"/>
                  <a:stretch>
                    <a:fillRect b="-1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/>
          <p:cNvGrpSpPr/>
          <p:nvPr/>
        </p:nvGrpSpPr>
        <p:grpSpPr>
          <a:xfrm>
            <a:off x="3784948" y="4017234"/>
            <a:ext cx="3920285" cy="391599"/>
            <a:chOff x="2457450" y="4359516"/>
            <a:chExt cx="3920285" cy="391599"/>
          </a:xfrm>
        </p:grpSpPr>
        <p:cxnSp>
          <p:nvCxnSpPr>
            <p:cNvPr id="27" name="Straight Arrow Connector 26"/>
            <p:cNvCxnSpPr/>
            <p:nvPr/>
          </p:nvCxnSpPr>
          <p:spPr>
            <a:xfrm>
              <a:off x="2457450" y="4736068"/>
              <a:ext cx="3920285" cy="15047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3433913" y="4359516"/>
                  <a:ext cx="1503425" cy="36330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[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h</m:t>
                        </m:r>
                        <m:d>
                          <m:d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𝑠</m:t>
                            </m:r>
                          </m:e>
                        </m:d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||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h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(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𝑠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)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𝑟</m:t>
                            </m:r>
                          </m:sub>
                        </m:s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]</m:t>
                        </m:r>
                      </m:oMath>
                    </m:oMathPara>
                  </a14:m>
                  <a:endParaRPr lang="en-US" i="1" baseline="-250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33913" y="4359516"/>
                  <a:ext cx="1503425" cy="363305"/>
                </a:xfrm>
                <a:prstGeom prst="rect">
                  <a:avLst/>
                </a:prstGeom>
                <a:blipFill>
                  <a:blip r:embed="rId12"/>
                  <a:stretch>
                    <a:fillRect r="-405" b="-1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/>
          <p:cNvGrpSpPr/>
          <p:nvPr/>
        </p:nvGrpSpPr>
        <p:grpSpPr>
          <a:xfrm>
            <a:off x="3784947" y="4468969"/>
            <a:ext cx="3920285" cy="378352"/>
            <a:chOff x="2462068" y="4847321"/>
            <a:chExt cx="3920285" cy="378352"/>
          </a:xfrm>
        </p:grpSpPr>
        <p:cxnSp>
          <p:nvCxnSpPr>
            <p:cNvPr id="30" name="Straight Arrow Connector 29"/>
            <p:cNvCxnSpPr/>
            <p:nvPr/>
          </p:nvCxnSpPr>
          <p:spPr>
            <a:xfrm>
              <a:off x="2462068" y="5210626"/>
              <a:ext cx="3920285" cy="15047"/>
            </a:xfrm>
            <a:prstGeom prst="straightConnector1">
              <a:avLst/>
            </a:prstGeom>
            <a:ln>
              <a:solidFill>
                <a:srgbClr val="0000FF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/>
                <p:cNvSpPr/>
                <p:nvPr/>
              </p:nvSpPr>
              <p:spPr>
                <a:xfrm>
                  <a:off x="3379346" y="4847321"/>
                  <a:ext cx="1612557" cy="36330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[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h</m:t>
                        </m:r>
                        <m:d>
                          <m:d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𝑠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e>
                        </m:d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||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h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(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𝑠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′)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𝑟</m:t>
                            </m:r>
                          </m:sub>
                        </m:s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]</m:t>
                        </m:r>
                      </m:oMath>
                    </m:oMathPara>
                  </a14:m>
                  <a:endParaRPr lang="en-US" i="1" baseline="-250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2" name="Rectangle 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79346" y="4847321"/>
                  <a:ext cx="1612557" cy="363305"/>
                </a:xfrm>
                <a:prstGeom prst="rect">
                  <a:avLst/>
                </a:prstGeom>
                <a:blipFill>
                  <a:blip r:embed="rId13"/>
                  <a:stretch>
                    <a:fillRect b="-1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9404354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65163"/>
            <a:ext cx="8534400" cy="60487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Synchronization Error During ON-OFF transmission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D8E5F-B511-4AF3-9942-6132FF61644F}" type="datetime2">
              <a:rPr lang="en-US" altLang="zh-CN" smtClean="0"/>
              <a:t>Tuesday, May 22, 2018</a:t>
            </a:fld>
            <a:endParaRPr lang="en-US" altLang="zh-C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Secure Device Bootstrapping without Secrets Resistant to Signal Manipulation Attacks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4E51-B8CC-DF4B-B2E5-784E7CE7E243}" type="slidenum">
              <a:rPr lang="en-US" altLang="zh-CN" smtClean="0"/>
              <a:pPr/>
              <a:t>28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215447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709" y="3215716"/>
            <a:ext cx="4596364" cy="32174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236" y="3215612"/>
            <a:ext cx="4596364" cy="32174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Synchronization Error – Evaluation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D8E5F-B511-4AF3-9942-6132FF61644F}" type="datetime2">
              <a:rPr lang="en-US" altLang="zh-CN" smtClean="0"/>
              <a:t>Tuesday, May 22, 2018</a:t>
            </a:fld>
            <a:endParaRPr lang="en-US" altLang="zh-C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Secure Device Bootstrapping without Secrets Resistant to Signal Manipulation Attacks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4E51-B8CC-DF4B-B2E5-784E7CE7E243}" type="slidenum">
              <a:rPr lang="en-US" altLang="zh-CN" smtClean="0"/>
              <a:pPr/>
              <a:t>29</a:t>
            </a:fld>
            <a:endParaRPr lang="en-US" altLang="zh-CN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6209" y="467836"/>
            <a:ext cx="5659582" cy="28029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71782" y="562735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Experimental Setup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28840" y="6248400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Experimental Results</a:t>
            </a:r>
          </a:p>
        </p:txBody>
      </p:sp>
    </p:spTree>
    <p:extLst>
      <p:ext uri="{BB962C8B-B14F-4D97-AF65-F5344CB8AC3E}">
        <p14:creationId xmlns:p14="http://schemas.microsoft.com/office/powerpoint/2010/main" val="558216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Trust Establishment in a Group Setting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7CD0D-7836-4B17-B0B4-439589339350}" type="datetime2">
              <a:rPr lang="en-US" altLang="zh-CN" smtClean="0">
                <a:latin typeface="Arial" panose="020B0604020202020204" pitchFamily="34" charset="0"/>
                <a:cs typeface="Arial" panose="020B0604020202020204" pitchFamily="34" charset="0"/>
              </a:rPr>
              <a:t>Tuesday, May 22, 2018</a:t>
            </a:fld>
            <a:endParaRPr lang="en-US" altLang="zh-CN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Secure Device Bootstrapping without Secrets Resistant to Signal Manipulation Attacks</a:t>
            </a:r>
            <a:endParaRPr lang="en-US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4E51-B8CC-DF4B-B2E5-784E7CE7E243}" type="slidenum">
              <a:rPr lang="en-US" altLang="zh-CN" smtClean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pPr/>
              <a:t>3</a:t>
            </a:fld>
            <a:endParaRPr lang="en-US" altLang="zh-CN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/>
          <p:cNvCxnSpPr>
            <a:cxnSpLocks/>
            <a:endCxn id="22" idx="1"/>
          </p:cNvCxnSpPr>
          <p:nvPr/>
        </p:nvCxnSpPr>
        <p:spPr>
          <a:xfrm>
            <a:off x="2525251" y="1589211"/>
            <a:ext cx="3297953" cy="882042"/>
          </a:xfrm>
          <a:prstGeom prst="straightConnector1">
            <a:avLst/>
          </a:prstGeom>
          <a:ln w="9525">
            <a:solidFill>
              <a:srgbClr val="0000FF"/>
            </a:solidFill>
            <a:prstDash val="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206085" y="1585263"/>
            <a:ext cx="4793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</a:t>
            </a:r>
            <a:r>
              <a:rPr lang="en-US" baseline="-25000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1</a:t>
            </a:r>
            <a:endParaRPr lang="en-US" sz="2700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59485" y="2628199"/>
            <a:ext cx="383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A</a:t>
            </a:r>
            <a:endParaRPr lang="en-US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183842" y="3672948"/>
            <a:ext cx="4477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</a:t>
            </a:r>
            <a:r>
              <a:rPr lang="en-US" baseline="-25000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2</a:t>
            </a:r>
            <a:endParaRPr lang="en-US" sz="2700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273552" y="2479708"/>
            <a:ext cx="4522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</a:t>
            </a:r>
            <a:r>
              <a:rPr lang="en-US" baseline="-25000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3</a:t>
            </a:r>
            <a:endParaRPr lang="en-US" sz="2700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6233607" y="2464268"/>
            <a:ext cx="3039945" cy="6985"/>
          </a:xfrm>
          <a:prstGeom prst="straightConnector1">
            <a:avLst/>
          </a:prstGeom>
          <a:ln w="9525">
            <a:solidFill>
              <a:srgbClr val="0000FF"/>
            </a:solidFill>
            <a:prstDash val="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cxnSpLocks/>
            <a:endCxn id="22" idx="1"/>
          </p:cNvCxnSpPr>
          <p:nvPr/>
        </p:nvCxnSpPr>
        <p:spPr>
          <a:xfrm flipV="1">
            <a:off x="2527172" y="2471253"/>
            <a:ext cx="3296032" cy="1104904"/>
          </a:xfrm>
          <a:prstGeom prst="straightConnector1">
            <a:avLst/>
          </a:prstGeom>
          <a:ln w="9525">
            <a:solidFill>
              <a:srgbClr val="0000FF"/>
            </a:solidFill>
            <a:prstDash val="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616450" y="4514937"/>
            <a:ext cx="883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Securely pair a group of devices with a hub</a:t>
            </a:r>
          </a:p>
          <a:p>
            <a:endParaRPr lang="en-US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By the end of the device pairing </a:t>
            </a:r>
          </a:p>
          <a:p>
            <a:r>
              <a:rPr lang="en-US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	Each </a:t>
            </a:r>
            <a:r>
              <a:rPr lang="en-US" i="1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</a:t>
            </a:r>
            <a:r>
              <a:rPr lang="en-US" baseline="-250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i</a:t>
            </a:r>
            <a:r>
              <a:rPr lang="en-US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has achieved mutual authentication with </a:t>
            </a:r>
            <a:r>
              <a:rPr lang="en-US" i="1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A</a:t>
            </a:r>
            <a:endParaRPr lang="en-US" i="1" baseline="-25000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  <a:p>
            <a:r>
              <a:rPr lang="en-US" i="1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	</a:t>
            </a:r>
            <a:r>
              <a:rPr lang="en-US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Each </a:t>
            </a:r>
            <a:r>
              <a:rPr lang="en-US" i="1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</a:t>
            </a:r>
            <a:r>
              <a:rPr lang="en-US" baseline="-250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i</a:t>
            </a:r>
            <a:r>
              <a:rPr lang="en-US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and </a:t>
            </a:r>
            <a:r>
              <a:rPr lang="en-US" i="1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A</a:t>
            </a:r>
            <a:r>
              <a:rPr lang="en-US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share a common key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551939" y="3642122"/>
            <a:ext cx="383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M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3204" y="2242722"/>
            <a:ext cx="507513" cy="45706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377" y="3440478"/>
            <a:ext cx="403279" cy="40328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1939" y="3288672"/>
            <a:ext cx="403279" cy="40328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085" y="1362734"/>
            <a:ext cx="403279" cy="40328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3552" y="2241406"/>
            <a:ext cx="403279" cy="403289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73975F2-18AB-1045-86E6-BD42EC811740}"/>
              </a:ext>
            </a:extLst>
          </p:cNvPr>
          <p:cNvCxnSpPr>
            <a:cxnSpLocks/>
            <a:endCxn id="24" idx="1"/>
          </p:cNvCxnSpPr>
          <p:nvPr/>
        </p:nvCxnSpPr>
        <p:spPr>
          <a:xfrm>
            <a:off x="6279708" y="2663420"/>
            <a:ext cx="1272231" cy="826897"/>
          </a:xfrm>
          <a:prstGeom prst="straightConnector1">
            <a:avLst/>
          </a:prstGeom>
          <a:ln w="9525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2428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12524" y="5435316"/>
            <a:ext cx="7263280" cy="41288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Existing Solutions for Trust Establishment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9EF9E-41EB-4508-8894-52444E4B4949}" type="datetime2">
              <a:rPr lang="en-US" altLang="zh-CN" smtClean="0">
                <a:latin typeface="Arial" panose="020B0604020202020204" pitchFamily="34" charset="0"/>
                <a:cs typeface="Arial" panose="020B0604020202020204" pitchFamily="34" charset="0"/>
              </a:rPr>
              <a:t>Tuesday, May 22, 2018</a:t>
            </a:fld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Secure Device Bootstrapping without Secrets Resistant to Signal Manipulation Attacks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4E51-B8CC-DF4B-B2E5-784E7CE7E243}" type="slidenum">
              <a:rPr lang="en-US" altLang="zh-CN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124446" y="1517449"/>
            <a:ext cx="3412811" cy="1"/>
          </a:xfrm>
          <a:prstGeom prst="straightConnector1">
            <a:avLst/>
          </a:prstGeom>
          <a:ln w="25400">
            <a:solidFill>
              <a:srgbClr val="0000FF"/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212613" y="1364877"/>
            <a:ext cx="310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33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88094" y="1336317"/>
            <a:ext cx="369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33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91861" y="2608558"/>
            <a:ext cx="4314001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Manually enter </a:t>
            </a:r>
            <a:r>
              <a:rPr lang="en-US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a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password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to the device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91860" y="2977890"/>
            <a:ext cx="8394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Preload</a:t>
            </a:r>
            <a:r>
              <a:rPr lang="en-US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a key to each device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040305" y="4708658"/>
            <a:ext cx="86438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Perform </a:t>
            </a:r>
            <a:r>
              <a:rPr lang="en-US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out-of-band</a:t>
            </a:r>
            <a:r>
              <a:rPr lang="en-US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verification (light, sound, etc.) </a:t>
            </a:r>
            <a:r>
              <a:rPr lang="mr-IN" dirty="0">
                <a:latin typeface="Arial" panose="020B0604020202020204" pitchFamily="34" charset="0"/>
                <a:ea typeface="Calibri" charset="0"/>
                <a:cs typeface="Calibri" charset="0"/>
              </a:rPr>
              <a:t>–</a:t>
            </a:r>
            <a:r>
              <a:rPr lang="en-US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requires advanced interfaces</a:t>
            </a:r>
            <a:endParaRPr lang="en-US" baseline="30000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37925" y="5077840"/>
            <a:ext cx="7840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Context-based</a:t>
            </a:r>
            <a:r>
              <a:rPr lang="en-US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verification techniques </a:t>
            </a:r>
            <a:r>
              <a:rPr lang="mr-IN" dirty="0">
                <a:latin typeface="Arial" panose="020B0604020202020204" pitchFamily="34" charset="0"/>
                <a:ea typeface="Calibri" charset="0"/>
                <a:cs typeface="Calibri" charset="0"/>
              </a:rPr>
              <a:t>–</a:t>
            </a:r>
            <a:r>
              <a:rPr lang="en-US" dirty="0">
                <a:latin typeface="Arial" panose="020B0604020202020204" pitchFamily="34" charset="0"/>
                <a:ea typeface="Calibri" charset="0"/>
                <a:cs typeface="Calibri" charset="0"/>
              </a:rPr>
              <a:t> </a:t>
            </a:r>
            <a:r>
              <a:rPr lang="en-US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requires multiple sensor modalities</a:t>
            </a:r>
            <a:endParaRPr lang="en-US" baseline="30000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471200" y="890651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password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265718" y="869580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password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037925" y="4345763"/>
            <a:ext cx="6930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Execute a </a:t>
            </a:r>
            <a:r>
              <a:rPr lang="en-US" dirty="0" err="1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Diffie</a:t>
            </a:r>
            <a:r>
              <a:rPr lang="en-US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-Hellman</a:t>
            </a:r>
            <a:r>
              <a:rPr lang="en-US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(DH) key exchange </a:t>
            </a:r>
            <a:r>
              <a:rPr lang="mr-IN" dirty="0">
                <a:latin typeface="Arial" panose="020B0604020202020204" pitchFamily="34" charset="0"/>
                <a:ea typeface="Calibri" charset="0"/>
                <a:cs typeface="Calibri" charset="0"/>
              </a:rPr>
              <a:t>–</a:t>
            </a:r>
            <a:r>
              <a:rPr lang="en-US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Vulnerable to </a:t>
            </a:r>
            <a:r>
              <a:rPr lang="en-US" dirty="0" err="1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MitM</a:t>
            </a:r>
            <a:endParaRPr lang="en-US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11906" y="1779475"/>
            <a:ext cx="712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K</a:t>
            </a:r>
            <a:r>
              <a:rPr lang="en-US" baseline="-250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D,A</a:t>
            </a:r>
            <a:endParaRPr lang="en-US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43639" y="1773486"/>
            <a:ext cx="629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K</a:t>
            </a:r>
            <a:r>
              <a:rPr lang="en-US" baseline="-250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D,A</a:t>
            </a:r>
            <a:endParaRPr lang="en-US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13537" y="1177060"/>
            <a:ext cx="2646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exchange key primitives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037925" y="5440735"/>
            <a:ext cx="7237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In-band</a:t>
            </a:r>
            <a:r>
              <a:rPr lang="en-US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verification techniques </a:t>
            </a:r>
            <a:r>
              <a:rPr lang="mr-IN" dirty="0">
                <a:latin typeface="Arial" panose="020B0604020202020204" pitchFamily="34" charset="0"/>
                <a:ea typeface="Calibri" charset="0"/>
                <a:cs typeface="Calibri" charset="0"/>
              </a:rPr>
              <a:t>–</a:t>
            </a:r>
            <a:r>
              <a:rPr lang="en-US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only require a common RF interface</a:t>
            </a:r>
            <a:endParaRPr lang="en-US" baseline="30000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991861" y="2229506"/>
            <a:ext cx="1620957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Secret-based: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037924" y="3976020"/>
            <a:ext cx="1390124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Secret-free: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639" y="1277147"/>
            <a:ext cx="516329" cy="45706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2844" y="1330919"/>
            <a:ext cx="403279" cy="40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96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  <p:bldP spid="15" grpId="0"/>
      <p:bldP spid="16" grpId="0"/>
      <p:bldP spid="17" grpId="0"/>
      <p:bldP spid="20" grpId="0"/>
      <p:bldP spid="20" grpId="1"/>
      <p:bldP spid="21" grpId="0"/>
      <p:bldP spid="21" grpId="1"/>
      <p:bldP spid="24" grpId="0"/>
      <p:bldP spid="25" grpId="0"/>
      <p:bldP spid="25" grpId="1"/>
      <p:bldP spid="26" grpId="0"/>
      <p:bldP spid="26" grpId="1"/>
      <p:bldP spid="27" grpId="0"/>
      <p:bldP spid="27" grpId="1"/>
      <p:bldP spid="27" grpId="2"/>
      <p:bldP spid="22" grpId="0"/>
      <p:bldP spid="23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47678"/>
            <a:ext cx="7772400" cy="6045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Extension of Secure Pairing Methods to Groups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D8E5F-B511-4AF3-9942-6132FF61644F}" type="datetime2">
              <a:rPr lang="en-US" altLang="zh-CN" smtClean="0"/>
              <a:t>Tuesday, May 22, 2018</a:t>
            </a:fld>
            <a:endParaRPr lang="en-US" altLang="zh-C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Secure Device Bootstrapping without Secrets Resistant to Signal Manipulation Attacks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4E51-B8CC-DF4B-B2E5-784E7CE7E243}" type="slidenum">
              <a:rPr lang="en-US" altLang="zh-CN" smtClean="0"/>
              <a:pPr/>
              <a:t>5</a:t>
            </a:fld>
            <a:endParaRPr lang="en-US" altLang="zh-CN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4049559" y="1800116"/>
                <a:ext cx="2773195" cy="5836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1−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(1−</m:t>
                          </m:r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)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</m:sSup>
                    </m:oMath>
                  </m:oMathPara>
                </a14:m>
                <a:endParaRPr lang="en-US" sz="3200" baseline="30000" dirty="0">
                  <a:solidFill>
                    <a:schemeClr val="tx1"/>
                  </a:solidFill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9559" y="1800116"/>
                <a:ext cx="2773195" cy="583686"/>
              </a:xfrm>
              <a:prstGeom prst="rect">
                <a:avLst/>
              </a:prstGeom>
              <a:blipFill>
                <a:blip r:embed="rId3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211EA83-60E9-784C-B6B1-6C3BA3F3FD24}"/>
                  </a:ext>
                </a:extLst>
              </p:cNvPr>
              <p:cNvSpPr/>
              <p:nvPr/>
            </p:nvSpPr>
            <p:spPr>
              <a:xfrm>
                <a:off x="8260647" y="1607928"/>
                <a:ext cx="72923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211EA83-60E9-784C-B6B1-6C3BA3F3FD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0647" y="1607928"/>
                <a:ext cx="729239" cy="523220"/>
              </a:xfrm>
              <a:prstGeom prst="rect">
                <a:avLst/>
              </a:prstGeom>
              <a:blipFill>
                <a:blip r:embed="rId4"/>
                <a:stretch>
                  <a:fillRect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0D5F09FF-B72F-564A-B419-4394E3740843}"/>
              </a:ext>
            </a:extLst>
          </p:cNvPr>
          <p:cNvSpPr/>
          <p:nvPr/>
        </p:nvSpPr>
        <p:spPr>
          <a:xfrm>
            <a:off x="8903691" y="1676461"/>
            <a:ext cx="29835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𝑆𝑢𝑐𝑐𝑒𝑠𝑠 𝑝𝑟𝑜𝑏𝑎𝑏𝑖𝑙𝑖𝑡𝑦 </a:t>
            </a:r>
          </a:p>
          <a:p>
            <a:r>
              <a:rPr lang="en-US" sz="2400" dirty="0"/>
              <a:t>𝑓𝑜𝑟 𝑜𝑛𝑒 𝑝𝑎𝑖𝑟𝑖𝑛𝑔</a:t>
            </a:r>
          </a:p>
        </p:txBody>
      </p:sp>
    </p:spTree>
    <p:extLst>
      <p:ext uri="{BB962C8B-B14F-4D97-AF65-F5344CB8AC3E}">
        <p14:creationId xmlns:p14="http://schemas.microsoft.com/office/powerpoint/2010/main" val="2037714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0144" y="2962850"/>
            <a:ext cx="403279" cy="4032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Threat Model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000CE-1700-4F10-AD36-CF25F36C1562}" type="datetime2">
              <a:rPr lang="en-US" altLang="zh-CN" smtClean="0">
                <a:latin typeface="Arial" panose="020B0604020202020204" pitchFamily="34" charset="0"/>
                <a:cs typeface="Arial" panose="020B0604020202020204" pitchFamily="34" charset="0"/>
              </a:rPr>
              <a:t>Tuesday, May 22, 2018</a:t>
            </a:fld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Secure Device Bootstrapping without Secrets Resistant to Signal Manipulation Attacks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4E51-B8CC-DF4B-B2E5-784E7CE7E243}" type="slidenum">
              <a:rPr lang="en-US" altLang="zh-CN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204839" y="4191290"/>
            <a:ext cx="97801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Means</a:t>
            </a:r>
            <a:r>
              <a:rPr lang="en-US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: Aware of the channel between </a:t>
            </a:r>
            <a:r>
              <a:rPr lang="en-US" i="1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</a:t>
            </a:r>
            <a:r>
              <a:rPr lang="en-US" baseline="-250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i</a:t>
            </a:r>
            <a:r>
              <a:rPr lang="en-US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and </a:t>
            </a:r>
            <a:r>
              <a:rPr lang="en-US" i="1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A</a:t>
            </a:r>
            <a:r>
              <a:rPr lang="en-US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(predictable and relatively stable)</a:t>
            </a:r>
          </a:p>
          <a:p>
            <a:pPr marL="803275" lvl="1"/>
            <a:endParaRPr lang="en-US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  <a:p>
            <a:pPr marL="803275" lvl="1"/>
            <a:r>
              <a:rPr lang="en-US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Aware of the </a:t>
            </a:r>
            <a:r>
              <a:rPr lang="en-US" i="1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</a:t>
            </a:r>
            <a:r>
              <a:rPr lang="en-US" baseline="-250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i </a:t>
            </a:r>
            <a:r>
              <a:rPr lang="en-US" i="1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– M </a:t>
            </a:r>
            <a:r>
              <a:rPr lang="en-US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and </a:t>
            </a:r>
            <a:r>
              <a:rPr lang="en-US" i="1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M – A</a:t>
            </a:r>
            <a:r>
              <a:rPr lang="en-US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channels</a:t>
            </a:r>
          </a:p>
          <a:p>
            <a:pPr marL="803275" lvl="1"/>
            <a:endParaRPr lang="en-US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  <a:p>
            <a:pPr marL="803275" lvl="1"/>
            <a:r>
              <a:rPr lang="en-US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Can synchronize with </a:t>
            </a:r>
            <a:r>
              <a:rPr lang="en-US" i="1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</a:t>
            </a:r>
            <a:r>
              <a:rPr lang="en-US" baseline="-250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i</a:t>
            </a:r>
            <a:r>
              <a:rPr lang="en-US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(by listening to preambles)</a:t>
            </a:r>
          </a:p>
          <a:p>
            <a:pPr marL="803275" lvl="1"/>
            <a:endParaRPr lang="en-US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  <a:p>
            <a:pPr marL="803275" lvl="1"/>
            <a:r>
              <a:rPr lang="en-US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Can perform overshadowing and/or signal cancellation attacks (worst-case adversary) </a:t>
            </a:r>
          </a:p>
        </p:txBody>
      </p:sp>
      <p:cxnSp>
        <p:nvCxnSpPr>
          <p:cNvPr id="31" name="Straight Arrow Connector 30"/>
          <p:cNvCxnSpPr>
            <a:cxnSpLocks/>
            <a:endCxn id="45" idx="1"/>
          </p:cNvCxnSpPr>
          <p:nvPr/>
        </p:nvCxnSpPr>
        <p:spPr>
          <a:xfrm>
            <a:off x="2595334" y="1340011"/>
            <a:ext cx="3297953" cy="882042"/>
          </a:xfrm>
          <a:prstGeom prst="straightConnector1">
            <a:avLst/>
          </a:prstGeom>
          <a:ln w="9525">
            <a:solidFill>
              <a:srgbClr val="0000FF"/>
            </a:solidFill>
            <a:prstDash val="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168058" y="667535"/>
            <a:ext cx="4793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</a:t>
            </a:r>
            <a:r>
              <a:rPr lang="en-US" baseline="-25000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1</a:t>
            </a:r>
            <a:endParaRPr lang="en-US" sz="2700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970472" y="2387813"/>
            <a:ext cx="383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A</a:t>
            </a:r>
            <a:endParaRPr lang="en-US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183842" y="3413196"/>
            <a:ext cx="4477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</a:t>
            </a:r>
            <a:r>
              <a:rPr lang="en-US" baseline="-25000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2</a:t>
            </a:r>
            <a:endParaRPr lang="en-US" sz="2700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273552" y="2219956"/>
            <a:ext cx="4522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</a:t>
            </a:r>
            <a:r>
              <a:rPr lang="en-US" baseline="-25000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3</a:t>
            </a:r>
            <a:endParaRPr lang="en-US" sz="2700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cxnSp>
        <p:nvCxnSpPr>
          <p:cNvPr id="42" name="Straight Arrow Connector 41"/>
          <p:cNvCxnSpPr>
            <a:cxnSpLocks/>
            <a:stCxn id="45" idx="3"/>
          </p:cNvCxnSpPr>
          <p:nvPr/>
        </p:nvCxnSpPr>
        <p:spPr>
          <a:xfrm flipV="1">
            <a:off x="6428250" y="2204517"/>
            <a:ext cx="2845302" cy="17536"/>
          </a:xfrm>
          <a:prstGeom prst="straightConnector1">
            <a:avLst/>
          </a:prstGeom>
          <a:ln w="9525">
            <a:solidFill>
              <a:srgbClr val="0000FF"/>
            </a:solidFill>
            <a:prstDash val="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cxnSpLocks/>
            <a:endCxn id="45" idx="1"/>
          </p:cNvCxnSpPr>
          <p:nvPr/>
        </p:nvCxnSpPr>
        <p:spPr>
          <a:xfrm flipV="1">
            <a:off x="2597255" y="2222053"/>
            <a:ext cx="3296032" cy="1104904"/>
          </a:xfrm>
          <a:prstGeom prst="straightConnector1">
            <a:avLst/>
          </a:prstGeom>
          <a:ln w="9525">
            <a:solidFill>
              <a:srgbClr val="0000FF"/>
            </a:solidFill>
            <a:prstDash val="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024407" y="3336132"/>
            <a:ext cx="383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M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3287" y="1993522"/>
            <a:ext cx="534963" cy="45706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7377" y="3180726"/>
            <a:ext cx="403279" cy="40328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988" y="2962850"/>
            <a:ext cx="403279" cy="40328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6085" y="1102982"/>
            <a:ext cx="403279" cy="40328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3552" y="1981654"/>
            <a:ext cx="403279" cy="403289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7639812" y="3336132"/>
            <a:ext cx="383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M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>
            <a:cxnSpLocks/>
            <a:stCxn id="52" idx="1"/>
          </p:cNvCxnSpPr>
          <p:nvPr/>
        </p:nvCxnSpPr>
        <p:spPr>
          <a:xfrm flipH="1" flipV="1">
            <a:off x="6428250" y="2450583"/>
            <a:ext cx="599738" cy="713912"/>
          </a:xfrm>
          <a:prstGeom prst="straightConnector1">
            <a:avLst/>
          </a:prstGeom>
          <a:ln w="9525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0" name="Group 59"/>
          <p:cNvGrpSpPr/>
          <p:nvPr/>
        </p:nvGrpSpPr>
        <p:grpSpPr>
          <a:xfrm>
            <a:off x="7626563" y="2074792"/>
            <a:ext cx="222037" cy="249774"/>
            <a:chOff x="4758957" y="1219199"/>
            <a:chExt cx="575043" cy="534064"/>
          </a:xfrm>
        </p:grpSpPr>
        <p:cxnSp>
          <p:nvCxnSpPr>
            <p:cNvPr id="61" name="Straight Connector 60"/>
            <p:cNvCxnSpPr/>
            <p:nvPr/>
          </p:nvCxnSpPr>
          <p:spPr>
            <a:xfrm>
              <a:off x="4758957" y="1219199"/>
              <a:ext cx="575043" cy="53406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4758957" y="1220607"/>
              <a:ext cx="575043" cy="53265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Arrow Connector 9"/>
          <p:cNvCxnSpPr>
            <a:cxnSpLocks/>
            <a:stCxn id="59" idx="1"/>
            <a:endCxn id="45" idx="3"/>
          </p:cNvCxnSpPr>
          <p:nvPr/>
        </p:nvCxnSpPr>
        <p:spPr>
          <a:xfrm flipH="1" flipV="1">
            <a:off x="6428250" y="2222053"/>
            <a:ext cx="1201894" cy="942442"/>
          </a:xfrm>
          <a:prstGeom prst="straightConnector1">
            <a:avLst/>
          </a:prstGeom>
          <a:ln w="12700">
            <a:solidFill>
              <a:srgbClr val="FF0000"/>
            </a:solidFill>
            <a:headEnd type="non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59" idx="3"/>
            <a:endCxn id="55" idx="1"/>
          </p:cNvCxnSpPr>
          <p:nvPr/>
        </p:nvCxnSpPr>
        <p:spPr>
          <a:xfrm flipV="1">
            <a:off x="8033423" y="2183299"/>
            <a:ext cx="1240129" cy="981196"/>
          </a:xfrm>
          <a:prstGeom prst="straightConnector1">
            <a:avLst/>
          </a:prstGeom>
          <a:ln w="12700">
            <a:solidFill>
              <a:srgbClr val="FF0000"/>
            </a:solidFill>
            <a:headEnd type="triangle" w="lg" len="med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Isosceles Triangle 8"/>
          <p:cNvSpPr/>
          <p:nvPr/>
        </p:nvSpPr>
        <p:spPr>
          <a:xfrm>
            <a:off x="8146406" y="2962850"/>
            <a:ext cx="419562" cy="364107"/>
          </a:xfrm>
          <a:prstGeom prst="triangle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8169425" y="3341097"/>
            <a:ext cx="383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M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/>
          <p:cNvCxnSpPr>
            <a:stCxn id="9" idx="0"/>
            <a:endCxn id="55" idx="1"/>
          </p:cNvCxnSpPr>
          <p:nvPr/>
        </p:nvCxnSpPr>
        <p:spPr>
          <a:xfrm flipV="1">
            <a:off x="8356187" y="2183299"/>
            <a:ext cx="917365" cy="779551"/>
          </a:xfrm>
          <a:prstGeom prst="straightConnector1">
            <a:avLst/>
          </a:prstGeom>
          <a:ln w="12700">
            <a:solidFill>
              <a:srgbClr val="FF0000"/>
            </a:solidFill>
            <a:headEnd type="non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45" idx="3"/>
            <a:endCxn id="9" idx="0"/>
          </p:cNvCxnSpPr>
          <p:nvPr/>
        </p:nvCxnSpPr>
        <p:spPr>
          <a:xfrm>
            <a:off x="6428250" y="2222053"/>
            <a:ext cx="1927937" cy="740797"/>
          </a:xfrm>
          <a:prstGeom prst="straightConnector1">
            <a:avLst/>
          </a:prstGeom>
          <a:ln w="12700">
            <a:solidFill>
              <a:srgbClr val="FF0000"/>
            </a:solidFill>
            <a:headEnd type="non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308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44" grpId="1"/>
      <p:bldP spid="58" grpId="0"/>
      <p:bldP spid="58" grpId="1"/>
      <p:bldP spid="9" grpId="0" animBg="1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MitM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Over Wireless – One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Tx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to One Rx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1FB57-F778-4FD7-8F40-0B5B7B1296F3}" type="datetime2">
              <a:rPr lang="en-US" altLang="zh-CN" smtClean="0">
                <a:latin typeface="Arial" panose="020B0604020202020204" pitchFamily="34" charset="0"/>
                <a:cs typeface="Arial" panose="020B0604020202020204" pitchFamily="34" charset="0"/>
              </a:rPr>
              <a:t>Tuesday, May 22, 2018</a:t>
            </a:fld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Secure Device Bootstrapping without Secrets Resistant to Signal Manipulation Attacks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4E51-B8CC-DF4B-B2E5-784E7CE7E243}" type="slidenum">
              <a:rPr lang="en-US" altLang="zh-CN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09056" y="3021927"/>
            <a:ext cx="383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A</a:t>
            </a:r>
            <a:endParaRPr lang="en-US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19033" y="2901767"/>
            <a:ext cx="4477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</a:t>
            </a:r>
            <a:endParaRPr lang="en-US" sz="2700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617344" y="2492239"/>
                <a:ext cx="37555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7344" y="2492239"/>
                <a:ext cx="375551" cy="369332"/>
              </a:xfrm>
              <a:prstGeom prst="rect">
                <a:avLst/>
              </a:prstGeom>
              <a:blipFill>
                <a:blip r:embed="rId6"/>
                <a:stretch>
                  <a:fillRect l="-9836" r="-4918" b="-1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6822863" y="3068600"/>
                <a:ext cx="41242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2863" y="3068600"/>
                <a:ext cx="412421" cy="369332"/>
              </a:xfrm>
              <a:prstGeom prst="rect">
                <a:avLst/>
              </a:prstGeom>
              <a:blipFill>
                <a:blip r:embed="rId7"/>
                <a:stretch>
                  <a:fillRect l="-7353" r="-2941" b="-1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1878" y="2633040"/>
            <a:ext cx="499530" cy="45706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1276" y="2669697"/>
            <a:ext cx="403279" cy="403289"/>
          </a:xfrm>
          <a:prstGeom prst="rect">
            <a:avLst/>
          </a:prstGeom>
        </p:spPr>
      </p:pic>
      <p:cxnSp>
        <p:nvCxnSpPr>
          <p:cNvPr id="18" name="Straight Arrow Connector 17"/>
          <p:cNvCxnSpPr>
            <a:cxnSpLocks/>
            <a:stCxn id="32" idx="3"/>
            <a:endCxn id="31" idx="1"/>
          </p:cNvCxnSpPr>
          <p:nvPr/>
        </p:nvCxnSpPr>
        <p:spPr>
          <a:xfrm flipV="1">
            <a:off x="3544555" y="2861571"/>
            <a:ext cx="3527323" cy="9771"/>
          </a:xfrm>
          <a:prstGeom prst="straightConnector1">
            <a:avLst/>
          </a:prstGeom>
          <a:ln w="12700">
            <a:solidFill>
              <a:srgbClr val="0000FF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48316" y="3825324"/>
            <a:ext cx="403279" cy="403289"/>
          </a:xfrm>
          <a:prstGeom prst="rect">
            <a:avLst/>
          </a:prstGeom>
        </p:spPr>
      </p:pic>
      <p:cxnSp>
        <p:nvCxnSpPr>
          <p:cNvPr id="24" name="Straight Arrow Connector 23"/>
          <p:cNvCxnSpPr>
            <a:cxnSpLocks/>
            <a:stCxn id="35" idx="3"/>
            <a:endCxn id="31" idx="1"/>
          </p:cNvCxnSpPr>
          <p:nvPr/>
        </p:nvCxnSpPr>
        <p:spPr>
          <a:xfrm flipV="1">
            <a:off x="6251595" y="2861571"/>
            <a:ext cx="820283" cy="1165398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/>
          <p:nvPr/>
        </p:nvSpPr>
        <p:spPr>
          <a:xfrm>
            <a:off x="5853363" y="4196691"/>
            <a:ext cx="383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M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cxnSp>
        <p:nvCxnSpPr>
          <p:cNvPr id="118" name="Straight Arrow Connector 117"/>
          <p:cNvCxnSpPr>
            <a:cxnSpLocks/>
          </p:cNvCxnSpPr>
          <p:nvPr/>
        </p:nvCxnSpPr>
        <p:spPr>
          <a:xfrm flipV="1">
            <a:off x="1957409" y="5089223"/>
            <a:ext cx="586343" cy="352331"/>
          </a:xfrm>
          <a:prstGeom prst="straightConnector1">
            <a:avLst/>
          </a:prstGeom>
          <a:ln w="19050">
            <a:solidFill>
              <a:srgbClr val="00B05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>
            <a:cxnSpLocks/>
          </p:cNvCxnSpPr>
          <p:nvPr/>
        </p:nvCxnSpPr>
        <p:spPr>
          <a:xfrm>
            <a:off x="1928857" y="4238706"/>
            <a:ext cx="0" cy="2420859"/>
          </a:xfrm>
          <a:prstGeom prst="straightConnector1">
            <a:avLst/>
          </a:prstGeom>
          <a:ln w="9525">
            <a:solidFill>
              <a:srgbClr val="3300CC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>
            <a:cxnSpLocks/>
          </p:cNvCxnSpPr>
          <p:nvPr/>
        </p:nvCxnSpPr>
        <p:spPr>
          <a:xfrm flipV="1">
            <a:off x="762000" y="5447953"/>
            <a:ext cx="2454614" cy="1183"/>
          </a:xfrm>
          <a:prstGeom prst="straightConnector1">
            <a:avLst/>
          </a:prstGeom>
          <a:ln w="9525">
            <a:solidFill>
              <a:srgbClr val="3300CC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2" name="TextBox 121"/>
          <p:cNvSpPr txBox="1"/>
          <p:nvPr/>
        </p:nvSpPr>
        <p:spPr>
          <a:xfrm>
            <a:off x="1971257" y="4215744"/>
            <a:ext cx="486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942482" y="5461781"/>
            <a:ext cx="511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931065" y="3825324"/>
            <a:ext cx="607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2547567" y="4868106"/>
            <a:ext cx="669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E2481AF5-4D71-EC46-BA35-AAF6D0F30D87}"/>
              </a:ext>
            </a:extLst>
          </p:cNvPr>
          <p:cNvCxnSpPr>
            <a:cxnSpLocks/>
          </p:cNvCxnSpPr>
          <p:nvPr/>
        </p:nvCxnSpPr>
        <p:spPr>
          <a:xfrm flipH="1" flipV="1">
            <a:off x="816799" y="3953514"/>
            <a:ext cx="1117280" cy="148804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>
            <a:extLst>
              <a:ext uri="{FF2B5EF4-FFF2-40B4-BE49-F238E27FC236}">
                <a16:creationId xmlns:a16="http://schemas.microsoft.com/office/drawing/2014/main" id="{859A368E-F45B-3541-860D-AD0CD0B0B55C}"/>
              </a:ext>
            </a:extLst>
          </p:cNvPr>
          <p:cNvCxnSpPr>
            <a:cxnSpLocks/>
          </p:cNvCxnSpPr>
          <p:nvPr/>
        </p:nvCxnSpPr>
        <p:spPr>
          <a:xfrm rot="10800000">
            <a:off x="1648492" y="4836126"/>
            <a:ext cx="565966" cy="429264"/>
          </a:xfrm>
          <a:prstGeom prst="curvedConnector3">
            <a:avLst>
              <a:gd name="adj1" fmla="val -10587"/>
            </a:avLst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9" name="Rectangle 128">
            <a:extLst>
              <a:ext uri="{FF2B5EF4-FFF2-40B4-BE49-F238E27FC236}">
                <a16:creationId xmlns:a16="http://schemas.microsoft.com/office/drawing/2014/main" id="{3F3B74E7-1498-5A4F-A82D-521C63106848}"/>
              </a:ext>
            </a:extLst>
          </p:cNvPr>
          <p:cNvSpPr/>
          <p:nvPr/>
        </p:nvSpPr>
        <p:spPr>
          <a:xfrm>
            <a:off x="70594" y="5743811"/>
            <a:ext cx="1787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00CC"/>
                </a:solidFill>
              </a:rPr>
              <a:t>Overshadowing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06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17" grpId="0"/>
      <p:bldP spid="126" grpId="0"/>
      <p:bldP spid="1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015" y="1529446"/>
            <a:ext cx="6081274" cy="266425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445" y="1417325"/>
            <a:ext cx="6581545" cy="287840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9413" y="1639177"/>
            <a:ext cx="5588598" cy="24643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MitM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Over Wireless – One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Tx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to One Rx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1FB57-F778-4FD7-8F40-0B5B7B1296F3}" type="datetime2">
              <a:rPr lang="en-US" altLang="zh-CN" smtClean="0">
                <a:latin typeface="Arial" panose="020B0604020202020204" pitchFamily="34" charset="0"/>
                <a:cs typeface="Arial" panose="020B0604020202020204" pitchFamily="34" charset="0"/>
              </a:rPr>
              <a:t>Tuesday, May 22, 2018</a:t>
            </a:fld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Secure Device Bootstrapping without Secrets Resistant to Signal Manipulation Attacks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4E51-B8CC-DF4B-B2E5-784E7CE7E243}" type="slidenum">
              <a:rPr lang="en-US" altLang="zh-CN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461927" y="5498192"/>
                <a:ext cx="5261262" cy="5241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DM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MA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−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DA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=0,1,2,⋯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1927" y="5498192"/>
                <a:ext cx="5261262" cy="52418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6590154" y="4458920"/>
            <a:ext cx="5162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300CC"/>
                </a:solidFill>
              </a:rPr>
              <a:t>Adversary</a:t>
            </a:r>
            <a:r>
              <a:rPr lang="en-US" dirty="0"/>
              <a:t> can lie </a:t>
            </a:r>
            <a:r>
              <a:rPr lang="en-US" dirty="0">
                <a:solidFill>
                  <a:srgbClr val="3300CC"/>
                </a:solidFill>
              </a:rPr>
              <a:t>anywhere</a:t>
            </a:r>
            <a:r>
              <a:rPr lang="en-US" dirty="0"/>
              <a:t> on the </a:t>
            </a:r>
            <a:r>
              <a:rPr lang="en-US" dirty="0">
                <a:solidFill>
                  <a:srgbClr val="3300CC"/>
                </a:solidFill>
              </a:rPr>
              <a:t>ellipse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109056" y="3021927"/>
            <a:ext cx="383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A</a:t>
            </a:r>
            <a:endParaRPr lang="en-US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19033" y="2901767"/>
            <a:ext cx="4477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</a:t>
            </a:r>
            <a:endParaRPr lang="en-US" sz="2700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617344" y="2492239"/>
                <a:ext cx="37555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7344" y="2492239"/>
                <a:ext cx="375551" cy="369332"/>
              </a:xfrm>
              <a:prstGeom prst="rect">
                <a:avLst/>
              </a:prstGeom>
              <a:blipFill>
                <a:blip r:embed="rId6"/>
                <a:stretch>
                  <a:fillRect l="-9836" r="-4918" b="-1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6822863" y="3068600"/>
                <a:ext cx="41242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2863" y="3068600"/>
                <a:ext cx="412421" cy="369332"/>
              </a:xfrm>
              <a:prstGeom prst="rect">
                <a:avLst/>
              </a:prstGeom>
              <a:blipFill>
                <a:blip r:embed="rId7"/>
                <a:stretch>
                  <a:fillRect l="-7353" r="-2941" b="-1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1878" y="2633040"/>
            <a:ext cx="499530" cy="45706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1276" y="2669697"/>
            <a:ext cx="403279" cy="403289"/>
          </a:xfrm>
          <a:prstGeom prst="rect">
            <a:avLst/>
          </a:prstGeom>
        </p:spPr>
      </p:pic>
      <p:cxnSp>
        <p:nvCxnSpPr>
          <p:cNvPr id="18" name="Straight Arrow Connector 17"/>
          <p:cNvCxnSpPr>
            <a:cxnSpLocks/>
            <a:stCxn id="32" idx="3"/>
            <a:endCxn id="31" idx="1"/>
          </p:cNvCxnSpPr>
          <p:nvPr/>
        </p:nvCxnSpPr>
        <p:spPr>
          <a:xfrm flipV="1">
            <a:off x="3544555" y="2861571"/>
            <a:ext cx="3527323" cy="9771"/>
          </a:xfrm>
          <a:prstGeom prst="straightConnector1">
            <a:avLst/>
          </a:prstGeom>
          <a:ln w="12700">
            <a:solidFill>
              <a:srgbClr val="0000FF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48316" y="3825324"/>
            <a:ext cx="403279" cy="403289"/>
          </a:xfrm>
          <a:prstGeom prst="rect">
            <a:avLst/>
          </a:prstGeom>
        </p:spPr>
      </p:pic>
      <p:cxnSp>
        <p:nvCxnSpPr>
          <p:cNvPr id="22" name="Straight Arrow Connector 21"/>
          <p:cNvCxnSpPr>
            <a:stCxn id="32" idx="3"/>
            <a:endCxn id="35" idx="1"/>
          </p:cNvCxnSpPr>
          <p:nvPr/>
        </p:nvCxnSpPr>
        <p:spPr>
          <a:xfrm>
            <a:off x="3544555" y="2871342"/>
            <a:ext cx="2303761" cy="1155627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cxnSpLocks/>
            <a:stCxn id="35" idx="3"/>
            <a:endCxn id="31" idx="1"/>
          </p:cNvCxnSpPr>
          <p:nvPr/>
        </p:nvCxnSpPr>
        <p:spPr>
          <a:xfrm flipV="1">
            <a:off x="6251595" y="2861571"/>
            <a:ext cx="820283" cy="1165398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>
            <a:off x="8842291" y="2070107"/>
            <a:ext cx="2868308" cy="646136"/>
            <a:chOff x="3747242" y="1990233"/>
            <a:chExt cx="3824410" cy="861515"/>
          </a:xfrm>
        </p:grpSpPr>
        <p:grpSp>
          <p:nvGrpSpPr>
            <p:cNvPr id="46" name="Group 45"/>
            <p:cNvGrpSpPr/>
            <p:nvPr/>
          </p:nvGrpSpPr>
          <p:grpSpPr>
            <a:xfrm>
              <a:off x="3747242" y="2454038"/>
              <a:ext cx="3824410" cy="386339"/>
              <a:chOff x="3094623" y="2526091"/>
              <a:chExt cx="3824410" cy="386339"/>
            </a:xfrm>
          </p:grpSpPr>
          <p:grpSp>
            <p:nvGrpSpPr>
              <p:cNvPr id="63" name="Group 62"/>
              <p:cNvGrpSpPr/>
              <p:nvPr/>
            </p:nvGrpSpPr>
            <p:grpSpPr>
              <a:xfrm>
                <a:off x="3094623" y="2526091"/>
                <a:ext cx="762000" cy="381000"/>
                <a:chOff x="3810000" y="5410200"/>
                <a:chExt cx="762000" cy="381000"/>
              </a:xfrm>
            </p:grpSpPr>
            <p:cxnSp>
              <p:nvCxnSpPr>
                <p:cNvPr id="81" name="Elbow Connector 80"/>
                <p:cNvCxnSpPr/>
                <p:nvPr/>
              </p:nvCxnSpPr>
              <p:spPr>
                <a:xfrm>
                  <a:off x="3810000" y="5410200"/>
                  <a:ext cx="762000" cy="381000"/>
                </a:xfrm>
                <a:prstGeom prst="bentConnector3">
                  <a:avLst/>
                </a:prstGeom>
                <a:ln>
                  <a:solidFill>
                    <a:srgbClr val="3300CC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>
                  <a:off x="3810000" y="5410200"/>
                  <a:ext cx="0" cy="381000"/>
                </a:xfrm>
                <a:prstGeom prst="line">
                  <a:avLst/>
                </a:prstGeom>
                <a:ln>
                  <a:solidFill>
                    <a:srgbClr val="3300CC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" name="Group 63"/>
              <p:cNvGrpSpPr/>
              <p:nvPr/>
            </p:nvGrpSpPr>
            <p:grpSpPr>
              <a:xfrm>
                <a:off x="3856623" y="2530032"/>
                <a:ext cx="762000" cy="381000"/>
                <a:chOff x="3810000" y="5410200"/>
                <a:chExt cx="762000" cy="381000"/>
              </a:xfrm>
            </p:grpSpPr>
            <p:cxnSp>
              <p:nvCxnSpPr>
                <p:cNvPr id="79" name="Elbow Connector 78"/>
                <p:cNvCxnSpPr/>
                <p:nvPr/>
              </p:nvCxnSpPr>
              <p:spPr>
                <a:xfrm>
                  <a:off x="3810000" y="5410200"/>
                  <a:ext cx="762000" cy="381000"/>
                </a:xfrm>
                <a:prstGeom prst="bentConnector3">
                  <a:avLst/>
                </a:prstGeom>
                <a:ln>
                  <a:solidFill>
                    <a:srgbClr val="3300CC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>
                  <a:off x="3810000" y="5410200"/>
                  <a:ext cx="0" cy="381000"/>
                </a:xfrm>
                <a:prstGeom prst="line">
                  <a:avLst/>
                </a:prstGeom>
                <a:ln>
                  <a:solidFill>
                    <a:srgbClr val="3300CC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" name="Group 67"/>
              <p:cNvGrpSpPr/>
              <p:nvPr/>
            </p:nvGrpSpPr>
            <p:grpSpPr>
              <a:xfrm>
                <a:off x="4618623" y="2531430"/>
                <a:ext cx="762000" cy="381000"/>
                <a:chOff x="2590800" y="5410200"/>
                <a:chExt cx="762000" cy="381000"/>
              </a:xfrm>
            </p:grpSpPr>
            <p:cxnSp>
              <p:nvCxnSpPr>
                <p:cNvPr id="75" name="Elbow Connector 74"/>
                <p:cNvCxnSpPr/>
                <p:nvPr/>
              </p:nvCxnSpPr>
              <p:spPr>
                <a:xfrm flipV="1">
                  <a:off x="2590800" y="5410200"/>
                  <a:ext cx="762000" cy="381000"/>
                </a:xfrm>
                <a:prstGeom prst="bentConnector3">
                  <a:avLst/>
                </a:prstGeom>
                <a:ln>
                  <a:solidFill>
                    <a:srgbClr val="3300CC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>
                  <a:off x="3352800" y="5410200"/>
                  <a:ext cx="0" cy="381000"/>
                </a:xfrm>
                <a:prstGeom prst="line">
                  <a:avLst/>
                </a:prstGeom>
                <a:ln>
                  <a:solidFill>
                    <a:srgbClr val="3300CC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9" name="Group 68"/>
              <p:cNvGrpSpPr/>
              <p:nvPr/>
            </p:nvGrpSpPr>
            <p:grpSpPr>
              <a:xfrm>
                <a:off x="5395033" y="2526091"/>
                <a:ext cx="762000" cy="381000"/>
                <a:chOff x="2590800" y="5410200"/>
                <a:chExt cx="762000" cy="381000"/>
              </a:xfrm>
            </p:grpSpPr>
            <p:cxnSp>
              <p:nvCxnSpPr>
                <p:cNvPr id="73" name="Elbow Connector 72"/>
                <p:cNvCxnSpPr/>
                <p:nvPr/>
              </p:nvCxnSpPr>
              <p:spPr>
                <a:xfrm flipV="1">
                  <a:off x="2590800" y="5410200"/>
                  <a:ext cx="762000" cy="381000"/>
                </a:xfrm>
                <a:prstGeom prst="bentConnector3">
                  <a:avLst/>
                </a:prstGeom>
                <a:ln>
                  <a:solidFill>
                    <a:srgbClr val="3300CC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>
                  <a:off x="3352800" y="5410200"/>
                  <a:ext cx="0" cy="381000"/>
                </a:xfrm>
                <a:prstGeom prst="line">
                  <a:avLst/>
                </a:prstGeom>
                <a:ln>
                  <a:solidFill>
                    <a:srgbClr val="3300CC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" name="Group 69"/>
              <p:cNvGrpSpPr/>
              <p:nvPr/>
            </p:nvGrpSpPr>
            <p:grpSpPr>
              <a:xfrm>
                <a:off x="6157033" y="2526091"/>
                <a:ext cx="762000" cy="381000"/>
                <a:chOff x="2590800" y="5410200"/>
                <a:chExt cx="762000" cy="381000"/>
              </a:xfrm>
            </p:grpSpPr>
            <p:cxnSp>
              <p:nvCxnSpPr>
                <p:cNvPr id="71" name="Elbow Connector 70"/>
                <p:cNvCxnSpPr/>
                <p:nvPr/>
              </p:nvCxnSpPr>
              <p:spPr>
                <a:xfrm flipV="1">
                  <a:off x="2590800" y="5410200"/>
                  <a:ext cx="762000" cy="381000"/>
                </a:xfrm>
                <a:prstGeom prst="bentConnector3">
                  <a:avLst/>
                </a:prstGeom>
                <a:ln>
                  <a:solidFill>
                    <a:srgbClr val="3300CC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>
                  <a:off x="3352800" y="5410200"/>
                  <a:ext cx="0" cy="381000"/>
                </a:xfrm>
                <a:prstGeom prst="line">
                  <a:avLst/>
                </a:prstGeom>
                <a:ln>
                  <a:solidFill>
                    <a:srgbClr val="3300CC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47" name="Straight Connector 46"/>
            <p:cNvCxnSpPr/>
            <p:nvPr/>
          </p:nvCxnSpPr>
          <p:spPr>
            <a:xfrm flipV="1">
              <a:off x="3747242" y="2039618"/>
              <a:ext cx="0" cy="41442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4512620" y="2039618"/>
              <a:ext cx="0" cy="41442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5254994" y="2437328"/>
              <a:ext cx="0" cy="41442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5254994" y="2044957"/>
              <a:ext cx="0" cy="41442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6033242" y="2044957"/>
              <a:ext cx="0" cy="41442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6809652" y="2044957"/>
              <a:ext cx="0" cy="41442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7571652" y="2044957"/>
              <a:ext cx="0" cy="41442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3991171" y="1994014"/>
              <a:ext cx="304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733544" y="1990233"/>
              <a:ext cx="304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490799" y="1998905"/>
              <a:ext cx="304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276252" y="1998905"/>
              <a:ext cx="304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071553" y="1990233"/>
              <a:ext cx="304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0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8842291" y="2823844"/>
            <a:ext cx="2871185" cy="668818"/>
            <a:chOff x="3690885" y="3389850"/>
            <a:chExt cx="3828247" cy="891757"/>
          </a:xfrm>
        </p:grpSpPr>
        <p:cxnSp>
          <p:nvCxnSpPr>
            <p:cNvPr id="84" name="Straight Connector 83"/>
            <p:cNvCxnSpPr/>
            <p:nvPr/>
          </p:nvCxnSpPr>
          <p:spPr>
            <a:xfrm flipV="1">
              <a:off x="3694722" y="3439235"/>
              <a:ext cx="0" cy="41442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V="1">
              <a:off x="4460100" y="3439235"/>
              <a:ext cx="0" cy="41442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V="1">
              <a:off x="5221597" y="3477227"/>
              <a:ext cx="0" cy="41442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V="1">
              <a:off x="5987927" y="3477227"/>
              <a:ext cx="0" cy="41442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V="1">
              <a:off x="6757132" y="3505917"/>
              <a:ext cx="0" cy="41442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flipV="1">
              <a:off x="7519132" y="3505917"/>
              <a:ext cx="0" cy="41442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6978527" y="3414419"/>
              <a:ext cx="304800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216527" y="3389850"/>
              <a:ext cx="304800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438278" y="3398522"/>
              <a:ext cx="304800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3893790" y="3389850"/>
              <a:ext cx="304800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4695905" y="3420822"/>
              <a:ext cx="304800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0</a:t>
              </a:r>
            </a:p>
          </p:txBody>
        </p:sp>
        <p:grpSp>
          <p:nvGrpSpPr>
            <p:cNvPr id="97" name="Group 96"/>
            <p:cNvGrpSpPr/>
            <p:nvPr/>
          </p:nvGrpSpPr>
          <p:grpSpPr>
            <a:xfrm>
              <a:off x="3690885" y="3874812"/>
              <a:ext cx="762000" cy="381000"/>
              <a:chOff x="5939397" y="2504962"/>
              <a:chExt cx="762000" cy="381000"/>
            </a:xfrm>
          </p:grpSpPr>
          <p:cxnSp>
            <p:nvCxnSpPr>
              <p:cNvPr id="113" name="Elbow Connector 112"/>
              <p:cNvCxnSpPr/>
              <p:nvPr/>
            </p:nvCxnSpPr>
            <p:spPr>
              <a:xfrm flipV="1">
                <a:off x="5939397" y="2504962"/>
                <a:ext cx="762000" cy="381000"/>
              </a:xfrm>
              <a:prstGeom prst="bentConnector3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>
                <a:off x="6701397" y="2504962"/>
                <a:ext cx="0" cy="381000"/>
              </a:xfrm>
              <a:prstGeom prst="line">
                <a:avLst/>
              </a:prstGeom>
              <a:ln>
                <a:solidFill>
                  <a:srgbClr val="3300CC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>
                <a:off x="5939397" y="2504962"/>
                <a:ext cx="0" cy="381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Group 97"/>
            <p:cNvGrpSpPr/>
            <p:nvPr/>
          </p:nvGrpSpPr>
          <p:grpSpPr>
            <a:xfrm>
              <a:off x="4452885" y="3874812"/>
              <a:ext cx="762000" cy="381000"/>
              <a:chOff x="5939397" y="2504962"/>
              <a:chExt cx="762000" cy="381000"/>
            </a:xfrm>
          </p:grpSpPr>
          <p:cxnSp>
            <p:nvCxnSpPr>
              <p:cNvPr id="111" name="Elbow Connector 110"/>
              <p:cNvCxnSpPr/>
              <p:nvPr/>
            </p:nvCxnSpPr>
            <p:spPr>
              <a:xfrm flipV="1">
                <a:off x="5939397" y="2504962"/>
                <a:ext cx="762000" cy="381000"/>
              </a:xfrm>
              <a:prstGeom prst="bentConnector3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>
                <a:off x="5939397" y="2504962"/>
                <a:ext cx="0" cy="381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9" name="Group 98"/>
            <p:cNvGrpSpPr/>
            <p:nvPr/>
          </p:nvGrpSpPr>
          <p:grpSpPr>
            <a:xfrm>
              <a:off x="5214885" y="3878513"/>
              <a:ext cx="765837" cy="403094"/>
              <a:chOff x="5935560" y="2482868"/>
              <a:chExt cx="765837" cy="403094"/>
            </a:xfrm>
          </p:grpSpPr>
          <p:cxnSp>
            <p:nvCxnSpPr>
              <p:cNvPr id="108" name="Elbow Connector 107"/>
              <p:cNvCxnSpPr/>
              <p:nvPr/>
            </p:nvCxnSpPr>
            <p:spPr>
              <a:xfrm flipV="1">
                <a:off x="5939397" y="2504962"/>
                <a:ext cx="762000" cy="381000"/>
              </a:xfrm>
              <a:prstGeom prst="bentConnector3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>
                <a:off x="6701397" y="2504962"/>
                <a:ext cx="0" cy="381000"/>
              </a:xfrm>
              <a:prstGeom prst="line">
                <a:avLst/>
              </a:prstGeom>
              <a:ln>
                <a:solidFill>
                  <a:srgbClr val="3300CC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5935560" y="2482868"/>
                <a:ext cx="0" cy="40040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0" name="Group 99"/>
            <p:cNvGrpSpPr/>
            <p:nvPr/>
          </p:nvGrpSpPr>
          <p:grpSpPr>
            <a:xfrm>
              <a:off x="5987927" y="3897922"/>
              <a:ext cx="762000" cy="381000"/>
              <a:chOff x="4212685" y="2460782"/>
              <a:chExt cx="762000" cy="381000"/>
            </a:xfrm>
          </p:grpSpPr>
          <p:cxnSp>
            <p:nvCxnSpPr>
              <p:cNvPr id="105" name="Elbow Connector 104"/>
              <p:cNvCxnSpPr/>
              <p:nvPr/>
            </p:nvCxnSpPr>
            <p:spPr>
              <a:xfrm>
                <a:off x="4212685" y="2460782"/>
                <a:ext cx="762000" cy="381000"/>
              </a:xfrm>
              <a:prstGeom prst="bentConnector3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>
                <a:off x="4212685" y="2460782"/>
                <a:ext cx="0" cy="381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>
                <a:off x="4974685" y="2460782"/>
                <a:ext cx="0" cy="381000"/>
              </a:xfrm>
              <a:prstGeom prst="line">
                <a:avLst/>
              </a:prstGeom>
              <a:ln>
                <a:solidFill>
                  <a:srgbClr val="3300CC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1" name="Group 100"/>
            <p:cNvGrpSpPr/>
            <p:nvPr/>
          </p:nvGrpSpPr>
          <p:grpSpPr>
            <a:xfrm>
              <a:off x="6757132" y="3897922"/>
              <a:ext cx="762000" cy="381000"/>
              <a:chOff x="4212685" y="2460782"/>
              <a:chExt cx="762000" cy="381000"/>
            </a:xfrm>
          </p:grpSpPr>
          <p:cxnSp>
            <p:nvCxnSpPr>
              <p:cNvPr id="102" name="Elbow Connector 101"/>
              <p:cNvCxnSpPr/>
              <p:nvPr/>
            </p:nvCxnSpPr>
            <p:spPr>
              <a:xfrm>
                <a:off x="4212685" y="2460782"/>
                <a:ext cx="762000" cy="381000"/>
              </a:xfrm>
              <a:prstGeom prst="bentConnector3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>
                <a:off x="4212685" y="2460782"/>
                <a:ext cx="0" cy="381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/>
            </p:nvCxnSpPr>
            <p:spPr>
              <a:xfrm>
                <a:off x="4974685" y="2460782"/>
                <a:ext cx="0" cy="381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6" name="Oval 115"/>
          <p:cNvSpPr/>
          <p:nvPr/>
        </p:nvSpPr>
        <p:spPr>
          <a:xfrm>
            <a:off x="8697902" y="1738352"/>
            <a:ext cx="887680" cy="2153978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7956" y="847684"/>
            <a:ext cx="3620293" cy="73678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73746" y="1450573"/>
            <a:ext cx="1016223" cy="1079766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5853363" y="4196691"/>
            <a:ext cx="383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M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cxnSp>
        <p:nvCxnSpPr>
          <p:cNvPr id="118" name="Straight Arrow Connector 117"/>
          <p:cNvCxnSpPr>
            <a:cxnSpLocks/>
          </p:cNvCxnSpPr>
          <p:nvPr/>
        </p:nvCxnSpPr>
        <p:spPr>
          <a:xfrm flipV="1">
            <a:off x="1957409" y="5089223"/>
            <a:ext cx="586343" cy="352331"/>
          </a:xfrm>
          <a:prstGeom prst="straightConnector1">
            <a:avLst/>
          </a:prstGeom>
          <a:ln w="19050">
            <a:solidFill>
              <a:srgbClr val="00B05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>
            <a:cxnSpLocks/>
          </p:cNvCxnSpPr>
          <p:nvPr/>
        </p:nvCxnSpPr>
        <p:spPr>
          <a:xfrm>
            <a:off x="1928857" y="4238706"/>
            <a:ext cx="0" cy="2420859"/>
          </a:xfrm>
          <a:prstGeom prst="straightConnector1">
            <a:avLst/>
          </a:prstGeom>
          <a:ln w="9525">
            <a:solidFill>
              <a:srgbClr val="3300CC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>
            <a:cxnSpLocks/>
          </p:cNvCxnSpPr>
          <p:nvPr/>
        </p:nvCxnSpPr>
        <p:spPr>
          <a:xfrm flipV="1">
            <a:off x="762000" y="5447953"/>
            <a:ext cx="2454614" cy="1183"/>
          </a:xfrm>
          <a:prstGeom prst="straightConnector1">
            <a:avLst/>
          </a:prstGeom>
          <a:ln w="9525">
            <a:solidFill>
              <a:srgbClr val="3300CC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2" name="TextBox 121"/>
          <p:cNvSpPr txBox="1"/>
          <p:nvPr/>
        </p:nvSpPr>
        <p:spPr>
          <a:xfrm>
            <a:off x="1971257" y="4215744"/>
            <a:ext cx="486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942482" y="5461781"/>
            <a:ext cx="511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883723" y="5713122"/>
            <a:ext cx="607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2547567" y="4868106"/>
            <a:ext cx="669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E2481AF5-4D71-EC46-BA35-AAF6D0F30D87}"/>
              </a:ext>
            </a:extLst>
          </p:cNvPr>
          <p:cNvCxnSpPr>
            <a:cxnSpLocks/>
          </p:cNvCxnSpPr>
          <p:nvPr/>
        </p:nvCxnSpPr>
        <p:spPr>
          <a:xfrm flipH="1">
            <a:off x="1210978" y="5441554"/>
            <a:ext cx="723101" cy="418006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9" name="Rectangle 128">
            <a:extLst>
              <a:ext uri="{FF2B5EF4-FFF2-40B4-BE49-F238E27FC236}">
                <a16:creationId xmlns:a16="http://schemas.microsoft.com/office/drawing/2014/main" id="{3F3B74E7-1498-5A4F-A82D-521C63106848}"/>
              </a:ext>
            </a:extLst>
          </p:cNvPr>
          <p:cNvSpPr/>
          <p:nvPr/>
        </p:nvSpPr>
        <p:spPr>
          <a:xfrm>
            <a:off x="2188102" y="5859560"/>
            <a:ext cx="140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00CC"/>
                </a:solidFill>
              </a:rPr>
              <a:t>cancellation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19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/>
      <p:bldP spid="29" grpId="0"/>
      <p:bldP spid="116" grpId="0" animBg="1"/>
      <p:bldP spid="126" grpId="0"/>
      <p:bldP spid="1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MitM</a:t>
            </a:r>
            <a:r>
              <a:rPr lang="en-US" dirty="0"/>
              <a:t> Over Wireless –  One Tx to Two </a:t>
            </a:r>
            <a:r>
              <a:rPr lang="en-US" dirty="0" err="1"/>
              <a:t>Rxs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D8E5F-B511-4AF3-9942-6132FF61644F}" type="datetime2">
              <a:rPr lang="en-US" altLang="zh-CN" smtClean="0"/>
              <a:t>Tuesday, May 22, 2018</a:t>
            </a:fld>
            <a:endParaRPr lang="en-US" altLang="zh-C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Secure Device Bootstrapping without Secrets Resistant to Signal Manipulation Attacks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4E51-B8CC-DF4B-B2E5-784E7CE7E243}" type="slidenum">
              <a:rPr lang="en-US" altLang="zh-CN" smtClean="0"/>
              <a:pPr/>
              <a:t>9</a:t>
            </a:fld>
            <a:endParaRPr lang="en-US" altLang="zh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341255" y="1127619"/>
                <a:ext cx="5467927" cy="5241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MA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−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=0,1,2,⋯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1255" y="1127619"/>
                <a:ext cx="5467927" cy="52418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341255" y="1745306"/>
                <a:ext cx="5467927" cy="5241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MA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−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=0,1,2,⋯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1255" y="1745306"/>
                <a:ext cx="5467927" cy="5241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5334000" y="3815201"/>
            <a:ext cx="6760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300CC"/>
                </a:solidFill>
              </a:rPr>
              <a:t>Adversary</a:t>
            </a:r>
            <a:r>
              <a:rPr lang="en-US" dirty="0"/>
              <a:t> can lie on an</a:t>
            </a:r>
            <a:r>
              <a:rPr lang="en-US" dirty="0">
                <a:solidFill>
                  <a:srgbClr val="3300CC"/>
                </a:solidFill>
              </a:rPr>
              <a:t> intersection point </a:t>
            </a:r>
            <a:r>
              <a:rPr lang="en-US" dirty="0"/>
              <a:t>between the two </a:t>
            </a:r>
            <a:r>
              <a:rPr lang="en-US" dirty="0">
                <a:solidFill>
                  <a:srgbClr val="3300CC"/>
                </a:solidFill>
              </a:rPr>
              <a:t>ellipses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969678"/>
            <a:ext cx="4800600" cy="35192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616012" y="3461228"/>
            <a:ext cx="4793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</a:t>
            </a:r>
            <a:r>
              <a:rPr lang="en-US" baseline="-25000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1</a:t>
            </a:r>
            <a:endParaRPr lang="en-US" sz="2700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15367" y="3630535"/>
            <a:ext cx="383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A</a:t>
            </a:r>
            <a:endParaRPr lang="en-US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33375" y="5688497"/>
            <a:ext cx="4477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</a:t>
            </a:r>
            <a:r>
              <a:rPr lang="en-US" baseline="-25000" dirty="0">
                <a:solidFill>
                  <a:srgbClr val="3300CC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2</a:t>
            </a:r>
            <a:endParaRPr lang="en-US" sz="2700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876" y="3912832"/>
            <a:ext cx="534963" cy="4570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6910" y="5456027"/>
            <a:ext cx="403279" cy="40328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4039" y="3907752"/>
            <a:ext cx="403279" cy="40328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739876" y="4493185"/>
            <a:ext cx="383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M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9876" y="4139735"/>
            <a:ext cx="403279" cy="403289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stCxn id="18" idx="1"/>
            <a:endCxn id="16" idx="3"/>
          </p:cNvCxnSpPr>
          <p:nvPr/>
        </p:nvCxnSpPr>
        <p:spPr>
          <a:xfrm flipH="1">
            <a:off x="1464839" y="4109397"/>
            <a:ext cx="2189200" cy="31966"/>
          </a:xfrm>
          <a:prstGeom prst="straightConnector1">
            <a:avLst/>
          </a:prstGeom>
          <a:ln w="12700">
            <a:solidFill>
              <a:srgbClr val="0000FF"/>
            </a:solidFill>
            <a:headEnd w="lg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7" idx="0"/>
            <a:endCxn id="18" idx="2"/>
          </p:cNvCxnSpPr>
          <p:nvPr/>
        </p:nvCxnSpPr>
        <p:spPr>
          <a:xfrm flipH="1" flipV="1">
            <a:off x="3855679" y="4311041"/>
            <a:ext cx="2871" cy="1144986"/>
          </a:xfrm>
          <a:prstGeom prst="straightConnector1">
            <a:avLst/>
          </a:prstGeom>
          <a:ln w="12700">
            <a:solidFill>
              <a:srgbClr val="0000FF"/>
            </a:solidFill>
            <a:headEnd type="triangle" w="lg" len="med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8" idx="3"/>
            <a:endCxn id="20" idx="1"/>
          </p:cNvCxnSpPr>
          <p:nvPr/>
        </p:nvCxnSpPr>
        <p:spPr>
          <a:xfrm>
            <a:off x="4057318" y="4109397"/>
            <a:ext cx="682558" cy="231983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headEnd w="lg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7" idx="0"/>
          </p:cNvCxnSpPr>
          <p:nvPr/>
        </p:nvCxnSpPr>
        <p:spPr>
          <a:xfrm flipV="1">
            <a:off x="3858550" y="4341380"/>
            <a:ext cx="881326" cy="1114647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headEnd type="triangle" w="lg" len="med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0" idx="1"/>
            <a:endCxn id="16" idx="3"/>
          </p:cNvCxnSpPr>
          <p:nvPr/>
        </p:nvCxnSpPr>
        <p:spPr>
          <a:xfrm flipH="1" flipV="1">
            <a:off x="1464839" y="4141363"/>
            <a:ext cx="3275037" cy="200017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headEnd w="lg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34974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34593</TotalTime>
  <Words>1395</Words>
  <Application>Microsoft Macintosh PowerPoint</Application>
  <PresentationFormat>Widescreen</PresentationFormat>
  <Paragraphs>400</Paragraphs>
  <Slides>29</Slides>
  <Notes>8</Notes>
  <HiddenSlides>11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ＭＳ Ｐゴシック</vt:lpstr>
      <vt:lpstr>宋体</vt:lpstr>
      <vt:lpstr>Arial</vt:lpstr>
      <vt:lpstr>Calibri</vt:lpstr>
      <vt:lpstr>Cambria Math</vt:lpstr>
      <vt:lpstr>Office Theme</vt:lpstr>
      <vt:lpstr>Secure Device Bootstrapping without Secrets Resistant to Signal Manipulation Attacks</vt:lpstr>
      <vt:lpstr>Deployment of Groups</vt:lpstr>
      <vt:lpstr>Trust Establishment in a Group Setting</vt:lpstr>
      <vt:lpstr>Existing Solutions for Trust Establishment</vt:lpstr>
      <vt:lpstr>Extension of Secure Pairing Methods to Groups</vt:lpstr>
      <vt:lpstr>Threat Model</vt:lpstr>
      <vt:lpstr>MitM Over Wireless – One Tx to One Rx</vt:lpstr>
      <vt:lpstr>MitM Over Wireless – One Tx to One Rx</vt:lpstr>
      <vt:lpstr>MitM Over Wireless –  One Tx to Two Rxs</vt:lpstr>
      <vt:lpstr>MitM Over Wireless – One Tx to Three Rxs</vt:lpstr>
      <vt:lpstr>MitM Over Wireless – Evaluation (One Tx to Three Rxs)</vt:lpstr>
      <vt:lpstr>VERSE – Message Exchange Phase</vt:lpstr>
      <vt:lpstr>VERSE – Integrity Verification Phase</vt:lpstr>
      <vt:lpstr>VERSE – Attack on the Message Exchange Phase</vt:lpstr>
      <vt:lpstr>VERSE – Attack on the Integrity Verification Phase</vt:lpstr>
      <vt:lpstr>VERSE – Raising an Alarm</vt:lpstr>
      <vt:lpstr>Device Pairing with VERSE</vt:lpstr>
      <vt:lpstr>Highlights of VERSE</vt:lpstr>
      <vt:lpstr>MitM Over Wireless – Experimental Evaluation</vt:lpstr>
      <vt:lpstr>Our Contributions</vt:lpstr>
      <vt:lpstr>Signal Manipulation Attack – Evaluation (1 TX to 1 RX)</vt:lpstr>
      <vt:lpstr>Signal Manipulation Attack – Evaluation (1 TX to 2 RXs)</vt:lpstr>
      <vt:lpstr>VERSE – Initialization</vt:lpstr>
      <vt:lpstr>VERSE – Attack on Initialization</vt:lpstr>
      <vt:lpstr>VERSE – Transcript Exchange</vt:lpstr>
      <vt:lpstr>VERSE – Raising Alarm on Adversary Detection</vt:lpstr>
      <vt:lpstr>Device Pairing with VERSE</vt:lpstr>
      <vt:lpstr>Synchronization Error During ON-OFF transmission</vt:lpstr>
      <vt:lpstr>Synchronization Error – Evaluation</vt:lpstr>
    </vt:vector>
  </TitlesOfParts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Secure Device Bootstrapping without Secrets Resistant to Signal Manipulation Attacks</dc:title>
  <dc:creator>Nirnimesh Ghose</dc:creator>
  <cp:lastModifiedBy>Loukas Lazos</cp:lastModifiedBy>
  <cp:revision>4304</cp:revision>
  <dcterms:created xsi:type="dcterms:W3CDTF">2009-02-11T04:10:07Z</dcterms:created>
  <dcterms:modified xsi:type="dcterms:W3CDTF">2018-05-23T05:41:30Z</dcterms:modified>
</cp:coreProperties>
</file>