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9"/>
  </p:notesMasterIdLst>
  <p:handoutMasterIdLst>
    <p:handoutMasterId r:id="rId30"/>
  </p:handoutMasterIdLst>
  <p:sldIdLst>
    <p:sldId id="307" r:id="rId2"/>
    <p:sldId id="422" r:id="rId3"/>
    <p:sldId id="423" r:id="rId4"/>
    <p:sldId id="404" r:id="rId5"/>
    <p:sldId id="405" r:id="rId6"/>
    <p:sldId id="407" r:id="rId7"/>
    <p:sldId id="438" r:id="rId8"/>
    <p:sldId id="424" r:id="rId9"/>
    <p:sldId id="425" r:id="rId10"/>
    <p:sldId id="406" r:id="rId11"/>
    <p:sldId id="430" r:id="rId12"/>
    <p:sldId id="431" r:id="rId13"/>
    <p:sldId id="433" r:id="rId14"/>
    <p:sldId id="434" r:id="rId15"/>
    <p:sldId id="435" r:id="rId16"/>
    <p:sldId id="436" r:id="rId17"/>
    <p:sldId id="437" r:id="rId18"/>
    <p:sldId id="439" r:id="rId19"/>
    <p:sldId id="419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0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00CC"/>
    <a:srgbClr val="B8F99C"/>
    <a:srgbClr val="EFD2D1"/>
    <a:srgbClr val="F1CFCC"/>
    <a:srgbClr val="F0CF6B"/>
    <a:srgbClr val="CDCCFE"/>
    <a:srgbClr val="F8B2E9"/>
    <a:srgbClr val="ADE9AE"/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5827" autoAdjust="0"/>
  </p:normalViewPr>
  <p:slideViewPr>
    <p:cSldViewPr snapToObjects="1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fld id="{9F19A3C7-1429-F841-AEEB-56944CB342F7}" type="datetimeFigureOut">
              <a:rPr lang="en-US" altLang="zh-CN"/>
              <a:pPr/>
              <a:t>9/11/2015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fld id="{9D3FB138-B9D8-A64D-A055-4867A16207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274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宋体" charset="0"/>
                <a:cs typeface="宋体" charset="0"/>
              </a:defRPr>
            </a:lvl1pPr>
          </a:lstStyle>
          <a:p>
            <a:fld id="{8255A0E3-4ADF-0C4F-BBE8-EDDF73C4720D}" type="datetimeFigureOut">
              <a:rPr lang="en-US" altLang="zh-CN"/>
              <a:pPr/>
              <a:t>9/11/2015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宋体" charset="0"/>
                <a:cs typeface="宋体" charset="0"/>
              </a:defRPr>
            </a:lvl1pPr>
          </a:lstStyle>
          <a:p>
            <a:fld id="{1692DD15-AB72-B443-890B-9F682D2FAD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59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6622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621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308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035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967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571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2DD15-AB72-B443-890B-9F682D2FAD29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149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875-57E8-4B36-BA44-9B285BA7E63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C9A4-6FF9-DD4E-9EEB-42107B199D2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19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2C95-2FD8-4194-BB4A-CBD144F4F4A5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B3EA-EF49-4D4F-93E0-0E466317044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15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DA60-0BD4-4544-85AB-782E5F13F7D9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F71-D00F-2F46-B94D-C6B42B10F7E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044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65162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986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4B8-114C-4D91-8144-B03B34A9DEB9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EA8F-3D76-E646-BCFF-05A79630BFF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96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B559-39ED-44C1-A74A-D43101BB67C9}" type="datetime2">
              <a:rPr lang="en-US" altLang="zh-CN" smtClean="0"/>
              <a:t>Friday, September 11, 2015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BC5E-6660-C84F-9073-05BCA75615C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702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D8E0-C059-4C0A-9F34-3A85F872078C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BEF6-7639-C940-875C-657FB4F610C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65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054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0492-E0E7-4624-BDDF-1E95CD65F777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B711-6CED-1E4E-A2B0-3A1B6DD8353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04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86B4-E709-4A1B-9050-AF876449C24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B263-1E97-944E-82A8-BC10DF0CA34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43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20B3-9C37-4657-8AE0-3E0ED435707A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7058-E2EE-934E-B168-4648BA48F1A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7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66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97B9-B070-47DC-ABDE-41DA9FE207C6}" type="datetime2">
              <a:rPr lang="en-US" altLang="zh-CN" smtClean="0"/>
              <a:pPr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770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Verifying ADS-B Navigation Information Through Doppler Shift Measurements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9E61-04DE-9649-828D-2BA9A113709B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73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3300C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ntitled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5562600"/>
            <a:ext cx="9010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7694" y="1295400"/>
            <a:ext cx="7929562" cy="1557337"/>
          </a:xfrm>
        </p:spPr>
        <p:txBody>
          <a:bodyPr>
            <a:normAutofit/>
          </a:bodyPr>
          <a:lstStyle/>
          <a:p>
            <a:r>
              <a:rPr lang="en-US" sz="3600" dirty="0"/>
              <a:t>Verifying ADS-B Navigation Information Through Doppler Shift Measurements</a:t>
            </a:r>
            <a:endParaRPr lang="en-US" altLang="zh-CN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95275" y="3200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Nirnimesh Ghose and Loukas Lazos</a:t>
            </a:r>
          </a:p>
          <a:p>
            <a:pPr algn="ctr"/>
            <a:r>
              <a:rPr lang="en-US" sz="2000" dirty="0" smtClean="0">
                <a:latin typeface="+mj-lt"/>
              </a:rPr>
              <a:t>Department of Electrical and Computer Engineering,</a:t>
            </a:r>
          </a:p>
          <a:p>
            <a:pPr algn="ctr"/>
            <a:r>
              <a:rPr lang="en-US" sz="2000" dirty="0" smtClean="0">
                <a:latin typeface="+mj-lt"/>
              </a:rPr>
              <a:t>University of Arizona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Presented at:</a:t>
            </a:r>
          </a:p>
          <a:p>
            <a:pPr algn="ctr"/>
            <a:r>
              <a:rPr lang="en-US" sz="2000" dirty="0">
                <a:latin typeface="+mj-lt"/>
              </a:rPr>
              <a:t>34th Digital Avionics Systems Conference, Prague</a:t>
            </a:r>
            <a:endParaRPr lang="en-US" sz="24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14" y="3636808"/>
            <a:ext cx="903621" cy="1169392"/>
          </a:xfrm>
          <a:prstGeom prst="rect">
            <a:avLst/>
          </a:prstGeom>
        </p:spPr>
      </p:pic>
      <p:pic>
        <p:nvPicPr>
          <p:cNvPr id="2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1120113" y="1686475"/>
            <a:ext cx="2286000" cy="964310"/>
          </a:xfrm>
          <a:prstGeom prst="rect">
            <a:avLst/>
          </a:prstGeom>
        </p:spPr>
      </p:pic>
      <p:pic>
        <p:nvPicPr>
          <p:cNvPr id="25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731885" y="1724901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4267200"/>
            <a:ext cx="2400303" cy="40153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Rogue transmitter </a:t>
            </a:r>
            <a:r>
              <a:rPr lang="en-US" i="1" dirty="0" smtClean="0">
                <a:latin typeface="+mn-lt"/>
              </a:rPr>
              <a:t>G</a:t>
            </a:r>
            <a:endParaRPr lang="en-US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10</a:t>
            </a:fld>
            <a:endParaRPr lang="en-US" altLang="zh-CN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77835" y="2576637"/>
            <a:ext cx="1693787" cy="1385763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37979" y="2513503"/>
            <a:ext cx="1582021" cy="1256197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12571" y="1997988"/>
            <a:ext cx="3216829" cy="26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918563" y="192488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98108" y="192488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256478" y="1938121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91460" y="1738066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72613" y="172483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34975" y="1501460"/>
            <a:ext cx="220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Spoofed Trajectory</a:t>
            </a:r>
            <a:endParaRPr lang="en-US" sz="20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1081" y="3061814"/>
            <a:ext cx="384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Navigation Information</a:t>
            </a:r>
            <a:r>
              <a:rPr lang="en-US" sz="2000" dirty="0" smtClean="0">
                <a:latin typeface="+mj-lt"/>
              </a:rPr>
              <a:t>: </a:t>
            </a:r>
          </a:p>
          <a:p>
            <a:pPr algn="ctr"/>
            <a:r>
              <a:rPr lang="en-US" sz="2000" b="1" i="1" dirty="0" err="1" smtClean="0">
                <a:latin typeface="+mj-lt"/>
                <a:ea typeface="Cambria Math" panose="02040503050406030204" pitchFamily="18" charset="0"/>
              </a:rPr>
              <a:t>n</a:t>
            </a:r>
            <a:r>
              <a:rPr lang="en-US" sz="2000" baseline="-25000" dirty="0" err="1" smtClean="0">
                <a:latin typeface="+mj-lt"/>
                <a:ea typeface="Cambria Math" panose="02040503050406030204" pitchFamily="18" charset="0"/>
              </a:rPr>
              <a:t>X</a:t>
            </a:r>
            <a:r>
              <a:rPr lang="en-US" sz="2000" dirty="0" smtClean="0">
                <a:latin typeface="+mj-lt"/>
                <a:ea typeface="Cambria Math" panose="02040503050406030204" pitchFamily="18" charset="0"/>
              </a:rPr>
              <a:t> </a:t>
            </a:r>
            <a:r>
              <a:rPr lang="en-US" sz="2000" dirty="0">
                <a:latin typeface="+mj-lt"/>
                <a:ea typeface="Cambria Math" panose="02040503050406030204" pitchFamily="18" charset="0"/>
              </a:rPr>
              <a:t>= {</a:t>
            </a:r>
            <a:r>
              <a:rPr lang="en-US" sz="2000" b="1" i="1" dirty="0" err="1" smtClean="0">
                <a:latin typeface="+mj-lt"/>
                <a:ea typeface="Cambria Math" panose="02040503050406030204" pitchFamily="18" charset="0"/>
              </a:rPr>
              <a:t>l</a:t>
            </a:r>
            <a:r>
              <a:rPr lang="en-US" sz="2000" baseline="-25000" dirty="0" err="1" smtClean="0">
                <a:latin typeface="+mj-lt"/>
                <a:ea typeface="Cambria Math" panose="02040503050406030204" pitchFamily="18" charset="0"/>
              </a:rPr>
              <a:t>X</a:t>
            </a:r>
            <a:r>
              <a:rPr lang="en-US" sz="2000" dirty="0" smtClean="0">
                <a:latin typeface="+mj-lt"/>
                <a:ea typeface="Cambria Math" panose="02040503050406030204" pitchFamily="18" charset="0"/>
              </a:rPr>
              <a:t>, </a:t>
            </a:r>
            <a:r>
              <a:rPr lang="en-US" sz="2000" b="1" dirty="0" err="1" smtClean="0">
                <a:latin typeface="+mj-lt"/>
                <a:ea typeface="Cambria Math" panose="02040503050406030204" pitchFamily="18" charset="0"/>
              </a:rPr>
              <a:t>v</a:t>
            </a:r>
            <a:r>
              <a:rPr lang="en-US" sz="2000" baseline="-25000" dirty="0" err="1" smtClean="0">
                <a:latin typeface="+mj-lt"/>
                <a:ea typeface="Cambria Math" panose="02040503050406030204" pitchFamily="18" charset="0"/>
              </a:rPr>
              <a:t>X</a:t>
            </a:r>
            <a:r>
              <a:rPr lang="en-US" sz="2000" dirty="0" smtClean="0">
                <a:latin typeface="+mj-lt"/>
                <a:ea typeface="Cambria Math" panose="02040503050406030204" pitchFamily="18" charset="0"/>
              </a:rPr>
              <a:t>}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389431" y="4118058"/>
            <a:ext cx="102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Position</a:t>
            </a:r>
            <a:endParaRPr lang="en-US" sz="2000" dirty="0"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25435" y="1946866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19" y="4732142"/>
            <a:ext cx="3571443" cy="2970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62600" y="2743200"/>
            <a:ext cx="1254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latin typeface="+mn-lt"/>
                <a:ea typeface="Cambria Math" panose="02040503050406030204" pitchFamily="18" charset="0"/>
              </a:rPr>
              <a:t>n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B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= {</a:t>
            </a:r>
            <a:r>
              <a:rPr lang="en-US" sz="2000" b="1" i="1" dirty="0" err="1" smtClean="0">
                <a:latin typeface="+mn-lt"/>
                <a:ea typeface="Cambria Math" panose="02040503050406030204" pitchFamily="18" charset="0"/>
              </a:rPr>
              <a:t>l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B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, </a:t>
            </a:r>
            <a:r>
              <a:rPr lang="en-US" sz="2000" b="1" dirty="0" err="1" smtClean="0">
                <a:latin typeface="+mn-lt"/>
                <a:ea typeface="Cambria Math" panose="02040503050406030204" pitchFamily="18" charset="0"/>
              </a:rPr>
              <a:t>v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B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}</a:t>
            </a:r>
            <a:endParaRPr lang="en-US" sz="2000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9149" y="3202974"/>
            <a:ext cx="132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latin typeface="+mn-lt"/>
                <a:ea typeface="Cambria Math" panose="02040503050406030204" pitchFamily="18" charset="0"/>
              </a:rPr>
              <a:t>n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000" dirty="0">
                <a:latin typeface="+mn-lt"/>
                <a:ea typeface="Cambria Math" panose="02040503050406030204" pitchFamily="18" charset="0"/>
              </a:rPr>
              <a:t>= {</a:t>
            </a:r>
            <a:r>
              <a:rPr lang="en-US" sz="2000" b="1" i="1" dirty="0" err="1" smtClean="0">
                <a:latin typeface="+mn-lt"/>
                <a:ea typeface="Cambria Math" panose="02040503050406030204" pitchFamily="18" charset="0"/>
              </a:rPr>
              <a:t>l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, </a:t>
            </a:r>
            <a:r>
              <a:rPr lang="en-US" sz="2000" b="1" dirty="0" err="1" smtClean="0">
                <a:latin typeface="+mn-lt"/>
                <a:ea typeface="Cambria Math" panose="02040503050406030204" pitchFamily="18" charset="0"/>
              </a:rPr>
              <a:t>v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}</a:t>
            </a:r>
            <a:endParaRPr lang="en-US" sz="2000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4698" y="4118058"/>
            <a:ext cx="1010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Velocity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61" idx="2"/>
            <a:endCxn id="13" idx="0"/>
          </p:cNvCxnSpPr>
          <p:nvPr/>
        </p:nvCxnSpPr>
        <p:spPr>
          <a:xfrm flipH="1">
            <a:off x="1900789" y="3769700"/>
            <a:ext cx="594552" cy="3483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67788" y="3769700"/>
            <a:ext cx="485012" cy="3483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57098" y="5523892"/>
            <a:ext cx="492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Verify navigation information from an aircraft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0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cation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835544"/>
            <a:ext cx="6278371" cy="3431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and Position Verification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20" name="Rectangle 19"/>
          <p:cNvSpPr/>
          <p:nvPr/>
        </p:nvSpPr>
        <p:spPr>
          <a:xfrm>
            <a:off x="762000" y="409569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Velocity</a:t>
            </a:r>
            <a:r>
              <a:rPr lang="en-US" sz="2000" dirty="0">
                <a:latin typeface="+mn-lt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osition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are inter-connected </a:t>
            </a:r>
            <a:r>
              <a:rPr lang="en-US" sz="2000" dirty="0" smtClean="0">
                <a:latin typeface="+mn-lt"/>
              </a:rPr>
              <a:t>via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Kinematic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equations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5314890"/>
            <a:ext cx="6894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Doppler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spread </a:t>
            </a:r>
            <a:r>
              <a:rPr lang="en-US" sz="2000" dirty="0">
                <a:latin typeface="+mn-lt"/>
              </a:rPr>
              <a:t>is calculated from velocity and </a:t>
            </a:r>
            <a:r>
              <a:rPr lang="en-US" sz="2000" dirty="0" smtClean="0">
                <a:latin typeface="+mn-lt"/>
              </a:rPr>
              <a:t>carrier frequency</a:t>
            </a:r>
            <a:endParaRPr lang="en-US" sz="200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98" y="5732601"/>
            <a:ext cx="1823702" cy="66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663" y="4648200"/>
            <a:ext cx="2514600" cy="5414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632960"/>
            <a:ext cx="17526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Maximum Doppler Spread Estimation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571822" y="1402712"/>
            <a:ext cx="2286000" cy="96431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83594" y="1441138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143169" y="14543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322" y="14410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04509" y="1697437"/>
            <a:ext cx="3314279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33164" y="2396735"/>
            <a:ext cx="208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Estimate Doppler Spread</a:t>
            </a:r>
            <a:endParaRPr lang="en-US" sz="20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448" y="5856064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222222"/>
                </a:solidFill>
                <a:latin typeface="+mn-lt"/>
              </a:rPr>
              <a:t>*</a:t>
            </a:r>
            <a:r>
              <a:rPr lang="en-US" sz="1000" dirty="0" err="1" smtClean="0">
                <a:solidFill>
                  <a:srgbClr val="222222"/>
                </a:solidFill>
                <a:latin typeface="+mn-lt"/>
              </a:rPr>
              <a:t>Tepedelenlioğlu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rgbClr val="222222"/>
                </a:solidFill>
                <a:latin typeface="+mn-lt"/>
              </a:rPr>
              <a:t>Cihan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, and Georgios B. </a:t>
            </a:r>
            <a:r>
              <a:rPr lang="en-US" sz="1000" dirty="0" err="1">
                <a:solidFill>
                  <a:srgbClr val="222222"/>
                </a:solidFill>
                <a:latin typeface="+mn-lt"/>
              </a:rPr>
              <a:t>Giannakis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. "On velocity estimation and correlation properties of narrow-band mobile communication channels.“ </a:t>
            </a:r>
            <a:r>
              <a:rPr lang="en-US" sz="1000" i="1" dirty="0">
                <a:solidFill>
                  <a:srgbClr val="222222"/>
                </a:solidFill>
                <a:latin typeface="+mn-lt"/>
              </a:rPr>
              <a:t>Vehicular Technology, IEEE Transactions on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 50.4 (2001): 1039-1052.</a:t>
            </a:r>
            <a:endParaRPr lang="en-US" sz="100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89" y="2286000"/>
            <a:ext cx="2052158" cy="8514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800" y="3325447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We estimate the Doppler spread using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channel correlation</a:t>
            </a:r>
            <a:r>
              <a:rPr lang="en-US" sz="2000" dirty="0" smtClean="0">
                <a:latin typeface="+mn-lt"/>
              </a:rPr>
              <a:t> measurements [</a:t>
            </a:r>
            <a:r>
              <a:rPr lang="en-US" sz="2000" dirty="0" err="1" smtClean="0">
                <a:latin typeface="+mn-lt"/>
              </a:rPr>
              <a:t>Tepedelenlioglu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 err="1" smtClean="0">
                <a:latin typeface="+mn-lt"/>
              </a:rPr>
              <a:t>Giannakis</a:t>
            </a:r>
            <a:r>
              <a:rPr lang="en-US" sz="2000" dirty="0" smtClean="0">
                <a:latin typeface="+mn-lt"/>
              </a:rPr>
              <a:t>, 2001]*</a:t>
            </a:r>
            <a:endParaRPr lang="en-US" sz="2000" dirty="0" smtClean="0">
              <a:solidFill>
                <a:srgbClr val="0000FF"/>
              </a:solidFill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Based on averaging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M+1 </a:t>
            </a:r>
            <a:r>
              <a:rPr lang="en-US" sz="2000" dirty="0" smtClean="0">
                <a:latin typeface="+mn-lt"/>
              </a:rPr>
              <a:t>samples</a:t>
            </a:r>
            <a:endParaRPr lang="en-US" sz="20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724400"/>
            <a:ext cx="3124200" cy="9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Verification Process: Step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571822" y="1402712"/>
            <a:ext cx="2286000" cy="96431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83594" y="1441138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143169" y="14543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322" y="14410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27938" y="1708248"/>
            <a:ext cx="3216829" cy="26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33930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475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1845" y="1648381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0802" y="1657126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0130" y="1201456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Claimed Trajectory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2808" y="1785727"/>
            <a:ext cx="36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2390" y="178584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0790" y="1785841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7314" y="1785727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2883879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Claimed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location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velocity</a:t>
            </a:r>
            <a:r>
              <a:rPr lang="en-US" sz="2000" dirty="0" smtClean="0">
                <a:latin typeface="+mn-lt"/>
              </a:rPr>
              <a:t> vectors received by verifier </a:t>
            </a:r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</a:t>
            </a:r>
            <a:endParaRPr lang="en-US" sz="200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404" y="3733800"/>
            <a:ext cx="5257800" cy="1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Verification Process: Step 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571822" y="1402712"/>
            <a:ext cx="2286000" cy="96431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83594" y="1441138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143169" y="14543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322" y="14410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27938" y="1708248"/>
            <a:ext cx="3216829" cy="26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33930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475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1845" y="1648381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0802" y="1657126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0130" y="1201456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Claimed Trajectory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2808" y="1785727"/>
            <a:ext cx="36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2390" y="178584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0790" y="1785841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7314" y="1785727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508" y="2883879"/>
            <a:ext cx="607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Claimed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heading</a:t>
            </a:r>
            <a:r>
              <a:rPr lang="en-US" sz="2000" dirty="0" smtClean="0">
                <a:latin typeface="+mn-lt"/>
              </a:rPr>
              <a:t> estimated by the verifier (</a:t>
            </a:r>
            <a:r>
              <a:rPr lang="en-US" sz="2000" i="1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589" y="3657600"/>
            <a:ext cx="4192214" cy="19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Verification Process: Step </a:t>
            </a:r>
            <a:r>
              <a:rPr lang="en-US" dirty="0" smtClean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571822" y="1402712"/>
            <a:ext cx="2286000" cy="96431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83594" y="1441138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143169" y="14543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322" y="14410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27938" y="1708248"/>
            <a:ext cx="3216829" cy="26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33930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475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1845" y="1648381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0802" y="1657126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0130" y="1201456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Claimed Trajectory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2808" y="1785727"/>
            <a:ext cx="36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2390" y="178584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0790" y="1785841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7314" y="1785727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508" y="2883879"/>
            <a:ext cx="801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Velocity</a:t>
            </a:r>
            <a:r>
              <a:rPr lang="en-US" sz="2000" dirty="0" smtClean="0">
                <a:latin typeface="+mn-lt"/>
              </a:rPr>
              <a:t> of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prover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i="1" dirty="0" smtClean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)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estimated</a:t>
            </a:r>
            <a:r>
              <a:rPr lang="en-US" sz="2000" dirty="0" smtClean="0">
                <a:latin typeface="+mn-lt"/>
              </a:rPr>
              <a:t> from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Doppler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pread</a:t>
            </a:r>
            <a:r>
              <a:rPr lang="en-US" sz="2000" dirty="0" smtClean="0">
                <a:latin typeface="+mn-lt"/>
              </a:rPr>
              <a:t> by verifier (</a:t>
            </a:r>
            <a:r>
              <a:rPr lang="en-US" sz="2000" i="1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900" y="3733800"/>
            <a:ext cx="5334000" cy="66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636" y="4800600"/>
            <a:ext cx="52033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Verification Process: Step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571822" y="1402712"/>
            <a:ext cx="2286000" cy="96431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83594" y="1441138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143169" y="14543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322" y="14410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27938" y="1708248"/>
            <a:ext cx="3216829" cy="26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33930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475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1845" y="1648381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0802" y="1657126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0130" y="1201456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Claimed Trajectory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2808" y="1785727"/>
            <a:ext cx="36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2390" y="178584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0790" y="1785841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7314" y="1785727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2883879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Estimated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claimed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distance</a:t>
            </a:r>
            <a:r>
              <a:rPr lang="en-US" sz="2000" dirty="0" smtClean="0">
                <a:latin typeface="+mn-lt"/>
              </a:rPr>
              <a:t> covered by prover (</a:t>
            </a:r>
            <a:r>
              <a:rPr lang="en-US" sz="2000" i="1" dirty="0" smtClean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) in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inter-frame time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i="1" dirty="0" err="1" smtClean="0">
                <a:latin typeface="+mn-lt"/>
              </a:rPr>
              <a:t>t</a:t>
            </a:r>
            <a:r>
              <a:rPr lang="en-US" sz="2000" i="1" baseline="-25000" dirty="0" err="1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86200"/>
            <a:ext cx="4648200" cy="14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Verification Process: Step </a:t>
            </a:r>
            <a:r>
              <a:rPr lang="en-US" dirty="0" smtClean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571822" y="1402712"/>
            <a:ext cx="2286000" cy="96431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83594" y="1441138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143169" y="14543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322" y="14410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27938" y="1708248"/>
            <a:ext cx="3216829" cy="26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33930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475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1845" y="1648381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0802" y="1657126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0130" y="1201456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Claimed Trajectory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2808" y="1785727"/>
            <a:ext cx="36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2390" y="178584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0790" y="1785841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7314" y="1785727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2883879"/>
            <a:ext cx="598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RMSE</a:t>
            </a:r>
            <a:r>
              <a:rPr lang="en-US" sz="2000" dirty="0" smtClean="0">
                <a:latin typeface="+mn-lt"/>
              </a:rPr>
              <a:t> for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velocity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location</a:t>
            </a:r>
            <a:r>
              <a:rPr lang="en-US" sz="2000" dirty="0" smtClean="0">
                <a:latin typeface="+mn-lt"/>
              </a:rPr>
              <a:t> estimated by verifier (</a:t>
            </a:r>
            <a:r>
              <a:rPr lang="en-US" sz="2000" i="1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484" y="4089243"/>
            <a:ext cx="1428169" cy="29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483" y="5246163"/>
            <a:ext cx="1428169" cy="3024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508" y="3657600"/>
            <a:ext cx="4256900" cy="9766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4799065"/>
            <a:ext cx="3353630" cy="10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Security Analysis: Spoofing a Desired Trajectory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4A28-4E1C-43AB-A4BF-E9368C7D1DF3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67BD-2CD6-494A-9506-70AF20CA39E5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571822" y="1402712"/>
            <a:ext cx="2286000" cy="964310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83594" y="1441138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7143169" y="14543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322" y="144106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27938" y="1708248"/>
            <a:ext cx="3216829" cy="264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33930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3475" y="1635145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1845" y="1648381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0802" y="1657126"/>
            <a:ext cx="152400" cy="172676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0130" y="1295400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Claimed Trajectory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785727"/>
            <a:ext cx="65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+mn-lt"/>
                <a:cs typeface="Arial" panose="020B0604020202020204" pitchFamily="34" charset="0"/>
              </a:rPr>
              <a:t>l</a:t>
            </a:r>
            <a:r>
              <a:rPr lang="en-US" sz="2000" baseline="-25000" dirty="0" err="1" smtClean="0">
                <a:latin typeface="+mn-lt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(1)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1785841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cs typeface="Arial" panose="020B0604020202020204" pitchFamily="34" charset="0"/>
              </a:rPr>
              <a:t>l</a:t>
            </a:r>
            <a:r>
              <a:rPr lang="en-US" sz="2000" baseline="-25000" dirty="0" err="1" smtClean="0">
                <a:cs typeface="Arial" panose="020B0604020202020204" pitchFamily="34" charset="0"/>
              </a:rPr>
              <a:t>B</a:t>
            </a:r>
            <a:r>
              <a:rPr lang="en-US" sz="2000" dirty="0" smtClean="0">
                <a:cs typeface="Arial" panose="020B0604020202020204" pitchFamily="34" charset="0"/>
              </a:rPr>
              <a:t>(2)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0790" y="1785841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1785727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cs typeface="Arial" panose="020B0604020202020204" pitchFamily="34" charset="0"/>
              </a:rPr>
              <a:t>l</a:t>
            </a:r>
            <a:r>
              <a:rPr lang="en-US" sz="2000" baseline="-25000" dirty="0" err="1" smtClean="0">
                <a:cs typeface="Arial" panose="020B0604020202020204" pitchFamily="34" charset="0"/>
              </a:rPr>
              <a:t>B</a:t>
            </a:r>
            <a:r>
              <a:rPr lang="en-US" sz="2000" dirty="0" smtClean="0">
                <a:cs typeface="Arial" panose="020B0604020202020204" pitchFamily="34" charset="0"/>
              </a:rPr>
              <a:t>(k)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81" y="4703608"/>
            <a:ext cx="903621" cy="1169392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791200" y="5465868"/>
            <a:ext cx="2400303" cy="40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Rogue transmitter </a:t>
            </a:r>
            <a:r>
              <a:rPr lang="en-US" sz="2000" i="1" dirty="0" smtClean="0">
                <a:latin typeface="+mn-lt"/>
              </a:rPr>
              <a:t>G</a:t>
            </a:r>
            <a:endParaRPr lang="en-US" sz="2000" i="1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81378" y="2355061"/>
            <a:ext cx="1591022" cy="23949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14806" y="2309686"/>
            <a:ext cx="1582021" cy="2313491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86" y="5798942"/>
            <a:ext cx="3571443" cy="2970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45772" y="2514600"/>
            <a:ext cx="86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+mn-lt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latin typeface="+mn-lt"/>
                <a:cs typeface="Arial" panose="020B0604020202020204" pitchFamily="34" charset="0"/>
              </a:rPr>
              <a:t>B|A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(1)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3352" y="2523608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cs typeface="Arial" panose="020B0604020202020204" pitchFamily="34" charset="0"/>
              </a:rPr>
              <a:t>B|A</a:t>
            </a:r>
            <a:r>
              <a:rPr lang="en-US" sz="2000" dirty="0" smtClean="0">
                <a:cs typeface="Arial" panose="020B0604020202020204" pitchFamily="34" charset="0"/>
              </a:rPr>
              <a:t>(2)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90790" y="2481608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96294" y="2506381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cs typeface="Arial" panose="020B0604020202020204" pitchFamily="34" charset="0"/>
              </a:rPr>
              <a:t>B|A</a:t>
            </a:r>
            <a:r>
              <a:rPr lang="en-US" sz="2000" dirty="0" smtClean="0">
                <a:cs typeface="Arial" panose="020B0604020202020204" pitchFamily="34" charset="0"/>
              </a:rPr>
              <a:t>(k)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3222157"/>
            <a:ext cx="75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  <a:cs typeface="Arial" panose="020B0604020202020204" pitchFamily="34" charset="0"/>
              </a:rPr>
              <a:t>ω</a:t>
            </a:r>
            <a:r>
              <a:rPr lang="en-US" sz="2000" baseline="-25000" dirty="0" smtClean="0">
                <a:latin typeface="+mn-lt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(1)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3800" y="3222271"/>
            <a:ext cx="82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cs typeface="Arial" panose="020B0604020202020204" pitchFamily="34" charset="0"/>
              </a:rPr>
              <a:t>ω</a:t>
            </a:r>
            <a:r>
              <a:rPr lang="en-US" sz="2000" baseline="-25000" dirty="0" smtClean="0">
                <a:cs typeface="Arial" panose="020B0604020202020204" pitchFamily="34" charset="0"/>
              </a:rPr>
              <a:t>D</a:t>
            </a:r>
            <a:r>
              <a:rPr lang="en-US" sz="2000" dirty="0" smtClean="0">
                <a:cs typeface="Arial" panose="020B0604020202020204" pitchFamily="34" charset="0"/>
              </a:rPr>
              <a:t>(2)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00120" y="3222271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41978" y="3222157"/>
            <a:ext cx="82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cs typeface="Arial" panose="020B0604020202020204" pitchFamily="34" charset="0"/>
              </a:rPr>
              <a:t>ω</a:t>
            </a:r>
            <a:r>
              <a:rPr lang="en-US" sz="2000" baseline="-25000" dirty="0" smtClean="0">
                <a:cs typeface="Arial" panose="020B0604020202020204" pitchFamily="34" charset="0"/>
              </a:rPr>
              <a:t>D</a:t>
            </a:r>
            <a:r>
              <a:rPr lang="en-US" sz="2000" dirty="0" smtClean="0">
                <a:cs typeface="Arial" panose="020B0604020202020204" pitchFamily="34" charset="0"/>
              </a:rPr>
              <a:t>(k)</a:t>
            </a:r>
            <a:endParaRPr lang="en-US" sz="2000" dirty="0"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>
            <a:stCxn id="16" idx="2"/>
            <a:endCxn id="33" idx="0"/>
          </p:cNvCxnSpPr>
          <p:nvPr/>
        </p:nvCxnSpPr>
        <p:spPr>
          <a:xfrm flipH="1">
            <a:off x="3280763" y="2185837"/>
            <a:ext cx="19496" cy="32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7" idx="2"/>
            <a:endCxn id="34" idx="0"/>
          </p:cNvCxnSpPr>
          <p:nvPr/>
        </p:nvCxnSpPr>
        <p:spPr>
          <a:xfrm flipH="1">
            <a:off x="4139567" y="2185951"/>
            <a:ext cx="4820" cy="337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" idx="2"/>
            <a:endCxn id="36" idx="0"/>
          </p:cNvCxnSpPr>
          <p:nvPr/>
        </p:nvCxnSpPr>
        <p:spPr>
          <a:xfrm>
            <a:off x="5439787" y="2185837"/>
            <a:ext cx="12722" cy="320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2"/>
            <a:endCxn id="37" idx="0"/>
          </p:cNvCxnSpPr>
          <p:nvPr/>
        </p:nvCxnSpPr>
        <p:spPr>
          <a:xfrm flipH="1">
            <a:off x="3275514" y="2914710"/>
            <a:ext cx="5249" cy="307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4" idx="2"/>
            <a:endCxn id="38" idx="0"/>
          </p:cNvCxnSpPr>
          <p:nvPr/>
        </p:nvCxnSpPr>
        <p:spPr>
          <a:xfrm>
            <a:off x="4139567" y="2923718"/>
            <a:ext cx="4763" cy="298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6" idx="2"/>
            <a:endCxn id="40" idx="0"/>
          </p:cNvCxnSpPr>
          <p:nvPr/>
        </p:nvCxnSpPr>
        <p:spPr>
          <a:xfrm flipH="1">
            <a:off x="5452508" y="2906491"/>
            <a:ext cx="1" cy="31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477000" y="2819400"/>
            <a:ext cx="60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h</a:t>
            </a:r>
            <a:r>
              <a:rPr lang="en-US" sz="2000" baseline="-25000" dirty="0" err="1" smtClean="0">
                <a:latin typeface="+mn-lt"/>
              </a:rPr>
              <a:t>GA</a:t>
            </a:r>
            <a:endParaRPr lang="en-US" sz="20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68632" y="930235"/>
            <a:ext cx="60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h</a:t>
            </a:r>
            <a:r>
              <a:rPr lang="en-US" sz="2000" baseline="-25000" dirty="0" err="1" smtClean="0">
                <a:latin typeface="+mn-lt"/>
              </a:rPr>
              <a:t>BA</a:t>
            </a:r>
            <a:endParaRPr lang="en-US" sz="2000" dirty="0">
              <a:latin typeface="+mn-lt"/>
            </a:endParaRPr>
          </a:p>
        </p:txBody>
      </p:sp>
      <p:sp>
        <p:nvSpPr>
          <p:cNvPr id="69" name="Rectangle 68"/>
          <p:cNvSpPr/>
          <p:nvPr/>
        </p:nvSpPr>
        <p:spPr>
          <a:xfrm rot="18432722">
            <a:off x="6188782" y="3756669"/>
            <a:ext cx="169773" cy="2600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8432722">
            <a:off x="6223285" y="3462630"/>
            <a:ext cx="536076" cy="2693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228004" y="3142112"/>
            <a:ext cx="132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latin typeface="+mn-lt"/>
                <a:ea typeface="Cambria Math" panose="02040503050406030204" pitchFamily="18" charset="0"/>
              </a:rPr>
              <a:t>n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000" dirty="0">
                <a:latin typeface="+mn-lt"/>
                <a:ea typeface="Cambria Math" panose="02040503050406030204" pitchFamily="18" charset="0"/>
              </a:rPr>
              <a:t>= {</a:t>
            </a:r>
            <a:r>
              <a:rPr lang="en-US" sz="2000" b="1" i="1" dirty="0" err="1" smtClean="0">
                <a:latin typeface="+mn-lt"/>
                <a:ea typeface="Cambria Math" panose="02040503050406030204" pitchFamily="18" charset="0"/>
              </a:rPr>
              <a:t>l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, </a:t>
            </a:r>
            <a:r>
              <a:rPr lang="en-US" sz="2000" b="1" dirty="0" err="1" smtClean="0">
                <a:latin typeface="+mn-lt"/>
                <a:ea typeface="Cambria Math" panose="02040503050406030204" pitchFamily="18" charset="0"/>
              </a:rPr>
              <a:t>v</a:t>
            </a:r>
            <a:r>
              <a:rPr lang="en-US" sz="2000" baseline="-25000" dirty="0" err="1" smtClean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2000" dirty="0" smtClean="0">
                <a:latin typeface="+mn-lt"/>
                <a:ea typeface="Cambria Math" panose="02040503050406030204" pitchFamily="18" charset="0"/>
              </a:rPr>
              <a:t>}</a:t>
            </a:r>
            <a:endParaRPr lang="en-US" sz="2000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55240" y="3969160"/>
            <a:ext cx="123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preamble</a:t>
            </a:r>
            <a:endParaRPr lang="en-US" sz="2000" dirty="0">
              <a:latin typeface="+mn-lt"/>
            </a:endParaRPr>
          </a:p>
        </p:txBody>
      </p:sp>
      <p:cxnSp>
        <p:nvCxnSpPr>
          <p:cNvPr id="74" name="Straight Arrow Connector 73"/>
          <p:cNvCxnSpPr>
            <a:stCxn id="72" idx="3"/>
            <a:endCxn id="69" idx="1"/>
          </p:cNvCxnSpPr>
          <p:nvPr/>
        </p:nvCxnSpPr>
        <p:spPr>
          <a:xfrm flipV="1">
            <a:off x="5992118" y="3954288"/>
            <a:ext cx="230214" cy="214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7" grpId="0"/>
      <p:bldP spid="68" grpId="0"/>
      <p:bldP spid="69" grpId="0" animBg="1"/>
      <p:bldP spid="70" grpId="0" animBg="1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Security Analysis: Spoofing a Desired Trajectory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19</a:t>
            </a:fld>
            <a:endParaRPr lang="en-US" altLang="zh-CN"/>
          </a:p>
        </p:txBody>
      </p:sp>
      <p:sp>
        <p:nvSpPr>
          <p:cNvPr id="9" name="TextBox 8"/>
          <p:cNvSpPr txBox="1"/>
          <p:nvPr/>
        </p:nvSpPr>
        <p:spPr>
          <a:xfrm>
            <a:off x="533400" y="4495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Equivalent to an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“Oil”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“Vinegar”</a:t>
            </a:r>
            <a:r>
              <a:rPr lang="en-US" sz="2000" dirty="0" smtClean="0">
                <a:latin typeface="+mn-lt"/>
              </a:rPr>
              <a:t> signature scheme [ </a:t>
            </a:r>
            <a:r>
              <a:rPr lang="en-US" sz="2000" dirty="0" err="1" smtClean="0">
                <a:latin typeface="+mn-lt"/>
              </a:rPr>
              <a:t>Kipnis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et al.</a:t>
            </a:r>
            <a:r>
              <a:rPr lang="en-US" sz="2000" dirty="0" smtClean="0">
                <a:latin typeface="+mn-lt"/>
              </a:rPr>
              <a:t>]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8611" y="4847143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n-lt"/>
                <a:ea typeface="Cambria Math" panose="02040503050406030204" pitchFamily="18" charset="0"/>
              </a:rPr>
              <a:t>M</a:t>
            </a:r>
            <a:r>
              <a:rPr lang="en-US" sz="2000" i="1" baseline="30000" dirty="0" smtClean="0">
                <a:latin typeface="+mn-lt"/>
                <a:ea typeface="Cambria Math" panose="02040503050406030204" pitchFamily="18" charset="0"/>
              </a:rPr>
              <a:t>’</a:t>
            </a:r>
            <a:r>
              <a:rPr lang="en-US" sz="20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“oil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variables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and </a:t>
            </a:r>
            <a:r>
              <a:rPr lang="el-GR" sz="2000" i="1" dirty="0" smtClean="0">
                <a:latin typeface="+mn-lt"/>
                <a:ea typeface="Cambria Math" panose="02040503050406030204" pitchFamily="18" charset="0"/>
              </a:rPr>
              <a:t>α</a:t>
            </a:r>
            <a:r>
              <a:rPr lang="en-US" sz="2000" i="1" dirty="0" smtClean="0">
                <a:latin typeface="+mn-lt"/>
                <a:ea typeface="Cambria Math" panose="02040503050406030204" pitchFamily="18" charset="0"/>
              </a:rPr>
              <a:t>N</a:t>
            </a:r>
            <a:r>
              <a:rPr lang="en-US" sz="2000" i="1" baseline="-25000" dirty="0" smtClean="0">
                <a:latin typeface="+mn-lt"/>
                <a:ea typeface="Cambria Math" panose="02040503050406030204" pitchFamily="18" charset="0"/>
              </a:rPr>
              <a:t>S </a:t>
            </a:r>
            <a:r>
              <a:rPr lang="en-US" sz="2000" i="1" dirty="0" smtClean="0">
                <a:latin typeface="+mn-lt"/>
                <a:ea typeface="Cambria Math" panose="02040503050406030204" pitchFamily="18" charset="0"/>
              </a:rPr>
              <a:t>- M</a:t>
            </a:r>
            <a:r>
              <a:rPr lang="en-US" sz="2000" i="1" baseline="30000" dirty="0" smtClean="0">
                <a:latin typeface="+mn-lt"/>
                <a:ea typeface="Cambria Math" panose="02040503050406030204" pitchFamily="18" charset="0"/>
              </a:rPr>
              <a:t>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“vinegar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”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variables</a:t>
            </a:r>
          </a:p>
          <a:p>
            <a:r>
              <a:rPr lang="en-US" sz="2000" i="1" dirty="0" smtClean="0">
                <a:latin typeface="+mn-lt"/>
                <a:ea typeface="Cambria Math" panose="02040503050406030204" pitchFamily="18" charset="0"/>
              </a:rPr>
              <a:t>T</a:t>
            </a:r>
            <a:r>
              <a:rPr lang="en-US" sz="2000" i="1" baseline="-25000" dirty="0" smtClean="0">
                <a:latin typeface="+mn-lt"/>
                <a:ea typeface="Cambria Math" panose="02040503050406030204" pitchFamily="18" charset="0"/>
              </a:rPr>
              <a:t>S</a:t>
            </a:r>
            <a:r>
              <a:rPr lang="en-US" sz="2000" dirty="0" smtClean="0">
                <a:latin typeface="+mn-lt"/>
              </a:rPr>
              <a:t> symbol duration</a:t>
            </a:r>
          </a:p>
          <a:p>
            <a:r>
              <a:rPr lang="en-US" sz="2000" i="1" dirty="0" smtClean="0">
                <a:latin typeface="+mn-lt"/>
                <a:ea typeface="Cambria Math" panose="02040503050406030204" pitchFamily="18" charset="0"/>
              </a:rPr>
              <a:t>T </a:t>
            </a:r>
            <a:r>
              <a:rPr lang="en-US" sz="2000" dirty="0" smtClean="0">
                <a:latin typeface="+mn-lt"/>
              </a:rPr>
              <a:t>  sampling period</a:t>
            </a:r>
            <a:endParaRPr lang="en-US" sz="20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0006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rgbClr val="222222"/>
                </a:solidFill>
                <a:latin typeface="+mn-lt"/>
              </a:rPr>
              <a:t>Kipnis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, </a:t>
            </a:r>
            <a:r>
              <a:rPr lang="en-US" sz="1000" dirty="0" err="1">
                <a:solidFill>
                  <a:srgbClr val="222222"/>
                </a:solidFill>
                <a:latin typeface="+mn-lt"/>
              </a:rPr>
              <a:t>Aviad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, Jacques </a:t>
            </a:r>
            <a:r>
              <a:rPr lang="en-US" sz="1000" dirty="0" err="1">
                <a:solidFill>
                  <a:srgbClr val="222222"/>
                </a:solidFill>
                <a:latin typeface="+mn-lt"/>
              </a:rPr>
              <a:t>Patarin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, and Louis </a:t>
            </a:r>
            <a:r>
              <a:rPr lang="en-US" sz="1000" dirty="0" err="1">
                <a:solidFill>
                  <a:srgbClr val="222222"/>
                </a:solidFill>
                <a:latin typeface="+mn-lt"/>
              </a:rPr>
              <a:t>Goubin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. "Unbalanced oil and vinegar signature schemes." </a:t>
            </a:r>
            <a:r>
              <a:rPr lang="en-US" sz="1000" i="1" dirty="0">
                <a:solidFill>
                  <a:srgbClr val="222222"/>
                </a:solidFill>
                <a:latin typeface="+mn-lt"/>
              </a:rPr>
              <a:t>Advances in Cryptology—EUROCRYPT’99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. Springer Berlin Heidelberg, 1999.</a:t>
            </a:r>
            <a:endParaRPr lang="en-US" sz="10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22893"/>
            <a:ext cx="6477000" cy="1844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43" y="5361451"/>
            <a:ext cx="2044087" cy="3592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43" y="5026098"/>
            <a:ext cx="1017617" cy="362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819" y="4968240"/>
            <a:ext cx="1128787" cy="3937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0001" y="272409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, has many solutions </a:t>
            </a:r>
            <a:r>
              <a:rPr lang="el-GR" sz="2000" dirty="0" smtClean="0">
                <a:solidFill>
                  <a:srgbClr val="0000FF"/>
                </a:solidFill>
                <a:latin typeface="+mn-lt"/>
              </a:rPr>
              <a:t>Ψ</a:t>
            </a:r>
            <a:r>
              <a:rPr lang="en-US" sz="2000" dirty="0" smtClean="0">
                <a:latin typeface="+mn-lt"/>
              </a:rPr>
              <a:t> due to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underdefined</a:t>
            </a:r>
            <a:r>
              <a:rPr lang="en-US" sz="2000" dirty="0" smtClean="0">
                <a:latin typeface="+mn-lt"/>
              </a:rPr>
              <a:t> nature of equation system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611" y="3183567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To spoof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i="1" dirty="0" smtClean="0">
                <a:latin typeface="+mn-lt"/>
              </a:rPr>
              <a:t>ω</a:t>
            </a:r>
            <a:r>
              <a:rPr lang="en-US" sz="2000" baseline="-25000" dirty="0" err="1" smtClean="0">
                <a:latin typeface="+mn-lt"/>
              </a:rPr>
              <a:t>D</a:t>
            </a:r>
            <a:r>
              <a:rPr lang="en-US" sz="2000" baseline="30000" dirty="0" err="1" smtClean="0">
                <a:latin typeface="+mn-lt"/>
              </a:rPr>
              <a:t>sp</a:t>
            </a:r>
            <a:r>
              <a:rPr lang="en-US" sz="2000" dirty="0" smtClean="0">
                <a:latin typeface="+mn-lt"/>
              </a:rPr>
              <a:t>, the rogue ground station needs to have a whole solution set</a:t>
            </a:r>
            <a:endParaRPr lang="en-US" sz="200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212" y="3638797"/>
            <a:ext cx="1470405" cy="323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300" y="3602613"/>
            <a:ext cx="2425700" cy="3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Traffic Growth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21689"/>
            <a:ext cx="6705600" cy="38791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8" name="TextBox 7"/>
          <p:cNvSpPr txBox="1"/>
          <p:nvPr/>
        </p:nvSpPr>
        <p:spPr>
          <a:xfrm>
            <a:off x="210819" y="817562"/>
            <a:ext cx="8722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Air traffic continues to grow to unprecedented volume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NextGen</a:t>
            </a:r>
            <a:r>
              <a:rPr lang="en-US" sz="2000" dirty="0" smtClean="0">
                <a:latin typeface="+mj-lt"/>
              </a:rPr>
              <a:t> system is expected to modernize air traffic management and cope with congestion, safety, and cost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53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Analysis: Shifting the Central Frequency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8" name="Rectangle 7"/>
          <p:cNvSpPr/>
          <p:nvPr/>
        </p:nvSpPr>
        <p:spPr>
          <a:xfrm>
            <a:off x="533400" y="12192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For ADS-B scenario with </a:t>
            </a:r>
            <a:r>
              <a:rPr lang="en-US" sz="2000" i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000" i="1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1090MHz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dirty="0">
                <a:latin typeface="+mn-lt"/>
              </a:rPr>
              <a:t>frequency offset </a:t>
            </a:r>
            <a:r>
              <a:rPr lang="en-US" sz="2000" dirty="0" err="1">
                <a:latin typeface="+mn-lt"/>
              </a:rPr>
              <a:t>upto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312.5KHz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Change in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radial velocity </a:t>
            </a:r>
            <a:r>
              <a:rPr lang="en-US" sz="2000" dirty="0">
                <a:latin typeface="+mn-lt"/>
              </a:rPr>
              <a:t>is </a:t>
            </a:r>
            <a:r>
              <a:rPr lang="en-US" sz="2000" dirty="0" smtClean="0">
                <a:latin typeface="+mn-lt"/>
              </a:rPr>
              <a:t>up to </a:t>
            </a:r>
            <a:r>
              <a:rPr lang="en-US" sz="2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0.03%</a:t>
            </a:r>
            <a:endParaRPr lang="en-US" sz="20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68" y="2971800"/>
            <a:ext cx="5575300" cy="15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Analysis: Alt Trajectory for Max Doppler Spread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0" y="1070137"/>
            <a:ext cx="4608318" cy="3510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69" y="4876800"/>
            <a:ext cx="5085459" cy="13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Simulation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Two aircrafts model </a:t>
            </a:r>
            <a:r>
              <a:rPr lang="en-US" dirty="0">
                <a:latin typeface="+mn-lt"/>
              </a:rPr>
              <a:t>cruising </a:t>
            </a:r>
            <a:r>
              <a:rPr lang="en-US" dirty="0" smtClean="0">
                <a:latin typeface="+mn-lt"/>
              </a:rPr>
              <a:t>at constant velocity of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900km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/h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Symbol duration 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T</a:t>
            </a:r>
            <a:r>
              <a:rPr lang="en-US" i="1" baseline="-25000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S </a:t>
            </a:r>
            <a:r>
              <a:rPr lang="en-US" dirty="0" smtClean="0">
                <a:latin typeface="+mn-lt"/>
              </a:rPr>
              <a:t>) of  </a:t>
            </a:r>
            <a:r>
              <a:rPr lang="en-US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-6</a:t>
            </a:r>
            <a:r>
              <a:rPr lang="en-US" i="1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 sec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A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Rician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channel </a:t>
            </a:r>
            <a:r>
              <a:rPr lang="en-US" dirty="0">
                <a:latin typeface="+mn-lt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K-factor</a:t>
            </a:r>
            <a:r>
              <a:rPr lang="en-US" dirty="0">
                <a:latin typeface="+mn-lt"/>
              </a:rPr>
              <a:t> of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50</a:t>
            </a:r>
            <a:r>
              <a:rPr lang="en-US" dirty="0">
                <a:solidFill>
                  <a:srgbClr val="3300CC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3300CC"/>
                </a:solidFill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LoS</a:t>
            </a:r>
            <a:r>
              <a:rPr lang="en-US" dirty="0" smtClean="0">
                <a:latin typeface="+mn-lt"/>
              </a:rPr>
              <a:t> communication)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Doppler spectrum </a:t>
            </a:r>
            <a:r>
              <a:rPr lang="en-US" dirty="0">
                <a:latin typeface="+mn-lt"/>
              </a:rPr>
              <a:t>is simulated using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Jake’s model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ADS-B preamble </a:t>
            </a:r>
            <a:r>
              <a:rPr lang="en-US" dirty="0" smtClean="0">
                <a:latin typeface="+mn-lt"/>
              </a:rPr>
              <a:t>set to 8 symbols (</a:t>
            </a:r>
            <a:r>
              <a:rPr lang="en-US" i="1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N</a:t>
            </a:r>
            <a:r>
              <a:rPr lang="en-US" i="1" baseline="-25000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S </a:t>
            </a:r>
            <a:r>
              <a:rPr lang="en-US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= 8</a:t>
            </a:r>
            <a:r>
              <a:rPr lang="en-US" dirty="0" smtClean="0">
                <a:latin typeface="+mn-lt"/>
              </a:rPr>
              <a:t>), with a sampling </a:t>
            </a:r>
            <a:r>
              <a:rPr lang="en-US" dirty="0">
                <a:latin typeface="+mn-lt"/>
              </a:rPr>
              <a:t>period 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T = </a:t>
            </a:r>
            <a:r>
              <a:rPr lang="en-US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5 * 10</a:t>
            </a:r>
            <a:r>
              <a:rPr lang="en-US" baseline="30000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-8</a:t>
            </a:r>
            <a:r>
              <a:rPr lang="en-US" i="1" dirty="0" smtClean="0">
                <a:solidFill>
                  <a:srgbClr val="0000FF"/>
                </a:solidFill>
                <a:latin typeface="+mn-lt"/>
                <a:ea typeface="Cambria Math" panose="02040503050406030204" pitchFamily="18" charset="0"/>
              </a:rPr>
              <a:t> sec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This gives us 16 equations with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16 “oil” variables </a:t>
            </a:r>
            <a:r>
              <a:rPr lang="en-US" dirty="0">
                <a:latin typeface="+mn-lt"/>
              </a:rPr>
              <a:t>and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134 “vinegar” variables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77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Scenario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10" name="Picture 9" descr="RMSE_K-eps-converted-to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402755"/>
            <a:ext cx="4800600" cy="3909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94944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Aircraft </a:t>
            </a:r>
            <a:r>
              <a:rPr lang="en-US" sz="2000" i="1" dirty="0" smtClean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 proves its true trajectory to aircraft </a:t>
            </a:r>
            <a:r>
              <a:rPr lang="en-US" sz="2000" i="1" dirty="0" smtClean="0">
                <a:latin typeface="+mn-lt"/>
              </a:rPr>
              <a:t>A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Distance between the aircrafts varies linearly from 130Km to 80Km which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varies</a:t>
            </a:r>
            <a:r>
              <a:rPr lang="en-US" sz="2000" dirty="0" smtClean="0">
                <a:latin typeface="+mn-lt"/>
              </a:rPr>
              <a:t> the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number</a:t>
            </a:r>
            <a:r>
              <a:rPr lang="en-US" sz="2000" dirty="0" smtClean="0">
                <a:latin typeface="+mn-lt"/>
              </a:rPr>
              <a:t> of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captured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frames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(k)</a:t>
            </a:r>
            <a:r>
              <a:rPr lang="en-US" sz="2000" dirty="0" smtClean="0">
                <a:latin typeface="+mn-lt"/>
              </a:rPr>
              <a:t> and record </a:t>
            </a:r>
            <a:r>
              <a:rPr lang="en-US" sz="2000" i="1" dirty="0" err="1" smtClean="0">
                <a:latin typeface="+mn-lt"/>
              </a:rPr>
              <a:t>RMSE</a:t>
            </a:r>
            <a:r>
              <a:rPr lang="en-US" sz="2000" i="1" baseline="-25000" dirty="0" err="1" smtClean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i="1" dirty="0" err="1" smtClean="0">
                <a:latin typeface="+mn-lt"/>
              </a:rPr>
              <a:t>RMSE</a:t>
            </a:r>
            <a:r>
              <a:rPr lang="en-US" sz="2000" i="1" baseline="-25000" dirty="0" err="1" smtClean="0">
                <a:latin typeface="Brush Script MT" panose="03060802040406070304" pitchFamily="66" charset="0"/>
              </a:rPr>
              <a:t>l</a:t>
            </a:r>
            <a:endParaRPr lang="en-US" sz="2000" i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Scenario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24</a:t>
            </a:fld>
            <a:endParaRPr lang="en-US" altLang="zh-CN"/>
          </a:p>
        </p:txBody>
      </p:sp>
      <p:pic>
        <p:nvPicPr>
          <p:cNvPr id="8" name="Picture 7" descr="RMSE_SNR-eps-converted-to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484656"/>
            <a:ext cx="4800600" cy="3909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6634" y="989389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Aircraft </a:t>
            </a:r>
            <a:r>
              <a:rPr lang="en-US" sz="2000" i="1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 proves its true trajectory to aircraft </a:t>
            </a:r>
            <a:r>
              <a:rPr lang="en-US" sz="2000" i="1" dirty="0">
                <a:latin typeface="+mn-lt"/>
              </a:rPr>
              <a:t>A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Distance between the aircrafts varies linearly from 130Km to 80Km which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varies</a:t>
            </a:r>
            <a:r>
              <a:rPr lang="en-US" sz="2000" dirty="0">
                <a:latin typeface="+mn-lt"/>
              </a:rPr>
              <a:t> the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SNR</a:t>
            </a:r>
            <a:r>
              <a:rPr lang="en-US" sz="2000" dirty="0">
                <a:latin typeface="+mn-lt"/>
              </a:rPr>
              <a:t> and record </a:t>
            </a:r>
            <a:r>
              <a:rPr lang="en-US" sz="2000" i="1" dirty="0" err="1" smtClean="0">
                <a:latin typeface="+mn-lt"/>
              </a:rPr>
              <a:t>RMSE</a:t>
            </a:r>
            <a:r>
              <a:rPr lang="en-US" sz="2000" i="1" baseline="-25000" dirty="0" err="1" smtClean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and </a:t>
            </a:r>
            <a:r>
              <a:rPr lang="en-US" sz="2000" i="1" dirty="0" err="1" smtClean="0">
                <a:latin typeface="+mn-lt"/>
              </a:rPr>
              <a:t>RMSE</a:t>
            </a:r>
            <a:r>
              <a:rPr lang="en-US" sz="2000" i="1" baseline="-25000" dirty="0" err="1" smtClean="0">
                <a:latin typeface="Brush Script MT" panose="03060802040406070304" pitchFamily="66" charset="0"/>
              </a:rPr>
              <a:t>l</a:t>
            </a:r>
            <a:endParaRPr lang="en-US" sz="2000" i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Scenario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25</a:t>
            </a:fld>
            <a:endParaRPr lang="en-US" altLang="zh-CN"/>
          </a:p>
        </p:txBody>
      </p:sp>
      <p:pic>
        <p:nvPicPr>
          <p:cNvPr id="8" name="Picture 7" descr="RMSE_Emulated_Bar-eps-converted-to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239403"/>
            <a:ext cx="4648200" cy="4004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020651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 rogue ground station </a:t>
            </a:r>
            <a:r>
              <a:rPr lang="en-US" sz="2000" i="1" dirty="0" smtClean="0">
                <a:latin typeface="+mn-lt"/>
              </a:rPr>
              <a:t>G </a:t>
            </a:r>
            <a:r>
              <a:rPr lang="en-US" sz="2000" dirty="0" smtClean="0">
                <a:latin typeface="+mn-lt"/>
              </a:rPr>
              <a:t>spoofing a ghost aircraft </a:t>
            </a:r>
            <a:r>
              <a:rPr lang="en-US" sz="2000" i="1" dirty="0" smtClean="0">
                <a:latin typeface="+mn-lt"/>
              </a:rPr>
              <a:t>B </a:t>
            </a:r>
            <a:r>
              <a:rPr lang="en-US" sz="2000" dirty="0" smtClean="0">
                <a:latin typeface="+mn-lt"/>
              </a:rPr>
              <a:t>at aircraft </a:t>
            </a:r>
            <a:r>
              <a:rPr lang="en-US" sz="2000" i="1" dirty="0" smtClean="0">
                <a:latin typeface="+mn-lt"/>
              </a:rPr>
              <a:t>A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Probability</a:t>
            </a:r>
            <a:r>
              <a:rPr lang="en-US" sz="2000" dirty="0" smtClean="0">
                <a:latin typeface="+mn-lt"/>
              </a:rPr>
              <a:t> of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success</a:t>
            </a:r>
            <a:r>
              <a:rPr lang="en-US" sz="2000" dirty="0" smtClean="0">
                <a:latin typeface="+mn-lt"/>
              </a:rPr>
              <a:t> is measured for different values of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captured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frames</a:t>
            </a:r>
            <a:r>
              <a:rPr lang="en-US" sz="2000" dirty="0" smtClean="0">
                <a:latin typeface="+mn-lt"/>
              </a:rPr>
              <a:t> (k)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8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We proposed and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PHY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-layer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navigation information verification </a:t>
            </a:r>
            <a:r>
              <a:rPr lang="en-US" dirty="0">
                <a:latin typeface="+mn-lt"/>
              </a:rPr>
              <a:t>scheme for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ADS-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B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An aircraft can verify the location and velocity of another aircraft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Exploited the Doppler spread to measure velocity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Showed that emulating a ghost aircraft is equivalent </a:t>
            </a:r>
            <a:r>
              <a:rPr lang="en-US" sz="2000" dirty="0">
                <a:latin typeface="+mn-lt"/>
              </a:rPr>
              <a:t>to solving </a:t>
            </a:r>
            <a:r>
              <a:rPr lang="en-US" sz="2000" dirty="0" err="1">
                <a:solidFill>
                  <a:srgbClr val="0000FF"/>
                </a:solidFill>
                <a:latin typeface="+mn-lt"/>
              </a:rPr>
              <a:t>underdefined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quadratic equation</a:t>
            </a:r>
            <a:r>
              <a:rPr lang="en-US" sz="2000" dirty="0">
                <a:latin typeface="+mn-lt"/>
              </a:rPr>
              <a:t> system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Future Work:</a:t>
            </a:r>
          </a:p>
          <a:p>
            <a:r>
              <a:rPr lang="en-US" dirty="0">
                <a:latin typeface="+mn-lt"/>
              </a:rPr>
              <a:t>	Collusion of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multiple ground stations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to spoof a “ghost” aircraft</a:t>
            </a:r>
          </a:p>
          <a:p>
            <a:r>
              <a:rPr lang="en-US" dirty="0">
                <a:latin typeface="+mn-lt"/>
              </a:rPr>
              <a:t>	</a:t>
            </a:r>
          </a:p>
          <a:p>
            <a:r>
              <a:rPr lang="en-US" dirty="0" smtClean="0">
                <a:latin typeface="+mn-lt"/>
              </a:rPr>
              <a:t>	Emulates of a </a:t>
            </a:r>
            <a:r>
              <a:rPr lang="en-US" smtClean="0">
                <a:latin typeface="+mn-lt"/>
              </a:rPr>
              <a:t>“ghost” </a:t>
            </a:r>
            <a:r>
              <a:rPr lang="en-US" dirty="0" smtClean="0">
                <a:latin typeface="+mn-lt"/>
              </a:rPr>
              <a:t>aircraft by an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airborne attacker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	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Verification</a:t>
            </a:r>
            <a:r>
              <a:rPr lang="en-US" dirty="0">
                <a:latin typeface="+mn-lt"/>
              </a:rPr>
              <a:t> in other flight phases such as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takeoff </a:t>
            </a:r>
            <a:r>
              <a:rPr lang="en-US" dirty="0">
                <a:latin typeface="+mn-lt"/>
              </a:rPr>
              <a:t>and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landing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56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0" y="2916238"/>
            <a:ext cx="6172200" cy="665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4800" dirty="0" smtClean="0">
                <a:ea typeface="宋体" charset="0"/>
                <a:cs typeface="Times New Roman" pitchFamily="18" charset="0"/>
              </a:rPr>
              <a:t>Thank you!</a:t>
            </a:r>
            <a:endParaRPr lang="en-US" altLang="zh-CN" sz="4800" dirty="0" smtClean="0"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28DA-BF0C-4C8A-89F8-B5E2B0D43AFF}" type="datetime2">
              <a:rPr lang="en-US" altLang="zh-CN" smtClean="0"/>
              <a:t>Friday, September 11, 2015</a:t>
            </a:fld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8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Migration from Radar to </a:t>
            </a:r>
            <a:r>
              <a:rPr lang="en-US" dirty="0" err="1" smtClean="0">
                <a:solidFill>
                  <a:srgbClr val="0000FF"/>
                </a:solidFill>
              </a:rPr>
              <a:t>NextGen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3</a:t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3" y="1156492"/>
            <a:ext cx="2544774" cy="2468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56492"/>
            <a:ext cx="3607915" cy="246820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28435" y="1720970"/>
            <a:ext cx="1981200" cy="6096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9430" y="369528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Radar system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624698"/>
            <a:ext cx="3607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n-lt"/>
              </a:rPr>
              <a:t>Automatic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Dependent Surveillance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– B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roadcast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(ADS-B)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301" y="4640361"/>
            <a:ext cx="3380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Uncooperative</a:t>
            </a:r>
          </a:p>
          <a:p>
            <a:r>
              <a:rPr lang="en-US" dirty="0" smtClean="0">
                <a:latin typeface="+mn-lt"/>
              </a:rPr>
              <a:t>Independent analogue system</a:t>
            </a:r>
          </a:p>
          <a:p>
            <a:r>
              <a:rPr lang="en-US" dirty="0" smtClean="0">
                <a:latin typeface="+mn-lt"/>
              </a:rPr>
              <a:t>Ground station dependent</a:t>
            </a:r>
          </a:p>
          <a:p>
            <a:r>
              <a:rPr lang="en-US" dirty="0" smtClean="0">
                <a:latin typeface="+mn-lt"/>
              </a:rPr>
              <a:t>Expensive to deploy and maintain</a:t>
            </a:r>
          </a:p>
          <a:p>
            <a:r>
              <a:rPr lang="en-US" dirty="0" smtClean="0">
                <a:latin typeface="+mn-lt"/>
              </a:rPr>
              <a:t>Coarse navigation information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622458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ooperative</a:t>
            </a:r>
          </a:p>
          <a:p>
            <a:r>
              <a:rPr lang="en-US" dirty="0" smtClean="0">
                <a:latin typeface="+mn-lt"/>
              </a:rPr>
              <a:t>Dependent digital system</a:t>
            </a:r>
          </a:p>
          <a:p>
            <a:r>
              <a:rPr lang="en-US" dirty="0" smtClean="0">
                <a:latin typeface="+mn-lt"/>
              </a:rPr>
              <a:t>Aircraft-to-aircraft communications</a:t>
            </a:r>
          </a:p>
          <a:p>
            <a:r>
              <a:rPr lang="en-US" dirty="0" smtClean="0">
                <a:latin typeface="+mn-lt"/>
              </a:rPr>
              <a:t>Cheaper to deploy and maintain</a:t>
            </a:r>
          </a:p>
          <a:p>
            <a:r>
              <a:rPr lang="en-US" dirty="0" smtClean="0">
                <a:latin typeface="+mn-lt"/>
              </a:rPr>
              <a:t>Fine-grained navigation information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ADS-B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760335" y="2579628"/>
            <a:ext cx="2286000" cy="964310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59141" y="2649233"/>
            <a:ext cx="2286000" cy="9643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5" y="4727171"/>
            <a:ext cx="903621" cy="1169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83" y="5843433"/>
            <a:ext cx="3571443" cy="297058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9" idx="3"/>
            <a:endCxn id="10" idx="3"/>
          </p:cNvCxnSpPr>
          <p:nvPr/>
        </p:nvCxnSpPr>
        <p:spPr>
          <a:xfrm>
            <a:off x="3036485" y="2912046"/>
            <a:ext cx="3138935" cy="27123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22795" y="3195707"/>
            <a:ext cx="1766540" cy="161395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06916" y="3210307"/>
            <a:ext cx="1724998" cy="153205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66908" y="5213126"/>
            <a:ext cx="1294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Air Traffic Controller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9982" y="4062194"/>
            <a:ext cx="130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ADS-B Out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100" y="2539372"/>
            <a:ext cx="112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ADS-B In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9405" y="3840189"/>
            <a:ext cx="130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ADS-B Out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6735" y="1485054"/>
            <a:ext cx="1752600" cy="1254373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31468" y="1485054"/>
            <a:ext cx="1700445" cy="1362151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14294" y="1613924"/>
            <a:ext cx="215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Location from GPS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09759" y="1617101"/>
            <a:ext cx="215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Location from GPS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8044" y="2970158"/>
            <a:ext cx="29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Navigation Information: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</a:rPr>
              <a:t>Location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Speed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Heading</a:t>
            </a:r>
            <a:r>
              <a:rPr lang="en-US" dirty="0" smtClean="0">
                <a:latin typeface="+mn-lt"/>
              </a:rPr>
              <a:t> etc.</a:t>
            </a:r>
            <a:endParaRPr lang="en-US" dirty="0">
              <a:latin typeface="+mn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45" y="1136782"/>
            <a:ext cx="943922" cy="7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ADS-B Frame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9" y="888528"/>
            <a:ext cx="8376182" cy="200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3909" y="3200400"/>
            <a:ext cx="8376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DF: </a:t>
            </a:r>
            <a:r>
              <a:rPr lang="en-US" dirty="0" smtClean="0">
                <a:solidFill>
                  <a:srgbClr val="0000FF"/>
                </a:solidFill>
              </a:rPr>
              <a:t>Downlink Format</a:t>
            </a:r>
          </a:p>
          <a:p>
            <a:r>
              <a:rPr lang="en-US" dirty="0" smtClean="0"/>
              <a:t>CA: </a:t>
            </a:r>
            <a:r>
              <a:rPr lang="en-US" dirty="0" smtClean="0">
                <a:solidFill>
                  <a:srgbClr val="0000FF"/>
                </a:solidFill>
              </a:rPr>
              <a:t>Message Subtype</a:t>
            </a:r>
          </a:p>
          <a:p>
            <a:r>
              <a:rPr lang="en-US" dirty="0" smtClean="0"/>
              <a:t>AA</a:t>
            </a:r>
            <a:r>
              <a:rPr lang="en-US" dirty="0"/>
              <a:t>: </a:t>
            </a:r>
            <a:r>
              <a:rPr lang="en-US" dirty="0" smtClean="0">
                <a:solidFill>
                  <a:srgbClr val="0000FF"/>
                </a:solidFill>
              </a:rPr>
              <a:t>ICAO </a:t>
            </a:r>
            <a:r>
              <a:rPr lang="en-US" dirty="0">
                <a:solidFill>
                  <a:srgbClr val="0000FF"/>
                </a:solidFill>
              </a:rPr>
              <a:t>aircraft address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ME: </a:t>
            </a:r>
            <a:r>
              <a:rPr lang="en-US" dirty="0" smtClean="0">
                <a:solidFill>
                  <a:srgbClr val="0000FF"/>
                </a:solidFill>
              </a:rPr>
              <a:t>Data </a:t>
            </a:r>
            <a:r>
              <a:rPr lang="en-US" dirty="0">
                <a:solidFill>
                  <a:srgbClr val="0000FF"/>
                </a:solidFill>
              </a:rPr>
              <a:t>frame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FI: Flight Identification	</a:t>
            </a:r>
            <a:r>
              <a:rPr lang="en-US" dirty="0" err="1" smtClean="0"/>
              <a:t>Pos</a:t>
            </a:r>
            <a:r>
              <a:rPr lang="en-US" dirty="0" smtClean="0"/>
              <a:t>: Position	PI: Position Integrity	BGA: Barometric and geometric Altitude	VR: Vertical Rate	</a:t>
            </a:r>
          </a:p>
          <a:p>
            <a:r>
              <a:rPr lang="en-US" dirty="0"/>
              <a:t>	</a:t>
            </a:r>
            <a:r>
              <a:rPr lang="en-US" dirty="0" smtClean="0"/>
              <a:t>TAGS: Track Angle and Ground Speed	EI: Emergency Indication 	SPI: Special Position Indication</a:t>
            </a:r>
          </a:p>
          <a:p>
            <a:r>
              <a:rPr lang="en-US" dirty="0" smtClean="0"/>
              <a:t>PI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Parity check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(In)Security of ADS-B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Verifying ADS-B Navigation Information Through Doppler Shift Measurements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16" name="TextBox 15"/>
          <p:cNvSpPr txBox="1"/>
          <p:nvPr/>
        </p:nvSpPr>
        <p:spPr>
          <a:xfrm>
            <a:off x="210819" y="817562"/>
            <a:ext cx="885698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ADS-B standard does not provision for secure communications</a:t>
            </a:r>
          </a:p>
          <a:p>
            <a:pPr lvl="1"/>
            <a:r>
              <a:rPr lang="en-US" sz="2000" dirty="0" smtClean="0">
                <a:latin typeface="+mn-lt"/>
              </a:rPr>
              <a:t>No sender authentication </a:t>
            </a:r>
          </a:p>
          <a:p>
            <a:pPr lvl="1"/>
            <a:r>
              <a:rPr lang="en-US" sz="2000" dirty="0" smtClean="0">
                <a:latin typeface="+mn-lt"/>
              </a:rPr>
              <a:t>No message integrity</a:t>
            </a:r>
          </a:p>
          <a:p>
            <a:pPr lvl="1"/>
            <a:r>
              <a:rPr lang="en-US" sz="2000" dirty="0" smtClean="0">
                <a:latin typeface="+mn-lt"/>
              </a:rPr>
              <a:t>Weak location verification between aircraft and ground stations</a:t>
            </a: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Numerous vulnerabilities have been demonstrated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 err="1" smtClean="0">
                <a:latin typeface="+mn-lt"/>
              </a:rPr>
              <a:t>Costin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and </a:t>
            </a:r>
            <a:r>
              <a:rPr lang="en-US" sz="2000" dirty="0" err="1" smtClean="0">
                <a:latin typeface="+mn-lt"/>
              </a:rPr>
              <a:t>Francillon</a:t>
            </a:r>
            <a:r>
              <a:rPr lang="en-US" sz="2000" dirty="0" smtClean="0">
                <a:latin typeface="+mn-lt"/>
              </a:rPr>
              <a:t> [1]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experimentally </a:t>
            </a:r>
            <a:r>
              <a:rPr lang="en-US" sz="2000" dirty="0">
                <a:latin typeface="+mn-lt"/>
              </a:rPr>
              <a:t>demonstrated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eavesdropping, message injection, replaying, jamming, </a:t>
            </a:r>
            <a:r>
              <a:rPr lang="en-US" sz="2000" dirty="0" smtClean="0">
                <a:latin typeface="+mn-lt"/>
              </a:rPr>
              <a:t>using a </a:t>
            </a:r>
            <a:r>
              <a:rPr lang="en-US" sz="2000" dirty="0">
                <a:latin typeface="+mn-lt"/>
              </a:rPr>
              <a:t>USRP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>
                <a:latin typeface="+mn-lt"/>
              </a:rPr>
              <a:t>COTS </a:t>
            </a:r>
            <a:r>
              <a:rPr lang="en-US" sz="2000" dirty="0" smtClean="0">
                <a:latin typeface="+mn-lt"/>
              </a:rPr>
              <a:t>components</a:t>
            </a:r>
          </a:p>
          <a:p>
            <a:pPr lvl="1"/>
            <a:endParaRPr lang="en-US" sz="2000" dirty="0" smtClean="0">
              <a:latin typeface="+mn-lt"/>
            </a:endParaRPr>
          </a:p>
          <a:p>
            <a:pPr lvl="1"/>
            <a:r>
              <a:rPr lang="en-US" sz="2000" dirty="0" err="1">
                <a:latin typeface="+mn-lt"/>
              </a:rPr>
              <a:t>Sampigethaya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et al.</a:t>
            </a:r>
            <a:r>
              <a:rPr lang="en-US" sz="2000" dirty="0">
                <a:latin typeface="+mn-lt"/>
              </a:rPr>
              <a:t> [2] have enumerated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eavesdropping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jamming</a:t>
            </a:r>
            <a:r>
              <a:rPr lang="en-US" sz="2000" dirty="0">
                <a:latin typeface="+mn-lt"/>
              </a:rPr>
              <a:t>, aircraft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impersonation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active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manipulation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data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and others.</a:t>
            </a:r>
            <a:endParaRPr lang="en-US" sz="2000" dirty="0">
              <a:latin typeface="+mn-lt"/>
            </a:endParaRPr>
          </a:p>
          <a:p>
            <a:pPr lvl="1"/>
            <a:endParaRPr lang="en-US" sz="2000" dirty="0" smtClean="0">
              <a:latin typeface="+mn-lt"/>
            </a:endParaRPr>
          </a:p>
          <a:p>
            <a:pPr lvl="1"/>
            <a:r>
              <a:rPr lang="en-US" sz="2000" dirty="0" err="1" smtClean="0">
                <a:latin typeface="+mn-lt"/>
              </a:rPr>
              <a:t>Krozel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et al</a:t>
            </a:r>
            <a:r>
              <a:rPr lang="en-US" sz="2000" i="1" dirty="0" smtClean="0">
                <a:latin typeface="+mn-lt"/>
              </a:rPr>
              <a:t>.</a:t>
            </a:r>
            <a:r>
              <a:rPr lang="en-US" sz="2000" dirty="0" smtClean="0">
                <a:latin typeface="+mn-lt"/>
              </a:rPr>
              <a:t> [3] </a:t>
            </a:r>
            <a:r>
              <a:rPr lang="en-US" sz="2000" dirty="0">
                <a:latin typeface="+mn-lt"/>
              </a:rPr>
              <a:t>have proposed </a:t>
            </a:r>
            <a:r>
              <a:rPr lang="en-US" sz="2000" dirty="0" smtClean="0">
                <a:latin typeface="+mn-lt"/>
              </a:rPr>
              <a:t>the use of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intent conformance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geometric conformance </a:t>
            </a:r>
            <a:r>
              <a:rPr lang="en-US" sz="2000" dirty="0">
                <a:latin typeface="+mn-lt"/>
              </a:rPr>
              <a:t>to </a:t>
            </a:r>
            <a:r>
              <a:rPr lang="en-US" sz="2000" dirty="0" smtClean="0">
                <a:latin typeface="+mn-lt"/>
              </a:rPr>
              <a:t>verify the </a:t>
            </a:r>
            <a:r>
              <a:rPr lang="en-US" sz="2000" dirty="0">
                <a:latin typeface="+mn-lt"/>
              </a:rPr>
              <a:t>integrity of ADS-B </a:t>
            </a:r>
            <a:r>
              <a:rPr lang="en-US" sz="2000" dirty="0" smtClean="0">
                <a:latin typeface="+mn-lt"/>
              </a:rPr>
              <a:t>signals</a:t>
            </a:r>
          </a:p>
          <a:p>
            <a:pPr lvl="1"/>
            <a:endParaRPr lang="en-US" sz="1000" dirty="0" smtClean="0">
              <a:latin typeface="+mn-lt"/>
            </a:endParaRPr>
          </a:p>
          <a:p>
            <a:pPr lvl="1"/>
            <a:r>
              <a:rPr lang="en-US" sz="1000" dirty="0" smtClean="0">
                <a:latin typeface="+mn-lt"/>
              </a:rPr>
              <a:t>[</a:t>
            </a:r>
            <a:r>
              <a:rPr lang="en-US" sz="1000" dirty="0">
                <a:latin typeface="+mn-lt"/>
              </a:rPr>
              <a:t>1] </a:t>
            </a:r>
            <a:r>
              <a:rPr lang="en-US" sz="1000" dirty="0" err="1">
                <a:latin typeface="+mn-lt"/>
              </a:rPr>
              <a:t>Costin</a:t>
            </a:r>
            <a:r>
              <a:rPr lang="en-US" sz="1000" dirty="0">
                <a:latin typeface="+mn-lt"/>
              </a:rPr>
              <a:t>, Andrei, and </a:t>
            </a:r>
            <a:r>
              <a:rPr lang="en-US" sz="1000" dirty="0" err="1">
                <a:latin typeface="+mn-lt"/>
              </a:rPr>
              <a:t>Aurélien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Francillon</a:t>
            </a:r>
            <a:r>
              <a:rPr lang="en-US" sz="1000" dirty="0">
                <a:latin typeface="+mn-lt"/>
              </a:rPr>
              <a:t>. "Ghost in the Air (Traffic): On insecurity of ADS-B protocol and practical attacks on ADS-B devices." </a:t>
            </a:r>
            <a:r>
              <a:rPr lang="en-US" sz="1000" i="1" dirty="0">
                <a:latin typeface="+mn-lt"/>
              </a:rPr>
              <a:t>Black </a:t>
            </a:r>
            <a:r>
              <a:rPr lang="en-US" sz="1000" i="1" dirty="0" smtClean="0">
                <a:latin typeface="+mn-lt"/>
              </a:rPr>
              <a:t>Hat, </a:t>
            </a:r>
            <a:r>
              <a:rPr lang="en-US" sz="1000" i="1" dirty="0">
                <a:latin typeface="+mn-lt"/>
              </a:rPr>
              <a:t>USA</a:t>
            </a:r>
            <a:r>
              <a:rPr lang="en-US" sz="1000" dirty="0">
                <a:latin typeface="+mn-lt"/>
              </a:rPr>
              <a:t>  </a:t>
            </a:r>
            <a:r>
              <a:rPr lang="en-US" sz="1000" dirty="0" smtClean="0">
                <a:latin typeface="+mn-lt"/>
              </a:rPr>
              <a:t>  </a:t>
            </a:r>
          </a:p>
          <a:p>
            <a:pPr lvl="1"/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(</a:t>
            </a:r>
            <a:r>
              <a:rPr lang="en-US" sz="1000" dirty="0">
                <a:latin typeface="+mn-lt"/>
              </a:rPr>
              <a:t>2012</a:t>
            </a:r>
            <a:r>
              <a:rPr lang="en-US" sz="1000" dirty="0" smtClean="0">
                <a:latin typeface="+mn-lt"/>
              </a:rPr>
              <a:t>).</a:t>
            </a:r>
          </a:p>
          <a:p>
            <a:pPr lvl="1"/>
            <a:r>
              <a:rPr lang="en-US" sz="1000" dirty="0" smtClean="0">
                <a:latin typeface="+mn-lt"/>
              </a:rPr>
              <a:t>[</a:t>
            </a:r>
            <a:r>
              <a:rPr lang="en-US" sz="1000" dirty="0">
                <a:latin typeface="+mn-lt"/>
              </a:rPr>
              <a:t>2] </a:t>
            </a:r>
            <a:r>
              <a:rPr lang="en-US" sz="1000" dirty="0" err="1">
                <a:latin typeface="+mn-lt"/>
              </a:rPr>
              <a:t>Sampigethaya</a:t>
            </a:r>
            <a:r>
              <a:rPr lang="en-US" sz="1000" dirty="0">
                <a:latin typeface="+mn-lt"/>
              </a:rPr>
              <a:t>, Krishna, et al. "Future e-enabled aircraft communications and security: The next 20 years and beyond." </a:t>
            </a:r>
            <a:r>
              <a:rPr lang="en-US" sz="1000" i="1" dirty="0" smtClean="0">
                <a:latin typeface="+mn-lt"/>
              </a:rPr>
              <a:t>Proc. </a:t>
            </a:r>
            <a:r>
              <a:rPr lang="en-US" sz="1000" i="1" dirty="0">
                <a:latin typeface="+mn-lt"/>
              </a:rPr>
              <a:t>of the IEEE 99.11</a:t>
            </a:r>
            <a:r>
              <a:rPr lang="en-US" sz="1000" dirty="0">
                <a:latin typeface="+mn-lt"/>
              </a:rPr>
              <a:t> (2011): </a:t>
            </a:r>
            <a:endParaRPr lang="en-US" sz="1000" dirty="0" smtClean="0">
              <a:latin typeface="+mn-lt"/>
            </a:endParaRPr>
          </a:p>
          <a:p>
            <a:pPr lvl="1"/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     2040-2055</a:t>
            </a:r>
            <a:r>
              <a:rPr lang="en-US" sz="1000" dirty="0">
                <a:latin typeface="+mn-lt"/>
              </a:rPr>
              <a:t>.</a:t>
            </a:r>
            <a:endParaRPr lang="en-US" sz="1000" dirty="0" smtClean="0">
              <a:latin typeface="+mn-lt"/>
            </a:endParaRPr>
          </a:p>
          <a:p>
            <a:pPr lvl="1"/>
            <a:r>
              <a:rPr lang="en-US" sz="1000" dirty="0" smtClean="0">
                <a:latin typeface="+mn-lt"/>
              </a:rPr>
              <a:t>[</a:t>
            </a:r>
            <a:r>
              <a:rPr lang="en-US" sz="1000" dirty="0">
                <a:latin typeface="+mn-lt"/>
              </a:rPr>
              <a:t>3] </a:t>
            </a:r>
            <a:r>
              <a:rPr lang="en-US" sz="1000" dirty="0" err="1">
                <a:latin typeface="+mn-lt"/>
              </a:rPr>
              <a:t>Krozel</a:t>
            </a:r>
            <a:r>
              <a:rPr lang="en-US" sz="1000" dirty="0">
                <a:latin typeface="+mn-lt"/>
              </a:rPr>
              <a:t>, Jimmy, et al. "Aircraft ADS-B Data Integrity Check." </a:t>
            </a:r>
            <a:r>
              <a:rPr lang="en-US" sz="1000" dirty="0" smtClean="0">
                <a:latin typeface="+mn-lt"/>
              </a:rPr>
              <a:t>Proc. of the </a:t>
            </a:r>
            <a:r>
              <a:rPr lang="en-US" sz="1000" i="1" dirty="0" smtClean="0">
                <a:latin typeface="+mn-lt"/>
              </a:rPr>
              <a:t>AIAA </a:t>
            </a:r>
            <a:r>
              <a:rPr lang="en-US" sz="1000" i="1" dirty="0">
                <a:latin typeface="+mn-lt"/>
              </a:rPr>
              <a:t>Aviation, Technology, Integration, and Operations Conference </a:t>
            </a:r>
            <a:r>
              <a:rPr lang="en-US" sz="1000" dirty="0" smtClean="0">
                <a:latin typeface="+mn-lt"/>
              </a:rPr>
              <a:t>(2004).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6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Security Problems in ADS-B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46">
            <a:off x="1220749" y="3473666"/>
            <a:ext cx="1541983" cy="650459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87" flipH="1">
            <a:off x="6164332" y="3497536"/>
            <a:ext cx="1505525" cy="635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33" y="5286538"/>
            <a:ext cx="611353" cy="791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77701"/>
            <a:ext cx="2540817" cy="21133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1" idx="3"/>
            <a:endCxn id="12" idx="3"/>
          </p:cNvCxnSpPr>
          <p:nvPr/>
        </p:nvCxnSpPr>
        <p:spPr>
          <a:xfrm flipV="1">
            <a:off x="2756088" y="3688484"/>
            <a:ext cx="3418965" cy="941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44633" y="5484418"/>
            <a:ext cx="129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Air Traffic Controller</a:t>
            </a:r>
            <a:endParaRPr lang="en-US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1741" y="4724400"/>
            <a:ext cx="130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ADS-B Out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3276600"/>
            <a:ext cx="112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ADS-B In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8415" y="4724400"/>
            <a:ext cx="130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ADS-B Out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0819" y="817562"/>
            <a:ext cx="8856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Sender Authentication (point-to-point, broadcast)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Message Integrity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Freshness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Resistance to Jamming</a:t>
            </a:r>
          </a:p>
          <a:p>
            <a:endParaRPr lang="en-US" sz="2000" dirty="0" smtClean="0">
              <a:latin typeface="+mn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494" y="3276600"/>
            <a:ext cx="1078493" cy="10784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894" y="3170844"/>
            <a:ext cx="1054100" cy="1054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5181600"/>
            <a:ext cx="872572" cy="87257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911172" y="3935379"/>
            <a:ext cx="1666806" cy="139862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50093" y="3935379"/>
            <a:ext cx="1588507" cy="147482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9420" y="3106194"/>
            <a:ext cx="829185" cy="8291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4114800"/>
            <a:ext cx="829185" cy="8291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403" y="4249862"/>
            <a:ext cx="829185" cy="829185"/>
          </a:xfrm>
          <a:prstGeom prst="rect">
            <a:avLst/>
          </a:prstGeom>
        </p:spPr>
      </p:pic>
      <p:sp>
        <p:nvSpPr>
          <p:cNvPr id="38" name="Right Brace 37"/>
          <p:cNvSpPr/>
          <p:nvPr/>
        </p:nvSpPr>
        <p:spPr>
          <a:xfrm>
            <a:off x="5562600" y="914400"/>
            <a:ext cx="228600" cy="213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97039" y="1600200"/>
            <a:ext cx="301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Crypto solutions readily available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1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ADS-B Security using Classic Cryptography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5486400" y="5923002"/>
            <a:ext cx="3352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+mn-lt"/>
              </a:rPr>
              <a:t>Strohmeier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, Martin, Vincent Lenders, and Ivan </a:t>
            </a:r>
            <a:r>
              <a:rPr lang="en-US" sz="1000" dirty="0" err="1">
                <a:solidFill>
                  <a:srgbClr val="222222"/>
                </a:solidFill>
                <a:latin typeface="+mn-lt"/>
              </a:rPr>
              <a:t>Martinovic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. "Security of ADS-B: State of the Art and Beyond." </a:t>
            </a:r>
            <a:r>
              <a:rPr lang="en-US" sz="1000" i="1" dirty="0" err="1">
                <a:solidFill>
                  <a:srgbClr val="222222"/>
                </a:solidFill>
                <a:latin typeface="+mn-lt"/>
              </a:rPr>
              <a:t>arXiv</a:t>
            </a:r>
            <a:r>
              <a:rPr lang="en-US" sz="1000" i="1" dirty="0">
                <a:solidFill>
                  <a:srgbClr val="222222"/>
                </a:solidFill>
                <a:latin typeface="+mn-lt"/>
              </a:rPr>
              <a:t> preprint</a:t>
            </a:r>
            <a:r>
              <a:rPr lang="en-US" sz="1000" dirty="0">
                <a:solidFill>
                  <a:srgbClr val="222222"/>
                </a:solidFill>
                <a:latin typeface="+mn-lt"/>
              </a:rPr>
              <a:t> (2013).</a:t>
            </a:r>
            <a:endParaRPr lang="en-US" sz="1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819" y="817562"/>
            <a:ext cx="8856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Requires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worldwide</a:t>
            </a:r>
            <a:r>
              <a:rPr lang="en-US" sz="2000" dirty="0" smtClean="0">
                <a:latin typeface="+mn-lt"/>
              </a:rPr>
              <a:t> key management</a:t>
            </a:r>
          </a:p>
          <a:p>
            <a:pPr lvl="1"/>
            <a:r>
              <a:rPr lang="en-US" sz="2000" dirty="0" smtClean="0">
                <a:latin typeface="+mn-lt"/>
              </a:rPr>
              <a:t>Key establishment, revocation, refresh, certificate management, etc.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Requires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substantial</a:t>
            </a:r>
            <a:r>
              <a:rPr lang="en-US" sz="2000" dirty="0" smtClean="0">
                <a:latin typeface="+mn-lt"/>
              </a:rPr>
              <a:t> revision of the existing standard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200400"/>
            <a:ext cx="34849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Can we verify ADS-B broadcasts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without crypto?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77" y="2057399"/>
            <a:ext cx="3222423" cy="39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77" y="990600"/>
            <a:ext cx="8839200" cy="4191000"/>
          </a:xfrm>
        </p:spPr>
        <p:txBody>
          <a:bodyPr/>
          <a:lstStyle/>
          <a:p>
            <a:r>
              <a:rPr lang="en-US" dirty="0" smtClean="0"/>
              <a:t>We propose a PHY-layer based mechanism for verifying the </a:t>
            </a:r>
            <a:r>
              <a:rPr lang="en-US" dirty="0">
                <a:solidFill>
                  <a:srgbClr val="0000FF"/>
                </a:solidFill>
              </a:rPr>
              <a:t>integrity </a:t>
            </a:r>
            <a:r>
              <a:rPr lang="en-US" dirty="0"/>
              <a:t>of ADS-B </a:t>
            </a:r>
            <a:r>
              <a:rPr lang="en-US" dirty="0">
                <a:solidFill>
                  <a:srgbClr val="0000FF"/>
                </a:solidFill>
              </a:rPr>
              <a:t>navigation </a:t>
            </a:r>
            <a:r>
              <a:rPr lang="en-US" dirty="0" smtClean="0">
                <a:solidFill>
                  <a:srgbClr val="0000FF"/>
                </a:solidFill>
              </a:rPr>
              <a:t>information </a:t>
            </a:r>
            <a:r>
              <a:rPr lang="en-US" dirty="0" smtClean="0"/>
              <a:t>without </a:t>
            </a:r>
            <a:r>
              <a:rPr lang="en-US" dirty="0"/>
              <a:t>modifying the ADS-B </a:t>
            </a:r>
            <a:r>
              <a:rPr lang="en-US" dirty="0" smtClean="0"/>
              <a:t>standard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Verification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aircraft’s </a:t>
            </a:r>
            <a:r>
              <a:rPr lang="en-US" dirty="0" smtClean="0">
                <a:solidFill>
                  <a:srgbClr val="0000FF"/>
                </a:solidFill>
              </a:rPr>
              <a:t>position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0000FF"/>
                </a:solidFill>
              </a:rPr>
              <a:t>velocity</a:t>
            </a:r>
            <a:r>
              <a:rPr lang="en-US" dirty="0" smtClean="0"/>
              <a:t>, </a:t>
            </a:r>
            <a:r>
              <a:rPr lang="en-US" dirty="0"/>
              <a:t>by exploiting the </a:t>
            </a:r>
            <a:r>
              <a:rPr lang="en-US" dirty="0">
                <a:solidFill>
                  <a:srgbClr val="0000FF"/>
                </a:solidFill>
              </a:rPr>
              <a:t>Doppler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spread</a:t>
            </a:r>
            <a:r>
              <a:rPr lang="en-US" dirty="0"/>
              <a:t> </a:t>
            </a:r>
            <a:r>
              <a:rPr lang="en-US" dirty="0" smtClean="0"/>
              <a:t>phenomenon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Malicious </a:t>
            </a:r>
            <a:r>
              <a:rPr lang="en-US" dirty="0">
                <a:solidFill>
                  <a:srgbClr val="0000FF"/>
                </a:solidFill>
              </a:rPr>
              <a:t>ground </a:t>
            </a:r>
            <a:r>
              <a:rPr lang="en-US" dirty="0" smtClean="0">
                <a:solidFill>
                  <a:srgbClr val="0000FF"/>
                </a:solidFill>
              </a:rPr>
              <a:t>station </a:t>
            </a:r>
            <a:r>
              <a:rPr lang="en-US" dirty="0" smtClean="0"/>
              <a:t>cannot spoof </a:t>
            </a: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“ghost"</a:t>
            </a:r>
            <a:r>
              <a:rPr lang="en-US" dirty="0"/>
              <a:t> aircraft by transmitting </a:t>
            </a:r>
            <a:r>
              <a:rPr lang="en-US" dirty="0" smtClean="0"/>
              <a:t>ADS-B frames </a:t>
            </a:r>
            <a:r>
              <a:rPr lang="en-US" dirty="0"/>
              <a:t>containing </a:t>
            </a:r>
            <a:r>
              <a:rPr lang="en-US" dirty="0">
                <a:solidFill>
                  <a:srgbClr val="0000FF"/>
                </a:solidFill>
              </a:rPr>
              <a:t>rogue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navigation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vectors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Defeating</a:t>
            </a:r>
            <a:r>
              <a:rPr lang="en-US" dirty="0" smtClean="0"/>
              <a:t> our </a:t>
            </a:r>
            <a:r>
              <a:rPr lang="en-US" dirty="0"/>
              <a:t>verification method is </a:t>
            </a:r>
            <a:r>
              <a:rPr lang="en-US" dirty="0">
                <a:solidFill>
                  <a:srgbClr val="0000FF"/>
                </a:solidFill>
              </a:rPr>
              <a:t>equivalent</a:t>
            </a:r>
            <a:r>
              <a:rPr lang="en-US" dirty="0"/>
              <a:t> to </a:t>
            </a:r>
            <a:r>
              <a:rPr lang="en-US" dirty="0" smtClean="0">
                <a:solidFill>
                  <a:srgbClr val="0000FF"/>
                </a:solidFill>
              </a:rPr>
              <a:t>forging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signatures</a:t>
            </a:r>
            <a:r>
              <a:rPr lang="en-US" dirty="0" smtClean="0"/>
              <a:t> </a:t>
            </a:r>
            <a:r>
              <a:rPr lang="en-US" dirty="0"/>
              <a:t>in unbalanced oil and vinegar </a:t>
            </a:r>
            <a:r>
              <a:rPr lang="en-US" dirty="0" smtClean="0"/>
              <a:t>signature schemes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2055-C15F-41E8-BBD6-B7807EED4FD4}" type="datetime2">
              <a:rPr lang="en-US" altLang="zh-CN" smtClean="0"/>
              <a:t>Friday, September 11, 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Verifying ADS-B Navigation Information Through Doppler Shift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4E51-B8CC-DF4B-B2E5-784E7CE7E243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0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28853</TotalTime>
  <Words>1451</Words>
  <Application>Microsoft Office PowerPoint</Application>
  <PresentationFormat>On-screen Show (4:3)</PresentationFormat>
  <Paragraphs>314</Paragraphs>
  <Slides>27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宋体</vt:lpstr>
      <vt:lpstr>Arial</vt:lpstr>
      <vt:lpstr>Brush Script MT</vt:lpstr>
      <vt:lpstr>Calibri</vt:lpstr>
      <vt:lpstr>Cambria Math</vt:lpstr>
      <vt:lpstr>ＭＳ Ｐゴシック</vt:lpstr>
      <vt:lpstr>Times New Roman</vt:lpstr>
      <vt:lpstr>Office Theme</vt:lpstr>
      <vt:lpstr>Verifying ADS-B Navigation Information Through Doppler Shift Measurements</vt:lpstr>
      <vt:lpstr>Air Traffic Growth</vt:lpstr>
      <vt:lpstr>Migration from Radar to NextGen</vt:lpstr>
      <vt:lpstr>ADS-B Architecture</vt:lpstr>
      <vt:lpstr>ADS-B Frame Format</vt:lpstr>
      <vt:lpstr>(In)Security of ADS-B</vt:lpstr>
      <vt:lpstr>Fundamental Security Problems in ADS-B</vt:lpstr>
      <vt:lpstr>ADS-B Security using Classic Cryptography</vt:lpstr>
      <vt:lpstr>Our Contributions</vt:lpstr>
      <vt:lpstr>Problem Statement</vt:lpstr>
      <vt:lpstr>Velocity and Position Verification</vt:lpstr>
      <vt:lpstr>Maximum Doppler Spread Estimation</vt:lpstr>
      <vt:lpstr>Verification Process: Step 1</vt:lpstr>
      <vt:lpstr>Verification Process: Step 2</vt:lpstr>
      <vt:lpstr>Verification Process: Step 3</vt:lpstr>
      <vt:lpstr>Verification Process: Step 4</vt:lpstr>
      <vt:lpstr>Verification Process: Step 5</vt:lpstr>
      <vt:lpstr>Security Analysis: Spoofing a Desired Trajectory</vt:lpstr>
      <vt:lpstr>Security Analysis: Spoofing a Desired Trajectory</vt:lpstr>
      <vt:lpstr>Security Analysis: Shifting the Central Frequency</vt:lpstr>
      <vt:lpstr>Security Analysis: Alt Trajectory for Max Doppler Spread</vt:lpstr>
      <vt:lpstr>Evaluation: Simulation Setup</vt:lpstr>
      <vt:lpstr>Evaluation: Scenario 1</vt:lpstr>
      <vt:lpstr>Evaluation: Scenario 1</vt:lpstr>
      <vt:lpstr>Evaluation: Scenario 2</vt:lpstr>
      <vt:lpstr>Conclusion and Future Work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Opportunistic Spectrum Access in Cognitive Radio Networks</dc:title>
  <dc:creator>Loukas</dc:creator>
  <cp:lastModifiedBy>Nirnimesh Ghose</cp:lastModifiedBy>
  <cp:revision>3509</cp:revision>
  <dcterms:created xsi:type="dcterms:W3CDTF">2009-02-11T04:10:07Z</dcterms:created>
  <dcterms:modified xsi:type="dcterms:W3CDTF">2015-09-12T02:27:22Z</dcterms:modified>
</cp:coreProperties>
</file>