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4"/>
  </p:notesMasterIdLst>
  <p:handoutMasterIdLst>
    <p:handoutMasterId r:id="rId35"/>
  </p:handoutMasterIdLst>
  <p:sldIdLst>
    <p:sldId id="765" r:id="rId2"/>
    <p:sldId id="300" r:id="rId3"/>
    <p:sldId id="345" r:id="rId4"/>
    <p:sldId id="334" r:id="rId5"/>
    <p:sldId id="335" r:id="rId6"/>
    <p:sldId id="336" r:id="rId7"/>
    <p:sldId id="337" r:id="rId8"/>
    <p:sldId id="766" r:id="rId9"/>
    <p:sldId id="338" r:id="rId10"/>
    <p:sldId id="339" r:id="rId11"/>
    <p:sldId id="340" r:id="rId12"/>
    <p:sldId id="301" r:id="rId13"/>
    <p:sldId id="769" r:id="rId14"/>
    <p:sldId id="352" r:id="rId15"/>
    <p:sldId id="770" r:id="rId16"/>
    <p:sldId id="355" r:id="rId17"/>
    <p:sldId id="357" r:id="rId18"/>
    <p:sldId id="358" r:id="rId19"/>
    <p:sldId id="346" r:id="rId20"/>
    <p:sldId id="342" r:id="rId21"/>
    <p:sldId id="343" r:id="rId22"/>
    <p:sldId id="353" r:id="rId23"/>
    <p:sldId id="360" r:id="rId24"/>
    <p:sldId id="359" r:id="rId25"/>
    <p:sldId id="771" r:id="rId26"/>
    <p:sldId id="361" r:id="rId27"/>
    <p:sldId id="354" r:id="rId28"/>
    <p:sldId id="347" r:id="rId29"/>
    <p:sldId id="350" r:id="rId30"/>
    <p:sldId id="348" r:id="rId31"/>
    <p:sldId id="349" r:id="rId32"/>
    <p:sldId id="333" r:id="rId3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2793D9-B8EA-4ED1-937E-E9FAC35A2176}" v="12" dt="2025-12-28T17:20:45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26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ca8bde08-9afa-4ec1-8f50-ddb0c2822753" providerId="ADAL" clId="{868D1E58-FECA-44D0-8899-FC38A6170AF7}"/>
    <pc:docChg chg="undo custSel addSld delSld modSld">
      <pc:chgData name="Jeffrey Falkinburg" userId="ca8bde08-9afa-4ec1-8f50-ddb0c2822753" providerId="ADAL" clId="{868D1E58-FECA-44D0-8899-FC38A6170AF7}" dt="2025-12-28T17:23:03.894" v="43" actId="47"/>
      <pc:docMkLst>
        <pc:docMk/>
      </pc:docMkLst>
      <pc:sldChg chg="modSp del mod">
        <pc:chgData name="Jeffrey Falkinburg" userId="ca8bde08-9afa-4ec1-8f50-ddb0c2822753" providerId="ADAL" clId="{868D1E58-FECA-44D0-8899-FC38A6170AF7}" dt="2025-12-28T17:11:21.293" v="17" actId="47"/>
        <pc:sldMkLst>
          <pc:docMk/>
          <pc:sldMk cId="3346950857" sldId="341"/>
        </pc:sldMkLst>
        <pc:spChg chg="mod">
          <ac:chgData name="Jeffrey Falkinburg" userId="ca8bde08-9afa-4ec1-8f50-ddb0c2822753" providerId="ADAL" clId="{868D1E58-FECA-44D0-8899-FC38A6170AF7}" dt="2025-12-28T17:08:38.217" v="13" actId="962"/>
          <ac:spMkLst>
            <pc:docMk/>
            <pc:sldMk cId="3346950857" sldId="341"/>
            <ac:spMk id="9" creationId="{00000000-0000-0000-0000-000000000000}"/>
          </ac:spMkLst>
        </pc:spChg>
        <pc:spChg chg="mod">
          <ac:chgData name="Jeffrey Falkinburg" userId="ca8bde08-9afa-4ec1-8f50-ddb0c2822753" providerId="ADAL" clId="{868D1E58-FECA-44D0-8899-FC38A6170AF7}" dt="2025-12-28T17:08:45.596" v="15" actId="962"/>
          <ac:spMkLst>
            <pc:docMk/>
            <pc:sldMk cId="3346950857" sldId="341"/>
            <ac:spMk id="11" creationId="{00000000-0000-0000-0000-000000000000}"/>
          </ac:spMkLst>
        </pc:spChg>
        <pc:picChg chg="mod">
          <ac:chgData name="Jeffrey Falkinburg" userId="ca8bde08-9afa-4ec1-8f50-ddb0c2822753" providerId="ADAL" clId="{868D1E58-FECA-44D0-8899-FC38A6170AF7}" dt="2025-12-28T17:08:31.703" v="11" actId="962"/>
          <ac:picMkLst>
            <pc:docMk/>
            <pc:sldMk cId="3346950857" sldId="341"/>
            <ac:picMk id="1026" creationId="{00000000-0000-0000-0000-000000000000}"/>
          </ac:picMkLst>
        </pc:picChg>
      </pc:sldChg>
      <pc:sldChg chg="modSp mod">
        <pc:chgData name="Jeffrey Falkinburg" userId="ca8bde08-9afa-4ec1-8f50-ddb0c2822753" providerId="ADAL" clId="{868D1E58-FECA-44D0-8899-FC38A6170AF7}" dt="2025-12-28T17:18:43.146" v="32" actId="962"/>
        <pc:sldMkLst>
          <pc:docMk/>
          <pc:sldMk cId="3934520" sldId="342"/>
        </pc:sldMkLst>
        <pc:spChg chg="mod">
          <ac:chgData name="Jeffrey Falkinburg" userId="ca8bde08-9afa-4ec1-8f50-ddb0c2822753" providerId="ADAL" clId="{868D1E58-FECA-44D0-8899-FC38A6170AF7}" dt="2025-12-28T17:18:25.932" v="28" actId="962"/>
          <ac:spMkLst>
            <pc:docMk/>
            <pc:sldMk cId="3934520" sldId="342"/>
            <ac:spMk id="8" creationId="{00000000-0000-0000-0000-000000000000}"/>
          </ac:spMkLst>
        </pc:spChg>
        <pc:spChg chg="mod">
          <ac:chgData name="Jeffrey Falkinburg" userId="ca8bde08-9afa-4ec1-8f50-ddb0c2822753" providerId="ADAL" clId="{868D1E58-FECA-44D0-8899-FC38A6170AF7}" dt="2025-12-28T17:18:43.146" v="32" actId="962"/>
          <ac:spMkLst>
            <pc:docMk/>
            <pc:sldMk cId="3934520" sldId="342"/>
            <ac:spMk id="9" creationId="{00000000-0000-0000-0000-000000000000}"/>
          </ac:spMkLst>
        </pc:spChg>
      </pc:sldChg>
      <pc:sldChg chg="modSp">
        <pc:chgData name="Jeffrey Falkinburg" userId="ca8bde08-9afa-4ec1-8f50-ddb0c2822753" providerId="ADAL" clId="{868D1E58-FECA-44D0-8899-FC38A6170AF7}" dt="2025-12-28T17:19:05.511" v="34" actId="962"/>
        <pc:sldMkLst>
          <pc:docMk/>
          <pc:sldMk cId="3128623754" sldId="343"/>
        </pc:sldMkLst>
        <pc:picChg chg="mod">
          <ac:chgData name="Jeffrey Falkinburg" userId="ca8bde08-9afa-4ec1-8f50-ddb0c2822753" providerId="ADAL" clId="{868D1E58-FECA-44D0-8899-FC38A6170AF7}" dt="2025-12-28T17:19:05.511" v="34" actId="962"/>
          <ac:picMkLst>
            <pc:docMk/>
            <pc:sldMk cId="3128623754" sldId="343"/>
            <ac:picMk id="6" creationId="{00000000-0000-0000-0000-000000000000}"/>
          </ac:picMkLst>
        </pc:picChg>
      </pc:sldChg>
      <pc:sldChg chg="addSp delSp modSp mod modAnim">
        <pc:chgData name="Jeffrey Falkinburg" userId="ca8bde08-9afa-4ec1-8f50-ddb0c2822753" providerId="ADAL" clId="{868D1E58-FECA-44D0-8899-FC38A6170AF7}" dt="2025-12-28T17:17:56.494" v="26"/>
        <pc:sldMkLst>
          <pc:docMk/>
          <pc:sldMk cId="1943786255" sldId="346"/>
        </pc:sldMkLst>
        <pc:spChg chg="del">
          <ac:chgData name="Jeffrey Falkinburg" userId="ca8bde08-9afa-4ec1-8f50-ddb0c2822753" providerId="ADAL" clId="{868D1E58-FECA-44D0-8899-FC38A6170AF7}" dt="2025-12-28T17:17:50.041" v="25" actId="478"/>
          <ac:spMkLst>
            <pc:docMk/>
            <pc:sldMk cId="1943786255" sldId="346"/>
            <ac:spMk id="7" creationId="{00000000-0000-0000-0000-000000000000}"/>
          </ac:spMkLst>
        </pc:spChg>
        <pc:spChg chg="add mod">
          <ac:chgData name="Jeffrey Falkinburg" userId="ca8bde08-9afa-4ec1-8f50-ddb0c2822753" providerId="ADAL" clId="{868D1E58-FECA-44D0-8899-FC38A6170AF7}" dt="2025-12-28T17:17:56.494" v="26"/>
          <ac:spMkLst>
            <pc:docMk/>
            <pc:sldMk cId="1943786255" sldId="346"/>
            <ac:spMk id="8" creationId="{E2693100-07B6-C1B3-2AF3-203EF35EA01E}"/>
          </ac:spMkLst>
        </pc:spChg>
        <pc:graphicFrameChg chg="add mod">
          <ac:chgData name="Jeffrey Falkinburg" userId="ca8bde08-9afa-4ec1-8f50-ddb0c2822753" providerId="ADAL" clId="{868D1E58-FECA-44D0-8899-FC38A6170AF7}" dt="2025-12-28T17:17:56.494" v="26"/>
          <ac:graphicFrameMkLst>
            <pc:docMk/>
            <pc:sldMk cId="1943786255" sldId="346"/>
            <ac:graphicFrameMk id="3" creationId="{04766C39-1C27-F2C8-3B8B-1E792FDCDFD7}"/>
          </ac:graphicFrameMkLst>
        </pc:graphicFrameChg>
      </pc:sldChg>
      <pc:sldChg chg="modSp mod">
        <pc:chgData name="Jeffrey Falkinburg" userId="ca8bde08-9afa-4ec1-8f50-ddb0c2822753" providerId="ADAL" clId="{868D1E58-FECA-44D0-8899-FC38A6170AF7}" dt="2025-12-28T17:17:29.848" v="22" actId="962"/>
        <pc:sldMkLst>
          <pc:docMk/>
          <pc:sldMk cId="3713091623" sldId="357"/>
        </pc:sldMkLst>
        <pc:spChg chg="mod">
          <ac:chgData name="Jeffrey Falkinburg" userId="ca8bde08-9afa-4ec1-8f50-ddb0c2822753" providerId="ADAL" clId="{868D1E58-FECA-44D0-8899-FC38A6170AF7}" dt="2025-12-28T17:17:29.848" v="22" actId="962"/>
          <ac:spMkLst>
            <pc:docMk/>
            <pc:sldMk cId="3713091623" sldId="357"/>
            <ac:spMk id="7" creationId="{12B34E2A-77BE-4D88-9108-5CED0F567BD3}"/>
          </ac:spMkLst>
        </pc:spChg>
        <pc:spChg chg="mod">
          <ac:chgData name="Jeffrey Falkinburg" userId="ca8bde08-9afa-4ec1-8f50-ddb0c2822753" providerId="ADAL" clId="{868D1E58-FECA-44D0-8899-FC38A6170AF7}" dt="2025-12-28T17:17:19.289" v="20" actId="962"/>
          <ac:spMkLst>
            <pc:docMk/>
            <pc:sldMk cId="3713091623" sldId="357"/>
            <ac:spMk id="9" creationId="{C88CD832-9F82-4930-AEA9-48046DFDB636}"/>
          </ac:spMkLst>
        </pc:spChg>
      </pc:sldChg>
      <pc:sldChg chg="modSp mod">
        <pc:chgData name="Jeffrey Falkinburg" userId="ca8bde08-9afa-4ec1-8f50-ddb0c2822753" providerId="ADAL" clId="{868D1E58-FECA-44D0-8899-FC38A6170AF7}" dt="2025-12-28T17:17:39.626" v="24" actId="962"/>
        <pc:sldMkLst>
          <pc:docMk/>
          <pc:sldMk cId="2357537118" sldId="358"/>
        </pc:sldMkLst>
        <pc:spChg chg="mod">
          <ac:chgData name="Jeffrey Falkinburg" userId="ca8bde08-9afa-4ec1-8f50-ddb0c2822753" providerId="ADAL" clId="{868D1E58-FECA-44D0-8899-FC38A6170AF7}" dt="2025-12-28T17:17:39.626" v="24" actId="962"/>
          <ac:spMkLst>
            <pc:docMk/>
            <pc:sldMk cId="2357537118" sldId="358"/>
            <ac:spMk id="7" creationId="{1707FA22-F246-41BF-88E1-AFD2E33D5E09}"/>
          </ac:spMkLst>
        </pc:spChg>
      </pc:sldChg>
      <pc:sldChg chg="modSp">
        <pc:chgData name="Jeffrey Falkinburg" userId="ca8bde08-9afa-4ec1-8f50-ddb0c2822753" providerId="ADAL" clId="{868D1E58-FECA-44D0-8899-FC38A6170AF7}" dt="2025-12-28T17:19:34.970" v="38" actId="962"/>
        <pc:sldMkLst>
          <pc:docMk/>
          <pc:sldMk cId="3981981054" sldId="359"/>
        </pc:sldMkLst>
        <pc:picChg chg="mod">
          <ac:chgData name="Jeffrey Falkinburg" userId="ca8bde08-9afa-4ec1-8f50-ddb0c2822753" providerId="ADAL" clId="{868D1E58-FECA-44D0-8899-FC38A6170AF7}" dt="2025-12-28T17:19:34.970" v="38" actId="962"/>
          <ac:picMkLst>
            <pc:docMk/>
            <pc:sldMk cId="3981981054" sldId="359"/>
            <ac:picMk id="1026" creationId="{00000000-0000-0000-0000-000000000000}"/>
          </ac:picMkLst>
        </pc:picChg>
      </pc:sldChg>
      <pc:sldChg chg="modSp mod">
        <pc:chgData name="Jeffrey Falkinburg" userId="ca8bde08-9afa-4ec1-8f50-ddb0c2822753" providerId="ADAL" clId="{868D1E58-FECA-44D0-8899-FC38A6170AF7}" dt="2025-12-28T17:07:55.366" v="9" actId="962"/>
        <pc:sldMkLst>
          <pc:docMk/>
          <pc:sldMk cId="3113980429" sldId="766"/>
        </pc:sldMkLst>
        <pc:picChg chg="mod">
          <ac:chgData name="Jeffrey Falkinburg" userId="ca8bde08-9afa-4ec1-8f50-ddb0c2822753" providerId="ADAL" clId="{868D1E58-FECA-44D0-8899-FC38A6170AF7}" dt="2025-12-28T17:07:55.366" v="9" actId="962"/>
          <ac:picMkLst>
            <pc:docMk/>
            <pc:sldMk cId="3113980429" sldId="766"/>
            <ac:picMk id="6" creationId="{D0C358A8-C0D9-45D0-86D0-FC13C0D08146}"/>
          </ac:picMkLst>
        </pc:picChg>
        <pc:picChg chg="mod">
          <ac:chgData name="Jeffrey Falkinburg" userId="ca8bde08-9afa-4ec1-8f50-ddb0c2822753" providerId="ADAL" clId="{868D1E58-FECA-44D0-8899-FC38A6170AF7}" dt="2025-12-28T17:07:30.973" v="3" actId="962"/>
          <ac:picMkLst>
            <pc:docMk/>
            <pc:sldMk cId="3113980429" sldId="766"/>
            <ac:picMk id="7" creationId="{B960062B-628E-4189-A848-034F5851BAF3}"/>
          </ac:picMkLst>
        </pc:picChg>
        <pc:picChg chg="mod">
          <ac:chgData name="Jeffrey Falkinburg" userId="ca8bde08-9afa-4ec1-8f50-ddb0c2822753" providerId="ADAL" clId="{868D1E58-FECA-44D0-8899-FC38A6170AF7}" dt="2025-12-28T17:07:47.854" v="7" actId="962"/>
          <ac:picMkLst>
            <pc:docMk/>
            <pc:sldMk cId="3113980429" sldId="766"/>
            <ac:picMk id="8" creationId="{30BFBB6A-1177-4723-A9EE-A532CC3B8DF4}"/>
          </ac:picMkLst>
        </pc:picChg>
        <pc:picChg chg="mod">
          <ac:chgData name="Jeffrey Falkinburg" userId="ca8bde08-9afa-4ec1-8f50-ddb0c2822753" providerId="ADAL" clId="{868D1E58-FECA-44D0-8899-FC38A6170AF7}" dt="2025-12-28T17:07:24.784" v="1" actId="962"/>
          <ac:picMkLst>
            <pc:docMk/>
            <pc:sldMk cId="3113980429" sldId="766"/>
            <ac:picMk id="9" creationId="{8E9A23D0-29F7-48E4-A126-0582AC697037}"/>
          </ac:picMkLst>
        </pc:picChg>
      </pc:sldChg>
      <pc:sldChg chg="del">
        <pc:chgData name="Jeffrey Falkinburg" userId="ca8bde08-9afa-4ec1-8f50-ddb0c2822753" providerId="ADAL" clId="{868D1E58-FECA-44D0-8899-FC38A6170AF7}" dt="2025-12-28T17:20:47.484" v="40" actId="47"/>
        <pc:sldMkLst>
          <pc:docMk/>
          <pc:sldMk cId="2955862281" sldId="767"/>
        </pc:sldMkLst>
      </pc:sldChg>
      <pc:sldChg chg="add del">
        <pc:chgData name="Jeffrey Falkinburg" userId="ca8bde08-9afa-4ec1-8f50-ddb0c2822753" providerId="ADAL" clId="{868D1E58-FECA-44D0-8899-FC38A6170AF7}" dt="2025-12-28T17:23:03.894" v="43" actId="47"/>
        <pc:sldMkLst>
          <pc:docMk/>
          <pc:sldMk cId="2628391937" sldId="768"/>
        </pc:sldMkLst>
      </pc:sldChg>
      <pc:sldChg chg="add">
        <pc:chgData name="Jeffrey Falkinburg" userId="ca8bde08-9afa-4ec1-8f50-ddb0c2822753" providerId="ADAL" clId="{868D1E58-FECA-44D0-8899-FC38A6170AF7}" dt="2025-12-28T17:11:19.279" v="16"/>
        <pc:sldMkLst>
          <pc:docMk/>
          <pc:sldMk cId="1264721952" sldId="769"/>
        </pc:sldMkLst>
      </pc:sldChg>
      <pc:sldChg chg="add">
        <pc:chgData name="Jeffrey Falkinburg" userId="ca8bde08-9afa-4ec1-8f50-ddb0c2822753" providerId="ADAL" clId="{868D1E58-FECA-44D0-8899-FC38A6170AF7}" dt="2025-12-28T17:13:23.985" v="18"/>
        <pc:sldMkLst>
          <pc:docMk/>
          <pc:sldMk cId="4272136432" sldId="770"/>
        </pc:sldMkLst>
      </pc:sldChg>
      <pc:sldChg chg="add">
        <pc:chgData name="Jeffrey Falkinburg" userId="ca8bde08-9afa-4ec1-8f50-ddb0c2822753" providerId="ADAL" clId="{868D1E58-FECA-44D0-8899-FC38A6170AF7}" dt="2025-12-28T17:20:45.476" v="39"/>
        <pc:sldMkLst>
          <pc:docMk/>
          <pc:sldMk cId="1793327389" sldId="77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>
            <a:extLst>
              <a:ext uri="{FF2B5EF4-FFF2-40B4-BE49-F238E27FC236}">
                <a16:creationId xmlns:a16="http://schemas.microsoft.com/office/drawing/2014/main" id="{4B9A5774-267B-4EE9-A5B1-DE72C43CE5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F84F806C-3293-4214-8124-EB90F30FF5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66D29DDD-A7B3-4429-8446-17E8A9A90F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9529CEE8-6F09-4DB9-90B1-BDC655D8AEB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1" name="Picture 10" descr="Nebraska_N_RGB.png">
            <a:extLst>
              <a:ext uri="{FF2B5EF4-FFF2-40B4-BE49-F238E27FC236}">
                <a16:creationId xmlns:a16="http://schemas.microsoft.com/office/drawing/2014/main" id="{272F5B8E-CEE1-41E7-A0A3-F40CF2ACFD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2" name="Picture 11" descr="1505.028 Toolbox PPT_Sidebar_1a.jpg">
            <a:extLst>
              <a:ext uri="{FF2B5EF4-FFF2-40B4-BE49-F238E27FC236}">
                <a16:creationId xmlns:a16="http://schemas.microsoft.com/office/drawing/2014/main" id="{B7F98A4B-E502-4E11-95C9-2082C7A5BA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3" name="Line 15">
            <a:extLst>
              <a:ext uri="{FF2B5EF4-FFF2-40B4-BE49-F238E27FC236}">
                <a16:creationId xmlns:a16="http://schemas.microsoft.com/office/drawing/2014/main" id="{B94D8FB7-FF47-42A4-BE99-0CB49B213A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5CCCAF6F-B886-418D-AFEF-E037920DEE9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D339EEE1-41B7-47CE-A029-634388D4DB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8154C51A-3D04-42F0-807A-4EAA394DAC9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6379B253-AE7C-489D-AE30-78054143965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ectronics-tutorials.ws/logic/logic_1.html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en.wikipedia.org/wiki/List_of_7400-series_integrated_circuit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C363CF0-480A-4C1E-87DF-F19724B5B1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19780A-AABB-40D5-8FB5-CD4B39B57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8369" y="2286000"/>
            <a:ext cx="5832231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436 - Advanced Embedded Systems</a:t>
            </a:r>
            <a:br>
              <a:rPr lang="en-US" dirty="0"/>
            </a:br>
            <a:r>
              <a:rPr lang="en-US" sz="3200" dirty="0"/>
              <a:t>Lecture 2 – Digital System, Hierarchical Design, and testbench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9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Highlights of Modern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Encapsulate the concepts of entity, connectivity, concurrency, and timing</a:t>
            </a:r>
          </a:p>
          <a:p>
            <a:r>
              <a:rPr lang="en-US" dirty="0"/>
              <a:t>Incorporate propagation delay and timing information</a:t>
            </a:r>
          </a:p>
          <a:p>
            <a:r>
              <a:rPr lang="en-US" dirty="0"/>
              <a:t>Consist of constructs for structural implementation</a:t>
            </a:r>
          </a:p>
          <a:p>
            <a:r>
              <a:rPr lang="en-US" dirty="0"/>
              <a:t>Incorporate constructs for behavioral description (sequential execution of traditional PL)</a:t>
            </a:r>
          </a:p>
          <a:p>
            <a:r>
              <a:rPr lang="en-US" dirty="0"/>
              <a:t>Describe the operations and structures in gate level and RT level</a:t>
            </a:r>
          </a:p>
          <a:p>
            <a:r>
              <a:rPr lang="en-US" dirty="0"/>
              <a:t>Consist of constructs to support hierarchical design process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50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Industry-Standard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VHDL</a:t>
            </a:r>
          </a:p>
          <a:p>
            <a:pPr lvl="1"/>
            <a:r>
              <a:rPr lang="en-US" sz="1800" dirty="0"/>
              <a:t>DoD initiative in 1980s</a:t>
            </a:r>
          </a:p>
          <a:p>
            <a:pPr lvl="1"/>
            <a:r>
              <a:rPr lang="en-US" sz="1800" dirty="0"/>
              <a:t>Transferred to IEEE to standardize</a:t>
            </a:r>
          </a:p>
          <a:p>
            <a:pPr lvl="1"/>
            <a:r>
              <a:rPr lang="en-US" sz="1800" dirty="0"/>
              <a:t>First released in 1987</a:t>
            </a:r>
          </a:p>
          <a:p>
            <a:pPr lvl="1"/>
            <a:r>
              <a:rPr lang="en-US" sz="1800" dirty="0"/>
              <a:t>Similar to Ada</a:t>
            </a:r>
          </a:p>
          <a:p>
            <a:pPr lvl="1"/>
            <a:r>
              <a:rPr lang="en-US" sz="1800" dirty="0"/>
              <a:t>Heavily used in FPGA industry</a:t>
            </a:r>
          </a:p>
          <a:p>
            <a:pPr lvl="1"/>
            <a:r>
              <a:rPr lang="en-US" sz="1800" dirty="0"/>
              <a:t>New versions: 1993, 2001, 2008</a:t>
            </a:r>
          </a:p>
          <a:p>
            <a:r>
              <a:rPr lang="en-US" sz="1800" dirty="0"/>
              <a:t>Verilog</a:t>
            </a:r>
          </a:p>
          <a:p>
            <a:pPr lvl="1"/>
            <a:r>
              <a:rPr lang="en-US" sz="1800" dirty="0"/>
              <a:t>Developed by industry</a:t>
            </a:r>
          </a:p>
          <a:p>
            <a:pPr lvl="1"/>
            <a:r>
              <a:rPr lang="en-US" sz="1800" dirty="0"/>
              <a:t>Released in early 1980s</a:t>
            </a:r>
          </a:p>
          <a:p>
            <a:pPr lvl="1"/>
            <a:r>
              <a:rPr lang="en-US" sz="1800" dirty="0"/>
              <a:t>Similar to C</a:t>
            </a:r>
          </a:p>
          <a:p>
            <a:pPr lvl="1"/>
            <a:r>
              <a:rPr lang="en-US" sz="1800" dirty="0"/>
              <a:t>Heavily used in ASIC industry</a:t>
            </a:r>
          </a:p>
          <a:p>
            <a:pPr lvl="1"/>
            <a:r>
              <a:rPr lang="en-US" sz="1800" dirty="0"/>
              <a:t>New versions: 1995, 2001, 2005, 2009</a:t>
            </a:r>
          </a:p>
          <a:p>
            <a:pPr lvl="1"/>
            <a:r>
              <a:rPr lang="en-US" sz="1800" dirty="0" err="1"/>
              <a:t>SystemVerilog</a:t>
            </a:r>
            <a:r>
              <a:rPr lang="en-US" sz="1800" dirty="0"/>
              <a:t> is a superset of </a:t>
            </a:r>
            <a:r>
              <a:rPr lang="en-US" sz="1800"/>
              <a:t>Verilog 2005 &amp; 2009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517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Basic VHDL Concepts By Example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563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836804"/>
          </a:xfrm>
        </p:spPr>
        <p:txBody>
          <a:bodyPr/>
          <a:lstStyle/>
          <a:p>
            <a:r>
              <a:rPr lang="en-US" dirty="0"/>
              <a:t>Structural Description from Lesson 1</a:t>
            </a:r>
          </a:p>
        </p:txBody>
      </p:sp>
      <p:pic>
        <p:nvPicPr>
          <p:cNvPr id="1026" name="Picture 2" descr="Majority circuit dia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036" y="2538484"/>
            <a:ext cx="3995739" cy="334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76292" y="220814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b="1" u="sng" dirty="0"/>
              <a:t>Truth Table</a:t>
            </a:r>
          </a:p>
        </p:txBody>
      </p:sp>
      <p:sp>
        <p:nvSpPr>
          <p:cNvPr id="9" name="Line Callout 1 8" descr="Entity arrow showing the box"/>
          <p:cNvSpPr/>
          <p:nvPr/>
        </p:nvSpPr>
        <p:spPr bwMode="auto">
          <a:xfrm>
            <a:off x="6810233" y="2006221"/>
            <a:ext cx="1310185" cy="532263"/>
          </a:xfrm>
          <a:prstGeom prst="borderCallout1">
            <a:avLst>
              <a:gd name="adj1" fmla="val 46955"/>
              <a:gd name="adj2" fmla="val -1041"/>
              <a:gd name="adj3" fmla="val 240706"/>
              <a:gd name="adj4" fmla="val -5291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Entity</a:t>
            </a:r>
          </a:p>
        </p:txBody>
      </p:sp>
      <p:sp>
        <p:nvSpPr>
          <p:cNvPr id="11" name="Line Callout 1 10" descr="Architecture arrow showing what is inside the box."/>
          <p:cNvSpPr/>
          <p:nvPr/>
        </p:nvSpPr>
        <p:spPr bwMode="auto">
          <a:xfrm>
            <a:off x="7001302" y="2540759"/>
            <a:ext cx="2142698" cy="532263"/>
          </a:xfrm>
          <a:prstGeom prst="borderCallout1">
            <a:avLst>
              <a:gd name="adj1" fmla="val 105929"/>
              <a:gd name="adj2" fmla="val 49629"/>
              <a:gd name="adj3" fmla="val 368911"/>
              <a:gd name="adj4" fmla="val -3063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Architecture</a:t>
            </a:r>
          </a:p>
        </p:txBody>
      </p:sp>
      <p:sp>
        <p:nvSpPr>
          <p:cNvPr id="10" name="Rectangle 44">
            <a:extLst>
              <a:ext uri="{FF2B5EF4-FFF2-40B4-BE49-F238E27FC236}">
                <a16:creationId xmlns:a16="http://schemas.microsoft.com/office/drawing/2014/main" id="{4D801E2B-7B49-4F1F-9FD0-426135D8686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910388" y="6384971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FB6B9-BF17-439A-AF11-BF4CD9B977C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234177AB-49F8-7785-8959-8B7521A5B50A}"/>
              </a:ext>
            </a:extLst>
          </p:cNvPr>
          <p:cNvGraphicFramePr>
            <a:graphicFrameLocks noGrp="1"/>
          </p:cNvGraphicFramePr>
          <p:nvPr/>
        </p:nvGraphicFramePr>
        <p:xfrm>
          <a:off x="676292" y="2669805"/>
          <a:ext cx="2133600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75994352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84464943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61297807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741205629"/>
                    </a:ext>
                  </a:extLst>
                </a:gridCol>
              </a:tblGrid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32762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70224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296790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820736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910148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4233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35806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606099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58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72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Entity declaration</a:t>
            </a:r>
          </a:p>
          <a:p>
            <a:pPr lvl="1"/>
            <a:r>
              <a:rPr lang="en-US" dirty="0"/>
              <a:t>i/o ports (“outline” of the circuit)</a:t>
            </a:r>
          </a:p>
          <a:p>
            <a:r>
              <a:rPr lang="en-US" dirty="0"/>
              <a:t>Architecture body</a:t>
            </a:r>
          </a:p>
          <a:p>
            <a:pPr lvl="1"/>
            <a:r>
              <a:rPr lang="en-US" dirty="0"/>
              <a:t>Signal declaration</a:t>
            </a:r>
          </a:p>
          <a:p>
            <a:pPr lvl="1"/>
            <a:r>
              <a:rPr lang="en-US" dirty="0"/>
              <a:t>Each concurrent statement</a:t>
            </a:r>
          </a:p>
          <a:p>
            <a:pPr lvl="1"/>
            <a:r>
              <a:rPr lang="en-US" dirty="0"/>
              <a:t>Can be thought of as a circuit part</a:t>
            </a:r>
          </a:p>
          <a:p>
            <a:pPr lvl="1"/>
            <a:r>
              <a:rPr lang="en-US" dirty="0"/>
              <a:t>Contains timing information</a:t>
            </a:r>
          </a:p>
          <a:p>
            <a:pPr lvl="1"/>
            <a:r>
              <a:rPr lang="en-US" dirty="0"/>
              <a:t>Arch body can be thought as a “collection of parts”</a:t>
            </a:r>
          </a:p>
          <a:p>
            <a:r>
              <a:rPr lang="en-US" dirty="0"/>
              <a:t>What’s the difference between this and a C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947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Behavioral Description – </a:t>
            </a:r>
            <a:br>
              <a:rPr lang="en-US" sz="3200" dirty="0"/>
            </a:br>
            <a:r>
              <a:rPr lang="en-US" sz="3200" dirty="0"/>
              <a:t>Lecture 1 Majority Circuit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EF015-741B-43DE-8A3A-BDAB0992138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library IEEE;			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These lines are similar to a #include in C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IEEE.std_logic_1164.all;</a:t>
            </a: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entity majority is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port(	a, b, c:	in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std_logic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f:   	out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std_logic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majority;</a:t>
            </a: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 structure of majority is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signal	s1, s2, s3: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std_logic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		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wires which begin and end in the component</a:t>
            </a: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 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s1 &lt;= a and c;			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These statements are called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s2 &lt;= b and c;			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concurrent signal assignments.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s3 &lt;= a and b;			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They all happen at the same time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 &lt;= s1 or s2 or s3;			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unlike a regular programming lang.</a:t>
            </a: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structure;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ine Callout 1 8" descr="Entity arrow showing the box">
            <a:extLst>
              <a:ext uri="{FF2B5EF4-FFF2-40B4-BE49-F238E27FC236}">
                <a16:creationId xmlns:a16="http://schemas.microsoft.com/office/drawing/2014/main" id="{9B60F315-85AC-46F4-9683-C87544961CC9}"/>
              </a:ext>
            </a:extLst>
          </p:cNvPr>
          <p:cNvSpPr/>
          <p:nvPr/>
        </p:nvSpPr>
        <p:spPr bwMode="auto">
          <a:xfrm>
            <a:off x="6810233" y="2006221"/>
            <a:ext cx="1310185" cy="532263"/>
          </a:xfrm>
          <a:prstGeom prst="borderCallout1">
            <a:avLst>
              <a:gd name="adj1" fmla="val 46955"/>
              <a:gd name="adj2" fmla="val -1041"/>
              <a:gd name="adj3" fmla="val 98585"/>
              <a:gd name="adj4" fmla="val -283864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Entity</a:t>
            </a:r>
          </a:p>
        </p:txBody>
      </p:sp>
      <p:sp>
        <p:nvSpPr>
          <p:cNvPr id="7" name="Line Callout 1 10" descr="Architecture arrow showing what is inside the box.">
            <a:extLst>
              <a:ext uri="{FF2B5EF4-FFF2-40B4-BE49-F238E27FC236}">
                <a16:creationId xmlns:a16="http://schemas.microsoft.com/office/drawing/2014/main" id="{8E7573E8-B640-4555-B169-E5B8B862DBA9}"/>
              </a:ext>
            </a:extLst>
          </p:cNvPr>
          <p:cNvSpPr/>
          <p:nvPr/>
        </p:nvSpPr>
        <p:spPr bwMode="auto">
          <a:xfrm>
            <a:off x="6810233" y="2541016"/>
            <a:ext cx="2142698" cy="532263"/>
          </a:xfrm>
          <a:prstGeom prst="borderCallout1">
            <a:avLst>
              <a:gd name="adj1" fmla="val 105929"/>
              <a:gd name="adj2" fmla="val 49629"/>
              <a:gd name="adj3" fmla="val 261149"/>
              <a:gd name="adj4" fmla="val -15206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Architecture</a:t>
            </a:r>
          </a:p>
        </p:txBody>
      </p:sp>
    </p:spTree>
    <p:extLst>
      <p:ext uri="{BB962C8B-B14F-4D97-AF65-F5344CB8AC3E}">
        <p14:creationId xmlns:p14="http://schemas.microsoft.com/office/powerpoint/2010/main" val="427213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structural view, a circuit is constructed by smaller parts.</a:t>
            </a:r>
          </a:p>
          <a:p>
            <a:r>
              <a:rPr lang="en-US" dirty="0"/>
              <a:t>Structural description specifies the types of parts and connections.</a:t>
            </a:r>
          </a:p>
          <a:p>
            <a:r>
              <a:rPr lang="en-US" dirty="0"/>
              <a:t>Essentially a textual description of a schematic</a:t>
            </a:r>
          </a:p>
          <a:p>
            <a:r>
              <a:rPr lang="en-US" dirty="0"/>
              <a:t>Done by using “component” in VHDL</a:t>
            </a:r>
          </a:p>
          <a:p>
            <a:pPr lvl="1"/>
            <a:r>
              <a:rPr lang="en-US" i="1" dirty="0"/>
              <a:t>First declared (make known)</a:t>
            </a:r>
          </a:p>
          <a:p>
            <a:pPr lvl="1"/>
            <a:r>
              <a:rPr lang="en-US" i="1" dirty="0"/>
              <a:t>Then instantiated (used)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08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 – Component Declaration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	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library </a:t>
            </a:r>
            <a:r>
              <a:rPr lang="en-US" sz="1400" b="1" dirty="0" err="1"/>
              <a:t>unisim</a:t>
            </a:r>
            <a:r>
              <a:rPr lang="en-US" sz="1400" b="1" dirty="0"/>
              <a:t>;			-- Use these libraries if you are using primitive components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</a:t>
            </a:r>
            <a:r>
              <a:rPr lang="en-US" sz="1400" b="1" dirty="0" err="1"/>
              <a:t>unisim.vcomponents.all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endParaRPr lang="en-US" sz="1400" b="1" dirty="0"/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endParaRPr lang="en-US" sz="1400" b="1" dirty="0"/>
          </a:p>
          <a:p>
            <a:pPr>
              <a:spcBef>
                <a:spcPts val="0"/>
              </a:spcBef>
            </a:pPr>
            <a:r>
              <a:rPr lang="en-US" sz="1400" b="1" dirty="0"/>
              <a:t>architecture structure of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component 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( i0, i1	: in </a:t>
            </a:r>
            <a:r>
              <a:rPr lang="en-US" sz="1400" b="1" dirty="0" err="1"/>
              <a:t>std_logic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 o 		: 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component OR3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( i0, i1, i2	: in </a:t>
            </a:r>
            <a:r>
              <a:rPr lang="en-US" sz="1400" b="1" dirty="0" err="1"/>
              <a:t>std_logic</a:t>
            </a:r>
            <a:r>
              <a:rPr lang="en-US" sz="14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 o 			: 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signal	s1, s2, s3: </a:t>
            </a:r>
            <a:r>
              <a:rPr lang="en-US" sz="1400" b="1" dirty="0" err="1"/>
              <a:t>std_logic</a:t>
            </a:r>
            <a:r>
              <a:rPr lang="en-US" sz="1400" b="1" dirty="0"/>
              <a:t>;	-- wires which begin and end in the component</a:t>
            </a:r>
          </a:p>
          <a:p>
            <a:pPr>
              <a:spcBef>
                <a:spcPts val="0"/>
              </a:spcBef>
            </a:pPr>
            <a:endParaRPr lang="en-US" sz="1400" b="1" dirty="0"/>
          </a:p>
        </p:txBody>
      </p:sp>
      <p:sp>
        <p:nvSpPr>
          <p:cNvPr id="7" name="Line Callout 1 8" descr="Arrow to Component Declarations before Begin">
            <a:extLst>
              <a:ext uri="{FF2B5EF4-FFF2-40B4-BE49-F238E27FC236}">
                <a16:creationId xmlns:a16="http://schemas.microsoft.com/office/drawing/2014/main" id="{12B34E2A-77BE-4D88-9108-5CED0F567BD3}"/>
              </a:ext>
            </a:extLst>
          </p:cNvPr>
          <p:cNvSpPr/>
          <p:nvPr/>
        </p:nvSpPr>
        <p:spPr bwMode="auto">
          <a:xfrm>
            <a:off x="5308007" y="2811764"/>
            <a:ext cx="2769195" cy="1361093"/>
          </a:xfrm>
          <a:prstGeom prst="borderCallout1">
            <a:avLst>
              <a:gd name="adj1" fmla="val 46955"/>
              <a:gd name="adj2" fmla="val -1041"/>
              <a:gd name="adj3" fmla="val 85446"/>
              <a:gd name="adj4" fmla="val -11899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Component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Declarations before Begin</a:t>
            </a:r>
          </a:p>
        </p:txBody>
      </p:sp>
      <p:sp>
        <p:nvSpPr>
          <p:cNvPr id="9" name="Line Callout 1 8" descr="Arrow to Primitive Components Library">
            <a:extLst>
              <a:ext uri="{FF2B5EF4-FFF2-40B4-BE49-F238E27FC236}">
                <a16:creationId xmlns:a16="http://schemas.microsoft.com/office/drawing/2014/main" id="{C88CD832-9F82-4930-AEA9-48046DFDB636}"/>
              </a:ext>
            </a:extLst>
          </p:cNvPr>
          <p:cNvSpPr/>
          <p:nvPr/>
        </p:nvSpPr>
        <p:spPr bwMode="auto">
          <a:xfrm>
            <a:off x="3831771" y="2122333"/>
            <a:ext cx="4974147" cy="532263"/>
          </a:xfrm>
          <a:prstGeom prst="borderCallout1">
            <a:avLst>
              <a:gd name="adj1" fmla="val 46955"/>
              <a:gd name="adj2" fmla="val -1041"/>
              <a:gd name="adj3" fmla="val 26012"/>
              <a:gd name="adj4" fmla="val -2263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Primitive Components Library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09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Description –Component Instantiation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begin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unit1: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s1 &lt;= a and b;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a,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b,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s1);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unit2: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s2 &lt;= b and c;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b,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c,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s2);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unit3:	AND2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s3 &lt;= a and c;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a,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c,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s3);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unit4:	OR3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 map (		-- f &lt;= s1 or s2 or s3;			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i0 =&gt; s1,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i1 =&gt; s2,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i2 =&gt; s3,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o =&gt; f);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structure;</a:t>
            </a:r>
          </a:p>
        </p:txBody>
      </p:sp>
      <p:sp>
        <p:nvSpPr>
          <p:cNvPr id="7" name="Line Callout 1 8" descr="Arrow to Component Instantiations after Begin">
            <a:extLst>
              <a:ext uri="{FF2B5EF4-FFF2-40B4-BE49-F238E27FC236}">
                <a16:creationId xmlns:a16="http://schemas.microsoft.com/office/drawing/2014/main" id="{1707FA22-F246-41BF-88E1-AFD2E33D5E09}"/>
              </a:ext>
            </a:extLst>
          </p:cNvPr>
          <p:cNvSpPr/>
          <p:nvPr/>
        </p:nvSpPr>
        <p:spPr bwMode="auto">
          <a:xfrm>
            <a:off x="5512343" y="1832050"/>
            <a:ext cx="2769195" cy="1361093"/>
          </a:xfrm>
          <a:prstGeom prst="borderCallout1">
            <a:avLst>
              <a:gd name="adj1" fmla="val 46955"/>
              <a:gd name="adj2" fmla="val -1041"/>
              <a:gd name="adj3" fmla="val 76915"/>
              <a:gd name="adj4" fmla="val -90955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Component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Instantiations after Begin</a:t>
            </a:r>
          </a:p>
        </p:txBody>
      </p:sp>
    </p:spTree>
    <p:extLst>
      <p:ext uri="{BB962C8B-B14F-4D97-AF65-F5344CB8AC3E}">
        <p14:creationId xmlns:p14="http://schemas.microsoft.com/office/powerpoint/2010/main" val="235753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836804"/>
          </a:xfrm>
        </p:spPr>
        <p:txBody>
          <a:bodyPr/>
          <a:lstStyle/>
          <a:p>
            <a:r>
              <a:rPr lang="en-US" dirty="0"/>
              <a:t>A behavioral description of a component describes what the circuit does rather than how it is done.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2241352"/>
            <a:ext cx="83251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architecture Behavioral of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begin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f &lt;=	'0' when a='0' and b='0'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a='0' and b='0'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a='0' and b='1'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a='0' and b='1'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a='1' and b='0'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a='1' and b='0' and c='1'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a='1' and b='1' and c='0'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-- essentially an enumeration of a truth table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Behavioral;</a:t>
            </a:r>
          </a:p>
        </p:txBody>
      </p:sp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04766C39-1C27-F2C8-3B8B-1E792FDCDF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18215"/>
              </p:ext>
            </p:extLst>
          </p:nvPr>
        </p:nvGraphicFramePr>
        <p:xfrm>
          <a:off x="6641910" y="2754465"/>
          <a:ext cx="2133600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75994352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84464943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61297807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741205629"/>
                    </a:ext>
                  </a:extLst>
                </a:gridCol>
              </a:tblGrid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32762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70224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296790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820736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910148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4233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35806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606099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5888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2693100-07B6-C1B3-2AF3-203EF35EA01E}"/>
              </a:ext>
            </a:extLst>
          </p:cNvPr>
          <p:cNvSpPr txBox="1"/>
          <p:nvPr/>
        </p:nvSpPr>
        <p:spPr>
          <a:xfrm>
            <a:off x="6641910" y="2301999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b="1" u="sng" dirty="0"/>
              <a:t>Truth Table</a:t>
            </a:r>
          </a:p>
        </p:txBody>
      </p:sp>
    </p:spTree>
    <p:extLst>
      <p:ext uri="{BB962C8B-B14F-4D97-AF65-F5344CB8AC3E}">
        <p14:creationId xmlns:p14="http://schemas.microsoft.com/office/powerpoint/2010/main" val="194378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HW #1 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Overview of HDLs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Basic VHDL concepts by example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 err="1"/>
              <a:t>Testbenches</a:t>
            </a:r>
            <a:endParaRPr lang="en-US" sz="26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Concatenation operator helps make code more readable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2776" y="2243627"/>
            <a:ext cx="832513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library IEEE;	-- 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port(	a, b, c:	in </a:t>
            </a:r>
            <a:r>
              <a:rPr lang="en-US" sz="1400" b="1" dirty="0" err="1"/>
              <a:t>std_logic</a:t>
            </a:r>
            <a:r>
              <a:rPr lang="en-US" sz="1400" b="1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f:	out </a:t>
            </a:r>
            <a:r>
              <a:rPr lang="en-US" sz="1400" b="1" dirty="0" err="1"/>
              <a:t>std_logic</a:t>
            </a:r>
            <a:r>
              <a:rPr lang="en-US" sz="14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majority;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architecture Behavioral of majority2 is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signal temp: </a:t>
            </a:r>
            <a:r>
              <a:rPr lang="en-US" sz="1400" b="1" dirty="0" err="1"/>
              <a:t>std_logic_vector</a:t>
            </a:r>
            <a:r>
              <a:rPr lang="en-US" sz="1400" b="1" dirty="0"/>
              <a:t>(2 </a:t>
            </a:r>
            <a:r>
              <a:rPr lang="en-US" sz="1400" b="1" dirty="0" err="1"/>
              <a:t>downto</a:t>
            </a:r>
            <a:r>
              <a:rPr lang="en-US" sz="1400" b="1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temp &lt;= a &amp; b &amp; c;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f &lt;=	'0' when temp = "000" else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"001"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"010"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"011"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'0' when temp = "100"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"101"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 when temp = "110" else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		'1';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end Behavioral;</a:t>
            </a:r>
          </a:p>
        </p:txBody>
      </p:sp>
      <p:sp>
        <p:nvSpPr>
          <p:cNvPr id="8" name="Line Callout 1 7" descr="Arrow to Concatenation Operator"/>
          <p:cNvSpPr/>
          <p:nvPr/>
        </p:nvSpPr>
        <p:spPr bwMode="auto">
          <a:xfrm>
            <a:off x="6059604" y="2052557"/>
            <a:ext cx="2770495" cy="982639"/>
          </a:xfrm>
          <a:prstGeom prst="borderCallout1">
            <a:avLst>
              <a:gd name="adj1" fmla="val 46955"/>
              <a:gd name="adj2" fmla="val -1041"/>
              <a:gd name="adj3" fmla="val 225107"/>
              <a:gd name="adj4" fmla="val -11676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Concatenation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Operator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Line Callout 1 8" descr="arrow to Double quotes for std_logic_vectors"/>
          <p:cNvSpPr/>
          <p:nvPr/>
        </p:nvSpPr>
        <p:spPr bwMode="auto">
          <a:xfrm>
            <a:off x="6059605" y="3173948"/>
            <a:ext cx="2770495" cy="982639"/>
          </a:xfrm>
          <a:prstGeom prst="borderCallout1">
            <a:avLst>
              <a:gd name="adj1" fmla="val 46955"/>
              <a:gd name="adj2" fmla="val -1041"/>
              <a:gd name="adj3" fmla="val 126496"/>
              <a:gd name="adj4" fmla="val -68983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800" dirty="0"/>
              <a:t>Double quotes for </a:t>
            </a:r>
            <a:r>
              <a:rPr lang="en-US" sz="2800" dirty="0" err="1"/>
              <a:t>std_logic_vectors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vs Sequential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difference between combinational and sequential?</a:t>
            </a:r>
          </a:p>
          <a:p>
            <a:pPr lvl="1"/>
            <a:r>
              <a:rPr lang="en-US" dirty="0"/>
              <a:t>A clock signal in the entity for the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Majority circuit dia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060" y="2786134"/>
            <a:ext cx="3995739" cy="334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62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VHDL they are called literals (not a constant)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2776" y="2134772"/>
            <a:ext cx="832513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lvl="1" indent="0">
              <a:buNone/>
            </a:pPr>
            <a:r>
              <a:rPr lang="en-US" b="1" dirty="0" err="1"/>
              <a:t>hexDigit</a:t>
            </a:r>
            <a:r>
              <a:rPr lang="en-US" b="1" dirty="0"/>
              <a:t> : </a:t>
            </a:r>
            <a:r>
              <a:rPr lang="en-US" b="1" dirty="0" err="1"/>
              <a:t>std_logic_vector</a:t>
            </a:r>
            <a:r>
              <a:rPr lang="en-US" b="1" dirty="0"/>
              <a:t> (3 </a:t>
            </a:r>
            <a:r>
              <a:rPr lang="en-US" b="1" dirty="0" err="1"/>
              <a:t>downto</a:t>
            </a:r>
            <a:r>
              <a:rPr lang="en-US" b="1" dirty="0"/>
              <a:t> 0);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</a:t>
            </a:r>
            <a:r>
              <a:rPr lang="en-US" b="1" dirty="0" err="1"/>
              <a:t>x“D</a:t>
            </a:r>
            <a:r>
              <a:rPr lang="en-US" b="1" dirty="0"/>
              <a:t>” else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“0101” else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= d“12” else </a:t>
            </a:r>
          </a:p>
          <a:p>
            <a:pPr marL="406400" lvl="1" indent="0">
              <a:buNone/>
            </a:pPr>
            <a:r>
              <a:rPr lang="en-US" b="1" dirty="0"/>
              <a:t>“=” – used to compare</a:t>
            </a:r>
          </a:p>
          <a:p>
            <a:pPr marL="406400" lvl="1" indent="0">
              <a:buNone/>
            </a:pPr>
            <a:r>
              <a:rPr lang="en-US" b="1" dirty="0"/>
              <a:t>“&lt;=” – used to assign</a:t>
            </a:r>
          </a:p>
          <a:p>
            <a:pPr marL="406400" lvl="1"/>
            <a:r>
              <a:rPr lang="en-US" b="1" dirty="0" err="1"/>
              <a:t>hexDigit</a:t>
            </a:r>
            <a:r>
              <a:rPr lang="en-US" b="1" dirty="0"/>
              <a:t> : </a:t>
            </a:r>
            <a:r>
              <a:rPr lang="en-US" b="1" dirty="0" err="1"/>
              <a:t>std_logic_vector</a:t>
            </a:r>
            <a:r>
              <a:rPr lang="en-US" b="1" dirty="0"/>
              <a:t> (15 </a:t>
            </a:r>
            <a:r>
              <a:rPr lang="en-US" b="1" dirty="0" err="1"/>
              <a:t>downto</a:t>
            </a:r>
            <a:r>
              <a:rPr lang="en-US" b="1" dirty="0"/>
              <a:t> 0);</a:t>
            </a:r>
          </a:p>
          <a:p>
            <a:pPr marL="406400" lvl="1" indent="0">
              <a:buNone/>
            </a:pPr>
            <a:r>
              <a:rPr lang="en-US" b="1" dirty="0"/>
              <a:t>	…</a:t>
            </a:r>
            <a:r>
              <a:rPr lang="en-US" b="1" dirty="0" err="1"/>
              <a:t>hexDigit</a:t>
            </a:r>
            <a:r>
              <a:rPr lang="en-US" b="1" dirty="0"/>
              <a:t> &lt;= x“C0_FF_EE”; --can also use separators</a:t>
            </a:r>
          </a:p>
        </p:txBody>
      </p:sp>
    </p:spTree>
    <p:extLst>
      <p:ext uri="{BB962C8B-B14F-4D97-AF65-F5344CB8AC3E}">
        <p14:creationId xmlns:p14="http://schemas.microsoft.com/office/powerpoint/2010/main" val="373224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Testbenches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817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Testbench</a:t>
            </a:r>
            <a:r>
              <a:rPr lang="en-US" dirty="0"/>
              <a:t> – Component Declaration and Instantiation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ENTITY </a:t>
            </a:r>
            <a:r>
              <a:rPr lang="en-US" sz="1800" b="1" dirty="0" err="1"/>
              <a:t>majority_tb</a:t>
            </a:r>
            <a:r>
              <a:rPr lang="en-US" sz="1800" b="1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 </a:t>
            </a:r>
            <a:r>
              <a:rPr lang="en-US" sz="1800" b="1" dirty="0" err="1"/>
              <a:t>majority_tb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b="1" dirty="0"/>
              <a:t>ARCHITECTURE behavior OF </a:t>
            </a:r>
            <a:r>
              <a:rPr lang="en-US" sz="1800" b="1" dirty="0" err="1"/>
              <a:t>majority_tb</a:t>
            </a:r>
            <a:r>
              <a:rPr lang="en-US" sz="1800" b="1" dirty="0"/>
              <a:t> IS 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COMPONENT majority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PORT(	a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: IN 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: OUT  </a:t>
            </a:r>
            <a:r>
              <a:rPr lang="en-US" sz="1800" b="1" dirty="0" err="1"/>
              <a:t>std_logic</a:t>
            </a:r>
            <a:r>
              <a:rPr lang="en-US" sz="1800" b="1" dirty="0"/>
              <a:t>);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signal s1, s2, s3, s4: </a:t>
            </a:r>
            <a:r>
              <a:rPr lang="en-US" sz="1800" b="1" dirty="0" err="1"/>
              <a:t>std_logic</a:t>
            </a:r>
            <a:r>
              <a:rPr lang="en-US" sz="1800" b="1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800" b="1" dirty="0" err="1"/>
              <a:t>uut</a:t>
            </a:r>
            <a:r>
              <a:rPr lang="en-US" sz="1800" b="1" dirty="0"/>
              <a:t>: majority PORT MAP (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a =&gt; s1,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=&gt; s2,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=&gt; s3,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=&gt; s4);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</a:t>
            </a:r>
          </a:p>
        </p:txBody>
      </p:sp>
      <p:pic>
        <p:nvPicPr>
          <p:cNvPr id="1026" name="Picture 2" descr="Majority testbench circuit dia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810" y="2739148"/>
            <a:ext cx="4838700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981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D250-61AE-4167-886E-42D4E74B1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Test Vectors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A47DEFAC-0D07-F8FF-6AD5-6DCA88EC380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88739" y="2558522"/>
          <a:ext cx="770637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70637">
                  <a:extLst>
                    <a:ext uri="{9D8B030D-6E8A-4147-A177-3AD203B41FA5}">
                      <a16:colId xmlns:a16="http://schemas.microsoft.com/office/drawing/2014/main" val="167040699"/>
                    </a:ext>
                  </a:extLst>
                </a:gridCol>
              </a:tblGrid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482304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893392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108043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307704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804622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67274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872174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952457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91061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8C55C6-FDD9-49BD-9796-F3D0993508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27422-AA7F-4D46-860D-7F434BF988C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8CCE7D-0672-41F4-BC30-761007071E91}"/>
              </a:ext>
            </a:extLst>
          </p:cNvPr>
          <p:cNvSpPr txBox="1"/>
          <p:nvPr/>
        </p:nvSpPr>
        <p:spPr>
          <a:xfrm>
            <a:off x="450376" y="1436134"/>
            <a:ext cx="587059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800" b="1" dirty="0" err="1"/>
              <a:t>uut</a:t>
            </a:r>
            <a:r>
              <a:rPr lang="en-US" sz="1800" b="1" dirty="0"/>
              <a:t>: majority PORT MAP (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a =&gt; s1,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b =&gt; s2,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c =&gt; s3,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	f =&gt; s4);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end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 marL="1089025" indent="-631825">
              <a:spcBef>
                <a:spcPts val="0"/>
              </a:spcBef>
            </a:pPr>
            <a:r>
              <a:rPr lang="en-US" sz="1800" b="1" dirty="0"/>
              <a:t>s1 &lt;= '0', '1' after 40ns;</a:t>
            </a:r>
          </a:p>
          <a:p>
            <a:pPr marL="1089025" indent="-631825">
              <a:spcBef>
                <a:spcPts val="0"/>
              </a:spcBef>
            </a:pPr>
            <a:r>
              <a:rPr lang="en-US" sz="1800" b="1" dirty="0"/>
              <a:t>s2 &lt;= '0', '1' after 20ns, '0' after 40ns, '1' after 60ns;</a:t>
            </a:r>
          </a:p>
          <a:p>
            <a:pPr marL="1089025" indent="-631825">
              <a:spcBef>
                <a:spcPts val="0"/>
              </a:spcBef>
            </a:pPr>
            <a:r>
              <a:rPr lang="en-US" sz="1800" b="1" dirty="0"/>
              <a:t>s3 &lt;= '0', '1' after 10ns, '0' after 20ns, '1' after 30ns, '0' after 40ns, '1' after 50ns , '0' after 60ns, '1' after 70ns;</a:t>
            </a:r>
          </a:p>
          <a:p>
            <a:pPr>
              <a:spcBef>
                <a:spcPts val="0"/>
              </a:spcBef>
            </a:pPr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b="1" dirty="0"/>
              <a:t>end behavior;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CBDD812C-1B07-5F7E-5483-F10FC58FE90A}"/>
              </a:ext>
            </a:extLst>
          </p:cNvPr>
          <p:cNvGraphicFramePr>
            <a:graphicFrameLocks noGrp="1"/>
          </p:cNvGraphicFramePr>
          <p:nvPr/>
        </p:nvGraphicFramePr>
        <p:xfrm>
          <a:off x="6859377" y="2558522"/>
          <a:ext cx="2133600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75994352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84464943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61297807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741205629"/>
                    </a:ext>
                  </a:extLst>
                </a:gridCol>
              </a:tblGrid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32762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70224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296790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820736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910148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42335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35806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606099"/>
                  </a:ext>
                </a:extLst>
              </a:tr>
              <a:tr h="280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58881"/>
                  </a:ext>
                </a:extLst>
              </a:tr>
            </a:tbl>
          </a:graphicData>
        </a:graphic>
      </p:graphicFrame>
      <p:sp>
        <p:nvSpPr>
          <p:cNvPr id="9" name="Line Callout 1 7">
            <a:extLst>
              <a:ext uri="{FF2B5EF4-FFF2-40B4-BE49-F238E27FC236}">
                <a16:creationId xmlns:a16="http://schemas.microsoft.com/office/drawing/2014/main" id="{C8730258-B8BB-C2B6-A540-AA8159225B2A}"/>
              </a:ext>
            </a:extLst>
          </p:cNvPr>
          <p:cNvSpPr/>
          <p:nvPr/>
        </p:nvSpPr>
        <p:spPr bwMode="auto">
          <a:xfrm>
            <a:off x="6692403" y="1676399"/>
            <a:ext cx="518093" cy="433993"/>
          </a:xfrm>
          <a:prstGeom prst="borderCallout1">
            <a:avLst>
              <a:gd name="adj1" fmla="val 102019"/>
              <a:gd name="adj2" fmla="val 50838"/>
              <a:gd name="adj3" fmla="val 203929"/>
              <a:gd name="adj4" fmla="val 79431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pitchFamily="34" charset="0"/>
              </a:rPr>
              <a:t>s1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Line Callout 1 7">
            <a:extLst>
              <a:ext uri="{FF2B5EF4-FFF2-40B4-BE49-F238E27FC236}">
                <a16:creationId xmlns:a16="http://schemas.microsoft.com/office/drawing/2014/main" id="{8C0006F4-F3FB-F888-0DFB-01458A9C5D9E}"/>
              </a:ext>
            </a:extLst>
          </p:cNvPr>
          <p:cNvSpPr/>
          <p:nvPr/>
        </p:nvSpPr>
        <p:spPr bwMode="auto">
          <a:xfrm>
            <a:off x="7216468" y="1676399"/>
            <a:ext cx="518093" cy="433993"/>
          </a:xfrm>
          <a:prstGeom prst="borderCallout1">
            <a:avLst>
              <a:gd name="adj1" fmla="val 102019"/>
              <a:gd name="adj2" fmla="val 50838"/>
              <a:gd name="adj3" fmla="val 203929"/>
              <a:gd name="adj4" fmla="val 79431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pitchFamily="34" charset="0"/>
              </a:rPr>
              <a:t>s2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Line Callout 1 7">
            <a:extLst>
              <a:ext uri="{FF2B5EF4-FFF2-40B4-BE49-F238E27FC236}">
                <a16:creationId xmlns:a16="http://schemas.microsoft.com/office/drawing/2014/main" id="{FCEE78FF-4CB4-D78A-A7E0-28A530D9D473}"/>
              </a:ext>
            </a:extLst>
          </p:cNvPr>
          <p:cNvSpPr/>
          <p:nvPr/>
        </p:nvSpPr>
        <p:spPr bwMode="auto">
          <a:xfrm>
            <a:off x="7733276" y="1676399"/>
            <a:ext cx="518093" cy="433993"/>
          </a:xfrm>
          <a:prstGeom prst="borderCallout1">
            <a:avLst>
              <a:gd name="adj1" fmla="val 102019"/>
              <a:gd name="adj2" fmla="val 50838"/>
              <a:gd name="adj3" fmla="val 203929"/>
              <a:gd name="adj4" fmla="val 79431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pitchFamily="34" charset="0"/>
              </a:rPr>
              <a:t>s3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Line Callout 1 7">
            <a:extLst>
              <a:ext uri="{FF2B5EF4-FFF2-40B4-BE49-F238E27FC236}">
                <a16:creationId xmlns:a16="http://schemas.microsoft.com/office/drawing/2014/main" id="{6DA0B6A9-5690-996A-91F2-61A6BBF4DFF9}"/>
              </a:ext>
            </a:extLst>
          </p:cNvPr>
          <p:cNvSpPr/>
          <p:nvPr/>
        </p:nvSpPr>
        <p:spPr bwMode="auto">
          <a:xfrm>
            <a:off x="8627455" y="1675304"/>
            <a:ext cx="518093" cy="433993"/>
          </a:xfrm>
          <a:prstGeom prst="borderCallout1">
            <a:avLst>
              <a:gd name="adj1" fmla="val 197333"/>
              <a:gd name="adj2" fmla="val 20022"/>
              <a:gd name="adj3" fmla="val 101927"/>
              <a:gd name="adj4" fmla="val 5141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pitchFamily="34" charset="0"/>
              </a:rPr>
              <a:t>s4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32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Testbench – Test Vectors for self checking testbenches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0" y="1509405"/>
            <a:ext cx="8131175" cy="4324350"/>
          </a:xfrm>
        </p:spPr>
        <p:txBody>
          <a:bodyPr/>
          <a:lstStyle/>
          <a:p>
            <a:r>
              <a:rPr lang="en-US" dirty="0"/>
              <a:t>Test Vector Setup (before begin):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Loop to apply the 8 test input vectors to majority circuit (after begin)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080" y="1886506"/>
            <a:ext cx="85162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/>
              <a:t>1.	CONSTANT </a:t>
            </a:r>
            <a:r>
              <a:rPr lang="en-US" sz="1800" dirty="0" err="1"/>
              <a:t>TEST_ELEMENTS:integer</a:t>
            </a:r>
            <a:r>
              <a:rPr lang="en-US" sz="1800" dirty="0"/>
              <a:t>:=8;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SUBTYPE INPUT is </a:t>
            </a:r>
            <a:r>
              <a:rPr lang="en-US" sz="1800" dirty="0" err="1"/>
              <a:t>std_logic_vector</a:t>
            </a:r>
            <a:r>
              <a:rPr lang="en-US" sz="1800" dirty="0"/>
              <a:t>(2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TYPE TEST_INPUT_VECTOR is array (1 to TEST_ELEMENTS) of INPUT;</a:t>
            </a:r>
          </a:p>
          <a:p>
            <a:pPr marL="1487488" indent="-1487488">
              <a:spcBef>
                <a:spcPts val="0"/>
              </a:spcBef>
              <a:tabLst>
                <a:tab pos="914400" algn="l"/>
              </a:tabLst>
            </a:pPr>
            <a:r>
              <a:rPr lang="en-US" sz="1800" dirty="0"/>
              <a:t>4.	SIGNAL TEST_INPUT: TEST_INPUT_VECTOR := ("000", "001", "010", "011", "100", "101", "110", "111");</a:t>
            </a:r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1.	for i in 1 to TEST_ELEMENTS loop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    </a:t>
            </a:r>
            <a:r>
              <a:rPr lang="en-US" sz="1800" dirty="0" err="1"/>
              <a:t>testVector</a:t>
            </a:r>
            <a:r>
              <a:rPr lang="en-US" sz="1800" dirty="0"/>
              <a:t> &lt;= </a:t>
            </a:r>
            <a:r>
              <a:rPr lang="en-US" sz="1800" dirty="0" err="1"/>
              <a:t>test_input</a:t>
            </a:r>
            <a:r>
              <a:rPr lang="en-US" sz="1800" dirty="0"/>
              <a:t>(i);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    wait for 1 us;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4.	    assert f = </a:t>
            </a:r>
            <a:r>
              <a:rPr lang="en-US" sz="1800" dirty="0" err="1"/>
              <a:t>test_output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5.		report "Error in majority circuit for input "  &amp; </a:t>
            </a:r>
            <a:r>
              <a:rPr lang="en-US" sz="1800" dirty="0" err="1"/>
              <a:t>integer'image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6.		severity failure;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7.	    end loop;</a:t>
            </a:r>
          </a:p>
        </p:txBody>
      </p:sp>
    </p:spTree>
    <p:extLst>
      <p:ext uri="{BB962C8B-B14F-4D97-AF65-F5344CB8AC3E}">
        <p14:creationId xmlns:p14="http://schemas.microsoft.com/office/powerpoint/2010/main" val="5540590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Experimentation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add and remove waveforms to the waveform view.</a:t>
            </a:r>
          </a:p>
          <a:p>
            <a:r>
              <a:rPr lang="en-US" dirty="0"/>
              <a:t>How to change the radix of a vector waveform</a:t>
            </a:r>
          </a:p>
          <a:p>
            <a:r>
              <a:rPr lang="en-US" dirty="0"/>
              <a:t>How to change the colors of the waveforms.</a:t>
            </a:r>
          </a:p>
          <a:p>
            <a:r>
              <a:rPr lang="en-US" dirty="0"/>
              <a:t>How to transcend the design hierarchy.</a:t>
            </a:r>
          </a:p>
          <a:p>
            <a:r>
              <a:rPr lang="en-US" dirty="0"/>
              <a:t>How to observe signal values in design hierarchy.</a:t>
            </a:r>
          </a:p>
          <a:p>
            <a:r>
              <a:rPr lang="en-US" dirty="0"/>
              <a:t>How to observe signals values in the VHDL code.</a:t>
            </a:r>
          </a:p>
          <a:p>
            <a:r>
              <a:rPr lang="en-US" dirty="0"/>
              <a:t>How to save a load a simulation waveform </a:t>
            </a:r>
            <a:r>
              <a:rPr lang="en-US" dirty="0" err="1"/>
              <a:t>wcfg</a:t>
            </a:r>
            <a:r>
              <a:rPr lang="en-US" dirty="0"/>
              <a:t> file.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5378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Parity Detection Circuit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Inputs: a(2 </a:t>
            </a:r>
            <a:r>
              <a:rPr lang="en-US" b="0" dirty="0" err="1"/>
              <a:t>downto</a:t>
            </a:r>
            <a:r>
              <a:rPr lang="en-US" b="0" dirty="0"/>
              <a:t> 0)</a:t>
            </a:r>
          </a:p>
          <a:p>
            <a:r>
              <a:rPr lang="en-US" b="0" dirty="0"/>
              <a:t>Output: even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parity_detect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98" y="2033739"/>
            <a:ext cx="8811804" cy="41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4403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Parity Detection Circuit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2776" y="1875131"/>
            <a:ext cx="832513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/>
              <a:t>library </a:t>
            </a:r>
            <a:r>
              <a:rPr lang="en-US" sz="1400" dirty="0" err="1"/>
              <a:t>ieee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use ieee.std_logic_1164.all;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entity </a:t>
            </a:r>
            <a:r>
              <a:rPr lang="en-US" sz="1400" dirty="0" err="1"/>
              <a:t>even_detector</a:t>
            </a:r>
            <a:r>
              <a:rPr lang="en-US" sz="1400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port(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  a     :   in </a:t>
            </a:r>
            <a:r>
              <a:rPr lang="en-US" sz="1400" dirty="0" err="1"/>
              <a:t>std_logic_vector</a:t>
            </a:r>
            <a:r>
              <a:rPr lang="en-US" sz="1400" dirty="0"/>
              <a:t>(2 </a:t>
            </a:r>
            <a:r>
              <a:rPr lang="en-US" sz="1400" dirty="0" err="1"/>
              <a:t>downto</a:t>
            </a:r>
            <a:r>
              <a:rPr lang="en-US" sz="14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  even  :   out </a:t>
            </a:r>
            <a:r>
              <a:rPr lang="en-US" sz="1400" dirty="0" err="1"/>
              <a:t>std_logic</a:t>
            </a: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  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</a:t>
            </a:r>
            <a:r>
              <a:rPr lang="en-US" sz="1400" dirty="0" err="1"/>
              <a:t>even_detector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architecture </a:t>
            </a:r>
            <a:r>
              <a:rPr lang="en-US" sz="1400" dirty="0" err="1"/>
              <a:t>sop_arch</a:t>
            </a:r>
            <a:r>
              <a:rPr lang="en-US" sz="1400" dirty="0"/>
              <a:t> of </a:t>
            </a:r>
            <a:r>
              <a:rPr lang="en-US" sz="1400" dirty="0" err="1"/>
              <a:t>even_detector</a:t>
            </a:r>
            <a:r>
              <a:rPr lang="en-US" sz="1400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signal p1, p2, p3, p4 : </a:t>
            </a:r>
            <a:r>
              <a:rPr lang="en-US" sz="1400" dirty="0" err="1"/>
              <a:t>std_logic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begin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even &lt;= (p1 or p2) or (p3 or p4) after 20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p1 &lt;= (not a(2)) and (not a(1)) and (not a(0)) after 15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p2 &lt;= (not a(2)) and a(1) and a(0)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p3 &lt;= a(2) and (not a(1)) and a(0)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  p4 &lt;= a(2) and a(1) and (not a(0)) after 12 ns;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</a:t>
            </a:r>
            <a:r>
              <a:rPr lang="en-US" sz="1400" dirty="0" err="1"/>
              <a:t>sop_arch</a:t>
            </a:r>
            <a:r>
              <a:rPr lang="en-US" sz="1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8053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Overview of HDLs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VHDL Conceptual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 descr="conceptual_diagr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021" y="1475584"/>
            <a:ext cx="6045959" cy="494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5606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Implementation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Same entity declaration</a:t>
            </a:r>
          </a:p>
          <a:p>
            <a:r>
              <a:rPr lang="en-US" b="0" dirty="0"/>
              <a:t>VHDL now contains </a:t>
            </a:r>
            <a:r>
              <a:rPr lang="en-US" b="0" i="1" dirty="0"/>
              <a:t>two</a:t>
            </a:r>
            <a:r>
              <a:rPr lang="en-US" b="0" dirty="0"/>
              <a:t> architecture bodies (</a:t>
            </a:r>
            <a:r>
              <a:rPr lang="en-US" b="0" dirty="0" err="1"/>
              <a:t>sop_arch</a:t>
            </a:r>
            <a:r>
              <a:rPr lang="en-US" b="0" dirty="0"/>
              <a:t> is in the "...")</a:t>
            </a:r>
          </a:p>
          <a:p>
            <a:r>
              <a:rPr lang="en-US" b="0" dirty="0"/>
              <a:t>Implicit delta delay</a:t>
            </a:r>
            <a:br>
              <a:rPr lang="en-US" b="0" dirty="0"/>
            </a:b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0713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Overview of HDLs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Basic VHDL concepts by example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 err="1"/>
              <a:t>Testbenches</a:t>
            </a:r>
            <a:endParaRPr lang="en-US" sz="26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62347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41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use C or Java as an HDL?</a:t>
            </a:r>
          </a:p>
          <a:p>
            <a:r>
              <a:rPr lang="en-US" dirty="0"/>
              <a:t>A computer programming language:</a:t>
            </a:r>
          </a:p>
          <a:p>
            <a:pPr lvl="1"/>
            <a:r>
              <a:rPr lang="en-US" dirty="0"/>
              <a:t>Semantics ("meaning")</a:t>
            </a:r>
          </a:p>
          <a:p>
            <a:pPr lvl="1"/>
            <a:r>
              <a:rPr lang="en-US" dirty="0"/>
              <a:t>Syntax ("grammar")</a:t>
            </a:r>
          </a:p>
          <a:p>
            <a:r>
              <a:rPr lang="en-US" dirty="0"/>
              <a:t>Development of a Language</a:t>
            </a:r>
          </a:p>
          <a:p>
            <a:pPr lvl="1"/>
            <a:r>
              <a:rPr lang="en-US" dirty="0"/>
              <a:t>Study the characteristics of the underlying processes</a:t>
            </a:r>
          </a:p>
          <a:p>
            <a:pPr lvl="1"/>
            <a:r>
              <a:rPr lang="en-US" dirty="0"/>
              <a:t>Develop syntactic constructs and their associated semantics to model and express these characteristics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 vs Traditional PL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Traditional PL</a:t>
            </a:r>
          </a:p>
          <a:p>
            <a:pPr lvl="1"/>
            <a:r>
              <a:rPr lang="en-US" sz="2000" dirty="0"/>
              <a:t>Modeled after a sequential process</a:t>
            </a:r>
          </a:p>
          <a:p>
            <a:pPr lvl="1"/>
            <a:r>
              <a:rPr lang="en-US" sz="2000" dirty="0"/>
              <a:t>Operations performed in a sequential order</a:t>
            </a:r>
          </a:p>
          <a:p>
            <a:pPr lvl="1"/>
            <a:r>
              <a:rPr lang="en-US" sz="2000" dirty="0"/>
              <a:t>Help human's thinking process to develop an algorithm step-by-step</a:t>
            </a:r>
          </a:p>
          <a:p>
            <a:pPr lvl="1"/>
            <a:r>
              <a:rPr lang="en-US" sz="2000" dirty="0"/>
              <a:t>Resemble the operation of a basic computer model</a:t>
            </a:r>
          </a:p>
          <a:p>
            <a:r>
              <a:rPr lang="en-US" sz="2000" dirty="0"/>
              <a:t>HDL</a:t>
            </a:r>
          </a:p>
          <a:p>
            <a:pPr lvl="1"/>
            <a:r>
              <a:rPr lang="en-US" sz="2000" dirty="0"/>
              <a:t>Characteristics of digital hardware</a:t>
            </a:r>
          </a:p>
          <a:p>
            <a:pPr lvl="2"/>
            <a:r>
              <a:rPr lang="en-US" sz="2000" dirty="0"/>
              <a:t>Connections of parts</a:t>
            </a:r>
          </a:p>
          <a:p>
            <a:pPr lvl="2"/>
            <a:r>
              <a:rPr lang="en-US" sz="2000" dirty="0"/>
              <a:t>Concurrent operations</a:t>
            </a:r>
          </a:p>
          <a:p>
            <a:pPr lvl="2"/>
            <a:r>
              <a:rPr lang="en-US" sz="2000" dirty="0"/>
              <a:t>Concept of propagation delay and timing</a:t>
            </a:r>
          </a:p>
          <a:p>
            <a:pPr lvl="1"/>
            <a:r>
              <a:rPr lang="en-US" sz="2000" dirty="0"/>
              <a:t>Characteristics cannot be captured by traditional PLs</a:t>
            </a:r>
          </a:p>
          <a:p>
            <a:pPr lvl="1"/>
            <a:r>
              <a:rPr lang="en-US" sz="2000" dirty="0"/>
              <a:t>Require new languages: HDL</a:t>
            </a:r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249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 vs Traditional PL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HDL continued</a:t>
            </a:r>
          </a:p>
          <a:p>
            <a:pPr lvl="1"/>
            <a:r>
              <a:rPr lang="en-US" dirty="0"/>
              <a:t>Structural Connections</a:t>
            </a:r>
          </a:p>
          <a:p>
            <a:pPr lvl="1"/>
            <a:r>
              <a:rPr lang="en-US" dirty="0"/>
              <a:t>Timing</a:t>
            </a:r>
          </a:p>
          <a:p>
            <a:pPr lvl="1"/>
            <a:r>
              <a:rPr lang="en-US" dirty="0"/>
              <a:t>Parallel Nature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3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Use of HDLs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Documentation</a:t>
            </a:r>
          </a:p>
          <a:p>
            <a:r>
              <a:rPr lang="en-US" dirty="0"/>
              <a:t>Input to a simulator</a:t>
            </a:r>
          </a:p>
          <a:p>
            <a:r>
              <a:rPr lang="en-US" dirty="0"/>
              <a:t>Input to a synthesizer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35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3C8E1-689F-4FED-9897-D6219378C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7400-Series Integrated Circuits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6161D-0C21-4D9F-B792-FDF874FBD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7400-Series Integrated Circuits</a:t>
            </a:r>
          </a:p>
          <a:p>
            <a:pPr lvl="1"/>
            <a:r>
              <a:rPr lang="en-US" dirty="0">
                <a:hlinkClick r:id="rId2"/>
              </a:rPr>
              <a:t>https://en.wikipedia.org/wiki/List_of_7400-series_integrated_circuits</a:t>
            </a:r>
            <a:endParaRPr lang="en-US" dirty="0"/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pPr lvl="1"/>
            <a:endParaRPr lang="en-US" dirty="0">
              <a:hlinkClick r:id="rId3"/>
            </a:endParaRPr>
          </a:p>
          <a:p>
            <a:r>
              <a:rPr lang="en-US" dirty="0"/>
              <a:t>Images from </a:t>
            </a:r>
            <a:r>
              <a:rPr lang="en-US" sz="1600" dirty="0">
                <a:hlinkClick r:id="rId3"/>
              </a:rPr>
              <a:t>https://www.electronics-tutorials.ws/logic/logic_2.html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64D89-4772-46BC-91D5-B5D001397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D6896-DEEC-4EE5-A6E4-2138DA63DB7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December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5" descr="7408 quad 2-input AND gate chip">
            <a:extLst>
              <a:ext uri="{FF2B5EF4-FFF2-40B4-BE49-F238E27FC236}">
                <a16:creationId xmlns:a16="http://schemas.microsoft.com/office/drawing/2014/main" id="{D0C358A8-C0D9-45D0-86D0-FC13C0D081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0060" y="4394748"/>
            <a:ext cx="3152100" cy="1594519"/>
          </a:xfrm>
          <a:prstGeom prst="rect">
            <a:avLst/>
          </a:prstGeom>
        </p:spPr>
      </p:pic>
      <p:pic>
        <p:nvPicPr>
          <p:cNvPr id="7" name="Picture 6" descr="7432 quad 2-input OR gate chip">
            <a:extLst>
              <a:ext uri="{FF2B5EF4-FFF2-40B4-BE49-F238E27FC236}">
                <a16:creationId xmlns:a16="http://schemas.microsoft.com/office/drawing/2014/main" id="{B960062B-628E-4189-A848-034F5851BA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5712" y="2825743"/>
            <a:ext cx="3084379" cy="1588363"/>
          </a:xfrm>
          <a:prstGeom prst="rect">
            <a:avLst/>
          </a:prstGeom>
        </p:spPr>
      </p:pic>
      <p:pic>
        <p:nvPicPr>
          <p:cNvPr id="8" name="Picture 7" descr="7404 NOT gate or Inverter chip">
            <a:extLst>
              <a:ext uri="{FF2B5EF4-FFF2-40B4-BE49-F238E27FC236}">
                <a16:creationId xmlns:a16="http://schemas.microsoft.com/office/drawing/2014/main" id="{30BFBB6A-1177-4723-A9EE-A532CC3B8D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0212" y="4400015"/>
            <a:ext cx="3109005" cy="1569894"/>
          </a:xfrm>
          <a:prstGeom prst="rect">
            <a:avLst/>
          </a:prstGeom>
        </p:spPr>
      </p:pic>
      <p:pic>
        <p:nvPicPr>
          <p:cNvPr id="9" name="Picture 8" descr="7400 quad 2-input NAND gate chip">
            <a:extLst>
              <a:ext uri="{FF2B5EF4-FFF2-40B4-BE49-F238E27FC236}">
                <a16:creationId xmlns:a16="http://schemas.microsoft.com/office/drawing/2014/main" id="{8E9A23D0-29F7-48E4-A126-0582AC6970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269" y="2794961"/>
            <a:ext cx="3115161" cy="161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98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an HDL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Capture characteristics of a digital circuit:</a:t>
            </a:r>
          </a:p>
          <a:p>
            <a:pPr lvl="1"/>
            <a:r>
              <a:rPr lang="en-US" i="1" dirty="0"/>
              <a:t>Entity</a:t>
            </a:r>
            <a:r>
              <a:rPr lang="en-US" dirty="0"/>
              <a:t> - basic building block (e.g. 7400 chips)</a:t>
            </a:r>
          </a:p>
          <a:p>
            <a:pPr lvl="1"/>
            <a:r>
              <a:rPr lang="en-US" i="1" dirty="0"/>
              <a:t>Connectivity</a:t>
            </a:r>
            <a:r>
              <a:rPr lang="en-US" dirty="0"/>
              <a:t> - Connection of entities (e.g. wires)</a:t>
            </a:r>
          </a:p>
          <a:p>
            <a:pPr lvl="1"/>
            <a:r>
              <a:rPr lang="en-US" i="1" dirty="0"/>
              <a:t>Concurrency</a:t>
            </a:r>
            <a:r>
              <a:rPr lang="en-US" dirty="0"/>
              <a:t> - parallel operations</a:t>
            </a:r>
          </a:p>
          <a:p>
            <a:pPr lvl="1"/>
            <a:r>
              <a:rPr lang="en-US" i="1" dirty="0"/>
              <a:t>Timing</a:t>
            </a:r>
            <a:r>
              <a:rPr lang="en-US" dirty="0"/>
              <a:t> - schedule / order of multiple operations</a:t>
            </a:r>
          </a:p>
          <a:p>
            <a:r>
              <a:rPr lang="en-US" dirty="0"/>
              <a:t>Must be able to describe a circuit in</a:t>
            </a:r>
          </a:p>
          <a:p>
            <a:pPr lvl="1"/>
            <a:r>
              <a:rPr lang="en-US" dirty="0"/>
              <a:t>Gate level and RT level</a:t>
            </a:r>
          </a:p>
          <a:p>
            <a:pPr lvl="1"/>
            <a:r>
              <a:rPr lang="en-US" dirty="0"/>
              <a:t>Structural view and behavioral view (</a:t>
            </a:r>
            <a:r>
              <a:rPr lang="en-US" i="1" dirty="0"/>
              <a:t>not</a:t>
            </a:r>
            <a:r>
              <a:rPr lang="en-US" dirty="0"/>
              <a:t> physical)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966217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8183</TotalTime>
  <Words>2504</Words>
  <Application>Microsoft Office PowerPoint</Application>
  <PresentationFormat>On-screen Show (4:3)</PresentationFormat>
  <Paragraphs>497</Paragraphs>
  <Slides>32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Century Schoolbook</vt:lpstr>
      <vt:lpstr>Times New Roman</vt:lpstr>
      <vt:lpstr>Wingdings</vt:lpstr>
      <vt:lpstr>1_Blank Presentation</vt:lpstr>
      <vt:lpstr> CSCE 436 - Advanced Embedded Systems Lecture 2 – Digital System, Hierarchical Design, and testbench</vt:lpstr>
      <vt:lpstr>Lesson Outline</vt:lpstr>
      <vt:lpstr>Overview of HDLs</vt:lpstr>
      <vt:lpstr>Programming Language</vt:lpstr>
      <vt:lpstr>HDL vs Traditional PL</vt:lpstr>
      <vt:lpstr>HDL vs Traditional PL</vt:lpstr>
      <vt:lpstr>Modern Use of HDLs</vt:lpstr>
      <vt:lpstr>7400-Series Integrated Circuits</vt:lpstr>
      <vt:lpstr>Characteristics of an HDL</vt:lpstr>
      <vt:lpstr>Highlights of Modern HDLs</vt:lpstr>
      <vt:lpstr>Industry-Standard HDLs</vt:lpstr>
      <vt:lpstr>Basic VHDL Concepts By Example</vt:lpstr>
      <vt:lpstr>Structural Description</vt:lpstr>
      <vt:lpstr>Structural Description</vt:lpstr>
      <vt:lpstr>Behavioral Description –  Lecture 1 Majority Circuit</vt:lpstr>
      <vt:lpstr>Structural Description</vt:lpstr>
      <vt:lpstr>Structural Description – Component Declaration</vt:lpstr>
      <vt:lpstr>Structural Description –Component Instantiation</vt:lpstr>
      <vt:lpstr>Behavioral</vt:lpstr>
      <vt:lpstr>Behavioral</vt:lpstr>
      <vt:lpstr>Combinational vs Sequential</vt:lpstr>
      <vt:lpstr>Literals</vt:lpstr>
      <vt:lpstr>Testbenches</vt:lpstr>
      <vt:lpstr>Testbench – Component Declaration and Instantiation</vt:lpstr>
      <vt:lpstr>Simple Test Vectors</vt:lpstr>
      <vt:lpstr>Testbench – Test Vectors for self checking testbenches</vt:lpstr>
      <vt:lpstr>Simulation Experimentation</vt:lpstr>
      <vt:lpstr>Even Parity Detection Circuit</vt:lpstr>
      <vt:lpstr>Even Parity Detection Circuit</vt:lpstr>
      <vt:lpstr>VHDL Conceptual Diagram</vt:lpstr>
      <vt:lpstr>Alternative Implementation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289</cp:revision>
  <cp:lastPrinted>2014-08-12T17:37:01Z</cp:lastPrinted>
  <dcterms:created xsi:type="dcterms:W3CDTF">2001-06-27T14:08:57Z</dcterms:created>
  <dcterms:modified xsi:type="dcterms:W3CDTF">2025-12-28T17:23:04Z</dcterms:modified>
</cp:coreProperties>
</file>