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4"/>
  </p:notesMasterIdLst>
  <p:handoutMasterIdLst>
    <p:handoutMasterId r:id="rId25"/>
  </p:handoutMasterIdLst>
  <p:sldIdLst>
    <p:sldId id="391" r:id="rId2"/>
    <p:sldId id="300" r:id="rId3"/>
    <p:sldId id="356" r:id="rId4"/>
    <p:sldId id="387" r:id="rId5"/>
    <p:sldId id="392" r:id="rId6"/>
    <p:sldId id="393" r:id="rId7"/>
    <p:sldId id="400" r:id="rId8"/>
    <p:sldId id="399" r:id="rId9"/>
    <p:sldId id="358" r:id="rId10"/>
    <p:sldId id="365" r:id="rId11"/>
    <p:sldId id="369" r:id="rId12"/>
    <p:sldId id="370" r:id="rId13"/>
    <p:sldId id="380" r:id="rId14"/>
    <p:sldId id="403" r:id="rId15"/>
    <p:sldId id="375" r:id="rId16"/>
    <p:sldId id="368" r:id="rId17"/>
    <p:sldId id="401" r:id="rId18"/>
    <p:sldId id="402" r:id="rId19"/>
    <p:sldId id="404" r:id="rId20"/>
    <p:sldId id="406" r:id="rId21"/>
    <p:sldId id="407" r:id="rId22"/>
    <p:sldId id="405" r:id="rId23"/>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5" d="100"/>
          <a:sy n="85" d="100"/>
        </p:scale>
        <p:origin x="13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564ecc06-8e6c-46e5-98d6-5a3ff5d175eb" providerId="ADAL" clId="{277DE350-4DC0-4A75-BF47-A79D7F7D335C}"/>
    <pc:docChg chg="undo redo custSel addSld modSld sldOrd">
      <pc:chgData name="Jeffrey Falkinburg" userId="564ecc06-8e6c-46e5-98d6-5a3ff5d175eb" providerId="ADAL" clId="{277DE350-4DC0-4A75-BF47-A79D7F7D335C}" dt="2022-04-02T01:16:01.234" v="75" actId="1038"/>
      <pc:docMkLst>
        <pc:docMk/>
      </pc:docMkLst>
      <pc:sldChg chg="addSp delSp">
        <pc:chgData name="Jeffrey Falkinburg" userId="564ecc06-8e6c-46e5-98d6-5a3ff5d175eb" providerId="ADAL" clId="{277DE350-4DC0-4A75-BF47-A79D7F7D335C}" dt="2022-03-30T14:50:55.310" v="72" actId="478"/>
        <pc:sldMkLst>
          <pc:docMk/>
          <pc:sldMk cId="2541485686" sldId="365"/>
        </pc:sldMkLst>
      </pc:sldChg>
      <pc:sldChg chg="modSp mod">
        <pc:chgData name="Jeffrey Falkinburg" userId="564ecc06-8e6c-46e5-98d6-5a3ff5d175eb" providerId="ADAL" clId="{277DE350-4DC0-4A75-BF47-A79D7F7D335C}" dt="2022-03-30T14:10:20.169" v="70" actId="115"/>
        <pc:sldMkLst>
          <pc:docMk/>
          <pc:sldMk cId="1292529013" sldId="369"/>
        </pc:sldMkLst>
      </pc:sldChg>
      <pc:sldChg chg="modSp mod">
        <pc:chgData name="Jeffrey Falkinburg" userId="564ecc06-8e6c-46e5-98d6-5a3ff5d175eb" providerId="ADAL" clId="{277DE350-4DC0-4A75-BF47-A79D7F7D335C}" dt="2022-04-02T01:16:01.234" v="75" actId="1038"/>
        <pc:sldMkLst>
          <pc:docMk/>
          <pc:sldMk cId="593780620" sldId="400"/>
        </pc:sldMkLst>
      </pc:sldChg>
      <pc:sldChg chg="addSp delSp modSp mod delAnim">
        <pc:chgData name="Jeffrey Falkinburg" userId="564ecc06-8e6c-46e5-98d6-5a3ff5d175eb" providerId="ADAL" clId="{277DE350-4DC0-4A75-BF47-A79D7F7D335C}" dt="2022-03-30T14:05:24.805" v="64" actId="12788"/>
        <pc:sldMkLst>
          <pc:docMk/>
          <pc:sldMk cId="1568757558" sldId="404"/>
        </pc:sldMkLst>
      </pc:sldChg>
      <pc:sldChg chg="add">
        <pc:chgData name="Jeffrey Falkinburg" userId="564ecc06-8e6c-46e5-98d6-5a3ff5d175eb" providerId="ADAL" clId="{277DE350-4DC0-4A75-BF47-A79D7F7D335C}" dt="2022-03-30T13:56:59.046" v="0" actId="2890"/>
        <pc:sldMkLst>
          <pc:docMk/>
          <pc:sldMk cId="1977594512" sldId="406"/>
        </pc:sldMkLst>
      </pc:sldChg>
      <pc:sldChg chg="addSp delSp modSp add mod ord">
        <pc:chgData name="Jeffrey Falkinburg" userId="564ecc06-8e6c-46e5-98d6-5a3ff5d175eb" providerId="ADAL" clId="{277DE350-4DC0-4A75-BF47-A79D7F7D335C}" dt="2022-03-30T14:06:16.035" v="69" actId="12788"/>
        <pc:sldMkLst>
          <pc:docMk/>
          <pc:sldMk cId="3964278753" sldId="407"/>
        </pc:sldMkLst>
      </pc:sldChg>
    </pc:docChg>
  </pc:docChgLst>
  <pc:docChgLst>
    <pc:chgData name="Jeffrey Falkinburg" userId="564ecc06-8e6c-46e5-98d6-5a3ff5d175eb" providerId="ADAL" clId="{910C0314-C21A-402E-9AF8-CED13465A03D}"/>
    <pc:docChg chg="custSel modSld">
      <pc:chgData name="Jeffrey Falkinburg" userId="564ecc06-8e6c-46e5-98d6-5a3ff5d175eb" providerId="ADAL" clId="{910C0314-C21A-402E-9AF8-CED13465A03D}" dt="2025-04-07T19:15:17.562" v="11" actId="20577"/>
      <pc:docMkLst>
        <pc:docMk/>
      </pc:docMkLst>
      <pc:sldChg chg="modSp mod">
        <pc:chgData name="Jeffrey Falkinburg" userId="564ecc06-8e6c-46e5-98d6-5a3ff5d175eb" providerId="ADAL" clId="{910C0314-C21A-402E-9AF8-CED13465A03D}" dt="2025-04-07T19:15:17.562" v="11" actId="20577"/>
        <pc:sldMkLst>
          <pc:docMk/>
          <pc:sldMk cId="2047827874" sldId="391"/>
        </pc:sldMkLst>
        <pc:spChg chg="mod">
          <ac:chgData name="Jeffrey Falkinburg" userId="564ecc06-8e6c-46e5-98d6-5a3ff5d175eb" providerId="ADAL" clId="{910C0314-C21A-402E-9AF8-CED13465A03D}" dt="2025-04-07T19:15:17.562" v="11" actId="20577"/>
          <ac:spMkLst>
            <pc:docMk/>
            <pc:sldMk cId="2047827874" sldId="391"/>
            <ac:spMk id="3" creationId="{61F4C562-26B4-4F8C-98F3-F4DF592191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F7519C32-2579-44E9-B9E2-4B44BA106CFF}"/>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C42BA6D8-F8D0-4A16-8F37-F1EA96A9B450}"/>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09C6149C-E1E0-4A07-B1A0-2C8B0AE8AE94}"/>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6588E1B1-9548-4BEA-9C06-9A5D6663012C}"/>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8FB71461-98FA-4A70-95FF-182D0DE882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321BEA70-1439-499D-8442-9DB84CB01C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2EC2A8FE-474E-4CAB-910E-41218980FFA5}"/>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2EA7FE03-2743-4A81-819B-CEDA627DAD91}"/>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7 April 2025</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310AB2A7-4DD4-4889-A0E8-FF23125F575E}"/>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EE50BED-CE4B-4D03-880D-3738FFE90551}"/>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A837EFDD-0EC1-4A95-9F1D-12B9B925F0A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uskerscope.com/ap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uskerscope.com/ap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Piecewise_linear_func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se.unl.edu/~jfalkinburg/cse_courses/2025/436/lecture/lecture2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goodfreephotos.com/vector-images/speaker-icon-vector-art.png.php" TargetMode="External"/><Relationship Id="rId5" Type="http://schemas.openxmlformats.org/officeDocument/2006/relationships/image" Target="../media/image6.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75C188-70D2-40A8-ADD9-2BF08B8295C1}"/>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61F4C562-26B4-4F8C-98F3-F4DF5921915B}"/>
              </a:ext>
            </a:extLst>
          </p:cNvPr>
          <p:cNvSpPr>
            <a:spLocks noGrp="1"/>
          </p:cNvSpPr>
          <p:nvPr>
            <p:ph type="ctrTitle"/>
          </p:nvPr>
        </p:nvSpPr>
        <p:spPr>
          <a:xfrm>
            <a:off x="2963008" y="2286000"/>
            <a:ext cx="5647592" cy="1905000"/>
          </a:xfrm>
        </p:spPr>
        <p:txBody>
          <a:bodyPr/>
          <a:lstStyle/>
          <a:p>
            <a:br>
              <a:rPr lang="en-US" dirty="0"/>
            </a:br>
            <a:r>
              <a:rPr lang="en-US" dirty="0"/>
              <a:t>CSCE 436 – Advanced Embedded Systems</a:t>
            </a:r>
            <a:br>
              <a:rPr lang="en-US" dirty="0"/>
            </a:br>
            <a:r>
              <a:rPr lang="en-US"/>
              <a:t>Lecture 29-31 </a:t>
            </a:r>
            <a:r>
              <a:rPr lang="en-US" dirty="0"/>
              <a:t>– Lab 4 – Function Generation</a:t>
            </a:r>
          </a:p>
        </p:txBody>
      </p:sp>
    </p:spTree>
    <p:extLst>
      <p:ext uri="{BB962C8B-B14F-4D97-AF65-F5344CB8AC3E}">
        <p14:creationId xmlns:p14="http://schemas.microsoft.com/office/powerpoint/2010/main" val="204782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
        <p:nvSpPr>
          <p:cNvPr id="15" name="Oval 14"/>
          <p:cNvSpPr/>
          <p:nvPr/>
        </p:nvSpPr>
        <p:spPr bwMode="auto">
          <a:xfrm>
            <a:off x="2226876" y="525665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UART 		  </a:t>
            </a:r>
          </a:p>
        </p:txBody>
      </p:sp>
      <p:sp>
        <p:nvSpPr>
          <p:cNvPr id="16" name="Oval 15">
            <a:extLst>
              <a:ext uri="{FF2B5EF4-FFF2-40B4-BE49-F238E27FC236}">
                <a16:creationId xmlns:a16="http://schemas.microsoft.com/office/drawing/2014/main" id="{D15A5266-A048-4672-AA4D-3818580B16CC}"/>
              </a:ext>
            </a:extLst>
          </p:cNvPr>
          <p:cNvSpPr/>
          <p:nvPr/>
        </p:nvSpPr>
        <p:spPr bwMode="auto">
          <a:xfrm>
            <a:off x="3098047" y="5644953"/>
            <a:ext cx="2231977" cy="746086"/>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Switches</a:t>
            </a:r>
          </a:p>
        </p:txBody>
      </p:sp>
    </p:spTree>
    <p:extLst>
      <p:ext uri="{BB962C8B-B14F-4D97-AF65-F5344CB8AC3E}">
        <p14:creationId xmlns:p14="http://schemas.microsoft.com/office/powerpoint/2010/main" val="25414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Use the slide switches and push buttons to manipulate the phase angle and the amplitude of the waveform as follows:</a:t>
            </a:r>
          </a:p>
          <a:p>
            <a:pPr lvl="2"/>
            <a:r>
              <a:rPr lang="en-US" sz="2000" b="0" dirty="0"/>
              <a:t>Pressing the left button should decrease the frequency of the waveform by the amount set on the slide switches.	</a:t>
            </a:r>
          </a:p>
          <a:p>
            <a:pPr lvl="2"/>
            <a:r>
              <a:rPr lang="en-US" sz="2000" b="0" dirty="0"/>
              <a:t>Pressing the right button should increase the frequency of the waveform by the amount set on the slide switches.</a:t>
            </a:r>
          </a:p>
          <a:p>
            <a:pPr lvl="1"/>
            <a:r>
              <a:rPr lang="en-US" b="0" dirty="0"/>
              <a:t>The waveform should be played back through the Audio Codec interface. </a:t>
            </a:r>
            <a:r>
              <a:rPr lang="en-US" b="0" u="sng" dirty="0"/>
              <a:t>Remember to wait for the ready signal.</a:t>
            </a:r>
            <a:endParaRPr lang="en-US" u="sng"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Achieve required functionality.</a:t>
            </a:r>
          </a:p>
          <a:p>
            <a:pPr lvl="1"/>
            <a:r>
              <a:rPr lang="en-US" b="0" dirty="0"/>
              <a:t>Pressing the up button should increase the amplitude of the waveform by the amount set on the slide switches.</a:t>
            </a:r>
          </a:p>
          <a:p>
            <a:pPr lvl="1"/>
            <a:r>
              <a:rPr lang="en-US" b="0" dirty="0"/>
              <a:t>Pressing the down button should decrease the amplitude of the waveform by the amount set on the slide switches.</a:t>
            </a:r>
          </a:p>
          <a:p>
            <a:pPr lvl="1"/>
            <a:r>
              <a:rPr lang="en-US" b="0" dirty="0"/>
              <a:t>Pressing the center button should toggle between 2-different waveforms.</a:t>
            </a:r>
          </a:p>
          <a:p>
            <a:pPr lvl="1"/>
            <a:endParaRPr lang="en-US" b="0"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Use the </a:t>
            </a:r>
            <a:r>
              <a:rPr lang="en-US" b="0" dirty="0" err="1"/>
              <a:t>microBlaze</a:t>
            </a:r>
            <a:r>
              <a:rPr lang="en-US" b="0" dirty="0"/>
              <a:t> to capture a keyboard input to manipulate the amplitude and frequency. The user will enter in an integer frequency and you are to produce a waveform with that frequency.</a:t>
            </a:r>
          </a:p>
          <a:p>
            <a:pPr lvl="1"/>
            <a:r>
              <a:rPr lang="en-US" b="0" dirty="0"/>
              <a:t>Don’t overcomplicate this…</a:t>
            </a:r>
          </a:p>
          <a:p>
            <a:pPr lvl="2"/>
            <a:r>
              <a:rPr lang="en-US" sz="2000" b="0" dirty="0"/>
              <a:t>If you set up one slave register for an external select</a:t>
            </a:r>
          </a:p>
          <a:p>
            <a:pPr lvl="2"/>
            <a:r>
              <a:rPr lang="en-US" sz="2000" b="0" dirty="0"/>
              <a:t>The other slave register would update your Phase index value </a:t>
            </a:r>
          </a:p>
          <a:p>
            <a:pPr lvl="2"/>
            <a:r>
              <a:rPr lang="en-US" sz="2000" b="0" dirty="0"/>
              <a:t>All frequency calculations will be done in C-Code</a:t>
            </a:r>
            <a:br>
              <a:rPr lang="en-US" dirty="0"/>
            </a:br>
            <a:endParaRPr lang="en-US"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Bonus Functionality</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a:t>Bonus Functionality</a:t>
                </a:r>
              </a:p>
              <a:p>
                <a:pPr lvl="1"/>
                <a:r>
                  <a:rPr lang="en-US" b="0" strike="sngStrike" dirty="0"/>
                  <a:t>Connect your A-level Function Generator hardware to your Lab 3 functionality to enable the display of your generated signals on your Lab 3 </a:t>
                </a:r>
                <a:r>
                  <a:rPr lang="en-US" b="0" strike="sngStrike" dirty="0" err="1"/>
                  <a:t>O'scope</a:t>
                </a:r>
                <a:r>
                  <a:rPr lang="en-US" b="0" strike="sngStrike" dirty="0"/>
                  <a:t> display.</a:t>
                </a:r>
              </a:p>
              <a:p>
                <a:pPr lvl="1"/>
                <a:r>
                  <a:rPr lang="en-US" dirty="0"/>
                  <a:t>Since you won't have access to a second board to connect your function generator, I will offer a different Bonus Functionality. Since Required functionality doesn't specifically require interpolation based on the two values in the LUT. If you modify your state machine to interpolate the values using the following equation developed DDS Lecture 26.</a:t>
                </a:r>
              </a:p>
              <a:p>
                <a:pPr lvl="1"/>
                <a:endParaRPr lang="en-US" dirty="0"/>
              </a:p>
              <a:p>
                <a:pPr marL="4064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𝑳𝒊𝒏𝒆𝒂𝒓𝒍𝒚</m:t>
                      </m:r>
                      <m:r>
                        <a:rPr lang="en-US" i="1">
                          <a:latin typeface="Cambria Math" panose="02040503050406030204" pitchFamily="18" charset="0"/>
                        </a:rPr>
                        <m:t>_</m:t>
                      </m:r>
                      <m:r>
                        <a:rPr lang="en-US" i="1">
                          <a:latin typeface="Cambria Math" panose="02040503050406030204" pitchFamily="18" charset="0"/>
                        </a:rPr>
                        <m:t>𝑰𝒏𝒕𝒆𝒓𝒑𝒐𝒍𝒂𝒕𝒆𝒅</m:t>
                      </m:r>
                      <m:r>
                        <a:rPr lang="en-US" i="1">
                          <a:latin typeface="Cambria Math" panose="02040503050406030204" pitchFamily="18" charset="0"/>
                        </a:rPr>
                        <m:t>_</m:t>
                      </m:r>
                      <m:r>
                        <a:rPr lang="en-US" i="1">
                          <a:latin typeface="Cambria Math" panose="02040503050406030204" pitchFamily="18" charset="0"/>
                        </a:rPr>
                        <m:t>𝑽𝒂𝒍𝒖𝒆</m:t>
                      </m:r>
                      <m:r>
                        <a:rPr lang="en-US" i="1">
                          <a:latin typeface="Cambria Math" panose="02040503050406030204" pitchFamily="18" charset="0"/>
                        </a:rPr>
                        <m:t> = </m:t>
                      </m:r>
                      <m:r>
                        <a:rPr lang="en-US" i="1">
                          <a:latin typeface="Cambria Math" panose="02040503050406030204" pitchFamily="18" charset="0"/>
                        </a:rPr>
                        <m:t>𝑩𝒂𝒔𝒆</m:t>
                      </m:r>
                      <m:r>
                        <a:rPr lang="en-US" i="1">
                          <a:latin typeface="Cambria Math" panose="02040503050406030204" pitchFamily="18" charset="0"/>
                        </a:rPr>
                        <m:t> + </m:t>
                      </m:r>
                      <m:r>
                        <a:rPr lang="en-US" i="1">
                          <a:latin typeface="Cambria Math" panose="02040503050406030204" pitchFamily="18" charset="0"/>
                        </a:rPr>
                        <m:t>𝑶𝒇𝒇𝒔𝒆𝒕</m:t>
                      </m:r>
                      <m:r>
                        <a:rPr lang="en-US" i="1">
                          <a:latin typeface="Cambria Math" panose="02040503050406030204" pitchFamily="18" charset="0"/>
                        </a:rPr>
                        <m:t>∗</m:t>
                      </m:r>
                      <m:r>
                        <a:rPr lang="en-US" i="1">
                          <a:latin typeface="Cambria Math" panose="02040503050406030204" pitchFamily="18" charset="0"/>
                        </a:rPr>
                        <m:t>𝑫𝒆𝒍𝒕𝒂</m:t>
                      </m:r>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525" t="-987" r="-1274" b="-10437"/>
                </a:stretch>
              </a:blipFill>
            </p:spPr>
            <p:txBody>
              <a:bodyPr/>
              <a:lstStyle/>
              <a:p>
                <a:r>
                  <a:rPr lang="en-US">
                    <a:noFill/>
                  </a:rPr>
                  <a:t> </a:t>
                </a:r>
              </a:p>
            </p:txBody>
          </p:sp>
        </mc:Fallback>
      </mc:AlternateContent>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23910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 1</a:t>
            </a:r>
          </a:p>
          <a:p>
            <a:pPr lvl="1"/>
            <a:r>
              <a:rPr lang="en-US" b="0" dirty="0"/>
              <a:t>At the end of the first lab session, you should have a completed hardware diagram drawn in paint or another image editing software that is readable and can be printed onto an 8.5x11 sheet of paper. Provide me with a digital copy of your schematic via Canvas at the end of class. This diagram must contain the following:</a:t>
            </a:r>
          </a:p>
          <a:p>
            <a:pPr lvl="2"/>
            <a:r>
              <a:rPr lang="en-US" sz="2000" b="0" dirty="0"/>
              <a:t>A border defining the top-level entity. Borders for each of the components instantiated within the top-level entity.</a:t>
            </a:r>
          </a:p>
          <a:p>
            <a:pPr lvl="2"/>
            <a:r>
              <a:rPr lang="en-US" sz="2000" b="0" dirty="0"/>
              <a:t>All components must be named in the upper left corner.</a:t>
            </a:r>
          </a:p>
          <a:p>
            <a:pPr lvl="2"/>
            <a:r>
              <a:rPr lang="en-US" sz="2000" b="0" dirty="0"/>
              <a:t>All signals entering and exiting components must have their port name defined just inside the border.</a:t>
            </a:r>
          </a:p>
          <a:p>
            <a:pPr lvl="2"/>
            <a:r>
              <a:rPr lang="en-US" sz="2000" b="0" dirty="0"/>
              <a:t>All signals outside the components must have their width defined as well as be labeled with their names.</a:t>
            </a:r>
          </a:p>
          <a:p>
            <a:pPr lvl="1" eaLnBrk="1" hangingPunct="1">
              <a:lnSpc>
                <a:spcPct val="80000"/>
              </a:lnSpc>
            </a:pPr>
            <a:endParaRPr lang="en-US" b="0"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At the end of the second lab period, you should have a working testbench. When simulating your design, have the testbench supply a mock ready signal in place of the ready signal generated the </a:t>
            </a:r>
            <a:r>
              <a:rPr lang="en-US" b="0" dirty="0" err="1"/>
              <a:t>Audio_Codec_Wrapper</a:t>
            </a:r>
            <a:r>
              <a:rPr lang="en-US" b="0" dirty="0"/>
              <a:t> (when put in a testbench, the </a:t>
            </a:r>
            <a:r>
              <a:rPr lang="en-US" b="0" dirty="0" err="1"/>
              <a:t>Audio_Codec_Wrapper</a:t>
            </a:r>
            <a:r>
              <a:rPr lang="en-US" b="0" dirty="0"/>
              <a:t> is not able to generate a ready signal without a lot of extra work).</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Requirements</a:t>
            </a:r>
            <a:br>
              <a:rPr lang="en-US" dirty="0"/>
            </a:br>
            <a:r>
              <a:rPr lang="en-US" dirty="0"/>
              <a:t>Gate Check 2 </a:t>
            </a:r>
            <a:r>
              <a:rPr lang="en-US" dirty="0" err="1"/>
              <a:t>Cont</a:t>
            </a:r>
            <a:r>
              <a:rPr lang="en-US" dirty="0"/>
              <a:t> 1</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a:r>
              <a:rPr lang="en-US" b="0" dirty="0"/>
              <a:t>When complete, I expect your timing diagram to look like the image below and contain at least:</a:t>
            </a:r>
          </a:p>
          <a:p>
            <a:pPr lvl="2"/>
            <a:r>
              <a:rPr lang="en-US" sz="1900" b="0" dirty="0" err="1"/>
              <a:t>clk</a:t>
            </a:r>
            <a:endParaRPr lang="en-US" sz="1900" b="0" dirty="0"/>
          </a:p>
          <a:p>
            <a:pPr lvl="2"/>
            <a:r>
              <a:rPr lang="en-US" sz="1900" b="0" dirty="0"/>
              <a:t>reset</a:t>
            </a:r>
          </a:p>
          <a:p>
            <a:pPr lvl="2"/>
            <a:r>
              <a:rPr lang="en-US" sz="1900" b="0" dirty="0"/>
              <a:t>ready (simulated using CSA statements in testbench)</a:t>
            </a:r>
          </a:p>
          <a:p>
            <a:pPr lvl="2"/>
            <a:r>
              <a:rPr lang="en-US" sz="1900" b="0" dirty="0"/>
              <a:t>FSM state</a:t>
            </a:r>
          </a:p>
          <a:p>
            <a:pPr lvl="2"/>
            <a:r>
              <a:rPr lang="en-US" sz="1900" b="0" dirty="0"/>
              <a:t>BRAM address</a:t>
            </a:r>
          </a:p>
          <a:p>
            <a:pPr lvl="2"/>
            <a:r>
              <a:rPr lang="en-US" sz="1900" b="0" dirty="0"/>
              <a:t>Phase increment</a:t>
            </a:r>
          </a:p>
          <a:p>
            <a:pPr lvl="2"/>
            <a:r>
              <a:rPr lang="en-US" sz="1900" b="0" dirty="0"/>
              <a:t>BRAM data out</a:t>
            </a:r>
          </a:p>
          <a:p>
            <a:pPr lvl="2"/>
            <a:r>
              <a:rPr lang="en-US" sz="1900" b="0" dirty="0"/>
              <a:t>Amplitude coefficient (if aiming for B or A functionality)</a:t>
            </a:r>
          </a:p>
          <a:p>
            <a:pPr lvl="2"/>
            <a:r>
              <a:rPr lang="en-US" sz="1900" b="0" dirty="0"/>
              <a:t>Multiplied data out (if aiming for B or A functionality)</a:t>
            </a:r>
          </a:p>
          <a:p>
            <a:pPr lvl="2"/>
            <a:r>
              <a:rPr lang="en-US" sz="1900" b="0" dirty="0"/>
              <a:t>Slide switches</a:t>
            </a:r>
          </a:p>
          <a:p>
            <a:pPr lvl="2"/>
            <a:r>
              <a:rPr lang="en-US" sz="1900" b="0" dirty="0"/>
              <a:t>Button values</a:t>
            </a:r>
          </a:p>
          <a:p>
            <a:pPr lvl="1" eaLnBrk="1" hangingPunct="1">
              <a:lnSpc>
                <a:spcPct val="80000"/>
              </a:lnSpc>
            </a:pPr>
            <a:endParaRPr lang="en-US" b="0"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90414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Requirements</a:t>
            </a:r>
            <a:br>
              <a:rPr lang="en-US" dirty="0"/>
            </a:br>
            <a:r>
              <a:rPr lang="en-US" dirty="0"/>
              <a:t>Gate Check 2 </a:t>
            </a:r>
            <a:r>
              <a:rPr lang="en-US" dirty="0" err="1"/>
              <a:t>Cont</a:t>
            </a:r>
            <a:r>
              <a:rPr lang="en-US" dirty="0"/>
              <a:t>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Your simulation needs to simulate a button press (and release) to change the phase increment. After that is done, you need to show that the BRAM address is being incremented by your new phase increment value.</a:t>
            </a:r>
            <a:br>
              <a:rPr lang="en-US" dirty="0"/>
            </a:br>
            <a:endParaRPr lang="en-US" b="0"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pic>
        <p:nvPicPr>
          <p:cNvPr id="5" name="Picture 4" descr="A screenshot of a computer screen&#10;&#10;Description automatically generated">
            <a:extLst>
              <a:ext uri="{FF2B5EF4-FFF2-40B4-BE49-F238E27FC236}">
                <a16:creationId xmlns:a16="http://schemas.microsoft.com/office/drawing/2014/main" id="{BB09BC15-82D6-447F-BA73-4AC76D8AE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7192"/>
            <a:ext cx="9144000" cy="5140990"/>
          </a:xfrm>
          <a:prstGeom prst="rect">
            <a:avLst/>
          </a:prstGeom>
        </p:spPr>
      </p:pic>
      <p:sp>
        <p:nvSpPr>
          <p:cNvPr id="7" name="TextBox 6">
            <a:extLst>
              <a:ext uri="{FF2B5EF4-FFF2-40B4-BE49-F238E27FC236}">
                <a16:creationId xmlns:a16="http://schemas.microsoft.com/office/drawing/2014/main" id="{3E21DF24-9DCD-3183-ECA0-59759426F428}"/>
              </a:ext>
            </a:extLst>
          </p:cNvPr>
          <p:cNvSpPr txBox="1"/>
          <p:nvPr/>
        </p:nvSpPr>
        <p:spPr>
          <a:xfrm>
            <a:off x="425177" y="5658415"/>
            <a:ext cx="8881019" cy="2246769"/>
          </a:xfrm>
          <a:prstGeom prst="rect">
            <a:avLst/>
          </a:prstGeom>
          <a:noFill/>
        </p:spPr>
        <p:txBody>
          <a:bodyPr wrap="square">
            <a:spAutoFit/>
          </a:bodyPr>
          <a:lstStyle/>
          <a:p>
            <a:pPr>
              <a:spcBef>
                <a:spcPts val="600"/>
              </a:spcBef>
            </a:pPr>
            <a:r>
              <a:rPr lang="en-US" dirty="0">
                <a:solidFill>
                  <a:schemeClr val="bg1"/>
                </a:solidFill>
              </a:rPr>
              <a:t>if </a:t>
            </a:r>
            <a:r>
              <a:rPr lang="en-US" dirty="0" err="1">
                <a:solidFill>
                  <a:schemeClr val="bg1"/>
                </a:solidFill>
              </a:rPr>
              <a:t>right_button</a:t>
            </a:r>
            <a:r>
              <a:rPr lang="en-US" dirty="0">
                <a:solidFill>
                  <a:schemeClr val="bg1"/>
                </a:solidFill>
              </a:rPr>
              <a:t> then</a:t>
            </a:r>
          </a:p>
          <a:p>
            <a:pPr>
              <a:spcBef>
                <a:spcPts val="600"/>
              </a:spcBef>
            </a:pPr>
            <a:r>
              <a:rPr lang="en-US" dirty="0" err="1">
                <a:solidFill>
                  <a:schemeClr val="bg1"/>
                </a:solidFill>
              </a:rPr>
              <a:t>phase_inc</a:t>
            </a:r>
            <a:r>
              <a:rPr lang="en-US" dirty="0">
                <a:solidFill>
                  <a:schemeClr val="bg1"/>
                </a:solidFill>
              </a:rPr>
              <a:t> &lt;= </a:t>
            </a:r>
            <a:r>
              <a:rPr lang="en-US" dirty="0" err="1">
                <a:solidFill>
                  <a:schemeClr val="bg1"/>
                </a:solidFill>
              </a:rPr>
              <a:t>phase_inc</a:t>
            </a:r>
            <a:r>
              <a:rPr lang="en-US" dirty="0">
                <a:solidFill>
                  <a:schemeClr val="bg1"/>
                </a:solidFill>
              </a:rPr>
              <a:t> + (x"00" &amp; switches);</a:t>
            </a:r>
          </a:p>
          <a:p>
            <a:pPr>
              <a:spcBef>
                <a:spcPts val="600"/>
              </a:spcBef>
            </a:pPr>
            <a:r>
              <a:rPr lang="en-US" dirty="0">
                <a:solidFill>
                  <a:schemeClr val="bg1"/>
                </a:solidFill>
              </a:rPr>
              <a:t>if </a:t>
            </a:r>
            <a:r>
              <a:rPr lang="en-US" dirty="0" err="1">
                <a:solidFill>
                  <a:schemeClr val="bg1"/>
                </a:solidFill>
              </a:rPr>
              <a:t>up_button</a:t>
            </a:r>
            <a:r>
              <a:rPr lang="en-US" dirty="0">
                <a:solidFill>
                  <a:schemeClr val="bg1"/>
                </a:solidFill>
              </a:rPr>
              <a:t> then</a:t>
            </a:r>
          </a:p>
          <a:p>
            <a:pPr>
              <a:spcBef>
                <a:spcPts val="600"/>
              </a:spcBef>
            </a:pPr>
            <a:r>
              <a:rPr lang="en-US" dirty="0">
                <a:solidFill>
                  <a:schemeClr val="bg1"/>
                </a:solidFill>
              </a:rPr>
              <a:t>amplitude &lt;= amplitude + (x"0" &amp; switches &amp; x"0");</a:t>
            </a:r>
          </a:p>
          <a:p>
            <a:pPr>
              <a:spcBef>
                <a:spcPts val="600"/>
              </a:spcBef>
            </a:pPr>
            <a:endParaRPr lang="en-US" dirty="0">
              <a:solidFill>
                <a:schemeClr val="bg1"/>
              </a:solidFill>
            </a:endParaRPr>
          </a:p>
        </p:txBody>
      </p:sp>
    </p:spTree>
    <p:extLst>
      <p:ext uri="{BB962C8B-B14F-4D97-AF65-F5344CB8AC3E}">
        <p14:creationId xmlns:p14="http://schemas.microsoft.com/office/powerpoint/2010/main" val="170273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Example Output 1</a:t>
            </a:r>
          </a:p>
        </p:txBody>
      </p:sp>
      <p:sp>
        <p:nvSpPr>
          <p:cNvPr id="4" name="Content Placeholder 3"/>
          <p:cNvSpPr>
            <a:spLocks noGrp="1"/>
          </p:cNvSpPr>
          <p:nvPr>
            <p:ph idx="1"/>
          </p:nvPr>
        </p:nvSpPr>
        <p:spPr/>
        <p:txBody>
          <a:bodyPr/>
          <a:lstStyle/>
          <a:p>
            <a:pPr eaLnBrk="1" hangingPunct="1">
              <a:lnSpc>
                <a:spcPct val="80000"/>
              </a:lnSpc>
            </a:pPr>
            <a:r>
              <a:rPr lang="en-US" dirty="0"/>
              <a:t>Example Output 1</a:t>
            </a:r>
          </a:p>
          <a:p>
            <a:pPr lvl="1" eaLnBrk="1" hangingPunct="1">
              <a:lnSpc>
                <a:spcPct val="80000"/>
              </a:lnSpc>
            </a:pPr>
            <a:r>
              <a:rPr lang="en-US" b="0" dirty="0"/>
              <a:t>Sin Wave LUT on </a:t>
            </a:r>
            <a:r>
              <a:rPr lang="en-US" b="0" dirty="0">
                <a:hlinkClick r:id="rId2"/>
              </a:rPr>
              <a:t>huskerscope.com/app</a:t>
            </a:r>
            <a:r>
              <a:rPr lang="en-US" b="0" dirty="0"/>
              <a:t> </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pic>
        <p:nvPicPr>
          <p:cNvPr id="9" name="Picture 8">
            <a:extLst>
              <a:ext uri="{FF2B5EF4-FFF2-40B4-BE49-F238E27FC236}">
                <a16:creationId xmlns:a16="http://schemas.microsoft.com/office/drawing/2014/main" id="{B1CBD32D-A992-45F7-A116-26B20D4AB40F}"/>
              </a:ext>
            </a:extLst>
          </p:cNvPr>
          <p:cNvPicPr>
            <a:picLocks noChangeAspect="1"/>
          </p:cNvPicPr>
          <p:nvPr/>
        </p:nvPicPr>
        <p:blipFill rotWithShape="1">
          <a:blip r:embed="rId3"/>
          <a:srcRect t="9697"/>
          <a:stretch/>
        </p:blipFill>
        <p:spPr>
          <a:xfrm>
            <a:off x="465092" y="2211185"/>
            <a:ext cx="8213817" cy="4170564"/>
          </a:xfrm>
          <a:prstGeom prst="rect">
            <a:avLst/>
          </a:prstGeom>
        </p:spPr>
      </p:pic>
    </p:spTree>
    <p:extLst>
      <p:ext uri="{BB962C8B-B14F-4D97-AF65-F5344CB8AC3E}">
        <p14:creationId xmlns:p14="http://schemas.microsoft.com/office/powerpoint/2010/main" val="156875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Lab 4 – Function Generation</a:t>
            </a:r>
          </a:p>
          <a:p>
            <a:pPr eaLnBrk="1" hangingPunct="1">
              <a:lnSpc>
                <a:spcPct val="80000"/>
              </a:lnSpc>
            </a:pPr>
            <a:endParaRPr lang="en-US" dirty="0"/>
          </a:p>
          <a:p>
            <a:pPr eaLnBrk="1" hangingPunct="1">
              <a:lnSpc>
                <a:spcPct val="80000"/>
              </a:lnSpc>
            </a:pPr>
            <a:endParaRPr lang="en-US"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Example Output 1</a:t>
            </a:r>
          </a:p>
        </p:txBody>
      </p:sp>
      <p:sp>
        <p:nvSpPr>
          <p:cNvPr id="4" name="Content Placeholder 3"/>
          <p:cNvSpPr>
            <a:spLocks noGrp="1"/>
          </p:cNvSpPr>
          <p:nvPr>
            <p:ph idx="1"/>
          </p:nvPr>
        </p:nvSpPr>
        <p:spPr/>
        <p:txBody>
          <a:bodyPr/>
          <a:lstStyle/>
          <a:p>
            <a:pPr eaLnBrk="1" hangingPunct="1">
              <a:lnSpc>
                <a:spcPct val="80000"/>
              </a:lnSpc>
            </a:pPr>
            <a:r>
              <a:rPr lang="en-US" dirty="0"/>
              <a:t>Example Output 1</a:t>
            </a:r>
          </a:p>
          <a:p>
            <a:pPr lvl="1" eaLnBrk="1" hangingPunct="1">
              <a:lnSpc>
                <a:spcPct val="80000"/>
              </a:lnSpc>
            </a:pPr>
            <a:r>
              <a:rPr lang="en-US" b="0" dirty="0"/>
              <a:t>Sin Wave LUT</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pic>
        <p:nvPicPr>
          <p:cNvPr id="5" name="Picture 4">
            <a:extLst>
              <a:ext uri="{FF2B5EF4-FFF2-40B4-BE49-F238E27FC236}">
                <a16:creationId xmlns:a16="http://schemas.microsoft.com/office/drawing/2014/main" id="{BB09BC15-82D6-447F-BA73-4AC76D8AEF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4673" y="2258116"/>
            <a:ext cx="6854653" cy="5140990"/>
          </a:xfrm>
          <a:prstGeom prst="rect">
            <a:avLst/>
          </a:prstGeom>
        </p:spPr>
      </p:pic>
    </p:spTree>
    <p:extLst>
      <p:ext uri="{BB962C8B-B14F-4D97-AF65-F5344CB8AC3E}">
        <p14:creationId xmlns:p14="http://schemas.microsoft.com/office/powerpoint/2010/main" val="197759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Example Output 1</a:t>
            </a:r>
          </a:p>
        </p:txBody>
      </p:sp>
      <p:sp>
        <p:nvSpPr>
          <p:cNvPr id="4" name="Content Placeholder 3"/>
          <p:cNvSpPr>
            <a:spLocks noGrp="1"/>
          </p:cNvSpPr>
          <p:nvPr>
            <p:ph idx="1"/>
          </p:nvPr>
        </p:nvSpPr>
        <p:spPr/>
        <p:txBody>
          <a:bodyPr/>
          <a:lstStyle/>
          <a:p>
            <a:pPr eaLnBrk="1" hangingPunct="1">
              <a:lnSpc>
                <a:spcPct val="80000"/>
              </a:lnSpc>
            </a:pPr>
            <a:r>
              <a:rPr lang="en-US" dirty="0"/>
              <a:t>Example Output 1</a:t>
            </a:r>
          </a:p>
          <a:p>
            <a:pPr lvl="1" eaLnBrk="1" hangingPunct="1">
              <a:lnSpc>
                <a:spcPct val="80000"/>
              </a:lnSpc>
            </a:pPr>
            <a:r>
              <a:rPr lang="en-US" b="0" dirty="0"/>
              <a:t>Similar to Heartbeat LUT on </a:t>
            </a:r>
            <a:r>
              <a:rPr lang="en-US" b="0" dirty="0">
                <a:hlinkClick r:id="rId2"/>
              </a:rPr>
              <a:t>huskerscope.com/app</a:t>
            </a:r>
            <a:r>
              <a:rPr lang="en-US" b="0" dirty="0"/>
              <a:t> </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pic>
        <p:nvPicPr>
          <p:cNvPr id="5" name="Picture 4">
            <a:extLst>
              <a:ext uri="{FF2B5EF4-FFF2-40B4-BE49-F238E27FC236}">
                <a16:creationId xmlns:a16="http://schemas.microsoft.com/office/drawing/2014/main" id="{F33FA068-2CBA-4270-93BC-3A0A9429BC14}"/>
              </a:ext>
            </a:extLst>
          </p:cNvPr>
          <p:cNvPicPr>
            <a:picLocks noChangeAspect="1"/>
          </p:cNvPicPr>
          <p:nvPr/>
        </p:nvPicPr>
        <p:blipFill rotWithShape="1">
          <a:blip r:embed="rId3"/>
          <a:srcRect t="9497"/>
          <a:stretch/>
        </p:blipFill>
        <p:spPr>
          <a:xfrm>
            <a:off x="474143" y="2211185"/>
            <a:ext cx="8195714" cy="4170563"/>
          </a:xfrm>
          <a:prstGeom prst="rect">
            <a:avLst/>
          </a:prstGeom>
        </p:spPr>
      </p:pic>
    </p:spTree>
    <p:extLst>
      <p:ext uri="{BB962C8B-B14F-4D97-AF65-F5344CB8AC3E}">
        <p14:creationId xmlns:p14="http://schemas.microsoft.com/office/powerpoint/2010/main" val="396427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Example Output 2</a:t>
            </a:r>
          </a:p>
        </p:txBody>
      </p:sp>
      <p:sp>
        <p:nvSpPr>
          <p:cNvPr id="4" name="Content Placeholder 3"/>
          <p:cNvSpPr>
            <a:spLocks noGrp="1"/>
          </p:cNvSpPr>
          <p:nvPr>
            <p:ph idx="1"/>
          </p:nvPr>
        </p:nvSpPr>
        <p:spPr/>
        <p:txBody>
          <a:bodyPr/>
          <a:lstStyle/>
          <a:p>
            <a:pPr eaLnBrk="1" hangingPunct="1">
              <a:lnSpc>
                <a:spcPct val="80000"/>
              </a:lnSpc>
            </a:pPr>
            <a:r>
              <a:rPr lang="en-US" dirty="0"/>
              <a:t>Example Output 2</a:t>
            </a:r>
          </a:p>
          <a:p>
            <a:pPr lvl="1" eaLnBrk="1" hangingPunct="1">
              <a:lnSpc>
                <a:spcPct val="80000"/>
              </a:lnSpc>
            </a:pPr>
            <a:r>
              <a:rPr lang="en-US" b="0" dirty="0"/>
              <a:t>Similar to Heartbeat LUT</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pic>
        <p:nvPicPr>
          <p:cNvPr id="5" name="Picture 4">
            <a:extLst>
              <a:ext uri="{FF2B5EF4-FFF2-40B4-BE49-F238E27FC236}">
                <a16:creationId xmlns:a16="http://schemas.microsoft.com/office/drawing/2014/main" id="{BB09BC15-82D6-447F-BA73-4AC76D8AEF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4673" y="2351413"/>
            <a:ext cx="6854653" cy="5140990"/>
          </a:xfrm>
          <a:prstGeom prst="rect">
            <a:avLst/>
          </a:prstGeom>
        </p:spPr>
      </p:pic>
    </p:spTree>
    <p:extLst>
      <p:ext uri="{BB962C8B-B14F-4D97-AF65-F5344CB8AC3E}">
        <p14:creationId xmlns:p14="http://schemas.microsoft.com/office/powerpoint/2010/main" val="23632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4 – Function Generation</a:t>
            </a:r>
          </a:p>
        </p:txBody>
      </p:sp>
      <p:sp>
        <p:nvSpPr>
          <p:cNvPr id="7" name="Text Placeholder 6"/>
          <p:cNvSpPr>
            <a:spLocks noGrp="1"/>
          </p:cNvSpPr>
          <p:nvPr>
            <p:ph type="body" idx="1"/>
          </p:nvPr>
        </p:nvSpPr>
        <p:spPr/>
        <p:txBody>
          <a:bodyPr/>
          <a:lstStyle/>
          <a:p>
            <a:endParaRPr lang="en-US" dirty="0"/>
          </a:p>
        </p:txBody>
      </p:sp>
      <p:sp>
        <p:nvSpPr>
          <p:cNvPr id="5"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Lab Goal</a:t>
            </a:r>
          </a:p>
        </p:txBody>
      </p:sp>
      <p:sp>
        <p:nvSpPr>
          <p:cNvPr id="4" name="Content Placeholder 3"/>
          <p:cNvSpPr>
            <a:spLocks noGrp="1"/>
          </p:cNvSpPr>
          <p:nvPr>
            <p:ph idx="1"/>
          </p:nvPr>
        </p:nvSpPr>
        <p:spPr>
          <a:xfrm>
            <a:off x="581736" y="1523052"/>
            <a:ext cx="8173644" cy="4324350"/>
          </a:xfrm>
        </p:spPr>
        <p:txBody>
          <a:bodyPr/>
          <a:lstStyle/>
          <a:p>
            <a:r>
              <a:rPr lang="en-US" b="0" dirty="0"/>
              <a:t>The goal of this lab is to generate an audio waveform with a high degree of accuracy in both its period and frequency.</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14366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Lab Overview</a:t>
            </a:r>
          </a:p>
        </p:txBody>
      </p:sp>
      <p:sp>
        <p:nvSpPr>
          <p:cNvPr id="4" name="Content Placeholder 3"/>
          <p:cNvSpPr>
            <a:spLocks noGrp="1"/>
          </p:cNvSpPr>
          <p:nvPr>
            <p:ph idx="1"/>
          </p:nvPr>
        </p:nvSpPr>
        <p:spPr>
          <a:xfrm>
            <a:off x="581736" y="1523052"/>
            <a:ext cx="8173644" cy="4324350"/>
          </a:xfrm>
        </p:spPr>
        <p:txBody>
          <a:bodyPr/>
          <a:lstStyle/>
          <a:p>
            <a:r>
              <a:rPr lang="en-US" b="0" dirty="0"/>
              <a:t>You are to use Direct Digital Synthesis to reproduce your audio waveform. </a:t>
            </a:r>
          </a:p>
          <a:p>
            <a:pPr lvl="1"/>
            <a:r>
              <a:rPr lang="en-US" b="0" dirty="0"/>
              <a:t>You may choose any waveform so long as its not </a:t>
            </a:r>
            <a:r>
              <a:rPr lang="en-US" b="0" dirty="0">
                <a:hlinkClick r:id="rId2"/>
              </a:rPr>
              <a:t>Piecewise Linear</a:t>
            </a:r>
            <a:r>
              <a:rPr lang="en-US" b="0" dirty="0"/>
              <a:t>. </a:t>
            </a:r>
          </a:p>
          <a:p>
            <a:pPr lvl="1"/>
            <a:r>
              <a:rPr lang="en-US" b="0" dirty="0"/>
              <a:t>A few interesting examples would be sinusoids, the </a:t>
            </a:r>
            <a:r>
              <a:rPr lang="en-US" b="0" dirty="0" err="1"/>
              <a:t>sinc</a:t>
            </a:r>
            <a:r>
              <a:rPr lang="en-US" b="0" dirty="0"/>
              <a:t> function, exponentially damped sinusoids, or a waveform from a musical instrument (guitar, piano, or clarinet). </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244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Lab Overview </a:t>
            </a:r>
            <a:r>
              <a:rPr lang="en-US" dirty="0" err="1"/>
              <a:t>Cont</a:t>
            </a:r>
            <a:endParaRPr lang="en-US" dirty="0"/>
          </a:p>
        </p:txBody>
      </p:sp>
      <p:sp>
        <p:nvSpPr>
          <p:cNvPr id="4" name="Content Placeholder 3"/>
          <p:cNvSpPr>
            <a:spLocks noGrp="1"/>
          </p:cNvSpPr>
          <p:nvPr>
            <p:ph idx="1"/>
          </p:nvPr>
        </p:nvSpPr>
        <p:spPr>
          <a:xfrm>
            <a:off x="581736" y="1523052"/>
            <a:ext cx="8173644" cy="4324350"/>
          </a:xfrm>
        </p:spPr>
        <p:txBody>
          <a:bodyPr/>
          <a:lstStyle/>
          <a:p>
            <a:r>
              <a:rPr lang="en-US" b="0" dirty="0"/>
              <a:t>It is your responsibility to get the samples for this waveform. </a:t>
            </a:r>
          </a:p>
          <a:p>
            <a:pPr lvl="1"/>
            <a:r>
              <a:rPr lang="en-US" b="0" dirty="0"/>
              <a:t>I would suggest either deriving the waveform using a program like Python, using a spreadsheet, or digitizing the samples using Lab 3. </a:t>
            </a:r>
          </a:p>
          <a:p>
            <a:r>
              <a:rPr lang="en-US" b="0" dirty="0"/>
              <a:t>Once you have your data, hardwired it into BRAM using "</a:t>
            </a:r>
            <a:r>
              <a:rPr lang="en-US" b="0" dirty="0" err="1"/>
              <a:t>init</a:t>
            </a:r>
            <a:r>
              <a:rPr lang="en-US" b="0" dirty="0"/>
              <a:t>" statements. Consult the handout associated with </a:t>
            </a:r>
            <a:r>
              <a:rPr lang="en-US" b="0" dirty="0">
                <a:hlinkClick r:id="rId2"/>
              </a:rPr>
              <a:t>lesson 26</a:t>
            </a:r>
            <a:r>
              <a:rPr lang="en-US" b="0" dirty="0"/>
              <a:t> for more details on how to accomplish this.</a:t>
            </a:r>
            <a:br>
              <a:rPr lang="en-US" dirty="0"/>
            </a:br>
            <a:endParaRPr lang="en-US"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08311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Initializing BRAM LUT</a:t>
            </a:r>
            <a:br>
              <a:rPr lang="en-US" dirty="0"/>
            </a:br>
            <a:r>
              <a:rPr lang="en-US" dirty="0"/>
              <a:t>from Lesson 26</a:t>
            </a:r>
          </a:p>
        </p:txBody>
      </p:sp>
      <p:sp>
        <p:nvSpPr>
          <p:cNvPr id="4" name="Content Placeholder 3">
            <a:extLst>
              <a:ext uri="{FF2B5EF4-FFF2-40B4-BE49-F238E27FC236}">
                <a16:creationId xmlns:a16="http://schemas.microsoft.com/office/drawing/2014/main" id="{8975AD7E-9DE1-4386-9868-4F8C8985740E}"/>
              </a:ext>
            </a:extLst>
          </p:cNvPr>
          <p:cNvSpPr>
            <a:spLocks noGrp="1"/>
          </p:cNvSpPr>
          <p:nvPr>
            <p:ph idx="1"/>
          </p:nvPr>
        </p:nvSpPr>
        <p:spPr/>
        <p:txBody>
          <a:bodyPr/>
          <a:lstStyle/>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pic>
        <p:nvPicPr>
          <p:cNvPr id="3" name="Picture 2">
            <a:extLst>
              <a:ext uri="{FF2B5EF4-FFF2-40B4-BE49-F238E27FC236}">
                <a16:creationId xmlns:a16="http://schemas.microsoft.com/office/drawing/2014/main" id="{FF765DF3-119D-4869-8853-C3E93154722A}"/>
              </a:ext>
            </a:extLst>
          </p:cNvPr>
          <p:cNvPicPr>
            <a:picLocks noChangeAspect="1"/>
          </p:cNvPicPr>
          <p:nvPr/>
        </p:nvPicPr>
        <p:blipFill>
          <a:blip r:embed="rId2"/>
          <a:stretch>
            <a:fillRect/>
          </a:stretch>
        </p:blipFill>
        <p:spPr>
          <a:xfrm>
            <a:off x="0" y="1464635"/>
            <a:ext cx="9144000" cy="5528930"/>
          </a:xfrm>
          <a:prstGeom prst="rect">
            <a:avLst/>
          </a:prstGeom>
        </p:spPr>
      </p:pic>
      <p:sp>
        <p:nvSpPr>
          <p:cNvPr id="16" name="Oval 15">
            <a:extLst>
              <a:ext uri="{FF2B5EF4-FFF2-40B4-BE49-F238E27FC236}">
                <a16:creationId xmlns:a16="http://schemas.microsoft.com/office/drawing/2014/main" id="{7C37F5A1-A8E1-4BAC-BE5C-938BE5062478}"/>
              </a:ext>
            </a:extLst>
          </p:cNvPr>
          <p:cNvSpPr/>
          <p:nvPr/>
        </p:nvSpPr>
        <p:spPr>
          <a:xfrm>
            <a:off x="7098665" y="4329113"/>
            <a:ext cx="379730" cy="225425"/>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9FF36263-0775-4CCD-AEA6-C20A1AE78C1A}"/>
              </a:ext>
            </a:extLst>
          </p:cNvPr>
          <p:cNvSpPr/>
          <p:nvPr/>
        </p:nvSpPr>
        <p:spPr>
          <a:xfrm>
            <a:off x="6769192" y="4326573"/>
            <a:ext cx="379730" cy="225425"/>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Oval 17">
            <a:extLst>
              <a:ext uri="{FF2B5EF4-FFF2-40B4-BE49-F238E27FC236}">
                <a16:creationId xmlns:a16="http://schemas.microsoft.com/office/drawing/2014/main" id="{75FBBAEF-E83F-4C2E-B50D-FFCF6455CAFA}"/>
              </a:ext>
            </a:extLst>
          </p:cNvPr>
          <p:cNvSpPr/>
          <p:nvPr/>
        </p:nvSpPr>
        <p:spPr>
          <a:xfrm>
            <a:off x="7098665" y="4482783"/>
            <a:ext cx="379730" cy="225425"/>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Text Box 2">
            <a:extLst>
              <a:ext uri="{FF2B5EF4-FFF2-40B4-BE49-F238E27FC236}">
                <a16:creationId xmlns:a16="http://schemas.microsoft.com/office/drawing/2014/main" id="{13121889-7031-40A2-B7E5-E64EE1DD4FFD}"/>
              </a:ext>
            </a:extLst>
          </p:cNvPr>
          <p:cNvSpPr txBox="1">
            <a:spLocks noChangeArrowheads="1"/>
          </p:cNvSpPr>
          <p:nvPr/>
        </p:nvSpPr>
        <p:spPr bwMode="auto">
          <a:xfrm>
            <a:off x="7123430" y="4039553"/>
            <a:ext cx="959485"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Mem Addr 0 </a:t>
            </a:r>
          </a:p>
        </p:txBody>
      </p:sp>
      <p:sp>
        <p:nvSpPr>
          <p:cNvPr id="20" name="Text Box 2">
            <a:extLst>
              <a:ext uri="{FF2B5EF4-FFF2-40B4-BE49-F238E27FC236}">
                <a16:creationId xmlns:a16="http://schemas.microsoft.com/office/drawing/2014/main" id="{E455AAB7-579F-466E-BC48-5373B83F07C0}"/>
              </a:ext>
            </a:extLst>
          </p:cNvPr>
          <p:cNvSpPr txBox="1">
            <a:spLocks noChangeArrowheads="1"/>
          </p:cNvSpPr>
          <p:nvPr/>
        </p:nvSpPr>
        <p:spPr bwMode="auto">
          <a:xfrm>
            <a:off x="6516370" y="4038918"/>
            <a:ext cx="605790"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Addr 1 </a:t>
            </a:r>
          </a:p>
        </p:txBody>
      </p:sp>
      <p:sp>
        <p:nvSpPr>
          <p:cNvPr id="21" name="Text Box 2">
            <a:extLst>
              <a:ext uri="{FF2B5EF4-FFF2-40B4-BE49-F238E27FC236}">
                <a16:creationId xmlns:a16="http://schemas.microsoft.com/office/drawing/2014/main" id="{1A60AB64-1C6C-4AF3-898D-E60F40B2F205}"/>
              </a:ext>
            </a:extLst>
          </p:cNvPr>
          <p:cNvSpPr txBox="1">
            <a:spLocks noChangeArrowheads="1"/>
          </p:cNvSpPr>
          <p:nvPr/>
        </p:nvSpPr>
        <p:spPr bwMode="auto">
          <a:xfrm>
            <a:off x="7606030" y="4457383"/>
            <a:ext cx="660400"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Addr 16</a:t>
            </a:r>
          </a:p>
        </p:txBody>
      </p:sp>
      <p:sp>
        <p:nvSpPr>
          <p:cNvPr id="22" name="Oval 21">
            <a:extLst>
              <a:ext uri="{FF2B5EF4-FFF2-40B4-BE49-F238E27FC236}">
                <a16:creationId xmlns:a16="http://schemas.microsoft.com/office/drawing/2014/main" id="{AD2DB545-7927-40D7-BA9A-D976DE2DFCDB}"/>
              </a:ext>
            </a:extLst>
          </p:cNvPr>
          <p:cNvSpPr/>
          <p:nvPr/>
        </p:nvSpPr>
        <p:spPr>
          <a:xfrm>
            <a:off x="1173480" y="4676776"/>
            <a:ext cx="871855" cy="289877"/>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Text Box 2">
            <a:extLst>
              <a:ext uri="{FF2B5EF4-FFF2-40B4-BE49-F238E27FC236}">
                <a16:creationId xmlns:a16="http://schemas.microsoft.com/office/drawing/2014/main" id="{A2F0DEA7-99A2-4DD7-9875-E2700BA36B57}"/>
              </a:ext>
            </a:extLst>
          </p:cNvPr>
          <p:cNvSpPr txBox="1">
            <a:spLocks noChangeArrowheads="1"/>
          </p:cNvSpPr>
          <p:nvPr/>
        </p:nvSpPr>
        <p:spPr bwMode="auto">
          <a:xfrm>
            <a:off x="2172971" y="4676776"/>
            <a:ext cx="2010410"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skip rows 03  3D for brevity</a:t>
            </a:r>
          </a:p>
        </p:txBody>
      </p:sp>
      <p:sp>
        <p:nvSpPr>
          <p:cNvPr id="24" name="Oval 23">
            <a:extLst>
              <a:ext uri="{FF2B5EF4-FFF2-40B4-BE49-F238E27FC236}">
                <a16:creationId xmlns:a16="http://schemas.microsoft.com/office/drawing/2014/main" id="{276D9736-6A68-4FF0-982F-AC2C97F1B9B7}"/>
              </a:ext>
            </a:extLst>
          </p:cNvPr>
          <p:cNvSpPr/>
          <p:nvPr/>
        </p:nvSpPr>
        <p:spPr>
          <a:xfrm>
            <a:off x="2302192" y="4932054"/>
            <a:ext cx="379730" cy="225425"/>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Text Box 2">
            <a:extLst>
              <a:ext uri="{FF2B5EF4-FFF2-40B4-BE49-F238E27FC236}">
                <a16:creationId xmlns:a16="http://schemas.microsoft.com/office/drawing/2014/main" id="{4A910E63-FAA1-473A-BC72-65C19F7852CB}"/>
              </a:ext>
            </a:extLst>
          </p:cNvPr>
          <p:cNvSpPr txBox="1">
            <a:spLocks noChangeArrowheads="1"/>
          </p:cNvSpPr>
          <p:nvPr/>
        </p:nvSpPr>
        <p:spPr bwMode="auto">
          <a:xfrm>
            <a:off x="2809557" y="4906654"/>
            <a:ext cx="1427164"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Addr</a:t>
            </a:r>
            <a:r>
              <a:rPr lang="en-US" sz="1100" dirty="0">
                <a:effectLst/>
                <a:latin typeface="Calibri" panose="020F0502020204030204" pitchFamily="34" charset="0"/>
                <a:ea typeface="Calibri" panose="020F0502020204030204" pitchFamily="34" charset="0"/>
                <a:cs typeface="Times New Roman" panose="02020603050405020304" pitchFamily="18" charset="0"/>
              </a:rPr>
              <a:t> 1023 on Row 63</a:t>
            </a:r>
          </a:p>
        </p:txBody>
      </p:sp>
      <p:sp>
        <p:nvSpPr>
          <p:cNvPr id="6" name="Oval 5">
            <a:extLst>
              <a:ext uri="{FF2B5EF4-FFF2-40B4-BE49-F238E27FC236}">
                <a16:creationId xmlns:a16="http://schemas.microsoft.com/office/drawing/2014/main" id="{037C6810-7AB4-A847-A446-7D89599197B8}"/>
              </a:ext>
            </a:extLst>
          </p:cNvPr>
          <p:cNvSpPr/>
          <p:nvPr/>
        </p:nvSpPr>
        <p:spPr>
          <a:xfrm>
            <a:off x="4219032" y="4326573"/>
            <a:ext cx="379730" cy="225425"/>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Text Box 2">
            <a:extLst>
              <a:ext uri="{FF2B5EF4-FFF2-40B4-BE49-F238E27FC236}">
                <a16:creationId xmlns:a16="http://schemas.microsoft.com/office/drawing/2014/main" id="{699A3B3D-C5E3-4314-7241-E1F707FBBBB0}"/>
              </a:ext>
            </a:extLst>
          </p:cNvPr>
          <p:cNvSpPr txBox="1">
            <a:spLocks noChangeArrowheads="1"/>
          </p:cNvSpPr>
          <p:nvPr/>
        </p:nvSpPr>
        <p:spPr bwMode="auto">
          <a:xfrm>
            <a:off x="3966210" y="4038918"/>
            <a:ext cx="605790"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Addr</a:t>
            </a:r>
            <a:r>
              <a:rPr lang="en-US" sz="1100" dirty="0">
                <a:effectLst/>
                <a:latin typeface="Calibri" panose="020F0502020204030204" pitchFamily="34" charset="0"/>
                <a:ea typeface="Calibri" panose="020F0502020204030204" pitchFamily="34" charset="0"/>
                <a:cs typeface="Times New Roman" panose="02020603050405020304" pitchFamily="18" charset="0"/>
              </a:rPr>
              <a:t> 9 </a:t>
            </a:r>
          </a:p>
        </p:txBody>
      </p:sp>
    </p:spTree>
    <p:extLst>
      <p:ext uri="{BB962C8B-B14F-4D97-AF65-F5344CB8AC3E}">
        <p14:creationId xmlns:p14="http://schemas.microsoft.com/office/powerpoint/2010/main" val="59378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Phase Increment</a:t>
            </a:r>
          </a:p>
        </p:txBody>
      </p:sp>
      <p:sp>
        <p:nvSpPr>
          <p:cNvPr id="4" name="Content Placeholder 3"/>
          <p:cNvSpPr>
            <a:spLocks noGrp="1"/>
          </p:cNvSpPr>
          <p:nvPr>
            <p:ph idx="1"/>
          </p:nvPr>
        </p:nvSpPr>
        <p:spPr>
          <a:xfrm>
            <a:off x="581736" y="1637352"/>
            <a:ext cx="8131175" cy="4324350"/>
          </a:xfrm>
        </p:spPr>
        <p:txBody>
          <a:bodyPr/>
          <a:lstStyle/>
          <a:p>
            <a:pPr lvl="0"/>
            <a:endParaRPr lang="en-US" b="0" dirty="0">
              <a:solidFill>
                <a:srgbClr val="000000"/>
              </a:solidFill>
            </a:endParaRPr>
          </a:p>
          <a:p>
            <a:pPr lvl="0"/>
            <a:endParaRPr lang="en-US" b="0" dirty="0">
              <a:solidFill>
                <a:srgbClr val="000000"/>
              </a:solidFill>
            </a:endParaRPr>
          </a:p>
          <a:p>
            <a:pPr lvl="0"/>
            <a:endParaRPr lang="en-US" b="0" dirty="0">
              <a:solidFill>
                <a:srgbClr val="000000"/>
              </a:solidFill>
            </a:endParaRPr>
          </a:p>
          <a:p>
            <a:pPr lvl="0"/>
            <a:endParaRPr lang="en-US" b="0" dirty="0">
              <a:solidFill>
                <a:srgbClr val="000000"/>
              </a:solidFill>
            </a:endParaRPr>
          </a:p>
          <a:p>
            <a:pPr lvl="0"/>
            <a:endParaRPr lang="en-US" b="0" dirty="0">
              <a:solidFill>
                <a:srgbClr val="000000"/>
              </a:solidFill>
            </a:endParaRPr>
          </a:p>
          <a:p>
            <a:pPr lvl="0"/>
            <a:endParaRPr lang="en-US" b="0" dirty="0">
              <a:solidFill>
                <a:srgbClr val="000000"/>
              </a:solidFill>
            </a:endParaRPr>
          </a:p>
          <a:p>
            <a:pPr lvl="1"/>
            <a:endParaRPr lang="en-US" b="0" dirty="0">
              <a:solidFill>
                <a:srgbClr val="000000"/>
              </a:solidFill>
            </a:endParaRPr>
          </a:p>
          <a:p>
            <a:pPr lvl="1"/>
            <a:endParaRPr lang="en-US" b="0" dirty="0">
              <a:solidFill>
                <a:srgbClr val="000000"/>
              </a:solidFill>
            </a:endParaRPr>
          </a:p>
          <a:p>
            <a:pPr lvl="0"/>
            <a:endParaRPr lang="en-US" b="0" dirty="0">
              <a:solidFill>
                <a:srgbClr val="000000"/>
              </a:solidFill>
            </a:endParaRPr>
          </a:p>
          <a:p>
            <a:pPr marL="0" indent="0">
              <a:buNone/>
            </a:pPr>
            <a:endParaRPr lang="en-US" sz="1600"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pic>
        <p:nvPicPr>
          <p:cNvPr id="9" name="Picture 8">
            <a:extLst>
              <a:ext uri="{FF2B5EF4-FFF2-40B4-BE49-F238E27FC236}">
                <a16:creationId xmlns:a16="http://schemas.microsoft.com/office/drawing/2014/main" id="{EE9046C7-1A46-479A-BF74-F67513575CC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5400000">
            <a:off x="2848561" y="3874004"/>
            <a:ext cx="2930566" cy="2148696"/>
          </a:xfrm>
          <a:prstGeom prst="rect">
            <a:avLst/>
          </a:prstGeom>
        </p:spPr>
      </p:pic>
      <p:sp>
        <p:nvSpPr>
          <p:cNvPr id="10" name="Rounded Rectangle 22">
            <a:extLst>
              <a:ext uri="{FF2B5EF4-FFF2-40B4-BE49-F238E27FC236}">
                <a16:creationId xmlns:a16="http://schemas.microsoft.com/office/drawing/2014/main" id="{BD122D5C-7D6B-4DB7-AC25-E27E85184A91}"/>
              </a:ext>
            </a:extLst>
          </p:cNvPr>
          <p:cNvSpPr/>
          <p:nvPr/>
        </p:nvSpPr>
        <p:spPr>
          <a:xfrm>
            <a:off x="687063" y="2811721"/>
            <a:ext cx="1530552" cy="351287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1" name="TextBox 10">
            <a:extLst>
              <a:ext uri="{FF2B5EF4-FFF2-40B4-BE49-F238E27FC236}">
                <a16:creationId xmlns:a16="http://schemas.microsoft.com/office/drawing/2014/main" id="{20796D51-F53E-497C-9EA6-67331E2C6EEF}"/>
              </a:ext>
            </a:extLst>
          </p:cNvPr>
          <p:cNvSpPr txBox="1"/>
          <p:nvPr/>
        </p:nvSpPr>
        <p:spPr>
          <a:xfrm>
            <a:off x="687063" y="2826888"/>
            <a:ext cx="1524000" cy="646331"/>
          </a:xfrm>
          <a:prstGeom prst="rect">
            <a:avLst/>
          </a:prstGeom>
          <a:noFill/>
        </p:spPr>
        <p:txBody>
          <a:bodyPr wrap="square" lIns="91440" tIns="45720" rIns="91440" bIns="45720" rtlCol="0">
            <a:spAutoFit/>
          </a:bodyPr>
          <a:lstStyle/>
          <a:p>
            <a:pPr algn="ctr"/>
            <a:r>
              <a:rPr lang="en-US" sz="1800" b="1" dirty="0"/>
              <a:t>Audio Codec Wrapper</a:t>
            </a:r>
          </a:p>
        </p:txBody>
      </p:sp>
      <p:sp>
        <p:nvSpPr>
          <p:cNvPr id="12" name="Rounded Rectangle 272">
            <a:extLst>
              <a:ext uri="{FF2B5EF4-FFF2-40B4-BE49-F238E27FC236}">
                <a16:creationId xmlns:a16="http://schemas.microsoft.com/office/drawing/2014/main" id="{3DC71A9C-BC59-48F8-93D3-57D208937009}"/>
              </a:ext>
            </a:extLst>
          </p:cNvPr>
          <p:cNvSpPr/>
          <p:nvPr/>
        </p:nvSpPr>
        <p:spPr>
          <a:xfrm>
            <a:off x="6359598" y="1725745"/>
            <a:ext cx="1959248" cy="76200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3" name="TextBox 12">
            <a:extLst>
              <a:ext uri="{FF2B5EF4-FFF2-40B4-BE49-F238E27FC236}">
                <a16:creationId xmlns:a16="http://schemas.microsoft.com/office/drawing/2014/main" id="{5485BF82-8515-4A1A-B79D-8FECAD7D2CB0}"/>
              </a:ext>
            </a:extLst>
          </p:cNvPr>
          <p:cNvSpPr txBox="1"/>
          <p:nvPr/>
        </p:nvSpPr>
        <p:spPr>
          <a:xfrm>
            <a:off x="6577222" y="1698707"/>
            <a:ext cx="1524000" cy="646331"/>
          </a:xfrm>
          <a:prstGeom prst="rect">
            <a:avLst/>
          </a:prstGeom>
          <a:noFill/>
        </p:spPr>
        <p:txBody>
          <a:bodyPr wrap="square" lIns="91440" tIns="45720" rIns="91440" bIns="45720" rtlCol="0">
            <a:spAutoFit/>
          </a:bodyPr>
          <a:lstStyle/>
          <a:p>
            <a:pPr algn="ctr"/>
            <a:r>
              <a:rPr lang="en-US" sz="1800" b="1" dirty="0"/>
              <a:t>Counter (unsigned)</a:t>
            </a:r>
            <a:endParaRPr lang="en-US" sz="4400" b="1" dirty="0"/>
          </a:p>
        </p:txBody>
      </p:sp>
      <p:cxnSp>
        <p:nvCxnSpPr>
          <p:cNvPr id="14" name="Straight Connector 13">
            <a:extLst>
              <a:ext uri="{FF2B5EF4-FFF2-40B4-BE49-F238E27FC236}">
                <a16:creationId xmlns:a16="http://schemas.microsoft.com/office/drawing/2014/main" id="{58ED91DA-50EF-40A7-A688-6AA4FF90CFE8}"/>
              </a:ext>
            </a:extLst>
          </p:cNvPr>
          <p:cNvCxnSpPr>
            <a:cxnSpLocks/>
            <a:endCxn id="16" idx="1"/>
          </p:cNvCxnSpPr>
          <p:nvPr/>
        </p:nvCxnSpPr>
        <p:spPr>
          <a:xfrm>
            <a:off x="5881125" y="2113685"/>
            <a:ext cx="485151"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B0CAE7-B2C2-44D0-90B8-67675E19D5EC}"/>
              </a:ext>
            </a:extLst>
          </p:cNvPr>
          <p:cNvSpPr txBox="1"/>
          <p:nvPr/>
        </p:nvSpPr>
        <p:spPr>
          <a:xfrm>
            <a:off x="6366276" y="1929019"/>
            <a:ext cx="759542" cy="369332"/>
          </a:xfrm>
          <a:prstGeom prst="rect">
            <a:avLst/>
          </a:prstGeom>
          <a:noFill/>
        </p:spPr>
        <p:txBody>
          <a:bodyPr wrap="square" lIns="91440" tIns="45720" rIns="91440" bIns="45720" rtlCol="0">
            <a:spAutoFit/>
          </a:bodyPr>
          <a:lstStyle/>
          <a:p>
            <a:r>
              <a:rPr lang="en-US" sz="1800" dirty="0"/>
              <a:t>ctrl</a:t>
            </a:r>
          </a:p>
        </p:txBody>
      </p:sp>
      <p:sp>
        <p:nvSpPr>
          <p:cNvPr id="20" name="TextBox 19">
            <a:extLst>
              <a:ext uri="{FF2B5EF4-FFF2-40B4-BE49-F238E27FC236}">
                <a16:creationId xmlns:a16="http://schemas.microsoft.com/office/drawing/2014/main" id="{B3822B79-B385-4612-8DC1-DD6399ABF321}"/>
              </a:ext>
            </a:extLst>
          </p:cNvPr>
          <p:cNvSpPr txBox="1"/>
          <p:nvPr/>
        </p:nvSpPr>
        <p:spPr>
          <a:xfrm>
            <a:off x="5525210" y="1746836"/>
            <a:ext cx="759542" cy="369332"/>
          </a:xfrm>
          <a:prstGeom prst="rect">
            <a:avLst/>
          </a:prstGeom>
          <a:noFill/>
        </p:spPr>
        <p:txBody>
          <a:bodyPr wrap="square" lIns="91440" tIns="45720" rIns="91440" bIns="45720" rtlCol="0">
            <a:spAutoFit/>
          </a:bodyPr>
          <a:lstStyle/>
          <a:p>
            <a:pPr algn="r"/>
            <a:r>
              <a:rPr lang="en-US" sz="1800" dirty="0"/>
              <a:t>ctrl</a:t>
            </a:r>
          </a:p>
        </p:txBody>
      </p:sp>
      <p:cxnSp>
        <p:nvCxnSpPr>
          <p:cNvPr id="23" name="Straight Connector 22">
            <a:extLst>
              <a:ext uri="{FF2B5EF4-FFF2-40B4-BE49-F238E27FC236}">
                <a16:creationId xmlns:a16="http://schemas.microsoft.com/office/drawing/2014/main" id="{904BA7F7-3528-45DA-A4C7-9C207AE3E585}"/>
              </a:ext>
            </a:extLst>
          </p:cNvPr>
          <p:cNvCxnSpPr>
            <a:stCxn id="24" idx="3"/>
            <a:endCxn id="25" idx="1"/>
          </p:cNvCxnSpPr>
          <p:nvPr/>
        </p:nvCxnSpPr>
        <p:spPr>
          <a:xfrm flipV="1">
            <a:off x="2215640" y="4957339"/>
            <a:ext cx="1002810" cy="1484"/>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06759AC-C670-4BB9-AD9D-DE9BDF78D68C}"/>
              </a:ext>
            </a:extLst>
          </p:cNvPr>
          <p:cNvSpPr txBox="1"/>
          <p:nvPr/>
        </p:nvSpPr>
        <p:spPr>
          <a:xfrm>
            <a:off x="1082279" y="4775640"/>
            <a:ext cx="1133361" cy="366365"/>
          </a:xfrm>
          <a:prstGeom prst="rect">
            <a:avLst/>
          </a:prstGeom>
          <a:noFill/>
        </p:spPr>
        <p:txBody>
          <a:bodyPr wrap="square" lIns="91440" tIns="45720" rIns="91440" bIns="45720" rtlCol="0">
            <a:spAutoFit/>
          </a:bodyPr>
          <a:lstStyle/>
          <a:p>
            <a:pPr algn="r"/>
            <a:r>
              <a:rPr lang="en-US" sz="1800" dirty="0" err="1"/>
              <a:t>L_bus_in</a:t>
            </a:r>
            <a:endParaRPr lang="en-US" sz="1800" dirty="0"/>
          </a:p>
        </p:txBody>
      </p:sp>
      <p:sp>
        <p:nvSpPr>
          <p:cNvPr id="25" name="TextBox 24">
            <a:extLst>
              <a:ext uri="{FF2B5EF4-FFF2-40B4-BE49-F238E27FC236}">
                <a16:creationId xmlns:a16="http://schemas.microsoft.com/office/drawing/2014/main" id="{F2FA0E49-F7D1-4112-B242-92D36EC598EF}"/>
              </a:ext>
            </a:extLst>
          </p:cNvPr>
          <p:cNvSpPr txBox="1"/>
          <p:nvPr/>
        </p:nvSpPr>
        <p:spPr>
          <a:xfrm>
            <a:off x="3218450" y="4772673"/>
            <a:ext cx="1338711" cy="369332"/>
          </a:xfrm>
          <a:prstGeom prst="rect">
            <a:avLst/>
          </a:prstGeom>
          <a:noFill/>
        </p:spPr>
        <p:txBody>
          <a:bodyPr wrap="square" lIns="91440" tIns="45720" rIns="91440" bIns="45720" rtlCol="0">
            <a:spAutoFit/>
          </a:bodyPr>
          <a:lstStyle/>
          <a:p>
            <a:r>
              <a:rPr lang="en-US" sz="1800" dirty="0"/>
              <a:t>DOUT</a:t>
            </a:r>
          </a:p>
        </p:txBody>
      </p:sp>
      <p:cxnSp>
        <p:nvCxnSpPr>
          <p:cNvPr id="26" name="Straight Connector 25">
            <a:extLst>
              <a:ext uri="{FF2B5EF4-FFF2-40B4-BE49-F238E27FC236}">
                <a16:creationId xmlns:a16="http://schemas.microsoft.com/office/drawing/2014/main" id="{5231D04F-447F-40B9-BAA3-4C754BE27B73}"/>
              </a:ext>
            </a:extLst>
          </p:cNvPr>
          <p:cNvCxnSpPr>
            <a:cxnSpLocks/>
            <a:stCxn id="27" idx="3"/>
            <a:endCxn id="28" idx="1"/>
          </p:cNvCxnSpPr>
          <p:nvPr/>
        </p:nvCxnSpPr>
        <p:spPr>
          <a:xfrm>
            <a:off x="2217616" y="4683739"/>
            <a:ext cx="1006567"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7950E73-15E2-4B49-B834-46A9347D3E02}"/>
              </a:ext>
            </a:extLst>
          </p:cNvPr>
          <p:cNvSpPr txBox="1"/>
          <p:nvPr/>
        </p:nvSpPr>
        <p:spPr>
          <a:xfrm>
            <a:off x="1422356" y="4499073"/>
            <a:ext cx="795260" cy="369332"/>
          </a:xfrm>
          <a:prstGeom prst="rect">
            <a:avLst/>
          </a:prstGeom>
          <a:noFill/>
        </p:spPr>
        <p:txBody>
          <a:bodyPr wrap="square" lIns="91440" tIns="45720" rIns="91440" bIns="45720" rtlCol="0">
            <a:spAutoFit/>
          </a:bodyPr>
          <a:lstStyle/>
          <a:p>
            <a:pPr algn="r"/>
            <a:r>
              <a:rPr lang="en-US" sz="1800" dirty="0"/>
              <a:t>ready</a:t>
            </a:r>
          </a:p>
        </p:txBody>
      </p:sp>
      <p:sp>
        <p:nvSpPr>
          <p:cNvPr id="28" name="TextBox 27">
            <a:extLst>
              <a:ext uri="{FF2B5EF4-FFF2-40B4-BE49-F238E27FC236}">
                <a16:creationId xmlns:a16="http://schemas.microsoft.com/office/drawing/2014/main" id="{25D16F7A-663E-4055-8B83-CB468788E15D}"/>
              </a:ext>
            </a:extLst>
          </p:cNvPr>
          <p:cNvSpPr txBox="1"/>
          <p:nvPr/>
        </p:nvSpPr>
        <p:spPr>
          <a:xfrm>
            <a:off x="3224183" y="4499073"/>
            <a:ext cx="1510309" cy="369332"/>
          </a:xfrm>
          <a:prstGeom prst="rect">
            <a:avLst/>
          </a:prstGeom>
          <a:noFill/>
        </p:spPr>
        <p:txBody>
          <a:bodyPr wrap="square" lIns="91440" tIns="45720" rIns="91440" bIns="45720" rtlCol="0">
            <a:spAutoFit/>
          </a:bodyPr>
          <a:lstStyle/>
          <a:p>
            <a:r>
              <a:rPr lang="en-US" sz="1800" dirty="0"/>
              <a:t>Ready edge </a:t>
            </a:r>
          </a:p>
        </p:txBody>
      </p:sp>
      <p:cxnSp>
        <p:nvCxnSpPr>
          <p:cNvPr id="29" name="Straight Connector 28">
            <a:extLst>
              <a:ext uri="{FF2B5EF4-FFF2-40B4-BE49-F238E27FC236}">
                <a16:creationId xmlns:a16="http://schemas.microsoft.com/office/drawing/2014/main" id="{D1C8AF16-3E4A-4DF6-AE3F-B48B2970BDC5}"/>
              </a:ext>
            </a:extLst>
          </p:cNvPr>
          <p:cNvCxnSpPr/>
          <p:nvPr/>
        </p:nvCxnSpPr>
        <p:spPr>
          <a:xfrm flipV="1">
            <a:off x="2333982" y="4822024"/>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EBC542-0E95-45FF-8054-9FA15AC301E7}"/>
              </a:ext>
            </a:extLst>
          </p:cNvPr>
          <p:cNvSpPr txBox="1"/>
          <p:nvPr/>
        </p:nvSpPr>
        <p:spPr>
          <a:xfrm>
            <a:off x="6959451" y="2178586"/>
            <a:ext cx="759542" cy="369332"/>
          </a:xfrm>
          <a:prstGeom prst="rect">
            <a:avLst/>
          </a:prstGeom>
          <a:noFill/>
        </p:spPr>
        <p:txBody>
          <a:bodyPr wrap="square" lIns="91440" tIns="45720" rIns="91440" bIns="45720" rtlCol="0">
            <a:spAutoFit/>
          </a:bodyPr>
          <a:lstStyle/>
          <a:p>
            <a:pPr algn="ctr"/>
            <a:r>
              <a:rPr lang="en-US" sz="1800" dirty="0"/>
              <a:t>Q</a:t>
            </a:r>
          </a:p>
        </p:txBody>
      </p:sp>
      <p:sp>
        <p:nvSpPr>
          <p:cNvPr id="35" name="Rounded Rectangle 137">
            <a:extLst>
              <a:ext uri="{FF2B5EF4-FFF2-40B4-BE49-F238E27FC236}">
                <a16:creationId xmlns:a16="http://schemas.microsoft.com/office/drawing/2014/main" id="{49E40962-68F7-4DFE-97AE-6D11AFB0A1A9}"/>
              </a:ext>
            </a:extLst>
          </p:cNvPr>
          <p:cNvSpPr/>
          <p:nvPr/>
        </p:nvSpPr>
        <p:spPr>
          <a:xfrm>
            <a:off x="3209784" y="2024902"/>
            <a:ext cx="2199729" cy="4367686"/>
          </a:xfrm>
          <a:prstGeom prst="roundRect">
            <a:avLst>
              <a:gd name="adj" fmla="val 127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a:p>
        </p:txBody>
      </p:sp>
      <p:sp>
        <p:nvSpPr>
          <p:cNvPr id="36" name="TextBox 35">
            <a:extLst>
              <a:ext uri="{FF2B5EF4-FFF2-40B4-BE49-F238E27FC236}">
                <a16:creationId xmlns:a16="http://schemas.microsoft.com/office/drawing/2014/main" id="{F69A2EEB-2726-490E-9E30-58B5210F6179}"/>
              </a:ext>
            </a:extLst>
          </p:cNvPr>
          <p:cNvSpPr txBox="1"/>
          <p:nvPr/>
        </p:nvSpPr>
        <p:spPr>
          <a:xfrm>
            <a:off x="3281226" y="2045452"/>
            <a:ext cx="2066822" cy="461665"/>
          </a:xfrm>
          <a:prstGeom prst="rect">
            <a:avLst/>
          </a:prstGeom>
          <a:noFill/>
        </p:spPr>
        <p:txBody>
          <a:bodyPr wrap="square" lIns="91440" tIns="45720" rIns="91440" bIns="45720" rtlCol="0">
            <a:spAutoFit/>
          </a:bodyPr>
          <a:lstStyle/>
          <a:p>
            <a:pPr algn="ctr"/>
            <a:r>
              <a:rPr lang="en-US" sz="2400" b="1" dirty="0"/>
              <a:t>BRAM_SDP</a:t>
            </a:r>
          </a:p>
        </p:txBody>
      </p:sp>
      <p:sp>
        <p:nvSpPr>
          <p:cNvPr id="38" name="TextBox 37">
            <a:extLst>
              <a:ext uri="{FF2B5EF4-FFF2-40B4-BE49-F238E27FC236}">
                <a16:creationId xmlns:a16="http://schemas.microsoft.com/office/drawing/2014/main" id="{8526934C-0663-4AB0-8909-F60E2568E0B0}"/>
              </a:ext>
            </a:extLst>
          </p:cNvPr>
          <p:cNvSpPr txBox="1"/>
          <p:nvPr/>
        </p:nvSpPr>
        <p:spPr>
          <a:xfrm>
            <a:off x="7344727" y="2912263"/>
            <a:ext cx="570681" cy="369332"/>
          </a:xfrm>
          <a:prstGeom prst="rect">
            <a:avLst/>
          </a:prstGeom>
          <a:noFill/>
        </p:spPr>
        <p:txBody>
          <a:bodyPr wrap="square" lIns="91440" tIns="45720" rIns="91440" bIns="45720" rtlCol="0">
            <a:spAutoFit/>
          </a:bodyPr>
          <a:lstStyle/>
          <a:p>
            <a:r>
              <a:rPr lang="en-US" sz="1800" dirty="0"/>
              <a:t>10</a:t>
            </a:r>
          </a:p>
        </p:txBody>
      </p:sp>
      <p:cxnSp>
        <p:nvCxnSpPr>
          <p:cNvPr id="39" name="Straight Connector 38">
            <a:extLst>
              <a:ext uri="{FF2B5EF4-FFF2-40B4-BE49-F238E27FC236}">
                <a16:creationId xmlns:a16="http://schemas.microsoft.com/office/drawing/2014/main" id="{195A0C13-C932-46FD-9308-BFD84A558982}"/>
              </a:ext>
            </a:extLst>
          </p:cNvPr>
          <p:cNvCxnSpPr/>
          <p:nvPr/>
        </p:nvCxnSpPr>
        <p:spPr>
          <a:xfrm flipV="1">
            <a:off x="7172981" y="2748194"/>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A80F108-9FAE-40C4-9DF7-572081539C8B}"/>
              </a:ext>
            </a:extLst>
          </p:cNvPr>
          <p:cNvSpPr txBox="1"/>
          <p:nvPr/>
        </p:nvSpPr>
        <p:spPr>
          <a:xfrm>
            <a:off x="4183506" y="3227139"/>
            <a:ext cx="1230257" cy="369332"/>
          </a:xfrm>
          <a:prstGeom prst="rect">
            <a:avLst/>
          </a:prstGeom>
          <a:noFill/>
        </p:spPr>
        <p:txBody>
          <a:bodyPr wrap="square" lIns="91440" tIns="45720" rIns="91440" bIns="45720" rtlCol="0">
            <a:spAutoFit/>
          </a:bodyPr>
          <a:lstStyle/>
          <a:p>
            <a:pPr algn="r"/>
            <a:r>
              <a:rPr lang="en-US" sz="1800" dirty="0"/>
              <a:t> RDADDR</a:t>
            </a:r>
          </a:p>
        </p:txBody>
      </p:sp>
      <p:cxnSp>
        <p:nvCxnSpPr>
          <p:cNvPr id="46" name="Elbow Connector 492">
            <a:extLst>
              <a:ext uri="{FF2B5EF4-FFF2-40B4-BE49-F238E27FC236}">
                <a16:creationId xmlns:a16="http://schemas.microsoft.com/office/drawing/2014/main" id="{62B5636F-84C3-4C0D-8813-0AD85D534850}"/>
              </a:ext>
            </a:extLst>
          </p:cNvPr>
          <p:cNvCxnSpPr>
            <a:cxnSpLocks/>
          </p:cNvCxnSpPr>
          <p:nvPr/>
        </p:nvCxnSpPr>
        <p:spPr>
          <a:xfrm rot="10800000" flipV="1">
            <a:off x="5418014" y="2504372"/>
            <a:ext cx="1921209" cy="901719"/>
          </a:xfrm>
          <a:prstGeom prst="bentConnector3">
            <a:avLst>
              <a:gd name="adj1" fmla="val -15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allout: Line 52">
            <a:extLst>
              <a:ext uri="{FF2B5EF4-FFF2-40B4-BE49-F238E27FC236}">
                <a16:creationId xmlns:a16="http://schemas.microsoft.com/office/drawing/2014/main" id="{F4561E9E-07A8-4603-A433-EA94514E5528}"/>
              </a:ext>
            </a:extLst>
          </p:cNvPr>
          <p:cNvSpPr/>
          <p:nvPr/>
        </p:nvSpPr>
        <p:spPr bwMode="auto">
          <a:xfrm>
            <a:off x="6047235" y="3508238"/>
            <a:ext cx="1011851" cy="783772"/>
          </a:xfrm>
          <a:prstGeom prst="borderCallout1">
            <a:avLst>
              <a:gd name="adj1" fmla="val 18750"/>
              <a:gd name="adj2" fmla="val -8333"/>
              <a:gd name="adj3" fmla="val 182013"/>
              <a:gd name="adj4" fmla="val -172034"/>
            </a:avLst>
          </a:prstGeom>
          <a:solidFill>
            <a:srgbClr val="FFFF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effectLst/>
                <a:latin typeface="Arial" pitchFamily="34" charset="0"/>
              </a:rPr>
              <a:t>Sin</a:t>
            </a:r>
            <a:r>
              <a:rPr kumimoji="0" lang="en-US" sz="1400" b="0" i="0" u="none" strike="noStrike" cap="none" normalizeH="0">
                <a:ln>
                  <a:noFill/>
                </a:ln>
                <a:effectLst/>
                <a:latin typeface="Arial" pitchFamily="34" charset="0"/>
              </a:rPr>
              <a:t> Wave in BRAM</a:t>
            </a:r>
            <a:endParaRPr kumimoji="0" lang="en-US" sz="1400" b="0" i="0" u="none" strike="noStrike" cap="none" normalizeH="0" baseline="0" dirty="0">
              <a:ln>
                <a:noFill/>
              </a:ln>
              <a:effectLst/>
              <a:latin typeface="Arial" pitchFamily="34" charset="0"/>
            </a:endParaRPr>
          </a:p>
        </p:txBody>
      </p:sp>
      <p:grpSp>
        <p:nvGrpSpPr>
          <p:cNvPr id="52" name="Group 51">
            <a:extLst>
              <a:ext uri="{FF2B5EF4-FFF2-40B4-BE49-F238E27FC236}">
                <a16:creationId xmlns:a16="http://schemas.microsoft.com/office/drawing/2014/main" id="{4E1B805D-F9F4-465A-8AE9-CB58300E901D}"/>
              </a:ext>
            </a:extLst>
          </p:cNvPr>
          <p:cNvGrpSpPr/>
          <p:nvPr/>
        </p:nvGrpSpPr>
        <p:grpSpPr>
          <a:xfrm>
            <a:off x="6359598" y="1384987"/>
            <a:ext cx="2684390" cy="3437037"/>
            <a:chOff x="6359598" y="1384987"/>
            <a:chExt cx="2684390" cy="3437037"/>
          </a:xfrm>
        </p:grpSpPr>
        <p:sp>
          <p:nvSpPr>
            <p:cNvPr id="54" name="Rounded Rectangle 272">
              <a:extLst>
                <a:ext uri="{FF2B5EF4-FFF2-40B4-BE49-F238E27FC236}">
                  <a16:creationId xmlns:a16="http://schemas.microsoft.com/office/drawing/2014/main" id="{6B5BF3E8-1163-4E45-BDDF-B946408A30DB}"/>
                </a:ext>
              </a:extLst>
            </p:cNvPr>
            <p:cNvSpPr/>
            <p:nvPr/>
          </p:nvSpPr>
          <p:spPr>
            <a:xfrm>
              <a:off x="6359598" y="1725745"/>
              <a:ext cx="2684390" cy="762000"/>
            </a:xfrm>
            <a:prstGeom prst="roundRect">
              <a:avLst>
                <a:gd name="adj" fmla="val 13495"/>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55" name="TextBox 54">
              <a:extLst>
                <a:ext uri="{FF2B5EF4-FFF2-40B4-BE49-F238E27FC236}">
                  <a16:creationId xmlns:a16="http://schemas.microsoft.com/office/drawing/2014/main" id="{7261120B-DD26-4E55-86A2-3DF62D835D0E}"/>
                </a:ext>
              </a:extLst>
            </p:cNvPr>
            <p:cNvSpPr txBox="1"/>
            <p:nvPr/>
          </p:nvSpPr>
          <p:spPr>
            <a:xfrm>
              <a:off x="8582977" y="2912263"/>
              <a:ext cx="461011" cy="369332"/>
            </a:xfrm>
            <a:prstGeom prst="rect">
              <a:avLst/>
            </a:prstGeom>
            <a:noFill/>
          </p:spPr>
          <p:txBody>
            <a:bodyPr wrap="square" lIns="91440" tIns="45720" rIns="91440" bIns="45720" rtlCol="0">
              <a:spAutoFit/>
            </a:bodyPr>
            <a:lstStyle/>
            <a:p>
              <a:r>
                <a:rPr lang="en-US" sz="1800" dirty="0"/>
                <a:t>6</a:t>
              </a:r>
            </a:p>
          </p:txBody>
        </p:sp>
        <p:cxnSp>
          <p:nvCxnSpPr>
            <p:cNvPr id="56" name="Straight Connector 55">
              <a:extLst>
                <a:ext uri="{FF2B5EF4-FFF2-40B4-BE49-F238E27FC236}">
                  <a16:creationId xmlns:a16="http://schemas.microsoft.com/office/drawing/2014/main" id="{F028C696-75FC-4293-85EB-2E301C9697E5}"/>
                </a:ext>
              </a:extLst>
            </p:cNvPr>
            <p:cNvCxnSpPr/>
            <p:nvPr/>
          </p:nvCxnSpPr>
          <p:spPr>
            <a:xfrm flipV="1">
              <a:off x="8411231" y="2748194"/>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492">
              <a:extLst>
                <a:ext uri="{FF2B5EF4-FFF2-40B4-BE49-F238E27FC236}">
                  <a16:creationId xmlns:a16="http://schemas.microsoft.com/office/drawing/2014/main" id="{FC7C4822-B23D-4ADB-9D0A-7A8FD287D8E9}"/>
                </a:ext>
              </a:extLst>
            </p:cNvPr>
            <p:cNvCxnSpPr>
              <a:cxnSpLocks/>
            </p:cNvCxnSpPr>
            <p:nvPr/>
          </p:nvCxnSpPr>
          <p:spPr>
            <a:xfrm rot="10800000" flipV="1">
              <a:off x="6656264" y="2504372"/>
              <a:ext cx="1921209" cy="901719"/>
            </a:xfrm>
            <a:prstGeom prst="bentConnector3">
              <a:avLst>
                <a:gd name="adj1" fmla="val -150"/>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E7E19AC-BDE3-4D63-816B-BF8289DEF987}"/>
                </a:ext>
              </a:extLst>
            </p:cNvPr>
            <p:cNvSpPr txBox="1"/>
            <p:nvPr/>
          </p:nvSpPr>
          <p:spPr>
            <a:xfrm>
              <a:off x="6939793" y="1384987"/>
              <a:ext cx="1524000" cy="369332"/>
            </a:xfrm>
            <a:prstGeom prst="rect">
              <a:avLst/>
            </a:prstGeom>
            <a:noFill/>
          </p:spPr>
          <p:txBody>
            <a:bodyPr wrap="square" lIns="91440" tIns="45720" rIns="91440" bIns="45720" rtlCol="0">
              <a:spAutoFit/>
            </a:bodyPr>
            <a:lstStyle/>
            <a:p>
              <a:pPr algn="ctr"/>
              <a:r>
                <a:rPr lang="en-US" sz="1800" b="1" dirty="0"/>
                <a:t>16-Bits Total</a:t>
              </a:r>
              <a:endParaRPr lang="en-US" sz="4400" b="1" dirty="0"/>
            </a:p>
          </p:txBody>
        </p:sp>
        <p:sp>
          <p:nvSpPr>
            <p:cNvPr id="59" name="Callout: Line 58">
              <a:extLst>
                <a:ext uri="{FF2B5EF4-FFF2-40B4-BE49-F238E27FC236}">
                  <a16:creationId xmlns:a16="http://schemas.microsoft.com/office/drawing/2014/main" id="{6BDFA349-9C99-435B-B1FD-002525DDC76E}"/>
                </a:ext>
              </a:extLst>
            </p:cNvPr>
            <p:cNvSpPr/>
            <p:nvPr/>
          </p:nvSpPr>
          <p:spPr bwMode="auto">
            <a:xfrm>
              <a:off x="7571323" y="3494378"/>
              <a:ext cx="1011851" cy="1327646"/>
            </a:xfrm>
            <a:prstGeom prst="borderCallout1">
              <a:avLst>
                <a:gd name="adj1" fmla="val -7986"/>
                <a:gd name="adj2" fmla="val 50030"/>
                <a:gd name="adj3" fmla="val -103704"/>
                <a:gd name="adj4" fmla="val 110369"/>
              </a:avLst>
            </a:prstGeom>
            <a:solidFill>
              <a:srgbClr val="FFFF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pitchFamily="34" charset="0"/>
                </a:rPr>
                <a:t>Fractional steps</a:t>
              </a:r>
              <a:r>
                <a:rPr kumimoji="0" lang="en-US" sz="1400" b="0" i="0" u="none" strike="noStrike" cap="none" normalizeH="0" dirty="0">
                  <a:ln>
                    <a:noFill/>
                  </a:ln>
                  <a:effectLst/>
                  <a:latin typeface="Arial" pitchFamily="34" charset="0"/>
                </a:rPr>
                <a:t> previously trashed</a:t>
              </a:r>
            </a:p>
            <a:p>
              <a:pPr marL="0" marR="0" indent="0" algn="ctr" defTabSz="914400" rtl="0" eaLnBrk="0" fontAlgn="base" latinLnBrk="0" hangingPunct="0">
                <a:lnSpc>
                  <a:spcPct val="100000"/>
                </a:lnSpc>
                <a:spcBef>
                  <a:spcPct val="0"/>
                </a:spcBef>
                <a:spcAft>
                  <a:spcPct val="0"/>
                </a:spcAft>
                <a:buClrTx/>
                <a:buSzTx/>
                <a:buFontTx/>
                <a:buNone/>
                <a:tabLst/>
              </a:pPr>
              <a:r>
                <a:rPr lang="en-US" sz="1400" baseline="0" dirty="0">
                  <a:latin typeface="Arial" pitchFamily="34" charset="0"/>
                </a:rPr>
                <a:t>will now be Off</a:t>
              </a:r>
              <a:r>
                <a:rPr lang="en-US" sz="1400" dirty="0">
                  <a:latin typeface="Arial" pitchFamily="34" charset="0"/>
                </a:rPr>
                <a:t>set</a:t>
              </a:r>
              <a:endParaRPr kumimoji="0" lang="en-US" sz="1400" b="0" i="0" u="none" strike="noStrike" cap="none" normalizeH="0" baseline="0" dirty="0">
                <a:ln>
                  <a:noFill/>
                </a:ln>
                <a:effectLst/>
                <a:latin typeface="Arial" pitchFamily="34" charset="0"/>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FF4DB13-7764-4C94-9EC9-7E50C8081631}"/>
                    </a:ext>
                  </a:extLst>
                </p:cNvPr>
                <p:cNvSpPr txBox="1"/>
                <p:nvPr/>
              </p:nvSpPr>
              <p:spPr>
                <a:xfrm>
                  <a:off x="8131193" y="2323923"/>
                  <a:ext cx="358861" cy="523220"/>
                </a:xfrm>
                <a:prstGeom prst="rect">
                  <a:avLst/>
                </a:prstGeom>
                <a:noFill/>
              </p:spPr>
              <p:txBody>
                <a:bodyPr wrap="square" lIns="91440" tIns="45720" rIns="91440" bIns="45720" rtlCol="0">
                  <a:spAutoFit/>
                </a:bodyPr>
                <a:lstStyle/>
                <a:p>
                  <a:pPr algn="ctr"/>
                  <a14:m>
                    <m:oMathPara xmlns:m="http://schemas.openxmlformats.org/officeDocument/2006/math">
                      <m:oMathParaPr>
                        <m:jc m:val="centerGroup"/>
                      </m:oMathParaPr>
                      <m:oMath xmlns:m="http://schemas.openxmlformats.org/officeDocument/2006/math">
                        <m:r>
                          <a:rPr lang="en-US" sz="2800" b="1" i="1" dirty="0" smtClean="0">
                            <a:solidFill>
                              <a:srgbClr val="FF0000"/>
                            </a:solidFill>
                            <a:latin typeface="Cambria Math" panose="02040503050406030204" pitchFamily="18" charset="0"/>
                            <a:ea typeface="Cambria Math" panose="02040503050406030204" pitchFamily="18" charset="0"/>
                          </a:rPr>
                          <m:t>∙</m:t>
                        </m:r>
                      </m:oMath>
                    </m:oMathPara>
                  </a14:m>
                  <a:endParaRPr lang="en-US" sz="6000" b="1" dirty="0">
                    <a:solidFill>
                      <a:srgbClr val="FF0000"/>
                    </a:solidFill>
                  </a:endParaRPr>
                </a:p>
              </p:txBody>
            </p:sp>
          </mc:Choice>
          <mc:Fallback xmlns="">
            <p:sp>
              <p:nvSpPr>
                <p:cNvPr id="60" name="TextBox 59">
                  <a:extLst>
                    <a:ext uri="{FF2B5EF4-FFF2-40B4-BE49-F238E27FC236}">
                      <a16:creationId xmlns:a16="http://schemas.microsoft.com/office/drawing/2014/main" id="{3FF4DB13-7764-4C94-9EC9-7E50C8081631}"/>
                    </a:ext>
                  </a:extLst>
                </p:cNvPr>
                <p:cNvSpPr txBox="1">
                  <a:spLocks noRot="1" noChangeAspect="1" noMove="1" noResize="1" noEditPoints="1" noAdjustHandles="1" noChangeArrowheads="1" noChangeShapeType="1" noTextEdit="1"/>
                </p:cNvSpPr>
                <p:nvPr/>
              </p:nvSpPr>
              <p:spPr>
                <a:xfrm>
                  <a:off x="8131193" y="2323923"/>
                  <a:ext cx="358861" cy="523220"/>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6B548FB-9B81-46AB-B11C-7D892AB1A423}"/>
                  </a:ext>
                </a:extLst>
              </p:cNvPr>
              <p:cNvSpPr txBox="1"/>
              <p:nvPr/>
            </p:nvSpPr>
            <p:spPr>
              <a:xfrm>
                <a:off x="768165" y="5658032"/>
                <a:ext cx="1381297" cy="646331"/>
              </a:xfrm>
              <a:prstGeom prst="rect">
                <a:avLst/>
              </a:prstGeom>
              <a:noFill/>
            </p:spPr>
            <p:txBody>
              <a:bodyPr wrap="square" lIns="91440" tIns="45720" rIns="91440" bIns="45720" rtlCol="0">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𝑓</m:t>
                      </m:r>
                      <m:r>
                        <a:rPr lang="en-US" sz="1800" b="0" i="1" dirty="0" smtClean="0">
                          <a:latin typeface="Cambria Math" panose="02040503050406030204" pitchFamily="18" charset="0"/>
                        </a:rPr>
                        <m:t>=48</m:t>
                      </m:r>
                      <m:r>
                        <a:rPr lang="en-US" sz="1800" b="0" i="1" dirty="0" smtClean="0">
                          <a:latin typeface="Cambria Math" panose="02040503050406030204" pitchFamily="18" charset="0"/>
                        </a:rPr>
                        <m:t>𝐾𝐻𝑧</m:t>
                      </m:r>
                    </m:oMath>
                  </m:oMathPara>
                </a14:m>
                <a:endParaRPr lang="en-US" sz="1800" dirty="0"/>
              </a:p>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=~21</m:t>
                      </m:r>
                      <m:r>
                        <m:rPr>
                          <m:sty m:val="p"/>
                        </m:rPr>
                        <a:rPr lang="el-GR" sz="1800" b="0" i="1" smtClean="0">
                          <a:latin typeface="Cambria Math" panose="02040503050406030204" pitchFamily="18" charset="0"/>
                        </a:rPr>
                        <m:t>μ</m:t>
                      </m:r>
                      <m:r>
                        <a:rPr lang="en-US" sz="1800" b="0" i="1" smtClean="0">
                          <a:latin typeface="Cambria Math" panose="02040503050406030204" pitchFamily="18" charset="0"/>
                        </a:rPr>
                        <m:t>𝑠</m:t>
                      </m:r>
                    </m:oMath>
                  </m:oMathPara>
                </a14:m>
                <a:endParaRPr lang="en-US" sz="1800" dirty="0"/>
              </a:p>
            </p:txBody>
          </p:sp>
        </mc:Choice>
        <mc:Fallback xmlns="">
          <p:sp>
            <p:nvSpPr>
              <p:cNvPr id="61" name="TextBox 60">
                <a:extLst>
                  <a:ext uri="{FF2B5EF4-FFF2-40B4-BE49-F238E27FC236}">
                    <a16:creationId xmlns:a16="http://schemas.microsoft.com/office/drawing/2014/main" id="{46B548FB-9B81-46AB-B11C-7D892AB1A423}"/>
                  </a:ext>
                </a:extLst>
              </p:cNvPr>
              <p:cNvSpPr txBox="1">
                <a:spLocks noRot="1" noChangeAspect="1" noMove="1" noResize="1" noEditPoints="1" noAdjustHandles="1" noChangeArrowheads="1" noChangeShapeType="1" noTextEdit="1"/>
              </p:cNvSpPr>
              <p:nvPr/>
            </p:nvSpPr>
            <p:spPr>
              <a:xfrm>
                <a:off x="768165" y="5658032"/>
                <a:ext cx="1381297" cy="646331"/>
              </a:xfrm>
              <a:prstGeom prst="rect">
                <a:avLst/>
              </a:prstGeom>
              <a:blipFill>
                <a:blip r:embed="rId4"/>
                <a:stretch>
                  <a:fillRect l="-881" b="-4717"/>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A38340AE-F782-4D96-8957-9E294CD40BEC}"/>
              </a:ext>
            </a:extLst>
          </p:cNvPr>
          <p:cNvSpPr txBox="1"/>
          <p:nvPr/>
        </p:nvSpPr>
        <p:spPr>
          <a:xfrm>
            <a:off x="2374390" y="4955010"/>
            <a:ext cx="570681" cy="369332"/>
          </a:xfrm>
          <a:prstGeom prst="rect">
            <a:avLst/>
          </a:prstGeom>
          <a:noFill/>
        </p:spPr>
        <p:txBody>
          <a:bodyPr wrap="square" lIns="91440" tIns="45720" rIns="91440" bIns="45720" rtlCol="0">
            <a:spAutoFit/>
          </a:bodyPr>
          <a:lstStyle/>
          <a:p>
            <a:r>
              <a:rPr lang="en-US" sz="1800" dirty="0"/>
              <a:t>18</a:t>
            </a:r>
          </a:p>
        </p:txBody>
      </p:sp>
      <p:pic>
        <p:nvPicPr>
          <p:cNvPr id="6" name="Picture 5" descr="A picture containing drawing&#10;&#10;Description automatically generated">
            <a:extLst>
              <a:ext uri="{FF2B5EF4-FFF2-40B4-BE49-F238E27FC236}">
                <a16:creationId xmlns:a16="http://schemas.microsoft.com/office/drawing/2014/main" id="{07C62D2E-4DB0-4E49-B446-43611C21CF4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a:off x="8172" y="3254961"/>
            <a:ext cx="493605" cy="569270"/>
          </a:xfrm>
          <a:prstGeom prst="rect">
            <a:avLst/>
          </a:prstGeom>
        </p:spPr>
      </p:pic>
      <p:cxnSp>
        <p:nvCxnSpPr>
          <p:cNvPr id="42" name="Straight Connector 41">
            <a:extLst>
              <a:ext uri="{FF2B5EF4-FFF2-40B4-BE49-F238E27FC236}">
                <a16:creationId xmlns:a16="http://schemas.microsoft.com/office/drawing/2014/main" id="{928B5ABB-70F9-4E78-B365-3751FB4DA5BC}"/>
              </a:ext>
            </a:extLst>
          </p:cNvPr>
          <p:cNvCxnSpPr>
            <a:cxnSpLocks/>
            <a:stCxn id="6" idx="1"/>
            <a:endCxn id="43" idx="1"/>
          </p:cNvCxnSpPr>
          <p:nvPr/>
        </p:nvCxnSpPr>
        <p:spPr>
          <a:xfrm flipV="1">
            <a:off x="501777" y="3539202"/>
            <a:ext cx="185663" cy="394"/>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AA2048B-D072-48FA-9AEA-3621DFBF1DBA}"/>
              </a:ext>
            </a:extLst>
          </p:cNvPr>
          <p:cNvSpPr txBox="1"/>
          <p:nvPr/>
        </p:nvSpPr>
        <p:spPr>
          <a:xfrm>
            <a:off x="687440" y="3354536"/>
            <a:ext cx="1338711" cy="369332"/>
          </a:xfrm>
          <a:prstGeom prst="rect">
            <a:avLst/>
          </a:prstGeom>
          <a:noFill/>
        </p:spPr>
        <p:txBody>
          <a:bodyPr wrap="square" lIns="91440" tIns="45720" rIns="91440" bIns="45720" rtlCol="0">
            <a:spAutoFit/>
          </a:bodyPr>
          <a:lstStyle/>
          <a:p>
            <a:r>
              <a:rPr lang="en-US" sz="1800" dirty="0"/>
              <a:t>Audio Out</a:t>
            </a:r>
          </a:p>
        </p:txBody>
      </p:sp>
      <p:sp>
        <p:nvSpPr>
          <p:cNvPr id="44" name="Callout: Line 43">
            <a:extLst>
              <a:ext uri="{FF2B5EF4-FFF2-40B4-BE49-F238E27FC236}">
                <a16:creationId xmlns:a16="http://schemas.microsoft.com/office/drawing/2014/main" id="{9631F1E7-D11D-45DC-82F2-11DCC80DEDF4}"/>
              </a:ext>
            </a:extLst>
          </p:cNvPr>
          <p:cNvSpPr/>
          <p:nvPr/>
        </p:nvSpPr>
        <p:spPr bwMode="auto">
          <a:xfrm>
            <a:off x="227870" y="1534540"/>
            <a:ext cx="2076887" cy="934520"/>
          </a:xfrm>
          <a:prstGeom prst="borderCallout1">
            <a:avLst>
              <a:gd name="adj1" fmla="val 50569"/>
              <a:gd name="adj2" fmla="val 100935"/>
              <a:gd name="adj3" fmla="val 363139"/>
              <a:gd name="adj4" fmla="val 130554"/>
            </a:avLst>
          </a:prstGeom>
          <a:solidFill>
            <a:srgbClr val="FFFF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pitchFamily="34" charset="0"/>
              </a:rPr>
              <a:t>Keep In Mind we</a:t>
            </a:r>
            <a:r>
              <a:rPr kumimoji="0" lang="en-US" sz="1400" b="0" i="0" u="none" strike="noStrike" cap="none" normalizeH="0" dirty="0">
                <a:ln>
                  <a:noFill/>
                </a:ln>
                <a:effectLst/>
                <a:latin typeface="Arial" pitchFamily="34" charset="0"/>
              </a:rPr>
              <a:t> do have to convert </a:t>
            </a:r>
            <a:r>
              <a:rPr lang="en-US" sz="1400" dirty="0">
                <a:latin typeface="Arial" pitchFamily="34" charset="0"/>
              </a:rPr>
              <a:t>DOUT back to a </a:t>
            </a:r>
            <a:r>
              <a:rPr lang="en-US" sz="1400" u="sng" dirty="0">
                <a:latin typeface="Arial" pitchFamily="34" charset="0"/>
              </a:rPr>
              <a:t>Signed Value </a:t>
            </a:r>
            <a:r>
              <a:rPr lang="en-US" sz="1400" dirty="0">
                <a:latin typeface="Arial" pitchFamily="34" charset="0"/>
              </a:rPr>
              <a:t>(i.e. subtract 0x8000)</a:t>
            </a:r>
          </a:p>
        </p:txBody>
      </p:sp>
    </p:spTree>
    <p:extLst>
      <p:ext uri="{BB962C8B-B14F-4D97-AF65-F5344CB8AC3E}">
        <p14:creationId xmlns:p14="http://schemas.microsoft.com/office/powerpoint/2010/main" val="13865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 Lab Requirements</a:t>
            </a:r>
          </a:p>
        </p:txBody>
      </p:sp>
      <p:sp>
        <p:nvSpPr>
          <p:cNvPr id="4" name="Content Placeholder 3"/>
          <p:cNvSpPr>
            <a:spLocks noGrp="1"/>
          </p:cNvSpPr>
          <p:nvPr>
            <p:ph idx="1"/>
          </p:nvPr>
        </p:nvSpPr>
        <p:spPr>
          <a:xfrm>
            <a:off x="581736" y="1523052"/>
            <a:ext cx="8131175" cy="4324350"/>
          </a:xfrm>
        </p:spPr>
        <p:txBody>
          <a:bodyPr/>
          <a:lstStyle/>
          <a:p>
            <a:r>
              <a:rPr lang="en-US" b="0" dirty="0"/>
              <a:t>While you have the flexibility to design the waveform generator as you see fit, your system must meet the following requirements:</a:t>
            </a:r>
          </a:p>
          <a:p>
            <a:pPr lvl="1"/>
            <a:r>
              <a:rPr lang="en-US" b="0" dirty="0"/>
              <a:t>Use an update rate of 48kHz</a:t>
            </a:r>
          </a:p>
          <a:p>
            <a:pPr lvl="1"/>
            <a:r>
              <a:rPr lang="en-US" b="0" dirty="0"/>
              <a:t>At 440Hz, the LUT should be incremented by about 1 index.</a:t>
            </a:r>
          </a:p>
          <a:p>
            <a:pPr lvl="1"/>
            <a:r>
              <a:rPr lang="en-US" b="0" dirty="0"/>
              <a:t>Be able to make between a 1Hz and 0.25Hz change in frequency.</a:t>
            </a:r>
          </a:p>
          <a:p>
            <a:pPr lvl="1"/>
            <a:r>
              <a:rPr lang="en-US" b="0" dirty="0"/>
              <a:t>Be able to generate a full amplitude waveform.</a:t>
            </a:r>
          </a:p>
          <a:p>
            <a:endParaRPr lang="en-US" b="0" dirty="0"/>
          </a:p>
        </p:txBody>
      </p:sp>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21769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13984</TotalTime>
  <Words>1246</Words>
  <Application>Microsoft Office PowerPoint</Application>
  <PresentationFormat>On-screen Show (4:3)</PresentationFormat>
  <Paragraphs>175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Century Schoolbook</vt:lpstr>
      <vt:lpstr>Times New Roman</vt:lpstr>
      <vt:lpstr>Wingdings</vt:lpstr>
      <vt:lpstr>1_Blank Presentation</vt:lpstr>
      <vt:lpstr> CSCE 436 – Advanced Embedded Systems Lecture 29-31 – Lab 4 – Function Generation</vt:lpstr>
      <vt:lpstr>Lesson Outline</vt:lpstr>
      <vt:lpstr>Lab 4 – Function Generation</vt:lpstr>
      <vt:lpstr>Lab 4 – Lab Goal</vt:lpstr>
      <vt:lpstr>Lab 4 – Lab Overview</vt:lpstr>
      <vt:lpstr>Lab 4 – Lab Overview Cont</vt:lpstr>
      <vt:lpstr>Initializing BRAM LUT from Lesson 26</vt:lpstr>
      <vt:lpstr>Lab 4 - Phase Increment</vt:lpstr>
      <vt:lpstr>Lab 4 – Lab Requirements</vt:lpstr>
      <vt:lpstr>Lab 4 – Connections</vt:lpstr>
      <vt:lpstr>Lab 4 – Requirements Required Functionality</vt:lpstr>
      <vt:lpstr>Lab 3 – Requirements B-Level Functionality</vt:lpstr>
      <vt:lpstr>Lab 3 – Requirements A-Level Functionality</vt:lpstr>
      <vt:lpstr>Lab 3 – Requirements Bonus Functionality</vt:lpstr>
      <vt:lpstr>Lab 4 – Requirements  Gate Check 1</vt:lpstr>
      <vt:lpstr>Lab 4 – Requirements Gate Check 2</vt:lpstr>
      <vt:lpstr>Lab 4 – Requirements Gate Check 2 Cont 1</vt:lpstr>
      <vt:lpstr>Lab 4 – Requirements Gate Check 2 Cont 2</vt:lpstr>
      <vt:lpstr>Lab 4 – Example Output 1</vt:lpstr>
      <vt:lpstr>Lab 4 – Example Output 1</vt:lpstr>
      <vt:lpstr>Lab 4 – Example Output 1</vt:lpstr>
      <vt:lpstr>Lab 4 – Example Output 2</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561</cp:revision>
  <cp:lastPrinted>2014-08-12T17:37:01Z</cp:lastPrinted>
  <dcterms:created xsi:type="dcterms:W3CDTF">2001-06-27T14:08:57Z</dcterms:created>
  <dcterms:modified xsi:type="dcterms:W3CDTF">2025-04-07T19:15:18Z</dcterms:modified>
</cp:coreProperties>
</file>