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7"/>
  </p:notesMasterIdLst>
  <p:handoutMasterIdLst>
    <p:handoutMasterId r:id="rId28"/>
  </p:handoutMasterIdLst>
  <p:sldIdLst>
    <p:sldId id="391" r:id="rId2"/>
    <p:sldId id="300" r:id="rId3"/>
    <p:sldId id="356" r:id="rId4"/>
    <p:sldId id="387" r:id="rId5"/>
    <p:sldId id="358" r:id="rId6"/>
    <p:sldId id="405" r:id="rId7"/>
    <p:sldId id="408" r:id="rId8"/>
    <p:sldId id="365" r:id="rId9"/>
    <p:sldId id="396" r:id="rId10"/>
    <p:sldId id="404" r:id="rId11"/>
    <p:sldId id="400" r:id="rId12"/>
    <p:sldId id="366" r:id="rId13"/>
    <p:sldId id="360" r:id="rId14"/>
    <p:sldId id="361" r:id="rId15"/>
    <p:sldId id="407" r:id="rId16"/>
    <p:sldId id="389" r:id="rId17"/>
    <p:sldId id="409" r:id="rId18"/>
    <p:sldId id="390" r:id="rId19"/>
    <p:sldId id="375" r:id="rId20"/>
    <p:sldId id="368" r:id="rId21"/>
    <p:sldId id="369" r:id="rId22"/>
    <p:sldId id="376" r:id="rId23"/>
    <p:sldId id="370" r:id="rId24"/>
    <p:sldId id="380" r:id="rId25"/>
    <p:sldId id="372" r:id="rId26"/>
  </p:sldIdLst>
  <p:sldSz cx="9144000" cy="6858000" type="screen4x3"/>
  <p:notesSz cx="6985000" cy="9283700"/>
  <p:defaultTextStyle>
    <a:defPPr>
      <a:defRPr lang="en-US"/>
    </a:defPPr>
    <a:lvl1pPr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1pPr>
    <a:lvl2pPr marL="4572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2pPr>
    <a:lvl3pPr marL="9144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3pPr>
    <a:lvl4pPr marL="13716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4pPr>
    <a:lvl5pPr marL="18288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5pPr>
    <a:lvl6pPr marL="2286000" algn="l" defTabSz="914400" rtl="0" eaLnBrk="1" latinLnBrk="0" hangingPunct="1">
      <a:defRPr sz="2400" kern="1200">
        <a:solidFill>
          <a:schemeClr val="tx1"/>
        </a:solidFill>
        <a:latin typeface="Times New Roman" pitchFamily="18" charset="0"/>
        <a:ea typeface="+mn-ea"/>
        <a:cs typeface="+mn-cs"/>
        <a:sym typeface="Wingdings" pitchFamily="2" charset="2"/>
      </a:defRPr>
    </a:lvl6pPr>
    <a:lvl7pPr marL="2743200" algn="l" defTabSz="914400" rtl="0" eaLnBrk="1" latinLnBrk="0" hangingPunct="1">
      <a:defRPr sz="2400" kern="1200">
        <a:solidFill>
          <a:schemeClr val="tx1"/>
        </a:solidFill>
        <a:latin typeface="Times New Roman" pitchFamily="18" charset="0"/>
        <a:ea typeface="+mn-ea"/>
        <a:cs typeface="+mn-cs"/>
        <a:sym typeface="Wingdings" pitchFamily="2" charset="2"/>
      </a:defRPr>
    </a:lvl7pPr>
    <a:lvl8pPr marL="3200400" algn="l" defTabSz="914400" rtl="0" eaLnBrk="1" latinLnBrk="0" hangingPunct="1">
      <a:defRPr sz="2400" kern="1200">
        <a:solidFill>
          <a:schemeClr val="tx1"/>
        </a:solidFill>
        <a:latin typeface="Times New Roman" pitchFamily="18" charset="0"/>
        <a:ea typeface="+mn-ea"/>
        <a:cs typeface="+mn-cs"/>
        <a:sym typeface="Wingdings" pitchFamily="2" charset="2"/>
      </a:defRPr>
    </a:lvl8pPr>
    <a:lvl9pPr marL="3657600" algn="l" defTabSz="914400" rtl="0" eaLnBrk="1" latinLnBrk="0" hangingPunct="1">
      <a:defRPr sz="2400" kern="1200">
        <a:solidFill>
          <a:schemeClr val="tx1"/>
        </a:solidFill>
        <a:latin typeface="Times New Roman" pitchFamily="18" charset="0"/>
        <a:ea typeface="+mn-ea"/>
        <a:cs typeface="+mn-cs"/>
        <a:sym typeface="Wingdings" pitchFamily="2" charset="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autoAdjust="0"/>
  </p:normalViewPr>
  <p:slideViewPr>
    <p:cSldViewPr snapToGrid="0">
      <p:cViewPr varScale="1">
        <p:scale>
          <a:sx n="93" d="100"/>
          <a:sy n="93" d="100"/>
        </p:scale>
        <p:origin x="109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rey Falkinburg" userId="ca8bde08-9afa-4ec1-8f50-ddb0c2822753" providerId="ADAL" clId="{868D1E58-FECA-44D0-8899-FC38A6170AF7}"/>
    <pc:docChg chg="undo custSel addSld delSld modSld">
      <pc:chgData name="Jeffrey Falkinburg" userId="ca8bde08-9afa-4ec1-8f50-ddb0c2822753" providerId="ADAL" clId="{868D1E58-FECA-44D0-8899-FC38A6170AF7}" dt="2026-01-01T21:20:26.618" v="1044" actId="47"/>
      <pc:docMkLst>
        <pc:docMk/>
      </pc:docMkLst>
      <pc:sldChg chg="modSp">
        <pc:chgData name="Jeffrey Falkinburg" userId="ca8bde08-9afa-4ec1-8f50-ddb0c2822753" providerId="ADAL" clId="{868D1E58-FECA-44D0-8899-FC38A6170AF7}" dt="2025-12-30T22:56:05.203" v="307" actId="962"/>
        <pc:sldMkLst>
          <pc:docMk/>
          <pc:sldMk cId="2217696780" sldId="358"/>
        </pc:sldMkLst>
        <pc:picChg chg="mod">
          <ac:chgData name="Jeffrey Falkinburg" userId="ca8bde08-9afa-4ec1-8f50-ddb0c2822753" providerId="ADAL" clId="{868D1E58-FECA-44D0-8899-FC38A6170AF7}" dt="2025-12-30T22:56:05.203" v="307" actId="962"/>
          <ac:picMkLst>
            <pc:docMk/>
            <pc:sldMk cId="2217696780" sldId="358"/>
            <ac:picMk id="6" creationId="{00000000-0000-0000-0000-000000000000}"/>
          </ac:picMkLst>
        </pc:picChg>
      </pc:sldChg>
      <pc:sldChg chg="modSp mod">
        <pc:chgData name="Jeffrey Falkinburg" userId="ca8bde08-9afa-4ec1-8f50-ddb0c2822753" providerId="ADAL" clId="{868D1E58-FECA-44D0-8899-FC38A6170AF7}" dt="2025-12-30T23:26:30.113" v="1041" actId="13239"/>
        <pc:sldMkLst>
          <pc:docMk/>
          <pc:sldMk cId="4200378425" sldId="361"/>
        </pc:sldMkLst>
        <pc:graphicFrameChg chg="modGraphic">
          <ac:chgData name="Jeffrey Falkinburg" userId="ca8bde08-9afa-4ec1-8f50-ddb0c2822753" providerId="ADAL" clId="{868D1E58-FECA-44D0-8899-FC38A6170AF7}" dt="2025-12-30T23:26:30.113" v="1041" actId="13239"/>
          <ac:graphicFrameMkLst>
            <pc:docMk/>
            <pc:sldMk cId="4200378425" sldId="361"/>
            <ac:graphicFrameMk id="4" creationId="{00000000-0000-0000-0000-000000000000}"/>
          </ac:graphicFrameMkLst>
        </pc:graphicFrameChg>
      </pc:sldChg>
      <pc:sldChg chg="modSp">
        <pc:chgData name="Jeffrey Falkinburg" userId="ca8bde08-9afa-4ec1-8f50-ddb0c2822753" providerId="ADAL" clId="{868D1E58-FECA-44D0-8899-FC38A6170AF7}" dt="2025-12-30T23:19:11.120" v="965" actId="962"/>
        <pc:sldMkLst>
          <pc:docMk/>
          <pc:sldMk cId="2541485686" sldId="365"/>
        </pc:sldMkLst>
        <pc:picChg chg="mod">
          <ac:chgData name="Jeffrey Falkinburg" userId="ca8bde08-9afa-4ec1-8f50-ddb0c2822753" providerId="ADAL" clId="{868D1E58-FECA-44D0-8899-FC38A6170AF7}" dt="2025-12-30T23:19:11.120" v="965" actId="962"/>
          <ac:picMkLst>
            <pc:docMk/>
            <pc:sldMk cId="2541485686" sldId="365"/>
            <ac:picMk id="11" creationId="{00000000-0000-0000-0000-000000000000}"/>
          </ac:picMkLst>
        </pc:picChg>
      </pc:sldChg>
      <pc:sldChg chg="addSp delSp modSp mod delAnim modAnim">
        <pc:chgData name="Jeffrey Falkinburg" userId="ca8bde08-9afa-4ec1-8f50-ddb0c2822753" providerId="ADAL" clId="{868D1E58-FECA-44D0-8899-FC38A6170AF7}" dt="2025-12-30T23:25:28.738" v="1036" actId="962"/>
        <pc:sldMkLst>
          <pc:docMk/>
          <pc:sldMk cId="371163663" sldId="366"/>
        </pc:sldMkLst>
        <pc:spChg chg="mod">
          <ac:chgData name="Jeffrey Falkinburg" userId="ca8bde08-9afa-4ec1-8f50-ddb0c2822753" providerId="ADAL" clId="{868D1E58-FECA-44D0-8899-FC38A6170AF7}" dt="2025-12-30T23:23:15.111" v="1028"/>
          <ac:spMkLst>
            <pc:docMk/>
            <pc:sldMk cId="371163663" sldId="366"/>
            <ac:spMk id="73" creationId="{1369E440-4FF7-B9C5-50A4-81B58B262521}"/>
          </ac:spMkLst>
        </pc:spChg>
        <pc:spChg chg="mod">
          <ac:chgData name="Jeffrey Falkinburg" userId="ca8bde08-9afa-4ec1-8f50-ddb0c2822753" providerId="ADAL" clId="{868D1E58-FECA-44D0-8899-FC38A6170AF7}" dt="2025-12-30T23:23:15.111" v="1028"/>
          <ac:spMkLst>
            <pc:docMk/>
            <pc:sldMk cId="371163663" sldId="366"/>
            <ac:spMk id="88" creationId="{B0E96D75-86AC-6D45-A5E6-3F8957D4F569}"/>
          </ac:spMkLst>
        </pc:spChg>
        <pc:spChg chg="mod">
          <ac:chgData name="Jeffrey Falkinburg" userId="ca8bde08-9afa-4ec1-8f50-ddb0c2822753" providerId="ADAL" clId="{868D1E58-FECA-44D0-8899-FC38A6170AF7}" dt="2025-12-30T23:23:15.111" v="1028"/>
          <ac:spMkLst>
            <pc:docMk/>
            <pc:sldMk cId="371163663" sldId="366"/>
            <ac:spMk id="90" creationId="{36CDCF7F-139E-613E-FF42-1589EC462DC8}"/>
          </ac:spMkLst>
        </pc:spChg>
        <pc:spChg chg="mod">
          <ac:chgData name="Jeffrey Falkinburg" userId="ca8bde08-9afa-4ec1-8f50-ddb0c2822753" providerId="ADAL" clId="{868D1E58-FECA-44D0-8899-FC38A6170AF7}" dt="2025-12-30T23:23:15.111" v="1028"/>
          <ac:spMkLst>
            <pc:docMk/>
            <pc:sldMk cId="371163663" sldId="366"/>
            <ac:spMk id="91" creationId="{CC706319-2EBF-38C2-02C6-287C7E06FC30}"/>
          </ac:spMkLst>
        </pc:spChg>
        <pc:spChg chg="mod">
          <ac:chgData name="Jeffrey Falkinburg" userId="ca8bde08-9afa-4ec1-8f50-ddb0c2822753" providerId="ADAL" clId="{868D1E58-FECA-44D0-8899-FC38A6170AF7}" dt="2025-12-30T23:23:15.111" v="1028"/>
          <ac:spMkLst>
            <pc:docMk/>
            <pc:sldMk cId="371163663" sldId="366"/>
            <ac:spMk id="93" creationId="{9BB29F9D-F721-18ED-74AA-FA55603F6ED0}"/>
          </ac:spMkLst>
        </pc:spChg>
        <pc:spChg chg="mod">
          <ac:chgData name="Jeffrey Falkinburg" userId="ca8bde08-9afa-4ec1-8f50-ddb0c2822753" providerId="ADAL" clId="{868D1E58-FECA-44D0-8899-FC38A6170AF7}" dt="2025-12-30T23:23:15.111" v="1028"/>
          <ac:spMkLst>
            <pc:docMk/>
            <pc:sldMk cId="371163663" sldId="366"/>
            <ac:spMk id="94" creationId="{BD439368-4EEA-B3B9-DDC9-53F2EC5ADAB3}"/>
          </ac:spMkLst>
        </pc:spChg>
        <pc:spChg chg="mod">
          <ac:chgData name="Jeffrey Falkinburg" userId="ca8bde08-9afa-4ec1-8f50-ddb0c2822753" providerId="ADAL" clId="{868D1E58-FECA-44D0-8899-FC38A6170AF7}" dt="2025-12-30T23:23:15.111" v="1028"/>
          <ac:spMkLst>
            <pc:docMk/>
            <pc:sldMk cId="371163663" sldId="366"/>
            <ac:spMk id="98" creationId="{326C5E42-1856-0FFD-FC94-74F24C65EE51}"/>
          </ac:spMkLst>
        </pc:spChg>
        <pc:spChg chg="mod">
          <ac:chgData name="Jeffrey Falkinburg" userId="ca8bde08-9afa-4ec1-8f50-ddb0c2822753" providerId="ADAL" clId="{868D1E58-FECA-44D0-8899-FC38A6170AF7}" dt="2025-12-30T23:23:15.111" v="1028"/>
          <ac:spMkLst>
            <pc:docMk/>
            <pc:sldMk cId="371163663" sldId="366"/>
            <ac:spMk id="122" creationId="{9BA5E775-E0B5-639C-762F-114DEAE52525}"/>
          </ac:spMkLst>
        </pc:spChg>
        <pc:spChg chg="mod">
          <ac:chgData name="Jeffrey Falkinburg" userId="ca8bde08-9afa-4ec1-8f50-ddb0c2822753" providerId="ADAL" clId="{868D1E58-FECA-44D0-8899-FC38A6170AF7}" dt="2025-12-30T23:23:15.111" v="1028"/>
          <ac:spMkLst>
            <pc:docMk/>
            <pc:sldMk cId="371163663" sldId="366"/>
            <ac:spMk id="125" creationId="{02C2A7B1-522A-86E0-39AB-CEB1E9E82F85}"/>
          </ac:spMkLst>
        </pc:spChg>
        <pc:spChg chg="mod">
          <ac:chgData name="Jeffrey Falkinburg" userId="ca8bde08-9afa-4ec1-8f50-ddb0c2822753" providerId="ADAL" clId="{868D1E58-FECA-44D0-8899-FC38A6170AF7}" dt="2025-12-30T23:23:15.111" v="1028"/>
          <ac:spMkLst>
            <pc:docMk/>
            <pc:sldMk cId="371163663" sldId="366"/>
            <ac:spMk id="128" creationId="{C9FB9424-ADFB-ECF3-9D1C-18D3400B4265}"/>
          </ac:spMkLst>
        </pc:spChg>
        <pc:cxnChg chg="mod">
          <ac:chgData name="Jeffrey Falkinburg" userId="ca8bde08-9afa-4ec1-8f50-ddb0c2822753" providerId="ADAL" clId="{868D1E58-FECA-44D0-8899-FC38A6170AF7}" dt="2025-12-30T23:25:27.848" v="1035" actId="962"/>
          <ac:cxnSpMkLst>
            <pc:docMk/>
            <pc:sldMk cId="371163663" sldId="366"/>
            <ac:cxnSpMk id="135" creationId="{1A83B9FA-DE89-DA71-3C7C-180DBE5F3586}"/>
          </ac:cxnSpMkLst>
        </pc:cxnChg>
        <pc:cxnChg chg="mod">
          <ac:chgData name="Jeffrey Falkinburg" userId="ca8bde08-9afa-4ec1-8f50-ddb0c2822753" providerId="ADAL" clId="{868D1E58-FECA-44D0-8899-FC38A6170AF7}" dt="2025-12-30T23:25:28.738" v="1036" actId="962"/>
          <ac:cxnSpMkLst>
            <pc:docMk/>
            <pc:sldMk cId="371163663" sldId="366"/>
            <ac:cxnSpMk id="137" creationId="{4B68DA99-535F-DA8C-3C8B-48621F6A1D21}"/>
          </ac:cxnSpMkLst>
        </pc:cxnChg>
      </pc:sldChg>
      <pc:sldChg chg="modSp mod">
        <pc:chgData name="Jeffrey Falkinburg" userId="ca8bde08-9afa-4ec1-8f50-ddb0c2822753" providerId="ADAL" clId="{868D1E58-FECA-44D0-8899-FC38A6170AF7}" dt="2025-12-30T23:26:38.635" v="1043" actId="13238"/>
        <pc:sldMkLst>
          <pc:docMk/>
          <pc:sldMk cId="1234610680" sldId="389"/>
        </pc:sldMkLst>
        <pc:graphicFrameChg chg="modGraphic">
          <ac:chgData name="Jeffrey Falkinburg" userId="ca8bde08-9afa-4ec1-8f50-ddb0c2822753" providerId="ADAL" clId="{868D1E58-FECA-44D0-8899-FC38A6170AF7}" dt="2025-12-30T23:26:38.635" v="1043" actId="13238"/>
          <ac:graphicFrameMkLst>
            <pc:docMk/>
            <pc:sldMk cId="1234610680" sldId="389"/>
            <ac:graphicFrameMk id="5" creationId="{00000000-0000-0000-0000-000000000000}"/>
          </ac:graphicFrameMkLst>
        </pc:graphicFrameChg>
      </pc:sldChg>
      <pc:sldChg chg="modSp del mod">
        <pc:chgData name="Jeffrey Falkinburg" userId="ca8bde08-9afa-4ec1-8f50-ddb0c2822753" providerId="ADAL" clId="{868D1E58-FECA-44D0-8899-FC38A6170AF7}" dt="2026-01-01T21:20:26.618" v="1044" actId="47"/>
        <pc:sldMkLst>
          <pc:docMk/>
          <pc:sldMk cId="1163804249" sldId="392"/>
        </pc:sldMkLst>
      </pc:sldChg>
      <pc:sldChg chg="modSp mod">
        <pc:chgData name="Jeffrey Falkinburg" userId="ca8bde08-9afa-4ec1-8f50-ddb0c2822753" providerId="ADAL" clId="{868D1E58-FECA-44D0-8899-FC38A6170AF7}" dt="2025-12-30T23:19:40.014" v="971" actId="962"/>
        <pc:sldMkLst>
          <pc:docMk/>
          <pc:sldMk cId="460840941" sldId="396"/>
        </pc:sldMkLst>
        <pc:spChg chg="mod">
          <ac:chgData name="Jeffrey Falkinburg" userId="ca8bde08-9afa-4ec1-8f50-ddb0c2822753" providerId="ADAL" clId="{868D1E58-FECA-44D0-8899-FC38A6170AF7}" dt="2025-12-30T23:19:40.014" v="971" actId="962"/>
          <ac:spMkLst>
            <pc:docMk/>
            <pc:sldMk cId="460840941" sldId="396"/>
            <ac:spMk id="6" creationId="{CF98AE54-F5D3-4D50-90D0-84E2B714CFB9}"/>
          </ac:spMkLst>
        </pc:spChg>
        <pc:spChg chg="mod">
          <ac:chgData name="Jeffrey Falkinburg" userId="ca8bde08-9afa-4ec1-8f50-ddb0c2822753" providerId="ADAL" clId="{868D1E58-FECA-44D0-8899-FC38A6170AF7}" dt="2025-12-30T23:19:37.309" v="969" actId="962"/>
          <ac:spMkLst>
            <pc:docMk/>
            <pc:sldMk cId="460840941" sldId="396"/>
            <ac:spMk id="8" creationId="{2F49D6E1-C191-4B15-9232-E717FB66B49F}"/>
          </ac:spMkLst>
        </pc:spChg>
        <pc:picChg chg="mod">
          <ac:chgData name="Jeffrey Falkinburg" userId="ca8bde08-9afa-4ec1-8f50-ddb0c2822753" providerId="ADAL" clId="{868D1E58-FECA-44D0-8899-FC38A6170AF7}" dt="2025-12-30T23:19:28.610" v="967" actId="962"/>
          <ac:picMkLst>
            <pc:docMk/>
            <pc:sldMk cId="460840941" sldId="396"/>
            <ac:picMk id="10" creationId="{F5CE78EF-471B-4FE5-9153-5B529BDAD19C}"/>
          </ac:picMkLst>
        </pc:picChg>
      </pc:sldChg>
      <pc:sldChg chg="modSp mod">
        <pc:chgData name="Jeffrey Falkinburg" userId="ca8bde08-9afa-4ec1-8f50-ddb0c2822753" providerId="ADAL" clId="{868D1E58-FECA-44D0-8899-FC38A6170AF7}" dt="2025-12-30T23:25:25.265" v="1034" actId="962"/>
        <pc:sldMkLst>
          <pc:docMk/>
          <pc:sldMk cId="727393441" sldId="400"/>
        </pc:sldMkLst>
        <pc:grpChg chg="mod">
          <ac:chgData name="Jeffrey Falkinburg" userId="ca8bde08-9afa-4ec1-8f50-ddb0c2822753" providerId="ADAL" clId="{868D1E58-FECA-44D0-8899-FC38A6170AF7}" dt="2025-12-30T23:20:52.423" v="987" actId="962"/>
          <ac:grpSpMkLst>
            <pc:docMk/>
            <pc:sldMk cId="727393441" sldId="400"/>
            <ac:grpSpMk id="20" creationId="{C3FB3155-8C6B-4DDC-9FF1-A6B7AAD0A057}"/>
          </ac:grpSpMkLst>
        </pc:grpChg>
        <pc:grpChg chg="mod">
          <ac:chgData name="Jeffrey Falkinburg" userId="ca8bde08-9afa-4ec1-8f50-ddb0c2822753" providerId="ADAL" clId="{868D1E58-FECA-44D0-8899-FC38A6170AF7}" dt="2025-12-30T23:22:00.616" v="996" actId="962"/>
          <ac:grpSpMkLst>
            <pc:docMk/>
            <pc:sldMk cId="727393441" sldId="400"/>
            <ac:grpSpMk id="27" creationId="{53B1BFE7-1B36-4FD1-A6D0-80DF91F26789}"/>
          </ac:grpSpMkLst>
        </pc:grpChg>
        <pc:grpChg chg="mod">
          <ac:chgData name="Jeffrey Falkinburg" userId="ca8bde08-9afa-4ec1-8f50-ddb0c2822753" providerId="ADAL" clId="{868D1E58-FECA-44D0-8899-FC38A6170AF7}" dt="2025-12-30T23:22:12.044" v="1026" actId="962"/>
          <ac:grpSpMkLst>
            <pc:docMk/>
            <pc:sldMk cId="727393441" sldId="400"/>
            <ac:grpSpMk id="28" creationId="{20A1CEC2-4ACF-4CA3-8DE3-306A7C576F89}"/>
          </ac:grpSpMkLst>
        </pc:grpChg>
        <pc:grpChg chg="mod">
          <ac:chgData name="Jeffrey Falkinburg" userId="ca8bde08-9afa-4ec1-8f50-ddb0c2822753" providerId="ADAL" clId="{868D1E58-FECA-44D0-8899-FC38A6170AF7}" dt="2025-12-30T23:21:04.867" v="989" actId="962"/>
          <ac:grpSpMkLst>
            <pc:docMk/>
            <pc:sldMk cId="727393441" sldId="400"/>
            <ac:grpSpMk id="60" creationId="{B8C21CE6-F06F-4128-AC25-B87605245E17}"/>
          </ac:grpSpMkLst>
        </pc:grpChg>
        <pc:graphicFrameChg chg="mod">
          <ac:chgData name="Jeffrey Falkinburg" userId="ca8bde08-9afa-4ec1-8f50-ddb0c2822753" providerId="ADAL" clId="{868D1E58-FECA-44D0-8899-FC38A6170AF7}" dt="2025-12-30T23:21:28.030" v="991" actId="962"/>
          <ac:graphicFrameMkLst>
            <pc:docMk/>
            <pc:sldMk cId="727393441" sldId="400"/>
            <ac:graphicFrameMk id="58" creationId="{B226BA92-1585-4683-ADF0-BEE933A353C5}"/>
          </ac:graphicFrameMkLst>
        </pc:graphicFrameChg>
        <pc:graphicFrameChg chg="mod">
          <ac:chgData name="Jeffrey Falkinburg" userId="ca8bde08-9afa-4ec1-8f50-ddb0c2822753" providerId="ADAL" clId="{868D1E58-FECA-44D0-8899-FC38A6170AF7}" dt="2025-12-30T23:21:43.945" v="994" actId="962"/>
          <ac:graphicFrameMkLst>
            <pc:docMk/>
            <pc:sldMk cId="727393441" sldId="400"/>
            <ac:graphicFrameMk id="59" creationId="{002EE07F-D4E3-4964-9D4D-006C53E86663}"/>
          </ac:graphicFrameMkLst>
        </pc:graphicFrameChg>
        <pc:picChg chg="mod">
          <ac:chgData name="Jeffrey Falkinburg" userId="ca8bde08-9afa-4ec1-8f50-ddb0c2822753" providerId="ADAL" clId="{868D1E58-FECA-44D0-8899-FC38A6170AF7}" dt="2025-12-30T23:25:25.265" v="1034" actId="962"/>
          <ac:picMkLst>
            <pc:docMk/>
            <pc:sldMk cId="727393441" sldId="400"/>
            <ac:picMk id="9" creationId="{54397B27-7C66-4288-AB62-78B4E687EE95}"/>
          </ac:picMkLst>
        </pc:picChg>
      </pc:sldChg>
      <pc:sldChg chg="modSp mod">
        <pc:chgData name="Jeffrey Falkinburg" userId="ca8bde08-9afa-4ec1-8f50-ddb0c2822753" providerId="ADAL" clId="{868D1E58-FECA-44D0-8899-FC38A6170AF7}" dt="2025-12-30T23:20:41.544" v="985" actId="962"/>
        <pc:sldMkLst>
          <pc:docMk/>
          <pc:sldMk cId="216791328" sldId="404"/>
        </pc:sldMkLst>
        <pc:grpChg chg="mod">
          <ac:chgData name="Jeffrey Falkinburg" userId="ca8bde08-9afa-4ec1-8f50-ddb0c2822753" providerId="ADAL" clId="{868D1E58-FECA-44D0-8899-FC38A6170AF7}" dt="2025-12-30T23:20:41.544" v="985" actId="962"/>
          <ac:grpSpMkLst>
            <pc:docMk/>
            <pc:sldMk cId="216791328" sldId="404"/>
            <ac:grpSpMk id="10" creationId="{FEB426CE-7D17-404B-9376-791A40121A1C}"/>
          </ac:grpSpMkLst>
        </pc:grpChg>
        <pc:grpChg chg="mod">
          <ac:chgData name="Jeffrey Falkinburg" userId="ca8bde08-9afa-4ec1-8f50-ddb0c2822753" providerId="ADAL" clId="{868D1E58-FECA-44D0-8899-FC38A6170AF7}" dt="2025-12-30T23:20:35.733" v="975" actId="962"/>
          <ac:grpSpMkLst>
            <pc:docMk/>
            <pc:sldMk cId="216791328" sldId="404"/>
            <ac:grpSpMk id="14" creationId="{458F13B6-CD21-417D-8F65-3A5B37B1B892}"/>
          </ac:grpSpMkLst>
        </pc:grpChg>
        <pc:picChg chg="mod">
          <ac:chgData name="Jeffrey Falkinburg" userId="ca8bde08-9afa-4ec1-8f50-ddb0c2822753" providerId="ADAL" clId="{868D1E58-FECA-44D0-8899-FC38A6170AF7}" dt="2025-12-30T23:20:14.254" v="973" actId="962"/>
          <ac:picMkLst>
            <pc:docMk/>
            <pc:sldMk cId="216791328" sldId="404"/>
            <ac:picMk id="9" creationId="{54397B27-7C66-4288-AB62-78B4E687EE95}"/>
          </ac:picMkLst>
        </pc:picChg>
      </pc:sldChg>
      <pc:sldChg chg="modSp">
        <pc:chgData name="Jeffrey Falkinburg" userId="ca8bde08-9afa-4ec1-8f50-ddb0c2822753" providerId="ADAL" clId="{868D1E58-FECA-44D0-8899-FC38A6170AF7}" dt="2025-12-30T22:59:07.818" v="361" actId="962"/>
        <pc:sldMkLst>
          <pc:docMk/>
          <pc:sldMk cId="2191181205" sldId="405"/>
        </pc:sldMkLst>
        <pc:picChg chg="mod">
          <ac:chgData name="Jeffrey Falkinburg" userId="ca8bde08-9afa-4ec1-8f50-ddb0c2822753" providerId="ADAL" clId="{868D1E58-FECA-44D0-8899-FC38A6170AF7}" dt="2025-12-30T22:59:07.818" v="361" actId="962"/>
          <ac:picMkLst>
            <pc:docMk/>
            <pc:sldMk cId="2191181205" sldId="405"/>
            <ac:picMk id="6" creationId="{00000000-0000-0000-0000-000000000000}"/>
          </ac:picMkLst>
        </pc:picChg>
      </pc:sldChg>
      <pc:sldChg chg="modSp mod">
        <pc:chgData name="Jeffrey Falkinburg" userId="ca8bde08-9afa-4ec1-8f50-ddb0c2822753" providerId="ADAL" clId="{868D1E58-FECA-44D0-8899-FC38A6170AF7}" dt="2025-12-30T23:26:35.232" v="1042" actId="13239"/>
        <pc:sldMkLst>
          <pc:docMk/>
          <pc:sldMk cId="1538321925" sldId="407"/>
        </pc:sldMkLst>
        <pc:graphicFrameChg chg="modGraphic">
          <ac:chgData name="Jeffrey Falkinburg" userId="ca8bde08-9afa-4ec1-8f50-ddb0c2822753" providerId="ADAL" clId="{868D1E58-FECA-44D0-8899-FC38A6170AF7}" dt="2025-12-30T23:26:35.232" v="1042" actId="13239"/>
          <ac:graphicFrameMkLst>
            <pc:docMk/>
            <pc:sldMk cId="1538321925" sldId="407"/>
            <ac:graphicFrameMk id="4" creationId="{00000000-0000-0000-0000-000000000000}"/>
          </ac:graphicFrameMkLst>
        </pc:graphicFrameChg>
      </pc:sldChg>
      <pc:sldChg chg="addSp delSp modSp mod delAnim modAnim">
        <pc:chgData name="Jeffrey Falkinburg" userId="ca8bde08-9afa-4ec1-8f50-ddb0c2822753" providerId="ADAL" clId="{868D1E58-FECA-44D0-8899-FC38A6170AF7}" dt="2025-12-30T23:25:06.094" v="1032" actId="962"/>
        <pc:sldMkLst>
          <pc:docMk/>
          <pc:sldMk cId="2194508966" sldId="408"/>
        </pc:sldMkLst>
        <pc:spChg chg="mod">
          <ac:chgData name="Jeffrey Falkinburg" userId="ca8bde08-9afa-4ec1-8f50-ddb0c2822753" providerId="ADAL" clId="{868D1E58-FECA-44D0-8899-FC38A6170AF7}" dt="2025-12-30T23:16:41.302" v="363"/>
          <ac:spMkLst>
            <pc:docMk/>
            <pc:sldMk cId="2194508966" sldId="408"/>
            <ac:spMk id="76" creationId="{D7E5E5E9-3782-6674-0731-2C4A31AF17BE}"/>
          </ac:spMkLst>
        </pc:spChg>
        <pc:spChg chg="mod">
          <ac:chgData name="Jeffrey Falkinburg" userId="ca8bde08-9afa-4ec1-8f50-ddb0c2822753" providerId="ADAL" clId="{868D1E58-FECA-44D0-8899-FC38A6170AF7}" dt="2025-12-30T23:16:41.302" v="363"/>
          <ac:spMkLst>
            <pc:docMk/>
            <pc:sldMk cId="2194508966" sldId="408"/>
            <ac:spMk id="81" creationId="{1FBE90BC-3ABA-9F5B-24A2-75B99570153D}"/>
          </ac:spMkLst>
        </pc:spChg>
        <pc:spChg chg="mod">
          <ac:chgData name="Jeffrey Falkinburg" userId="ca8bde08-9afa-4ec1-8f50-ddb0c2822753" providerId="ADAL" clId="{868D1E58-FECA-44D0-8899-FC38A6170AF7}" dt="2025-12-30T23:16:41.302" v="363"/>
          <ac:spMkLst>
            <pc:docMk/>
            <pc:sldMk cId="2194508966" sldId="408"/>
            <ac:spMk id="82" creationId="{7993BCBC-86B1-CB15-4B01-D6FC14441F6F}"/>
          </ac:spMkLst>
        </pc:spChg>
        <pc:spChg chg="mod">
          <ac:chgData name="Jeffrey Falkinburg" userId="ca8bde08-9afa-4ec1-8f50-ddb0c2822753" providerId="ADAL" clId="{868D1E58-FECA-44D0-8899-FC38A6170AF7}" dt="2025-12-30T23:16:41.302" v="363"/>
          <ac:spMkLst>
            <pc:docMk/>
            <pc:sldMk cId="2194508966" sldId="408"/>
            <ac:spMk id="90" creationId="{61ECEBFC-5A26-8F51-5223-A7B727312526}"/>
          </ac:spMkLst>
        </pc:spChg>
        <pc:spChg chg="mod">
          <ac:chgData name="Jeffrey Falkinburg" userId="ca8bde08-9afa-4ec1-8f50-ddb0c2822753" providerId="ADAL" clId="{868D1E58-FECA-44D0-8899-FC38A6170AF7}" dt="2025-12-30T23:16:41.302" v="363"/>
          <ac:spMkLst>
            <pc:docMk/>
            <pc:sldMk cId="2194508966" sldId="408"/>
            <ac:spMk id="93" creationId="{4D24D20A-5CCF-7C5A-3277-BA40CFD42C9B}"/>
          </ac:spMkLst>
        </pc:spChg>
        <pc:spChg chg="mod">
          <ac:chgData name="Jeffrey Falkinburg" userId="ca8bde08-9afa-4ec1-8f50-ddb0c2822753" providerId="ADAL" clId="{868D1E58-FECA-44D0-8899-FC38A6170AF7}" dt="2025-12-30T23:16:41.302" v="363"/>
          <ac:spMkLst>
            <pc:docMk/>
            <pc:sldMk cId="2194508966" sldId="408"/>
            <ac:spMk id="102" creationId="{D8CEB898-80D5-F5F2-401F-E9A8B4203936}"/>
          </ac:spMkLst>
        </pc:spChg>
        <pc:spChg chg="mod">
          <ac:chgData name="Jeffrey Falkinburg" userId="ca8bde08-9afa-4ec1-8f50-ddb0c2822753" providerId="ADAL" clId="{868D1E58-FECA-44D0-8899-FC38A6170AF7}" dt="2025-12-30T23:16:41.302" v="363"/>
          <ac:spMkLst>
            <pc:docMk/>
            <pc:sldMk cId="2194508966" sldId="408"/>
            <ac:spMk id="108" creationId="{C4EB52E2-AF43-513E-6ED0-775F186D176F}"/>
          </ac:spMkLst>
        </pc:spChg>
        <pc:spChg chg="mod">
          <ac:chgData name="Jeffrey Falkinburg" userId="ca8bde08-9afa-4ec1-8f50-ddb0c2822753" providerId="ADAL" clId="{868D1E58-FECA-44D0-8899-FC38A6170AF7}" dt="2025-12-30T23:16:41.302" v="363"/>
          <ac:spMkLst>
            <pc:docMk/>
            <pc:sldMk cId="2194508966" sldId="408"/>
            <ac:spMk id="122" creationId="{569AE469-7746-A80C-B1B5-441B1F2195B6}"/>
          </ac:spMkLst>
        </pc:spChg>
        <pc:spChg chg="mod">
          <ac:chgData name="Jeffrey Falkinburg" userId="ca8bde08-9afa-4ec1-8f50-ddb0c2822753" providerId="ADAL" clId="{868D1E58-FECA-44D0-8899-FC38A6170AF7}" dt="2025-12-30T23:16:41.302" v="363"/>
          <ac:spMkLst>
            <pc:docMk/>
            <pc:sldMk cId="2194508966" sldId="408"/>
            <ac:spMk id="132" creationId="{325F09B0-B5C7-AAE7-9711-AD25D644906E}"/>
          </ac:spMkLst>
        </pc:spChg>
        <pc:spChg chg="add mod">
          <ac:chgData name="Jeffrey Falkinburg" userId="ca8bde08-9afa-4ec1-8f50-ddb0c2822753" providerId="ADAL" clId="{868D1E58-FECA-44D0-8899-FC38A6170AF7}" dt="2025-12-30T23:16:41.302" v="363"/>
          <ac:spMkLst>
            <pc:docMk/>
            <pc:sldMk cId="2194508966" sldId="408"/>
            <ac:spMk id="138" creationId="{E9D83354-58B9-8038-3193-A8005064CC88}"/>
          </ac:spMkLst>
        </pc:spChg>
        <pc:cxnChg chg="mod">
          <ac:chgData name="Jeffrey Falkinburg" userId="ca8bde08-9afa-4ec1-8f50-ddb0c2822753" providerId="ADAL" clId="{868D1E58-FECA-44D0-8899-FC38A6170AF7}" dt="2025-12-30T23:25:05.037" v="1031" actId="962"/>
          <ac:cxnSpMkLst>
            <pc:docMk/>
            <pc:sldMk cId="2194508966" sldId="408"/>
            <ac:cxnSpMk id="135" creationId="{05DBA4BB-7EBF-5E8D-3577-53B23E310EA2}"/>
          </ac:cxnSpMkLst>
        </pc:cxnChg>
        <pc:cxnChg chg="mod">
          <ac:chgData name="Jeffrey Falkinburg" userId="ca8bde08-9afa-4ec1-8f50-ddb0c2822753" providerId="ADAL" clId="{868D1E58-FECA-44D0-8899-FC38A6170AF7}" dt="2025-12-30T23:25:06.094" v="1032" actId="962"/>
          <ac:cxnSpMkLst>
            <pc:docMk/>
            <pc:sldMk cId="2194508966" sldId="408"/>
            <ac:cxnSpMk id="137" creationId="{D5B49D08-F787-BC55-E600-795E4FD5A2A4}"/>
          </ac:cxnSpMkLst>
        </pc:cxnChg>
      </pc:sldChg>
      <pc:sldChg chg="add">
        <pc:chgData name="Jeffrey Falkinburg" userId="ca8bde08-9afa-4ec1-8f50-ddb0c2822753" providerId="ADAL" clId="{868D1E58-FECA-44D0-8899-FC38A6170AF7}" dt="2025-12-30T23:25:54.596" v="1038"/>
        <pc:sldMkLst>
          <pc:docMk/>
          <pc:sldMk cId="753729416" sldId="40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O-Scope</a:t>
            </a:r>
            <a:r>
              <a:rPr lang="en-US" baseline="0"/>
              <a:t> Waveform</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871222260831768E-2"/>
          <c:y val="0.16697214757674433"/>
          <c:w val="0.90595961857092411"/>
          <c:h val="0.7274316967531852"/>
        </c:manualLayout>
      </c:layout>
      <c:lineChart>
        <c:grouping val="standard"/>
        <c:varyColors val="0"/>
        <c:ser>
          <c:idx val="0"/>
          <c:order val="0"/>
          <c:tx>
            <c:v>Ch_1</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Sheet1!$O$11:$AS$11</c:f>
              <c:numCache>
                <c:formatCode>General</c:formatCode>
                <c:ptCount val="31"/>
                <c:pt idx="0">
                  <c:v>20</c:v>
                </c:pt>
                <c:pt idx="1">
                  <c:v>40</c:v>
                </c:pt>
                <c:pt idx="2">
                  <c:v>60</c:v>
                </c:pt>
                <c:pt idx="3">
                  <c:v>80</c:v>
                </c:pt>
                <c:pt idx="4">
                  <c:v>100</c:v>
                </c:pt>
                <c:pt idx="5">
                  <c:v>120</c:v>
                </c:pt>
                <c:pt idx="6">
                  <c:v>140</c:v>
                </c:pt>
                <c:pt idx="7">
                  <c:v>160</c:v>
                </c:pt>
                <c:pt idx="8">
                  <c:v>180</c:v>
                </c:pt>
                <c:pt idx="9">
                  <c:v>200</c:v>
                </c:pt>
                <c:pt idx="10">
                  <c:v>220</c:v>
                </c:pt>
                <c:pt idx="11">
                  <c:v>240</c:v>
                </c:pt>
                <c:pt idx="12">
                  <c:v>260</c:v>
                </c:pt>
                <c:pt idx="13">
                  <c:v>280</c:v>
                </c:pt>
                <c:pt idx="14">
                  <c:v>300</c:v>
                </c:pt>
                <c:pt idx="15">
                  <c:v>320</c:v>
                </c:pt>
                <c:pt idx="16">
                  <c:v>340</c:v>
                </c:pt>
                <c:pt idx="17">
                  <c:v>360</c:v>
                </c:pt>
                <c:pt idx="18">
                  <c:v>380</c:v>
                </c:pt>
                <c:pt idx="19">
                  <c:v>400</c:v>
                </c:pt>
                <c:pt idx="20">
                  <c:v>420</c:v>
                </c:pt>
                <c:pt idx="21">
                  <c:v>440</c:v>
                </c:pt>
                <c:pt idx="22">
                  <c:v>460</c:v>
                </c:pt>
                <c:pt idx="23">
                  <c:v>480</c:v>
                </c:pt>
                <c:pt idx="24">
                  <c:v>500</c:v>
                </c:pt>
                <c:pt idx="25">
                  <c:v>520</c:v>
                </c:pt>
                <c:pt idx="26">
                  <c:v>540</c:v>
                </c:pt>
                <c:pt idx="27">
                  <c:v>560</c:v>
                </c:pt>
                <c:pt idx="28">
                  <c:v>580</c:v>
                </c:pt>
                <c:pt idx="29">
                  <c:v>600</c:v>
                </c:pt>
                <c:pt idx="30">
                  <c:v>620</c:v>
                </c:pt>
              </c:numCache>
            </c:numRef>
          </c:cat>
          <c:val>
            <c:numRef>
              <c:f>Sheet1!$O$10:$AS$10</c:f>
              <c:numCache>
                <c:formatCode>General</c:formatCode>
                <c:ptCount val="31"/>
                <c:pt idx="0">
                  <c:v>20</c:v>
                </c:pt>
                <c:pt idx="1">
                  <c:v>30</c:v>
                </c:pt>
                <c:pt idx="2">
                  <c:v>40</c:v>
                </c:pt>
                <c:pt idx="3">
                  <c:v>50</c:v>
                </c:pt>
                <c:pt idx="4">
                  <c:v>60</c:v>
                </c:pt>
                <c:pt idx="5">
                  <c:v>70</c:v>
                </c:pt>
                <c:pt idx="6">
                  <c:v>80</c:v>
                </c:pt>
                <c:pt idx="7">
                  <c:v>70</c:v>
                </c:pt>
                <c:pt idx="8">
                  <c:v>60</c:v>
                </c:pt>
                <c:pt idx="9">
                  <c:v>50</c:v>
                </c:pt>
                <c:pt idx="10">
                  <c:v>40</c:v>
                </c:pt>
                <c:pt idx="11">
                  <c:v>30</c:v>
                </c:pt>
                <c:pt idx="12">
                  <c:v>20</c:v>
                </c:pt>
                <c:pt idx="13">
                  <c:v>30</c:v>
                </c:pt>
                <c:pt idx="14">
                  <c:v>40</c:v>
                </c:pt>
                <c:pt idx="15">
                  <c:v>50</c:v>
                </c:pt>
                <c:pt idx="16">
                  <c:v>60</c:v>
                </c:pt>
                <c:pt idx="17">
                  <c:v>70</c:v>
                </c:pt>
                <c:pt idx="18">
                  <c:v>80</c:v>
                </c:pt>
                <c:pt idx="19">
                  <c:v>70</c:v>
                </c:pt>
                <c:pt idx="20">
                  <c:v>60</c:v>
                </c:pt>
                <c:pt idx="21">
                  <c:v>50</c:v>
                </c:pt>
                <c:pt idx="22">
                  <c:v>40</c:v>
                </c:pt>
                <c:pt idx="23">
                  <c:v>30</c:v>
                </c:pt>
                <c:pt idx="24">
                  <c:v>20</c:v>
                </c:pt>
                <c:pt idx="25">
                  <c:v>30</c:v>
                </c:pt>
                <c:pt idx="26">
                  <c:v>40</c:v>
                </c:pt>
                <c:pt idx="27">
                  <c:v>50</c:v>
                </c:pt>
                <c:pt idx="28">
                  <c:v>60</c:v>
                </c:pt>
                <c:pt idx="29">
                  <c:v>70</c:v>
                </c:pt>
                <c:pt idx="30">
                  <c:v>80</c:v>
                </c:pt>
              </c:numCache>
            </c:numRef>
          </c:val>
          <c:smooth val="0"/>
          <c:extLst>
            <c:ext xmlns:c16="http://schemas.microsoft.com/office/drawing/2014/chart" uri="{C3380CC4-5D6E-409C-BE32-E72D297353CC}">
              <c16:uniqueId val="{00000000-042B-4E48-98CD-B9F8C06B8F00}"/>
            </c:ext>
          </c:extLst>
        </c:ser>
        <c:dLbls>
          <c:showLegendKey val="0"/>
          <c:showVal val="0"/>
          <c:showCatName val="0"/>
          <c:showSerName val="0"/>
          <c:showPercent val="0"/>
          <c:showBubbleSize val="0"/>
        </c:dLbls>
        <c:marker val="1"/>
        <c:smooth val="0"/>
        <c:axId val="1217071008"/>
        <c:axId val="1217072256"/>
      </c:lineChart>
      <c:catAx>
        <c:axId val="121707100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7072256"/>
        <c:crosses val="autoZero"/>
        <c:auto val="1"/>
        <c:lblAlgn val="ctr"/>
        <c:lblOffset val="100"/>
        <c:noMultiLvlLbl val="0"/>
      </c:catAx>
      <c:valAx>
        <c:axId val="1217072256"/>
        <c:scaling>
          <c:orientation val="maxMin"/>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7071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871222260831768E-2"/>
          <c:y val="0.16697214757674433"/>
          <c:w val="0.90595961857092411"/>
          <c:h val="0.7274316967531852"/>
        </c:manualLayout>
      </c:layout>
      <c:lineChart>
        <c:grouping val="standard"/>
        <c:varyColors val="0"/>
        <c:ser>
          <c:idx val="0"/>
          <c:order val="0"/>
          <c:tx>
            <c:v>Ch_1</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Sheet1!$O$11:$AS$11</c:f>
              <c:numCache>
                <c:formatCode>General</c:formatCode>
                <c:ptCount val="31"/>
                <c:pt idx="0">
                  <c:v>20</c:v>
                </c:pt>
                <c:pt idx="1">
                  <c:v>40</c:v>
                </c:pt>
                <c:pt idx="2">
                  <c:v>60</c:v>
                </c:pt>
                <c:pt idx="3">
                  <c:v>80</c:v>
                </c:pt>
                <c:pt idx="4">
                  <c:v>100</c:v>
                </c:pt>
                <c:pt idx="5">
                  <c:v>120</c:v>
                </c:pt>
                <c:pt idx="6">
                  <c:v>140</c:v>
                </c:pt>
                <c:pt idx="7">
                  <c:v>160</c:v>
                </c:pt>
                <c:pt idx="8">
                  <c:v>180</c:v>
                </c:pt>
                <c:pt idx="9">
                  <c:v>200</c:v>
                </c:pt>
                <c:pt idx="10">
                  <c:v>220</c:v>
                </c:pt>
                <c:pt idx="11">
                  <c:v>240</c:v>
                </c:pt>
                <c:pt idx="12">
                  <c:v>260</c:v>
                </c:pt>
                <c:pt idx="13">
                  <c:v>280</c:v>
                </c:pt>
                <c:pt idx="14">
                  <c:v>300</c:v>
                </c:pt>
                <c:pt idx="15">
                  <c:v>320</c:v>
                </c:pt>
                <c:pt idx="16">
                  <c:v>340</c:v>
                </c:pt>
                <c:pt idx="17">
                  <c:v>360</c:v>
                </c:pt>
                <c:pt idx="18">
                  <c:v>380</c:v>
                </c:pt>
                <c:pt idx="19">
                  <c:v>400</c:v>
                </c:pt>
                <c:pt idx="20">
                  <c:v>420</c:v>
                </c:pt>
                <c:pt idx="21">
                  <c:v>440</c:v>
                </c:pt>
                <c:pt idx="22">
                  <c:v>460</c:v>
                </c:pt>
                <c:pt idx="23">
                  <c:v>480</c:v>
                </c:pt>
                <c:pt idx="24">
                  <c:v>500</c:v>
                </c:pt>
                <c:pt idx="25">
                  <c:v>520</c:v>
                </c:pt>
                <c:pt idx="26">
                  <c:v>540</c:v>
                </c:pt>
                <c:pt idx="27">
                  <c:v>560</c:v>
                </c:pt>
                <c:pt idx="28">
                  <c:v>580</c:v>
                </c:pt>
                <c:pt idx="29">
                  <c:v>600</c:v>
                </c:pt>
                <c:pt idx="30">
                  <c:v>620</c:v>
                </c:pt>
              </c:numCache>
            </c:numRef>
          </c:cat>
          <c:val>
            <c:numRef>
              <c:f>Sheet1!$O$10:$AS$10</c:f>
              <c:numCache>
                <c:formatCode>General</c:formatCode>
                <c:ptCount val="31"/>
                <c:pt idx="0">
                  <c:v>20</c:v>
                </c:pt>
                <c:pt idx="1">
                  <c:v>30</c:v>
                </c:pt>
                <c:pt idx="2">
                  <c:v>40</c:v>
                </c:pt>
                <c:pt idx="3">
                  <c:v>50</c:v>
                </c:pt>
                <c:pt idx="4">
                  <c:v>60</c:v>
                </c:pt>
                <c:pt idx="5">
                  <c:v>70</c:v>
                </c:pt>
                <c:pt idx="6">
                  <c:v>80</c:v>
                </c:pt>
                <c:pt idx="7">
                  <c:v>70</c:v>
                </c:pt>
                <c:pt idx="8">
                  <c:v>60</c:v>
                </c:pt>
                <c:pt idx="9">
                  <c:v>50</c:v>
                </c:pt>
                <c:pt idx="10">
                  <c:v>40</c:v>
                </c:pt>
                <c:pt idx="11">
                  <c:v>30</c:v>
                </c:pt>
                <c:pt idx="12">
                  <c:v>20</c:v>
                </c:pt>
                <c:pt idx="13">
                  <c:v>30</c:v>
                </c:pt>
                <c:pt idx="14">
                  <c:v>40</c:v>
                </c:pt>
                <c:pt idx="15">
                  <c:v>50</c:v>
                </c:pt>
                <c:pt idx="16">
                  <c:v>60</c:v>
                </c:pt>
                <c:pt idx="17">
                  <c:v>70</c:v>
                </c:pt>
                <c:pt idx="18">
                  <c:v>80</c:v>
                </c:pt>
                <c:pt idx="19">
                  <c:v>70</c:v>
                </c:pt>
                <c:pt idx="20">
                  <c:v>60</c:v>
                </c:pt>
                <c:pt idx="21">
                  <c:v>50</c:v>
                </c:pt>
                <c:pt idx="22">
                  <c:v>40</c:v>
                </c:pt>
                <c:pt idx="23">
                  <c:v>30</c:v>
                </c:pt>
                <c:pt idx="24">
                  <c:v>20</c:v>
                </c:pt>
                <c:pt idx="25">
                  <c:v>30</c:v>
                </c:pt>
                <c:pt idx="26">
                  <c:v>40</c:v>
                </c:pt>
                <c:pt idx="27">
                  <c:v>50</c:v>
                </c:pt>
                <c:pt idx="28">
                  <c:v>60</c:v>
                </c:pt>
                <c:pt idx="29">
                  <c:v>70</c:v>
                </c:pt>
                <c:pt idx="30">
                  <c:v>80</c:v>
                </c:pt>
              </c:numCache>
            </c:numRef>
          </c:val>
          <c:smooth val="0"/>
          <c:extLst>
            <c:ext xmlns:c16="http://schemas.microsoft.com/office/drawing/2014/chart" uri="{C3380CC4-5D6E-409C-BE32-E72D297353CC}">
              <c16:uniqueId val="{00000000-042B-4E48-98CD-B9F8C06B8F00}"/>
            </c:ext>
          </c:extLst>
        </c:ser>
        <c:dLbls>
          <c:showLegendKey val="0"/>
          <c:showVal val="0"/>
          <c:showCatName val="0"/>
          <c:showSerName val="0"/>
          <c:showPercent val="0"/>
          <c:showBubbleSize val="0"/>
        </c:dLbls>
        <c:marker val="1"/>
        <c:smooth val="0"/>
        <c:axId val="1217071008"/>
        <c:axId val="1217072256"/>
      </c:lineChart>
      <c:catAx>
        <c:axId val="121707100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7072256"/>
        <c:crosses val="autoZero"/>
        <c:auto val="1"/>
        <c:lblAlgn val="ctr"/>
        <c:lblOffset val="100"/>
        <c:noMultiLvlLbl val="0"/>
      </c:catAx>
      <c:valAx>
        <c:axId val="1217072256"/>
        <c:scaling>
          <c:orientation val="maxMin"/>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70710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52227" name="Rectangle 3"/>
          <p:cNvSpPr>
            <a:spLocks noGrp="1" noChangeArrowheads="1"/>
          </p:cNvSpPr>
          <p:nvPr>
            <p:ph type="dt" sz="quarter"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52228" name="Rectangle 4"/>
          <p:cNvSpPr>
            <a:spLocks noGrp="1" noChangeArrowheads="1"/>
          </p:cNvSpPr>
          <p:nvPr>
            <p:ph type="ftr" sz="quarter" idx="2"/>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52229" name="Rectangle 5"/>
          <p:cNvSpPr>
            <a:spLocks noGrp="1" noChangeArrowheads="1"/>
          </p:cNvSpPr>
          <p:nvPr>
            <p:ph type="sldNum" sz="quarter" idx="3"/>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0FCD54C7-7181-400D-9449-EBC4D4A20361}" type="slidenum">
              <a:rPr lang="en-US"/>
              <a:pPr>
                <a:defRPr/>
              </a:pPr>
              <a:t>‹#›</a:t>
            </a:fld>
            <a:endParaRPr lang="en-US"/>
          </a:p>
        </p:txBody>
      </p:sp>
    </p:spTree>
    <p:extLst>
      <p:ext uri="{BB962C8B-B14F-4D97-AF65-F5344CB8AC3E}">
        <p14:creationId xmlns:p14="http://schemas.microsoft.com/office/powerpoint/2010/main" val="4193053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11267" name="Rectangle 3"/>
          <p:cNvSpPr>
            <a:spLocks noGrp="1" noChangeArrowheads="1"/>
          </p:cNvSpPr>
          <p:nvPr>
            <p:ph type="dt"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9933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1756" y="4410076"/>
            <a:ext cx="5121488"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11271" name="Rectangle 7"/>
          <p:cNvSpPr>
            <a:spLocks noGrp="1" noChangeArrowheads="1"/>
          </p:cNvSpPr>
          <p:nvPr>
            <p:ph type="sldNum" sz="quarter" idx="5"/>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B521704A-D1DF-485C-B173-B5BBD5DDB5B9}" type="slidenum">
              <a:rPr lang="en-US"/>
              <a:pPr>
                <a:defRPr/>
              </a:pPr>
              <a:t>‹#›</a:t>
            </a:fld>
            <a:endParaRPr lang="en-US"/>
          </a:p>
        </p:txBody>
      </p:sp>
    </p:spTree>
    <p:extLst>
      <p:ext uri="{BB962C8B-B14F-4D97-AF65-F5344CB8AC3E}">
        <p14:creationId xmlns:p14="http://schemas.microsoft.com/office/powerpoint/2010/main" val="3622355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10">
            <a:extLst>
              <a:ext uri="{FF2B5EF4-FFF2-40B4-BE49-F238E27FC236}">
                <a16:creationId xmlns:a16="http://schemas.microsoft.com/office/drawing/2014/main" id="{F7519C32-2579-44E9-B9E2-4B44BA106CFF}"/>
              </a:ext>
            </a:extLst>
          </p:cNvPr>
          <p:cNvSpPr>
            <a:spLocks noGrp="1" noChangeArrowheads="1"/>
          </p:cNvSpPr>
          <p:nvPr>
            <p:ph type="subTitle" idx="1"/>
          </p:nvPr>
        </p:nvSpPr>
        <p:spPr>
          <a:xfrm>
            <a:off x="4533900" y="5162550"/>
            <a:ext cx="4038600" cy="1162050"/>
          </a:xfrm>
        </p:spPr>
        <p:txBody>
          <a:bodyPr/>
          <a:lstStyle>
            <a:lvl1pPr marL="0" indent="0" algn="r">
              <a:buFont typeface="Wingdings" pitchFamily="2" charset="2"/>
              <a:buNone/>
              <a:defRPr/>
            </a:lvl1pPr>
          </a:lstStyle>
          <a:p>
            <a:r>
              <a:rPr lang="en-US"/>
              <a:t>Briefer’s Name</a:t>
            </a:r>
          </a:p>
          <a:p>
            <a:r>
              <a:rPr lang="en-US"/>
              <a:t>Office Symbol</a:t>
            </a:r>
          </a:p>
        </p:txBody>
      </p:sp>
      <p:sp>
        <p:nvSpPr>
          <p:cNvPr id="7" name="Rectangle 13">
            <a:extLst>
              <a:ext uri="{FF2B5EF4-FFF2-40B4-BE49-F238E27FC236}">
                <a16:creationId xmlns:a16="http://schemas.microsoft.com/office/drawing/2014/main" id="{C42BA6D8-F8D0-4A16-8F37-F1EA96A9B450}"/>
              </a:ext>
            </a:extLst>
          </p:cNvPr>
          <p:cNvSpPr>
            <a:spLocks noGrp="1" noChangeArrowheads="1"/>
          </p:cNvSpPr>
          <p:nvPr>
            <p:ph type="ctrTitle"/>
          </p:nvPr>
        </p:nvSpPr>
        <p:spPr>
          <a:xfrm>
            <a:off x="3848100" y="2286000"/>
            <a:ext cx="4762500" cy="1905000"/>
          </a:xfrm>
        </p:spPr>
        <p:txBody>
          <a:bodyPr/>
          <a:lstStyle>
            <a:lvl1pPr>
              <a:defRPr sz="4000"/>
            </a:lvl1pPr>
          </a:lstStyle>
          <a:p>
            <a:r>
              <a:rPr lang="en-US" dirty="0"/>
              <a:t>Briefing Topic Title Goes Here</a:t>
            </a:r>
          </a:p>
        </p:txBody>
      </p:sp>
      <p:sp>
        <p:nvSpPr>
          <p:cNvPr id="8" name="Line 14">
            <a:extLst>
              <a:ext uri="{FF2B5EF4-FFF2-40B4-BE49-F238E27FC236}">
                <a16:creationId xmlns:a16="http://schemas.microsoft.com/office/drawing/2014/main" id="{09C6149C-E1E0-4A07-B1A0-2C8B0AE8AE94}"/>
              </a:ext>
            </a:extLst>
          </p:cNvPr>
          <p:cNvSpPr>
            <a:spLocks noChangeShapeType="1"/>
          </p:cNvSpPr>
          <p:nvPr userDrawn="1"/>
        </p:nvSpPr>
        <p:spPr bwMode="auto">
          <a:xfrm>
            <a:off x="382200" y="6316000"/>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sp>
        <p:nvSpPr>
          <p:cNvPr id="9" name="Line 14">
            <a:extLst>
              <a:ext uri="{FF2B5EF4-FFF2-40B4-BE49-F238E27FC236}">
                <a16:creationId xmlns:a16="http://schemas.microsoft.com/office/drawing/2014/main" id="{6588E1B1-9548-4BEA-9C06-9A5D6663012C}"/>
              </a:ext>
            </a:extLst>
          </p:cNvPr>
          <p:cNvSpPr>
            <a:spLocks noChangeShapeType="1"/>
          </p:cNvSpPr>
          <p:nvPr userDrawn="1"/>
        </p:nvSpPr>
        <p:spPr bwMode="auto">
          <a:xfrm>
            <a:off x="417368" y="1558796"/>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pic>
        <p:nvPicPr>
          <p:cNvPr id="10" name="Picture 9" descr="Nebraska_N_RGB.png">
            <a:extLst>
              <a:ext uri="{FF2B5EF4-FFF2-40B4-BE49-F238E27FC236}">
                <a16:creationId xmlns:a16="http://schemas.microsoft.com/office/drawing/2014/main" id="{8FB71461-98FA-4A70-95FF-182D0DE882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35" y="2312385"/>
            <a:ext cx="1815450" cy="1692456"/>
          </a:xfrm>
          <a:prstGeom prst="rect">
            <a:avLst/>
          </a:prstGeom>
        </p:spPr>
      </p:pic>
      <p:pic>
        <p:nvPicPr>
          <p:cNvPr id="11" name="Picture 10" descr="1505.028 Toolbox PPT_Sidebar_1a.jpg">
            <a:extLst>
              <a:ext uri="{FF2B5EF4-FFF2-40B4-BE49-F238E27FC236}">
                <a16:creationId xmlns:a16="http://schemas.microsoft.com/office/drawing/2014/main" id="{321BEA70-1439-499D-8442-9DB84CB01C3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9071" t="7003" r="1401" b="84923"/>
          <a:stretch/>
        </p:blipFill>
        <p:spPr>
          <a:xfrm>
            <a:off x="531540" y="4266229"/>
            <a:ext cx="2871639" cy="1368795"/>
          </a:xfrm>
          <a:prstGeom prst="rect">
            <a:avLst/>
          </a:prstGeom>
        </p:spPr>
      </p:pic>
      <p:sp>
        <p:nvSpPr>
          <p:cNvPr id="12" name="Line 15">
            <a:extLst>
              <a:ext uri="{FF2B5EF4-FFF2-40B4-BE49-F238E27FC236}">
                <a16:creationId xmlns:a16="http://schemas.microsoft.com/office/drawing/2014/main" id="{2EC2A8FE-474E-4CAB-910E-41218980FFA5}"/>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3" name="Line 17">
            <a:extLst>
              <a:ext uri="{FF2B5EF4-FFF2-40B4-BE49-F238E27FC236}">
                <a16:creationId xmlns:a16="http://schemas.microsoft.com/office/drawing/2014/main" id="{2EA7FE03-2743-4A81-819B-CEDA627DAD91}"/>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Tree>
    <p:extLst>
      <p:ext uri="{BB962C8B-B14F-4D97-AF65-F5344CB8AC3E}">
        <p14:creationId xmlns:p14="http://schemas.microsoft.com/office/powerpoint/2010/main" val="310654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567F1F5-194A-4EF4-8702-89EFF55C2EA8}"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144E03DF-8FF9-4CC1-81A9-7D65C03EA82B}" type="datetime3">
              <a:rPr lang="en-US" sz="1800">
                <a:solidFill>
                  <a:srgbClr val="000000"/>
                </a:solidFill>
              </a:rPr>
              <a:pPr fontAlgn="auto">
                <a:spcBef>
                  <a:spcPts val="0"/>
                </a:spcBef>
                <a:spcAft>
                  <a:spcPts val="0"/>
                </a:spcAft>
                <a:defRPr/>
              </a:pPr>
              <a:t>1 January 2026</a:t>
            </a:fld>
            <a:endParaRPr lang="en-US" sz="1800">
              <a:solidFill>
                <a:srgbClr val="000000"/>
              </a:solidFill>
            </a:endParaRPr>
          </a:p>
        </p:txBody>
      </p:sp>
    </p:spTree>
    <p:extLst>
      <p:ext uri="{BB962C8B-B14F-4D97-AF65-F5344CB8AC3E}">
        <p14:creationId xmlns:p14="http://schemas.microsoft.com/office/powerpoint/2010/main" val="180573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5" y="76200"/>
            <a:ext cx="2032000"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0100" y="76200"/>
            <a:ext cx="5946775"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1B54694-5A4F-4DDE-A246-90E7B842FB9E}"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0DCB877-6D3E-4BCA-8EC7-D4670F81984A}" type="datetime3">
              <a:rPr lang="en-US" sz="1800">
                <a:solidFill>
                  <a:srgbClr val="000000"/>
                </a:solidFill>
              </a:rPr>
              <a:pPr fontAlgn="auto">
                <a:spcBef>
                  <a:spcPts val="0"/>
                </a:spcBef>
                <a:spcAft>
                  <a:spcPts val="0"/>
                </a:spcAft>
                <a:defRPr/>
              </a:pPr>
              <a:t>1 January 2026</a:t>
            </a:fld>
            <a:endParaRPr lang="en-US" sz="1800">
              <a:solidFill>
                <a:srgbClr val="000000"/>
              </a:solidFill>
            </a:endParaRPr>
          </a:p>
        </p:txBody>
      </p:sp>
    </p:spTree>
    <p:extLst>
      <p:ext uri="{BB962C8B-B14F-4D97-AF65-F5344CB8AC3E}">
        <p14:creationId xmlns:p14="http://schemas.microsoft.com/office/powerpoint/2010/main" val="218209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11350" y="76200"/>
            <a:ext cx="6781800" cy="1143000"/>
          </a:xfrm>
        </p:spPr>
        <p:txBody>
          <a:bodyPr/>
          <a:lstStyle/>
          <a:p>
            <a:r>
              <a:rPr lang="en-US"/>
              <a:t>Click to edit Master title style</a:t>
            </a:r>
          </a:p>
        </p:txBody>
      </p:sp>
      <p:sp>
        <p:nvSpPr>
          <p:cNvPr id="3" name="Table Placeholder 2"/>
          <p:cNvSpPr>
            <a:spLocks noGrp="1"/>
          </p:cNvSpPr>
          <p:nvPr>
            <p:ph type="tbl" idx="1"/>
          </p:nvPr>
        </p:nvSpPr>
        <p:spPr>
          <a:xfrm>
            <a:off x="800100" y="1536700"/>
            <a:ext cx="8131175" cy="4324350"/>
          </a:xfrm>
        </p:spPr>
        <p:txBody>
          <a:bodyPr/>
          <a:lstStyle/>
          <a:p>
            <a:pPr lvl="0"/>
            <a:endParaRPr lang="en-US" noProof="0"/>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4A63687-7E6C-4DE0-9BEB-8789448141D7}"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E43D8F38-5EEC-4D31-B27F-2563D8A07911}" type="datetime3">
              <a:rPr lang="en-US" sz="1800">
                <a:solidFill>
                  <a:srgbClr val="000000"/>
                </a:solidFill>
              </a:rPr>
              <a:pPr fontAlgn="auto">
                <a:spcBef>
                  <a:spcPts val="0"/>
                </a:spcBef>
                <a:spcAft>
                  <a:spcPts val="0"/>
                </a:spcAft>
                <a:defRPr/>
              </a:pPr>
              <a:t>1 January 2026</a:t>
            </a:fld>
            <a:endParaRPr lang="en-US" sz="1800">
              <a:solidFill>
                <a:srgbClr val="000000"/>
              </a:solidFill>
            </a:endParaRPr>
          </a:p>
        </p:txBody>
      </p:sp>
    </p:spTree>
    <p:extLst>
      <p:ext uri="{BB962C8B-B14F-4D97-AF65-F5344CB8AC3E}">
        <p14:creationId xmlns:p14="http://schemas.microsoft.com/office/powerpoint/2010/main" val="2267678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xfrm>
            <a:off x="6896941" y="6381750"/>
            <a:ext cx="2133600" cy="476250"/>
          </a:xfrm>
          <a:ln/>
        </p:spPr>
        <p:txBody>
          <a:bodyPr/>
          <a:lstStyle>
            <a:lvl1pPr>
              <a:defRPr/>
            </a:lvl1pPr>
          </a:lstStyle>
          <a:p>
            <a:pPr>
              <a:defRPr/>
            </a:pPr>
            <a:fld id="{62D6D4B2-7611-498F-8780-1EDC26277454}" type="slidenum">
              <a:rPr lang="en-US" smtClean="0">
                <a:solidFill>
                  <a:srgbClr val="000000"/>
                </a:solidFill>
              </a:rPr>
              <a:pPr>
                <a:defRPr/>
              </a:pPr>
              <a:t>‹#›</a:t>
            </a:fld>
            <a:endParaRPr lang="en-US" dirty="0">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1 January 2026</a:t>
            </a:fld>
            <a:endParaRPr lang="en-US" sz="1800">
              <a:solidFill>
                <a:srgbClr val="000000"/>
              </a:solidFill>
            </a:endParaRPr>
          </a:p>
        </p:txBody>
      </p:sp>
    </p:spTree>
    <p:extLst>
      <p:ext uri="{BB962C8B-B14F-4D97-AF65-F5344CB8AC3E}">
        <p14:creationId xmlns:p14="http://schemas.microsoft.com/office/powerpoint/2010/main" val="388201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683EF015-741B-43DE-8A3A-BDAB0992138F}"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2E6BC4E5-C517-43F2-870E-64EFEEF1198A}" type="datetime3">
              <a:rPr lang="en-US" sz="1800">
                <a:solidFill>
                  <a:srgbClr val="000000"/>
                </a:solidFill>
              </a:rPr>
              <a:pPr fontAlgn="auto">
                <a:spcBef>
                  <a:spcPts val="0"/>
                </a:spcBef>
                <a:spcAft>
                  <a:spcPts val="0"/>
                </a:spcAft>
                <a:defRPr/>
              </a:pPr>
              <a:t>1 January 2026</a:t>
            </a:fld>
            <a:endParaRPr lang="en-US" sz="1800">
              <a:solidFill>
                <a:srgbClr val="000000"/>
              </a:solidFill>
            </a:endParaRPr>
          </a:p>
        </p:txBody>
      </p:sp>
    </p:spTree>
    <p:extLst>
      <p:ext uri="{BB962C8B-B14F-4D97-AF65-F5344CB8AC3E}">
        <p14:creationId xmlns:p14="http://schemas.microsoft.com/office/powerpoint/2010/main" val="372148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0100"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1888"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04E23353-4FEE-4528-8A35-E06682B0B952}"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3C7A53D6-9E1F-476B-811C-8B0D7D6C129D}" type="datetime3">
              <a:rPr lang="en-US" sz="1800">
                <a:solidFill>
                  <a:srgbClr val="000000"/>
                </a:solidFill>
              </a:rPr>
              <a:pPr fontAlgn="auto">
                <a:spcBef>
                  <a:spcPts val="0"/>
                </a:spcBef>
                <a:spcAft>
                  <a:spcPts val="0"/>
                </a:spcAft>
                <a:defRPr/>
              </a:pPr>
              <a:t>1 January 2026</a:t>
            </a:fld>
            <a:endParaRPr lang="en-US" sz="1800">
              <a:solidFill>
                <a:srgbClr val="000000"/>
              </a:solidFill>
            </a:endParaRPr>
          </a:p>
        </p:txBody>
      </p:sp>
    </p:spTree>
    <p:extLst>
      <p:ext uri="{BB962C8B-B14F-4D97-AF65-F5344CB8AC3E}">
        <p14:creationId xmlns:p14="http://schemas.microsoft.com/office/powerpoint/2010/main" val="251855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E8D331FD-6F1F-4D9B-AF9A-483E3CAF7677}" type="slidenum">
              <a:rPr lang="en-US">
                <a:solidFill>
                  <a:srgbClr val="000000"/>
                </a:solidFill>
              </a:rPr>
              <a:pPr>
                <a:defRPr/>
              </a:pPr>
              <a:t>‹#›</a:t>
            </a:fld>
            <a:endParaRPr lang="en-US">
              <a:solidFill>
                <a:srgbClr val="000000"/>
              </a:solidFill>
            </a:endParaRPr>
          </a:p>
        </p:txBody>
      </p:sp>
      <p:sp>
        <p:nvSpPr>
          <p:cNvPr id="8"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7620B285-4050-43FA-AADB-0920DF539A7F}" type="datetime3">
              <a:rPr lang="en-US" sz="1800">
                <a:solidFill>
                  <a:srgbClr val="000000"/>
                </a:solidFill>
              </a:rPr>
              <a:pPr fontAlgn="auto">
                <a:spcBef>
                  <a:spcPts val="0"/>
                </a:spcBef>
                <a:spcAft>
                  <a:spcPts val="0"/>
                </a:spcAft>
                <a:defRPr/>
              </a:pPr>
              <a:t>1 January 2026</a:t>
            </a:fld>
            <a:endParaRPr lang="en-US" sz="1800">
              <a:solidFill>
                <a:srgbClr val="000000"/>
              </a:solidFill>
            </a:endParaRPr>
          </a:p>
        </p:txBody>
      </p:sp>
    </p:spTree>
    <p:extLst>
      <p:ext uri="{BB962C8B-B14F-4D97-AF65-F5344CB8AC3E}">
        <p14:creationId xmlns:p14="http://schemas.microsoft.com/office/powerpoint/2010/main" val="339424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7FF413A6-C1B6-4F62-8CFB-187CFCE2157E}" type="slidenum">
              <a:rPr lang="en-US">
                <a:solidFill>
                  <a:srgbClr val="000000"/>
                </a:solidFill>
              </a:rPr>
              <a:pPr>
                <a:defRPr/>
              </a:pPr>
              <a:t>‹#›</a:t>
            </a:fld>
            <a:endParaRPr lang="en-US">
              <a:solidFill>
                <a:srgbClr val="000000"/>
              </a:solidFill>
            </a:endParaRPr>
          </a:p>
        </p:txBody>
      </p:sp>
      <p:sp>
        <p:nvSpPr>
          <p:cNvPr id="4"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EA175A4-5690-4F6B-983E-B173AF56C5D4}" type="datetime3">
              <a:rPr lang="en-US" sz="1800">
                <a:solidFill>
                  <a:srgbClr val="000000"/>
                </a:solidFill>
              </a:rPr>
              <a:pPr fontAlgn="auto">
                <a:spcBef>
                  <a:spcPts val="0"/>
                </a:spcBef>
                <a:spcAft>
                  <a:spcPts val="0"/>
                </a:spcAft>
                <a:defRPr/>
              </a:pPr>
              <a:t>1 January 2026</a:t>
            </a:fld>
            <a:endParaRPr lang="en-US" sz="1800">
              <a:solidFill>
                <a:srgbClr val="000000"/>
              </a:solidFill>
            </a:endParaRPr>
          </a:p>
        </p:txBody>
      </p:sp>
    </p:spTree>
    <p:extLst>
      <p:ext uri="{BB962C8B-B14F-4D97-AF65-F5344CB8AC3E}">
        <p14:creationId xmlns:p14="http://schemas.microsoft.com/office/powerpoint/2010/main" val="196193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4B30F739-B175-493E-BCB7-A2F184EDE3CD}" type="slidenum">
              <a:rPr lang="en-US">
                <a:solidFill>
                  <a:srgbClr val="000000"/>
                </a:solidFill>
              </a:rPr>
              <a:pPr>
                <a:defRPr/>
              </a:pPr>
              <a:t>‹#›</a:t>
            </a:fld>
            <a:endParaRPr lang="en-US">
              <a:solidFill>
                <a:srgbClr val="000000"/>
              </a:solidFill>
            </a:endParaRPr>
          </a:p>
        </p:txBody>
      </p:sp>
      <p:sp>
        <p:nvSpPr>
          <p:cNvPr id="3"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FB5E55D-52CC-4139-85F7-657F2B75D194}" type="datetime3">
              <a:rPr lang="en-US" sz="1800">
                <a:solidFill>
                  <a:srgbClr val="000000"/>
                </a:solidFill>
              </a:rPr>
              <a:pPr fontAlgn="auto">
                <a:spcBef>
                  <a:spcPts val="0"/>
                </a:spcBef>
                <a:spcAft>
                  <a:spcPts val="0"/>
                </a:spcAft>
                <a:defRPr/>
              </a:pPr>
              <a:t>1 January 2026</a:t>
            </a:fld>
            <a:endParaRPr lang="en-US" sz="1800">
              <a:solidFill>
                <a:srgbClr val="000000"/>
              </a:solidFill>
            </a:endParaRPr>
          </a:p>
        </p:txBody>
      </p:sp>
    </p:spTree>
    <p:extLst>
      <p:ext uri="{BB962C8B-B14F-4D97-AF65-F5344CB8AC3E}">
        <p14:creationId xmlns:p14="http://schemas.microsoft.com/office/powerpoint/2010/main" val="1278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AA4FB6B9-BF17-439A-AF11-BF4CD9B977CD}"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85EA206-6CCF-4F3A-B44D-6D7AD10113F2}" type="datetime3">
              <a:rPr lang="en-US" sz="1800">
                <a:solidFill>
                  <a:srgbClr val="000000"/>
                </a:solidFill>
              </a:rPr>
              <a:pPr fontAlgn="auto">
                <a:spcBef>
                  <a:spcPts val="0"/>
                </a:spcBef>
                <a:spcAft>
                  <a:spcPts val="0"/>
                </a:spcAft>
                <a:defRPr/>
              </a:pPr>
              <a:t>1 January 2026</a:t>
            </a:fld>
            <a:endParaRPr lang="en-US" sz="1800">
              <a:solidFill>
                <a:srgbClr val="000000"/>
              </a:solidFill>
            </a:endParaRPr>
          </a:p>
        </p:txBody>
      </p:sp>
    </p:spTree>
    <p:extLst>
      <p:ext uri="{BB962C8B-B14F-4D97-AF65-F5344CB8AC3E}">
        <p14:creationId xmlns:p14="http://schemas.microsoft.com/office/powerpoint/2010/main" val="394773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49A2477-CE7E-45C6-B43D-4B971EC74F58}"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98E6776-D5C5-46E4-88B5-BCF57C743C82}" type="datetime3">
              <a:rPr lang="en-US" sz="1800">
                <a:solidFill>
                  <a:srgbClr val="000000"/>
                </a:solidFill>
              </a:rPr>
              <a:pPr fontAlgn="auto">
                <a:spcBef>
                  <a:spcPts val="0"/>
                </a:spcBef>
                <a:spcAft>
                  <a:spcPts val="0"/>
                </a:spcAft>
                <a:defRPr/>
              </a:pPr>
              <a:t>1 January 2026</a:t>
            </a:fld>
            <a:endParaRPr lang="en-US" sz="1800">
              <a:solidFill>
                <a:srgbClr val="000000"/>
              </a:solidFill>
            </a:endParaRPr>
          </a:p>
        </p:txBody>
      </p:sp>
    </p:spTree>
    <p:extLst>
      <p:ext uri="{BB962C8B-B14F-4D97-AF65-F5344CB8AC3E}">
        <p14:creationId xmlns:p14="http://schemas.microsoft.com/office/powerpoint/2010/main" val="317245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800100" y="1536700"/>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7" name="Rectangle 2"/>
          <p:cNvSpPr>
            <a:spLocks noGrp="1" noChangeArrowheads="1"/>
          </p:cNvSpPr>
          <p:nvPr>
            <p:ph type="title"/>
          </p:nvPr>
        </p:nvSpPr>
        <p:spPr bwMode="auto">
          <a:xfrm>
            <a:off x="1911350" y="762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67" name="Text Box 43"/>
          <p:cNvSpPr txBox="1">
            <a:spLocks noChangeArrowheads="1"/>
          </p:cNvSpPr>
          <p:nvPr userDrawn="1"/>
        </p:nvSpPr>
        <p:spPr bwMode="auto">
          <a:xfrm>
            <a:off x="1295400" y="6491288"/>
            <a:ext cx="6553200" cy="336550"/>
          </a:xfrm>
          <a:prstGeom prst="rect">
            <a:avLst/>
          </a:prstGeom>
          <a:noFill/>
          <a:ln w="9525">
            <a:noFill/>
            <a:miter lim="800000"/>
            <a:headEnd/>
            <a:tailEnd/>
          </a:ln>
          <a:effectLst/>
        </p:spPr>
        <p:txBody>
          <a:bodyPr>
            <a:spAutoFit/>
          </a:bodyPr>
          <a:lstStyle/>
          <a:p>
            <a:pPr algn="ctr" fontAlgn="auto">
              <a:spcAft>
                <a:spcPts val="0"/>
              </a:spcAft>
              <a:defRPr/>
            </a:pPr>
            <a:r>
              <a:rPr lang="en-US" sz="1600" b="1" i="1" dirty="0">
                <a:solidFill>
                  <a:srgbClr val="000000"/>
                </a:solidFill>
                <a:latin typeface="Century Schoolbook" pitchFamily="18" charset="0"/>
              </a:rPr>
              <a:t>CSCE 436 – Advanced Embedded Systems</a:t>
            </a:r>
          </a:p>
        </p:txBody>
      </p:sp>
      <p:sp>
        <p:nvSpPr>
          <p:cNvPr id="1068" name="Rectangle 44"/>
          <p:cNvSpPr>
            <a:spLocks noGrp="1" noChangeArrowheads="1"/>
          </p:cNvSpPr>
          <p:nvPr>
            <p:ph type="sldNum" sz="quarter" idx="4"/>
          </p:nvPr>
        </p:nvSpPr>
        <p:spPr bwMode="auto">
          <a:xfrm>
            <a:off x="6910388" y="62531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atin typeface="Times New Roman" pitchFamily="18" charset="0"/>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49C0791-D0EA-4F3B-9503-D0DBAFE8CE0E}" type="slidenum">
              <a:rPr lang="en-US" sz="1800">
                <a:solidFill>
                  <a:srgbClr val="000000"/>
                </a:solidFill>
              </a:rPr>
              <a:pPr fontAlgn="auto">
                <a:spcBef>
                  <a:spcPts val="0"/>
                </a:spcBef>
                <a:spcAft>
                  <a:spcPts val="0"/>
                </a:spcAft>
                <a:defRPr/>
              </a:pPr>
              <a:t>‹#›</a:t>
            </a:fld>
            <a:endParaRPr lang="en-US" sz="1800">
              <a:solidFill>
                <a:srgbClr val="000000"/>
              </a:solidFill>
            </a:endParaRPr>
          </a:p>
        </p:txBody>
      </p:sp>
      <p:sp>
        <p:nvSpPr>
          <p:cNvPr id="10" name="Line 15">
            <a:extLst>
              <a:ext uri="{FF2B5EF4-FFF2-40B4-BE49-F238E27FC236}">
                <a16:creationId xmlns:a16="http://schemas.microsoft.com/office/drawing/2014/main" id="{310AB2A7-4DD4-4889-A0E8-FF23125F575E}"/>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1" name="Line 17">
            <a:extLst>
              <a:ext uri="{FF2B5EF4-FFF2-40B4-BE49-F238E27FC236}">
                <a16:creationId xmlns:a16="http://schemas.microsoft.com/office/drawing/2014/main" id="{DEE50BED-CE4B-4D03-880D-3738FFE90551}"/>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pic>
        <p:nvPicPr>
          <p:cNvPr id="12" name="Picture 11" descr="1505.028 Toolbox PPT_Sidebar_1a.jpg">
            <a:extLst>
              <a:ext uri="{FF2B5EF4-FFF2-40B4-BE49-F238E27FC236}">
                <a16:creationId xmlns:a16="http://schemas.microsoft.com/office/drawing/2014/main" id="{A837EFDD-0EC1-4A95-9F1D-12B9B925F0A2}"/>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89071" t="7003" r="1401" b="84923"/>
          <a:stretch/>
        </p:blipFill>
        <p:spPr>
          <a:xfrm>
            <a:off x="7972" y="196902"/>
            <a:ext cx="1896812" cy="904134"/>
          </a:xfrm>
          <a:prstGeom prst="rect">
            <a:avLst/>
          </a:prstGeom>
        </p:spPr>
      </p:pic>
    </p:spTree>
    <p:extLst>
      <p:ext uri="{BB962C8B-B14F-4D97-AF65-F5344CB8AC3E}">
        <p14:creationId xmlns:p14="http://schemas.microsoft.com/office/powerpoint/2010/main" val="15501960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p:txStyles>
    <p:titleStyle>
      <a:lvl1pPr algn="r" rtl="0" eaLnBrk="0" fontAlgn="base" hangingPunct="0">
        <a:spcBef>
          <a:spcPct val="0"/>
        </a:spcBef>
        <a:spcAft>
          <a:spcPct val="0"/>
        </a:spcAft>
        <a:defRPr sz="3600" b="1">
          <a:solidFill>
            <a:schemeClr val="tx1"/>
          </a:solidFill>
          <a:latin typeface="+mj-lt"/>
          <a:ea typeface="+mj-ea"/>
          <a:cs typeface="+mj-cs"/>
        </a:defRPr>
      </a:lvl1pPr>
      <a:lvl2pPr algn="r" rtl="0" eaLnBrk="0" fontAlgn="base" hangingPunct="0">
        <a:spcBef>
          <a:spcPct val="0"/>
        </a:spcBef>
        <a:spcAft>
          <a:spcPct val="0"/>
        </a:spcAft>
        <a:defRPr sz="3600" b="1">
          <a:solidFill>
            <a:srgbClr val="0C2D83"/>
          </a:solidFill>
          <a:latin typeface="Arial" pitchFamily="34" charset="0"/>
        </a:defRPr>
      </a:lvl2pPr>
      <a:lvl3pPr algn="r" rtl="0" eaLnBrk="0" fontAlgn="base" hangingPunct="0">
        <a:spcBef>
          <a:spcPct val="0"/>
        </a:spcBef>
        <a:spcAft>
          <a:spcPct val="0"/>
        </a:spcAft>
        <a:defRPr sz="3600" b="1">
          <a:solidFill>
            <a:srgbClr val="0C2D83"/>
          </a:solidFill>
          <a:latin typeface="Arial" pitchFamily="34" charset="0"/>
        </a:defRPr>
      </a:lvl3pPr>
      <a:lvl4pPr algn="r" rtl="0" eaLnBrk="0" fontAlgn="base" hangingPunct="0">
        <a:spcBef>
          <a:spcPct val="0"/>
        </a:spcBef>
        <a:spcAft>
          <a:spcPct val="0"/>
        </a:spcAft>
        <a:defRPr sz="3600" b="1">
          <a:solidFill>
            <a:srgbClr val="0C2D83"/>
          </a:solidFill>
          <a:latin typeface="Arial" pitchFamily="34" charset="0"/>
        </a:defRPr>
      </a:lvl4pPr>
      <a:lvl5pPr algn="r" rtl="0" eaLnBrk="0" fontAlgn="base" hangingPunct="0">
        <a:spcBef>
          <a:spcPct val="0"/>
        </a:spcBef>
        <a:spcAft>
          <a:spcPct val="0"/>
        </a:spcAft>
        <a:defRPr sz="3600" b="1">
          <a:solidFill>
            <a:srgbClr val="0C2D83"/>
          </a:solidFill>
          <a:latin typeface="Arial" pitchFamily="34" charset="0"/>
        </a:defRPr>
      </a:lvl5pPr>
      <a:lvl6pPr marL="457200" algn="r" rtl="0" eaLnBrk="0" fontAlgn="base" hangingPunct="0">
        <a:spcBef>
          <a:spcPct val="0"/>
        </a:spcBef>
        <a:spcAft>
          <a:spcPct val="0"/>
        </a:spcAft>
        <a:defRPr sz="3600" b="1">
          <a:solidFill>
            <a:srgbClr val="0C2D83"/>
          </a:solidFill>
          <a:latin typeface="Arial" pitchFamily="34" charset="0"/>
        </a:defRPr>
      </a:lvl6pPr>
      <a:lvl7pPr marL="914400" algn="r" rtl="0" eaLnBrk="0" fontAlgn="base" hangingPunct="0">
        <a:spcBef>
          <a:spcPct val="0"/>
        </a:spcBef>
        <a:spcAft>
          <a:spcPct val="0"/>
        </a:spcAft>
        <a:defRPr sz="3600" b="1">
          <a:solidFill>
            <a:srgbClr val="0C2D83"/>
          </a:solidFill>
          <a:latin typeface="Arial" pitchFamily="34" charset="0"/>
        </a:defRPr>
      </a:lvl7pPr>
      <a:lvl8pPr marL="1371600" algn="r" rtl="0" eaLnBrk="0" fontAlgn="base" hangingPunct="0">
        <a:spcBef>
          <a:spcPct val="0"/>
        </a:spcBef>
        <a:spcAft>
          <a:spcPct val="0"/>
        </a:spcAft>
        <a:defRPr sz="3600" b="1">
          <a:solidFill>
            <a:srgbClr val="0C2D83"/>
          </a:solidFill>
          <a:latin typeface="Arial" pitchFamily="34" charset="0"/>
        </a:defRPr>
      </a:lvl8pPr>
      <a:lvl9pPr marL="1828800" algn="r" rtl="0" eaLnBrk="0" fontAlgn="base" hangingPunct="0">
        <a:spcBef>
          <a:spcPct val="0"/>
        </a:spcBef>
        <a:spcAft>
          <a:spcPct val="0"/>
        </a:spcAft>
        <a:defRPr sz="3600" b="1">
          <a:solidFill>
            <a:srgbClr val="0C2D83"/>
          </a:solidFill>
          <a:latin typeface="Arial" pitchFamily="34"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975C188-70D2-40A8-ADD9-2BF08B8295C1}"/>
              </a:ext>
            </a:extLst>
          </p:cNvPr>
          <p:cNvSpPr>
            <a:spLocks noGrp="1"/>
          </p:cNvSpPr>
          <p:nvPr>
            <p:ph type="subTitle" idx="1"/>
          </p:nvPr>
        </p:nvSpPr>
        <p:spPr/>
        <p:txBody>
          <a:bodyPr/>
          <a:lstStyle/>
          <a:p>
            <a:r>
              <a:rPr lang="en-US" dirty="0"/>
              <a:t>Prof Jeffrey Falkinburg</a:t>
            </a:r>
            <a:br>
              <a:rPr lang="en-US" dirty="0"/>
            </a:br>
            <a:r>
              <a:rPr lang="en-US" dirty="0"/>
              <a:t>Avery Hall 368</a:t>
            </a:r>
            <a:br>
              <a:rPr lang="en-US" dirty="0"/>
            </a:br>
            <a:r>
              <a:rPr lang="en-US" dirty="0"/>
              <a:t>472-5120</a:t>
            </a:r>
          </a:p>
        </p:txBody>
      </p:sp>
      <p:sp>
        <p:nvSpPr>
          <p:cNvPr id="3" name="Title 2">
            <a:extLst>
              <a:ext uri="{FF2B5EF4-FFF2-40B4-BE49-F238E27FC236}">
                <a16:creationId xmlns:a16="http://schemas.microsoft.com/office/drawing/2014/main" id="{61F4C562-26B4-4F8C-98F3-F4DF5921915B}"/>
              </a:ext>
            </a:extLst>
          </p:cNvPr>
          <p:cNvSpPr>
            <a:spLocks noGrp="1"/>
          </p:cNvSpPr>
          <p:nvPr>
            <p:ph type="ctrTitle"/>
          </p:nvPr>
        </p:nvSpPr>
        <p:spPr>
          <a:xfrm>
            <a:off x="2963008" y="2286000"/>
            <a:ext cx="5647592" cy="1905000"/>
          </a:xfrm>
        </p:spPr>
        <p:txBody>
          <a:bodyPr/>
          <a:lstStyle/>
          <a:p>
            <a:br>
              <a:rPr lang="en-US" dirty="0"/>
            </a:br>
            <a:r>
              <a:rPr lang="en-US" dirty="0"/>
              <a:t>CSCE 436 – Advanced Embedded Systems</a:t>
            </a:r>
            <a:br>
              <a:rPr lang="en-US" dirty="0"/>
            </a:br>
            <a:r>
              <a:rPr lang="en-US"/>
              <a:t>Lecture 21-25 </a:t>
            </a:r>
            <a:r>
              <a:rPr lang="en-US" dirty="0"/>
              <a:t>– Lab 3 – Software control of a </a:t>
            </a:r>
            <a:r>
              <a:rPr lang="en-US" dirty="0" err="1"/>
              <a:t>datapath</a:t>
            </a:r>
            <a:endParaRPr lang="en-US" dirty="0"/>
          </a:p>
        </p:txBody>
      </p:sp>
    </p:spTree>
    <p:extLst>
      <p:ext uri="{BB962C8B-B14F-4D97-AF65-F5344CB8AC3E}">
        <p14:creationId xmlns:p14="http://schemas.microsoft.com/office/powerpoint/2010/main" val="2047827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 – Lab Overview</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pic>
        <p:nvPicPr>
          <p:cNvPr id="9" name="Picture 8" descr="Sample Scopeface Grid with coordinates for the corners">
            <a:extLst>
              <a:ext uri="{FF2B5EF4-FFF2-40B4-BE49-F238E27FC236}">
                <a16:creationId xmlns:a16="http://schemas.microsoft.com/office/drawing/2014/main" id="{54397B27-7C66-4288-AB62-78B4E687EE95}"/>
              </a:ext>
            </a:extLst>
          </p:cNvPr>
          <p:cNvPicPr>
            <a:picLocks noChangeAspect="1"/>
          </p:cNvPicPr>
          <p:nvPr/>
        </p:nvPicPr>
        <p:blipFill>
          <a:blip r:embed="rId2"/>
          <a:stretch>
            <a:fillRect/>
          </a:stretch>
        </p:blipFill>
        <p:spPr>
          <a:xfrm>
            <a:off x="590550" y="1558164"/>
            <a:ext cx="7962900" cy="4724400"/>
          </a:xfrm>
          <a:prstGeom prst="rect">
            <a:avLst/>
          </a:prstGeom>
        </p:spPr>
      </p:pic>
      <p:grpSp>
        <p:nvGrpSpPr>
          <p:cNvPr id="14" name="Group 13" descr="tr_volt arrow">
            <a:extLst>
              <a:ext uri="{FF2B5EF4-FFF2-40B4-BE49-F238E27FC236}">
                <a16:creationId xmlns:a16="http://schemas.microsoft.com/office/drawing/2014/main" id="{458F13B6-CD21-417D-8F65-3A5B37B1B892}"/>
              </a:ext>
            </a:extLst>
          </p:cNvPr>
          <p:cNvGrpSpPr/>
          <p:nvPr/>
        </p:nvGrpSpPr>
        <p:grpSpPr>
          <a:xfrm>
            <a:off x="212195" y="3219195"/>
            <a:ext cx="1120218" cy="307777"/>
            <a:chOff x="212195" y="3219195"/>
            <a:chExt cx="1120218" cy="307777"/>
          </a:xfrm>
        </p:grpSpPr>
        <p:cxnSp>
          <p:nvCxnSpPr>
            <p:cNvPr id="11" name="Straight Arrow Connector 10">
              <a:extLst>
                <a:ext uri="{FF2B5EF4-FFF2-40B4-BE49-F238E27FC236}">
                  <a16:creationId xmlns:a16="http://schemas.microsoft.com/office/drawing/2014/main" id="{E3B65E78-8BA0-4E4B-8D68-FA8FECAA3340}"/>
                </a:ext>
              </a:extLst>
            </p:cNvPr>
            <p:cNvCxnSpPr>
              <a:cxnSpLocks/>
            </p:cNvCxnSpPr>
            <p:nvPr/>
          </p:nvCxnSpPr>
          <p:spPr bwMode="auto">
            <a:xfrm>
              <a:off x="496390" y="3526972"/>
              <a:ext cx="836023" cy="0"/>
            </a:xfrm>
            <a:prstGeom prst="straightConnector1">
              <a:avLst/>
            </a:prstGeom>
            <a:solidFill>
              <a:srgbClr val="0C2D83"/>
            </a:solidFill>
            <a:ln w="25400" cap="flat" cmpd="sng" algn="ctr">
              <a:solidFill>
                <a:srgbClr val="FFC000"/>
              </a:solidFill>
              <a:prstDash val="solid"/>
              <a:round/>
              <a:headEnd type="none" w="med" len="med"/>
              <a:tailEnd type="triangle" w="lg" len="lg"/>
            </a:ln>
            <a:effectLst/>
          </p:spPr>
        </p:cxnSp>
        <p:sp>
          <p:nvSpPr>
            <p:cNvPr id="15" name="TextBox 14">
              <a:extLst>
                <a:ext uri="{FF2B5EF4-FFF2-40B4-BE49-F238E27FC236}">
                  <a16:creationId xmlns:a16="http://schemas.microsoft.com/office/drawing/2014/main" id="{66485318-15AE-44D4-8F78-473449517B58}"/>
                </a:ext>
              </a:extLst>
            </p:cNvPr>
            <p:cNvSpPr txBox="1"/>
            <p:nvPr/>
          </p:nvSpPr>
          <p:spPr>
            <a:xfrm>
              <a:off x="212195" y="3219195"/>
              <a:ext cx="1120218" cy="307777"/>
            </a:xfrm>
            <a:prstGeom prst="rect">
              <a:avLst/>
            </a:prstGeom>
            <a:noFill/>
          </p:spPr>
          <p:txBody>
            <a:bodyPr wrap="square" rtlCol="0">
              <a:spAutoFit/>
            </a:bodyPr>
            <a:lstStyle/>
            <a:p>
              <a:pPr algn="ctr" eaLnBrk="0" hangingPunct="0">
                <a:spcBef>
                  <a:spcPct val="0"/>
                </a:spcBef>
              </a:pPr>
              <a:r>
                <a:rPr lang="en-US" sz="1400" dirty="0" err="1">
                  <a:solidFill>
                    <a:srgbClr val="000000"/>
                  </a:solidFill>
                  <a:latin typeface="Arial" pitchFamily="34" charset="0"/>
                </a:rPr>
                <a:t>tr_volt</a:t>
              </a:r>
              <a:endParaRPr lang="en-US" sz="1400" dirty="0">
                <a:solidFill>
                  <a:srgbClr val="000000"/>
                </a:solidFill>
                <a:latin typeface="Arial" pitchFamily="34" charset="0"/>
              </a:endParaRPr>
            </a:p>
          </p:txBody>
        </p:sp>
      </p:grpSp>
      <p:sp>
        <p:nvSpPr>
          <p:cNvPr id="12" name="Slide Number Placeholder 3">
            <a:extLst>
              <a:ext uri="{FF2B5EF4-FFF2-40B4-BE49-F238E27FC236}">
                <a16:creationId xmlns:a16="http://schemas.microsoft.com/office/drawing/2014/main" id="{E70B8DE7-A0B7-41C5-802B-BECAC85A69D7}"/>
              </a:ext>
            </a:extLst>
          </p:cNvPr>
          <p:cNvSpPr>
            <a:spLocks noGrp="1"/>
          </p:cNvSpPr>
          <p:nvPr>
            <p:ph type="sldNum" sz="quarter" idx="10"/>
          </p:nvPr>
        </p:nvSpPr>
        <p:spPr>
          <a:xfrm>
            <a:off x="6919097" y="6383798"/>
            <a:ext cx="2133600" cy="476250"/>
          </a:xfrm>
        </p:spPr>
        <p:txBody>
          <a:bodyPr/>
          <a:lstStyle/>
          <a:p>
            <a:pPr>
              <a:defRPr/>
            </a:pPr>
            <a:fld id="{62D6D4B2-7611-498F-8780-1EDC26277454}" type="slidenum">
              <a:rPr lang="en-US" smtClean="0">
                <a:solidFill>
                  <a:srgbClr val="000000"/>
                </a:solidFill>
              </a:rPr>
              <a:pPr>
                <a:defRPr/>
              </a:pPr>
              <a:t>10</a:t>
            </a:fld>
            <a:endParaRPr lang="en-US" dirty="0">
              <a:solidFill>
                <a:srgbClr val="000000"/>
              </a:solidFill>
            </a:endParaRPr>
          </a:p>
        </p:txBody>
      </p:sp>
      <p:grpSp>
        <p:nvGrpSpPr>
          <p:cNvPr id="10" name="Group 9" descr="tr_time arrow">
            <a:extLst>
              <a:ext uri="{FF2B5EF4-FFF2-40B4-BE49-F238E27FC236}">
                <a16:creationId xmlns:a16="http://schemas.microsoft.com/office/drawing/2014/main" id="{FEB426CE-7D17-404B-9376-791A40121A1C}"/>
              </a:ext>
            </a:extLst>
          </p:cNvPr>
          <p:cNvGrpSpPr/>
          <p:nvPr/>
        </p:nvGrpSpPr>
        <p:grpSpPr>
          <a:xfrm>
            <a:off x="4313929" y="1105070"/>
            <a:ext cx="1120218" cy="633109"/>
            <a:chOff x="1100469" y="2893863"/>
            <a:chExt cx="1120218" cy="633109"/>
          </a:xfrm>
        </p:grpSpPr>
        <p:cxnSp>
          <p:nvCxnSpPr>
            <p:cNvPr id="13" name="Straight Arrow Connector 12">
              <a:extLst>
                <a:ext uri="{FF2B5EF4-FFF2-40B4-BE49-F238E27FC236}">
                  <a16:creationId xmlns:a16="http://schemas.microsoft.com/office/drawing/2014/main" id="{58846BB2-B64F-4B3D-A960-2806BBDFEC9A}"/>
                </a:ext>
              </a:extLst>
            </p:cNvPr>
            <p:cNvCxnSpPr>
              <a:cxnSpLocks/>
            </p:cNvCxnSpPr>
            <p:nvPr/>
          </p:nvCxnSpPr>
          <p:spPr bwMode="auto">
            <a:xfrm>
              <a:off x="1332413" y="2955743"/>
              <a:ext cx="0" cy="571229"/>
            </a:xfrm>
            <a:prstGeom prst="straightConnector1">
              <a:avLst/>
            </a:prstGeom>
            <a:solidFill>
              <a:srgbClr val="0C2D83"/>
            </a:solidFill>
            <a:ln w="25400" cap="flat" cmpd="sng" algn="ctr">
              <a:solidFill>
                <a:srgbClr val="FFC000"/>
              </a:solidFill>
              <a:prstDash val="solid"/>
              <a:round/>
              <a:headEnd type="none" w="med" len="med"/>
              <a:tailEnd type="triangle" w="lg" len="lg"/>
            </a:ln>
            <a:effectLst/>
          </p:spPr>
        </p:cxnSp>
        <p:sp>
          <p:nvSpPr>
            <p:cNvPr id="16" name="TextBox 15">
              <a:extLst>
                <a:ext uri="{FF2B5EF4-FFF2-40B4-BE49-F238E27FC236}">
                  <a16:creationId xmlns:a16="http://schemas.microsoft.com/office/drawing/2014/main" id="{E15A24D5-4BD9-4CD3-8C0C-64D966AE97CF}"/>
                </a:ext>
              </a:extLst>
            </p:cNvPr>
            <p:cNvSpPr txBox="1"/>
            <p:nvPr/>
          </p:nvSpPr>
          <p:spPr>
            <a:xfrm>
              <a:off x="1100469" y="2893863"/>
              <a:ext cx="1120218" cy="307777"/>
            </a:xfrm>
            <a:prstGeom prst="rect">
              <a:avLst/>
            </a:prstGeom>
            <a:noFill/>
          </p:spPr>
          <p:txBody>
            <a:bodyPr wrap="square" rtlCol="0">
              <a:spAutoFit/>
            </a:bodyPr>
            <a:lstStyle/>
            <a:p>
              <a:pPr algn="ctr" eaLnBrk="0" hangingPunct="0">
                <a:spcBef>
                  <a:spcPct val="0"/>
                </a:spcBef>
              </a:pPr>
              <a:r>
                <a:rPr lang="en-US" sz="1400" dirty="0" err="1">
                  <a:solidFill>
                    <a:srgbClr val="000000"/>
                  </a:solidFill>
                  <a:latin typeface="Arial" pitchFamily="34" charset="0"/>
                </a:rPr>
                <a:t>tr_time</a:t>
              </a:r>
              <a:endParaRPr lang="en-US" sz="1400" dirty="0">
                <a:solidFill>
                  <a:srgbClr val="000000"/>
                </a:solidFill>
                <a:latin typeface="Arial" pitchFamily="34" charset="0"/>
              </a:endParaRPr>
            </a:p>
          </p:txBody>
        </p:sp>
      </p:grpSp>
    </p:spTree>
    <p:extLst>
      <p:ext uri="{BB962C8B-B14F-4D97-AF65-F5344CB8AC3E}">
        <p14:creationId xmlns:p14="http://schemas.microsoft.com/office/powerpoint/2010/main" val="21679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 – Lab Overview</a:t>
            </a:r>
          </a:p>
        </p:txBody>
      </p:sp>
      <p:pic>
        <p:nvPicPr>
          <p:cNvPr id="9" name="Picture 8" descr="sample waveform">
            <a:extLst>
              <a:ext uri="{FF2B5EF4-FFF2-40B4-BE49-F238E27FC236}">
                <a16:creationId xmlns:a16="http://schemas.microsoft.com/office/drawing/2014/main" id="{54397B27-7C66-4288-AB62-78B4E687EE95}"/>
              </a:ext>
            </a:extLst>
          </p:cNvPr>
          <p:cNvPicPr>
            <a:picLocks noChangeAspect="1"/>
          </p:cNvPicPr>
          <p:nvPr/>
        </p:nvPicPr>
        <p:blipFill>
          <a:blip r:embed="rId2"/>
          <a:stretch>
            <a:fillRect/>
          </a:stretch>
        </p:blipFill>
        <p:spPr>
          <a:xfrm>
            <a:off x="977671" y="1523328"/>
            <a:ext cx="5725623" cy="3397020"/>
          </a:xfrm>
          <a:prstGeom prst="rect">
            <a:avLst/>
          </a:prstGeom>
        </p:spPr>
      </p:pic>
      <p:graphicFrame>
        <p:nvGraphicFramePr>
          <p:cNvPr id="10" name="Content Placeholder 7">
            <a:extLst>
              <a:ext uri="{FF2B5EF4-FFF2-40B4-BE49-F238E27FC236}">
                <a16:creationId xmlns:a16="http://schemas.microsoft.com/office/drawing/2014/main" id="{8D224A57-A181-44EC-924F-F13A3BA6F049}"/>
              </a:ext>
            </a:extLst>
          </p:cNvPr>
          <p:cNvGraphicFramePr>
            <a:graphicFrameLocks/>
          </p:cNvGraphicFramePr>
          <p:nvPr>
            <p:extLst>
              <p:ext uri="{D42A27DB-BD31-4B8C-83A1-F6EECF244321}">
                <p14:modId xmlns:p14="http://schemas.microsoft.com/office/powerpoint/2010/main" val="2636830225"/>
              </p:ext>
            </p:extLst>
          </p:nvPr>
        </p:nvGraphicFramePr>
        <p:xfrm>
          <a:off x="974560" y="4950829"/>
          <a:ext cx="8131189" cy="1467202"/>
        </p:xfrm>
        <a:graphic>
          <a:graphicData uri="http://schemas.openxmlformats.org/drawingml/2006/table">
            <a:tbl>
              <a:tblPr/>
              <a:tblGrid>
                <a:gridCol w="283583">
                  <a:extLst>
                    <a:ext uri="{9D8B030D-6E8A-4147-A177-3AD203B41FA5}">
                      <a16:colId xmlns:a16="http://schemas.microsoft.com/office/drawing/2014/main" val="3824084568"/>
                    </a:ext>
                  </a:extLst>
                </a:gridCol>
                <a:gridCol w="283583">
                  <a:extLst>
                    <a:ext uri="{9D8B030D-6E8A-4147-A177-3AD203B41FA5}">
                      <a16:colId xmlns:a16="http://schemas.microsoft.com/office/drawing/2014/main" val="1407552569"/>
                    </a:ext>
                  </a:extLst>
                </a:gridCol>
                <a:gridCol w="283583">
                  <a:extLst>
                    <a:ext uri="{9D8B030D-6E8A-4147-A177-3AD203B41FA5}">
                      <a16:colId xmlns:a16="http://schemas.microsoft.com/office/drawing/2014/main" val="2536244727"/>
                    </a:ext>
                  </a:extLst>
                </a:gridCol>
                <a:gridCol w="283583">
                  <a:extLst>
                    <a:ext uri="{9D8B030D-6E8A-4147-A177-3AD203B41FA5}">
                      <a16:colId xmlns:a16="http://schemas.microsoft.com/office/drawing/2014/main" val="3838592322"/>
                    </a:ext>
                  </a:extLst>
                </a:gridCol>
                <a:gridCol w="283583">
                  <a:extLst>
                    <a:ext uri="{9D8B030D-6E8A-4147-A177-3AD203B41FA5}">
                      <a16:colId xmlns:a16="http://schemas.microsoft.com/office/drawing/2014/main" val="780561438"/>
                    </a:ext>
                  </a:extLst>
                </a:gridCol>
                <a:gridCol w="283583">
                  <a:extLst>
                    <a:ext uri="{9D8B030D-6E8A-4147-A177-3AD203B41FA5}">
                      <a16:colId xmlns:a16="http://schemas.microsoft.com/office/drawing/2014/main" val="1877378926"/>
                    </a:ext>
                  </a:extLst>
                </a:gridCol>
                <a:gridCol w="283583">
                  <a:extLst>
                    <a:ext uri="{9D8B030D-6E8A-4147-A177-3AD203B41FA5}">
                      <a16:colId xmlns:a16="http://schemas.microsoft.com/office/drawing/2014/main" val="1834752860"/>
                    </a:ext>
                  </a:extLst>
                </a:gridCol>
                <a:gridCol w="283583">
                  <a:extLst>
                    <a:ext uri="{9D8B030D-6E8A-4147-A177-3AD203B41FA5}">
                      <a16:colId xmlns:a16="http://schemas.microsoft.com/office/drawing/2014/main" val="644615104"/>
                    </a:ext>
                  </a:extLst>
                </a:gridCol>
                <a:gridCol w="283583">
                  <a:extLst>
                    <a:ext uri="{9D8B030D-6E8A-4147-A177-3AD203B41FA5}">
                      <a16:colId xmlns:a16="http://schemas.microsoft.com/office/drawing/2014/main" val="3540069319"/>
                    </a:ext>
                  </a:extLst>
                </a:gridCol>
                <a:gridCol w="283583">
                  <a:extLst>
                    <a:ext uri="{9D8B030D-6E8A-4147-A177-3AD203B41FA5}">
                      <a16:colId xmlns:a16="http://schemas.microsoft.com/office/drawing/2014/main" val="472529004"/>
                    </a:ext>
                  </a:extLst>
                </a:gridCol>
                <a:gridCol w="283583">
                  <a:extLst>
                    <a:ext uri="{9D8B030D-6E8A-4147-A177-3AD203B41FA5}">
                      <a16:colId xmlns:a16="http://schemas.microsoft.com/office/drawing/2014/main" val="2383461181"/>
                    </a:ext>
                  </a:extLst>
                </a:gridCol>
                <a:gridCol w="278129">
                  <a:extLst>
                    <a:ext uri="{9D8B030D-6E8A-4147-A177-3AD203B41FA5}">
                      <a16:colId xmlns:a16="http://schemas.microsoft.com/office/drawing/2014/main" val="2151451526"/>
                    </a:ext>
                  </a:extLst>
                </a:gridCol>
                <a:gridCol w="278129">
                  <a:extLst>
                    <a:ext uri="{9D8B030D-6E8A-4147-A177-3AD203B41FA5}">
                      <a16:colId xmlns:a16="http://schemas.microsoft.com/office/drawing/2014/main" val="1221527815"/>
                    </a:ext>
                  </a:extLst>
                </a:gridCol>
                <a:gridCol w="278129">
                  <a:extLst>
                    <a:ext uri="{9D8B030D-6E8A-4147-A177-3AD203B41FA5}">
                      <a16:colId xmlns:a16="http://schemas.microsoft.com/office/drawing/2014/main" val="547493748"/>
                    </a:ext>
                  </a:extLst>
                </a:gridCol>
                <a:gridCol w="278129">
                  <a:extLst>
                    <a:ext uri="{9D8B030D-6E8A-4147-A177-3AD203B41FA5}">
                      <a16:colId xmlns:a16="http://schemas.microsoft.com/office/drawing/2014/main" val="1261595964"/>
                    </a:ext>
                  </a:extLst>
                </a:gridCol>
                <a:gridCol w="278129">
                  <a:extLst>
                    <a:ext uri="{9D8B030D-6E8A-4147-A177-3AD203B41FA5}">
                      <a16:colId xmlns:a16="http://schemas.microsoft.com/office/drawing/2014/main" val="1452334777"/>
                    </a:ext>
                  </a:extLst>
                </a:gridCol>
                <a:gridCol w="278129">
                  <a:extLst>
                    <a:ext uri="{9D8B030D-6E8A-4147-A177-3AD203B41FA5}">
                      <a16:colId xmlns:a16="http://schemas.microsoft.com/office/drawing/2014/main" val="623564663"/>
                    </a:ext>
                  </a:extLst>
                </a:gridCol>
                <a:gridCol w="278129">
                  <a:extLst>
                    <a:ext uri="{9D8B030D-6E8A-4147-A177-3AD203B41FA5}">
                      <a16:colId xmlns:a16="http://schemas.microsoft.com/office/drawing/2014/main" val="2169769549"/>
                    </a:ext>
                  </a:extLst>
                </a:gridCol>
                <a:gridCol w="278129">
                  <a:extLst>
                    <a:ext uri="{9D8B030D-6E8A-4147-A177-3AD203B41FA5}">
                      <a16:colId xmlns:a16="http://schemas.microsoft.com/office/drawing/2014/main" val="968023896"/>
                    </a:ext>
                  </a:extLst>
                </a:gridCol>
                <a:gridCol w="278129">
                  <a:extLst>
                    <a:ext uri="{9D8B030D-6E8A-4147-A177-3AD203B41FA5}">
                      <a16:colId xmlns:a16="http://schemas.microsoft.com/office/drawing/2014/main" val="3729277019"/>
                    </a:ext>
                  </a:extLst>
                </a:gridCol>
                <a:gridCol w="278129">
                  <a:extLst>
                    <a:ext uri="{9D8B030D-6E8A-4147-A177-3AD203B41FA5}">
                      <a16:colId xmlns:a16="http://schemas.microsoft.com/office/drawing/2014/main" val="3206610737"/>
                    </a:ext>
                  </a:extLst>
                </a:gridCol>
                <a:gridCol w="278129">
                  <a:extLst>
                    <a:ext uri="{9D8B030D-6E8A-4147-A177-3AD203B41FA5}">
                      <a16:colId xmlns:a16="http://schemas.microsoft.com/office/drawing/2014/main" val="802488461"/>
                    </a:ext>
                  </a:extLst>
                </a:gridCol>
                <a:gridCol w="278129">
                  <a:extLst>
                    <a:ext uri="{9D8B030D-6E8A-4147-A177-3AD203B41FA5}">
                      <a16:colId xmlns:a16="http://schemas.microsoft.com/office/drawing/2014/main" val="3749414917"/>
                    </a:ext>
                  </a:extLst>
                </a:gridCol>
                <a:gridCol w="278129">
                  <a:extLst>
                    <a:ext uri="{9D8B030D-6E8A-4147-A177-3AD203B41FA5}">
                      <a16:colId xmlns:a16="http://schemas.microsoft.com/office/drawing/2014/main" val="3738925815"/>
                    </a:ext>
                  </a:extLst>
                </a:gridCol>
                <a:gridCol w="278129">
                  <a:extLst>
                    <a:ext uri="{9D8B030D-6E8A-4147-A177-3AD203B41FA5}">
                      <a16:colId xmlns:a16="http://schemas.microsoft.com/office/drawing/2014/main" val="4287263377"/>
                    </a:ext>
                  </a:extLst>
                </a:gridCol>
                <a:gridCol w="278129">
                  <a:extLst>
                    <a:ext uri="{9D8B030D-6E8A-4147-A177-3AD203B41FA5}">
                      <a16:colId xmlns:a16="http://schemas.microsoft.com/office/drawing/2014/main" val="1703632010"/>
                    </a:ext>
                  </a:extLst>
                </a:gridCol>
                <a:gridCol w="278129">
                  <a:extLst>
                    <a:ext uri="{9D8B030D-6E8A-4147-A177-3AD203B41FA5}">
                      <a16:colId xmlns:a16="http://schemas.microsoft.com/office/drawing/2014/main" val="1775601690"/>
                    </a:ext>
                  </a:extLst>
                </a:gridCol>
                <a:gridCol w="278129">
                  <a:extLst>
                    <a:ext uri="{9D8B030D-6E8A-4147-A177-3AD203B41FA5}">
                      <a16:colId xmlns:a16="http://schemas.microsoft.com/office/drawing/2014/main" val="279954405"/>
                    </a:ext>
                  </a:extLst>
                </a:gridCol>
                <a:gridCol w="283583">
                  <a:extLst>
                    <a:ext uri="{9D8B030D-6E8A-4147-A177-3AD203B41FA5}">
                      <a16:colId xmlns:a16="http://schemas.microsoft.com/office/drawing/2014/main" val="1835408406"/>
                    </a:ext>
                  </a:extLst>
                </a:gridCol>
              </a:tblGrid>
              <a:tr h="1169554">
                <a:tc>
                  <a:txBody>
                    <a:bodyPr/>
                    <a:lstStyle/>
                    <a:p>
                      <a:pPr algn="ctr" fontAlgn="ctr"/>
                      <a:endParaRPr lang="en-US" sz="1800" b="0" i="0" u="none" strike="noStrike" dirty="0">
                        <a:solidFill>
                          <a:srgbClr val="000000"/>
                        </a:solidFill>
                        <a:effectLst/>
                        <a:latin typeface="Calibri" panose="020F0502020204030204" pitchFamily="34" charset="0"/>
                      </a:endParaRP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7">
                  <a:txBody>
                    <a:bodyPr/>
                    <a:lstStyle/>
                    <a:p>
                      <a:pPr algn="ctr" fontAlgn="ctr"/>
                      <a:r>
                        <a:rPr lang="en-US" sz="1700" b="1" i="0" u="none" strike="noStrike" dirty="0">
                          <a:solidFill>
                            <a:srgbClr val="000000"/>
                          </a:solidFill>
                          <a:effectLst/>
                          <a:latin typeface="Calibri" panose="020F0502020204030204" pitchFamily="34" charset="0"/>
                        </a:rPr>
                        <a:t>Left and Right Channel in </a:t>
                      </a:r>
                      <a:r>
                        <a:rPr lang="en-US" sz="1700" b="1" i="0" u="none" strike="noStrike" dirty="0" err="1">
                          <a:solidFill>
                            <a:srgbClr val="000000"/>
                          </a:solidFill>
                          <a:effectLst/>
                          <a:latin typeface="Calibri" panose="020F0502020204030204" pitchFamily="34" charset="0"/>
                        </a:rPr>
                        <a:t>MicroBlaze</a:t>
                      </a:r>
                      <a:r>
                        <a:rPr lang="en-US" sz="1700" b="1" i="0" u="none" strike="noStrike" dirty="0">
                          <a:solidFill>
                            <a:srgbClr val="000000"/>
                          </a:solidFill>
                          <a:effectLst/>
                          <a:latin typeface="Calibri" panose="020F0502020204030204" pitchFamily="34" charset="0"/>
                        </a:rPr>
                        <a:t> Array</a:t>
                      </a:r>
                    </a:p>
                  </a:txBody>
                  <a:tcPr marL="8088" marR="8088" marT="8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900" b="0" i="0" u="none" strike="noStrike">
                          <a:solidFill>
                            <a:srgbClr val="000000"/>
                          </a:solidFill>
                          <a:effectLst/>
                          <a:latin typeface="Calibri" panose="020F0502020204030204" pitchFamily="34" charset="0"/>
                        </a:rPr>
                        <a:t> </a:t>
                      </a:r>
                    </a:p>
                  </a:txBody>
                  <a:tcPr marL="8088" marR="8088" marT="8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364259"/>
                  </a:ext>
                </a:extLst>
              </a:tr>
              <a:tr h="274320">
                <a:tc>
                  <a:txBody>
                    <a:bodyPr/>
                    <a:lstStyle/>
                    <a:p>
                      <a:pPr algn="ctr" fontAlgn="ctr"/>
                      <a:r>
                        <a:rPr lang="en-US" sz="1000" b="1" i="0" u="none" strike="noStrike" dirty="0">
                          <a:solidFill>
                            <a:srgbClr val="000000"/>
                          </a:solidFill>
                          <a:effectLst/>
                          <a:latin typeface="Calibri" panose="020F0502020204030204" pitchFamily="34" charset="0"/>
                        </a:rPr>
                        <a:t>0</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1" i="0" u="none" strike="noStrike" dirty="0">
                          <a:solidFill>
                            <a:srgbClr val="000000"/>
                          </a:solidFill>
                          <a:effectLst/>
                          <a:latin typeface="Calibri" panose="020F0502020204030204" pitchFamily="34" charset="0"/>
                        </a:rPr>
                        <a:t>1</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1" i="0" u="none" strike="noStrike" dirty="0">
                          <a:solidFill>
                            <a:srgbClr val="000000"/>
                          </a:solidFill>
                          <a:effectLst/>
                          <a:latin typeface="Calibri" panose="020F0502020204030204" pitchFamily="34" charset="0"/>
                        </a:rPr>
                        <a:t>2</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1" i="0" u="none" strike="noStrike" dirty="0">
                          <a:solidFill>
                            <a:srgbClr val="000000"/>
                          </a:solidFill>
                          <a:effectLst/>
                          <a:latin typeface="Calibri" panose="020F0502020204030204" pitchFamily="34" charset="0"/>
                        </a:rPr>
                        <a:t>3</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1" i="0" u="none" strike="noStrike" dirty="0">
                          <a:solidFill>
                            <a:srgbClr val="000000"/>
                          </a:solidFill>
                          <a:effectLst/>
                          <a:latin typeface="Calibri" panose="020F0502020204030204" pitchFamily="34" charset="0"/>
                        </a:rPr>
                        <a:t>4</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1" i="0" u="none" strike="noStrike" dirty="0">
                          <a:solidFill>
                            <a:srgbClr val="000000"/>
                          </a:solidFill>
                          <a:effectLst/>
                          <a:latin typeface="Calibri" panose="020F0502020204030204" pitchFamily="34" charset="0"/>
                        </a:rPr>
                        <a:t>5</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1" i="0" u="none" strike="noStrike" dirty="0">
                          <a:solidFill>
                            <a:srgbClr val="000000"/>
                          </a:solidFill>
                          <a:effectLst/>
                          <a:latin typeface="Calibri" panose="020F0502020204030204" pitchFamily="34" charset="0"/>
                        </a:rPr>
                        <a:t>6</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1" i="0" u="none" strike="noStrike" dirty="0">
                          <a:solidFill>
                            <a:srgbClr val="000000"/>
                          </a:solidFill>
                          <a:effectLst/>
                          <a:latin typeface="Calibri" panose="020F0502020204030204" pitchFamily="34" charset="0"/>
                        </a:rPr>
                        <a:t>7</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1" i="0" u="none" strike="noStrike" dirty="0">
                          <a:solidFill>
                            <a:srgbClr val="000000"/>
                          </a:solidFill>
                          <a:effectLst/>
                          <a:latin typeface="Calibri" panose="020F0502020204030204" pitchFamily="34" charset="0"/>
                        </a:rPr>
                        <a:t>8</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1" i="0" u="none" strike="noStrike" dirty="0">
                          <a:solidFill>
                            <a:srgbClr val="000000"/>
                          </a:solidFill>
                          <a:effectLst/>
                          <a:latin typeface="Calibri" panose="020F0502020204030204" pitchFamily="34" charset="0"/>
                        </a:rPr>
                        <a:t>9</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1" i="0" u="none" strike="noStrike" dirty="0">
                          <a:solidFill>
                            <a:srgbClr val="000000"/>
                          </a:solidFill>
                          <a:effectLst/>
                          <a:latin typeface="Calibri" panose="020F0502020204030204" pitchFamily="34" charset="0"/>
                        </a:rPr>
                        <a:t>10</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1" i="0" u="none" strike="noStrike" dirty="0">
                          <a:solidFill>
                            <a:srgbClr val="000000"/>
                          </a:solidFill>
                          <a:effectLst/>
                          <a:latin typeface="Calibri" panose="020F0502020204030204" pitchFamily="34" charset="0"/>
                        </a:rPr>
                        <a:t>…</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1" i="0" u="none" strike="noStrike" dirty="0">
                          <a:solidFill>
                            <a:srgbClr val="000000"/>
                          </a:solidFill>
                          <a:effectLst/>
                          <a:latin typeface="Calibri" panose="020F0502020204030204" pitchFamily="34" charset="0"/>
                        </a:rPr>
                        <a:t>…</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1" i="0" u="none" strike="noStrike" dirty="0">
                          <a:solidFill>
                            <a:srgbClr val="000000"/>
                          </a:solidFill>
                          <a:effectLst/>
                          <a:latin typeface="Calibri" panose="020F0502020204030204" pitchFamily="34" charset="0"/>
                        </a:rPr>
                        <a:t>1023</a:t>
                      </a: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8709664"/>
                  </a:ext>
                </a:extLst>
              </a:tr>
            </a:tbl>
          </a:graphicData>
        </a:graphic>
      </p:graphicFrame>
      <p:graphicFrame>
        <p:nvGraphicFramePr>
          <p:cNvPr id="19" name="Content Placeholder 7">
            <a:extLst>
              <a:ext uri="{FF2B5EF4-FFF2-40B4-BE49-F238E27FC236}">
                <a16:creationId xmlns:a16="http://schemas.microsoft.com/office/drawing/2014/main" id="{985283F8-BC20-4AFB-81A8-B53DF8703BFF}"/>
              </a:ext>
            </a:extLst>
          </p:cNvPr>
          <p:cNvGraphicFramePr>
            <a:graphicFrameLocks/>
          </p:cNvGraphicFramePr>
          <p:nvPr>
            <p:extLst>
              <p:ext uri="{D42A27DB-BD31-4B8C-83A1-F6EECF244321}">
                <p14:modId xmlns:p14="http://schemas.microsoft.com/office/powerpoint/2010/main" val="3672918970"/>
              </p:ext>
            </p:extLst>
          </p:nvPr>
        </p:nvGraphicFramePr>
        <p:xfrm>
          <a:off x="974560" y="4954820"/>
          <a:ext cx="8131189" cy="1467202"/>
        </p:xfrm>
        <a:graphic>
          <a:graphicData uri="http://schemas.openxmlformats.org/drawingml/2006/table">
            <a:tbl>
              <a:tblPr/>
              <a:tblGrid>
                <a:gridCol w="283583">
                  <a:extLst>
                    <a:ext uri="{9D8B030D-6E8A-4147-A177-3AD203B41FA5}">
                      <a16:colId xmlns:a16="http://schemas.microsoft.com/office/drawing/2014/main" val="3824084568"/>
                    </a:ext>
                  </a:extLst>
                </a:gridCol>
                <a:gridCol w="283583">
                  <a:extLst>
                    <a:ext uri="{9D8B030D-6E8A-4147-A177-3AD203B41FA5}">
                      <a16:colId xmlns:a16="http://schemas.microsoft.com/office/drawing/2014/main" val="1407552569"/>
                    </a:ext>
                  </a:extLst>
                </a:gridCol>
                <a:gridCol w="283583">
                  <a:extLst>
                    <a:ext uri="{9D8B030D-6E8A-4147-A177-3AD203B41FA5}">
                      <a16:colId xmlns:a16="http://schemas.microsoft.com/office/drawing/2014/main" val="2536244727"/>
                    </a:ext>
                  </a:extLst>
                </a:gridCol>
                <a:gridCol w="283583">
                  <a:extLst>
                    <a:ext uri="{9D8B030D-6E8A-4147-A177-3AD203B41FA5}">
                      <a16:colId xmlns:a16="http://schemas.microsoft.com/office/drawing/2014/main" val="3838592322"/>
                    </a:ext>
                  </a:extLst>
                </a:gridCol>
                <a:gridCol w="283583">
                  <a:extLst>
                    <a:ext uri="{9D8B030D-6E8A-4147-A177-3AD203B41FA5}">
                      <a16:colId xmlns:a16="http://schemas.microsoft.com/office/drawing/2014/main" val="780561438"/>
                    </a:ext>
                  </a:extLst>
                </a:gridCol>
                <a:gridCol w="283583">
                  <a:extLst>
                    <a:ext uri="{9D8B030D-6E8A-4147-A177-3AD203B41FA5}">
                      <a16:colId xmlns:a16="http://schemas.microsoft.com/office/drawing/2014/main" val="1877378926"/>
                    </a:ext>
                  </a:extLst>
                </a:gridCol>
                <a:gridCol w="283583">
                  <a:extLst>
                    <a:ext uri="{9D8B030D-6E8A-4147-A177-3AD203B41FA5}">
                      <a16:colId xmlns:a16="http://schemas.microsoft.com/office/drawing/2014/main" val="1834752860"/>
                    </a:ext>
                  </a:extLst>
                </a:gridCol>
                <a:gridCol w="283583">
                  <a:extLst>
                    <a:ext uri="{9D8B030D-6E8A-4147-A177-3AD203B41FA5}">
                      <a16:colId xmlns:a16="http://schemas.microsoft.com/office/drawing/2014/main" val="644615104"/>
                    </a:ext>
                  </a:extLst>
                </a:gridCol>
                <a:gridCol w="283583">
                  <a:extLst>
                    <a:ext uri="{9D8B030D-6E8A-4147-A177-3AD203B41FA5}">
                      <a16:colId xmlns:a16="http://schemas.microsoft.com/office/drawing/2014/main" val="3540069319"/>
                    </a:ext>
                  </a:extLst>
                </a:gridCol>
                <a:gridCol w="283583">
                  <a:extLst>
                    <a:ext uri="{9D8B030D-6E8A-4147-A177-3AD203B41FA5}">
                      <a16:colId xmlns:a16="http://schemas.microsoft.com/office/drawing/2014/main" val="472529004"/>
                    </a:ext>
                  </a:extLst>
                </a:gridCol>
                <a:gridCol w="283583">
                  <a:extLst>
                    <a:ext uri="{9D8B030D-6E8A-4147-A177-3AD203B41FA5}">
                      <a16:colId xmlns:a16="http://schemas.microsoft.com/office/drawing/2014/main" val="2383461181"/>
                    </a:ext>
                  </a:extLst>
                </a:gridCol>
                <a:gridCol w="278129">
                  <a:extLst>
                    <a:ext uri="{9D8B030D-6E8A-4147-A177-3AD203B41FA5}">
                      <a16:colId xmlns:a16="http://schemas.microsoft.com/office/drawing/2014/main" val="2151451526"/>
                    </a:ext>
                  </a:extLst>
                </a:gridCol>
                <a:gridCol w="278129">
                  <a:extLst>
                    <a:ext uri="{9D8B030D-6E8A-4147-A177-3AD203B41FA5}">
                      <a16:colId xmlns:a16="http://schemas.microsoft.com/office/drawing/2014/main" val="1221527815"/>
                    </a:ext>
                  </a:extLst>
                </a:gridCol>
                <a:gridCol w="278129">
                  <a:extLst>
                    <a:ext uri="{9D8B030D-6E8A-4147-A177-3AD203B41FA5}">
                      <a16:colId xmlns:a16="http://schemas.microsoft.com/office/drawing/2014/main" val="547493748"/>
                    </a:ext>
                  </a:extLst>
                </a:gridCol>
                <a:gridCol w="278129">
                  <a:extLst>
                    <a:ext uri="{9D8B030D-6E8A-4147-A177-3AD203B41FA5}">
                      <a16:colId xmlns:a16="http://schemas.microsoft.com/office/drawing/2014/main" val="1261595964"/>
                    </a:ext>
                  </a:extLst>
                </a:gridCol>
                <a:gridCol w="278129">
                  <a:extLst>
                    <a:ext uri="{9D8B030D-6E8A-4147-A177-3AD203B41FA5}">
                      <a16:colId xmlns:a16="http://schemas.microsoft.com/office/drawing/2014/main" val="1452334777"/>
                    </a:ext>
                  </a:extLst>
                </a:gridCol>
                <a:gridCol w="278129">
                  <a:extLst>
                    <a:ext uri="{9D8B030D-6E8A-4147-A177-3AD203B41FA5}">
                      <a16:colId xmlns:a16="http://schemas.microsoft.com/office/drawing/2014/main" val="623564663"/>
                    </a:ext>
                  </a:extLst>
                </a:gridCol>
                <a:gridCol w="278129">
                  <a:extLst>
                    <a:ext uri="{9D8B030D-6E8A-4147-A177-3AD203B41FA5}">
                      <a16:colId xmlns:a16="http://schemas.microsoft.com/office/drawing/2014/main" val="2169769549"/>
                    </a:ext>
                  </a:extLst>
                </a:gridCol>
                <a:gridCol w="278129">
                  <a:extLst>
                    <a:ext uri="{9D8B030D-6E8A-4147-A177-3AD203B41FA5}">
                      <a16:colId xmlns:a16="http://schemas.microsoft.com/office/drawing/2014/main" val="968023896"/>
                    </a:ext>
                  </a:extLst>
                </a:gridCol>
                <a:gridCol w="278129">
                  <a:extLst>
                    <a:ext uri="{9D8B030D-6E8A-4147-A177-3AD203B41FA5}">
                      <a16:colId xmlns:a16="http://schemas.microsoft.com/office/drawing/2014/main" val="3729277019"/>
                    </a:ext>
                  </a:extLst>
                </a:gridCol>
                <a:gridCol w="278129">
                  <a:extLst>
                    <a:ext uri="{9D8B030D-6E8A-4147-A177-3AD203B41FA5}">
                      <a16:colId xmlns:a16="http://schemas.microsoft.com/office/drawing/2014/main" val="3206610737"/>
                    </a:ext>
                  </a:extLst>
                </a:gridCol>
                <a:gridCol w="278129">
                  <a:extLst>
                    <a:ext uri="{9D8B030D-6E8A-4147-A177-3AD203B41FA5}">
                      <a16:colId xmlns:a16="http://schemas.microsoft.com/office/drawing/2014/main" val="802488461"/>
                    </a:ext>
                  </a:extLst>
                </a:gridCol>
                <a:gridCol w="278129">
                  <a:extLst>
                    <a:ext uri="{9D8B030D-6E8A-4147-A177-3AD203B41FA5}">
                      <a16:colId xmlns:a16="http://schemas.microsoft.com/office/drawing/2014/main" val="3749414917"/>
                    </a:ext>
                  </a:extLst>
                </a:gridCol>
                <a:gridCol w="278129">
                  <a:extLst>
                    <a:ext uri="{9D8B030D-6E8A-4147-A177-3AD203B41FA5}">
                      <a16:colId xmlns:a16="http://schemas.microsoft.com/office/drawing/2014/main" val="3738925815"/>
                    </a:ext>
                  </a:extLst>
                </a:gridCol>
                <a:gridCol w="278129">
                  <a:extLst>
                    <a:ext uri="{9D8B030D-6E8A-4147-A177-3AD203B41FA5}">
                      <a16:colId xmlns:a16="http://schemas.microsoft.com/office/drawing/2014/main" val="4287263377"/>
                    </a:ext>
                  </a:extLst>
                </a:gridCol>
                <a:gridCol w="278129">
                  <a:extLst>
                    <a:ext uri="{9D8B030D-6E8A-4147-A177-3AD203B41FA5}">
                      <a16:colId xmlns:a16="http://schemas.microsoft.com/office/drawing/2014/main" val="1703632010"/>
                    </a:ext>
                  </a:extLst>
                </a:gridCol>
                <a:gridCol w="278129">
                  <a:extLst>
                    <a:ext uri="{9D8B030D-6E8A-4147-A177-3AD203B41FA5}">
                      <a16:colId xmlns:a16="http://schemas.microsoft.com/office/drawing/2014/main" val="1775601690"/>
                    </a:ext>
                  </a:extLst>
                </a:gridCol>
                <a:gridCol w="278129">
                  <a:extLst>
                    <a:ext uri="{9D8B030D-6E8A-4147-A177-3AD203B41FA5}">
                      <a16:colId xmlns:a16="http://schemas.microsoft.com/office/drawing/2014/main" val="279954405"/>
                    </a:ext>
                  </a:extLst>
                </a:gridCol>
                <a:gridCol w="283583">
                  <a:extLst>
                    <a:ext uri="{9D8B030D-6E8A-4147-A177-3AD203B41FA5}">
                      <a16:colId xmlns:a16="http://schemas.microsoft.com/office/drawing/2014/main" val="1835408406"/>
                    </a:ext>
                  </a:extLst>
                </a:gridCol>
              </a:tblGrid>
              <a:tr h="1169554">
                <a:tc>
                  <a:txBody>
                    <a:bodyPr/>
                    <a:lstStyle/>
                    <a:p>
                      <a:pPr algn="ctr" fontAlgn="ctr"/>
                      <a:r>
                        <a:rPr lang="en-US" sz="1800" b="0" i="0" u="none" strike="noStrike" dirty="0">
                          <a:solidFill>
                            <a:srgbClr val="000000"/>
                          </a:solidFill>
                          <a:effectLst/>
                          <a:latin typeface="Calibri" panose="020F0502020204030204" pitchFamily="34" charset="0"/>
                        </a:rPr>
                        <a:t>20</a:t>
                      </a: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Calibri" panose="020F0502020204030204" pitchFamily="34" charset="0"/>
                        </a:rPr>
                        <a:t>30</a:t>
                      </a: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Calibri" panose="020F0502020204030204" pitchFamily="34" charset="0"/>
                        </a:rPr>
                        <a:t>40</a:t>
                      </a: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Calibri" panose="020F0502020204030204" pitchFamily="34" charset="0"/>
                        </a:rPr>
                        <a:t>50</a:t>
                      </a: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Calibri" panose="020F0502020204030204" pitchFamily="34" charset="0"/>
                        </a:rPr>
                        <a:t>60</a:t>
                      </a: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Calibri" panose="020F0502020204030204" pitchFamily="34" charset="0"/>
                        </a:rPr>
                        <a:t>70</a:t>
                      </a: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Calibri" panose="020F0502020204030204" pitchFamily="34" charset="0"/>
                        </a:rPr>
                        <a:t>80</a:t>
                      </a: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Calibri" panose="020F0502020204030204" pitchFamily="34" charset="0"/>
                        </a:rPr>
                        <a:t>70</a:t>
                      </a: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Calibri" panose="020F0502020204030204" pitchFamily="34" charset="0"/>
                        </a:rPr>
                        <a:t>60</a:t>
                      </a: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Calibri" panose="020F0502020204030204" pitchFamily="34" charset="0"/>
                        </a:rPr>
                        <a:t>50</a:t>
                      </a: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a:solidFill>
                            <a:srgbClr val="000000"/>
                          </a:solidFill>
                          <a:effectLst/>
                          <a:latin typeface="Calibri" panose="020F0502020204030204" pitchFamily="34" charset="0"/>
                        </a:rPr>
                        <a:t>40</a:t>
                      </a:r>
                    </a:p>
                  </a:txBody>
                  <a:tcPr marL="8088" marR="8088" marT="808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17">
                  <a:txBody>
                    <a:bodyPr/>
                    <a:lstStyle/>
                    <a:p>
                      <a:pPr algn="ctr" fontAlgn="ctr"/>
                      <a:r>
                        <a:rPr lang="en-US" sz="1700" b="1" i="0" u="none" strike="noStrike" dirty="0">
                          <a:solidFill>
                            <a:srgbClr val="000000"/>
                          </a:solidFill>
                          <a:effectLst/>
                          <a:latin typeface="Calibri" panose="020F0502020204030204" pitchFamily="34" charset="0"/>
                        </a:rPr>
                        <a:t>Left and Right Channel in </a:t>
                      </a:r>
                      <a:r>
                        <a:rPr lang="en-US" sz="1700" b="1" i="0" u="none" strike="noStrike" dirty="0" err="1">
                          <a:solidFill>
                            <a:srgbClr val="000000"/>
                          </a:solidFill>
                          <a:effectLst/>
                          <a:latin typeface="Calibri" panose="020F0502020204030204" pitchFamily="34" charset="0"/>
                        </a:rPr>
                        <a:t>MicroBlaze</a:t>
                      </a:r>
                      <a:r>
                        <a:rPr lang="en-US" sz="1700" b="1" i="0" u="none" strike="noStrike" dirty="0">
                          <a:solidFill>
                            <a:srgbClr val="000000"/>
                          </a:solidFill>
                          <a:effectLst/>
                          <a:latin typeface="Calibri" panose="020F0502020204030204" pitchFamily="34" charset="0"/>
                        </a:rPr>
                        <a:t> Array</a:t>
                      </a:r>
                    </a:p>
                  </a:txBody>
                  <a:tcPr marL="8088" marR="8088" marT="8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900" b="0" i="0" u="none" strike="noStrike">
                          <a:solidFill>
                            <a:srgbClr val="000000"/>
                          </a:solidFill>
                          <a:effectLst/>
                          <a:latin typeface="Calibri" panose="020F0502020204030204" pitchFamily="34" charset="0"/>
                        </a:rPr>
                        <a:t> </a:t>
                      </a:r>
                    </a:p>
                  </a:txBody>
                  <a:tcPr marL="8088" marR="8088" marT="8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00364259"/>
                  </a:ext>
                </a:extLst>
              </a:tr>
              <a:tr h="274320">
                <a:tc>
                  <a:txBody>
                    <a:bodyPr/>
                    <a:lstStyle/>
                    <a:p>
                      <a:pPr algn="ctr" fontAlgn="ctr"/>
                      <a:r>
                        <a:rPr lang="en-US" sz="1000" b="1" i="0" u="none" strike="noStrike" dirty="0">
                          <a:solidFill>
                            <a:srgbClr val="000000"/>
                          </a:solidFill>
                          <a:effectLst/>
                          <a:latin typeface="Calibri" panose="020F0502020204030204" pitchFamily="34" charset="0"/>
                        </a:rPr>
                        <a:t>0</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00" b="1" i="0" u="none" strike="noStrike" dirty="0">
                          <a:solidFill>
                            <a:srgbClr val="000000"/>
                          </a:solidFill>
                          <a:effectLst/>
                          <a:latin typeface="Calibri" panose="020F0502020204030204" pitchFamily="34" charset="0"/>
                        </a:rPr>
                        <a:t>1</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00" b="1" i="0" u="none" strike="noStrike" dirty="0">
                          <a:solidFill>
                            <a:srgbClr val="000000"/>
                          </a:solidFill>
                          <a:effectLst/>
                          <a:latin typeface="Calibri" panose="020F0502020204030204" pitchFamily="34" charset="0"/>
                        </a:rPr>
                        <a:t>2</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00" b="1" i="0" u="none" strike="noStrike" dirty="0">
                          <a:solidFill>
                            <a:srgbClr val="000000"/>
                          </a:solidFill>
                          <a:effectLst/>
                          <a:latin typeface="Calibri" panose="020F0502020204030204" pitchFamily="34" charset="0"/>
                        </a:rPr>
                        <a:t>3</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00" b="1" i="0" u="none" strike="noStrike" dirty="0">
                          <a:solidFill>
                            <a:srgbClr val="000000"/>
                          </a:solidFill>
                          <a:effectLst/>
                          <a:latin typeface="Calibri" panose="020F0502020204030204" pitchFamily="34" charset="0"/>
                        </a:rPr>
                        <a:t>4</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00" b="1" i="0" u="none" strike="noStrike" dirty="0">
                          <a:solidFill>
                            <a:srgbClr val="000000"/>
                          </a:solidFill>
                          <a:effectLst/>
                          <a:latin typeface="Calibri" panose="020F0502020204030204" pitchFamily="34" charset="0"/>
                        </a:rPr>
                        <a:t>5</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00" b="1" i="0" u="none" strike="noStrike" dirty="0">
                          <a:solidFill>
                            <a:srgbClr val="000000"/>
                          </a:solidFill>
                          <a:effectLst/>
                          <a:latin typeface="Calibri" panose="020F0502020204030204" pitchFamily="34" charset="0"/>
                        </a:rPr>
                        <a:t>6</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00" b="1" i="0" u="none" strike="noStrike" dirty="0">
                          <a:solidFill>
                            <a:srgbClr val="000000"/>
                          </a:solidFill>
                          <a:effectLst/>
                          <a:latin typeface="Calibri" panose="020F0502020204030204" pitchFamily="34" charset="0"/>
                        </a:rPr>
                        <a:t>7</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00" b="1" i="0" u="none" strike="noStrike" dirty="0">
                          <a:solidFill>
                            <a:srgbClr val="000000"/>
                          </a:solidFill>
                          <a:effectLst/>
                          <a:latin typeface="Calibri" panose="020F0502020204030204" pitchFamily="34" charset="0"/>
                        </a:rPr>
                        <a:t>8</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00" b="1" i="0" u="none" strike="noStrike" dirty="0">
                          <a:solidFill>
                            <a:srgbClr val="000000"/>
                          </a:solidFill>
                          <a:effectLst/>
                          <a:latin typeface="Calibri" panose="020F0502020204030204" pitchFamily="34" charset="0"/>
                        </a:rPr>
                        <a:t>9</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00" b="1" i="0" u="none" strike="noStrike" dirty="0">
                          <a:solidFill>
                            <a:srgbClr val="000000"/>
                          </a:solidFill>
                          <a:effectLst/>
                          <a:latin typeface="Calibri" panose="020F0502020204030204" pitchFamily="34" charset="0"/>
                        </a:rPr>
                        <a:t>10</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900" b="1" i="0" u="none" strike="noStrike" dirty="0">
                          <a:solidFill>
                            <a:srgbClr val="000000"/>
                          </a:solidFill>
                          <a:effectLst/>
                          <a:latin typeface="Calibri" panose="020F0502020204030204" pitchFamily="34" charset="0"/>
                        </a:rPr>
                        <a:t>…</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900" b="1" i="0" u="none" strike="noStrike" dirty="0">
                          <a:solidFill>
                            <a:srgbClr val="000000"/>
                          </a:solidFill>
                          <a:effectLst/>
                          <a:latin typeface="Calibri" panose="020F0502020204030204" pitchFamily="34" charset="0"/>
                        </a:rPr>
                        <a:t>…</a:t>
                      </a: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1000" b="1" i="0" u="none" strike="noStrike" dirty="0">
                          <a:solidFill>
                            <a:srgbClr val="000000"/>
                          </a:solidFill>
                          <a:effectLst/>
                          <a:latin typeface="Calibri" panose="020F0502020204030204" pitchFamily="34" charset="0"/>
                        </a:rPr>
                        <a:t>1023</a:t>
                      </a:r>
                      <a:endParaRPr lang="en-US" sz="900" b="1" i="0" u="none" strike="noStrike" dirty="0">
                        <a:solidFill>
                          <a:srgbClr val="000000"/>
                        </a:solidFill>
                        <a:effectLst/>
                        <a:latin typeface="Calibri" panose="020F0502020204030204" pitchFamily="34" charset="0"/>
                      </a:endParaRPr>
                    </a:p>
                  </a:txBody>
                  <a:tcPr marL="8088" marR="8088" marT="8088"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88709664"/>
                  </a:ext>
                </a:extLst>
              </a:tr>
            </a:tbl>
          </a:graphicData>
        </a:graphic>
      </p:graphicFrame>
      <p:grpSp>
        <p:nvGrpSpPr>
          <p:cNvPr id="20" name="Group 19" descr="tr_volt arrow">
            <a:extLst>
              <a:ext uri="{FF2B5EF4-FFF2-40B4-BE49-F238E27FC236}">
                <a16:creationId xmlns:a16="http://schemas.microsoft.com/office/drawing/2014/main" id="{C3FB3155-8C6B-4DDC-9FF1-A6B7AAD0A057}"/>
              </a:ext>
            </a:extLst>
          </p:cNvPr>
          <p:cNvGrpSpPr/>
          <p:nvPr/>
        </p:nvGrpSpPr>
        <p:grpSpPr>
          <a:xfrm>
            <a:off x="321947" y="2619539"/>
            <a:ext cx="1225357" cy="307777"/>
            <a:chOff x="107056" y="3219195"/>
            <a:chExt cx="1225357" cy="307777"/>
          </a:xfrm>
        </p:grpSpPr>
        <p:cxnSp>
          <p:nvCxnSpPr>
            <p:cNvPr id="21" name="Straight Arrow Connector 20">
              <a:extLst>
                <a:ext uri="{FF2B5EF4-FFF2-40B4-BE49-F238E27FC236}">
                  <a16:creationId xmlns:a16="http://schemas.microsoft.com/office/drawing/2014/main" id="{769C87B7-DD2B-475E-8F06-24426A88ADAC}"/>
                </a:ext>
              </a:extLst>
            </p:cNvPr>
            <p:cNvCxnSpPr>
              <a:cxnSpLocks/>
            </p:cNvCxnSpPr>
            <p:nvPr/>
          </p:nvCxnSpPr>
          <p:spPr bwMode="auto">
            <a:xfrm>
              <a:off x="496390" y="3526972"/>
              <a:ext cx="836023" cy="0"/>
            </a:xfrm>
            <a:prstGeom prst="straightConnector1">
              <a:avLst/>
            </a:prstGeom>
            <a:solidFill>
              <a:srgbClr val="0C2D83"/>
            </a:solidFill>
            <a:ln w="25400" cap="flat" cmpd="sng" algn="ctr">
              <a:solidFill>
                <a:srgbClr val="FFC000"/>
              </a:solidFill>
              <a:prstDash val="solid"/>
              <a:round/>
              <a:headEnd type="none" w="med" len="med"/>
              <a:tailEnd type="triangle" w="lg" len="lg"/>
            </a:ln>
            <a:effectLst/>
          </p:spPr>
        </p:cxnSp>
        <p:sp>
          <p:nvSpPr>
            <p:cNvPr id="22" name="TextBox 21">
              <a:extLst>
                <a:ext uri="{FF2B5EF4-FFF2-40B4-BE49-F238E27FC236}">
                  <a16:creationId xmlns:a16="http://schemas.microsoft.com/office/drawing/2014/main" id="{7B0A7EC7-7638-4FD3-8B10-A2A1CE37C5DA}"/>
                </a:ext>
              </a:extLst>
            </p:cNvPr>
            <p:cNvSpPr txBox="1"/>
            <p:nvPr/>
          </p:nvSpPr>
          <p:spPr>
            <a:xfrm>
              <a:off x="107056" y="3219195"/>
              <a:ext cx="1225357" cy="307777"/>
            </a:xfrm>
            <a:prstGeom prst="rect">
              <a:avLst/>
            </a:prstGeom>
            <a:noFill/>
          </p:spPr>
          <p:txBody>
            <a:bodyPr wrap="square" rtlCol="0">
              <a:spAutoFit/>
            </a:bodyPr>
            <a:lstStyle/>
            <a:p>
              <a:pPr algn="ctr" eaLnBrk="0" hangingPunct="0">
                <a:spcBef>
                  <a:spcPct val="0"/>
                </a:spcBef>
              </a:pPr>
              <a:r>
                <a:rPr lang="en-US" sz="1400" dirty="0" err="1">
                  <a:solidFill>
                    <a:srgbClr val="000000"/>
                  </a:solidFill>
                  <a:latin typeface="Arial" pitchFamily="34" charset="0"/>
                </a:rPr>
                <a:t>tr_volt</a:t>
              </a:r>
              <a:endParaRPr lang="en-US" sz="1400" dirty="0">
                <a:solidFill>
                  <a:srgbClr val="000000"/>
                </a:solidFill>
                <a:latin typeface="Arial" pitchFamily="34" charset="0"/>
              </a:endParaRPr>
            </a:p>
          </p:txBody>
        </p:sp>
      </p:grpSp>
      <p:grpSp>
        <p:nvGrpSpPr>
          <p:cNvPr id="27" name="Group 26" descr="Row value arrow">
            <a:extLst>
              <a:ext uri="{FF2B5EF4-FFF2-40B4-BE49-F238E27FC236}">
                <a16:creationId xmlns:a16="http://schemas.microsoft.com/office/drawing/2014/main" id="{53B1BFE7-1B36-4FD1-A6D0-80DF91F26789}"/>
              </a:ext>
            </a:extLst>
          </p:cNvPr>
          <p:cNvGrpSpPr/>
          <p:nvPr/>
        </p:nvGrpSpPr>
        <p:grpSpPr>
          <a:xfrm>
            <a:off x="27423" y="4676503"/>
            <a:ext cx="957967" cy="1007927"/>
            <a:chOff x="27423" y="4676503"/>
            <a:chExt cx="957967" cy="1007927"/>
          </a:xfrm>
        </p:grpSpPr>
        <p:sp>
          <p:nvSpPr>
            <p:cNvPr id="23" name="TextBox 22">
              <a:extLst>
                <a:ext uri="{FF2B5EF4-FFF2-40B4-BE49-F238E27FC236}">
                  <a16:creationId xmlns:a16="http://schemas.microsoft.com/office/drawing/2014/main" id="{8A02FF0B-3F0D-490D-9210-B6D4BB325668}"/>
                </a:ext>
              </a:extLst>
            </p:cNvPr>
            <p:cNvSpPr txBox="1"/>
            <p:nvPr/>
          </p:nvSpPr>
          <p:spPr>
            <a:xfrm>
              <a:off x="27423" y="4676503"/>
              <a:ext cx="931733" cy="523220"/>
            </a:xfrm>
            <a:prstGeom prst="rect">
              <a:avLst/>
            </a:prstGeom>
            <a:noFill/>
          </p:spPr>
          <p:txBody>
            <a:bodyPr wrap="square" rtlCol="0">
              <a:spAutoFit/>
            </a:bodyPr>
            <a:lstStyle/>
            <a:p>
              <a:pPr algn="ctr" eaLnBrk="0" hangingPunct="0">
                <a:spcBef>
                  <a:spcPct val="0"/>
                </a:spcBef>
              </a:pPr>
              <a:r>
                <a:rPr lang="en-US" sz="1400" dirty="0">
                  <a:solidFill>
                    <a:srgbClr val="000000"/>
                  </a:solidFill>
                  <a:latin typeface="Arial" pitchFamily="34" charset="0"/>
                </a:rPr>
                <a:t>Row Value</a:t>
              </a:r>
            </a:p>
          </p:txBody>
        </p:sp>
        <p:cxnSp>
          <p:nvCxnSpPr>
            <p:cNvPr id="8" name="Connector: Curved 7">
              <a:extLst>
                <a:ext uri="{FF2B5EF4-FFF2-40B4-BE49-F238E27FC236}">
                  <a16:creationId xmlns:a16="http://schemas.microsoft.com/office/drawing/2014/main" id="{570CA103-ADF2-47C7-BAE3-9A5E83C00CF3}"/>
                </a:ext>
              </a:extLst>
            </p:cNvPr>
            <p:cNvCxnSpPr>
              <a:cxnSpLocks/>
            </p:cNvCxnSpPr>
            <p:nvPr/>
          </p:nvCxnSpPr>
          <p:spPr bwMode="auto">
            <a:xfrm rot="16200000" flipH="1">
              <a:off x="511188" y="5210229"/>
              <a:ext cx="456305" cy="492098"/>
            </a:xfrm>
            <a:prstGeom prst="curvedConnector2">
              <a:avLst/>
            </a:prstGeom>
            <a:solidFill>
              <a:srgbClr val="0C2D83"/>
            </a:solidFill>
            <a:ln w="25400" cap="flat" cmpd="sng" algn="ctr">
              <a:solidFill>
                <a:schemeClr val="tx1"/>
              </a:solidFill>
              <a:prstDash val="solid"/>
              <a:round/>
              <a:headEnd type="none" w="med" len="med"/>
              <a:tailEnd type="triangle"/>
            </a:ln>
            <a:effectLst/>
          </p:spPr>
        </p:cxnSp>
      </p:grpSp>
      <p:grpSp>
        <p:nvGrpSpPr>
          <p:cNvPr id="28" name="Group 27" descr="Column value arrow">
            <a:extLst>
              <a:ext uri="{FF2B5EF4-FFF2-40B4-BE49-F238E27FC236}">
                <a16:creationId xmlns:a16="http://schemas.microsoft.com/office/drawing/2014/main" id="{20A1CEC2-4ACF-4CA3-8DE3-306A7C576F89}"/>
              </a:ext>
            </a:extLst>
          </p:cNvPr>
          <p:cNvGrpSpPr/>
          <p:nvPr/>
        </p:nvGrpSpPr>
        <p:grpSpPr>
          <a:xfrm>
            <a:off x="29064" y="5723135"/>
            <a:ext cx="957967" cy="546367"/>
            <a:chOff x="27423" y="5138062"/>
            <a:chExt cx="957967" cy="546367"/>
          </a:xfrm>
        </p:grpSpPr>
        <p:sp>
          <p:nvSpPr>
            <p:cNvPr id="29" name="TextBox 28">
              <a:extLst>
                <a:ext uri="{FF2B5EF4-FFF2-40B4-BE49-F238E27FC236}">
                  <a16:creationId xmlns:a16="http://schemas.microsoft.com/office/drawing/2014/main" id="{B695F5EF-AF9D-425D-880D-0EFE74E4B1DA}"/>
                </a:ext>
              </a:extLst>
            </p:cNvPr>
            <p:cNvSpPr txBox="1"/>
            <p:nvPr/>
          </p:nvSpPr>
          <p:spPr>
            <a:xfrm>
              <a:off x="27423" y="5138062"/>
              <a:ext cx="931733" cy="307777"/>
            </a:xfrm>
            <a:prstGeom prst="rect">
              <a:avLst/>
            </a:prstGeom>
            <a:noFill/>
          </p:spPr>
          <p:txBody>
            <a:bodyPr wrap="square" rtlCol="0">
              <a:spAutoFit/>
            </a:bodyPr>
            <a:lstStyle/>
            <a:p>
              <a:pPr algn="ctr" eaLnBrk="0" hangingPunct="0">
                <a:spcBef>
                  <a:spcPct val="0"/>
                </a:spcBef>
              </a:pPr>
              <a:r>
                <a:rPr lang="en-US" sz="1400" dirty="0">
                  <a:solidFill>
                    <a:srgbClr val="000000"/>
                  </a:solidFill>
                  <a:latin typeface="Arial" pitchFamily="34" charset="0"/>
                </a:rPr>
                <a:t>Column</a:t>
              </a:r>
            </a:p>
          </p:txBody>
        </p:sp>
        <p:cxnSp>
          <p:nvCxnSpPr>
            <p:cNvPr id="30" name="Connector: Curved 29">
              <a:extLst>
                <a:ext uri="{FF2B5EF4-FFF2-40B4-BE49-F238E27FC236}">
                  <a16:creationId xmlns:a16="http://schemas.microsoft.com/office/drawing/2014/main" id="{656F68C5-7363-40CB-AA69-8DB5D071E22D}"/>
                </a:ext>
              </a:extLst>
            </p:cNvPr>
            <p:cNvCxnSpPr>
              <a:cxnSpLocks/>
              <a:stCxn id="29" idx="2"/>
            </p:cNvCxnSpPr>
            <p:nvPr/>
          </p:nvCxnSpPr>
          <p:spPr bwMode="auto">
            <a:xfrm rot="16200000" flipH="1">
              <a:off x="620045" y="5319083"/>
              <a:ext cx="238590" cy="492101"/>
            </a:xfrm>
            <a:prstGeom prst="curvedConnector2">
              <a:avLst/>
            </a:prstGeom>
            <a:solidFill>
              <a:srgbClr val="0C2D83"/>
            </a:solidFill>
            <a:ln w="25400" cap="flat" cmpd="sng" algn="ctr">
              <a:solidFill>
                <a:schemeClr val="tx1"/>
              </a:solidFill>
              <a:prstDash val="solid"/>
              <a:round/>
              <a:headEnd type="none" w="med" len="med"/>
              <a:tailEnd type="triangle"/>
            </a:ln>
            <a:effectLst/>
          </p:spPr>
        </p:cxnSp>
      </p:grpSp>
      <p:sp>
        <p:nvSpPr>
          <p:cNvPr id="39" name="Slide Number Placeholder 3">
            <a:extLst>
              <a:ext uri="{FF2B5EF4-FFF2-40B4-BE49-F238E27FC236}">
                <a16:creationId xmlns:a16="http://schemas.microsoft.com/office/drawing/2014/main" id="{53E15D70-FBBB-45AC-8414-C0BE6B673154}"/>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11</a:t>
            </a:fld>
            <a:endParaRPr lang="en-US" dirty="0">
              <a:solidFill>
                <a:srgbClr val="000000"/>
              </a:solidFill>
            </a:endParaRPr>
          </a:p>
        </p:txBody>
      </p:sp>
      <p:sp>
        <p:nvSpPr>
          <p:cNvPr id="4" name="Content Placeholder 3">
            <a:extLst>
              <a:ext uri="{FF2B5EF4-FFF2-40B4-BE49-F238E27FC236}">
                <a16:creationId xmlns:a16="http://schemas.microsoft.com/office/drawing/2014/main" id="{F8BF33B5-A4CC-4DCE-B7AF-DEB3C2693299}"/>
              </a:ext>
            </a:extLst>
          </p:cNvPr>
          <p:cNvSpPr>
            <a:spLocks noGrp="1"/>
          </p:cNvSpPr>
          <p:nvPr>
            <p:ph idx="1"/>
          </p:nvPr>
        </p:nvSpPr>
        <p:spPr/>
        <p:txBody>
          <a:bodyPr/>
          <a:lstStyle/>
          <a:p>
            <a:endParaRPr lang="en-US" dirty="0"/>
          </a:p>
        </p:txBody>
      </p:sp>
      <p:graphicFrame>
        <p:nvGraphicFramePr>
          <p:cNvPr id="58" name="Chart 57" descr="Sample Scopeface Grid with coordinates for the corners">
            <a:extLst>
              <a:ext uri="{FF2B5EF4-FFF2-40B4-BE49-F238E27FC236}">
                <a16:creationId xmlns:a16="http://schemas.microsoft.com/office/drawing/2014/main" id="{B226BA92-1585-4683-ADF0-BEE933A353C5}"/>
              </a:ext>
            </a:extLst>
          </p:cNvPr>
          <p:cNvGraphicFramePr>
            <a:graphicFrameLocks/>
          </p:cNvGraphicFramePr>
          <p:nvPr>
            <p:extLst>
              <p:ext uri="{D42A27DB-BD31-4B8C-83A1-F6EECF244321}">
                <p14:modId xmlns:p14="http://schemas.microsoft.com/office/powerpoint/2010/main" val="1795466120"/>
              </p:ext>
            </p:extLst>
          </p:nvPr>
        </p:nvGraphicFramePr>
        <p:xfrm>
          <a:off x="1045038" y="1014367"/>
          <a:ext cx="5338345" cy="39625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9" name="Chart 58" descr="Sample BRAM with left and right channel values">
            <a:extLst>
              <a:ext uri="{FF2B5EF4-FFF2-40B4-BE49-F238E27FC236}">
                <a16:creationId xmlns:a16="http://schemas.microsoft.com/office/drawing/2014/main" id="{002EE07F-D4E3-4964-9D4D-006C53E86663}"/>
              </a:ext>
            </a:extLst>
          </p:cNvPr>
          <p:cNvGraphicFramePr>
            <a:graphicFrameLocks/>
          </p:cNvGraphicFramePr>
          <p:nvPr>
            <p:extLst>
              <p:ext uri="{D42A27DB-BD31-4B8C-83A1-F6EECF244321}">
                <p14:modId xmlns:p14="http://schemas.microsoft.com/office/powerpoint/2010/main" val="2497865598"/>
              </p:ext>
            </p:extLst>
          </p:nvPr>
        </p:nvGraphicFramePr>
        <p:xfrm>
          <a:off x="371364" y="4690398"/>
          <a:ext cx="8842575" cy="1563592"/>
        </p:xfrm>
        <a:graphic>
          <a:graphicData uri="http://schemas.openxmlformats.org/drawingml/2006/chart">
            <c:chart xmlns:c="http://schemas.openxmlformats.org/drawingml/2006/chart" xmlns:r="http://schemas.openxmlformats.org/officeDocument/2006/relationships" r:id="rId4"/>
          </a:graphicData>
        </a:graphic>
      </p:graphicFrame>
      <p:grpSp>
        <p:nvGrpSpPr>
          <p:cNvPr id="60" name="Group 59" descr="tr_time arrow">
            <a:extLst>
              <a:ext uri="{FF2B5EF4-FFF2-40B4-BE49-F238E27FC236}">
                <a16:creationId xmlns:a16="http://schemas.microsoft.com/office/drawing/2014/main" id="{B8C21CE6-F06F-4128-AC25-B87605245E17}"/>
              </a:ext>
            </a:extLst>
          </p:cNvPr>
          <p:cNvGrpSpPr/>
          <p:nvPr/>
        </p:nvGrpSpPr>
        <p:grpSpPr>
          <a:xfrm>
            <a:off x="3591115" y="1105070"/>
            <a:ext cx="1120218" cy="633109"/>
            <a:chOff x="1100469" y="2893863"/>
            <a:chExt cx="1120218" cy="633109"/>
          </a:xfrm>
        </p:grpSpPr>
        <p:cxnSp>
          <p:nvCxnSpPr>
            <p:cNvPr id="61" name="Straight Arrow Connector 60">
              <a:extLst>
                <a:ext uri="{FF2B5EF4-FFF2-40B4-BE49-F238E27FC236}">
                  <a16:creationId xmlns:a16="http://schemas.microsoft.com/office/drawing/2014/main" id="{9042B63D-5B58-48CC-ACAB-D236E94C8EB7}"/>
                </a:ext>
              </a:extLst>
            </p:cNvPr>
            <p:cNvCxnSpPr>
              <a:cxnSpLocks/>
            </p:cNvCxnSpPr>
            <p:nvPr/>
          </p:nvCxnSpPr>
          <p:spPr bwMode="auto">
            <a:xfrm>
              <a:off x="1332413" y="2955743"/>
              <a:ext cx="0" cy="571229"/>
            </a:xfrm>
            <a:prstGeom prst="straightConnector1">
              <a:avLst/>
            </a:prstGeom>
            <a:solidFill>
              <a:srgbClr val="0C2D83"/>
            </a:solidFill>
            <a:ln w="25400" cap="flat" cmpd="sng" algn="ctr">
              <a:solidFill>
                <a:srgbClr val="FFC000"/>
              </a:solidFill>
              <a:prstDash val="solid"/>
              <a:round/>
              <a:headEnd type="none" w="med" len="med"/>
              <a:tailEnd type="triangle" w="lg" len="lg"/>
            </a:ln>
            <a:effectLst/>
          </p:spPr>
        </p:cxnSp>
        <p:sp>
          <p:nvSpPr>
            <p:cNvPr id="62" name="TextBox 61">
              <a:extLst>
                <a:ext uri="{FF2B5EF4-FFF2-40B4-BE49-F238E27FC236}">
                  <a16:creationId xmlns:a16="http://schemas.microsoft.com/office/drawing/2014/main" id="{FF5699A1-D2B6-44A4-A2C9-A1FDBE11BDF8}"/>
                </a:ext>
              </a:extLst>
            </p:cNvPr>
            <p:cNvSpPr txBox="1"/>
            <p:nvPr/>
          </p:nvSpPr>
          <p:spPr>
            <a:xfrm>
              <a:off x="1100469" y="2893863"/>
              <a:ext cx="1120218" cy="307777"/>
            </a:xfrm>
            <a:prstGeom prst="rect">
              <a:avLst/>
            </a:prstGeom>
            <a:noFill/>
          </p:spPr>
          <p:txBody>
            <a:bodyPr wrap="square" rtlCol="0">
              <a:spAutoFit/>
            </a:bodyPr>
            <a:lstStyle/>
            <a:p>
              <a:pPr algn="ctr" eaLnBrk="0" hangingPunct="0">
                <a:spcBef>
                  <a:spcPct val="0"/>
                </a:spcBef>
              </a:pPr>
              <a:r>
                <a:rPr lang="en-US" sz="1400" dirty="0" err="1">
                  <a:solidFill>
                    <a:srgbClr val="000000"/>
                  </a:solidFill>
                  <a:latin typeface="Arial" pitchFamily="34" charset="0"/>
                </a:rPr>
                <a:t>tr_time</a:t>
              </a:r>
              <a:endParaRPr lang="en-US" sz="1400" dirty="0">
                <a:solidFill>
                  <a:srgbClr val="000000"/>
                </a:solidFill>
                <a:latin typeface="Arial" pitchFamily="34" charset="0"/>
              </a:endParaRPr>
            </a:p>
          </p:txBody>
        </p:sp>
      </p:grpSp>
    </p:spTree>
    <p:extLst>
      <p:ext uri="{BB962C8B-B14F-4D97-AF65-F5344CB8AC3E}">
        <p14:creationId xmlns:p14="http://schemas.microsoft.com/office/powerpoint/2010/main" val="72739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8" grpId="0">
        <p:bldAsOne/>
      </p:bldGraphic>
      <p:bldGraphic spid="59"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 – Architecture</a:t>
            </a:r>
          </a:p>
        </p:txBody>
      </p:sp>
      <p:sp>
        <p:nvSpPr>
          <p:cNvPr id="72"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12</a:t>
            </a:fld>
            <a:endParaRPr lang="en-US" dirty="0">
              <a:solidFill>
                <a:srgbClr val="000000"/>
              </a:solidFill>
            </a:endParaRPr>
          </a:p>
        </p:txBody>
      </p:sp>
      <p:grpSp>
        <p:nvGrpSpPr>
          <p:cNvPr id="3" name="Group 2" descr="Lab 3 block diagram with MicroBlaze and oscope custom IP with interrupt">
            <a:extLst>
              <a:ext uri="{FF2B5EF4-FFF2-40B4-BE49-F238E27FC236}">
                <a16:creationId xmlns:a16="http://schemas.microsoft.com/office/drawing/2014/main" id="{D664D053-0391-5CC0-EB99-5B60351C267F}"/>
              </a:ext>
            </a:extLst>
          </p:cNvPr>
          <p:cNvGrpSpPr/>
          <p:nvPr/>
        </p:nvGrpSpPr>
        <p:grpSpPr>
          <a:xfrm>
            <a:off x="178080" y="1470706"/>
            <a:ext cx="8982866" cy="5284936"/>
            <a:chOff x="178080" y="1470706"/>
            <a:chExt cx="8982866" cy="5284936"/>
          </a:xfrm>
        </p:grpSpPr>
        <p:sp>
          <p:nvSpPr>
            <p:cNvPr id="5" name="Rounded Rectangle 20">
              <a:extLst>
                <a:ext uri="{FF2B5EF4-FFF2-40B4-BE49-F238E27FC236}">
                  <a16:creationId xmlns:a16="http://schemas.microsoft.com/office/drawing/2014/main" id="{7F7C2882-3846-7DA2-2A0B-5DCFB35132DF}"/>
                </a:ext>
              </a:extLst>
            </p:cNvPr>
            <p:cNvSpPr/>
            <p:nvPr/>
          </p:nvSpPr>
          <p:spPr>
            <a:xfrm>
              <a:off x="183773" y="1470706"/>
              <a:ext cx="8003422" cy="5284936"/>
            </a:xfrm>
            <a:prstGeom prst="roundRect">
              <a:avLst>
                <a:gd name="adj" fmla="val 624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73" name="Rounded Rectangle 6">
              <a:extLst>
                <a:ext uri="{FF2B5EF4-FFF2-40B4-BE49-F238E27FC236}">
                  <a16:creationId xmlns:a16="http://schemas.microsoft.com/office/drawing/2014/main" id="{1369E440-4FF7-B9C5-50A4-81B58B262521}"/>
                </a:ext>
              </a:extLst>
            </p:cNvPr>
            <p:cNvSpPr/>
            <p:nvPr/>
          </p:nvSpPr>
          <p:spPr>
            <a:xfrm>
              <a:off x="2723752" y="1673072"/>
              <a:ext cx="4697837" cy="678761"/>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74" name="TextBox 73">
              <a:extLst>
                <a:ext uri="{FF2B5EF4-FFF2-40B4-BE49-F238E27FC236}">
                  <a16:creationId xmlns:a16="http://schemas.microsoft.com/office/drawing/2014/main" id="{760AE93E-53D2-B3D1-1D34-58AB1ABE69AF}"/>
                </a:ext>
              </a:extLst>
            </p:cNvPr>
            <p:cNvSpPr txBox="1"/>
            <p:nvPr/>
          </p:nvSpPr>
          <p:spPr>
            <a:xfrm>
              <a:off x="2806995" y="1673072"/>
              <a:ext cx="3255792" cy="369332"/>
            </a:xfrm>
            <a:prstGeom prst="rect">
              <a:avLst/>
            </a:prstGeom>
            <a:noFill/>
          </p:spPr>
          <p:txBody>
            <a:bodyPr wrap="square" lIns="91440" tIns="45720" rIns="91440" bIns="45720" rtlCol="0">
              <a:spAutoFit/>
            </a:bodyPr>
            <a:lstStyle/>
            <a:p>
              <a:r>
                <a:rPr lang="en-US" sz="1800" b="1" dirty="0"/>
                <a:t>axi_uartlite_0 @ 40600000</a:t>
              </a:r>
              <a:endParaRPr lang="en-US" sz="4400" b="1" dirty="0"/>
            </a:p>
          </p:txBody>
        </p:sp>
        <p:cxnSp>
          <p:nvCxnSpPr>
            <p:cNvPr id="75" name="Straight Connector 74">
              <a:extLst>
                <a:ext uri="{FF2B5EF4-FFF2-40B4-BE49-F238E27FC236}">
                  <a16:creationId xmlns:a16="http://schemas.microsoft.com/office/drawing/2014/main" id="{D0D843C3-E185-09A8-B3D6-EC97523588A1}"/>
                </a:ext>
              </a:extLst>
            </p:cNvPr>
            <p:cNvCxnSpPr>
              <a:cxnSpLocks/>
              <a:endCxn id="81" idx="1"/>
            </p:cNvCxnSpPr>
            <p:nvPr/>
          </p:nvCxnSpPr>
          <p:spPr>
            <a:xfrm>
              <a:off x="3628519" y="3678822"/>
              <a:ext cx="2167568"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BCE08AF-1D4B-59D0-42CB-5B724028CE60}"/>
                </a:ext>
              </a:extLst>
            </p:cNvPr>
            <p:cNvSpPr txBox="1"/>
            <p:nvPr/>
          </p:nvSpPr>
          <p:spPr>
            <a:xfrm>
              <a:off x="4338671" y="3367544"/>
              <a:ext cx="1438967" cy="338554"/>
            </a:xfrm>
            <a:prstGeom prst="rect">
              <a:avLst/>
            </a:prstGeom>
            <a:noFill/>
          </p:spPr>
          <p:txBody>
            <a:bodyPr wrap="square" lIns="91440" tIns="45720" rIns="91440" bIns="45720" rtlCol="0">
              <a:spAutoFit/>
            </a:bodyPr>
            <a:lstStyle/>
            <a:p>
              <a:pPr algn="r"/>
              <a:r>
                <a:rPr lang="en-US" sz="1600" dirty="0"/>
                <a:t>S_AXI_ACLK</a:t>
              </a:r>
            </a:p>
          </p:txBody>
        </p:sp>
        <p:cxnSp>
          <p:nvCxnSpPr>
            <p:cNvPr id="77" name="Straight Connector 76">
              <a:extLst>
                <a:ext uri="{FF2B5EF4-FFF2-40B4-BE49-F238E27FC236}">
                  <a16:creationId xmlns:a16="http://schemas.microsoft.com/office/drawing/2014/main" id="{07E50835-ED4C-FEDE-1103-0203384814B7}"/>
                </a:ext>
              </a:extLst>
            </p:cNvPr>
            <p:cNvCxnSpPr>
              <a:cxnSpLocks/>
              <a:endCxn id="82" idx="1"/>
            </p:cNvCxnSpPr>
            <p:nvPr/>
          </p:nvCxnSpPr>
          <p:spPr>
            <a:xfrm>
              <a:off x="3587575" y="3982684"/>
              <a:ext cx="2167567" cy="0"/>
            </a:xfrm>
            <a:prstGeom prst="line">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97131767-A7DE-7685-4CAA-7D7F63067CD5}"/>
                </a:ext>
              </a:extLst>
            </p:cNvPr>
            <p:cNvSpPr txBox="1"/>
            <p:nvPr/>
          </p:nvSpPr>
          <p:spPr>
            <a:xfrm>
              <a:off x="3817751" y="3671406"/>
              <a:ext cx="1957430" cy="338554"/>
            </a:xfrm>
            <a:prstGeom prst="rect">
              <a:avLst/>
            </a:prstGeom>
            <a:noFill/>
          </p:spPr>
          <p:txBody>
            <a:bodyPr wrap="square" lIns="91440" tIns="45720" rIns="91440" bIns="45720" rtlCol="0">
              <a:spAutoFit/>
            </a:bodyPr>
            <a:lstStyle/>
            <a:p>
              <a:pPr algn="r"/>
              <a:r>
                <a:rPr lang="en-US" sz="1600" dirty="0"/>
                <a:t>S_AXI_ARESETN</a:t>
              </a:r>
            </a:p>
          </p:txBody>
        </p:sp>
        <p:cxnSp>
          <p:nvCxnSpPr>
            <p:cNvPr id="79" name="Straight Connector 78">
              <a:extLst>
                <a:ext uri="{FF2B5EF4-FFF2-40B4-BE49-F238E27FC236}">
                  <a16:creationId xmlns:a16="http://schemas.microsoft.com/office/drawing/2014/main" id="{4B34FBF2-5668-28E3-31A8-E930275EFA18}"/>
                </a:ext>
              </a:extLst>
            </p:cNvPr>
            <p:cNvCxnSpPr/>
            <p:nvPr/>
          </p:nvCxnSpPr>
          <p:spPr>
            <a:xfrm flipV="1">
              <a:off x="3614871" y="4294771"/>
              <a:ext cx="2177092" cy="8158"/>
            </a:xfrm>
            <a:prstGeom prst="line">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13EC6AB7-91F1-47A8-783A-1090979E55C5}"/>
                </a:ext>
              </a:extLst>
            </p:cNvPr>
            <p:cNvSpPr txBox="1"/>
            <p:nvPr/>
          </p:nvSpPr>
          <p:spPr>
            <a:xfrm>
              <a:off x="3953227" y="3969845"/>
              <a:ext cx="1927253" cy="969496"/>
            </a:xfrm>
            <a:prstGeom prst="rect">
              <a:avLst/>
            </a:prstGeom>
            <a:noFill/>
          </p:spPr>
          <p:txBody>
            <a:bodyPr wrap="square" lIns="91440" tIns="45720" rIns="91440" bIns="45720" rtlCol="0">
              <a:spAutoFit/>
            </a:bodyPr>
            <a:lstStyle/>
            <a:p>
              <a:pPr algn="ctr">
                <a:spcBef>
                  <a:spcPts val="0"/>
                </a:spcBef>
              </a:pPr>
              <a:endParaRPr lang="en-US" sz="900" dirty="0"/>
            </a:p>
            <a:p>
              <a:pPr algn="ctr">
                <a:spcBef>
                  <a:spcPts val="0"/>
                </a:spcBef>
              </a:pPr>
              <a:endParaRPr lang="en-US" sz="1600" dirty="0"/>
            </a:p>
            <a:p>
              <a:pPr algn="ctr">
                <a:spcBef>
                  <a:spcPts val="0"/>
                </a:spcBef>
              </a:pPr>
              <a:r>
                <a:rPr lang="en-US" sz="1600" dirty="0"/>
                <a:t>slv_reg0  31</a:t>
              </a:r>
            </a:p>
            <a:p>
              <a:pPr algn="ctr">
                <a:spcBef>
                  <a:spcPts val="0"/>
                </a:spcBef>
              </a:pPr>
              <a:r>
                <a:rPr lang="en-US" sz="1600" dirty="0"/>
                <a:t>To/From </a:t>
              </a:r>
              <a:r>
                <a:rPr lang="en-US" sz="1600" dirty="0" err="1"/>
                <a:t>Microblaze</a:t>
              </a:r>
              <a:endParaRPr lang="en-US" sz="2000" dirty="0"/>
            </a:p>
          </p:txBody>
        </p:sp>
        <p:sp>
          <p:nvSpPr>
            <p:cNvPr id="81" name="TextBox 80">
              <a:extLst>
                <a:ext uri="{FF2B5EF4-FFF2-40B4-BE49-F238E27FC236}">
                  <a16:creationId xmlns:a16="http://schemas.microsoft.com/office/drawing/2014/main" id="{EFB6BD2A-E43C-887C-BA73-F92D91E54581}"/>
                </a:ext>
              </a:extLst>
            </p:cNvPr>
            <p:cNvSpPr txBox="1"/>
            <p:nvPr/>
          </p:nvSpPr>
          <p:spPr>
            <a:xfrm>
              <a:off x="5796087" y="3494156"/>
              <a:ext cx="533400" cy="369332"/>
            </a:xfrm>
            <a:prstGeom prst="rect">
              <a:avLst/>
            </a:prstGeom>
            <a:noFill/>
          </p:spPr>
          <p:txBody>
            <a:bodyPr wrap="square" lIns="91440" tIns="45720" rIns="91440" bIns="45720" rtlCol="0">
              <a:spAutoFit/>
            </a:bodyPr>
            <a:lstStyle/>
            <a:p>
              <a:r>
                <a:rPr lang="en-US" sz="1800" dirty="0" err="1"/>
                <a:t>clk</a:t>
              </a:r>
              <a:endParaRPr lang="en-US" sz="1800" dirty="0"/>
            </a:p>
          </p:txBody>
        </p:sp>
        <p:sp>
          <p:nvSpPr>
            <p:cNvPr id="82" name="TextBox 81">
              <a:extLst>
                <a:ext uri="{FF2B5EF4-FFF2-40B4-BE49-F238E27FC236}">
                  <a16:creationId xmlns:a16="http://schemas.microsoft.com/office/drawing/2014/main" id="{C9CCB18F-E040-FBFE-BF5E-D0FB9E26E414}"/>
                </a:ext>
              </a:extLst>
            </p:cNvPr>
            <p:cNvSpPr txBox="1"/>
            <p:nvPr/>
          </p:nvSpPr>
          <p:spPr>
            <a:xfrm>
              <a:off x="5755142" y="3798018"/>
              <a:ext cx="992856" cy="369332"/>
            </a:xfrm>
            <a:prstGeom prst="rect">
              <a:avLst/>
            </a:prstGeom>
            <a:noFill/>
          </p:spPr>
          <p:txBody>
            <a:bodyPr wrap="square" lIns="91440" tIns="45720" rIns="91440" bIns="45720" rtlCol="0">
              <a:spAutoFit/>
            </a:bodyPr>
            <a:lstStyle/>
            <a:p>
              <a:r>
                <a:rPr lang="en-US" sz="1800" dirty="0"/>
                <a:t> </a:t>
              </a:r>
              <a:r>
                <a:rPr lang="en-US" sz="1800" dirty="0" err="1"/>
                <a:t>reset_n</a:t>
              </a:r>
              <a:endParaRPr lang="en-US" sz="1800" dirty="0"/>
            </a:p>
          </p:txBody>
        </p:sp>
        <p:sp>
          <p:nvSpPr>
            <p:cNvPr id="83" name="TextBox 82">
              <a:extLst>
                <a:ext uri="{FF2B5EF4-FFF2-40B4-BE49-F238E27FC236}">
                  <a16:creationId xmlns:a16="http://schemas.microsoft.com/office/drawing/2014/main" id="{B70D0EE6-CA5F-F4AC-65CB-BDCF22D510D1}"/>
                </a:ext>
              </a:extLst>
            </p:cNvPr>
            <p:cNvSpPr txBox="1"/>
            <p:nvPr/>
          </p:nvSpPr>
          <p:spPr>
            <a:xfrm>
              <a:off x="5805611" y="4110105"/>
              <a:ext cx="2179755" cy="369332"/>
            </a:xfrm>
            <a:prstGeom prst="rect">
              <a:avLst/>
            </a:prstGeom>
            <a:noFill/>
          </p:spPr>
          <p:txBody>
            <a:bodyPr wrap="square" lIns="91440" tIns="45720" rIns="91440" bIns="45720" rtlCol="0">
              <a:spAutoFit/>
            </a:bodyPr>
            <a:lstStyle/>
            <a:p>
              <a:r>
                <a:rPr lang="en-US" sz="1800" dirty="0"/>
                <a:t>Lab2 Signals </a:t>
              </a:r>
            </a:p>
          </p:txBody>
        </p:sp>
        <p:sp>
          <p:nvSpPr>
            <p:cNvPr id="84" name="TextBox 83">
              <a:extLst>
                <a:ext uri="{FF2B5EF4-FFF2-40B4-BE49-F238E27FC236}">
                  <a16:creationId xmlns:a16="http://schemas.microsoft.com/office/drawing/2014/main" id="{BC33835D-761B-3E61-D0B4-24DE0A6A5CC8}"/>
                </a:ext>
              </a:extLst>
            </p:cNvPr>
            <p:cNvSpPr txBox="1"/>
            <p:nvPr/>
          </p:nvSpPr>
          <p:spPr>
            <a:xfrm>
              <a:off x="178080" y="1485476"/>
              <a:ext cx="2400532" cy="707886"/>
            </a:xfrm>
            <a:prstGeom prst="rect">
              <a:avLst/>
            </a:prstGeom>
            <a:noFill/>
          </p:spPr>
          <p:txBody>
            <a:bodyPr wrap="square" lIns="91440" tIns="45720" rIns="91440" bIns="45720" rtlCol="0">
              <a:spAutoFit/>
            </a:bodyPr>
            <a:lstStyle/>
            <a:p>
              <a:r>
                <a:rPr lang="en-US" sz="2000" b="1" dirty="0" err="1"/>
                <a:t>Artix</a:t>
              </a:r>
              <a:r>
                <a:rPr lang="en-US" sz="2000" b="1" dirty="0"/>
                <a:t> 7 (design_1 for Lab 3)</a:t>
              </a:r>
              <a:endParaRPr lang="en-US" sz="4800" b="1" dirty="0"/>
            </a:p>
          </p:txBody>
        </p:sp>
        <p:sp>
          <p:nvSpPr>
            <p:cNvPr id="85" name="Rounded Rectangle 22">
              <a:extLst>
                <a:ext uri="{FF2B5EF4-FFF2-40B4-BE49-F238E27FC236}">
                  <a16:creationId xmlns:a16="http://schemas.microsoft.com/office/drawing/2014/main" id="{D971968C-1355-5587-DF4E-589D0684AF5C}"/>
                </a:ext>
              </a:extLst>
            </p:cNvPr>
            <p:cNvSpPr/>
            <p:nvPr/>
          </p:nvSpPr>
          <p:spPr>
            <a:xfrm>
              <a:off x="349288" y="2697421"/>
              <a:ext cx="1868328" cy="3880800"/>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86" name="TextBox 85">
              <a:extLst>
                <a:ext uri="{FF2B5EF4-FFF2-40B4-BE49-F238E27FC236}">
                  <a16:creationId xmlns:a16="http://schemas.microsoft.com/office/drawing/2014/main" id="{C83ADA90-77DD-FB27-DD8F-1BC7047CDB36}"/>
                </a:ext>
              </a:extLst>
            </p:cNvPr>
            <p:cNvSpPr txBox="1"/>
            <p:nvPr/>
          </p:nvSpPr>
          <p:spPr>
            <a:xfrm>
              <a:off x="589405" y="2712588"/>
              <a:ext cx="1524000" cy="369332"/>
            </a:xfrm>
            <a:prstGeom prst="rect">
              <a:avLst/>
            </a:prstGeom>
            <a:noFill/>
          </p:spPr>
          <p:txBody>
            <a:bodyPr wrap="square" lIns="91440" tIns="45720" rIns="91440" bIns="45720" rtlCol="0">
              <a:spAutoFit/>
            </a:bodyPr>
            <a:lstStyle/>
            <a:p>
              <a:pPr algn="ctr"/>
              <a:r>
                <a:rPr lang="en-US" sz="1800" b="1" dirty="0" err="1"/>
                <a:t>MicroBlaze</a:t>
              </a:r>
              <a:endParaRPr lang="en-US" sz="4400" b="1" dirty="0"/>
            </a:p>
          </p:txBody>
        </p:sp>
        <p:sp>
          <p:nvSpPr>
            <p:cNvPr id="87" name="Rounded Rectangle 24">
              <a:extLst>
                <a:ext uri="{FF2B5EF4-FFF2-40B4-BE49-F238E27FC236}">
                  <a16:creationId xmlns:a16="http://schemas.microsoft.com/office/drawing/2014/main" id="{F0E1AFCF-3979-1885-A8A8-70ABA1DE8FB1}"/>
                </a:ext>
              </a:extLst>
            </p:cNvPr>
            <p:cNvSpPr/>
            <p:nvPr/>
          </p:nvSpPr>
          <p:spPr>
            <a:xfrm>
              <a:off x="533996" y="3118212"/>
              <a:ext cx="1490615" cy="1711038"/>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88" name="Rounded Rectangle 26">
              <a:extLst>
                <a:ext uri="{FF2B5EF4-FFF2-40B4-BE49-F238E27FC236}">
                  <a16:creationId xmlns:a16="http://schemas.microsoft.com/office/drawing/2014/main" id="{B0E96D75-86AC-6D45-A5E6-3F8957D4F569}"/>
                </a:ext>
              </a:extLst>
            </p:cNvPr>
            <p:cNvSpPr/>
            <p:nvPr/>
          </p:nvSpPr>
          <p:spPr>
            <a:xfrm>
              <a:off x="2498963" y="2538484"/>
              <a:ext cx="5132825" cy="4039737"/>
            </a:xfrm>
            <a:prstGeom prst="roundRect">
              <a:avLst>
                <a:gd name="adj" fmla="val 675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89" name="TextBox 88">
              <a:extLst>
                <a:ext uri="{FF2B5EF4-FFF2-40B4-BE49-F238E27FC236}">
                  <a16:creationId xmlns:a16="http://schemas.microsoft.com/office/drawing/2014/main" id="{34664FCB-F64F-7DD8-B20B-A4C5E79CAEAA}"/>
                </a:ext>
              </a:extLst>
            </p:cNvPr>
            <p:cNvSpPr txBox="1"/>
            <p:nvPr/>
          </p:nvSpPr>
          <p:spPr>
            <a:xfrm>
              <a:off x="2507263" y="2535164"/>
              <a:ext cx="5478103" cy="369332"/>
            </a:xfrm>
            <a:prstGeom prst="rect">
              <a:avLst/>
            </a:prstGeom>
            <a:noFill/>
          </p:spPr>
          <p:txBody>
            <a:bodyPr wrap="square" lIns="91440" tIns="45720" rIns="91440" bIns="45720" rtlCol="0">
              <a:spAutoFit/>
            </a:bodyPr>
            <a:lstStyle/>
            <a:p>
              <a:r>
                <a:rPr lang="en-US" sz="1800" b="1" dirty="0">
                  <a:solidFill>
                    <a:srgbClr val="FF0000"/>
                  </a:solidFill>
                </a:rPr>
                <a:t>my_oscope_ip</a:t>
              </a:r>
              <a:r>
                <a:rPr lang="en-US" sz="1800" b="1" dirty="0"/>
                <a:t>_v2_0.vhd @ 0x44a00000</a:t>
              </a:r>
              <a:endParaRPr lang="en-US" sz="4400" b="1" dirty="0"/>
            </a:p>
          </p:txBody>
        </p:sp>
        <p:sp>
          <p:nvSpPr>
            <p:cNvPr id="90" name="Rounded Rectangle 31">
              <a:extLst>
                <a:ext uri="{FF2B5EF4-FFF2-40B4-BE49-F238E27FC236}">
                  <a16:creationId xmlns:a16="http://schemas.microsoft.com/office/drawing/2014/main" id="{36CDCF7F-139E-613E-FF42-1589EC462DC8}"/>
                </a:ext>
              </a:extLst>
            </p:cNvPr>
            <p:cNvSpPr/>
            <p:nvPr/>
          </p:nvSpPr>
          <p:spPr>
            <a:xfrm>
              <a:off x="4014699" y="2919961"/>
              <a:ext cx="3406891" cy="3453543"/>
            </a:xfrm>
            <a:prstGeom prst="roundRect">
              <a:avLst>
                <a:gd name="adj" fmla="val 562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91" name="TextBox 90">
              <a:extLst>
                <a:ext uri="{FF2B5EF4-FFF2-40B4-BE49-F238E27FC236}">
                  <a16:creationId xmlns:a16="http://schemas.microsoft.com/office/drawing/2014/main" id="{CC706319-2EBF-38C2-02C6-287C7E06FC30}"/>
                </a:ext>
              </a:extLst>
            </p:cNvPr>
            <p:cNvSpPr txBox="1"/>
            <p:nvPr/>
          </p:nvSpPr>
          <p:spPr>
            <a:xfrm>
              <a:off x="4018937" y="2924792"/>
              <a:ext cx="3672046" cy="338554"/>
            </a:xfrm>
            <a:prstGeom prst="rect">
              <a:avLst/>
            </a:prstGeom>
            <a:noFill/>
          </p:spPr>
          <p:txBody>
            <a:bodyPr wrap="square" lIns="91440" tIns="45720" rIns="91440" bIns="45720" rtlCol="0">
              <a:spAutoFit/>
            </a:bodyPr>
            <a:lstStyle/>
            <a:p>
              <a:r>
                <a:rPr lang="en-US" sz="1600" b="1" dirty="0">
                  <a:solidFill>
                    <a:srgbClr val="FF0000"/>
                  </a:solidFill>
                </a:rPr>
                <a:t>my_oscope_ip</a:t>
              </a:r>
              <a:r>
                <a:rPr lang="en-US" sz="1600" b="1" dirty="0"/>
                <a:t>_v2_0_S00_AXI.vhd</a:t>
              </a:r>
              <a:endParaRPr lang="en-US" sz="4000" b="1" dirty="0"/>
            </a:p>
          </p:txBody>
        </p:sp>
        <p:sp>
          <p:nvSpPr>
            <p:cNvPr id="92" name="Rounded Rectangle 33">
              <a:extLst>
                <a:ext uri="{FF2B5EF4-FFF2-40B4-BE49-F238E27FC236}">
                  <a16:creationId xmlns:a16="http://schemas.microsoft.com/office/drawing/2014/main" id="{7CF8636D-ED6E-00BC-B7DD-A45F4E653CD3}"/>
                </a:ext>
              </a:extLst>
            </p:cNvPr>
            <p:cNvSpPr/>
            <p:nvPr/>
          </p:nvSpPr>
          <p:spPr>
            <a:xfrm>
              <a:off x="5805612" y="3265240"/>
              <a:ext cx="1490615" cy="1971441"/>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93" name="TextBox 92">
              <a:extLst>
                <a:ext uri="{FF2B5EF4-FFF2-40B4-BE49-F238E27FC236}">
                  <a16:creationId xmlns:a16="http://schemas.microsoft.com/office/drawing/2014/main" id="{9BB29F9D-F721-18ED-74AA-FA55603F6ED0}"/>
                </a:ext>
              </a:extLst>
            </p:cNvPr>
            <p:cNvSpPr txBox="1"/>
            <p:nvPr/>
          </p:nvSpPr>
          <p:spPr>
            <a:xfrm>
              <a:off x="5783570" y="3262977"/>
              <a:ext cx="1493240" cy="369332"/>
            </a:xfrm>
            <a:prstGeom prst="rect">
              <a:avLst/>
            </a:prstGeom>
            <a:noFill/>
          </p:spPr>
          <p:txBody>
            <a:bodyPr wrap="square" lIns="91440" tIns="45720" rIns="91440" bIns="45720" rtlCol="0">
              <a:spAutoFit/>
            </a:bodyPr>
            <a:lstStyle/>
            <a:p>
              <a:pPr algn="ctr"/>
              <a:r>
                <a:rPr lang="en-US" sz="1800" b="1" dirty="0"/>
                <a:t>Lab2_dp.vhd</a:t>
              </a:r>
              <a:endParaRPr lang="en-US" sz="4400" b="1" dirty="0"/>
            </a:p>
          </p:txBody>
        </p:sp>
        <p:sp>
          <p:nvSpPr>
            <p:cNvPr id="94" name="TextBox 93">
              <a:extLst>
                <a:ext uri="{FF2B5EF4-FFF2-40B4-BE49-F238E27FC236}">
                  <a16:creationId xmlns:a16="http://schemas.microsoft.com/office/drawing/2014/main" id="{BD439368-4EEA-B3B9-DDC9-53F2EC5ADAB3}"/>
                </a:ext>
              </a:extLst>
            </p:cNvPr>
            <p:cNvSpPr txBox="1"/>
            <p:nvPr/>
          </p:nvSpPr>
          <p:spPr>
            <a:xfrm>
              <a:off x="4735633" y="3966278"/>
              <a:ext cx="791721" cy="369332"/>
            </a:xfrm>
            <a:prstGeom prst="rect">
              <a:avLst/>
            </a:prstGeom>
            <a:noFill/>
          </p:spPr>
          <p:txBody>
            <a:bodyPr wrap="square" lIns="91440" tIns="45720" rIns="91440" bIns="45720" rtlCol="0">
              <a:spAutoFit/>
            </a:bodyPr>
            <a:lstStyle/>
            <a:p>
              <a:r>
                <a:rPr lang="en-US" sz="1800" dirty="0"/>
                <a:t>32x32</a:t>
              </a:r>
            </a:p>
          </p:txBody>
        </p:sp>
        <p:cxnSp>
          <p:nvCxnSpPr>
            <p:cNvPr id="95" name="Straight Connector 94">
              <a:extLst>
                <a:ext uri="{FF2B5EF4-FFF2-40B4-BE49-F238E27FC236}">
                  <a16:creationId xmlns:a16="http://schemas.microsoft.com/office/drawing/2014/main" id="{F6835EA8-9CF2-7048-6996-44296CA74486}"/>
                </a:ext>
              </a:extLst>
            </p:cNvPr>
            <p:cNvCxnSpPr/>
            <p:nvPr/>
          </p:nvCxnSpPr>
          <p:spPr>
            <a:xfrm flipV="1">
              <a:off x="4471176" y="4150529"/>
              <a:ext cx="323623"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2189BC3-770E-F71B-7419-7E035E05C9EA}"/>
                </a:ext>
              </a:extLst>
            </p:cNvPr>
            <p:cNvCxnSpPr>
              <a:cxnSpLocks/>
              <a:stCxn id="126" idx="3"/>
              <a:endCxn id="100" idx="1"/>
            </p:cNvCxnSpPr>
            <p:nvPr/>
          </p:nvCxnSpPr>
          <p:spPr>
            <a:xfrm>
              <a:off x="5885411" y="6079383"/>
              <a:ext cx="1886977" cy="4307"/>
            </a:xfrm>
            <a:prstGeom prst="line">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7" name="Rounded Rectangle 66">
              <a:extLst>
                <a:ext uri="{FF2B5EF4-FFF2-40B4-BE49-F238E27FC236}">
                  <a16:creationId xmlns:a16="http://schemas.microsoft.com/office/drawing/2014/main" id="{BE3AB07F-A795-9203-2460-F4FE4F279D4F}"/>
                </a:ext>
              </a:extLst>
            </p:cNvPr>
            <p:cNvSpPr/>
            <p:nvPr/>
          </p:nvSpPr>
          <p:spPr>
            <a:xfrm>
              <a:off x="7772388" y="4368464"/>
              <a:ext cx="821493" cy="2051774"/>
            </a:xfrm>
            <a:prstGeom prst="roundRect">
              <a:avLst>
                <a:gd name="adj" fmla="val 134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98" name="TextBox 97">
              <a:extLst>
                <a:ext uri="{FF2B5EF4-FFF2-40B4-BE49-F238E27FC236}">
                  <a16:creationId xmlns:a16="http://schemas.microsoft.com/office/drawing/2014/main" id="{326C5E42-1856-0FFD-FC94-74F24C65EE51}"/>
                </a:ext>
              </a:extLst>
            </p:cNvPr>
            <p:cNvSpPr txBox="1"/>
            <p:nvPr/>
          </p:nvSpPr>
          <p:spPr>
            <a:xfrm rot="16200000">
              <a:off x="7662801" y="4933412"/>
              <a:ext cx="1021761" cy="338554"/>
            </a:xfrm>
            <a:prstGeom prst="rect">
              <a:avLst/>
            </a:prstGeom>
            <a:noFill/>
          </p:spPr>
          <p:txBody>
            <a:bodyPr wrap="square" lIns="91440" tIns="45720" rIns="91440" bIns="45720" rtlCol="0">
              <a:spAutoFit/>
            </a:bodyPr>
            <a:lstStyle/>
            <a:p>
              <a:pPr algn="ctr"/>
              <a:r>
                <a:rPr lang="en-US" sz="1600" b="1" dirty="0"/>
                <a:t>Lab2.xdc</a:t>
              </a:r>
              <a:endParaRPr lang="en-US" sz="4000" b="1" dirty="0"/>
            </a:p>
          </p:txBody>
        </p:sp>
        <p:cxnSp>
          <p:nvCxnSpPr>
            <p:cNvPr id="99" name="Straight Connector 98">
              <a:extLst>
                <a:ext uri="{FF2B5EF4-FFF2-40B4-BE49-F238E27FC236}">
                  <a16:creationId xmlns:a16="http://schemas.microsoft.com/office/drawing/2014/main" id="{0E99B135-7619-0A62-C73C-2AD111B9A86C}"/>
                </a:ext>
              </a:extLst>
            </p:cNvPr>
            <p:cNvCxnSpPr/>
            <p:nvPr/>
          </p:nvCxnSpPr>
          <p:spPr>
            <a:xfrm flipV="1">
              <a:off x="6604548" y="5939903"/>
              <a:ext cx="323623"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D46A1DE7-4BA9-89A3-9AA5-CA5381434360}"/>
                </a:ext>
              </a:extLst>
            </p:cNvPr>
            <p:cNvSpPr txBox="1"/>
            <p:nvPr/>
          </p:nvSpPr>
          <p:spPr>
            <a:xfrm>
              <a:off x="7772388" y="5760524"/>
              <a:ext cx="821492" cy="646331"/>
            </a:xfrm>
            <a:prstGeom prst="rect">
              <a:avLst/>
            </a:prstGeom>
            <a:noFill/>
          </p:spPr>
          <p:txBody>
            <a:bodyPr wrap="square" lIns="91440" tIns="45720" rIns="91440" bIns="45720" rtlCol="0">
              <a:spAutoFit/>
            </a:bodyPr>
            <a:lstStyle/>
            <a:p>
              <a:pPr algn="ctr"/>
              <a:r>
                <a:rPr lang="en-US" sz="1800" dirty="0"/>
                <a:t>Nets to Pins</a:t>
              </a:r>
            </a:p>
          </p:txBody>
        </p:sp>
        <p:cxnSp>
          <p:nvCxnSpPr>
            <p:cNvPr id="101" name="Straight Connector 100">
              <a:extLst>
                <a:ext uri="{FF2B5EF4-FFF2-40B4-BE49-F238E27FC236}">
                  <a16:creationId xmlns:a16="http://schemas.microsoft.com/office/drawing/2014/main" id="{13E2547F-67C9-79A1-E6F3-4817F2CC8EA0}"/>
                </a:ext>
              </a:extLst>
            </p:cNvPr>
            <p:cNvCxnSpPr>
              <a:cxnSpLocks/>
              <a:stCxn id="100" idx="3"/>
            </p:cNvCxnSpPr>
            <p:nvPr/>
          </p:nvCxnSpPr>
          <p:spPr>
            <a:xfrm>
              <a:off x="8593880" y="6083690"/>
              <a:ext cx="421742" cy="0"/>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463DC797-DF8F-53F8-4168-CB272AA8E10D}"/>
                </a:ext>
              </a:extLst>
            </p:cNvPr>
            <p:cNvSpPr txBox="1"/>
            <p:nvPr/>
          </p:nvSpPr>
          <p:spPr>
            <a:xfrm>
              <a:off x="8527313" y="5334208"/>
              <a:ext cx="576930" cy="738664"/>
            </a:xfrm>
            <a:prstGeom prst="rect">
              <a:avLst/>
            </a:prstGeom>
            <a:noFill/>
          </p:spPr>
          <p:txBody>
            <a:bodyPr wrap="square" lIns="91440" tIns="45720" rIns="91440" bIns="45720" rtlCol="0">
              <a:spAutoFit/>
            </a:bodyPr>
            <a:lstStyle/>
            <a:p>
              <a:pPr algn="ctr">
                <a:spcBef>
                  <a:spcPts val="0"/>
                </a:spcBef>
              </a:pPr>
              <a:r>
                <a:rPr lang="en-US" sz="1400" dirty="0"/>
                <a:t>Pins off</a:t>
              </a:r>
            </a:p>
            <a:p>
              <a:pPr algn="ctr">
                <a:spcBef>
                  <a:spcPts val="0"/>
                </a:spcBef>
              </a:pPr>
              <a:r>
                <a:rPr lang="en-US" sz="1400" dirty="0"/>
                <a:t>chip</a:t>
              </a:r>
            </a:p>
          </p:txBody>
        </p:sp>
        <p:sp>
          <p:nvSpPr>
            <p:cNvPr id="103" name="Rounded Rectangle 79">
              <a:extLst>
                <a:ext uri="{FF2B5EF4-FFF2-40B4-BE49-F238E27FC236}">
                  <a16:creationId xmlns:a16="http://schemas.microsoft.com/office/drawing/2014/main" id="{86D8527B-8B4A-A89A-81F9-54CBF37D5B27}"/>
                </a:ext>
              </a:extLst>
            </p:cNvPr>
            <p:cNvSpPr/>
            <p:nvPr/>
          </p:nvSpPr>
          <p:spPr>
            <a:xfrm>
              <a:off x="7775926" y="1685405"/>
              <a:ext cx="821493" cy="2288104"/>
            </a:xfrm>
            <a:prstGeom prst="roundRect">
              <a:avLst>
                <a:gd name="adj" fmla="val 134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104" name="TextBox 103">
              <a:extLst>
                <a:ext uri="{FF2B5EF4-FFF2-40B4-BE49-F238E27FC236}">
                  <a16:creationId xmlns:a16="http://schemas.microsoft.com/office/drawing/2014/main" id="{9773E8A0-DA80-BF07-6D9F-006172309C6E}"/>
                </a:ext>
              </a:extLst>
            </p:cNvPr>
            <p:cNvSpPr txBox="1"/>
            <p:nvPr/>
          </p:nvSpPr>
          <p:spPr>
            <a:xfrm rot="16200000">
              <a:off x="7279374" y="2750684"/>
              <a:ext cx="1354867" cy="338554"/>
            </a:xfrm>
            <a:prstGeom prst="rect">
              <a:avLst/>
            </a:prstGeom>
            <a:noFill/>
          </p:spPr>
          <p:txBody>
            <a:bodyPr wrap="square" lIns="91440" tIns="45720" rIns="91440" bIns="45720" rtlCol="0">
              <a:spAutoFit/>
            </a:bodyPr>
            <a:lstStyle/>
            <a:p>
              <a:pPr algn="ctr"/>
              <a:r>
                <a:rPr lang="en-US" sz="1600" b="1" dirty="0"/>
                <a:t>Design_1.xdc</a:t>
              </a:r>
              <a:endParaRPr lang="en-US" sz="4000" b="1" dirty="0"/>
            </a:p>
          </p:txBody>
        </p:sp>
        <p:sp>
          <p:nvSpPr>
            <p:cNvPr id="105" name="TextBox 104">
              <a:extLst>
                <a:ext uri="{FF2B5EF4-FFF2-40B4-BE49-F238E27FC236}">
                  <a16:creationId xmlns:a16="http://schemas.microsoft.com/office/drawing/2014/main" id="{175DDE48-7A41-7BCC-539E-932218BEBC25}"/>
                </a:ext>
              </a:extLst>
            </p:cNvPr>
            <p:cNvSpPr txBox="1"/>
            <p:nvPr/>
          </p:nvSpPr>
          <p:spPr>
            <a:xfrm>
              <a:off x="8417932" y="1619344"/>
              <a:ext cx="743014" cy="523220"/>
            </a:xfrm>
            <a:prstGeom prst="rect">
              <a:avLst/>
            </a:prstGeom>
            <a:noFill/>
          </p:spPr>
          <p:txBody>
            <a:bodyPr wrap="square" lIns="91440" tIns="45720" rIns="91440" bIns="45720" rtlCol="0">
              <a:spAutoFit/>
            </a:bodyPr>
            <a:lstStyle/>
            <a:p>
              <a:pPr algn="r">
                <a:spcBef>
                  <a:spcPts val="0"/>
                </a:spcBef>
              </a:pPr>
              <a:r>
                <a:rPr lang="en-US" sz="1400" dirty="0"/>
                <a:t>AA19</a:t>
              </a:r>
            </a:p>
            <a:p>
              <a:pPr algn="r">
                <a:spcBef>
                  <a:spcPts val="0"/>
                </a:spcBef>
              </a:pPr>
              <a:r>
                <a:rPr lang="en-US" sz="1400" dirty="0"/>
                <a:t>V18</a:t>
              </a:r>
            </a:p>
          </p:txBody>
        </p:sp>
        <p:cxnSp>
          <p:nvCxnSpPr>
            <p:cNvPr id="106" name="Straight Connector 105">
              <a:extLst>
                <a:ext uri="{FF2B5EF4-FFF2-40B4-BE49-F238E27FC236}">
                  <a16:creationId xmlns:a16="http://schemas.microsoft.com/office/drawing/2014/main" id="{6DC0121F-B5D1-E738-01D5-1116733F1C95}"/>
                </a:ext>
              </a:extLst>
            </p:cNvPr>
            <p:cNvCxnSpPr>
              <a:cxnSpLocks/>
              <a:stCxn id="108" idx="3"/>
              <a:endCxn id="107" idx="1"/>
            </p:cNvCxnSpPr>
            <p:nvPr/>
          </p:nvCxnSpPr>
          <p:spPr>
            <a:xfrm>
              <a:off x="7411689" y="1864320"/>
              <a:ext cx="361496"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4291D58A-078C-9E66-CEBC-5A9952F187F1}"/>
                </a:ext>
              </a:extLst>
            </p:cNvPr>
            <p:cNvSpPr txBox="1"/>
            <p:nvPr/>
          </p:nvSpPr>
          <p:spPr>
            <a:xfrm>
              <a:off x="7773185" y="1679654"/>
              <a:ext cx="533400" cy="369332"/>
            </a:xfrm>
            <a:prstGeom prst="rect">
              <a:avLst/>
            </a:prstGeom>
            <a:noFill/>
          </p:spPr>
          <p:txBody>
            <a:bodyPr wrap="square" lIns="91440" tIns="45720" rIns="91440" bIns="45720" rtlCol="0">
              <a:spAutoFit/>
            </a:bodyPr>
            <a:lstStyle/>
            <a:p>
              <a:r>
                <a:rPr lang="en-US" sz="1800" dirty="0"/>
                <a:t>RX</a:t>
              </a:r>
            </a:p>
          </p:txBody>
        </p:sp>
        <p:sp>
          <p:nvSpPr>
            <p:cNvPr id="108" name="TextBox 107">
              <a:extLst>
                <a:ext uri="{FF2B5EF4-FFF2-40B4-BE49-F238E27FC236}">
                  <a16:creationId xmlns:a16="http://schemas.microsoft.com/office/drawing/2014/main" id="{51088267-B4AA-982A-CEF2-A74AECFC4E0B}"/>
                </a:ext>
              </a:extLst>
            </p:cNvPr>
            <p:cNvSpPr txBox="1"/>
            <p:nvPr/>
          </p:nvSpPr>
          <p:spPr>
            <a:xfrm>
              <a:off x="6878289" y="1679654"/>
              <a:ext cx="533400" cy="369332"/>
            </a:xfrm>
            <a:prstGeom prst="rect">
              <a:avLst/>
            </a:prstGeom>
            <a:noFill/>
          </p:spPr>
          <p:txBody>
            <a:bodyPr wrap="square" lIns="91440" tIns="45720" rIns="91440" bIns="45720" rtlCol="0">
              <a:spAutoFit/>
            </a:bodyPr>
            <a:lstStyle/>
            <a:p>
              <a:pPr algn="r"/>
              <a:r>
                <a:rPr lang="en-US" sz="1800" dirty="0"/>
                <a:t>RX</a:t>
              </a:r>
            </a:p>
          </p:txBody>
        </p:sp>
        <p:cxnSp>
          <p:nvCxnSpPr>
            <p:cNvPr id="109" name="Straight Connector 108">
              <a:extLst>
                <a:ext uri="{FF2B5EF4-FFF2-40B4-BE49-F238E27FC236}">
                  <a16:creationId xmlns:a16="http://schemas.microsoft.com/office/drawing/2014/main" id="{97A07A80-E156-4365-5945-E982852866A6}"/>
                </a:ext>
              </a:extLst>
            </p:cNvPr>
            <p:cNvCxnSpPr>
              <a:cxnSpLocks/>
              <a:stCxn id="111" idx="3"/>
              <a:endCxn id="110" idx="1"/>
            </p:cNvCxnSpPr>
            <p:nvPr/>
          </p:nvCxnSpPr>
          <p:spPr>
            <a:xfrm>
              <a:off x="7415227" y="2091151"/>
              <a:ext cx="361496"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AA5D6498-D893-99C2-32D5-F020BA51EF3D}"/>
                </a:ext>
              </a:extLst>
            </p:cNvPr>
            <p:cNvSpPr txBox="1"/>
            <p:nvPr/>
          </p:nvSpPr>
          <p:spPr>
            <a:xfrm>
              <a:off x="7776723" y="1906485"/>
              <a:ext cx="533400" cy="369332"/>
            </a:xfrm>
            <a:prstGeom prst="rect">
              <a:avLst/>
            </a:prstGeom>
            <a:noFill/>
          </p:spPr>
          <p:txBody>
            <a:bodyPr wrap="square" lIns="91440" tIns="45720" rIns="91440" bIns="45720" rtlCol="0">
              <a:spAutoFit/>
            </a:bodyPr>
            <a:lstStyle/>
            <a:p>
              <a:r>
                <a:rPr lang="en-US" sz="1800" dirty="0"/>
                <a:t>TX</a:t>
              </a:r>
            </a:p>
          </p:txBody>
        </p:sp>
        <p:sp>
          <p:nvSpPr>
            <p:cNvPr id="111" name="TextBox 110">
              <a:extLst>
                <a:ext uri="{FF2B5EF4-FFF2-40B4-BE49-F238E27FC236}">
                  <a16:creationId xmlns:a16="http://schemas.microsoft.com/office/drawing/2014/main" id="{61278E2F-D2EF-EAA0-BB49-CA457F3AFBC6}"/>
                </a:ext>
              </a:extLst>
            </p:cNvPr>
            <p:cNvSpPr txBox="1"/>
            <p:nvPr/>
          </p:nvSpPr>
          <p:spPr>
            <a:xfrm>
              <a:off x="6881827" y="1906485"/>
              <a:ext cx="533400" cy="369332"/>
            </a:xfrm>
            <a:prstGeom prst="rect">
              <a:avLst/>
            </a:prstGeom>
            <a:noFill/>
          </p:spPr>
          <p:txBody>
            <a:bodyPr wrap="square" lIns="91440" tIns="45720" rIns="91440" bIns="45720" rtlCol="0">
              <a:spAutoFit/>
            </a:bodyPr>
            <a:lstStyle/>
            <a:p>
              <a:pPr algn="r"/>
              <a:r>
                <a:rPr lang="en-US" sz="1800" dirty="0"/>
                <a:t>TX</a:t>
              </a:r>
            </a:p>
          </p:txBody>
        </p:sp>
        <p:cxnSp>
          <p:nvCxnSpPr>
            <p:cNvPr id="112" name="Straight Connector 111">
              <a:extLst>
                <a:ext uri="{FF2B5EF4-FFF2-40B4-BE49-F238E27FC236}">
                  <a16:creationId xmlns:a16="http://schemas.microsoft.com/office/drawing/2014/main" id="{0009AA6D-A4FE-DB51-9B92-B0FB0CBD0529}"/>
                </a:ext>
              </a:extLst>
            </p:cNvPr>
            <p:cNvCxnSpPr>
              <a:cxnSpLocks/>
              <a:stCxn id="107" idx="3"/>
            </p:cNvCxnSpPr>
            <p:nvPr/>
          </p:nvCxnSpPr>
          <p:spPr>
            <a:xfrm>
              <a:off x="8306585" y="1864320"/>
              <a:ext cx="76726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5E28EBB-5595-D1EF-34D5-9FEF7EC4201F}"/>
                </a:ext>
              </a:extLst>
            </p:cNvPr>
            <p:cNvCxnSpPr/>
            <p:nvPr/>
          </p:nvCxnSpPr>
          <p:spPr>
            <a:xfrm flipV="1">
              <a:off x="8310123" y="2080380"/>
              <a:ext cx="763727" cy="13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87D0DF02-ACAE-26F4-8F49-4DF06B9874A7}"/>
                </a:ext>
              </a:extLst>
            </p:cNvPr>
            <p:cNvCxnSpPr/>
            <p:nvPr/>
          </p:nvCxnSpPr>
          <p:spPr>
            <a:xfrm flipV="1">
              <a:off x="2356366" y="2012453"/>
              <a:ext cx="0" cy="236924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B2AEBB8-54C2-AC82-4775-D1BF1DF935C5}"/>
                </a:ext>
              </a:extLst>
            </p:cNvPr>
            <p:cNvCxnSpPr>
              <a:cxnSpLocks/>
              <a:endCxn id="73" idx="1"/>
            </p:cNvCxnSpPr>
            <p:nvPr/>
          </p:nvCxnSpPr>
          <p:spPr>
            <a:xfrm>
              <a:off x="2335100" y="2012452"/>
              <a:ext cx="388652" cy="1"/>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D596E640-A265-3170-E972-2DB9DD53A12A}"/>
                </a:ext>
              </a:extLst>
            </p:cNvPr>
            <p:cNvSpPr txBox="1"/>
            <p:nvPr/>
          </p:nvSpPr>
          <p:spPr>
            <a:xfrm>
              <a:off x="8063814" y="3305116"/>
              <a:ext cx="533400" cy="369332"/>
            </a:xfrm>
            <a:prstGeom prst="rect">
              <a:avLst/>
            </a:prstGeom>
            <a:noFill/>
          </p:spPr>
          <p:txBody>
            <a:bodyPr wrap="square" lIns="91440" tIns="45720" rIns="91440" bIns="45720" rtlCol="0">
              <a:spAutoFit/>
            </a:bodyPr>
            <a:lstStyle/>
            <a:p>
              <a:pPr algn="r"/>
              <a:r>
                <a:rPr lang="en-US" sz="1800" dirty="0" err="1"/>
                <a:t>clk</a:t>
              </a:r>
              <a:endParaRPr lang="en-US" sz="1800" dirty="0"/>
            </a:p>
          </p:txBody>
        </p:sp>
        <p:sp>
          <p:nvSpPr>
            <p:cNvPr id="117" name="TextBox 116">
              <a:extLst>
                <a:ext uri="{FF2B5EF4-FFF2-40B4-BE49-F238E27FC236}">
                  <a16:creationId xmlns:a16="http://schemas.microsoft.com/office/drawing/2014/main" id="{01D937B5-E246-E1C6-BCCA-9A669FCB3D0D}"/>
                </a:ext>
              </a:extLst>
            </p:cNvPr>
            <p:cNvSpPr txBox="1"/>
            <p:nvPr/>
          </p:nvSpPr>
          <p:spPr>
            <a:xfrm>
              <a:off x="7690983" y="3510681"/>
              <a:ext cx="909769" cy="369332"/>
            </a:xfrm>
            <a:prstGeom prst="rect">
              <a:avLst/>
            </a:prstGeom>
            <a:noFill/>
          </p:spPr>
          <p:txBody>
            <a:bodyPr wrap="square" lIns="91440" tIns="45720" rIns="91440" bIns="45720" rtlCol="0">
              <a:spAutoFit/>
            </a:bodyPr>
            <a:lstStyle/>
            <a:p>
              <a:pPr algn="r"/>
              <a:r>
                <a:rPr lang="en-US" sz="1800" dirty="0" err="1"/>
                <a:t>reset_n</a:t>
              </a:r>
              <a:endParaRPr lang="en-US" sz="1800" dirty="0"/>
            </a:p>
          </p:txBody>
        </p:sp>
        <p:cxnSp>
          <p:nvCxnSpPr>
            <p:cNvPr id="118" name="Straight Connector 117">
              <a:extLst>
                <a:ext uri="{FF2B5EF4-FFF2-40B4-BE49-F238E27FC236}">
                  <a16:creationId xmlns:a16="http://schemas.microsoft.com/office/drawing/2014/main" id="{95A1490C-97EA-1E51-92AF-6CD841872325}"/>
                </a:ext>
              </a:extLst>
            </p:cNvPr>
            <p:cNvCxnSpPr/>
            <p:nvPr/>
          </p:nvCxnSpPr>
          <p:spPr>
            <a:xfrm>
              <a:off x="8600752" y="3485150"/>
              <a:ext cx="476636" cy="463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5894CE9-BDA2-E164-34D7-29E7195CB124}"/>
                </a:ext>
              </a:extLst>
            </p:cNvPr>
            <p:cNvCxnSpPr/>
            <p:nvPr/>
          </p:nvCxnSpPr>
          <p:spPr>
            <a:xfrm flipV="1">
              <a:off x="8600752" y="3695211"/>
              <a:ext cx="476636" cy="13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E91B197D-E8A3-B5DD-766E-CDDA9F2F8E4F}"/>
                </a:ext>
              </a:extLst>
            </p:cNvPr>
            <p:cNvSpPr txBox="1"/>
            <p:nvPr/>
          </p:nvSpPr>
          <p:spPr>
            <a:xfrm>
              <a:off x="8272608" y="3223540"/>
              <a:ext cx="743014" cy="523220"/>
            </a:xfrm>
            <a:prstGeom prst="rect">
              <a:avLst/>
            </a:prstGeom>
            <a:noFill/>
          </p:spPr>
          <p:txBody>
            <a:bodyPr wrap="square" lIns="91440" tIns="45720" rIns="91440" bIns="45720" rtlCol="0">
              <a:spAutoFit/>
            </a:bodyPr>
            <a:lstStyle/>
            <a:p>
              <a:pPr algn="r">
                <a:spcBef>
                  <a:spcPts val="0"/>
                </a:spcBef>
              </a:pPr>
              <a:r>
                <a:rPr lang="en-US" sz="1400" dirty="0"/>
                <a:t>R4</a:t>
              </a:r>
            </a:p>
            <a:p>
              <a:pPr algn="r">
                <a:spcBef>
                  <a:spcPts val="0"/>
                </a:spcBef>
              </a:pPr>
              <a:r>
                <a:rPr lang="en-US" sz="1400" dirty="0"/>
                <a:t>G4</a:t>
              </a:r>
            </a:p>
          </p:txBody>
        </p:sp>
        <p:sp>
          <p:nvSpPr>
            <p:cNvPr id="121" name="TextBox 120">
              <a:extLst>
                <a:ext uri="{FF2B5EF4-FFF2-40B4-BE49-F238E27FC236}">
                  <a16:creationId xmlns:a16="http://schemas.microsoft.com/office/drawing/2014/main" id="{A5D29B63-6FE4-4B4D-A799-318232A1D586}"/>
                </a:ext>
              </a:extLst>
            </p:cNvPr>
            <p:cNvSpPr txBox="1"/>
            <p:nvPr/>
          </p:nvSpPr>
          <p:spPr>
            <a:xfrm>
              <a:off x="780056" y="4007307"/>
              <a:ext cx="992856" cy="369332"/>
            </a:xfrm>
            <a:prstGeom prst="rect">
              <a:avLst/>
            </a:prstGeom>
            <a:noFill/>
          </p:spPr>
          <p:txBody>
            <a:bodyPr wrap="square" lIns="91440" tIns="45720" rIns="91440" bIns="45720" rtlCol="0">
              <a:spAutoFit/>
            </a:bodyPr>
            <a:lstStyle/>
            <a:p>
              <a:pPr algn="ctr"/>
              <a:r>
                <a:rPr lang="en-US" sz="1800" dirty="0"/>
                <a:t>main()</a:t>
              </a:r>
            </a:p>
          </p:txBody>
        </p:sp>
        <p:sp>
          <p:nvSpPr>
            <p:cNvPr id="122" name="TextBox 121">
              <a:extLst>
                <a:ext uri="{FF2B5EF4-FFF2-40B4-BE49-F238E27FC236}">
                  <a16:creationId xmlns:a16="http://schemas.microsoft.com/office/drawing/2014/main" id="{9BA5E775-E0B5-639C-762F-114DEAE52525}"/>
                </a:ext>
              </a:extLst>
            </p:cNvPr>
            <p:cNvSpPr txBox="1"/>
            <p:nvPr/>
          </p:nvSpPr>
          <p:spPr>
            <a:xfrm>
              <a:off x="531371" y="3118212"/>
              <a:ext cx="1524000" cy="369332"/>
            </a:xfrm>
            <a:prstGeom prst="rect">
              <a:avLst/>
            </a:prstGeom>
            <a:noFill/>
          </p:spPr>
          <p:txBody>
            <a:bodyPr wrap="square" lIns="91440" tIns="45720" rIns="91440" bIns="45720" rtlCol="0">
              <a:spAutoFit/>
            </a:bodyPr>
            <a:lstStyle/>
            <a:p>
              <a:pPr algn="ctr"/>
              <a:r>
                <a:rPr lang="en-US" sz="1800" b="1" dirty="0"/>
                <a:t>Lab3.c</a:t>
              </a:r>
              <a:endParaRPr lang="en-US" sz="4400" b="1" dirty="0"/>
            </a:p>
          </p:txBody>
        </p:sp>
        <p:cxnSp>
          <p:nvCxnSpPr>
            <p:cNvPr id="123" name="Straight Connector 122">
              <a:extLst>
                <a:ext uri="{FF2B5EF4-FFF2-40B4-BE49-F238E27FC236}">
                  <a16:creationId xmlns:a16="http://schemas.microsoft.com/office/drawing/2014/main" id="{573A62B7-8243-D637-691A-6E6B61D3DFA2}"/>
                </a:ext>
              </a:extLst>
            </p:cNvPr>
            <p:cNvCxnSpPr/>
            <p:nvPr/>
          </p:nvCxnSpPr>
          <p:spPr>
            <a:xfrm flipV="1">
              <a:off x="2217615" y="4381692"/>
              <a:ext cx="506137" cy="1"/>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4" name="Rounded Rectangle 29">
              <a:extLst>
                <a:ext uri="{FF2B5EF4-FFF2-40B4-BE49-F238E27FC236}">
                  <a16:creationId xmlns:a16="http://schemas.microsoft.com/office/drawing/2014/main" id="{718A4B6F-E712-87C1-6DD7-15C5EC645873}"/>
                </a:ext>
              </a:extLst>
            </p:cNvPr>
            <p:cNvSpPr/>
            <p:nvPr/>
          </p:nvSpPr>
          <p:spPr>
            <a:xfrm>
              <a:off x="2723753" y="2919961"/>
              <a:ext cx="904766" cy="3453543"/>
            </a:xfrm>
            <a:prstGeom prst="roundRect">
              <a:avLst>
                <a:gd name="adj" fmla="val 134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125" name="TextBox 124">
              <a:extLst>
                <a:ext uri="{FF2B5EF4-FFF2-40B4-BE49-F238E27FC236}">
                  <a16:creationId xmlns:a16="http://schemas.microsoft.com/office/drawing/2014/main" id="{02C2A7B1-522A-86E0-39AB-CEB1E9E82F85}"/>
                </a:ext>
              </a:extLst>
            </p:cNvPr>
            <p:cNvSpPr txBox="1"/>
            <p:nvPr/>
          </p:nvSpPr>
          <p:spPr>
            <a:xfrm>
              <a:off x="2727689" y="2938440"/>
              <a:ext cx="900829" cy="369332"/>
            </a:xfrm>
            <a:prstGeom prst="rect">
              <a:avLst/>
            </a:prstGeom>
            <a:noFill/>
          </p:spPr>
          <p:txBody>
            <a:bodyPr wrap="square" lIns="91440" tIns="45720" rIns="91440" bIns="45720" rtlCol="0">
              <a:spAutoFit/>
            </a:bodyPr>
            <a:lstStyle/>
            <a:p>
              <a:pPr algn="ctr"/>
              <a:r>
                <a:rPr lang="en-US" sz="1800" b="1" dirty="0" err="1"/>
                <a:t>axi_lite</a:t>
              </a:r>
              <a:endParaRPr lang="en-US" sz="4400" b="1" dirty="0"/>
            </a:p>
          </p:txBody>
        </p:sp>
        <p:sp>
          <p:nvSpPr>
            <p:cNvPr id="126" name="TextBox 125">
              <a:extLst>
                <a:ext uri="{FF2B5EF4-FFF2-40B4-BE49-F238E27FC236}">
                  <a16:creationId xmlns:a16="http://schemas.microsoft.com/office/drawing/2014/main" id="{229DE373-29B9-2850-9E05-1CF90827764C}"/>
                </a:ext>
              </a:extLst>
            </p:cNvPr>
            <p:cNvSpPr txBox="1"/>
            <p:nvPr/>
          </p:nvSpPr>
          <p:spPr>
            <a:xfrm>
              <a:off x="3958158" y="5786995"/>
              <a:ext cx="1927253" cy="584775"/>
            </a:xfrm>
            <a:prstGeom prst="rect">
              <a:avLst/>
            </a:prstGeom>
            <a:noFill/>
          </p:spPr>
          <p:txBody>
            <a:bodyPr wrap="square" lIns="91440" tIns="45720" rIns="91440" bIns="45720" rtlCol="0">
              <a:spAutoFit/>
            </a:bodyPr>
            <a:lstStyle/>
            <a:p>
              <a:pPr algn="ctr">
                <a:spcBef>
                  <a:spcPts val="0"/>
                </a:spcBef>
              </a:pPr>
              <a:r>
                <a:rPr lang="en-US" sz="1600" dirty="0"/>
                <a:t>Signals going In/Out of </a:t>
              </a:r>
              <a:r>
                <a:rPr lang="en-US" sz="1600" dirty="0" err="1"/>
                <a:t>Artix</a:t>
              </a:r>
              <a:r>
                <a:rPr lang="en-US" sz="1600" dirty="0"/>
                <a:t> 7 Chip</a:t>
              </a:r>
              <a:endParaRPr lang="en-US" sz="2000" dirty="0"/>
            </a:p>
          </p:txBody>
        </p:sp>
        <p:sp>
          <p:nvSpPr>
            <p:cNvPr id="127" name="Rounded Rectangle 82">
              <a:extLst>
                <a:ext uri="{FF2B5EF4-FFF2-40B4-BE49-F238E27FC236}">
                  <a16:creationId xmlns:a16="http://schemas.microsoft.com/office/drawing/2014/main" id="{C1CAB502-C51F-72F2-5242-E46E1DF7AFAD}"/>
                </a:ext>
              </a:extLst>
            </p:cNvPr>
            <p:cNvSpPr/>
            <p:nvPr/>
          </p:nvSpPr>
          <p:spPr>
            <a:xfrm>
              <a:off x="5810073" y="5518755"/>
              <a:ext cx="1490615" cy="371439"/>
            </a:xfrm>
            <a:prstGeom prst="roundRect">
              <a:avLst>
                <a:gd name="adj" fmla="val 3186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128" name="TextBox 127">
              <a:extLst>
                <a:ext uri="{FF2B5EF4-FFF2-40B4-BE49-F238E27FC236}">
                  <a16:creationId xmlns:a16="http://schemas.microsoft.com/office/drawing/2014/main" id="{C9FB9424-ADFB-ECF3-9D1C-18D3400B4265}"/>
                </a:ext>
              </a:extLst>
            </p:cNvPr>
            <p:cNvSpPr txBox="1"/>
            <p:nvPr/>
          </p:nvSpPr>
          <p:spPr>
            <a:xfrm>
              <a:off x="5679655" y="5518755"/>
              <a:ext cx="1732034" cy="369332"/>
            </a:xfrm>
            <a:prstGeom prst="rect">
              <a:avLst/>
            </a:prstGeom>
            <a:noFill/>
          </p:spPr>
          <p:txBody>
            <a:bodyPr wrap="square" lIns="91440" tIns="45720" rIns="91440" bIns="45720" rtlCol="0">
              <a:spAutoFit/>
            </a:bodyPr>
            <a:lstStyle/>
            <a:p>
              <a:pPr algn="ctr"/>
              <a:r>
                <a:rPr lang="en-US" sz="1800" b="1" dirty="0"/>
                <a:t>Lab2_fsm.vhd</a:t>
              </a:r>
              <a:endParaRPr lang="en-US" sz="4400" b="1" dirty="0"/>
            </a:p>
          </p:txBody>
        </p:sp>
        <p:cxnSp>
          <p:nvCxnSpPr>
            <p:cNvPr id="129" name="Straight Connector 128">
              <a:extLst>
                <a:ext uri="{FF2B5EF4-FFF2-40B4-BE49-F238E27FC236}">
                  <a16:creationId xmlns:a16="http://schemas.microsoft.com/office/drawing/2014/main" id="{8D2B80DF-E9F8-606E-339F-8A13F0F59232}"/>
                </a:ext>
              </a:extLst>
            </p:cNvPr>
            <p:cNvCxnSpPr/>
            <p:nvPr/>
          </p:nvCxnSpPr>
          <p:spPr>
            <a:xfrm flipV="1">
              <a:off x="6251570" y="5236681"/>
              <a:ext cx="0" cy="274949"/>
            </a:xfrm>
            <a:prstGeom prst="line">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375E138-1781-795E-04E3-AEA2A4DE2733}"/>
                </a:ext>
              </a:extLst>
            </p:cNvPr>
            <p:cNvCxnSpPr/>
            <p:nvPr/>
          </p:nvCxnSpPr>
          <p:spPr>
            <a:xfrm flipV="1">
              <a:off x="6799753" y="5236889"/>
              <a:ext cx="0" cy="274949"/>
            </a:xfrm>
            <a:prstGeom prst="line">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7B421B9A-3B11-8513-17B7-8132800E9C70}"/>
                </a:ext>
              </a:extLst>
            </p:cNvPr>
            <p:cNvSpPr txBox="1"/>
            <p:nvPr/>
          </p:nvSpPr>
          <p:spPr>
            <a:xfrm>
              <a:off x="6264855" y="5183785"/>
              <a:ext cx="483143" cy="369332"/>
            </a:xfrm>
            <a:prstGeom prst="rect">
              <a:avLst/>
            </a:prstGeom>
            <a:noFill/>
          </p:spPr>
          <p:txBody>
            <a:bodyPr wrap="square" lIns="91440" tIns="45720" rIns="91440" bIns="45720" rtlCol="0">
              <a:spAutoFit/>
            </a:bodyPr>
            <a:lstStyle/>
            <a:p>
              <a:r>
                <a:rPr lang="en-US" sz="1800" dirty="0" err="1"/>
                <a:t>cw</a:t>
              </a:r>
              <a:endParaRPr lang="en-US" sz="1800" dirty="0"/>
            </a:p>
          </p:txBody>
        </p:sp>
        <p:sp>
          <p:nvSpPr>
            <p:cNvPr id="132" name="TextBox 131">
              <a:extLst>
                <a:ext uri="{FF2B5EF4-FFF2-40B4-BE49-F238E27FC236}">
                  <a16:creationId xmlns:a16="http://schemas.microsoft.com/office/drawing/2014/main" id="{86D01897-54EA-4629-18DE-EDEFBF1FA628}"/>
                </a:ext>
              </a:extLst>
            </p:cNvPr>
            <p:cNvSpPr txBox="1"/>
            <p:nvPr/>
          </p:nvSpPr>
          <p:spPr>
            <a:xfrm>
              <a:off x="6813245" y="5183473"/>
              <a:ext cx="448877" cy="369332"/>
            </a:xfrm>
            <a:prstGeom prst="rect">
              <a:avLst/>
            </a:prstGeom>
            <a:noFill/>
          </p:spPr>
          <p:txBody>
            <a:bodyPr wrap="square" lIns="91440" tIns="45720" rIns="91440" bIns="45720" rtlCol="0">
              <a:spAutoFit/>
            </a:bodyPr>
            <a:lstStyle/>
            <a:p>
              <a:r>
                <a:rPr lang="en-US" sz="1800" dirty="0" err="1"/>
                <a:t>sw</a:t>
              </a:r>
              <a:endParaRPr lang="en-US" sz="1800" dirty="0"/>
            </a:p>
          </p:txBody>
        </p:sp>
      </p:grpSp>
      <p:sp>
        <p:nvSpPr>
          <p:cNvPr id="133" name="TextBox 132">
            <a:extLst>
              <a:ext uri="{FF2B5EF4-FFF2-40B4-BE49-F238E27FC236}">
                <a16:creationId xmlns:a16="http://schemas.microsoft.com/office/drawing/2014/main" id="{A686E84A-EB74-F784-AFCA-F7E35682DEE4}"/>
              </a:ext>
            </a:extLst>
          </p:cNvPr>
          <p:cNvSpPr txBox="1"/>
          <p:nvPr/>
        </p:nvSpPr>
        <p:spPr>
          <a:xfrm>
            <a:off x="5798353" y="4829249"/>
            <a:ext cx="992856" cy="369332"/>
          </a:xfrm>
          <a:prstGeom prst="rect">
            <a:avLst/>
          </a:prstGeom>
          <a:noFill/>
        </p:spPr>
        <p:txBody>
          <a:bodyPr wrap="square" lIns="91440" tIns="45720" rIns="91440" bIns="45720" rtlCol="0">
            <a:spAutoFit/>
          </a:bodyPr>
          <a:lstStyle/>
          <a:p>
            <a:r>
              <a:rPr lang="en-US" sz="1800" dirty="0"/>
              <a:t>ready</a:t>
            </a:r>
          </a:p>
        </p:txBody>
      </p:sp>
      <p:sp>
        <p:nvSpPr>
          <p:cNvPr id="134" name="TextBox 133">
            <a:extLst>
              <a:ext uri="{FF2B5EF4-FFF2-40B4-BE49-F238E27FC236}">
                <a16:creationId xmlns:a16="http://schemas.microsoft.com/office/drawing/2014/main" id="{0A3501B1-53D1-BBFE-5B80-67D70C8BA1AE}"/>
              </a:ext>
            </a:extLst>
          </p:cNvPr>
          <p:cNvSpPr txBox="1"/>
          <p:nvPr/>
        </p:nvSpPr>
        <p:spPr>
          <a:xfrm>
            <a:off x="780056" y="4295337"/>
            <a:ext cx="992856" cy="369332"/>
          </a:xfrm>
          <a:prstGeom prst="rect">
            <a:avLst/>
          </a:prstGeom>
          <a:noFill/>
        </p:spPr>
        <p:txBody>
          <a:bodyPr wrap="square" lIns="91440" tIns="45720" rIns="91440" bIns="45720" rtlCol="0">
            <a:spAutoFit/>
          </a:bodyPr>
          <a:lstStyle/>
          <a:p>
            <a:pPr algn="ctr"/>
            <a:r>
              <a:rPr lang="en-US" sz="1800" dirty="0" err="1"/>
              <a:t>myISR</a:t>
            </a:r>
            <a:r>
              <a:rPr lang="en-US" sz="1800" dirty="0"/>
              <a:t>()</a:t>
            </a:r>
          </a:p>
        </p:txBody>
      </p:sp>
      <p:cxnSp>
        <p:nvCxnSpPr>
          <p:cNvPr id="135" name="Straight Connector 134">
            <a:extLst>
              <a:ext uri="{FF2B5EF4-FFF2-40B4-BE49-F238E27FC236}">
                <a16:creationId xmlns:a16="http://schemas.microsoft.com/office/drawing/2014/main" id="{1A83B9FA-DE89-DA71-3C7C-180DBE5F3586}"/>
              </a:ext>
              <a:ext uri="{C183D7F6-B498-43B3-948B-1728B52AA6E4}">
                <adec:decorative xmlns:adec="http://schemas.microsoft.com/office/drawing/2017/decorative" val="1"/>
              </a:ext>
            </a:extLst>
          </p:cNvPr>
          <p:cNvCxnSpPr>
            <a:cxnSpLocks/>
            <a:stCxn id="136" idx="3"/>
          </p:cNvCxnSpPr>
          <p:nvPr/>
        </p:nvCxnSpPr>
        <p:spPr>
          <a:xfrm>
            <a:off x="2199844" y="5013915"/>
            <a:ext cx="3621682"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70DF4908-F45B-C864-CD5D-905BD0F5E48B}"/>
              </a:ext>
            </a:extLst>
          </p:cNvPr>
          <p:cNvSpPr txBox="1"/>
          <p:nvPr/>
        </p:nvSpPr>
        <p:spPr>
          <a:xfrm>
            <a:off x="1206988" y="4829249"/>
            <a:ext cx="992856" cy="369332"/>
          </a:xfrm>
          <a:prstGeom prst="rect">
            <a:avLst/>
          </a:prstGeom>
          <a:noFill/>
        </p:spPr>
        <p:txBody>
          <a:bodyPr wrap="square" lIns="91440" tIns="45720" rIns="91440" bIns="45720" rtlCol="0">
            <a:spAutoFit/>
          </a:bodyPr>
          <a:lstStyle/>
          <a:p>
            <a:pPr algn="r"/>
            <a:r>
              <a:rPr lang="en-US" sz="1800" dirty="0"/>
              <a:t>Interrupt</a:t>
            </a:r>
          </a:p>
        </p:txBody>
      </p:sp>
      <p:cxnSp>
        <p:nvCxnSpPr>
          <p:cNvPr id="137" name="Straight Connector 136">
            <a:extLst>
              <a:ext uri="{FF2B5EF4-FFF2-40B4-BE49-F238E27FC236}">
                <a16:creationId xmlns:a16="http://schemas.microsoft.com/office/drawing/2014/main" id="{4B68DA99-535F-DA8C-3C8B-48621F6A1D21}"/>
              </a:ext>
              <a:ext uri="{C183D7F6-B498-43B3-948B-1728B52AA6E4}">
                <adec:decorative xmlns:adec="http://schemas.microsoft.com/office/drawing/2017/decorative" val="1"/>
              </a:ext>
            </a:extLst>
          </p:cNvPr>
          <p:cNvCxnSpPr/>
          <p:nvPr/>
        </p:nvCxnSpPr>
        <p:spPr>
          <a:xfrm>
            <a:off x="2727689" y="5013915"/>
            <a:ext cx="900830" cy="0"/>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6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p:bldP spid="1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 – UART Note</a:t>
            </a:r>
          </a:p>
        </p:txBody>
      </p:sp>
      <p:sp>
        <p:nvSpPr>
          <p:cNvPr id="4" name="Content Placeholder 3"/>
          <p:cNvSpPr>
            <a:spLocks noGrp="1"/>
          </p:cNvSpPr>
          <p:nvPr>
            <p:ph idx="1"/>
          </p:nvPr>
        </p:nvSpPr>
        <p:spPr>
          <a:xfrm>
            <a:off x="581736" y="1523052"/>
            <a:ext cx="8131175" cy="4324350"/>
          </a:xfrm>
        </p:spPr>
        <p:txBody>
          <a:bodyPr/>
          <a:lstStyle/>
          <a:p>
            <a:r>
              <a:rPr lang="en-US" dirty="0"/>
              <a:t>Note:</a:t>
            </a:r>
            <a:r>
              <a:rPr lang="en-US" b="0" dirty="0"/>
              <a:t> In your program, you may want to check if the users has hit the key on the keyboard without having to actually read the key. For these cases the following command will prove useful. Note that "</a:t>
            </a:r>
            <a:r>
              <a:rPr lang="en-US" b="0" dirty="0" err="1"/>
              <a:t>uartRecReg</a:t>
            </a:r>
            <a:r>
              <a:rPr lang="en-US" b="0" dirty="0"/>
              <a:t>" is a constant, the address of the </a:t>
            </a:r>
            <a:r>
              <a:rPr lang="en-US" b="0" dirty="0" err="1"/>
              <a:t>uart</a:t>
            </a:r>
            <a:r>
              <a:rPr lang="en-US" b="0" dirty="0"/>
              <a:t>.</a:t>
            </a:r>
            <a:br>
              <a:rPr lang="en-US" dirty="0"/>
            </a:br>
            <a:r>
              <a:rPr lang="en-US" dirty="0"/>
              <a:t>	</a:t>
            </a:r>
            <a:r>
              <a:rPr lang="en-US" dirty="0" err="1"/>
              <a:t>XUartLite_IsReceiveEmpty</a:t>
            </a:r>
            <a:r>
              <a:rPr lang="en-US" dirty="0"/>
              <a:t>(</a:t>
            </a:r>
            <a:r>
              <a:rPr lang="en-US" dirty="0" err="1"/>
              <a:t>uartRecReg</a:t>
            </a:r>
            <a:r>
              <a:rPr lang="en-US" dirty="0"/>
              <a:t>);</a:t>
            </a:r>
            <a:endParaRPr lang="en-US" b="0" dirty="0"/>
          </a:p>
        </p:txBody>
      </p:sp>
      <p:sp>
        <p:nvSpPr>
          <p:cNvPr id="6"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105213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 – Hardware</a:t>
            </a:r>
          </a:p>
        </p:txBody>
      </p:sp>
      <p:sp>
        <p:nvSpPr>
          <p:cNvPr id="8" name="Content Placeholder 3"/>
          <p:cNvSpPr txBox="1">
            <a:spLocks/>
          </p:cNvSpPr>
          <p:nvPr/>
        </p:nvSpPr>
        <p:spPr bwMode="auto">
          <a:xfrm>
            <a:off x="581736" y="1523052"/>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b="0" dirty="0"/>
              <a:t>With the expectation of the following engineering change orders (ECO) in the table below, the hardware you developed in lab2 will be unchanged. For the following ECO, please refer to the high-level architecture in lab 2.</a:t>
            </a:r>
            <a:endParaRPr lang="en-US" b="0" kern="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640271"/>
              </p:ext>
            </p:extLst>
          </p:nvPr>
        </p:nvGraphicFramePr>
        <p:xfrm>
          <a:off x="581736" y="3167955"/>
          <a:ext cx="8131175" cy="3157659"/>
        </p:xfrm>
        <a:graphic>
          <a:graphicData uri="http://schemas.openxmlformats.org/drawingml/2006/table">
            <a:tbl>
              <a:tblPr firstCol="1"/>
              <a:tblGrid>
                <a:gridCol w="1096939">
                  <a:extLst>
                    <a:ext uri="{9D8B030D-6E8A-4147-A177-3AD203B41FA5}">
                      <a16:colId xmlns:a16="http://schemas.microsoft.com/office/drawing/2014/main" val="20000"/>
                    </a:ext>
                  </a:extLst>
                </a:gridCol>
                <a:gridCol w="7034236">
                  <a:extLst>
                    <a:ext uri="{9D8B030D-6E8A-4147-A177-3AD203B41FA5}">
                      <a16:colId xmlns:a16="http://schemas.microsoft.com/office/drawing/2014/main" val="20001"/>
                    </a:ext>
                  </a:extLst>
                </a:gridCol>
              </a:tblGrid>
              <a:tr h="255969">
                <a:tc>
                  <a:txBody>
                    <a:bodyPr/>
                    <a:lstStyle/>
                    <a:p>
                      <a:pPr algn="l" fontAlgn="t"/>
                      <a:r>
                        <a:rPr lang="en-US" sz="1600" dirty="0">
                          <a:effectLst/>
                        </a:rPr>
                        <a:t>Name:</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109538" indent="0" algn="l" fontAlgn="t"/>
                      <a:r>
                        <a:rPr lang="en-US" sz="1600" dirty="0">
                          <a:effectLst/>
                        </a:rPr>
                        <a:t>Trigger Voltage, Trigger Time</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r h="255969">
                <a:tc>
                  <a:txBody>
                    <a:bodyPr/>
                    <a:lstStyle/>
                    <a:p>
                      <a:pPr algn="l" fontAlgn="t"/>
                      <a:r>
                        <a:rPr lang="en-US" sz="1600">
                          <a:effectLst/>
                        </a:rPr>
                        <a:t>Scope:</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109538" indent="0" algn="l" fontAlgn="t"/>
                      <a:r>
                        <a:rPr lang="en-US" sz="1600" dirty="0">
                          <a:effectLst/>
                        </a:rPr>
                        <a:t>lab2_dp and lab2</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5969">
                <a:tc>
                  <a:txBody>
                    <a:bodyPr/>
                    <a:lstStyle/>
                    <a:p>
                      <a:pPr algn="l" fontAlgn="t"/>
                      <a:r>
                        <a:rPr lang="en-US" sz="1600">
                          <a:effectLst/>
                        </a:rPr>
                        <a:t>Type:</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109538" indent="0" algn="l" fontAlgn="t"/>
                      <a:r>
                        <a:rPr lang="en-US" sz="1600" dirty="0">
                          <a:effectLst/>
                        </a:rPr>
                        <a:t>Change to the entity descriptions.</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2259201">
                <a:tc>
                  <a:txBody>
                    <a:bodyPr/>
                    <a:lstStyle/>
                    <a:p>
                      <a:pPr algn="l" fontAlgn="t"/>
                      <a:r>
                        <a:rPr lang="en-US" sz="1600" dirty="0">
                          <a:effectLst/>
                        </a:rPr>
                        <a:t>Details:</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231775" marR="0" lvl="0" indent="-122238" algn="l" defTabSz="914400" rtl="0" eaLnBrk="1" fontAlgn="t" latinLnBrk="0" hangingPunct="1">
                        <a:lnSpc>
                          <a:spcPct val="100000"/>
                        </a:lnSpc>
                        <a:spcBef>
                          <a:spcPts val="0"/>
                        </a:spcBef>
                        <a:spcAft>
                          <a:spcPts val="0"/>
                        </a:spcAft>
                        <a:buClrTx/>
                        <a:buSzTx/>
                        <a:buFont typeface="Arial"/>
                        <a:buChar char="•"/>
                        <a:tabLst/>
                        <a:defRPr/>
                      </a:pPr>
                      <a:r>
                        <a:rPr lang="en-US" sz="1600" dirty="0">
                          <a:effectLst/>
                        </a:rPr>
                        <a:t>Add the </a:t>
                      </a:r>
                      <a:r>
                        <a:rPr lang="en-US" sz="1600" dirty="0" err="1">
                          <a:effectLst/>
                        </a:rPr>
                        <a:t>triggerVolt</a:t>
                      </a:r>
                      <a:r>
                        <a:rPr lang="en-US" sz="1600" dirty="0">
                          <a:effectLst/>
                        </a:rPr>
                        <a:t> and </a:t>
                      </a:r>
                      <a:r>
                        <a:rPr lang="en-US" sz="1600" dirty="0" err="1">
                          <a:effectLst/>
                        </a:rPr>
                        <a:t>triggerTime</a:t>
                      </a:r>
                      <a:r>
                        <a:rPr lang="en-US" sz="1600" dirty="0">
                          <a:effectLst/>
                        </a:rPr>
                        <a:t> signals as inputs to the lab2_dp entity description.</a:t>
                      </a:r>
                    </a:p>
                    <a:p>
                      <a:pPr marL="231775" indent="-122238" algn="l" fontAlgn="t">
                        <a:buFont typeface="Arial"/>
                        <a:buChar char="•"/>
                      </a:pPr>
                      <a:r>
                        <a:rPr lang="en-US" sz="1600" dirty="0">
                          <a:effectLst/>
                        </a:rPr>
                        <a:t>Inside the lab2_dp component, update the logic driving the </a:t>
                      </a:r>
                      <a:r>
                        <a:rPr lang="en-US" sz="1600" dirty="0" err="1">
                          <a:effectLst/>
                        </a:rPr>
                        <a:t>triggerVolt</a:t>
                      </a:r>
                      <a:r>
                        <a:rPr lang="en-US" sz="1600" dirty="0">
                          <a:effectLst/>
                        </a:rPr>
                        <a:t> and </a:t>
                      </a:r>
                      <a:r>
                        <a:rPr lang="en-US" sz="1600" dirty="0" err="1">
                          <a:effectLst/>
                        </a:rPr>
                        <a:t>triggerTime</a:t>
                      </a:r>
                      <a:r>
                        <a:rPr lang="en-US" sz="1600" dirty="0">
                          <a:effectLst/>
                        </a:rPr>
                        <a:t> signals with an extra condition when </a:t>
                      </a:r>
                      <a:r>
                        <a:rPr lang="en-US" sz="1600" dirty="0" err="1">
                          <a:effectLst/>
                        </a:rPr>
                        <a:t>exSel</a:t>
                      </a:r>
                      <a:r>
                        <a:rPr lang="en-US" sz="1600" dirty="0">
                          <a:effectLst/>
                        </a:rPr>
                        <a:t> = ‘1’ to take in the external </a:t>
                      </a:r>
                      <a:r>
                        <a:rPr lang="en-US" sz="1600" dirty="0" err="1">
                          <a:effectLst/>
                        </a:rPr>
                        <a:t>triggerVolt</a:t>
                      </a:r>
                      <a:r>
                        <a:rPr lang="en-US" sz="1600" dirty="0">
                          <a:effectLst/>
                        </a:rPr>
                        <a:t> and </a:t>
                      </a:r>
                      <a:r>
                        <a:rPr lang="en-US" sz="1600" dirty="0" err="1">
                          <a:effectLst/>
                        </a:rPr>
                        <a:t>triggerTime</a:t>
                      </a:r>
                      <a:r>
                        <a:rPr lang="en-US" sz="1600" dirty="0">
                          <a:effectLst/>
                        </a:rPr>
                        <a:t> values as inputs from the </a:t>
                      </a:r>
                      <a:r>
                        <a:rPr lang="en-US" sz="1600" dirty="0" err="1">
                          <a:effectLst/>
                        </a:rPr>
                        <a:t>MicroBlaze</a:t>
                      </a:r>
                      <a:r>
                        <a:rPr lang="en-US" sz="1600" dirty="0">
                          <a:effectLst/>
                        </a:rPr>
                        <a:t>.</a:t>
                      </a:r>
                    </a:p>
                    <a:p>
                      <a:pPr marL="231775" indent="-122238" algn="l" fontAlgn="t">
                        <a:buFont typeface="Arial"/>
                        <a:buChar char="•"/>
                      </a:pPr>
                      <a:r>
                        <a:rPr lang="en-US" sz="1600" dirty="0">
                          <a:effectLst/>
                        </a:rPr>
                        <a:t>Drive the </a:t>
                      </a:r>
                      <a:r>
                        <a:rPr lang="en-US" sz="1600" dirty="0" err="1">
                          <a:effectLst/>
                        </a:rPr>
                        <a:t>triggerTime</a:t>
                      </a:r>
                      <a:r>
                        <a:rPr lang="en-US" sz="1600" dirty="0">
                          <a:effectLst/>
                        </a:rPr>
                        <a:t> and </a:t>
                      </a:r>
                      <a:r>
                        <a:rPr lang="en-US" sz="1600" dirty="0" err="1">
                          <a:effectLst/>
                        </a:rPr>
                        <a:t>triggerVolt</a:t>
                      </a:r>
                      <a:r>
                        <a:rPr lang="en-US" sz="1600" dirty="0">
                          <a:effectLst/>
                        </a:rPr>
                        <a:t> inputs on the video component with the corresponding signals on the lab2_dp entity if </a:t>
                      </a:r>
                      <a:r>
                        <a:rPr lang="en-US" sz="1600" dirty="0" err="1">
                          <a:effectLst/>
                        </a:rPr>
                        <a:t>exSel</a:t>
                      </a:r>
                      <a:r>
                        <a:rPr lang="en-US" sz="1600" dirty="0">
                          <a:effectLst/>
                        </a:rPr>
                        <a:t> =‘1’ and the original Lab 2 buttons configuration when </a:t>
                      </a:r>
                      <a:r>
                        <a:rPr lang="en-US" sz="1600" dirty="0" err="1">
                          <a:effectLst/>
                        </a:rPr>
                        <a:t>exSel</a:t>
                      </a:r>
                      <a:r>
                        <a:rPr lang="en-US" sz="1600" dirty="0">
                          <a:effectLst/>
                        </a:rPr>
                        <a:t> = ‘0’.</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9"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4200378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 – Hardware</a:t>
            </a:r>
          </a:p>
        </p:txBody>
      </p:sp>
      <p:sp>
        <p:nvSpPr>
          <p:cNvPr id="8" name="Content Placeholder 3"/>
          <p:cNvSpPr txBox="1">
            <a:spLocks/>
          </p:cNvSpPr>
          <p:nvPr/>
        </p:nvSpPr>
        <p:spPr bwMode="auto">
          <a:xfrm>
            <a:off x="581736" y="1523052"/>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b="0" dirty="0"/>
              <a:t>With the expectation of the following engineering change orders (ECO) in the table below, the hardware you developed in lab2 will be unchanged. For the following ECO, please refer to the high-level architecture in lab 2.</a:t>
            </a:r>
            <a:endParaRPr lang="en-US" b="0" kern="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1906112"/>
              </p:ext>
            </p:extLst>
          </p:nvPr>
        </p:nvGraphicFramePr>
        <p:xfrm>
          <a:off x="581736" y="3167955"/>
          <a:ext cx="8131174" cy="3157659"/>
        </p:xfrm>
        <a:graphic>
          <a:graphicData uri="http://schemas.openxmlformats.org/drawingml/2006/table">
            <a:tbl>
              <a:tblPr firstCol="1"/>
              <a:tblGrid>
                <a:gridCol w="1096939">
                  <a:extLst>
                    <a:ext uri="{9D8B030D-6E8A-4147-A177-3AD203B41FA5}">
                      <a16:colId xmlns:a16="http://schemas.microsoft.com/office/drawing/2014/main" val="20000"/>
                    </a:ext>
                  </a:extLst>
                </a:gridCol>
                <a:gridCol w="7034235">
                  <a:extLst>
                    <a:ext uri="{9D8B030D-6E8A-4147-A177-3AD203B41FA5}">
                      <a16:colId xmlns:a16="http://schemas.microsoft.com/office/drawing/2014/main" val="20001"/>
                    </a:ext>
                  </a:extLst>
                </a:gridCol>
              </a:tblGrid>
              <a:tr h="255969">
                <a:tc>
                  <a:txBody>
                    <a:bodyPr/>
                    <a:lstStyle/>
                    <a:p>
                      <a:pPr algn="l" fontAlgn="t"/>
                      <a:r>
                        <a:rPr lang="en-US" sz="1600" dirty="0">
                          <a:effectLst/>
                        </a:rPr>
                        <a:t>Name:</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109538" indent="0" algn="l" fontAlgn="t"/>
                      <a:r>
                        <a:rPr lang="en-US" sz="1600" dirty="0">
                          <a:effectLst/>
                        </a:rPr>
                        <a:t>Trigger Voltage, Trigger Time</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r h="255969">
                <a:tc>
                  <a:txBody>
                    <a:bodyPr/>
                    <a:lstStyle/>
                    <a:p>
                      <a:pPr algn="l" fontAlgn="t"/>
                      <a:r>
                        <a:rPr lang="en-US" sz="1600">
                          <a:effectLst/>
                        </a:rPr>
                        <a:t>Scope:</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109538" indent="0" algn="l" fontAlgn="t"/>
                      <a:r>
                        <a:rPr lang="en-US" sz="1600" dirty="0">
                          <a:effectLst/>
                        </a:rPr>
                        <a:t>lab2_dp and lab2</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5969">
                <a:tc>
                  <a:txBody>
                    <a:bodyPr/>
                    <a:lstStyle/>
                    <a:p>
                      <a:pPr algn="l" fontAlgn="t"/>
                      <a:r>
                        <a:rPr lang="en-US" sz="1600">
                          <a:effectLst/>
                        </a:rPr>
                        <a:t>Type:</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109538" indent="0" algn="l" fontAlgn="t"/>
                      <a:r>
                        <a:rPr lang="en-US" sz="1600" dirty="0">
                          <a:effectLst/>
                        </a:rPr>
                        <a:t>Change to the entity descriptions.</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2259201">
                <a:tc>
                  <a:txBody>
                    <a:bodyPr/>
                    <a:lstStyle/>
                    <a:p>
                      <a:pPr algn="l" fontAlgn="t"/>
                      <a:r>
                        <a:rPr lang="en-US" sz="1600">
                          <a:effectLst/>
                        </a:rPr>
                        <a:t>Details:</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231775" indent="-122238" algn="l" fontAlgn="t">
                        <a:buFont typeface="Arial"/>
                        <a:buChar char="•"/>
                      </a:pPr>
                      <a:r>
                        <a:rPr lang="en-US" sz="1600" dirty="0">
                          <a:effectLst/>
                        </a:rPr>
                        <a:t>Inside the lab2_dp component, remove the logic driving the </a:t>
                      </a:r>
                      <a:r>
                        <a:rPr lang="en-US" sz="1600" dirty="0" err="1">
                          <a:effectLst/>
                        </a:rPr>
                        <a:t>triggerVolt</a:t>
                      </a:r>
                      <a:r>
                        <a:rPr lang="en-US" sz="1600" dirty="0">
                          <a:effectLst/>
                        </a:rPr>
                        <a:t> and </a:t>
                      </a:r>
                      <a:r>
                        <a:rPr lang="en-US" sz="1600" dirty="0" err="1">
                          <a:effectLst/>
                        </a:rPr>
                        <a:t>triggerTime</a:t>
                      </a:r>
                      <a:r>
                        <a:rPr lang="en-US" sz="1600" dirty="0">
                          <a:effectLst/>
                        </a:rPr>
                        <a:t> signals into the video component.</a:t>
                      </a:r>
                    </a:p>
                    <a:p>
                      <a:pPr marL="231775" indent="-122238" algn="l" fontAlgn="t">
                        <a:buFont typeface="Arial"/>
                        <a:buChar char="•"/>
                      </a:pPr>
                      <a:r>
                        <a:rPr lang="en-US" sz="1600" dirty="0">
                          <a:effectLst/>
                        </a:rPr>
                        <a:t>Remove the buttons signal from the lab2 and lab2_dp entities.</a:t>
                      </a:r>
                    </a:p>
                    <a:p>
                      <a:pPr marL="231775" indent="-122238" algn="l" fontAlgn="t">
                        <a:buFont typeface="Arial"/>
                        <a:buChar char="•"/>
                      </a:pPr>
                      <a:r>
                        <a:rPr lang="en-US" sz="1600" dirty="0">
                          <a:effectLst/>
                        </a:rPr>
                        <a:t>Remove the buttons signal from the </a:t>
                      </a:r>
                      <a:r>
                        <a:rPr lang="en-US" sz="1600" dirty="0" err="1">
                          <a:effectLst/>
                        </a:rPr>
                        <a:t>xdc</a:t>
                      </a:r>
                      <a:r>
                        <a:rPr lang="en-US" sz="1600" dirty="0">
                          <a:effectLst/>
                        </a:rPr>
                        <a:t> file.</a:t>
                      </a:r>
                    </a:p>
                    <a:p>
                      <a:pPr marL="231775" indent="-122238" algn="l" fontAlgn="t">
                        <a:buFont typeface="Arial"/>
                        <a:buChar char="•"/>
                      </a:pPr>
                      <a:r>
                        <a:rPr lang="en-US" sz="1600" dirty="0">
                          <a:effectLst/>
                        </a:rPr>
                        <a:t>Add the </a:t>
                      </a:r>
                      <a:r>
                        <a:rPr lang="en-US" sz="1600" dirty="0" err="1">
                          <a:effectLst/>
                        </a:rPr>
                        <a:t>triggerVolt</a:t>
                      </a:r>
                      <a:r>
                        <a:rPr lang="en-US" sz="1600" dirty="0">
                          <a:effectLst/>
                        </a:rPr>
                        <a:t> and </a:t>
                      </a:r>
                      <a:r>
                        <a:rPr lang="en-US" sz="1600" dirty="0" err="1">
                          <a:effectLst/>
                        </a:rPr>
                        <a:t>triggerTime</a:t>
                      </a:r>
                      <a:r>
                        <a:rPr lang="en-US" sz="1600" dirty="0">
                          <a:effectLst/>
                        </a:rPr>
                        <a:t> signals to the lab2 and lab2_dp entity descriptions.</a:t>
                      </a:r>
                    </a:p>
                    <a:p>
                      <a:pPr marL="231775" indent="-122238" algn="l" fontAlgn="t">
                        <a:buFont typeface="Arial"/>
                        <a:buChar char="•"/>
                      </a:pPr>
                      <a:r>
                        <a:rPr lang="en-US" sz="1600" dirty="0">
                          <a:effectLst/>
                        </a:rPr>
                        <a:t>Drive the </a:t>
                      </a:r>
                      <a:r>
                        <a:rPr lang="en-US" sz="1600" dirty="0" err="1">
                          <a:effectLst/>
                        </a:rPr>
                        <a:t>triggerTime</a:t>
                      </a:r>
                      <a:r>
                        <a:rPr lang="en-US" sz="1600" dirty="0">
                          <a:effectLst/>
                        </a:rPr>
                        <a:t> and </a:t>
                      </a:r>
                      <a:r>
                        <a:rPr lang="en-US" sz="1600" dirty="0" err="1">
                          <a:effectLst/>
                        </a:rPr>
                        <a:t>triggerVolt</a:t>
                      </a:r>
                      <a:r>
                        <a:rPr lang="en-US" sz="1600" dirty="0">
                          <a:effectLst/>
                        </a:rPr>
                        <a:t> inputs on the video component with the corresponding signals on the lab2_dp entity.</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9"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1538321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 – Signals</a:t>
            </a:r>
          </a:p>
        </p:txBody>
      </p:sp>
      <p:sp>
        <p:nvSpPr>
          <p:cNvPr id="8" name="Content Placeholder 3"/>
          <p:cNvSpPr txBox="1">
            <a:spLocks/>
          </p:cNvSpPr>
          <p:nvPr/>
        </p:nvSpPr>
        <p:spPr bwMode="auto">
          <a:xfrm>
            <a:off x="581736" y="1523052"/>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b="0" dirty="0"/>
              <a:t>Your first step will be to create a component for your lab2 component in your </a:t>
            </a:r>
            <a:r>
              <a:rPr lang="en-US" b="0" dirty="0" err="1"/>
              <a:t>Vivado</a:t>
            </a:r>
            <a:r>
              <a:rPr lang="en-US" b="0" dirty="0"/>
              <a:t> repository. This will require you to think about what signals are routed to the </a:t>
            </a:r>
            <a:r>
              <a:rPr lang="en-US" b="0" dirty="0" err="1"/>
              <a:t>MicroBlaze</a:t>
            </a:r>
            <a:r>
              <a:rPr lang="en-US" b="0" dirty="0"/>
              <a:t> and those going outside the </a:t>
            </a:r>
            <a:r>
              <a:rPr lang="en-US" b="0" dirty="0" err="1"/>
              <a:t>Artix</a:t>
            </a:r>
            <a:r>
              <a:rPr lang="en-US" b="0" dirty="0"/>
              <a:t> 7 chip. </a:t>
            </a:r>
            <a:endParaRPr lang="en-US" b="0" kern="0" dirty="0"/>
          </a:p>
        </p:txBody>
      </p:sp>
      <p:sp>
        <p:nvSpPr>
          <p:cNvPr id="9"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16</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386112068"/>
              </p:ext>
            </p:extLst>
          </p:nvPr>
        </p:nvGraphicFramePr>
        <p:xfrm>
          <a:off x="458906" y="3076024"/>
          <a:ext cx="8131174" cy="3497078"/>
        </p:xfrm>
        <a:graphic>
          <a:graphicData uri="http://schemas.openxmlformats.org/drawingml/2006/table">
            <a:tbl>
              <a:tblPr firstRow="1"/>
              <a:tblGrid>
                <a:gridCol w="4065587">
                  <a:extLst>
                    <a:ext uri="{9D8B030D-6E8A-4147-A177-3AD203B41FA5}">
                      <a16:colId xmlns:a16="http://schemas.microsoft.com/office/drawing/2014/main" val="20000"/>
                    </a:ext>
                  </a:extLst>
                </a:gridCol>
                <a:gridCol w="4065587">
                  <a:extLst>
                    <a:ext uri="{9D8B030D-6E8A-4147-A177-3AD203B41FA5}">
                      <a16:colId xmlns:a16="http://schemas.microsoft.com/office/drawing/2014/main" val="20001"/>
                    </a:ext>
                  </a:extLst>
                </a:gridCol>
              </a:tblGrid>
              <a:tr h="255969">
                <a:tc>
                  <a:txBody>
                    <a:bodyPr/>
                    <a:lstStyle/>
                    <a:p>
                      <a:pPr algn="l" fontAlgn="t"/>
                      <a:r>
                        <a:rPr lang="en-US" sz="1400" b="1" dirty="0">
                          <a:effectLst/>
                        </a:rPr>
                        <a:t>To/From </a:t>
                      </a:r>
                      <a:r>
                        <a:rPr lang="en-US" sz="1400" b="1" dirty="0" err="1">
                          <a:effectLst/>
                        </a:rPr>
                        <a:t>MicroBlaze</a:t>
                      </a:r>
                      <a:endParaRPr lang="en-US" sz="1400" b="1" dirty="0">
                        <a:effectLst/>
                      </a:endParaRP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400" b="1" dirty="0">
                          <a:effectLst/>
                        </a:rPr>
                        <a:t>Outside </a:t>
                      </a:r>
                      <a:r>
                        <a:rPr lang="en-US" sz="1400" b="1" dirty="0" err="1">
                          <a:effectLst/>
                        </a:rPr>
                        <a:t>Artix</a:t>
                      </a:r>
                      <a:r>
                        <a:rPr lang="en-US" sz="1400" b="1" dirty="0">
                          <a:effectLst/>
                        </a:rPr>
                        <a:t> 7</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r h="255969">
                <a:tc>
                  <a:txBody>
                    <a:bodyPr/>
                    <a:lstStyle/>
                    <a:p>
                      <a:pPr algn="l" fontAlgn="t"/>
                      <a:r>
                        <a:rPr lang="en-US" sz="1400" dirty="0" err="1">
                          <a:effectLst/>
                        </a:rPr>
                        <a:t>exWrAddr</a:t>
                      </a:r>
                      <a:endParaRPr lang="en-US" sz="1400" dirty="0">
                        <a:effectLst/>
                      </a:endParaRP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dirty="0" err="1">
                          <a:effectLst/>
                        </a:rPr>
                        <a:t>clk</a:t>
                      </a:r>
                      <a:endParaRPr lang="en-US" sz="1400" dirty="0">
                        <a:effectLst/>
                      </a:endParaRP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5969">
                <a:tc>
                  <a:txBody>
                    <a:bodyPr/>
                    <a:lstStyle/>
                    <a:p>
                      <a:pPr algn="l" fontAlgn="t"/>
                      <a:r>
                        <a:rPr lang="en-US" sz="1400" dirty="0" err="1">
                          <a:effectLst/>
                        </a:rPr>
                        <a:t>exWen</a:t>
                      </a:r>
                      <a:endParaRPr lang="en-US" sz="1400" dirty="0">
                        <a:effectLst/>
                      </a:endParaRP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400" dirty="0">
                          <a:effectLst/>
                        </a:rPr>
                        <a:t>reset</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255969">
                <a:tc>
                  <a:txBody>
                    <a:bodyPr/>
                    <a:lstStyle/>
                    <a:p>
                      <a:pPr algn="l" fontAlgn="t"/>
                      <a:r>
                        <a:rPr lang="en-US" sz="1400" dirty="0" err="1">
                          <a:effectLst/>
                        </a:rPr>
                        <a:t>exSel</a:t>
                      </a:r>
                      <a:endParaRPr lang="en-US" sz="1400" dirty="0">
                        <a:effectLst/>
                      </a:endParaRP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dirty="0" err="1">
                          <a:effectLst/>
                        </a:rPr>
                        <a:t>ac_mclk</a:t>
                      </a:r>
                      <a:endParaRPr lang="en-US" sz="1400" dirty="0">
                        <a:effectLst/>
                      </a:endParaRP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5969">
                <a:tc>
                  <a:txBody>
                    <a:bodyPr/>
                    <a:lstStyle/>
                    <a:p>
                      <a:pPr algn="l" fontAlgn="t"/>
                      <a:r>
                        <a:rPr lang="en-US" sz="1400" dirty="0" err="1">
                          <a:effectLst/>
                        </a:rPr>
                        <a:t>L_bus_out</a:t>
                      </a:r>
                      <a:r>
                        <a:rPr lang="en-US" sz="1400" dirty="0">
                          <a:effectLst/>
                        </a:rPr>
                        <a:t>, </a:t>
                      </a:r>
                      <a:r>
                        <a:rPr lang="en-US" sz="1400" dirty="0" err="1">
                          <a:effectLst/>
                        </a:rPr>
                        <a:t>R_bus_out</a:t>
                      </a:r>
                      <a:endParaRPr lang="en-US" sz="1400" dirty="0">
                        <a:effectLst/>
                      </a:endParaRP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400" dirty="0" err="1">
                          <a:effectLst/>
                        </a:rPr>
                        <a:t>ac_adc_sdata</a:t>
                      </a:r>
                      <a:endParaRPr lang="en-US" sz="1400" dirty="0">
                        <a:effectLst/>
                      </a:endParaRP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255969">
                <a:tc>
                  <a:txBody>
                    <a:bodyPr/>
                    <a:lstStyle/>
                    <a:p>
                      <a:pPr algn="l" fontAlgn="t"/>
                      <a:r>
                        <a:rPr lang="en-US" sz="1400" dirty="0" err="1">
                          <a:effectLst/>
                        </a:rPr>
                        <a:t>exLbus</a:t>
                      </a:r>
                      <a:r>
                        <a:rPr lang="en-US" sz="1400" dirty="0">
                          <a:effectLst/>
                        </a:rPr>
                        <a:t>, </a:t>
                      </a:r>
                      <a:r>
                        <a:rPr lang="en-US" sz="1400" dirty="0" err="1">
                          <a:effectLst/>
                        </a:rPr>
                        <a:t>exRbus</a:t>
                      </a:r>
                      <a:endParaRPr lang="en-US" sz="1400" dirty="0">
                        <a:effectLst/>
                      </a:endParaRP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dirty="0" err="1">
                          <a:effectLst/>
                        </a:rPr>
                        <a:t>ac_dac_sdata</a:t>
                      </a:r>
                      <a:endParaRPr lang="en-US" sz="1400" dirty="0">
                        <a:effectLst/>
                      </a:endParaRP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55969">
                <a:tc>
                  <a:txBody>
                    <a:bodyPr/>
                    <a:lstStyle/>
                    <a:p>
                      <a:pPr algn="l" fontAlgn="t"/>
                      <a:r>
                        <a:rPr lang="en-US" sz="1400" dirty="0" err="1">
                          <a:effectLst/>
                        </a:rPr>
                        <a:t>flagQ</a:t>
                      </a:r>
                      <a:endParaRPr lang="en-US" sz="1400" dirty="0">
                        <a:effectLst/>
                      </a:endParaRP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400" dirty="0" err="1">
                          <a:effectLst/>
                        </a:rPr>
                        <a:t>ac_bclk</a:t>
                      </a:r>
                      <a:endParaRPr lang="en-US" sz="1400" dirty="0">
                        <a:effectLst/>
                      </a:endParaRP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6"/>
                  </a:ext>
                </a:extLst>
              </a:tr>
              <a:tr h="255969">
                <a:tc>
                  <a:txBody>
                    <a:bodyPr/>
                    <a:lstStyle/>
                    <a:p>
                      <a:pPr algn="l" fontAlgn="t"/>
                      <a:r>
                        <a:rPr lang="en-US" sz="1400" dirty="0" err="1">
                          <a:effectLst/>
                        </a:rPr>
                        <a:t>flagClear</a:t>
                      </a:r>
                      <a:endParaRPr lang="en-US" sz="1400" dirty="0">
                        <a:effectLst/>
                      </a:endParaRP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dirty="0" err="1">
                          <a:effectLst/>
                        </a:rPr>
                        <a:t>ac_lrclk</a:t>
                      </a:r>
                      <a:endParaRPr lang="en-US" sz="1400" dirty="0">
                        <a:effectLst/>
                      </a:endParaRP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55969">
                <a:tc>
                  <a:txBody>
                    <a:bodyPr/>
                    <a:lstStyle/>
                    <a:p>
                      <a:pPr algn="l" fontAlgn="t"/>
                      <a:r>
                        <a:rPr lang="en-US" sz="1400" dirty="0" err="1">
                          <a:effectLst/>
                        </a:rPr>
                        <a:t>triggerTime</a:t>
                      </a:r>
                      <a:endParaRPr lang="en-US" sz="1400" dirty="0">
                        <a:effectLst/>
                      </a:endParaRP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400" dirty="0" err="1">
                          <a:effectLst/>
                        </a:rPr>
                        <a:t>sda</a:t>
                      </a:r>
                      <a:endParaRPr lang="en-US" sz="1400" dirty="0">
                        <a:effectLst/>
                      </a:endParaRP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8"/>
                  </a:ext>
                </a:extLst>
              </a:tr>
              <a:tr h="255969">
                <a:tc>
                  <a:txBody>
                    <a:bodyPr/>
                    <a:lstStyle/>
                    <a:p>
                      <a:pPr algn="l" fontAlgn="t"/>
                      <a:r>
                        <a:rPr lang="en-US" sz="1400" dirty="0" err="1">
                          <a:effectLst/>
                        </a:rPr>
                        <a:t>triggerVolt</a:t>
                      </a:r>
                      <a:endParaRPr lang="en-US" sz="1400" dirty="0">
                        <a:effectLst/>
                      </a:endParaRP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dirty="0" err="1">
                          <a:effectLst/>
                        </a:rPr>
                        <a:t>scl</a:t>
                      </a:r>
                      <a:endParaRPr lang="en-US" sz="1400" dirty="0">
                        <a:effectLst/>
                      </a:endParaRP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55969">
                <a:tc>
                  <a:txBody>
                    <a:bodyPr/>
                    <a:lstStyle/>
                    <a:p>
                      <a:pPr algn="l" fontAlgn="t"/>
                      <a:r>
                        <a:rPr lang="en-US" sz="1400" dirty="0">
                          <a:effectLst/>
                        </a:rPr>
                        <a:t>ready (from Flag Reg)</a:t>
                      </a: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400" dirty="0" err="1">
                          <a:effectLst/>
                        </a:rPr>
                        <a:t>tmds</a:t>
                      </a:r>
                      <a:endParaRPr lang="en-US" sz="1400" dirty="0">
                        <a:effectLst/>
                      </a:endParaRP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10"/>
                  </a:ext>
                </a:extLst>
              </a:tr>
              <a:tr h="255969">
                <a:tc>
                  <a:txBody>
                    <a:bodyPr/>
                    <a:lstStyle/>
                    <a:p>
                      <a:pPr algn="l" fontAlgn="t"/>
                      <a:endParaRPr lang="en-US" sz="1400" dirty="0">
                        <a:effectLst/>
                      </a:endParaRP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dirty="0" err="1">
                          <a:effectLst/>
                        </a:rPr>
                        <a:t>tmdsb</a:t>
                      </a:r>
                      <a:endParaRPr lang="en-US" sz="1400" dirty="0">
                        <a:effectLst/>
                      </a:endParaRP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55969">
                <a:tc>
                  <a:txBody>
                    <a:bodyPr/>
                    <a:lstStyle/>
                    <a:p>
                      <a:pPr algn="l" fontAlgn="t"/>
                      <a:endParaRPr lang="en-US" sz="1400" dirty="0">
                        <a:effectLst/>
                      </a:endParaRP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lumMod val="95000"/>
                      </a:schemeClr>
                    </a:solidFill>
                  </a:tcPr>
                </a:tc>
                <a:tc>
                  <a:txBody>
                    <a:bodyPr/>
                    <a:lstStyle/>
                    <a:p>
                      <a:pPr algn="l" fontAlgn="t"/>
                      <a:r>
                        <a:rPr lang="en-US" sz="1400" dirty="0" err="1">
                          <a:effectLst/>
                        </a:rPr>
                        <a:t>btn</a:t>
                      </a:r>
                      <a:endParaRPr lang="en-US" sz="1400" dirty="0">
                        <a:effectLst/>
                      </a:endParaRPr>
                    </a:p>
                  </a:txBody>
                  <a:tcPr marL="34778" marR="34778" marT="27823" marB="2782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5906057"/>
                  </a:ext>
                </a:extLst>
              </a:tr>
            </a:tbl>
          </a:graphicData>
        </a:graphic>
      </p:graphicFrame>
    </p:spTree>
    <p:extLst>
      <p:ext uri="{BB962C8B-B14F-4D97-AF65-F5344CB8AC3E}">
        <p14:creationId xmlns:p14="http://schemas.microsoft.com/office/powerpoint/2010/main" val="1234610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52C22-4231-C523-39A6-B2C0C58F0A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46325F-3C99-00DE-0997-CE0D93CB43EB}"/>
              </a:ext>
            </a:extLst>
          </p:cNvPr>
          <p:cNvSpPr>
            <a:spLocks noGrp="1"/>
          </p:cNvSpPr>
          <p:nvPr>
            <p:ph type="title"/>
          </p:nvPr>
        </p:nvSpPr>
        <p:spPr/>
        <p:txBody>
          <a:bodyPr/>
          <a:lstStyle/>
          <a:p>
            <a:r>
              <a:rPr lang="en-US" dirty="0"/>
              <a:t>Lab 3 – Architecture</a:t>
            </a:r>
          </a:p>
        </p:txBody>
      </p:sp>
      <p:sp>
        <p:nvSpPr>
          <p:cNvPr id="72" name="Slide Number Placeholder 3">
            <a:extLst>
              <a:ext uri="{FF2B5EF4-FFF2-40B4-BE49-F238E27FC236}">
                <a16:creationId xmlns:a16="http://schemas.microsoft.com/office/drawing/2014/main" id="{0DDF3551-4B1D-AE95-53F6-BD4D0BC73677}"/>
              </a:ext>
            </a:extLst>
          </p:cNvPr>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17</a:t>
            </a:fld>
            <a:endParaRPr lang="en-US" dirty="0">
              <a:solidFill>
                <a:srgbClr val="000000"/>
              </a:solidFill>
            </a:endParaRPr>
          </a:p>
        </p:txBody>
      </p:sp>
      <p:grpSp>
        <p:nvGrpSpPr>
          <p:cNvPr id="3" name="Group 2" descr="Lab 3 block diagram with MicroBlaze and oscope custom IP with interrupt">
            <a:extLst>
              <a:ext uri="{FF2B5EF4-FFF2-40B4-BE49-F238E27FC236}">
                <a16:creationId xmlns:a16="http://schemas.microsoft.com/office/drawing/2014/main" id="{0184CA8C-F6DB-A503-87E7-B6D06E506C61}"/>
              </a:ext>
            </a:extLst>
          </p:cNvPr>
          <p:cNvGrpSpPr/>
          <p:nvPr/>
        </p:nvGrpSpPr>
        <p:grpSpPr>
          <a:xfrm>
            <a:off x="178080" y="1470706"/>
            <a:ext cx="8982866" cy="5284936"/>
            <a:chOff x="178080" y="1470706"/>
            <a:chExt cx="8982866" cy="5284936"/>
          </a:xfrm>
        </p:grpSpPr>
        <p:sp>
          <p:nvSpPr>
            <p:cNvPr id="5" name="Rounded Rectangle 20">
              <a:extLst>
                <a:ext uri="{FF2B5EF4-FFF2-40B4-BE49-F238E27FC236}">
                  <a16:creationId xmlns:a16="http://schemas.microsoft.com/office/drawing/2014/main" id="{A7868A60-B925-E754-1836-6DBF06512BE6}"/>
                </a:ext>
              </a:extLst>
            </p:cNvPr>
            <p:cNvSpPr/>
            <p:nvPr/>
          </p:nvSpPr>
          <p:spPr>
            <a:xfrm>
              <a:off x="183773" y="1470706"/>
              <a:ext cx="8003422" cy="5284936"/>
            </a:xfrm>
            <a:prstGeom prst="roundRect">
              <a:avLst>
                <a:gd name="adj" fmla="val 624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73" name="Rounded Rectangle 6">
              <a:extLst>
                <a:ext uri="{FF2B5EF4-FFF2-40B4-BE49-F238E27FC236}">
                  <a16:creationId xmlns:a16="http://schemas.microsoft.com/office/drawing/2014/main" id="{885F798D-3B87-D213-DF5E-79D6EA425E55}"/>
                </a:ext>
              </a:extLst>
            </p:cNvPr>
            <p:cNvSpPr/>
            <p:nvPr/>
          </p:nvSpPr>
          <p:spPr>
            <a:xfrm>
              <a:off x="2723752" y="1673072"/>
              <a:ext cx="4697837" cy="678761"/>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74" name="TextBox 73">
              <a:extLst>
                <a:ext uri="{FF2B5EF4-FFF2-40B4-BE49-F238E27FC236}">
                  <a16:creationId xmlns:a16="http://schemas.microsoft.com/office/drawing/2014/main" id="{2E7710B9-EDAE-C082-6F3A-074587669F47}"/>
                </a:ext>
              </a:extLst>
            </p:cNvPr>
            <p:cNvSpPr txBox="1"/>
            <p:nvPr/>
          </p:nvSpPr>
          <p:spPr>
            <a:xfrm>
              <a:off x="2806995" y="1673072"/>
              <a:ext cx="3255792" cy="369332"/>
            </a:xfrm>
            <a:prstGeom prst="rect">
              <a:avLst/>
            </a:prstGeom>
            <a:noFill/>
          </p:spPr>
          <p:txBody>
            <a:bodyPr wrap="square" lIns="91440" tIns="45720" rIns="91440" bIns="45720" rtlCol="0">
              <a:spAutoFit/>
            </a:bodyPr>
            <a:lstStyle/>
            <a:p>
              <a:r>
                <a:rPr lang="en-US" sz="1800" b="1" dirty="0"/>
                <a:t>axi_uartlite_0 @ 40600000</a:t>
              </a:r>
              <a:endParaRPr lang="en-US" sz="4400" b="1" dirty="0"/>
            </a:p>
          </p:txBody>
        </p:sp>
        <p:cxnSp>
          <p:nvCxnSpPr>
            <p:cNvPr id="75" name="Straight Connector 74">
              <a:extLst>
                <a:ext uri="{FF2B5EF4-FFF2-40B4-BE49-F238E27FC236}">
                  <a16:creationId xmlns:a16="http://schemas.microsoft.com/office/drawing/2014/main" id="{E7ABF440-C898-8073-A97E-F73EB36F249F}"/>
                </a:ext>
              </a:extLst>
            </p:cNvPr>
            <p:cNvCxnSpPr>
              <a:cxnSpLocks/>
              <a:endCxn id="81" idx="1"/>
            </p:cNvCxnSpPr>
            <p:nvPr/>
          </p:nvCxnSpPr>
          <p:spPr>
            <a:xfrm>
              <a:off x="3628519" y="3678822"/>
              <a:ext cx="2167568"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2F766A7C-C5B8-AE81-51E7-5DFA46DEED15}"/>
                </a:ext>
              </a:extLst>
            </p:cNvPr>
            <p:cNvSpPr txBox="1"/>
            <p:nvPr/>
          </p:nvSpPr>
          <p:spPr>
            <a:xfrm>
              <a:off x="4338671" y="3367544"/>
              <a:ext cx="1438967" cy="338554"/>
            </a:xfrm>
            <a:prstGeom prst="rect">
              <a:avLst/>
            </a:prstGeom>
            <a:noFill/>
          </p:spPr>
          <p:txBody>
            <a:bodyPr wrap="square" lIns="91440" tIns="45720" rIns="91440" bIns="45720" rtlCol="0">
              <a:spAutoFit/>
            </a:bodyPr>
            <a:lstStyle/>
            <a:p>
              <a:pPr algn="r"/>
              <a:r>
                <a:rPr lang="en-US" sz="1600" dirty="0"/>
                <a:t>S_AXI_ACLK</a:t>
              </a:r>
            </a:p>
          </p:txBody>
        </p:sp>
        <p:cxnSp>
          <p:nvCxnSpPr>
            <p:cNvPr id="77" name="Straight Connector 76">
              <a:extLst>
                <a:ext uri="{FF2B5EF4-FFF2-40B4-BE49-F238E27FC236}">
                  <a16:creationId xmlns:a16="http://schemas.microsoft.com/office/drawing/2014/main" id="{66072395-85A9-6702-3CE2-2230EADBF7C6}"/>
                </a:ext>
              </a:extLst>
            </p:cNvPr>
            <p:cNvCxnSpPr>
              <a:cxnSpLocks/>
              <a:endCxn id="82" idx="1"/>
            </p:cNvCxnSpPr>
            <p:nvPr/>
          </p:nvCxnSpPr>
          <p:spPr>
            <a:xfrm>
              <a:off x="3587575" y="3982684"/>
              <a:ext cx="2167567" cy="0"/>
            </a:xfrm>
            <a:prstGeom prst="line">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EA746EC5-1368-EF6F-DC38-3EB3A87EE82D}"/>
                </a:ext>
              </a:extLst>
            </p:cNvPr>
            <p:cNvSpPr txBox="1"/>
            <p:nvPr/>
          </p:nvSpPr>
          <p:spPr>
            <a:xfrm>
              <a:off x="3817751" y="3671406"/>
              <a:ext cx="1957430" cy="338554"/>
            </a:xfrm>
            <a:prstGeom prst="rect">
              <a:avLst/>
            </a:prstGeom>
            <a:noFill/>
          </p:spPr>
          <p:txBody>
            <a:bodyPr wrap="square" lIns="91440" tIns="45720" rIns="91440" bIns="45720" rtlCol="0">
              <a:spAutoFit/>
            </a:bodyPr>
            <a:lstStyle/>
            <a:p>
              <a:pPr algn="r"/>
              <a:r>
                <a:rPr lang="en-US" sz="1600" dirty="0"/>
                <a:t>S_AXI_ARESETN</a:t>
              </a:r>
            </a:p>
          </p:txBody>
        </p:sp>
        <p:cxnSp>
          <p:nvCxnSpPr>
            <p:cNvPr id="79" name="Straight Connector 78">
              <a:extLst>
                <a:ext uri="{FF2B5EF4-FFF2-40B4-BE49-F238E27FC236}">
                  <a16:creationId xmlns:a16="http://schemas.microsoft.com/office/drawing/2014/main" id="{AFDAB77A-DEB1-9B02-752C-23CA6ADF853E}"/>
                </a:ext>
              </a:extLst>
            </p:cNvPr>
            <p:cNvCxnSpPr/>
            <p:nvPr/>
          </p:nvCxnSpPr>
          <p:spPr>
            <a:xfrm flipV="1">
              <a:off x="3614871" y="4294771"/>
              <a:ext cx="2177092" cy="8158"/>
            </a:xfrm>
            <a:prstGeom prst="line">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F35BA40E-AA3A-4DD1-F632-198FA921C650}"/>
                </a:ext>
              </a:extLst>
            </p:cNvPr>
            <p:cNvSpPr txBox="1"/>
            <p:nvPr/>
          </p:nvSpPr>
          <p:spPr>
            <a:xfrm>
              <a:off x="3953227" y="3969845"/>
              <a:ext cx="1927253" cy="969496"/>
            </a:xfrm>
            <a:prstGeom prst="rect">
              <a:avLst/>
            </a:prstGeom>
            <a:noFill/>
          </p:spPr>
          <p:txBody>
            <a:bodyPr wrap="square" lIns="91440" tIns="45720" rIns="91440" bIns="45720" rtlCol="0">
              <a:spAutoFit/>
            </a:bodyPr>
            <a:lstStyle/>
            <a:p>
              <a:pPr algn="ctr">
                <a:spcBef>
                  <a:spcPts val="0"/>
                </a:spcBef>
              </a:pPr>
              <a:endParaRPr lang="en-US" sz="900" dirty="0"/>
            </a:p>
            <a:p>
              <a:pPr algn="ctr">
                <a:spcBef>
                  <a:spcPts val="0"/>
                </a:spcBef>
              </a:pPr>
              <a:endParaRPr lang="en-US" sz="1600" dirty="0"/>
            </a:p>
            <a:p>
              <a:pPr algn="ctr">
                <a:spcBef>
                  <a:spcPts val="0"/>
                </a:spcBef>
              </a:pPr>
              <a:r>
                <a:rPr lang="en-US" sz="1600" dirty="0"/>
                <a:t>slv_reg0  31</a:t>
              </a:r>
            </a:p>
            <a:p>
              <a:pPr algn="ctr">
                <a:spcBef>
                  <a:spcPts val="0"/>
                </a:spcBef>
              </a:pPr>
              <a:r>
                <a:rPr lang="en-US" sz="1600" dirty="0"/>
                <a:t>To/From </a:t>
              </a:r>
              <a:r>
                <a:rPr lang="en-US" sz="1600" dirty="0" err="1"/>
                <a:t>Microblaze</a:t>
              </a:r>
              <a:endParaRPr lang="en-US" sz="2000" dirty="0"/>
            </a:p>
          </p:txBody>
        </p:sp>
        <p:sp>
          <p:nvSpPr>
            <p:cNvPr id="81" name="TextBox 80">
              <a:extLst>
                <a:ext uri="{FF2B5EF4-FFF2-40B4-BE49-F238E27FC236}">
                  <a16:creationId xmlns:a16="http://schemas.microsoft.com/office/drawing/2014/main" id="{9D20424F-E99D-1B13-CEE6-F4D926198343}"/>
                </a:ext>
              </a:extLst>
            </p:cNvPr>
            <p:cNvSpPr txBox="1"/>
            <p:nvPr/>
          </p:nvSpPr>
          <p:spPr>
            <a:xfrm>
              <a:off x="5796087" y="3494156"/>
              <a:ext cx="533400" cy="369332"/>
            </a:xfrm>
            <a:prstGeom prst="rect">
              <a:avLst/>
            </a:prstGeom>
            <a:noFill/>
          </p:spPr>
          <p:txBody>
            <a:bodyPr wrap="square" lIns="91440" tIns="45720" rIns="91440" bIns="45720" rtlCol="0">
              <a:spAutoFit/>
            </a:bodyPr>
            <a:lstStyle/>
            <a:p>
              <a:r>
                <a:rPr lang="en-US" sz="1800" dirty="0" err="1"/>
                <a:t>clk</a:t>
              </a:r>
              <a:endParaRPr lang="en-US" sz="1800" dirty="0"/>
            </a:p>
          </p:txBody>
        </p:sp>
        <p:sp>
          <p:nvSpPr>
            <p:cNvPr id="82" name="TextBox 81">
              <a:extLst>
                <a:ext uri="{FF2B5EF4-FFF2-40B4-BE49-F238E27FC236}">
                  <a16:creationId xmlns:a16="http://schemas.microsoft.com/office/drawing/2014/main" id="{0A209768-1568-5F28-C9DB-B3B33563B7CE}"/>
                </a:ext>
              </a:extLst>
            </p:cNvPr>
            <p:cNvSpPr txBox="1"/>
            <p:nvPr/>
          </p:nvSpPr>
          <p:spPr>
            <a:xfrm>
              <a:off x="5755142" y="3798018"/>
              <a:ext cx="992856" cy="369332"/>
            </a:xfrm>
            <a:prstGeom prst="rect">
              <a:avLst/>
            </a:prstGeom>
            <a:noFill/>
          </p:spPr>
          <p:txBody>
            <a:bodyPr wrap="square" lIns="91440" tIns="45720" rIns="91440" bIns="45720" rtlCol="0">
              <a:spAutoFit/>
            </a:bodyPr>
            <a:lstStyle/>
            <a:p>
              <a:r>
                <a:rPr lang="en-US" sz="1800" dirty="0"/>
                <a:t> </a:t>
              </a:r>
              <a:r>
                <a:rPr lang="en-US" sz="1800" dirty="0" err="1"/>
                <a:t>reset_n</a:t>
              </a:r>
              <a:endParaRPr lang="en-US" sz="1800" dirty="0"/>
            </a:p>
          </p:txBody>
        </p:sp>
        <p:sp>
          <p:nvSpPr>
            <p:cNvPr id="83" name="TextBox 82">
              <a:extLst>
                <a:ext uri="{FF2B5EF4-FFF2-40B4-BE49-F238E27FC236}">
                  <a16:creationId xmlns:a16="http://schemas.microsoft.com/office/drawing/2014/main" id="{60189C35-8591-CE24-9DBD-29D43CCAA0B9}"/>
                </a:ext>
              </a:extLst>
            </p:cNvPr>
            <p:cNvSpPr txBox="1"/>
            <p:nvPr/>
          </p:nvSpPr>
          <p:spPr>
            <a:xfrm>
              <a:off x="5805611" y="4110105"/>
              <a:ext cx="2179755" cy="369332"/>
            </a:xfrm>
            <a:prstGeom prst="rect">
              <a:avLst/>
            </a:prstGeom>
            <a:noFill/>
          </p:spPr>
          <p:txBody>
            <a:bodyPr wrap="square" lIns="91440" tIns="45720" rIns="91440" bIns="45720" rtlCol="0">
              <a:spAutoFit/>
            </a:bodyPr>
            <a:lstStyle/>
            <a:p>
              <a:r>
                <a:rPr lang="en-US" sz="1800" dirty="0"/>
                <a:t>Lab2 Signals </a:t>
              </a:r>
            </a:p>
          </p:txBody>
        </p:sp>
        <p:sp>
          <p:nvSpPr>
            <p:cNvPr id="84" name="TextBox 83">
              <a:extLst>
                <a:ext uri="{FF2B5EF4-FFF2-40B4-BE49-F238E27FC236}">
                  <a16:creationId xmlns:a16="http://schemas.microsoft.com/office/drawing/2014/main" id="{660B7676-CE14-4CE3-ED99-54058779FC21}"/>
                </a:ext>
              </a:extLst>
            </p:cNvPr>
            <p:cNvSpPr txBox="1"/>
            <p:nvPr/>
          </p:nvSpPr>
          <p:spPr>
            <a:xfrm>
              <a:off x="178080" y="1485476"/>
              <a:ext cx="2400532" cy="707886"/>
            </a:xfrm>
            <a:prstGeom prst="rect">
              <a:avLst/>
            </a:prstGeom>
            <a:noFill/>
          </p:spPr>
          <p:txBody>
            <a:bodyPr wrap="square" lIns="91440" tIns="45720" rIns="91440" bIns="45720" rtlCol="0">
              <a:spAutoFit/>
            </a:bodyPr>
            <a:lstStyle/>
            <a:p>
              <a:r>
                <a:rPr lang="en-US" sz="2000" b="1" dirty="0" err="1"/>
                <a:t>Artix</a:t>
              </a:r>
              <a:r>
                <a:rPr lang="en-US" sz="2000" b="1" dirty="0"/>
                <a:t> 7 (design_1 for Lab 3)</a:t>
              </a:r>
              <a:endParaRPr lang="en-US" sz="4800" b="1" dirty="0"/>
            </a:p>
          </p:txBody>
        </p:sp>
        <p:sp>
          <p:nvSpPr>
            <p:cNvPr id="85" name="Rounded Rectangle 22">
              <a:extLst>
                <a:ext uri="{FF2B5EF4-FFF2-40B4-BE49-F238E27FC236}">
                  <a16:creationId xmlns:a16="http://schemas.microsoft.com/office/drawing/2014/main" id="{0CDFA75D-0B72-7D8D-07FC-C9ACFDC8A1F8}"/>
                </a:ext>
              </a:extLst>
            </p:cNvPr>
            <p:cNvSpPr/>
            <p:nvPr/>
          </p:nvSpPr>
          <p:spPr>
            <a:xfrm>
              <a:off x="349288" y="2697421"/>
              <a:ext cx="1868328" cy="3880800"/>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86" name="TextBox 85">
              <a:extLst>
                <a:ext uri="{FF2B5EF4-FFF2-40B4-BE49-F238E27FC236}">
                  <a16:creationId xmlns:a16="http://schemas.microsoft.com/office/drawing/2014/main" id="{7D4CC0C4-9852-78BE-F3BD-A21007C5BD0F}"/>
                </a:ext>
              </a:extLst>
            </p:cNvPr>
            <p:cNvSpPr txBox="1"/>
            <p:nvPr/>
          </p:nvSpPr>
          <p:spPr>
            <a:xfrm>
              <a:off x="589405" y="2712588"/>
              <a:ext cx="1524000" cy="369332"/>
            </a:xfrm>
            <a:prstGeom prst="rect">
              <a:avLst/>
            </a:prstGeom>
            <a:noFill/>
          </p:spPr>
          <p:txBody>
            <a:bodyPr wrap="square" lIns="91440" tIns="45720" rIns="91440" bIns="45720" rtlCol="0">
              <a:spAutoFit/>
            </a:bodyPr>
            <a:lstStyle/>
            <a:p>
              <a:pPr algn="ctr"/>
              <a:r>
                <a:rPr lang="en-US" sz="1800" b="1" dirty="0" err="1"/>
                <a:t>MicroBlaze</a:t>
              </a:r>
              <a:endParaRPr lang="en-US" sz="4400" b="1" dirty="0"/>
            </a:p>
          </p:txBody>
        </p:sp>
        <p:sp>
          <p:nvSpPr>
            <p:cNvPr id="87" name="Rounded Rectangle 24">
              <a:extLst>
                <a:ext uri="{FF2B5EF4-FFF2-40B4-BE49-F238E27FC236}">
                  <a16:creationId xmlns:a16="http://schemas.microsoft.com/office/drawing/2014/main" id="{3826D4BE-390C-A2EA-F54E-620B2228F510}"/>
                </a:ext>
              </a:extLst>
            </p:cNvPr>
            <p:cNvSpPr/>
            <p:nvPr/>
          </p:nvSpPr>
          <p:spPr>
            <a:xfrm>
              <a:off x="533996" y="3118212"/>
              <a:ext cx="1490615" cy="1711038"/>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88" name="Rounded Rectangle 26">
              <a:extLst>
                <a:ext uri="{FF2B5EF4-FFF2-40B4-BE49-F238E27FC236}">
                  <a16:creationId xmlns:a16="http://schemas.microsoft.com/office/drawing/2014/main" id="{F11F2C66-2B16-4A05-F250-21020E3396A0}"/>
                </a:ext>
              </a:extLst>
            </p:cNvPr>
            <p:cNvSpPr/>
            <p:nvPr/>
          </p:nvSpPr>
          <p:spPr>
            <a:xfrm>
              <a:off x="2498963" y="2538484"/>
              <a:ext cx="5132825" cy="4039737"/>
            </a:xfrm>
            <a:prstGeom prst="roundRect">
              <a:avLst>
                <a:gd name="adj" fmla="val 675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89" name="TextBox 88">
              <a:extLst>
                <a:ext uri="{FF2B5EF4-FFF2-40B4-BE49-F238E27FC236}">
                  <a16:creationId xmlns:a16="http://schemas.microsoft.com/office/drawing/2014/main" id="{8E6C9B40-4F86-AFDD-E4B7-AD40E91BD09E}"/>
                </a:ext>
              </a:extLst>
            </p:cNvPr>
            <p:cNvSpPr txBox="1"/>
            <p:nvPr/>
          </p:nvSpPr>
          <p:spPr>
            <a:xfrm>
              <a:off x="2507263" y="2535164"/>
              <a:ext cx="5478103" cy="369332"/>
            </a:xfrm>
            <a:prstGeom prst="rect">
              <a:avLst/>
            </a:prstGeom>
            <a:noFill/>
          </p:spPr>
          <p:txBody>
            <a:bodyPr wrap="square" lIns="91440" tIns="45720" rIns="91440" bIns="45720" rtlCol="0">
              <a:spAutoFit/>
            </a:bodyPr>
            <a:lstStyle/>
            <a:p>
              <a:r>
                <a:rPr lang="en-US" sz="1800" b="1" dirty="0">
                  <a:solidFill>
                    <a:srgbClr val="FF0000"/>
                  </a:solidFill>
                </a:rPr>
                <a:t>my_oscope_ip</a:t>
              </a:r>
              <a:r>
                <a:rPr lang="en-US" sz="1800" b="1" dirty="0"/>
                <a:t>_v2_0.vhd @ 0x44a00000</a:t>
              </a:r>
              <a:endParaRPr lang="en-US" sz="4400" b="1" dirty="0"/>
            </a:p>
          </p:txBody>
        </p:sp>
        <p:sp>
          <p:nvSpPr>
            <p:cNvPr id="90" name="Rounded Rectangle 31">
              <a:extLst>
                <a:ext uri="{FF2B5EF4-FFF2-40B4-BE49-F238E27FC236}">
                  <a16:creationId xmlns:a16="http://schemas.microsoft.com/office/drawing/2014/main" id="{7FBF6C60-1ADA-50F0-F625-8740103113E4}"/>
                </a:ext>
              </a:extLst>
            </p:cNvPr>
            <p:cNvSpPr/>
            <p:nvPr/>
          </p:nvSpPr>
          <p:spPr>
            <a:xfrm>
              <a:off x="4014699" y="2919961"/>
              <a:ext cx="3406891" cy="3453543"/>
            </a:xfrm>
            <a:prstGeom prst="roundRect">
              <a:avLst>
                <a:gd name="adj" fmla="val 562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91" name="TextBox 90">
              <a:extLst>
                <a:ext uri="{FF2B5EF4-FFF2-40B4-BE49-F238E27FC236}">
                  <a16:creationId xmlns:a16="http://schemas.microsoft.com/office/drawing/2014/main" id="{3A06F1D6-CC9A-5B6A-E600-2A0ACE78A4BE}"/>
                </a:ext>
              </a:extLst>
            </p:cNvPr>
            <p:cNvSpPr txBox="1"/>
            <p:nvPr/>
          </p:nvSpPr>
          <p:spPr>
            <a:xfrm>
              <a:off x="4018937" y="2924792"/>
              <a:ext cx="3672046" cy="338554"/>
            </a:xfrm>
            <a:prstGeom prst="rect">
              <a:avLst/>
            </a:prstGeom>
            <a:noFill/>
          </p:spPr>
          <p:txBody>
            <a:bodyPr wrap="square" lIns="91440" tIns="45720" rIns="91440" bIns="45720" rtlCol="0">
              <a:spAutoFit/>
            </a:bodyPr>
            <a:lstStyle/>
            <a:p>
              <a:r>
                <a:rPr lang="en-US" sz="1600" b="1" dirty="0">
                  <a:solidFill>
                    <a:srgbClr val="FF0000"/>
                  </a:solidFill>
                </a:rPr>
                <a:t>my_oscope_ip</a:t>
              </a:r>
              <a:r>
                <a:rPr lang="en-US" sz="1600" b="1" dirty="0"/>
                <a:t>_v2_0_S00_AXI.vhd</a:t>
              </a:r>
              <a:endParaRPr lang="en-US" sz="4000" b="1" dirty="0"/>
            </a:p>
          </p:txBody>
        </p:sp>
        <p:sp>
          <p:nvSpPr>
            <p:cNvPr id="92" name="Rounded Rectangle 33">
              <a:extLst>
                <a:ext uri="{FF2B5EF4-FFF2-40B4-BE49-F238E27FC236}">
                  <a16:creationId xmlns:a16="http://schemas.microsoft.com/office/drawing/2014/main" id="{C3E95C8D-1977-4803-9CF6-2CB21572CE87}"/>
                </a:ext>
              </a:extLst>
            </p:cNvPr>
            <p:cNvSpPr/>
            <p:nvPr/>
          </p:nvSpPr>
          <p:spPr>
            <a:xfrm>
              <a:off x="5805612" y="3265240"/>
              <a:ext cx="1490615" cy="1971441"/>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93" name="TextBox 92">
              <a:extLst>
                <a:ext uri="{FF2B5EF4-FFF2-40B4-BE49-F238E27FC236}">
                  <a16:creationId xmlns:a16="http://schemas.microsoft.com/office/drawing/2014/main" id="{389D04A3-B410-6D7B-BCEF-AE9A929EF4C2}"/>
                </a:ext>
              </a:extLst>
            </p:cNvPr>
            <p:cNvSpPr txBox="1"/>
            <p:nvPr/>
          </p:nvSpPr>
          <p:spPr>
            <a:xfrm>
              <a:off x="5783570" y="3262977"/>
              <a:ext cx="1493240" cy="369332"/>
            </a:xfrm>
            <a:prstGeom prst="rect">
              <a:avLst/>
            </a:prstGeom>
            <a:noFill/>
          </p:spPr>
          <p:txBody>
            <a:bodyPr wrap="square" lIns="91440" tIns="45720" rIns="91440" bIns="45720" rtlCol="0">
              <a:spAutoFit/>
            </a:bodyPr>
            <a:lstStyle/>
            <a:p>
              <a:pPr algn="ctr"/>
              <a:r>
                <a:rPr lang="en-US" sz="1800" b="1" dirty="0"/>
                <a:t>Lab2_dp.vhd</a:t>
              </a:r>
              <a:endParaRPr lang="en-US" sz="4400" b="1" dirty="0"/>
            </a:p>
          </p:txBody>
        </p:sp>
        <p:sp>
          <p:nvSpPr>
            <p:cNvPr id="94" name="TextBox 93">
              <a:extLst>
                <a:ext uri="{FF2B5EF4-FFF2-40B4-BE49-F238E27FC236}">
                  <a16:creationId xmlns:a16="http://schemas.microsoft.com/office/drawing/2014/main" id="{6CF40B92-076D-4535-BD60-D396F5E100C9}"/>
                </a:ext>
              </a:extLst>
            </p:cNvPr>
            <p:cNvSpPr txBox="1"/>
            <p:nvPr/>
          </p:nvSpPr>
          <p:spPr>
            <a:xfrm>
              <a:off x="4735633" y="3966278"/>
              <a:ext cx="791721" cy="369332"/>
            </a:xfrm>
            <a:prstGeom prst="rect">
              <a:avLst/>
            </a:prstGeom>
            <a:noFill/>
          </p:spPr>
          <p:txBody>
            <a:bodyPr wrap="square" lIns="91440" tIns="45720" rIns="91440" bIns="45720" rtlCol="0">
              <a:spAutoFit/>
            </a:bodyPr>
            <a:lstStyle/>
            <a:p>
              <a:r>
                <a:rPr lang="en-US" sz="1800" dirty="0"/>
                <a:t>32x32</a:t>
              </a:r>
            </a:p>
          </p:txBody>
        </p:sp>
        <p:cxnSp>
          <p:nvCxnSpPr>
            <p:cNvPr id="95" name="Straight Connector 94">
              <a:extLst>
                <a:ext uri="{FF2B5EF4-FFF2-40B4-BE49-F238E27FC236}">
                  <a16:creationId xmlns:a16="http://schemas.microsoft.com/office/drawing/2014/main" id="{A9EB2FEF-638F-9806-8CF8-E13755E5780A}"/>
                </a:ext>
              </a:extLst>
            </p:cNvPr>
            <p:cNvCxnSpPr/>
            <p:nvPr/>
          </p:nvCxnSpPr>
          <p:spPr>
            <a:xfrm flipV="1">
              <a:off x="4471176" y="4150529"/>
              <a:ext cx="323623"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697E965-451C-55AF-D57E-8DAEBBDFD496}"/>
                </a:ext>
              </a:extLst>
            </p:cNvPr>
            <p:cNvCxnSpPr>
              <a:cxnSpLocks/>
              <a:stCxn id="126" idx="3"/>
              <a:endCxn id="100" idx="1"/>
            </p:cNvCxnSpPr>
            <p:nvPr/>
          </p:nvCxnSpPr>
          <p:spPr>
            <a:xfrm>
              <a:off x="5885411" y="6079383"/>
              <a:ext cx="1886977" cy="4307"/>
            </a:xfrm>
            <a:prstGeom prst="line">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7" name="Rounded Rectangle 66">
              <a:extLst>
                <a:ext uri="{FF2B5EF4-FFF2-40B4-BE49-F238E27FC236}">
                  <a16:creationId xmlns:a16="http://schemas.microsoft.com/office/drawing/2014/main" id="{2709346C-5E03-0EEE-E7B9-D5D96EDC3F41}"/>
                </a:ext>
              </a:extLst>
            </p:cNvPr>
            <p:cNvSpPr/>
            <p:nvPr/>
          </p:nvSpPr>
          <p:spPr>
            <a:xfrm>
              <a:off x="7772388" y="4368464"/>
              <a:ext cx="821493" cy="2051774"/>
            </a:xfrm>
            <a:prstGeom prst="roundRect">
              <a:avLst>
                <a:gd name="adj" fmla="val 134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98" name="TextBox 97">
              <a:extLst>
                <a:ext uri="{FF2B5EF4-FFF2-40B4-BE49-F238E27FC236}">
                  <a16:creationId xmlns:a16="http://schemas.microsoft.com/office/drawing/2014/main" id="{856B7EE2-AC89-72C6-FC18-9D9FC729389F}"/>
                </a:ext>
              </a:extLst>
            </p:cNvPr>
            <p:cNvSpPr txBox="1"/>
            <p:nvPr/>
          </p:nvSpPr>
          <p:spPr>
            <a:xfrm rot="16200000">
              <a:off x="7662801" y="4933412"/>
              <a:ext cx="1021761" cy="338554"/>
            </a:xfrm>
            <a:prstGeom prst="rect">
              <a:avLst/>
            </a:prstGeom>
            <a:noFill/>
          </p:spPr>
          <p:txBody>
            <a:bodyPr wrap="square" lIns="91440" tIns="45720" rIns="91440" bIns="45720" rtlCol="0">
              <a:spAutoFit/>
            </a:bodyPr>
            <a:lstStyle/>
            <a:p>
              <a:pPr algn="ctr"/>
              <a:r>
                <a:rPr lang="en-US" sz="1600" b="1" dirty="0"/>
                <a:t>Lab2.xdc</a:t>
              </a:r>
              <a:endParaRPr lang="en-US" sz="4000" b="1" dirty="0"/>
            </a:p>
          </p:txBody>
        </p:sp>
        <p:cxnSp>
          <p:nvCxnSpPr>
            <p:cNvPr id="99" name="Straight Connector 98">
              <a:extLst>
                <a:ext uri="{FF2B5EF4-FFF2-40B4-BE49-F238E27FC236}">
                  <a16:creationId xmlns:a16="http://schemas.microsoft.com/office/drawing/2014/main" id="{BFFFB574-9738-00C0-699E-868C62521AC0}"/>
                </a:ext>
              </a:extLst>
            </p:cNvPr>
            <p:cNvCxnSpPr/>
            <p:nvPr/>
          </p:nvCxnSpPr>
          <p:spPr>
            <a:xfrm flipV="1">
              <a:off x="6604548" y="5939903"/>
              <a:ext cx="323623"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F81998E6-49FA-D8CD-DC46-FE14CA97D19F}"/>
                </a:ext>
              </a:extLst>
            </p:cNvPr>
            <p:cNvSpPr txBox="1"/>
            <p:nvPr/>
          </p:nvSpPr>
          <p:spPr>
            <a:xfrm>
              <a:off x="7772388" y="5760524"/>
              <a:ext cx="821492" cy="646331"/>
            </a:xfrm>
            <a:prstGeom prst="rect">
              <a:avLst/>
            </a:prstGeom>
            <a:noFill/>
          </p:spPr>
          <p:txBody>
            <a:bodyPr wrap="square" lIns="91440" tIns="45720" rIns="91440" bIns="45720" rtlCol="0">
              <a:spAutoFit/>
            </a:bodyPr>
            <a:lstStyle/>
            <a:p>
              <a:pPr algn="ctr"/>
              <a:r>
                <a:rPr lang="en-US" sz="1800" dirty="0"/>
                <a:t>Nets to Pins</a:t>
              </a:r>
            </a:p>
          </p:txBody>
        </p:sp>
        <p:cxnSp>
          <p:nvCxnSpPr>
            <p:cNvPr id="101" name="Straight Connector 100">
              <a:extLst>
                <a:ext uri="{FF2B5EF4-FFF2-40B4-BE49-F238E27FC236}">
                  <a16:creationId xmlns:a16="http://schemas.microsoft.com/office/drawing/2014/main" id="{A49C1624-78F7-931D-2CBF-C52F469275FE}"/>
                </a:ext>
              </a:extLst>
            </p:cNvPr>
            <p:cNvCxnSpPr>
              <a:cxnSpLocks/>
              <a:stCxn id="100" idx="3"/>
            </p:cNvCxnSpPr>
            <p:nvPr/>
          </p:nvCxnSpPr>
          <p:spPr>
            <a:xfrm>
              <a:off x="8593880" y="6083690"/>
              <a:ext cx="421742" cy="0"/>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629BA450-9435-D814-1470-B437B84C9CF8}"/>
                </a:ext>
              </a:extLst>
            </p:cNvPr>
            <p:cNvSpPr txBox="1"/>
            <p:nvPr/>
          </p:nvSpPr>
          <p:spPr>
            <a:xfrm>
              <a:off x="8527313" y="5334208"/>
              <a:ext cx="576930" cy="738664"/>
            </a:xfrm>
            <a:prstGeom prst="rect">
              <a:avLst/>
            </a:prstGeom>
            <a:noFill/>
          </p:spPr>
          <p:txBody>
            <a:bodyPr wrap="square" lIns="91440" tIns="45720" rIns="91440" bIns="45720" rtlCol="0">
              <a:spAutoFit/>
            </a:bodyPr>
            <a:lstStyle/>
            <a:p>
              <a:pPr algn="ctr">
                <a:spcBef>
                  <a:spcPts val="0"/>
                </a:spcBef>
              </a:pPr>
              <a:r>
                <a:rPr lang="en-US" sz="1400" dirty="0"/>
                <a:t>Pins off</a:t>
              </a:r>
            </a:p>
            <a:p>
              <a:pPr algn="ctr">
                <a:spcBef>
                  <a:spcPts val="0"/>
                </a:spcBef>
              </a:pPr>
              <a:r>
                <a:rPr lang="en-US" sz="1400" dirty="0"/>
                <a:t>chip</a:t>
              </a:r>
            </a:p>
          </p:txBody>
        </p:sp>
        <p:sp>
          <p:nvSpPr>
            <p:cNvPr id="103" name="Rounded Rectangle 79">
              <a:extLst>
                <a:ext uri="{FF2B5EF4-FFF2-40B4-BE49-F238E27FC236}">
                  <a16:creationId xmlns:a16="http://schemas.microsoft.com/office/drawing/2014/main" id="{611444FF-E193-9893-7124-CD9D8633F6E0}"/>
                </a:ext>
              </a:extLst>
            </p:cNvPr>
            <p:cNvSpPr/>
            <p:nvPr/>
          </p:nvSpPr>
          <p:spPr>
            <a:xfrm>
              <a:off x="7775926" y="1685405"/>
              <a:ext cx="821493" cy="2288104"/>
            </a:xfrm>
            <a:prstGeom prst="roundRect">
              <a:avLst>
                <a:gd name="adj" fmla="val 134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104" name="TextBox 103">
              <a:extLst>
                <a:ext uri="{FF2B5EF4-FFF2-40B4-BE49-F238E27FC236}">
                  <a16:creationId xmlns:a16="http://schemas.microsoft.com/office/drawing/2014/main" id="{FF4240F4-C8CF-D14F-C940-DB29EB20F665}"/>
                </a:ext>
              </a:extLst>
            </p:cNvPr>
            <p:cNvSpPr txBox="1"/>
            <p:nvPr/>
          </p:nvSpPr>
          <p:spPr>
            <a:xfrm rot="16200000">
              <a:off x="7279374" y="2750684"/>
              <a:ext cx="1354867" cy="338554"/>
            </a:xfrm>
            <a:prstGeom prst="rect">
              <a:avLst/>
            </a:prstGeom>
            <a:noFill/>
          </p:spPr>
          <p:txBody>
            <a:bodyPr wrap="square" lIns="91440" tIns="45720" rIns="91440" bIns="45720" rtlCol="0">
              <a:spAutoFit/>
            </a:bodyPr>
            <a:lstStyle/>
            <a:p>
              <a:pPr algn="ctr"/>
              <a:r>
                <a:rPr lang="en-US" sz="1600" b="1" dirty="0"/>
                <a:t>Design_1.xdc</a:t>
              </a:r>
              <a:endParaRPr lang="en-US" sz="4000" b="1" dirty="0"/>
            </a:p>
          </p:txBody>
        </p:sp>
        <p:sp>
          <p:nvSpPr>
            <p:cNvPr id="105" name="TextBox 104">
              <a:extLst>
                <a:ext uri="{FF2B5EF4-FFF2-40B4-BE49-F238E27FC236}">
                  <a16:creationId xmlns:a16="http://schemas.microsoft.com/office/drawing/2014/main" id="{962CBF04-DAB9-FA0A-E98F-488CCD0C03BB}"/>
                </a:ext>
              </a:extLst>
            </p:cNvPr>
            <p:cNvSpPr txBox="1"/>
            <p:nvPr/>
          </p:nvSpPr>
          <p:spPr>
            <a:xfrm>
              <a:off x="8417932" y="1619344"/>
              <a:ext cx="743014" cy="523220"/>
            </a:xfrm>
            <a:prstGeom prst="rect">
              <a:avLst/>
            </a:prstGeom>
            <a:noFill/>
          </p:spPr>
          <p:txBody>
            <a:bodyPr wrap="square" lIns="91440" tIns="45720" rIns="91440" bIns="45720" rtlCol="0">
              <a:spAutoFit/>
            </a:bodyPr>
            <a:lstStyle/>
            <a:p>
              <a:pPr algn="r">
                <a:spcBef>
                  <a:spcPts val="0"/>
                </a:spcBef>
              </a:pPr>
              <a:r>
                <a:rPr lang="en-US" sz="1400" dirty="0"/>
                <a:t>AA19</a:t>
              </a:r>
            </a:p>
            <a:p>
              <a:pPr algn="r">
                <a:spcBef>
                  <a:spcPts val="0"/>
                </a:spcBef>
              </a:pPr>
              <a:r>
                <a:rPr lang="en-US" sz="1400" dirty="0"/>
                <a:t>V18</a:t>
              </a:r>
            </a:p>
          </p:txBody>
        </p:sp>
        <p:cxnSp>
          <p:nvCxnSpPr>
            <p:cNvPr id="106" name="Straight Connector 105">
              <a:extLst>
                <a:ext uri="{FF2B5EF4-FFF2-40B4-BE49-F238E27FC236}">
                  <a16:creationId xmlns:a16="http://schemas.microsoft.com/office/drawing/2014/main" id="{B1645E56-BF01-C760-9159-34198265FEA7}"/>
                </a:ext>
              </a:extLst>
            </p:cNvPr>
            <p:cNvCxnSpPr>
              <a:cxnSpLocks/>
              <a:stCxn id="108" idx="3"/>
              <a:endCxn id="107" idx="1"/>
            </p:cNvCxnSpPr>
            <p:nvPr/>
          </p:nvCxnSpPr>
          <p:spPr>
            <a:xfrm>
              <a:off x="7411689" y="1864320"/>
              <a:ext cx="361496"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7BA8D667-CDFA-21FD-7102-9F85E57816DB}"/>
                </a:ext>
              </a:extLst>
            </p:cNvPr>
            <p:cNvSpPr txBox="1"/>
            <p:nvPr/>
          </p:nvSpPr>
          <p:spPr>
            <a:xfrm>
              <a:off x="7773185" y="1679654"/>
              <a:ext cx="533400" cy="369332"/>
            </a:xfrm>
            <a:prstGeom prst="rect">
              <a:avLst/>
            </a:prstGeom>
            <a:noFill/>
          </p:spPr>
          <p:txBody>
            <a:bodyPr wrap="square" lIns="91440" tIns="45720" rIns="91440" bIns="45720" rtlCol="0">
              <a:spAutoFit/>
            </a:bodyPr>
            <a:lstStyle/>
            <a:p>
              <a:r>
                <a:rPr lang="en-US" sz="1800" dirty="0"/>
                <a:t>RX</a:t>
              </a:r>
            </a:p>
          </p:txBody>
        </p:sp>
        <p:sp>
          <p:nvSpPr>
            <p:cNvPr id="108" name="TextBox 107">
              <a:extLst>
                <a:ext uri="{FF2B5EF4-FFF2-40B4-BE49-F238E27FC236}">
                  <a16:creationId xmlns:a16="http://schemas.microsoft.com/office/drawing/2014/main" id="{8939CF5F-471A-15C9-1CFC-C983E5C1ED07}"/>
                </a:ext>
              </a:extLst>
            </p:cNvPr>
            <p:cNvSpPr txBox="1"/>
            <p:nvPr/>
          </p:nvSpPr>
          <p:spPr>
            <a:xfrm>
              <a:off x="6878289" y="1679654"/>
              <a:ext cx="533400" cy="369332"/>
            </a:xfrm>
            <a:prstGeom prst="rect">
              <a:avLst/>
            </a:prstGeom>
            <a:noFill/>
          </p:spPr>
          <p:txBody>
            <a:bodyPr wrap="square" lIns="91440" tIns="45720" rIns="91440" bIns="45720" rtlCol="0">
              <a:spAutoFit/>
            </a:bodyPr>
            <a:lstStyle/>
            <a:p>
              <a:pPr algn="r"/>
              <a:r>
                <a:rPr lang="en-US" sz="1800" dirty="0"/>
                <a:t>RX</a:t>
              </a:r>
            </a:p>
          </p:txBody>
        </p:sp>
        <p:cxnSp>
          <p:nvCxnSpPr>
            <p:cNvPr id="109" name="Straight Connector 108">
              <a:extLst>
                <a:ext uri="{FF2B5EF4-FFF2-40B4-BE49-F238E27FC236}">
                  <a16:creationId xmlns:a16="http://schemas.microsoft.com/office/drawing/2014/main" id="{1DA80FFE-9583-B62F-F549-01887F8738F7}"/>
                </a:ext>
              </a:extLst>
            </p:cNvPr>
            <p:cNvCxnSpPr>
              <a:cxnSpLocks/>
              <a:stCxn id="111" idx="3"/>
              <a:endCxn id="110" idx="1"/>
            </p:cNvCxnSpPr>
            <p:nvPr/>
          </p:nvCxnSpPr>
          <p:spPr>
            <a:xfrm>
              <a:off x="7415227" y="2091151"/>
              <a:ext cx="361496"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CA4280E1-1A1B-EE33-F478-4E5AA5932320}"/>
                </a:ext>
              </a:extLst>
            </p:cNvPr>
            <p:cNvSpPr txBox="1"/>
            <p:nvPr/>
          </p:nvSpPr>
          <p:spPr>
            <a:xfrm>
              <a:off x="7776723" y="1906485"/>
              <a:ext cx="533400" cy="369332"/>
            </a:xfrm>
            <a:prstGeom prst="rect">
              <a:avLst/>
            </a:prstGeom>
            <a:noFill/>
          </p:spPr>
          <p:txBody>
            <a:bodyPr wrap="square" lIns="91440" tIns="45720" rIns="91440" bIns="45720" rtlCol="0">
              <a:spAutoFit/>
            </a:bodyPr>
            <a:lstStyle/>
            <a:p>
              <a:r>
                <a:rPr lang="en-US" sz="1800" dirty="0"/>
                <a:t>TX</a:t>
              </a:r>
            </a:p>
          </p:txBody>
        </p:sp>
        <p:sp>
          <p:nvSpPr>
            <p:cNvPr id="111" name="TextBox 110">
              <a:extLst>
                <a:ext uri="{FF2B5EF4-FFF2-40B4-BE49-F238E27FC236}">
                  <a16:creationId xmlns:a16="http://schemas.microsoft.com/office/drawing/2014/main" id="{76D88C64-5439-209D-51F9-99D1F8E7C005}"/>
                </a:ext>
              </a:extLst>
            </p:cNvPr>
            <p:cNvSpPr txBox="1"/>
            <p:nvPr/>
          </p:nvSpPr>
          <p:spPr>
            <a:xfrm>
              <a:off x="6881827" y="1906485"/>
              <a:ext cx="533400" cy="369332"/>
            </a:xfrm>
            <a:prstGeom prst="rect">
              <a:avLst/>
            </a:prstGeom>
            <a:noFill/>
          </p:spPr>
          <p:txBody>
            <a:bodyPr wrap="square" lIns="91440" tIns="45720" rIns="91440" bIns="45720" rtlCol="0">
              <a:spAutoFit/>
            </a:bodyPr>
            <a:lstStyle/>
            <a:p>
              <a:pPr algn="r"/>
              <a:r>
                <a:rPr lang="en-US" sz="1800" dirty="0"/>
                <a:t>TX</a:t>
              </a:r>
            </a:p>
          </p:txBody>
        </p:sp>
        <p:cxnSp>
          <p:nvCxnSpPr>
            <p:cNvPr id="112" name="Straight Connector 111">
              <a:extLst>
                <a:ext uri="{FF2B5EF4-FFF2-40B4-BE49-F238E27FC236}">
                  <a16:creationId xmlns:a16="http://schemas.microsoft.com/office/drawing/2014/main" id="{F78912CC-97AB-E828-8611-8089495B4A92}"/>
                </a:ext>
              </a:extLst>
            </p:cNvPr>
            <p:cNvCxnSpPr>
              <a:cxnSpLocks/>
              <a:stCxn id="107" idx="3"/>
            </p:cNvCxnSpPr>
            <p:nvPr/>
          </p:nvCxnSpPr>
          <p:spPr>
            <a:xfrm>
              <a:off x="8306585" y="1864320"/>
              <a:ext cx="76726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765ACA6-13A7-7025-EDCC-4C40BA35ACE8}"/>
                </a:ext>
              </a:extLst>
            </p:cNvPr>
            <p:cNvCxnSpPr/>
            <p:nvPr/>
          </p:nvCxnSpPr>
          <p:spPr>
            <a:xfrm flipV="1">
              <a:off x="8310123" y="2080380"/>
              <a:ext cx="763727" cy="13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BC1326C-E080-1E19-F3DA-9B274060B363}"/>
                </a:ext>
              </a:extLst>
            </p:cNvPr>
            <p:cNvCxnSpPr/>
            <p:nvPr/>
          </p:nvCxnSpPr>
          <p:spPr>
            <a:xfrm flipV="1">
              <a:off x="2356366" y="2012453"/>
              <a:ext cx="0" cy="236924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C192021-6A7D-48ED-6840-7939D7FEC231}"/>
                </a:ext>
              </a:extLst>
            </p:cNvPr>
            <p:cNvCxnSpPr>
              <a:cxnSpLocks/>
              <a:endCxn id="73" idx="1"/>
            </p:cNvCxnSpPr>
            <p:nvPr/>
          </p:nvCxnSpPr>
          <p:spPr>
            <a:xfrm>
              <a:off x="2335100" y="2012452"/>
              <a:ext cx="388652" cy="1"/>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87E76B18-1875-6E28-19D8-67DE23C7EFE6}"/>
                </a:ext>
              </a:extLst>
            </p:cNvPr>
            <p:cNvSpPr txBox="1"/>
            <p:nvPr/>
          </p:nvSpPr>
          <p:spPr>
            <a:xfrm>
              <a:off x="8063814" y="3305116"/>
              <a:ext cx="533400" cy="369332"/>
            </a:xfrm>
            <a:prstGeom prst="rect">
              <a:avLst/>
            </a:prstGeom>
            <a:noFill/>
          </p:spPr>
          <p:txBody>
            <a:bodyPr wrap="square" lIns="91440" tIns="45720" rIns="91440" bIns="45720" rtlCol="0">
              <a:spAutoFit/>
            </a:bodyPr>
            <a:lstStyle/>
            <a:p>
              <a:pPr algn="r"/>
              <a:r>
                <a:rPr lang="en-US" sz="1800" dirty="0" err="1"/>
                <a:t>clk</a:t>
              </a:r>
              <a:endParaRPr lang="en-US" sz="1800" dirty="0"/>
            </a:p>
          </p:txBody>
        </p:sp>
        <p:sp>
          <p:nvSpPr>
            <p:cNvPr id="117" name="TextBox 116">
              <a:extLst>
                <a:ext uri="{FF2B5EF4-FFF2-40B4-BE49-F238E27FC236}">
                  <a16:creationId xmlns:a16="http://schemas.microsoft.com/office/drawing/2014/main" id="{811F5C4A-674E-1B31-B122-FC440DCE3659}"/>
                </a:ext>
              </a:extLst>
            </p:cNvPr>
            <p:cNvSpPr txBox="1"/>
            <p:nvPr/>
          </p:nvSpPr>
          <p:spPr>
            <a:xfrm>
              <a:off x="7690983" y="3510681"/>
              <a:ext cx="909769" cy="369332"/>
            </a:xfrm>
            <a:prstGeom prst="rect">
              <a:avLst/>
            </a:prstGeom>
            <a:noFill/>
          </p:spPr>
          <p:txBody>
            <a:bodyPr wrap="square" lIns="91440" tIns="45720" rIns="91440" bIns="45720" rtlCol="0">
              <a:spAutoFit/>
            </a:bodyPr>
            <a:lstStyle/>
            <a:p>
              <a:pPr algn="r"/>
              <a:r>
                <a:rPr lang="en-US" sz="1800" dirty="0" err="1"/>
                <a:t>reset_n</a:t>
              </a:r>
              <a:endParaRPr lang="en-US" sz="1800" dirty="0"/>
            </a:p>
          </p:txBody>
        </p:sp>
        <p:cxnSp>
          <p:nvCxnSpPr>
            <p:cNvPr id="118" name="Straight Connector 117">
              <a:extLst>
                <a:ext uri="{FF2B5EF4-FFF2-40B4-BE49-F238E27FC236}">
                  <a16:creationId xmlns:a16="http://schemas.microsoft.com/office/drawing/2014/main" id="{C7B248DA-58EE-0060-CA0D-459E269CC106}"/>
                </a:ext>
              </a:extLst>
            </p:cNvPr>
            <p:cNvCxnSpPr/>
            <p:nvPr/>
          </p:nvCxnSpPr>
          <p:spPr>
            <a:xfrm>
              <a:off x="8600752" y="3485150"/>
              <a:ext cx="476636" cy="463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F1E96A5-8FB8-45C7-8FEC-A72BA5256986}"/>
                </a:ext>
              </a:extLst>
            </p:cNvPr>
            <p:cNvCxnSpPr/>
            <p:nvPr/>
          </p:nvCxnSpPr>
          <p:spPr>
            <a:xfrm flipV="1">
              <a:off x="8600752" y="3695211"/>
              <a:ext cx="476636" cy="13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9612E0AA-15D6-EC09-FB09-883F553CDAF3}"/>
                </a:ext>
              </a:extLst>
            </p:cNvPr>
            <p:cNvSpPr txBox="1"/>
            <p:nvPr/>
          </p:nvSpPr>
          <p:spPr>
            <a:xfrm>
              <a:off x="8272608" y="3223540"/>
              <a:ext cx="743014" cy="523220"/>
            </a:xfrm>
            <a:prstGeom prst="rect">
              <a:avLst/>
            </a:prstGeom>
            <a:noFill/>
          </p:spPr>
          <p:txBody>
            <a:bodyPr wrap="square" lIns="91440" tIns="45720" rIns="91440" bIns="45720" rtlCol="0">
              <a:spAutoFit/>
            </a:bodyPr>
            <a:lstStyle/>
            <a:p>
              <a:pPr algn="r">
                <a:spcBef>
                  <a:spcPts val="0"/>
                </a:spcBef>
              </a:pPr>
              <a:r>
                <a:rPr lang="en-US" sz="1400" dirty="0"/>
                <a:t>R4</a:t>
              </a:r>
            </a:p>
            <a:p>
              <a:pPr algn="r">
                <a:spcBef>
                  <a:spcPts val="0"/>
                </a:spcBef>
              </a:pPr>
              <a:r>
                <a:rPr lang="en-US" sz="1400" dirty="0"/>
                <a:t>G4</a:t>
              </a:r>
            </a:p>
          </p:txBody>
        </p:sp>
        <p:sp>
          <p:nvSpPr>
            <p:cNvPr id="121" name="TextBox 120">
              <a:extLst>
                <a:ext uri="{FF2B5EF4-FFF2-40B4-BE49-F238E27FC236}">
                  <a16:creationId xmlns:a16="http://schemas.microsoft.com/office/drawing/2014/main" id="{5E94E8FC-FB52-E5CE-34BA-6B34DE5E0841}"/>
                </a:ext>
              </a:extLst>
            </p:cNvPr>
            <p:cNvSpPr txBox="1"/>
            <p:nvPr/>
          </p:nvSpPr>
          <p:spPr>
            <a:xfrm>
              <a:off x="780056" y="4007307"/>
              <a:ext cx="992856" cy="369332"/>
            </a:xfrm>
            <a:prstGeom prst="rect">
              <a:avLst/>
            </a:prstGeom>
            <a:noFill/>
          </p:spPr>
          <p:txBody>
            <a:bodyPr wrap="square" lIns="91440" tIns="45720" rIns="91440" bIns="45720" rtlCol="0">
              <a:spAutoFit/>
            </a:bodyPr>
            <a:lstStyle/>
            <a:p>
              <a:pPr algn="ctr"/>
              <a:r>
                <a:rPr lang="en-US" sz="1800" dirty="0"/>
                <a:t>main()</a:t>
              </a:r>
            </a:p>
          </p:txBody>
        </p:sp>
        <p:sp>
          <p:nvSpPr>
            <p:cNvPr id="122" name="TextBox 121">
              <a:extLst>
                <a:ext uri="{FF2B5EF4-FFF2-40B4-BE49-F238E27FC236}">
                  <a16:creationId xmlns:a16="http://schemas.microsoft.com/office/drawing/2014/main" id="{1D468066-C187-8700-C9E5-70063FE7AF21}"/>
                </a:ext>
              </a:extLst>
            </p:cNvPr>
            <p:cNvSpPr txBox="1"/>
            <p:nvPr/>
          </p:nvSpPr>
          <p:spPr>
            <a:xfrm>
              <a:off x="531371" y="3118212"/>
              <a:ext cx="1524000" cy="369332"/>
            </a:xfrm>
            <a:prstGeom prst="rect">
              <a:avLst/>
            </a:prstGeom>
            <a:noFill/>
          </p:spPr>
          <p:txBody>
            <a:bodyPr wrap="square" lIns="91440" tIns="45720" rIns="91440" bIns="45720" rtlCol="0">
              <a:spAutoFit/>
            </a:bodyPr>
            <a:lstStyle/>
            <a:p>
              <a:pPr algn="ctr"/>
              <a:r>
                <a:rPr lang="en-US" sz="1800" b="1" dirty="0"/>
                <a:t>Lab3.c</a:t>
              </a:r>
              <a:endParaRPr lang="en-US" sz="4400" b="1" dirty="0"/>
            </a:p>
          </p:txBody>
        </p:sp>
        <p:cxnSp>
          <p:nvCxnSpPr>
            <p:cNvPr id="123" name="Straight Connector 122">
              <a:extLst>
                <a:ext uri="{FF2B5EF4-FFF2-40B4-BE49-F238E27FC236}">
                  <a16:creationId xmlns:a16="http://schemas.microsoft.com/office/drawing/2014/main" id="{200D9D64-34CD-7F08-4E7D-98EC219BE763}"/>
                </a:ext>
              </a:extLst>
            </p:cNvPr>
            <p:cNvCxnSpPr/>
            <p:nvPr/>
          </p:nvCxnSpPr>
          <p:spPr>
            <a:xfrm flipV="1">
              <a:off x="2217615" y="4381692"/>
              <a:ext cx="506137" cy="1"/>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4" name="Rounded Rectangle 29">
              <a:extLst>
                <a:ext uri="{FF2B5EF4-FFF2-40B4-BE49-F238E27FC236}">
                  <a16:creationId xmlns:a16="http://schemas.microsoft.com/office/drawing/2014/main" id="{D03B62F9-9C98-76D4-4C55-88B4BE2049CF}"/>
                </a:ext>
              </a:extLst>
            </p:cNvPr>
            <p:cNvSpPr/>
            <p:nvPr/>
          </p:nvSpPr>
          <p:spPr>
            <a:xfrm>
              <a:off x="2723753" y="2919961"/>
              <a:ext cx="904766" cy="3453543"/>
            </a:xfrm>
            <a:prstGeom prst="roundRect">
              <a:avLst>
                <a:gd name="adj" fmla="val 134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125" name="TextBox 124">
              <a:extLst>
                <a:ext uri="{FF2B5EF4-FFF2-40B4-BE49-F238E27FC236}">
                  <a16:creationId xmlns:a16="http://schemas.microsoft.com/office/drawing/2014/main" id="{7EA293FF-DE93-2266-33AC-ACD47082E5B6}"/>
                </a:ext>
              </a:extLst>
            </p:cNvPr>
            <p:cNvSpPr txBox="1"/>
            <p:nvPr/>
          </p:nvSpPr>
          <p:spPr>
            <a:xfrm>
              <a:off x="2727689" y="2938440"/>
              <a:ext cx="900829" cy="369332"/>
            </a:xfrm>
            <a:prstGeom prst="rect">
              <a:avLst/>
            </a:prstGeom>
            <a:noFill/>
          </p:spPr>
          <p:txBody>
            <a:bodyPr wrap="square" lIns="91440" tIns="45720" rIns="91440" bIns="45720" rtlCol="0">
              <a:spAutoFit/>
            </a:bodyPr>
            <a:lstStyle/>
            <a:p>
              <a:pPr algn="ctr"/>
              <a:r>
                <a:rPr lang="en-US" sz="1800" b="1" dirty="0" err="1"/>
                <a:t>axi_lite</a:t>
              </a:r>
              <a:endParaRPr lang="en-US" sz="4400" b="1" dirty="0"/>
            </a:p>
          </p:txBody>
        </p:sp>
        <p:sp>
          <p:nvSpPr>
            <p:cNvPr id="126" name="TextBox 125">
              <a:extLst>
                <a:ext uri="{FF2B5EF4-FFF2-40B4-BE49-F238E27FC236}">
                  <a16:creationId xmlns:a16="http://schemas.microsoft.com/office/drawing/2014/main" id="{AFAFDEAE-6067-0CC7-5E45-A1DC93C98DDC}"/>
                </a:ext>
              </a:extLst>
            </p:cNvPr>
            <p:cNvSpPr txBox="1"/>
            <p:nvPr/>
          </p:nvSpPr>
          <p:spPr>
            <a:xfrm>
              <a:off x="3958158" y="5786995"/>
              <a:ext cx="1927253" cy="584775"/>
            </a:xfrm>
            <a:prstGeom prst="rect">
              <a:avLst/>
            </a:prstGeom>
            <a:noFill/>
          </p:spPr>
          <p:txBody>
            <a:bodyPr wrap="square" lIns="91440" tIns="45720" rIns="91440" bIns="45720" rtlCol="0">
              <a:spAutoFit/>
            </a:bodyPr>
            <a:lstStyle/>
            <a:p>
              <a:pPr algn="ctr">
                <a:spcBef>
                  <a:spcPts val="0"/>
                </a:spcBef>
              </a:pPr>
              <a:r>
                <a:rPr lang="en-US" sz="1600" dirty="0"/>
                <a:t>Signals going In/Out of </a:t>
              </a:r>
              <a:r>
                <a:rPr lang="en-US" sz="1600" dirty="0" err="1"/>
                <a:t>Artix</a:t>
              </a:r>
              <a:r>
                <a:rPr lang="en-US" sz="1600" dirty="0"/>
                <a:t> 7 Chip</a:t>
              </a:r>
              <a:endParaRPr lang="en-US" sz="2000" dirty="0"/>
            </a:p>
          </p:txBody>
        </p:sp>
        <p:sp>
          <p:nvSpPr>
            <p:cNvPr id="127" name="Rounded Rectangle 82">
              <a:extLst>
                <a:ext uri="{FF2B5EF4-FFF2-40B4-BE49-F238E27FC236}">
                  <a16:creationId xmlns:a16="http://schemas.microsoft.com/office/drawing/2014/main" id="{CD755257-9A0F-ED25-4D85-1ED25B5A235B}"/>
                </a:ext>
              </a:extLst>
            </p:cNvPr>
            <p:cNvSpPr/>
            <p:nvPr/>
          </p:nvSpPr>
          <p:spPr>
            <a:xfrm>
              <a:off x="5810073" y="5518755"/>
              <a:ext cx="1490615" cy="371439"/>
            </a:xfrm>
            <a:prstGeom prst="roundRect">
              <a:avLst>
                <a:gd name="adj" fmla="val 3186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128" name="TextBox 127">
              <a:extLst>
                <a:ext uri="{FF2B5EF4-FFF2-40B4-BE49-F238E27FC236}">
                  <a16:creationId xmlns:a16="http://schemas.microsoft.com/office/drawing/2014/main" id="{884F8103-F6C8-D534-1367-B516CEF206F2}"/>
                </a:ext>
              </a:extLst>
            </p:cNvPr>
            <p:cNvSpPr txBox="1"/>
            <p:nvPr/>
          </p:nvSpPr>
          <p:spPr>
            <a:xfrm>
              <a:off x="5679655" y="5518755"/>
              <a:ext cx="1732034" cy="369332"/>
            </a:xfrm>
            <a:prstGeom prst="rect">
              <a:avLst/>
            </a:prstGeom>
            <a:noFill/>
          </p:spPr>
          <p:txBody>
            <a:bodyPr wrap="square" lIns="91440" tIns="45720" rIns="91440" bIns="45720" rtlCol="0">
              <a:spAutoFit/>
            </a:bodyPr>
            <a:lstStyle/>
            <a:p>
              <a:pPr algn="ctr"/>
              <a:r>
                <a:rPr lang="en-US" sz="1800" b="1" dirty="0"/>
                <a:t>Lab2_fsm.vhd</a:t>
              </a:r>
              <a:endParaRPr lang="en-US" sz="4400" b="1" dirty="0"/>
            </a:p>
          </p:txBody>
        </p:sp>
        <p:cxnSp>
          <p:nvCxnSpPr>
            <p:cNvPr id="129" name="Straight Connector 128">
              <a:extLst>
                <a:ext uri="{FF2B5EF4-FFF2-40B4-BE49-F238E27FC236}">
                  <a16:creationId xmlns:a16="http://schemas.microsoft.com/office/drawing/2014/main" id="{1290D674-F02F-690F-CB62-BA9A00953067}"/>
                </a:ext>
              </a:extLst>
            </p:cNvPr>
            <p:cNvCxnSpPr/>
            <p:nvPr/>
          </p:nvCxnSpPr>
          <p:spPr>
            <a:xfrm flipV="1">
              <a:off x="6251570" y="5236681"/>
              <a:ext cx="0" cy="274949"/>
            </a:xfrm>
            <a:prstGeom prst="line">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F23FDA3-C1FB-E2BE-CB82-FFBF9C739205}"/>
                </a:ext>
              </a:extLst>
            </p:cNvPr>
            <p:cNvCxnSpPr/>
            <p:nvPr/>
          </p:nvCxnSpPr>
          <p:spPr>
            <a:xfrm flipV="1">
              <a:off x="6799753" y="5236889"/>
              <a:ext cx="0" cy="274949"/>
            </a:xfrm>
            <a:prstGeom prst="line">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41AFABAA-72B4-98EB-33CC-14CC5FCFCD11}"/>
                </a:ext>
              </a:extLst>
            </p:cNvPr>
            <p:cNvSpPr txBox="1"/>
            <p:nvPr/>
          </p:nvSpPr>
          <p:spPr>
            <a:xfrm>
              <a:off x="6264855" y="5183785"/>
              <a:ext cx="483143" cy="369332"/>
            </a:xfrm>
            <a:prstGeom prst="rect">
              <a:avLst/>
            </a:prstGeom>
            <a:noFill/>
          </p:spPr>
          <p:txBody>
            <a:bodyPr wrap="square" lIns="91440" tIns="45720" rIns="91440" bIns="45720" rtlCol="0">
              <a:spAutoFit/>
            </a:bodyPr>
            <a:lstStyle/>
            <a:p>
              <a:r>
                <a:rPr lang="en-US" sz="1800" dirty="0" err="1"/>
                <a:t>cw</a:t>
              </a:r>
              <a:endParaRPr lang="en-US" sz="1800" dirty="0"/>
            </a:p>
          </p:txBody>
        </p:sp>
        <p:sp>
          <p:nvSpPr>
            <p:cNvPr id="132" name="TextBox 131">
              <a:extLst>
                <a:ext uri="{FF2B5EF4-FFF2-40B4-BE49-F238E27FC236}">
                  <a16:creationId xmlns:a16="http://schemas.microsoft.com/office/drawing/2014/main" id="{8CDFE2EF-A83F-5EB5-867E-CC980CA5D5B8}"/>
                </a:ext>
              </a:extLst>
            </p:cNvPr>
            <p:cNvSpPr txBox="1"/>
            <p:nvPr/>
          </p:nvSpPr>
          <p:spPr>
            <a:xfrm>
              <a:off x="6813245" y="5183473"/>
              <a:ext cx="448877" cy="369332"/>
            </a:xfrm>
            <a:prstGeom prst="rect">
              <a:avLst/>
            </a:prstGeom>
            <a:noFill/>
          </p:spPr>
          <p:txBody>
            <a:bodyPr wrap="square" lIns="91440" tIns="45720" rIns="91440" bIns="45720" rtlCol="0">
              <a:spAutoFit/>
            </a:bodyPr>
            <a:lstStyle/>
            <a:p>
              <a:r>
                <a:rPr lang="en-US" sz="1800" dirty="0" err="1"/>
                <a:t>sw</a:t>
              </a:r>
              <a:endParaRPr lang="en-US" sz="1800" dirty="0"/>
            </a:p>
          </p:txBody>
        </p:sp>
      </p:grpSp>
      <p:sp>
        <p:nvSpPr>
          <p:cNvPr id="133" name="TextBox 132">
            <a:extLst>
              <a:ext uri="{FF2B5EF4-FFF2-40B4-BE49-F238E27FC236}">
                <a16:creationId xmlns:a16="http://schemas.microsoft.com/office/drawing/2014/main" id="{A669343A-F4DB-A425-95BD-A7B6F2170035}"/>
              </a:ext>
            </a:extLst>
          </p:cNvPr>
          <p:cNvSpPr txBox="1"/>
          <p:nvPr/>
        </p:nvSpPr>
        <p:spPr>
          <a:xfrm>
            <a:off x="5798353" y="4829249"/>
            <a:ext cx="992856" cy="369332"/>
          </a:xfrm>
          <a:prstGeom prst="rect">
            <a:avLst/>
          </a:prstGeom>
          <a:noFill/>
        </p:spPr>
        <p:txBody>
          <a:bodyPr wrap="square" lIns="91440" tIns="45720" rIns="91440" bIns="45720" rtlCol="0">
            <a:spAutoFit/>
          </a:bodyPr>
          <a:lstStyle/>
          <a:p>
            <a:r>
              <a:rPr lang="en-US" sz="1800" dirty="0"/>
              <a:t>ready</a:t>
            </a:r>
          </a:p>
        </p:txBody>
      </p:sp>
      <p:sp>
        <p:nvSpPr>
          <p:cNvPr id="134" name="TextBox 133">
            <a:extLst>
              <a:ext uri="{FF2B5EF4-FFF2-40B4-BE49-F238E27FC236}">
                <a16:creationId xmlns:a16="http://schemas.microsoft.com/office/drawing/2014/main" id="{C15ED270-F550-F4FB-A85C-810B7397AEAD}"/>
              </a:ext>
            </a:extLst>
          </p:cNvPr>
          <p:cNvSpPr txBox="1"/>
          <p:nvPr/>
        </p:nvSpPr>
        <p:spPr>
          <a:xfrm>
            <a:off x="780056" y="4295337"/>
            <a:ext cx="992856" cy="369332"/>
          </a:xfrm>
          <a:prstGeom prst="rect">
            <a:avLst/>
          </a:prstGeom>
          <a:noFill/>
        </p:spPr>
        <p:txBody>
          <a:bodyPr wrap="square" lIns="91440" tIns="45720" rIns="91440" bIns="45720" rtlCol="0">
            <a:spAutoFit/>
          </a:bodyPr>
          <a:lstStyle/>
          <a:p>
            <a:pPr algn="ctr"/>
            <a:r>
              <a:rPr lang="en-US" sz="1800" dirty="0" err="1"/>
              <a:t>myISR</a:t>
            </a:r>
            <a:r>
              <a:rPr lang="en-US" sz="1800" dirty="0"/>
              <a:t>()</a:t>
            </a:r>
          </a:p>
        </p:txBody>
      </p:sp>
      <p:cxnSp>
        <p:nvCxnSpPr>
          <p:cNvPr id="135" name="Straight Connector 134">
            <a:extLst>
              <a:ext uri="{FF2B5EF4-FFF2-40B4-BE49-F238E27FC236}">
                <a16:creationId xmlns:a16="http://schemas.microsoft.com/office/drawing/2014/main" id="{640E23B2-B424-A642-9D7E-35C330FEF125}"/>
              </a:ext>
              <a:ext uri="{C183D7F6-B498-43B3-948B-1728B52AA6E4}">
                <adec:decorative xmlns:adec="http://schemas.microsoft.com/office/drawing/2017/decorative" val="1"/>
              </a:ext>
            </a:extLst>
          </p:cNvPr>
          <p:cNvCxnSpPr>
            <a:cxnSpLocks/>
            <a:stCxn id="136" idx="3"/>
          </p:cNvCxnSpPr>
          <p:nvPr/>
        </p:nvCxnSpPr>
        <p:spPr>
          <a:xfrm>
            <a:off x="2199844" y="5013915"/>
            <a:ext cx="3621682"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FC83C869-2FA6-AD49-08DA-CC40D9CA45A9}"/>
              </a:ext>
            </a:extLst>
          </p:cNvPr>
          <p:cNvSpPr txBox="1"/>
          <p:nvPr/>
        </p:nvSpPr>
        <p:spPr>
          <a:xfrm>
            <a:off x="1206988" y="4829249"/>
            <a:ext cx="992856" cy="369332"/>
          </a:xfrm>
          <a:prstGeom prst="rect">
            <a:avLst/>
          </a:prstGeom>
          <a:noFill/>
        </p:spPr>
        <p:txBody>
          <a:bodyPr wrap="square" lIns="91440" tIns="45720" rIns="91440" bIns="45720" rtlCol="0">
            <a:spAutoFit/>
          </a:bodyPr>
          <a:lstStyle/>
          <a:p>
            <a:pPr algn="r"/>
            <a:r>
              <a:rPr lang="en-US" sz="1800" dirty="0"/>
              <a:t>Interrupt</a:t>
            </a:r>
          </a:p>
        </p:txBody>
      </p:sp>
      <p:cxnSp>
        <p:nvCxnSpPr>
          <p:cNvPr id="137" name="Straight Connector 136">
            <a:extLst>
              <a:ext uri="{FF2B5EF4-FFF2-40B4-BE49-F238E27FC236}">
                <a16:creationId xmlns:a16="http://schemas.microsoft.com/office/drawing/2014/main" id="{47E35D74-6590-281B-AC45-6A7933F46833}"/>
              </a:ext>
              <a:ext uri="{C183D7F6-B498-43B3-948B-1728B52AA6E4}">
                <adec:decorative xmlns:adec="http://schemas.microsoft.com/office/drawing/2017/decorative" val="1"/>
              </a:ext>
            </a:extLst>
          </p:cNvPr>
          <p:cNvCxnSpPr/>
          <p:nvPr/>
        </p:nvCxnSpPr>
        <p:spPr>
          <a:xfrm>
            <a:off x="2727689" y="5013915"/>
            <a:ext cx="900830" cy="0"/>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72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 – Software</a:t>
            </a:r>
          </a:p>
        </p:txBody>
      </p:sp>
      <p:sp>
        <p:nvSpPr>
          <p:cNvPr id="8" name="Content Placeholder 3"/>
          <p:cNvSpPr txBox="1">
            <a:spLocks/>
          </p:cNvSpPr>
          <p:nvPr/>
        </p:nvSpPr>
        <p:spPr bwMode="auto">
          <a:xfrm>
            <a:off x="581736" y="1523052"/>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b="0" dirty="0"/>
              <a:t>All the memory mapped hardware registers will have their names setup as #</a:t>
            </a:r>
            <a:r>
              <a:rPr lang="en-US" b="0" dirty="0" err="1"/>
              <a:t>define's</a:t>
            </a:r>
            <a:r>
              <a:rPr lang="en-US" b="0" dirty="0"/>
              <a:t> with a name ending in "</a:t>
            </a:r>
            <a:r>
              <a:rPr lang="en-US" b="0" dirty="0" err="1"/>
              <a:t>Reg</a:t>
            </a:r>
            <a:r>
              <a:rPr lang="en-US" b="0" dirty="0"/>
              <a:t>".</a:t>
            </a:r>
          </a:p>
          <a:p>
            <a:r>
              <a:rPr lang="en-US" b="0" dirty="0"/>
              <a:t>Any register with bit fields will have the bit index setup as #</a:t>
            </a:r>
            <a:r>
              <a:rPr lang="en-US" b="0" dirty="0" err="1"/>
              <a:t>define's</a:t>
            </a:r>
            <a:r>
              <a:rPr lang="en-US" b="0" dirty="0"/>
              <a:t> with a name ending in "Bit".</a:t>
            </a:r>
          </a:p>
          <a:p>
            <a:r>
              <a:rPr lang="en-US" b="0" dirty="0"/>
              <a:t>The </a:t>
            </a:r>
            <a:r>
              <a:rPr lang="en-US" b="0" dirty="0" err="1"/>
              <a:t>flagQ</a:t>
            </a:r>
            <a:r>
              <a:rPr lang="en-US" b="0" dirty="0"/>
              <a:t> and </a:t>
            </a:r>
            <a:r>
              <a:rPr lang="en-US" b="0" dirty="0" err="1"/>
              <a:t>flagClear</a:t>
            </a:r>
            <a:r>
              <a:rPr lang="en-US" b="0" dirty="0"/>
              <a:t> registers need to be at the same address.</a:t>
            </a:r>
          </a:p>
        </p:txBody>
      </p:sp>
      <p:sp>
        <p:nvSpPr>
          <p:cNvPr id="9"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2796793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 – Requirements </a:t>
            </a:r>
            <a:br>
              <a:rPr lang="en-US" dirty="0"/>
            </a:br>
            <a:r>
              <a:rPr lang="en-US" dirty="0"/>
              <a:t>Gate Check 1</a:t>
            </a:r>
          </a:p>
        </p:txBody>
      </p:sp>
      <p:sp>
        <p:nvSpPr>
          <p:cNvPr id="4" name="Content Placeholder 3"/>
          <p:cNvSpPr>
            <a:spLocks noGrp="1"/>
          </p:cNvSpPr>
          <p:nvPr>
            <p:ph idx="1"/>
          </p:nvPr>
        </p:nvSpPr>
        <p:spPr/>
        <p:txBody>
          <a:bodyPr/>
          <a:lstStyle/>
          <a:p>
            <a:pPr eaLnBrk="1" hangingPunct="1">
              <a:lnSpc>
                <a:spcPct val="80000"/>
              </a:lnSpc>
            </a:pPr>
            <a:r>
              <a:rPr lang="en-US" dirty="0"/>
              <a:t>Gate Checks for Required Functionality</a:t>
            </a:r>
          </a:p>
          <a:p>
            <a:pPr lvl="1" eaLnBrk="1" hangingPunct="1">
              <a:lnSpc>
                <a:spcPct val="80000"/>
              </a:lnSpc>
            </a:pPr>
            <a:r>
              <a:rPr lang="en-US" b="0" dirty="0"/>
              <a:t>There are 2 gate checks associated with this lab, each worth 5 points - see the rubric below.</a:t>
            </a:r>
          </a:p>
          <a:p>
            <a:pPr eaLnBrk="1" hangingPunct="1">
              <a:lnSpc>
                <a:spcPct val="80000"/>
              </a:lnSpc>
            </a:pPr>
            <a:r>
              <a:rPr lang="en-US" dirty="0"/>
              <a:t>Gate Check 1</a:t>
            </a:r>
          </a:p>
          <a:p>
            <a:pPr lvl="1" eaLnBrk="1" hangingPunct="1">
              <a:lnSpc>
                <a:spcPct val="80000"/>
              </a:lnSpc>
            </a:pPr>
            <a:r>
              <a:rPr lang="en-US" b="0" dirty="0"/>
              <a:t>By the </a:t>
            </a:r>
            <a:r>
              <a:rPr lang="en-US" dirty="0"/>
              <a:t>beginning of lesson 22</a:t>
            </a:r>
            <a:r>
              <a:rPr lang="en-US" b="0" dirty="0"/>
              <a:t>, you need to have all of your Lab 2 functionality implemented with the </a:t>
            </a:r>
            <a:r>
              <a:rPr lang="en-US" b="0" dirty="0" err="1"/>
              <a:t>Microblaze</a:t>
            </a:r>
            <a:r>
              <a:rPr lang="en-US" b="0" dirty="0"/>
              <a:t>. That is, you need to export your Lab 2 design into the SDK and be able to achieve the same functionality as you did in Lab 2.</a:t>
            </a:r>
          </a:p>
        </p:txBody>
      </p:sp>
      <p:sp>
        <p:nvSpPr>
          <p:cNvPr id="6"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836955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Outline</a:t>
            </a:r>
          </a:p>
        </p:txBody>
      </p:sp>
      <p:sp>
        <p:nvSpPr>
          <p:cNvPr id="4" name="Content Placeholder 3"/>
          <p:cNvSpPr>
            <a:spLocks noGrp="1"/>
          </p:cNvSpPr>
          <p:nvPr>
            <p:ph idx="1"/>
          </p:nvPr>
        </p:nvSpPr>
        <p:spPr/>
        <p:txBody>
          <a:bodyPr/>
          <a:lstStyle/>
          <a:p>
            <a:pPr eaLnBrk="1" hangingPunct="1">
              <a:lnSpc>
                <a:spcPct val="80000"/>
              </a:lnSpc>
            </a:pPr>
            <a:r>
              <a:rPr lang="en-US" dirty="0"/>
              <a:t>Lab 3 – Software control of a </a:t>
            </a:r>
            <a:r>
              <a:rPr lang="en-US" dirty="0" err="1"/>
              <a:t>datapath</a:t>
            </a:r>
            <a:endParaRPr lang="en-US" dirty="0"/>
          </a:p>
          <a:p>
            <a:pPr eaLnBrk="1" hangingPunct="1">
              <a:lnSpc>
                <a:spcPct val="80000"/>
              </a:lnSpc>
            </a:pPr>
            <a:endParaRPr lang="en-US" dirty="0"/>
          </a:p>
          <a:p>
            <a:pPr eaLnBrk="1" hangingPunct="1">
              <a:lnSpc>
                <a:spcPct val="80000"/>
              </a:lnSpc>
            </a:pPr>
            <a:endParaRPr lang="en-US" dirty="0"/>
          </a:p>
        </p:txBody>
      </p:sp>
      <p:sp>
        <p:nvSpPr>
          <p:cNvPr id="6"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991601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 – Requirements</a:t>
            </a:r>
            <a:br>
              <a:rPr lang="en-US" dirty="0"/>
            </a:br>
            <a:r>
              <a:rPr lang="en-US" dirty="0"/>
              <a:t>Gate Check 2</a:t>
            </a:r>
          </a:p>
        </p:txBody>
      </p:sp>
      <p:sp>
        <p:nvSpPr>
          <p:cNvPr id="4" name="Content Placeholder 3"/>
          <p:cNvSpPr>
            <a:spLocks noGrp="1"/>
          </p:cNvSpPr>
          <p:nvPr>
            <p:ph idx="1"/>
          </p:nvPr>
        </p:nvSpPr>
        <p:spPr/>
        <p:txBody>
          <a:bodyPr/>
          <a:lstStyle/>
          <a:p>
            <a:pPr eaLnBrk="1" hangingPunct="1">
              <a:lnSpc>
                <a:spcPct val="80000"/>
              </a:lnSpc>
            </a:pPr>
            <a:r>
              <a:rPr lang="en-US" dirty="0"/>
              <a:t>Gate Check 2</a:t>
            </a:r>
          </a:p>
          <a:p>
            <a:pPr lvl="1" eaLnBrk="1" hangingPunct="1">
              <a:lnSpc>
                <a:spcPct val="80000"/>
              </a:lnSpc>
            </a:pPr>
            <a:r>
              <a:rPr lang="en-US" b="0" dirty="0"/>
              <a:t>By the </a:t>
            </a:r>
            <a:r>
              <a:rPr lang="en-US" dirty="0"/>
              <a:t>beginning of lesson 23</a:t>
            </a:r>
            <a:r>
              <a:rPr lang="en-US" b="0" dirty="0"/>
              <a:t>, you need to be able to send USART commands using Tera Term (or another terminal emulator) to your FPGA to adjust the trigger on the screen. The trigger on the screen should properly react to moving the trigger either up or down.</a:t>
            </a:r>
          </a:p>
        </p:txBody>
      </p:sp>
      <p:sp>
        <p:nvSpPr>
          <p:cNvPr id="6"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2738895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 – Requirements</a:t>
            </a:r>
            <a:br>
              <a:rPr lang="en-US" dirty="0"/>
            </a:br>
            <a:r>
              <a:rPr lang="en-US" dirty="0"/>
              <a:t>Required Functionality</a:t>
            </a:r>
          </a:p>
        </p:txBody>
      </p:sp>
      <p:sp>
        <p:nvSpPr>
          <p:cNvPr id="4" name="Content Placeholder 3"/>
          <p:cNvSpPr>
            <a:spLocks noGrp="1"/>
          </p:cNvSpPr>
          <p:nvPr>
            <p:ph idx="1"/>
          </p:nvPr>
        </p:nvSpPr>
        <p:spPr/>
        <p:txBody>
          <a:bodyPr/>
          <a:lstStyle/>
          <a:p>
            <a:r>
              <a:rPr lang="en-US" dirty="0"/>
              <a:t>Required Functionality</a:t>
            </a:r>
          </a:p>
          <a:p>
            <a:pPr lvl="1"/>
            <a:r>
              <a:rPr lang="en-US" b="0" dirty="0"/>
              <a:t>In order to make required functionality you will need to properly trigger the oscilloscope on channel 1 using a positive edge trigger. Control of this process is to be performed using the </a:t>
            </a:r>
            <a:r>
              <a:rPr lang="en-US" b="0" dirty="0" err="1"/>
              <a:t>MicroBlaze</a:t>
            </a:r>
            <a:r>
              <a:rPr lang="en-US" b="0" dirty="0"/>
              <a:t>. The main tasks of the </a:t>
            </a:r>
            <a:r>
              <a:rPr lang="en-US" b="0" dirty="0" err="1"/>
              <a:t>MicroBlaze</a:t>
            </a:r>
            <a:r>
              <a:rPr lang="en-US" b="0" dirty="0"/>
              <a:t> will include: </a:t>
            </a:r>
          </a:p>
          <a:p>
            <a:pPr lvl="2"/>
            <a:r>
              <a:rPr lang="en-US" sz="2000" b="0" dirty="0"/>
              <a:t>Moving audio samples into a pair of circular buffer. These circular buffers will be maintained in the address space of the </a:t>
            </a:r>
            <a:r>
              <a:rPr lang="en-US" sz="2000" b="0" dirty="0" err="1"/>
              <a:t>MicroBlaze</a:t>
            </a:r>
            <a:r>
              <a:rPr lang="en-US" sz="2000" b="0" dirty="0"/>
              <a:t>. That is you should have two big arrays defined in your program. Use polling of the ready bit of the flag register.</a:t>
            </a:r>
          </a:p>
          <a:p>
            <a:pPr lvl="2"/>
            <a:r>
              <a:rPr lang="en-US" sz="2000" b="0" dirty="0"/>
              <a:t>Examining the samples looking for a trigger event.</a:t>
            </a:r>
          </a:p>
          <a:p>
            <a:pPr lvl="2"/>
            <a:r>
              <a:rPr lang="en-US" sz="2000" b="0" dirty="0"/>
              <a:t>Fill the remaining sample slots in memory.</a:t>
            </a:r>
          </a:p>
          <a:p>
            <a:pPr lvl="1" eaLnBrk="1" hangingPunct="1">
              <a:lnSpc>
                <a:spcPct val="80000"/>
              </a:lnSpc>
            </a:pPr>
            <a:endParaRPr lang="en-US" dirty="0"/>
          </a:p>
        </p:txBody>
      </p:sp>
      <p:sp>
        <p:nvSpPr>
          <p:cNvPr id="6"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1292529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 – Requirements</a:t>
            </a:r>
            <a:br>
              <a:rPr lang="en-US" dirty="0"/>
            </a:br>
            <a:r>
              <a:rPr lang="en-US" dirty="0"/>
              <a:t>Required Functionality </a:t>
            </a:r>
            <a:r>
              <a:rPr lang="en-US" dirty="0" err="1"/>
              <a:t>Cont</a:t>
            </a:r>
            <a:r>
              <a:rPr lang="en-US" dirty="0"/>
              <a:t> 1</a:t>
            </a:r>
          </a:p>
        </p:txBody>
      </p:sp>
      <p:sp>
        <p:nvSpPr>
          <p:cNvPr id="4" name="Content Placeholder 3"/>
          <p:cNvSpPr>
            <a:spLocks noGrp="1"/>
          </p:cNvSpPr>
          <p:nvPr>
            <p:ph idx="1"/>
          </p:nvPr>
        </p:nvSpPr>
        <p:spPr/>
        <p:txBody>
          <a:bodyPr/>
          <a:lstStyle/>
          <a:p>
            <a:r>
              <a:rPr lang="en-US" dirty="0"/>
              <a:t>Required Functionality </a:t>
            </a:r>
            <a:r>
              <a:rPr lang="en-US" dirty="0" err="1"/>
              <a:t>cont</a:t>
            </a:r>
            <a:endParaRPr lang="en-US" dirty="0"/>
          </a:p>
          <a:p>
            <a:pPr lvl="2"/>
            <a:r>
              <a:rPr lang="en-US" sz="2000" b="0" dirty="0"/>
              <a:t>Move the appropriate buffer values into the display memory of the oscilloscope (lab2) component.</a:t>
            </a:r>
          </a:p>
          <a:p>
            <a:pPr lvl="2"/>
            <a:r>
              <a:rPr lang="en-US" sz="2000" b="0" dirty="0"/>
              <a:t>Provide a user menu (through the terminal) allowing the user to adjust the trigger voltage and trigger time.</a:t>
            </a:r>
          </a:p>
        </p:txBody>
      </p:sp>
      <p:sp>
        <p:nvSpPr>
          <p:cNvPr id="6"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1382004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 – Requirements</a:t>
            </a:r>
            <a:br>
              <a:rPr lang="en-US" dirty="0"/>
            </a:br>
            <a:r>
              <a:rPr lang="en-US" dirty="0"/>
              <a:t>B-Level Functionality</a:t>
            </a:r>
          </a:p>
        </p:txBody>
      </p:sp>
      <p:sp>
        <p:nvSpPr>
          <p:cNvPr id="4" name="Content Placeholder 3"/>
          <p:cNvSpPr>
            <a:spLocks noGrp="1"/>
          </p:cNvSpPr>
          <p:nvPr>
            <p:ph idx="1"/>
          </p:nvPr>
        </p:nvSpPr>
        <p:spPr/>
        <p:txBody>
          <a:bodyPr/>
          <a:lstStyle/>
          <a:p>
            <a:r>
              <a:rPr lang="en-US" dirty="0"/>
              <a:t>B-level Functionality</a:t>
            </a:r>
          </a:p>
          <a:p>
            <a:pPr lvl="1"/>
            <a:r>
              <a:rPr lang="en-US" b="0" dirty="0"/>
              <a:t>Achieve required functionality.</a:t>
            </a:r>
          </a:p>
          <a:p>
            <a:pPr lvl="1"/>
            <a:r>
              <a:rPr lang="en-US" b="0" dirty="0"/>
              <a:t>Use the ready bit of the flag register to trigger an interrupt. The ISR should store the samples (left and right), look for a triggering even, and signal when the stored samples should be transferred to the BRAM in the oscilloscope component.</a:t>
            </a:r>
          </a:p>
        </p:txBody>
      </p:sp>
      <p:sp>
        <p:nvSpPr>
          <p:cNvPr id="6"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363392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 – Requirements</a:t>
            </a:r>
            <a:br>
              <a:rPr lang="en-US" dirty="0"/>
            </a:br>
            <a:r>
              <a:rPr lang="en-US" dirty="0"/>
              <a:t>A-Level Functionality</a:t>
            </a:r>
          </a:p>
        </p:txBody>
      </p:sp>
      <p:sp>
        <p:nvSpPr>
          <p:cNvPr id="4" name="Content Placeholder 3"/>
          <p:cNvSpPr>
            <a:spLocks noGrp="1"/>
          </p:cNvSpPr>
          <p:nvPr>
            <p:ph idx="1"/>
          </p:nvPr>
        </p:nvSpPr>
        <p:spPr/>
        <p:txBody>
          <a:bodyPr/>
          <a:lstStyle/>
          <a:p>
            <a:r>
              <a:rPr lang="en-US" dirty="0"/>
              <a:t>A-level Functionality</a:t>
            </a:r>
          </a:p>
          <a:p>
            <a:pPr lvl="1"/>
            <a:r>
              <a:rPr lang="en-US" b="0" dirty="0"/>
              <a:t>Achieve B-level functionality. Ability to enable and disable channels to display</a:t>
            </a:r>
          </a:p>
          <a:p>
            <a:pPr lvl="1"/>
            <a:r>
              <a:rPr lang="en-US" b="0" dirty="0"/>
              <a:t>Ability to trigger off channel 2</a:t>
            </a:r>
          </a:p>
          <a:p>
            <a:pPr lvl="1"/>
            <a:r>
              <a:rPr lang="en-US" b="0" dirty="0"/>
              <a:t>Ability to change the slope direction for the trigger.</a:t>
            </a:r>
          </a:p>
          <a:p>
            <a:pPr lvl="2" eaLnBrk="1" hangingPunct="1">
              <a:lnSpc>
                <a:spcPct val="80000"/>
              </a:lnSpc>
            </a:pPr>
            <a:endParaRPr lang="en-US" dirty="0"/>
          </a:p>
        </p:txBody>
      </p:sp>
      <p:sp>
        <p:nvSpPr>
          <p:cNvPr id="6"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517968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 – Requirements</a:t>
            </a:r>
            <a:br>
              <a:rPr lang="en-US" dirty="0"/>
            </a:br>
            <a:r>
              <a:rPr lang="en-US" dirty="0"/>
              <a:t>Turn In</a:t>
            </a:r>
          </a:p>
        </p:txBody>
      </p:sp>
      <p:sp>
        <p:nvSpPr>
          <p:cNvPr id="4" name="Content Placeholder 3"/>
          <p:cNvSpPr>
            <a:spLocks noGrp="1"/>
          </p:cNvSpPr>
          <p:nvPr>
            <p:ph idx="1"/>
          </p:nvPr>
        </p:nvSpPr>
        <p:spPr/>
        <p:txBody>
          <a:bodyPr/>
          <a:lstStyle/>
          <a:p>
            <a:r>
              <a:rPr lang="en-US" dirty="0"/>
              <a:t>Turn In Requirements</a:t>
            </a:r>
          </a:p>
          <a:p>
            <a:pPr lvl="1"/>
            <a:r>
              <a:rPr lang="en-US" b="0" dirty="0"/>
              <a:t>All your work in this lab is to be submitted using </a:t>
            </a:r>
            <a:r>
              <a:rPr lang="en-US" b="0" dirty="0" err="1"/>
              <a:t>Bitbucket</a:t>
            </a:r>
            <a:r>
              <a:rPr lang="en-US" b="0" dirty="0"/>
              <a:t>. The main part of the lab is your README, documenting your design.</a:t>
            </a:r>
          </a:p>
        </p:txBody>
      </p:sp>
      <p:sp>
        <p:nvSpPr>
          <p:cNvPr id="6"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1518157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a:t>Lab 3 – Software control of a </a:t>
            </a:r>
            <a:r>
              <a:rPr lang="en-US" cap="none" dirty="0" err="1"/>
              <a:t>datapath</a:t>
            </a:r>
            <a:endParaRPr lang="en-US" cap="none" dirty="0"/>
          </a:p>
        </p:txBody>
      </p:sp>
      <p:sp>
        <p:nvSpPr>
          <p:cNvPr id="7" name="Text Placeholder 6"/>
          <p:cNvSpPr>
            <a:spLocks noGrp="1"/>
          </p:cNvSpPr>
          <p:nvPr>
            <p:ph type="body" idx="1"/>
          </p:nvPr>
        </p:nvSpPr>
        <p:spPr/>
        <p:txBody>
          <a:bodyPr/>
          <a:lstStyle/>
          <a:p>
            <a:endParaRPr lang="en-US" dirty="0"/>
          </a:p>
        </p:txBody>
      </p:sp>
      <p:sp>
        <p:nvSpPr>
          <p:cNvPr id="5"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289001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 – Lab Overview</a:t>
            </a:r>
          </a:p>
        </p:txBody>
      </p:sp>
      <p:sp>
        <p:nvSpPr>
          <p:cNvPr id="4" name="Content Placeholder 3"/>
          <p:cNvSpPr>
            <a:spLocks noGrp="1"/>
          </p:cNvSpPr>
          <p:nvPr>
            <p:ph idx="1"/>
          </p:nvPr>
        </p:nvSpPr>
        <p:spPr>
          <a:xfrm>
            <a:off x="581736" y="1523052"/>
            <a:ext cx="8173644" cy="4324350"/>
          </a:xfrm>
        </p:spPr>
        <p:txBody>
          <a:bodyPr/>
          <a:lstStyle/>
          <a:p>
            <a:r>
              <a:rPr lang="en-US" b="0" dirty="0"/>
              <a:t>Lab Overview - In this lab we will integrate the video display controller developed in Lab 2 with the </a:t>
            </a:r>
            <a:r>
              <a:rPr lang="en-US" b="0" dirty="0" err="1"/>
              <a:t>MicroBlaze</a:t>
            </a:r>
            <a:r>
              <a:rPr lang="en-US" b="0" dirty="0"/>
              <a:t> processor built using the fabric of the FPGA. In the preceding lecture we have learned about the EDK and SDK tool chains, now its time to put that knowledge to the test by building a software controlled </a:t>
            </a:r>
            <a:r>
              <a:rPr lang="en-US" b="0" dirty="0" err="1"/>
              <a:t>datapath</a:t>
            </a:r>
            <a:r>
              <a:rPr lang="en-US" b="0" dirty="0"/>
              <a:t>. Lab 2 revealed some shortcomings of our oscilloscope that this lab intends on correcting. </a:t>
            </a:r>
            <a:r>
              <a:rPr lang="en-US" b="0" i="0" dirty="0">
                <a:solidFill>
                  <a:srgbClr val="333333"/>
                </a:solidFill>
                <a:effectLst/>
                <a:latin typeface="Helvetica Neue"/>
              </a:rPr>
              <a:t>Specifically, we will add:</a:t>
            </a:r>
          </a:p>
          <a:p>
            <a:pPr lvl="1"/>
            <a:r>
              <a:rPr lang="en-US" b="0" dirty="0"/>
              <a:t>A Horizontal trigger point</a:t>
            </a:r>
          </a:p>
          <a:p>
            <a:pPr lvl="1"/>
            <a:r>
              <a:rPr lang="en-US" b="0" dirty="0"/>
              <a:t>Ability to enable and disable channels to display</a:t>
            </a:r>
          </a:p>
          <a:p>
            <a:pPr lvl="1"/>
            <a:r>
              <a:rPr lang="en-US" b="0" dirty="0"/>
              <a:t>Ability to trigger off channel 2</a:t>
            </a:r>
          </a:p>
          <a:p>
            <a:pPr lvl="1"/>
            <a:r>
              <a:rPr lang="en-US" b="0" dirty="0"/>
              <a:t>Ability to change the slope direction for the trigger.</a:t>
            </a:r>
          </a:p>
        </p:txBody>
      </p:sp>
      <p:sp>
        <p:nvSpPr>
          <p:cNvPr id="6"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3143664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 – Lab Overview</a:t>
            </a:r>
          </a:p>
        </p:txBody>
      </p:sp>
      <p:sp>
        <p:nvSpPr>
          <p:cNvPr id="4" name="Content Placeholder 3"/>
          <p:cNvSpPr>
            <a:spLocks noGrp="1"/>
          </p:cNvSpPr>
          <p:nvPr>
            <p:ph idx="1"/>
          </p:nvPr>
        </p:nvSpPr>
        <p:spPr>
          <a:xfrm>
            <a:off x="581736" y="1523052"/>
            <a:ext cx="8131175" cy="4324350"/>
          </a:xfrm>
        </p:spPr>
        <p:txBody>
          <a:bodyPr/>
          <a:lstStyle/>
          <a:p>
            <a:r>
              <a:rPr lang="en-US" b="0" dirty="0"/>
              <a:t>The following figure shows required functionality - your program should allow the user to change the position of the </a:t>
            </a:r>
            <a:r>
              <a:rPr lang="en-US" b="0" dirty="0" err="1"/>
              <a:t>triggerVolt</a:t>
            </a:r>
            <a:r>
              <a:rPr lang="en-US" b="0" dirty="0"/>
              <a:t> and </a:t>
            </a:r>
            <a:r>
              <a:rPr lang="en-US" b="0" dirty="0" err="1"/>
              <a:t>triggerTime</a:t>
            </a:r>
            <a:r>
              <a:rPr lang="en-US" b="0" dirty="0"/>
              <a:t> indicators with the result that the waveform should be drawn so that the periodic waveform is increasing through that voltage at that time.</a:t>
            </a:r>
          </a:p>
          <a:p>
            <a:endParaRPr lang="en-US" b="0" dirty="0"/>
          </a:p>
        </p:txBody>
      </p:sp>
      <p:pic>
        <p:nvPicPr>
          <p:cNvPr id="6" name="Picture 2" descr="Sample O-Scope display with the intersection of triggerTime and triggerVolt for the rising edge of the wave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6712" y="3449550"/>
            <a:ext cx="5030576" cy="2965041"/>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2217696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 – Lab Overview</a:t>
            </a:r>
          </a:p>
        </p:txBody>
      </p:sp>
      <p:sp>
        <p:nvSpPr>
          <p:cNvPr id="4" name="Content Placeholder 3"/>
          <p:cNvSpPr>
            <a:spLocks noGrp="1"/>
          </p:cNvSpPr>
          <p:nvPr>
            <p:ph idx="1"/>
          </p:nvPr>
        </p:nvSpPr>
        <p:spPr>
          <a:xfrm>
            <a:off x="581736" y="1523052"/>
            <a:ext cx="8131175" cy="4324350"/>
          </a:xfrm>
        </p:spPr>
        <p:txBody>
          <a:bodyPr/>
          <a:lstStyle/>
          <a:p>
            <a:r>
              <a:rPr lang="en-US" b="0" dirty="0"/>
              <a:t>The following figure shows required functionality - your program should allow the user to change the position of the </a:t>
            </a:r>
            <a:r>
              <a:rPr lang="en-US" b="0" dirty="0" err="1"/>
              <a:t>triggerVolt</a:t>
            </a:r>
            <a:r>
              <a:rPr lang="en-US" b="0" dirty="0"/>
              <a:t> and </a:t>
            </a:r>
            <a:r>
              <a:rPr lang="en-US" b="0" dirty="0" err="1"/>
              <a:t>triggerTime</a:t>
            </a:r>
            <a:r>
              <a:rPr lang="en-US" b="0" dirty="0"/>
              <a:t> indicators with the result that the waveform should be drawn so that the periodic waveform is increasing through that voltage at that time.</a:t>
            </a:r>
          </a:p>
          <a:p>
            <a:endParaRPr lang="en-US" b="0" dirty="0"/>
          </a:p>
        </p:txBody>
      </p:sp>
      <p:pic>
        <p:nvPicPr>
          <p:cNvPr id="6" name="Picture 2" descr="Example Lab 3 Scopeface display with the intersection of triggerTime and triggerVolt for the rising edge of the waveform."/>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578695" y="3449550"/>
            <a:ext cx="3986610" cy="2965041"/>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2191181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 – Architecture</a:t>
            </a:r>
          </a:p>
        </p:txBody>
      </p:sp>
      <p:sp>
        <p:nvSpPr>
          <p:cNvPr id="72"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7</a:t>
            </a:fld>
            <a:endParaRPr lang="en-US" dirty="0">
              <a:solidFill>
                <a:srgbClr val="000000"/>
              </a:solidFill>
            </a:endParaRPr>
          </a:p>
        </p:txBody>
      </p:sp>
      <p:grpSp>
        <p:nvGrpSpPr>
          <p:cNvPr id="3" name="Group 2" descr="Lab 3 block diagram with MicroBlaze and oscope custom IP with interrupt">
            <a:extLst>
              <a:ext uri="{FF2B5EF4-FFF2-40B4-BE49-F238E27FC236}">
                <a16:creationId xmlns:a16="http://schemas.microsoft.com/office/drawing/2014/main" id="{EC6E6B59-4FCD-96B6-5975-2A5B3F80BBCB}"/>
              </a:ext>
            </a:extLst>
          </p:cNvPr>
          <p:cNvGrpSpPr/>
          <p:nvPr/>
        </p:nvGrpSpPr>
        <p:grpSpPr>
          <a:xfrm>
            <a:off x="178080" y="1470706"/>
            <a:ext cx="8982866" cy="5284936"/>
            <a:chOff x="178080" y="1470706"/>
            <a:chExt cx="8982866" cy="5284936"/>
          </a:xfrm>
        </p:grpSpPr>
        <p:sp>
          <p:nvSpPr>
            <p:cNvPr id="5" name="Rounded Rectangle 20">
              <a:extLst>
                <a:ext uri="{FF2B5EF4-FFF2-40B4-BE49-F238E27FC236}">
                  <a16:creationId xmlns:a16="http://schemas.microsoft.com/office/drawing/2014/main" id="{8DF2773A-64E3-0C37-5EDC-B5A33BB4BD8E}"/>
                </a:ext>
              </a:extLst>
            </p:cNvPr>
            <p:cNvSpPr/>
            <p:nvPr/>
          </p:nvSpPr>
          <p:spPr>
            <a:xfrm>
              <a:off x="183773" y="1470706"/>
              <a:ext cx="8003422" cy="5284936"/>
            </a:xfrm>
            <a:prstGeom prst="roundRect">
              <a:avLst>
                <a:gd name="adj" fmla="val 624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73" name="Rounded Rectangle 6">
              <a:extLst>
                <a:ext uri="{FF2B5EF4-FFF2-40B4-BE49-F238E27FC236}">
                  <a16:creationId xmlns:a16="http://schemas.microsoft.com/office/drawing/2014/main" id="{1EB9DC1E-5038-42DC-510D-E31C8F5638B6}"/>
                </a:ext>
              </a:extLst>
            </p:cNvPr>
            <p:cNvSpPr/>
            <p:nvPr/>
          </p:nvSpPr>
          <p:spPr>
            <a:xfrm>
              <a:off x="2723752" y="1673072"/>
              <a:ext cx="4697837" cy="678761"/>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74" name="TextBox 73">
              <a:extLst>
                <a:ext uri="{FF2B5EF4-FFF2-40B4-BE49-F238E27FC236}">
                  <a16:creationId xmlns:a16="http://schemas.microsoft.com/office/drawing/2014/main" id="{BF4AAAF1-7683-3C60-1677-3FC1709425FA}"/>
                </a:ext>
              </a:extLst>
            </p:cNvPr>
            <p:cNvSpPr txBox="1"/>
            <p:nvPr/>
          </p:nvSpPr>
          <p:spPr>
            <a:xfrm>
              <a:off x="2806995" y="1673072"/>
              <a:ext cx="3255792" cy="369332"/>
            </a:xfrm>
            <a:prstGeom prst="rect">
              <a:avLst/>
            </a:prstGeom>
            <a:noFill/>
          </p:spPr>
          <p:txBody>
            <a:bodyPr wrap="square" lIns="91440" tIns="45720" rIns="91440" bIns="45720" rtlCol="0">
              <a:spAutoFit/>
            </a:bodyPr>
            <a:lstStyle/>
            <a:p>
              <a:r>
                <a:rPr lang="en-US" sz="1800" b="1" dirty="0"/>
                <a:t>axi_uartlite_0 @ 40600000</a:t>
              </a:r>
              <a:endParaRPr lang="en-US" sz="4400" b="1" dirty="0"/>
            </a:p>
          </p:txBody>
        </p:sp>
        <p:cxnSp>
          <p:nvCxnSpPr>
            <p:cNvPr id="75" name="Straight Connector 74">
              <a:extLst>
                <a:ext uri="{FF2B5EF4-FFF2-40B4-BE49-F238E27FC236}">
                  <a16:creationId xmlns:a16="http://schemas.microsoft.com/office/drawing/2014/main" id="{9573EE1A-395E-8596-8D74-2B161CD444E3}"/>
                </a:ext>
              </a:extLst>
            </p:cNvPr>
            <p:cNvCxnSpPr>
              <a:cxnSpLocks/>
              <a:endCxn id="81" idx="1"/>
            </p:cNvCxnSpPr>
            <p:nvPr/>
          </p:nvCxnSpPr>
          <p:spPr>
            <a:xfrm>
              <a:off x="3628519" y="3678822"/>
              <a:ext cx="2167568"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D7E5E5E9-3782-6674-0731-2C4A31AF17BE}"/>
                </a:ext>
              </a:extLst>
            </p:cNvPr>
            <p:cNvSpPr txBox="1"/>
            <p:nvPr/>
          </p:nvSpPr>
          <p:spPr>
            <a:xfrm>
              <a:off x="4338671" y="3367544"/>
              <a:ext cx="1438967" cy="338554"/>
            </a:xfrm>
            <a:prstGeom prst="rect">
              <a:avLst/>
            </a:prstGeom>
            <a:noFill/>
          </p:spPr>
          <p:txBody>
            <a:bodyPr wrap="square" lIns="91440" tIns="45720" rIns="91440" bIns="45720" rtlCol="0">
              <a:spAutoFit/>
            </a:bodyPr>
            <a:lstStyle/>
            <a:p>
              <a:pPr algn="r"/>
              <a:r>
                <a:rPr lang="en-US" sz="1600" dirty="0"/>
                <a:t>S_AXI_ACLK</a:t>
              </a:r>
            </a:p>
          </p:txBody>
        </p:sp>
        <p:cxnSp>
          <p:nvCxnSpPr>
            <p:cNvPr id="77" name="Straight Connector 76">
              <a:extLst>
                <a:ext uri="{FF2B5EF4-FFF2-40B4-BE49-F238E27FC236}">
                  <a16:creationId xmlns:a16="http://schemas.microsoft.com/office/drawing/2014/main" id="{2C8FB59D-F3EE-B76A-4A58-B329A1E7FF9C}"/>
                </a:ext>
              </a:extLst>
            </p:cNvPr>
            <p:cNvCxnSpPr>
              <a:cxnSpLocks/>
              <a:endCxn id="82" idx="1"/>
            </p:cNvCxnSpPr>
            <p:nvPr/>
          </p:nvCxnSpPr>
          <p:spPr>
            <a:xfrm>
              <a:off x="3587575" y="3982684"/>
              <a:ext cx="2167567" cy="0"/>
            </a:xfrm>
            <a:prstGeom prst="line">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E5BEDA24-BF37-5CA6-932F-2C9B79F94C62}"/>
                </a:ext>
              </a:extLst>
            </p:cNvPr>
            <p:cNvSpPr txBox="1"/>
            <p:nvPr/>
          </p:nvSpPr>
          <p:spPr>
            <a:xfrm>
              <a:off x="3817751" y="3671406"/>
              <a:ext cx="1957430" cy="338554"/>
            </a:xfrm>
            <a:prstGeom prst="rect">
              <a:avLst/>
            </a:prstGeom>
            <a:noFill/>
          </p:spPr>
          <p:txBody>
            <a:bodyPr wrap="square" lIns="91440" tIns="45720" rIns="91440" bIns="45720" rtlCol="0">
              <a:spAutoFit/>
            </a:bodyPr>
            <a:lstStyle/>
            <a:p>
              <a:pPr algn="r"/>
              <a:r>
                <a:rPr lang="en-US" sz="1600" dirty="0"/>
                <a:t>S_AXI_ARESETN</a:t>
              </a:r>
            </a:p>
          </p:txBody>
        </p:sp>
        <p:cxnSp>
          <p:nvCxnSpPr>
            <p:cNvPr id="79" name="Straight Connector 78">
              <a:extLst>
                <a:ext uri="{FF2B5EF4-FFF2-40B4-BE49-F238E27FC236}">
                  <a16:creationId xmlns:a16="http://schemas.microsoft.com/office/drawing/2014/main" id="{5381433E-0AE8-CEC2-6F4F-8BC9C10EB933}"/>
                </a:ext>
              </a:extLst>
            </p:cNvPr>
            <p:cNvCxnSpPr/>
            <p:nvPr/>
          </p:nvCxnSpPr>
          <p:spPr>
            <a:xfrm flipV="1">
              <a:off x="3614871" y="4294771"/>
              <a:ext cx="2177092" cy="8158"/>
            </a:xfrm>
            <a:prstGeom prst="line">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1C3B607E-42E9-2106-7E91-9B2BB6EA5D60}"/>
                </a:ext>
              </a:extLst>
            </p:cNvPr>
            <p:cNvSpPr txBox="1"/>
            <p:nvPr/>
          </p:nvSpPr>
          <p:spPr>
            <a:xfrm>
              <a:off x="3953227" y="3969845"/>
              <a:ext cx="1927253" cy="969496"/>
            </a:xfrm>
            <a:prstGeom prst="rect">
              <a:avLst/>
            </a:prstGeom>
            <a:noFill/>
          </p:spPr>
          <p:txBody>
            <a:bodyPr wrap="square" lIns="91440" tIns="45720" rIns="91440" bIns="45720" rtlCol="0">
              <a:spAutoFit/>
            </a:bodyPr>
            <a:lstStyle/>
            <a:p>
              <a:pPr algn="ctr">
                <a:spcBef>
                  <a:spcPts val="0"/>
                </a:spcBef>
              </a:pPr>
              <a:endParaRPr lang="en-US" sz="900" dirty="0"/>
            </a:p>
            <a:p>
              <a:pPr algn="ctr">
                <a:spcBef>
                  <a:spcPts val="0"/>
                </a:spcBef>
              </a:pPr>
              <a:endParaRPr lang="en-US" sz="1600" dirty="0"/>
            </a:p>
            <a:p>
              <a:pPr algn="ctr">
                <a:spcBef>
                  <a:spcPts val="0"/>
                </a:spcBef>
              </a:pPr>
              <a:r>
                <a:rPr lang="en-US" sz="1600" dirty="0"/>
                <a:t>slv_reg0  31</a:t>
              </a:r>
            </a:p>
            <a:p>
              <a:pPr algn="ctr">
                <a:spcBef>
                  <a:spcPts val="0"/>
                </a:spcBef>
              </a:pPr>
              <a:r>
                <a:rPr lang="en-US" sz="1600" dirty="0"/>
                <a:t>To/From </a:t>
              </a:r>
              <a:r>
                <a:rPr lang="en-US" sz="1600" dirty="0" err="1"/>
                <a:t>Microblaze</a:t>
              </a:r>
              <a:endParaRPr lang="en-US" sz="2000" dirty="0"/>
            </a:p>
          </p:txBody>
        </p:sp>
        <p:sp>
          <p:nvSpPr>
            <p:cNvPr id="81" name="TextBox 80">
              <a:extLst>
                <a:ext uri="{FF2B5EF4-FFF2-40B4-BE49-F238E27FC236}">
                  <a16:creationId xmlns:a16="http://schemas.microsoft.com/office/drawing/2014/main" id="{1FBE90BC-3ABA-9F5B-24A2-75B99570153D}"/>
                </a:ext>
              </a:extLst>
            </p:cNvPr>
            <p:cNvSpPr txBox="1"/>
            <p:nvPr/>
          </p:nvSpPr>
          <p:spPr>
            <a:xfrm>
              <a:off x="5796087" y="3494156"/>
              <a:ext cx="533400" cy="369332"/>
            </a:xfrm>
            <a:prstGeom prst="rect">
              <a:avLst/>
            </a:prstGeom>
            <a:noFill/>
          </p:spPr>
          <p:txBody>
            <a:bodyPr wrap="square" lIns="91440" tIns="45720" rIns="91440" bIns="45720" rtlCol="0">
              <a:spAutoFit/>
            </a:bodyPr>
            <a:lstStyle/>
            <a:p>
              <a:r>
                <a:rPr lang="en-US" sz="1800" dirty="0" err="1"/>
                <a:t>clk</a:t>
              </a:r>
              <a:endParaRPr lang="en-US" sz="1800" dirty="0"/>
            </a:p>
          </p:txBody>
        </p:sp>
        <p:sp>
          <p:nvSpPr>
            <p:cNvPr id="82" name="TextBox 81">
              <a:extLst>
                <a:ext uri="{FF2B5EF4-FFF2-40B4-BE49-F238E27FC236}">
                  <a16:creationId xmlns:a16="http://schemas.microsoft.com/office/drawing/2014/main" id="{7993BCBC-86B1-CB15-4B01-D6FC14441F6F}"/>
                </a:ext>
              </a:extLst>
            </p:cNvPr>
            <p:cNvSpPr txBox="1"/>
            <p:nvPr/>
          </p:nvSpPr>
          <p:spPr>
            <a:xfrm>
              <a:off x="5755142" y="3798018"/>
              <a:ext cx="992856" cy="369332"/>
            </a:xfrm>
            <a:prstGeom prst="rect">
              <a:avLst/>
            </a:prstGeom>
            <a:noFill/>
          </p:spPr>
          <p:txBody>
            <a:bodyPr wrap="square" lIns="91440" tIns="45720" rIns="91440" bIns="45720" rtlCol="0">
              <a:spAutoFit/>
            </a:bodyPr>
            <a:lstStyle/>
            <a:p>
              <a:r>
                <a:rPr lang="en-US" sz="1800" dirty="0"/>
                <a:t> </a:t>
              </a:r>
              <a:r>
                <a:rPr lang="en-US" sz="1800" dirty="0" err="1"/>
                <a:t>reset_n</a:t>
              </a:r>
              <a:endParaRPr lang="en-US" sz="1800" dirty="0"/>
            </a:p>
          </p:txBody>
        </p:sp>
        <p:sp>
          <p:nvSpPr>
            <p:cNvPr id="83" name="TextBox 82">
              <a:extLst>
                <a:ext uri="{FF2B5EF4-FFF2-40B4-BE49-F238E27FC236}">
                  <a16:creationId xmlns:a16="http://schemas.microsoft.com/office/drawing/2014/main" id="{A2C634D1-D815-7D31-14B9-91BE1A645448}"/>
                </a:ext>
              </a:extLst>
            </p:cNvPr>
            <p:cNvSpPr txBox="1"/>
            <p:nvPr/>
          </p:nvSpPr>
          <p:spPr>
            <a:xfrm>
              <a:off x="5805611" y="4110105"/>
              <a:ext cx="2179755" cy="369332"/>
            </a:xfrm>
            <a:prstGeom prst="rect">
              <a:avLst/>
            </a:prstGeom>
            <a:noFill/>
          </p:spPr>
          <p:txBody>
            <a:bodyPr wrap="square" lIns="91440" tIns="45720" rIns="91440" bIns="45720" rtlCol="0">
              <a:spAutoFit/>
            </a:bodyPr>
            <a:lstStyle/>
            <a:p>
              <a:r>
                <a:rPr lang="en-US" sz="1800" dirty="0"/>
                <a:t>Lab2 Signals </a:t>
              </a:r>
            </a:p>
          </p:txBody>
        </p:sp>
        <p:sp>
          <p:nvSpPr>
            <p:cNvPr id="84" name="TextBox 83">
              <a:extLst>
                <a:ext uri="{FF2B5EF4-FFF2-40B4-BE49-F238E27FC236}">
                  <a16:creationId xmlns:a16="http://schemas.microsoft.com/office/drawing/2014/main" id="{40257164-7DD4-1867-7838-65D1089EBF02}"/>
                </a:ext>
              </a:extLst>
            </p:cNvPr>
            <p:cNvSpPr txBox="1"/>
            <p:nvPr/>
          </p:nvSpPr>
          <p:spPr>
            <a:xfrm>
              <a:off x="178080" y="1485476"/>
              <a:ext cx="2400532" cy="707886"/>
            </a:xfrm>
            <a:prstGeom prst="rect">
              <a:avLst/>
            </a:prstGeom>
            <a:noFill/>
          </p:spPr>
          <p:txBody>
            <a:bodyPr wrap="square" lIns="91440" tIns="45720" rIns="91440" bIns="45720" rtlCol="0">
              <a:spAutoFit/>
            </a:bodyPr>
            <a:lstStyle/>
            <a:p>
              <a:r>
                <a:rPr lang="en-US" sz="2000" b="1" dirty="0" err="1"/>
                <a:t>Artix</a:t>
              </a:r>
              <a:r>
                <a:rPr lang="en-US" sz="2000" b="1" dirty="0"/>
                <a:t> 7 (design_1 for Lab 3)</a:t>
              </a:r>
              <a:endParaRPr lang="en-US" sz="4800" b="1" dirty="0"/>
            </a:p>
          </p:txBody>
        </p:sp>
        <p:sp>
          <p:nvSpPr>
            <p:cNvPr id="85" name="Rounded Rectangle 22">
              <a:extLst>
                <a:ext uri="{FF2B5EF4-FFF2-40B4-BE49-F238E27FC236}">
                  <a16:creationId xmlns:a16="http://schemas.microsoft.com/office/drawing/2014/main" id="{43D09CB8-9C5A-84BA-26E2-6EB6547426B3}"/>
                </a:ext>
              </a:extLst>
            </p:cNvPr>
            <p:cNvSpPr/>
            <p:nvPr/>
          </p:nvSpPr>
          <p:spPr>
            <a:xfrm>
              <a:off x="349288" y="2697421"/>
              <a:ext cx="1868328" cy="3880800"/>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86" name="TextBox 85">
              <a:extLst>
                <a:ext uri="{FF2B5EF4-FFF2-40B4-BE49-F238E27FC236}">
                  <a16:creationId xmlns:a16="http://schemas.microsoft.com/office/drawing/2014/main" id="{1AC0B3F2-5984-4F6E-CBD7-C0084A52744E}"/>
                </a:ext>
              </a:extLst>
            </p:cNvPr>
            <p:cNvSpPr txBox="1"/>
            <p:nvPr/>
          </p:nvSpPr>
          <p:spPr>
            <a:xfrm>
              <a:off x="589405" y="2712588"/>
              <a:ext cx="1524000" cy="369332"/>
            </a:xfrm>
            <a:prstGeom prst="rect">
              <a:avLst/>
            </a:prstGeom>
            <a:noFill/>
          </p:spPr>
          <p:txBody>
            <a:bodyPr wrap="square" lIns="91440" tIns="45720" rIns="91440" bIns="45720" rtlCol="0">
              <a:spAutoFit/>
            </a:bodyPr>
            <a:lstStyle/>
            <a:p>
              <a:pPr algn="ctr"/>
              <a:r>
                <a:rPr lang="en-US" sz="1800" b="1" dirty="0" err="1"/>
                <a:t>MicroBlaze</a:t>
              </a:r>
              <a:endParaRPr lang="en-US" sz="4400" b="1" dirty="0"/>
            </a:p>
          </p:txBody>
        </p:sp>
        <p:sp>
          <p:nvSpPr>
            <p:cNvPr id="87" name="Rounded Rectangle 24">
              <a:extLst>
                <a:ext uri="{FF2B5EF4-FFF2-40B4-BE49-F238E27FC236}">
                  <a16:creationId xmlns:a16="http://schemas.microsoft.com/office/drawing/2014/main" id="{E0D78FD7-6FF3-50FA-DBE7-C423AAFA55E5}"/>
                </a:ext>
              </a:extLst>
            </p:cNvPr>
            <p:cNvSpPr/>
            <p:nvPr/>
          </p:nvSpPr>
          <p:spPr>
            <a:xfrm>
              <a:off x="533996" y="3118212"/>
              <a:ext cx="1490615" cy="1711038"/>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88" name="Rounded Rectangle 26">
              <a:extLst>
                <a:ext uri="{FF2B5EF4-FFF2-40B4-BE49-F238E27FC236}">
                  <a16:creationId xmlns:a16="http://schemas.microsoft.com/office/drawing/2014/main" id="{A822C5A7-D05C-DEFC-38CF-8F7652258D1B}"/>
                </a:ext>
              </a:extLst>
            </p:cNvPr>
            <p:cNvSpPr/>
            <p:nvPr/>
          </p:nvSpPr>
          <p:spPr>
            <a:xfrm>
              <a:off x="2498963" y="2538484"/>
              <a:ext cx="5132825" cy="4039737"/>
            </a:xfrm>
            <a:prstGeom prst="roundRect">
              <a:avLst>
                <a:gd name="adj" fmla="val 675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89" name="TextBox 88">
              <a:extLst>
                <a:ext uri="{FF2B5EF4-FFF2-40B4-BE49-F238E27FC236}">
                  <a16:creationId xmlns:a16="http://schemas.microsoft.com/office/drawing/2014/main" id="{82A9A7FC-81CD-FC24-545E-4EAC9178763A}"/>
                </a:ext>
              </a:extLst>
            </p:cNvPr>
            <p:cNvSpPr txBox="1"/>
            <p:nvPr/>
          </p:nvSpPr>
          <p:spPr>
            <a:xfrm>
              <a:off x="2507263" y="2535164"/>
              <a:ext cx="5478103" cy="369332"/>
            </a:xfrm>
            <a:prstGeom prst="rect">
              <a:avLst/>
            </a:prstGeom>
            <a:noFill/>
          </p:spPr>
          <p:txBody>
            <a:bodyPr wrap="square" lIns="91440" tIns="45720" rIns="91440" bIns="45720" rtlCol="0">
              <a:spAutoFit/>
            </a:bodyPr>
            <a:lstStyle/>
            <a:p>
              <a:r>
                <a:rPr lang="en-US" sz="1800" b="1" dirty="0">
                  <a:solidFill>
                    <a:srgbClr val="FF0000"/>
                  </a:solidFill>
                </a:rPr>
                <a:t>my_oscope_ip</a:t>
              </a:r>
              <a:r>
                <a:rPr lang="en-US" sz="1800" b="1" dirty="0"/>
                <a:t>_v2_0.vhd @ 0x44a00000</a:t>
              </a:r>
              <a:endParaRPr lang="en-US" sz="4400" b="1" dirty="0"/>
            </a:p>
          </p:txBody>
        </p:sp>
        <p:sp>
          <p:nvSpPr>
            <p:cNvPr id="90" name="Rounded Rectangle 31">
              <a:extLst>
                <a:ext uri="{FF2B5EF4-FFF2-40B4-BE49-F238E27FC236}">
                  <a16:creationId xmlns:a16="http://schemas.microsoft.com/office/drawing/2014/main" id="{61ECEBFC-5A26-8F51-5223-A7B727312526}"/>
                </a:ext>
              </a:extLst>
            </p:cNvPr>
            <p:cNvSpPr/>
            <p:nvPr/>
          </p:nvSpPr>
          <p:spPr>
            <a:xfrm>
              <a:off x="4014699" y="2919961"/>
              <a:ext cx="3406891" cy="3453543"/>
            </a:xfrm>
            <a:prstGeom prst="roundRect">
              <a:avLst>
                <a:gd name="adj" fmla="val 562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91" name="TextBox 90">
              <a:extLst>
                <a:ext uri="{FF2B5EF4-FFF2-40B4-BE49-F238E27FC236}">
                  <a16:creationId xmlns:a16="http://schemas.microsoft.com/office/drawing/2014/main" id="{CEA93888-47B5-26F2-3587-7F7F021A92AD}"/>
                </a:ext>
              </a:extLst>
            </p:cNvPr>
            <p:cNvSpPr txBox="1"/>
            <p:nvPr/>
          </p:nvSpPr>
          <p:spPr>
            <a:xfrm>
              <a:off x="4018937" y="2924792"/>
              <a:ext cx="3672046" cy="338554"/>
            </a:xfrm>
            <a:prstGeom prst="rect">
              <a:avLst/>
            </a:prstGeom>
            <a:noFill/>
          </p:spPr>
          <p:txBody>
            <a:bodyPr wrap="square" lIns="91440" tIns="45720" rIns="91440" bIns="45720" rtlCol="0">
              <a:spAutoFit/>
            </a:bodyPr>
            <a:lstStyle/>
            <a:p>
              <a:r>
                <a:rPr lang="en-US" sz="1600" b="1" dirty="0">
                  <a:solidFill>
                    <a:srgbClr val="FF0000"/>
                  </a:solidFill>
                </a:rPr>
                <a:t>my_oscope_ip</a:t>
              </a:r>
              <a:r>
                <a:rPr lang="en-US" sz="1600" b="1" dirty="0"/>
                <a:t>_v2_0_S00_AXI.vhd</a:t>
              </a:r>
              <a:endParaRPr lang="en-US" sz="4000" b="1" dirty="0"/>
            </a:p>
          </p:txBody>
        </p:sp>
        <p:sp>
          <p:nvSpPr>
            <p:cNvPr id="92" name="Rounded Rectangle 33">
              <a:extLst>
                <a:ext uri="{FF2B5EF4-FFF2-40B4-BE49-F238E27FC236}">
                  <a16:creationId xmlns:a16="http://schemas.microsoft.com/office/drawing/2014/main" id="{2C83895A-A829-CA0C-D7E1-3DADC60C321C}"/>
                </a:ext>
              </a:extLst>
            </p:cNvPr>
            <p:cNvSpPr/>
            <p:nvPr/>
          </p:nvSpPr>
          <p:spPr>
            <a:xfrm>
              <a:off x="5805612" y="3265240"/>
              <a:ext cx="1490615" cy="1971441"/>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93" name="TextBox 92">
              <a:extLst>
                <a:ext uri="{FF2B5EF4-FFF2-40B4-BE49-F238E27FC236}">
                  <a16:creationId xmlns:a16="http://schemas.microsoft.com/office/drawing/2014/main" id="{4D24D20A-5CCF-7C5A-3277-BA40CFD42C9B}"/>
                </a:ext>
              </a:extLst>
            </p:cNvPr>
            <p:cNvSpPr txBox="1"/>
            <p:nvPr/>
          </p:nvSpPr>
          <p:spPr>
            <a:xfrm>
              <a:off x="5783570" y="3262977"/>
              <a:ext cx="1493240" cy="369332"/>
            </a:xfrm>
            <a:prstGeom prst="rect">
              <a:avLst/>
            </a:prstGeom>
            <a:noFill/>
          </p:spPr>
          <p:txBody>
            <a:bodyPr wrap="square" lIns="91440" tIns="45720" rIns="91440" bIns="45720" rtlCol="0">
              <a:spAutoFit/>
            </a:bodyPr>
            <a:lstStyle/>
            <a:p>
              <a:pPr algn="ctr"/>
              <a:r>
                <a:rPr lang="en-US" sz="1800" b="1" dirty="0"/>
                <a:t>Lab2_dp.vhd</a:t>
              </a:r>
              <a:endParaRPr lang="en-US" sz="4400" b="1" dirty="0"/>
            </a:p>
          </p:txBody>
        </p:sp>
        <p:sp>
          <p:nvSpPr>
            <p:cNvPr id="94" name="TextBox 93">
              <a:extLst>
                <a:ext uri="{FF2B5EF4-FFF2-40B4-BE49-F238E27FC236}">
                  <a16:creationId xmlns:a16="http://schemas.microsoft.com/office/drawing/2014/main" id="{2161D7AA-7695-64EA-99AB-6C20E5BF334F}"/>
                </a:ext>
              </a:extLst>
            </p:cNvPr>
            <p:cNvSpPr txBox="1"/>
            <p:nvPr/>
          </p:nvSpPr>
          <p:spPr>
            <a:xfrm>
              <a:off x="4735633" y="3966278"/>
              <a:ext cx="791721" cy="369332"/>
            </a:xfrm>
            <a:prstGeom prst="rect">
              <a:avLst/>
            </a:prstGeom>
            <a:noFill/>
          </p:spPr>
          <p:txBody>
            <a:bodyPr wrap="square" lIns="91440" tIns="45720" rIns="91440" bIns="45720" rtlCol="0">
              <a:spAutoFit/>
            </a:bodyPr>
            <a:lstStyle/>
            <a:p>
              <a:r>
                <a:rPr lang="en-US" sz="1800" dirty="0"/>
                <a:t>32x32</a:t>
              </a:r>
            </a:p>
          </p:txBody>
        </p:sp>
        <p:cxnSp>
          <p:nvCxnSpPr>
            <p:cNvPr id="95" name="Straight Connector 94">
              <a:extLst>
                <a:ext uri="{FF2B5EF4-FFF2-40B4-BE49-F238E27FC236}">
                  <a16:creationId xmlns:a16="http://schemas.microsoft.com/office/drawing/2014/main" id="{11C3C8EC-BD61-8736-FD26-586C173A73A3}"/>
                </a:ext>
              </a:extLst>
            </p:cNvPr>
            <p:cNvCxnSpPr/>
            <p:nvPr/>
          </p:nvCxnSpPr>
          <p:spPr>
            <a:xfrm flipV="1">
              <a:off x="4471176" y="4150529"/>
              <a:ext cx="323623"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35D5BC6-2B0F-863C-86C7-4F905CFD03B4}"/>
                </a:ext>
              </a:extLst>
            </p:cNvPr>
            <p:cNvCxnSpPr>
              <a:cxnSpLocks/>
              <a:stCxn id="126" idx="3"/>
              <a:endCxn id="100" idx="1"/>
            </p:cNvCxnSpPr>
            <p:nvPr/>
          </p:nvCxnSpPr>
          <p:spPr>
            <a:xfrm>
              <a:off x="5885411" y="6079383"/>
              <a:ext cx="1886977" cy="4307"/>
            </a:xfrm>
            <a:prstGeom prst="line">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7" name="Rounded Rectangle 66">
              <a:extLst>
                <a:ext uri="{FF2B5EF4-FFF2-40B4-BE49-F238E27FC236}">
                  <a16:creationId xmlns:a16="http://schemas.microsoft.com/office/drawing/2014/main" id="{3739AA83-EC8F-F6EA-5D57-23E9A3957736}"/>
                </a:ext>
              </a:extLst>
            </p:cNvPr>
            <p:cNvSpPr/>
            <p:nvPr/>
          </p:nvSpPr>
          <p:spPr>
            <a:xfrm>
              <a:off x="7772388" y="4368464"/>
              <a:ext cx="821493" cy="2051774"/>
            </a:xfrm>
            <a:prstGeom prst="roundRect">
              <a:avLst>
                <a:gd name="adj" fmla="val 134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98" name="TextBox 97">
              <a:extLst>
                <a:ext uri="{FF2B5EF4-FFF2-40B4-BE49-F238E27FC236}">
                  <a16:creationId xmlns:a16="http://schemas.microsoft.com/office/drawing/2014/main" id="{D977E336-6860-4D17-B5B2-A9B85638B673}"/>
                </a:ext>
              </a:extLst>
            </p:cNvPr>
            <p:cNvSpPr txBox="1"/>
            <p:nvPr/>
          </p:nvSpPr>
          <p:spPr>
            <a:xfrm rot="16200000">
              <a:off x="7662801" y="4933412"/>
              <a:ext cx="1021761" cy="338554"/>
            </a:xfrm>
            <a:prstGeom prst="rect">
              <a:avLst/>
            </a:prstGeom>
            <a:noFill/>
          </p:spPr>
          <p:txBody>
            <a:bodyPr wrap="square" lIns="91440" tIns="45720" rIns="91440" bIns="45720" rtlCol="0">
              <a:spAutoFit/>
            </a:bodyPr>
            <a:lstStyle/>
            <a:p>
              <a:pPr algn="ctr"/>
              <a:r>
                <a:rPr lang="en-US" sz="1600" b="1" dirty="0"/>
                <a:t>Lab2.xdc</a:t>
              </a:r>
              <a:endParaRPr lang="en-US" sz="4000" b="1" dirty="0"/>
            </a:p>
          </p:txBody>
        </p:sp>
        <p:cxnSp>
          <p:nvCxnSpPr>
            <p:cNvPr id="99" name="Straight Connector 98">
              <a:extLst>
                <a:ext uri="{FF2B5EF4-FFF2-40B4-BE49-F238E27FC236}">
                  <a16:creationId xmlns:a16="http://schemas.microsoft.com/office/drawing/2014/main" id="{1EEBB3CB-1729-CC10-CA6F-9E488ADE7666}"/>
                </a:ext>
              </a:extLst>
            </p:cNvPr>
            <p:cNvCxnSpPr/>
            <p:nvPr/>
          </p:nvCxnSpPr>
          <p:spPr>
            <a:xfrm flipV="1">
              <a:off x="6604548" y="5939903"/>
              <a:ext cx="323623"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FB1DFED3-BFEB-F32E-6825-EAA48C86F417}"/>
                </a:ext>
              </a:extLst>
            </p:cNvPr>
            <p:cNvSpPr txBox="1"/>
            <p:nvPr/>
          </p:nvSpPr>
          <p:spPr>
            <a:xfrm>
              <a:off x="7772388" y="5760524"/>
              <a:ext cx="821492" cy="646331"/>
            </a:xfrm>
            <a:prstGeom prst="rect">
              <a:avLst/>
            </a:prstGeom>
            <a:noFill/>
          </p:spPr>
          <p:txBody>
            <a:bodyPr wrap="square" lIns="91440" tIns="45720" rIns="91440" bIns="45720" rtlCol="0">
              <a:spAutoFit/>
            </a:bodyPr>
            <a:lstStyle/>
            <a:p>
              <a:pPr algn="ctr"/>
              <a:r>
                <a:rPr lang="en-US" sz="1800" dirty="0"/>
                <a:t>Nets to Pins</a:t>
              </a:r>
            </a:p>
          </p:txBody>
        </p:sp>
        <p:cxnSp>
          <p:nvCxnSpPr>
            <p:cNvPr id="101" name="Straight Connector 100">
              <a:extLst>
                <a:ext uri="{FF2B5EF4-FFF2-40B4-BE49-F238E27FC236}">
                  <a16:creationId xmlns:a16="http://schemas.microsoft.com/office/drawing/2014/main" id="{48E8649D-D12F-49B0-0494-04BCCD0F4428}"/>
                </a:ext>
              </a:extLst>
            </p:cNvPr>
            <p:cNvCxnSpPr>
              <a:cxnSpLocks/>
              <a:stCxn id="100" idx="3"/>
            </p:cNvCxnSpPr>
            <p:nvPr/>
          </p:nvCxnSpPr>
          <p:spPr>
            <a:xfrm>
              <a:off x="8593880" y="6083690"/>
              <a:ext cx="421742" cy="0"/>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D8CEB898-80D5-F5F2-401F-E9A8B4203936}"/>
                </a:ext>
              </a:extLst>
            </p:cNvPr>
            <p:cNvSpPr txBox="1"/>
            <p:nvPr/>
          </p:nvSpPr>
          <p:spPr>
            <a:xfrm>
              <a:off x="8527313" y="5334208"/>
              <a:ext cx="576930" cy="738664"/>
            </a:xfrm>
            <a:prstGeom prst="rect">
              <a:avLst/>
            </a:prstGeom>
            <a:noFill/>
          </p:spPr>
          <p:txBody>
            <a:bodyPr wrap="square" lIns="91440" tIns="45720" rIns="91440" bIns="45720" rtlCol="0">
              <a:spAutoFit/>
            </a:bodyPr>
            <a:lstStyle/>
            <a:p>
              <a:pPr algn="ctr">
                <a:spcBef>
                  <a:spcPts val="0"/>
                </a:spcBef>
              </a:pPr>
              <a:r>
                <a:rPr lang="en-US" sz="1400" dirty="0"/>
                <a:t>Pins off</a:t>
              </a:r>
            </a:p>
            <a:p>
              <a:pPr algn="ctr">
                <a:spcBef>
                  <a:spcPts val="0"/>
                </a:spcBef>
              </a:pPr>
              <a:r>
                <a:rPr lang="en-US" sz="1400" dirty="0"/>
                <a:t>chip</a:t>
              </a:r>
            </a:p>
          </p:txBody>
        </p:sp>
        <p:sp>
          <p:nvSpPr>
            <p:cNvPr id="103" name="Rounded Rectangle 79">
              <a:extLst>
                <a:ext uri="{FF2B5EF4-FFF2-40B4-BE49-F238E27FC236}">
                  <a16:creationId xmlns:a16="http://schemas.microsoft.com/office/drawing/2014/main" id="{BD1C2C2F-04A9-2F5E-55B9-76545F7C1C65}"/>
                </a:ext>
              </a:extLst>
            </p:cNvPr>
            <p:cNvSpPr/>
            <p:nvPr/>
          </p:nvSpPr>
          <p:spPr>
            <a:xfrm>
              <a:off x="7775926" y="1685405"/>
              <a:ext cx="821493" cy="2288104"/>
            </a:xfrm>
            <a:prstGeom prst="roundRect">
              <a:avLst>
                <a:gd name="adj" fmla="val 134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104" name="TextBox 103">
              <a:extLst>
                <a:ext uri="{FF2B5EF4-FFF2-40B4-BE49-F238E27FC236}">
                  <a16:creationId xmlns:a16="http://schemas.microsoft.com/office/drawing/2014/main" id="{4F0C5665-4DAF-D663-6D3B-F72D2525BC18}"/>
                </a:ext>
              </a:extLst>
            </p:cNvPr>
            <p:cNvSpPr txBox="1"/>
            <p:nvPr/>
          </p:nvSpPr>
          <p:spPr>
            <a:xfrm rot="16200000">
              <a:off x="7279374" y="2750684"/>
              <a:ext cx="1354867" cy="338554"/>
            </a:xfrm>
            <a:prstGeom prst="rect">
              <a:avLst/>
            </a:prstGeom>
            <a:noFill/>
          </p:spPr>
          <p:txBody>
            <a:bodyPr wrap="square" lIns="91440" tIns="45720" rIns="91440" bIns="45720" rtlCol="0">
              <a:spAutoFit/>
            </a:bodyPr>
            <a:lstStyle/>
            <a:p>
              <a:pPr algn="ctr"/>
              <a:r>
                <a:rPr lang="en-US" sz="1600" b="1" dirty="0"/>
                <a:t>Design_1.xdc</a:t>
              </a:r>
              <a:endParaRPr lang="en-US" sz="4000" b="1" dirty="0"/>
            </a:p>
          </p:txBody>
        </p:sp>
        <p:sp>
          <p:nvSpPr>
            <p:cNvPr id="105" name="TextBox 104">
              <a:extLst>
                <a:ext uri="{FF2B5EF4-FFF2-40B4-BE49-F238E27FC236}">
                  <a16:creationId xmlns:a16="http://schemas.microsoft.com/office/drawing/2014/main" id="{F769AD88-A74D-DC38-54AC-6FCB3A85781B}"/>
                </a:ext>
              </a:extLst>
            </p:cNvPr>
            <p:cNvSpPr txBox="1"/>
            <p:nvPr/>
          </p:nvSpPr>
          <p:spPr>
            <a:xfrm>
              <a:off x="8417932" y="1619344"/>
              <a:ext cx="743014" cy="523220"/>
            </a:xfrm>
            <a:prstGeom prst="rect">
              <a:avLst/>
            </a:prstGeom>
            <a:noFill/>
          </p:spPr>
          <p:txBody>
            <a:bodyPr wrap="square" lIns="91440" tIns="45720" rIns="91440" bIns="45720" rtlCol="0">
              <a:spAutoFit/>
            </a:bodyPr>
            <a:lstStyle/>
            <a:p>
              <a:pPr algn="r">
                <a:spcBef>
                  <a:spcPts val="0"/>
                </a:spcBef>
              </a:pPr>
              <a:r>
                <a:rPr lang="en-US" sz="1400" dirty="0"/>
                <a:t>AA19</a:t>
              </a:r>
            </a:p>
            <a:p>
              <a:pPr algn="r">
                <a:spcBef>
                  <a:spcPts val="0"/>
                </a:spcBef>
              </a:pPr>
              <a:r>
                <a:rPr lang="en-US" sz="1400" dirty="0"/>
                <a:t>V18</a:t>
              </a:r>
            </a:p>
          </p:txBody>
        </p:sp>
        <p:cxnSp>
          <p:nvCxnSpPr>
            <p:cNvPr id="106" name="Straight Connector 105">
              <a:extLst>
                <a:ext uri="{FF2B5EF4-FFF2-40B4-BE49-F238E27FC236}">
                  <a16:creationId xmlns:a16="http://schemas.microsoft.com/office/drawing/2014/main" id="{616F2808-786F-49DA-0732-AC36DC08E208}"/>
                </a:ext>
              </a:extLst>
            </p:cNvPr>
            <p:cNvCxnSpPr>
              <a:cxnSpLocks/>
              <a:stCxn id="108" idx="3"/>
              <a:endCxn id="107" idx="1"/>
            </p:cNvCxnSpPr>
            <p:nvPr/>
          </p:nvCxnSpPr>
          <p:spPr>
            <a:xfrm>
              <a:off x="7411689" y="1864320"/>
              <a:ext cx="361496"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BCD1AD4D-28DE-8509-B114-35A724BFDE84}"/>
                </a:ext>
              </a:extLst>
            </p:cNvPr>
            <p:cNvSpPr txBox="1"/>
            <p:nvPr/>
          </p:nvSpPr>
          <p:spPr>
            <a:xfrm>
              <a:off x="7773185" y="1679654"/>
              <a:ext cx="533400" cy="369332"/>
            </a:xfrm>
            <a:prstGeom prst="rect">
              <a:avLst/>
            </a:prstGeom>
            <a:noFill/>
          </p:spPr>
          <p:txBody>
            <a:bodyPr wrap="square" lIns="91440" tIns="45720" rIns="91440" bIns="45720" rtlCol="0">
              <a:spAutoFit/>
            </a:bodyPr>
            <a:lstStyle/>
            <a:p>
              <a:r>
                <a:rPr lang="en-US" sz="1800" dirty="0"/>
                <a:t>RX</a:t>
              </a:r>
            </a:p>
          </p:txBody>
        </p:sp>
        <p:sp>
          <p:nvSpPr>
            <p:cNvPr id="108" name="TextBox 107">
              <a:extLst>
                <a:ext uri="{FF2B5EF4-FFF2-40B4-BE49-F238E27FC236}">
                  <a16:creationId xmlns:a16="http://schemas.microsoft.com/office/drawing/2014/main" id="{C4EB52E2-AF43-513E-6ED0-775F186D176F}"/>
                </a:ext>
              </a:extLst>
            </p:cNvPr>
            <p:cNvSpPr txBox="1"/>
            <p:nvPr/>
          </p:nvSpPr>
          <p:spPr>
            <a:xfrm>
              <a:off x="6878289" y="1679654"/>
              <a:ext cx="533400" cy="369332"/>
            </a:xfrm>
            <a:prstGeom prst="rect">
              <a:avLst/>
            </a:prstGeom>
            <a:noFill/>
          </p:spPr>
          <p:txBody>
            <a:bodyPr wrap="square" lIns="91440" tIns="45720" rIns="91440" bIns="45720" rtlCol="0">
              <a:spAutoFit/>
            </a:bodyPr>
            <a:lstStyle/>
            <a:p>
              <a:pPr algn="r"/>
              <a:r>
                <a:rPr lang="en-US" sz="1800" dirty="0"/>
                <a:t>RX</a:t>
              </a:r>
            </a:p>
          </p:txBody>
        </p:sp>
        <p:cxnSp>
          <p:nvCxnSpPr>
            <p:cNvPr id="109" name="Straight Connector 108">
              <a:extLst>
                <a:ext uri="{FF2B5EF4-FFF2-40B4-BE49-F238E27FC236}">
                  <a16:creationId xmlns:a16="http://schemas.microsoft.com/office/drawing/2014/main" id="{DACDCC2D-BB71-1AFA-FCFB-AFCEE1DFCD13}"/>
                </a:ext>
              </a:extLst>
            </p:cNvPr>
            <p:cNvCxnSpPr>
              <a:cxnSpLocks/>
              <a:stCxn id="111" idx="3"/>
              <a:endCxn id="110" idx="1"/>
            </p:cNvCxnSpPr>
            <p:nvPr/>
          </p:nvCxnSpPr>
          <p:spPr>
            <a:xfrm>
              <a:off x="7415227" y="2091151"/>
              <a:ext cx="361496"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F00377A3-C844-2358-AFBF-E0963C5D560B}"/>
                </a:ext>
              </a:extLst>
            </p:cNvPr>
            <p:cNvSpPr txBox="1"/>
            <p:nvPr/>
          </p:nvSpPr>
          <p:spPr>
            <a:xfrm>
              <a:off x="7776723" y="1906485"/>
              <a:ext cx="533400" cy="369332"/>
            </a:xfrm>
            <a:prstGeom prst="rect">
              <a:avLst/>
            </a:prstGeom>
            <a:noFill/>
          </p:spPr>
          <p:txBody>
            <a:bodyPr wrap="square" lIns="91440" tIns="45720" rIns="91440" bIns="45720" rtlCol="0">
              <a:spAutoFit/>
            </a:bodyPr>
            <a:lstStyle/>
            <a:p>
              <a:r>
                <a:rPr lang="en-US" sz="1800" dirty="0"/>
                <a:t>TX</a:t>
              </a:r>
            </a:p>
          </p:txBody>
        </p:sp>
        <p:sp>
          <p:nvSpPr>
            <p:cNvPr id="111" name="TextBox 110">
              <a:extLst>
                <a:ext uri="{FF2B5EF4-FFF2-40B4-BE49-F238E27FC236}">
                  <a16:creationId xmlns:a16="http://schemas.microsoft.com/office/drawing/2014/main" id="{69B9427D-A072-F896-E3A2-C42E51B92F46}"/>
                </a:ext>
              </a:extLst>
            </p:cNvPr>
            <p:cNvSpPr txBox="1"/>
            <p:nvPr/>
          </p:nvSpPr>
          <p:spPr>
            <a:xfrm>
              <a:off x="6881827" y="1906485"/>
              <a:ext cx="533400" cy="369332"/>
            </a:xfrm>
            <a:prstGeom prst="rect">
              <a:avLst/>
            </a:prstGeom>
            <a:noFill/>
          </p:spPr>
          <p:txBody>
            <a:bodyPr wrap="square" lIns="91440" tIns="45720" rIns="91440" bIns="45720" rtlCol="0">
              <a:spAutoFit/>
            </a:bodyPr>
            <a:lstStyle/>
            <a:p>
              <a:pPr algn="r"/>
              <a:r>
                <a:rPr lang="en-US" sz="1800" dirty="0"/>
                <a:t>TX</a:t>
              </a:r>
            </a:p>
          </p:txBody>
        </p:sp>
        <p:cxnSp>
          <p:nvCxnSpPr>
            <p:cNvPr id="112" name="Straight Connector 111">
              <a:extLst>
                <a:ext uri="{FF2B5EF4-FFF2-40B4-BE49-F238E27FC236}">
                  <a16:creationId xmlns:a16="http://schemas.microsoft.com/office/drawing/2014/main" id="{6902883F-B45A-A30B-8436-BDDC52D83FF3}"/>
                </a:ext>
              </a:extLst>
            </p:cNvPr>
            <p:cNvCxnSpPr>
              <a:cxnSpLocks/>
              <a:stCxn id="107" idx="3"/>
            </p:cNvCxnSpPr>
            <p:nvPr/>
          </p:nvCxnSpPr>
          <p:spPr>
            <a:xfrm>
              <a:off x="8306585" y="1864320"/>
              <a:ext cx="76726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9445402-CC36-BE53-DBB3-D05FB88D87A3}"/>
                </a:ext>
              </a:extLst>
            </p:cNvPr>
            <p:cNvCxnSpPr/>
            <p:nvPr/>
          </p:nvCxnSpPr>
          <p:spPr>
            <a:xfrm flipV="1">
              <a:off x="8310123" y="2080380"/>
              <a:ext cx="763727" cy="13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51ABEA8-552A-487C-C5E9-71166DA5915C}"/>
                </a:ext>
              </a:extLst>
            </p:cNvPr>
            <p:cNvCxnSpPr/>
            <p:nvPr/>
          </p:nvCxnSpPr>
          <p:spPr>
            <a:xfrm flipV="1">
              <a:off x="2356366" y="2012453"/>
              <a:ext cx="0" cy="236924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BD2BE0C-8DA8-44AC-5F15-55392DB5143F}"/>
                </a:ext>
              </a:extLst>
            </p:cNvPr>
            <p:cNvCxnSpPr>
              <a:cxnSpLocks/>
              <a:endCxn id="73" idx="1"/>
            </p:cNvCxnSpPr>
            <p:nvPr/>
          </p:nvCxnSpPr>
          <p:spPr>
            <a:xfrm>
              <a:off x="2335100" y="2012452"/>
              <a:ext cx="388652" cy="1"/>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33EAA7D4-5C60-2A58-F622-688759B67485}"/>
                </a:ext>
              </a:extLst>
            </p:cNvPr>
            <p:cNvSpPr txBox="1"/>
            <p:nvPr/>
          </p:nvSpPr>
          <p:spPr>
            <a:xfrm>
              <a:off x="8063814" y="3305116"/>
              <a:ext cx="533400" cy="369332"/>
            </a:xfrm>
            <a:prstGeom prst="rect">
              <a:avLst/>
            </a:prstGeom>
            <a:noFill/>
          </p:spPr>
          <p:txBody>
            <a:bodyPr wrap="square" lIns="91440" tIns="45720" rIns="91440" bIns="45720" rtlCol="0">
              <a:spAutoFit/>
            </a:bodyPr>
            <a:lstStyle/>
            <a:p>
              <a:pPr algn="r"/>
              <a:r>
                <a:rPr lang="en-US" sz="1800" dirty="0" err="1"/>
                <a:t>clk</a:t>
              </a:r>
              <a:endParaRPr lang="en-US" sz="1800" dirty="0"/>
            </a:p>
          </p:txBody>
        </p:sp>
        <p:sp>
          <p:nvSpPr>
            <p:cNvPr id="117" name="TextBox 116">
              <a:extLst>
                <a:ext uri="{FF2B5EF4-FFF2-40B4-BE49-F238E27FC236}">
                  <a16:creationId xmlns:a16="http://schemas.microsoft.com/office/drawing/2014/main" id="{CFB01A82-EC3E-3E40-AB58-96875F535CAD}"/>
                </a:ext>
              </a:extLst>
            </p:cNvPr>
            <p:cNvSpPr txBox="1"/>
            <p:nvPr/>
          </p:nvSpPr>
          <p:spPr>
            <a:xfrm>
              <a:off x="7690983" y="3510681"/>
              <a:ext cx="909769" cy="369332"/>
            </a:xfrm>
            <a:prstGeom prst="rect">
              <a:avLst/>
            </a:prstGeom>
            <a:noFill/>
          </p:spPr>
          <p:txBody>
            <a:bodyPr wrap="square" lIns="91440" tIns="45720" rIns="91440" bIns="45720" rtlCol="0">
              <a:spAutoFit/>
            </a:bodyPr>
            <a:lstStyle/>
            <a:p>
              <a:pPr algn="r"/>
              <a:r>
                <a:rPr lang="en-US" sz="1800" dirty="0" err="1"/>
                <a:t>reset_n</a:t>
              </a:r>
              <a:endParaRPr lang="en-US" sz="1800" dirty="0"/>
            </a:p>
          </p:txBody>
        </p:sp>
        <p:cxnSp>
          <p:nvCxnSpPr>
            <p:cNvPr id="118" name="Straight Connector 117">
              <a:extLst>
                <a:ext uri="{FF2B5EF4-FFF2-40B4-BE49-F238E27FC236}">
                  <a16:creationId xmlns:a16="http://schemas.microsoft.com/office/drawing/2014/main" id="{CAF0321B-191E-D78F-7991-760EBF6A91B3}"/>
                </a:ext>
              </a:extLst>
            </p:cNvPr>
            <p:cNvCxnSpPr/>
            <p:nvPr/>
          </p:nvCxnSpPr>
          <p:spPr>
            <a:xfrm>
              <a:off x="8600752" y="3485150"/>
              <a:ext cx="476636" cy="463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E2032D4F-D0B0-892B-3D61-514390E72930}"/>
                </a:ext>
              </a:extLst>
            </p:cNvPr>
            <p:cNvCxnSpPr/>
            <p:nvPr/>
          </p:nvCxnSpPr>
          <p:spPr>
            <a:xfrm flipV="1">
              <a:off x="8600752" y="3695211"/>
              <a:ext cx="476636" cy="13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037C365F-9E32-B7EB-0655-F6A7C901A558}"/>
                </a:ext>
              </a:extLst>
            </p:cNvPr>
            <p:cNvSpPr txBox="1"/>
            <p:nvPr/>
          </p:nvSpPr>
          <p:spPr>
            <a:xfrm>
              <a:off x="8272608" y="3223540"/>
              <a:ext cx="743014" cy="523220"/>
            </a:xfrm>
            <a:prstGeom prst="rect">
              <a:avLst/>
            </a:prstGeom>
            <a:noFill/>
          </p:spPr>
          <p:txBody>
            <a:bodyPr wrap="square" lIns="91440" tIns="45720" rIns="91440" bIns="45720" rtlCol="0">
              <a:spAutoFit/>
            </a:bodyPr>
            <a:lstStyle/>
            <a:p>
              <a:pPr algn="r">
                <a:spcBef>
                  <a:spcPts val="0"/>
                </a:spcBef>
              </a:pPr>
              <a:r>
                <a:rPr lang="en-US" sz="1400" dirty="0"/>
                <a:t>R4</a:t>
              </a:r>
            </a:p>
            <a:p>
              <a:pPr algn="r">
                <a:spcBef>
                  <a:spcPts val="0"/>
                </a:spcBef>
              </a:pPr>
              <a:r>
                <a:rPr lang="en-US" sz="1400" dirty="0"/>
                <a:t>G4</a:t>
              </a:r>
            </a:p>
          </p:txBody>
        </p:sp>
        <p:sp>
          <p:nvSpPr>
            <p:cNvPr id="121" name="TextBox 120">
              <a:extLst>
                <a:ext uri="{FF2B5EF4-FFF2-40B4-BE49-F238E27FC236}">
                  <a16:creationId xmlns:a16="http://schemas.microsoft.com/office/drawing/2014/main" id="{FAAEE4F9-F133-0AC8-C75B-E8444C85ED91}"/>
                </a:ext>
              </a:extLst>
            </p:cNvPr>
            <p:cNvSpPr txBox="1"/>
            <p:nvPr/>
          </p:nvSpPr>
          <p:spPr>
            <a:xfrm>
              <a:off x="780056" y="4007307"/>
              <a:ext cx="992856" cy="369332"/>
            </a:xfrm>
            <a:prstGeom prst="rect">
              <a:avLst/>
            </a:prstGeom>
            <a:noFill/>
          </p:spPr>
          <p:txBody>
            <a:bodyPr wrap="square" lIns="91440" tIns="45720" rIns="91440" bIns="45720" rtlCol="0">
              <a:spAutoFit/>
            </a:bodyPr>
            <a:lstStyle/>
            <a:p>
              <a:pPr algn="ctr"/>
              <a:r>
                <a:rPr lang="en-US" sz="1800" dirty="0"/>
                <a:t>main()</a:t>
              </a:r>
            </a:p>
          </p:txBody>
        </p:sp>
        <p:sp>
          <p:nvSpPr>
            <p:cNvPr id="122" name="TextBox 121">
              <a:extLst>
                <a:ext uri="{FF2B5EF4-FFF2-40B4-BE49-F238E27FC236}">
                  <a16:creationId xmlns:a16="http://schemas.microsoft.com/office/drawing/2014/main" id="{569AE469-7746-A80C-B1B5-441B1F2195B6}"/>
                </a:ext>
              </a:extLst>
            </p:cNvPr>
            <p:cNvSpPr txBox="1"/>
            <p:nvPr/>
          </p:nvSpPr>
          <p:spPr>
            <a:xfrm>
              <a:off x="531371" y="3118212"/>
              <a:ext cx="1524000" cy="369332"/>
            </a:xfrm>
            <a:prstGeom prst="rect">
              <a:avLst/>
            </a:prstGeom>
            <a:noFill/>
          </p:spPr>
          <p:txBody>
            <a:bodyPr wrap="square" lIns="91440" tIns="45720" rIns="91440" bIns="45720" rtlCol="0">
              <a:spAutoFit/>
            </a:bodyPr>
            <a:lstStyle/>
            <a:p>
              <a:pPr algn="ctr"/>
              <a:r>
                <a:rPr lang="en-US" sz="1800" b="1" dirty="0"/>
                <a:t>Lab3.c</a:t>
              </a:r>
              <a:endParaRPr lang="en-US" sz="4400" b="1" dirty="0"/>
            </a:p>
          </p:txBody>
        </p:sp>
        <p:cxnSp>
          <p:nvCxnSpPr>
            <p:cNvPr id="123" name="Straight Connector 122">
              <a:extLst>
                <a:ext uri="{FF2B5EF4-FFF2-40B4-BE49-F238E27FC236}">
                  <a16:creationId xmlns:a16="http://schemas.microsoft.com/office/drawing/2014/main" id="{6541C2D2-2602-C608-50F9-A555093AE0DF}"/>
                </a:ext>
              </a:extLst>
            </p:cNvPr>
            <p:cNvCxnSpPr/>
            <p:nvPr/>
          </p:nvCxnSpPr>
          <p:spPr>
            <a:xfrm flipV="1">
              <a:off x="2217615" y="4381692"/>
              <a:ext cx="506137" cy="1"/>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4" name="Rounded Rectangle 29">
              <a:extLst>
                <a:ext uri="{FF2B5EF4-FFF2-40B4-BE49-F238E27FC236}">
                  <a16:creationId xmlns:a16="http://schemas.microsoft.com/office/drawing/2014/main" id="{DBEBCBAE-FD9D-CDA7-967E-2E0B04FDF5EF}"/>
                </a:ext>
              </a:extLst>
            </p:cNvPr>
            <p:cNvSpPr/>
            <p:nvPr/>
          </p:nvSpPr>
          <p:spPr>
            <a:xfrm>
              <a:off x="2723753" y="2919961"/>
              <a:ext cx="904766" cy="3453543"/>
            </a:xfrm>
            <a:prstGeom prst="roundRect">
              <a:avLst>
                <a:gd name="adj" fmla="val 134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125" name="TextBox 124">
              <a:extLst>
                <a:ext uri="{FF2B5EF4-FFF2-40B4-BE49-F238E27FC236}">
                  <a16:creationId xmlns:a16="http://schemas.microsoft.com/office/drawing/2014/main" id="{45B9B975-10F1-4A46-0242-2F794BD46AE2}"/>
                </a:ext>
              </a:extLst>
            </p:cNvPr>
            <p:cNvSpPr txBox="1"/>
            <p:nvPr/>
          </p:nvSpPr>
          <p:spPr>
            <a:xfrm>
              <a:off x="2727689" y="2938440"/>
              <a:ext cx="900829" cy="369332"/>
            </a:xfrm>
            <a:prstGeom prst="rect">
              <a:avLst/>
            </a:prstGeom>
            <a:noFill/>
          </p:spPr>
          <p:txBody>
            <a:bodyPr wrap="square" lIns="91440" tIns="45720" rIns="91440" bIns="45720" rtlCol="0">
              <a:spAutoFit/>
            </a:bodyPr>
            <a:lstStyle/>
            <a:p>
              <a:pPr algn="ctr"/>
              <a:r>
                <a:rPr lang="en-US" sz="1800" b="1" dirty="0" err="1"/>
                <a:t>axi_lite</a:t>
              </a:r>
              <a:endParaRPr lang="en-US" sz="4400" b="1" dirty="0"/>
            </a:p>
          </p:txBody>
        </p:sp>
        <p:sp>
          <p:nvSpPr>
            <p:cNvPr id="126" name="TextBox 125">
              <a:extLst>
                <a:ext uri="{FF2B5EF4-FFF2-40B4-BE49-F238E27FC236}">
                  <a16:creationId xmlns:a16="http://schemas.microsoft.com/office/drawing/2014/main" id="{E27241D6-4360-2D2C-8810-1DDF46BD5529}"/>
                </a:ext>
              </a:extLst>
            </p:cNvPr>
            <p:cNvSpPr txBox="1"/>
            <p:nvPr/>
          </p:nvSpPr>
          <p:spPr>
            <a:xfrm>
              <a:off x="3958158" y="5786995"/>
              <a:ext cx="1927253" cy="584775"/>
            </a:xfrm>
            <a:prstGeom prst="rect">
              <a:avLst/>
            </a:prstGeom>
            <a:noFill/>
          </p:spPr>
          <p:txBody>
            <a:bodyPr wrap="square" lIns="91440" tIns="45720" rIns="91440" bIns="45720" rtlCol="0">
              <a:spAutoFit/>
            </a:bodyPr>
            <a:lstStyle/>
            <a:p>
              <a:pPr algn="ctr">
                <a:spcBef>
                  <a:spcPts val="0"/>
                </a:spcBef>
              </a:pPr>
              <a:r>
                <a:rPr lang="en-US" sz="1600" dirty="0"/>
                <a:t>Signals going In/Out of </a:t>
              </a:r>
              <a:r>
                <a:rPr lang="en-US" sz="1600" dirty="0" err="1"/>
                <a:t>Artix</a:t>
              </a:r>
              <a:r>
                <a:rPr lang="en-US" sz="1600" dirty="0"/>
                <a:t> 7 Chip</a:t>
              </a:r>
              <a:endParaRPr lang="en-US" sz="2000" dirty="0"/>
            </a:p>
          </p:txBody>
        </p:sp>
        <p:sp>
          <p:nvSpPr>
            <p:cNvPr id="127" name="Rounded Rectangle 82">
              <a:extLst>
                <a:ext uri="{FF2B5EF4-FFF2-40B4-BE49-F238E27FC236}">
                  <a16:creationId xmlns:a16="http://schemas.microsoft.com/office/drawing/2014/main" id="{5A8EC160-5186-45B7-4746-FF0FC83972DF}"/>
                </a:ext>
              </a:extLst>
            </p:cNvPr>
            <p:cNvSpPr/>
            <p:nvPr/>
          </p:nvSpPr>
          <p:spPr>
            <a:xfrm>
              <a:off x="5810073" y="5518755"/>
              <a:ext cx="1490615" cy="371439"/>
            </a:xfrm>
            <a:prstGeom prst="roundRect">
              <a:avLst>
                <a:gd name="adj" fmla="val 3186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128" name="TextBox 127">
              <a:extLst>
                <a:ext uri="{FF2B5EF4-FFF2-40B4-BE49-F238E27FC236}">
                  <a16:creationId xmlns:a16="http://schemas.microsoft.com/office/drawing/2014/main" id="{2A25E29F-369E-8495-F4D2-20B3EB78403D}"/>
                </a:ext>
              </a:extLst>
            </p:cNvPr>
            <p:cNvSpPr txBox="1"/>
            <p:nvPr/>
          </p:nvSpPr>
          <p:spPr>
            <a:xfrm>
              <a:off x="5679655" y="5518755"/>
              <a:ext cx="1732034" cy="369332"/>
            </a:xfrm>
            <a:prstGeom prst="rect">
              <a:avLst/>
            </a:prstGeom>
            <a:noFill/>
          </p:spPr>
          <p:txBody>
            <a:bodyPr wrap="square" lIns="91440" tIns="45720" rIns="91440" bIns="45720" rtlCol="0">
              <a:spAutoFit/>
            </a:bodyPr>
            <a:lstStyle/>
            <a:p>
              <a:pPr algn="ctr"/>
              <a:r>
                <a:rPr lang="en-US" sz="1800" b="1" dirty="0"/>
                <a:t>Lab2_fsm.vhd</a:t>
              </a:r>
              <a:endParaRPr lang="en-US" sz="4400" b="1" dirty="0"/>
            </a:p>
          </p:txBody>
        </p:sp>
        <p:cxnSp>
          <p:nvCxnSpPr>
            <p:cNvPr id="129" name="Straight Connector 128">
              <a:extLst>
                <a:ext uri="{FF2B5EF4-FFF2-40B4-BE49-F238E27FC236}">
                  <a16:creationId xmlns:a16="http://schemas.microsoft.com/office/drawing/2014/main" id="{8D64C2FE-BEEC-7EBF-55E6-A9DF2FE69462}"/>
                </a:ext>
              </a:extLst>
            </p:cNvPr>
            <p:cNvCxnSpPr/>
            <p:nvPr/>
          </p:nvCxnSpPr>
          <p:spPr>
            <a:xfrm flipV="1">
              <a:off x="6251570" y="5236681"/>
              <a:ext cx="0" cy="274949"/>
            </a:xfrm>
            <a:prstGeom prst="line">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A1228E6-BB1A-CAD5-39DF-E8827F710D4F}"/>
                </a:ext>
              </a:extLst>
            </p:cNvPr>
            <p:cNvCxnSpPr/>
            <p:nvPr/>
          </p:nvCxnSpPr>
          <p:spPr>
            <a:xfrm flipV="1">
              <a:off x="6799753" y="5236889"/>
              <a:ext cx="0" cy="274949"/>
            </a:xfrm>
            <a:prstGeom prst="line">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7EF226AF-2AE5-A629-E517-2BE187ABB1DC}"/>
                </a:ext>
              </a:extLst>
            </p:cNvPr>
            <p:cNvSpPr txBox="1"/>
            <p:nvPr/>
          </p:nvSpPr>
          <p:spPr>
            <a:xfrm>
              <a:off x="6264855" y="5183785"/>
              <a:ext cx="483143" cy="369332"/>
            </a:xfrm>
            <a:prstGeom prst="rect">
              <a:avLst/>
            </a:prstGeom>
            <a:noFill/>
          </p:spPr>
          <p:txBody>
            <a:bodyPr wrap="square" lIns="91440" tIns="45720" rIns="91440" bIns="45720" rtlCol="0">
              <a:spAutoFit/>
            </a:bodyPr>
            <a:lstStyle/>
            <a:p>
              <a:r>
                <a:rPr lang="en-US" sz="1800" dirty="0" err="1"/>
                <a:t>cw</a:t>
              </a:r>
              <a:endParaRPr lang="en-US" sz="1800" dirty="0"/>
            </a:p>
          </p:txBody>
        </p:sp>
        <p:sp>
          <p:nvSpPr>
            <p:cNvPr id="132" name="TextBox 131">
              <a:extLst>
                <a:ext uri="{FF2B5EF4-FFF2-40B4-BE49-F238E27FC236}">
                  <a16:creationId xmlns:a16="http://schemas.microsoft.com/office/drawing/2014/main" id="{325F09B0-B5C7-AAE7-9711-AD25D644906E}"/>
                </a:ext>
              </a:extLst>
            </p:cNvPr>
            <p:cNvSpPr txBox="1"/>
            <p:nvPr/>
          </p:nvSpPr>
          <p:spPr>
            <a:xfrm>
              <a:off x="6813245" y="5183473"/>
              <a:ext cx="448877" cy="369332"/>
            </a:xfrm>
            <a:prstGeom prst="rect">
              <a:avLst/>
            </a:prstGeom>
            <a:noFill/>
          </p:spPr>
          <p:txBody>
            <a:bodyPr wrap="square" lIns="91440" tIns="45720" rIns="91440" bIns="45720" rtlCol="0">
              <a:spAutoFit/>
            </a:bodyPr>
            <a:lstStyle/>
            <a:p>
              <a:r>
                <a:rPr lang="en-US" sz="1800" dirty="0" err="1"/>
                <a:t>sw</a:t>
              </a:r>
              <a:endParaRPr lang="en-US" sz="1800" dirty="0"/>
            </a:p>
          </p:txBody>
        </p:sp>
      </p:grpSp>
      <p:sp>
        <p:nvSpPr>
          <p:cNvPr id="133" name="TextBox 132">
            <a:extLst>
              <a:ext uri="{FF2B5EF4-FFF2-40B4-BE49-F238E27FC236}">
                <a16:creationId xmlns:a16="http://schemas.microsoft.com/office/drawing/2014/main" id="{14F0803B-E645-56F7-212D-45EA7917F19A}"/>
              </a:ext>
            </a:extLst>
          </p:cNvPr>
          <p:cNvSpPr txBox="1"/>
          <p:nvPr/>
        </p:nvSpPr>
        <p:spPr>
          <a:xfrm>
            <a:off x="5798353" y="4829249"/>
            <a:ext cx="992856" cy="369332"/>
          </a:xfrm>
          <a:prstGeom prst="rect">
            <a:avLst/>
          </a:prstGeom>
          <a:noFill/>
        </p:spPr>
        <p:txBody>
          <a:bodyPr wrap="square" lIns="91440" tIns="45720" rIns="91440" bIns="45720" rtlCol="0">
            <a:spAutoFit/>
          </a:bodyPr>
          <a:lstStyle/>
          <a:p>
            <a:r>
              <a:rPr lang="en-US" sz="1800" dirty="0"/>
              <a:t>ready</a:t>
            </a:r>
          </a:p>
        </p:txBody>
      </p:sp>
      <p:sp>
        <p:nvSpPr>
          <p:cNvPr id="134" name="TextBox 133">
            <a:extLst>
              <a:ext uri="{FF2B5EF4-FFF2-40B4-BE49-F238E27FC236}">
                <a16:creationId xmlns:a16="http://schemas.microsoft.com/office/drawing/2014/main" id="{CAAD2EC1-7393-7C65-FFEC-DC65AF34427D}"/>
              </a:ext>
            </a:extLst>
          </p:cNvPr>
          <p:cNvSpPr txBox="1"/>
          <p:nvPr/>
        </p:nvSpPr>
        <p:spPr>
          <a:xfrm>
            <a:off x="780056" y="4295337"/>
            <a:ext cx="992856" cy="369332"/>
          </a:xfrm>
          <a:prstGeom prst="rect">
            <a:avLst/>
          </a:prstGeom>
          <a:noFill/>
        </p:spPr>
        <p:txBody>
          <a:bodyPr wrap="square" lIns="91440" tIns="45720" rIns="91440" bIns="45720" rtlCol="0">
            <a:spAutoFit/>
          </a:bodyPr>
          <a:lstStyle/>
          <a:p>
            <a:pPr algn="ctr"/>
            <a:r>
              <a:rPr lang="en-US" sz="1800" dirty="0" err="1"/>
              <a:t>myISR</a:t>
            </a:r>
            <a:r>
              <a:rPr lang="en-US" sz="1800" dirty="0"/>
              <a:t>()</a:t>
            </a:r>
          </a:p>
        </p:txBody>
      </p:sp>
      <p:cxnSp>
        <p:nvCxnSpPr>
          <p:cNvPr id="135" name="Straight Connector 134">
            <a:extLst>
              <a:ext uri="{FF2B5EF4-FFF2-40B4-BE49-F238E27FC236}">
                <a16:creationId xmlns:a16="http://schemas.microsoft.com/office/drawing/2014/main" id="{05DBA4BB-7EBF-5E8D-3577-53B23E310EA2}"/>
              </a:ext>
              <a:ext uri="{C183D7F6-B498-43B3-948B-1728B52AA6E4}">
                <adec:decorative xmlns:adec="http://schemas.microsoft.com/office/drawing/2017/decorative" val="1"/>
              </a:ext>
            </a:extLst>
          </p:cNvPr>
          <p:cNvCxnSpPr>
            <a:cxnSpLocks/>
            <a:stCxn id="136" idx="3"/>
          </p:cNvCxnSpPr>
          <p:nvPr/>
        </p:nvCxnSpPr>
        <p:spPr>
          <a:xfrm>
            <a:off x="2199844" y="5013915"/>
            <a:ext cx="3621682" cy="0"/>
          </a:xfrm>
          <a:prstGeom prst="line">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F77D8224-E7B2-036A-1CE0-AF4C4B4D35D2}"/>
              </a:ext>
            </a:extLst>
          </p:cNvPr>
          <p:cNvSpPr txBox="1"/>
          <p:nvPr/>
        </p:nvSpPr>
        <p:spPr>
          <a:xfrm>
            <a:off x="1206988" y="4829249"/>
            <a:ext cx="992856" cy="369332"/>
          </a:xfrm>
          <a:prstGeom prst="rect">
            <a:avLst/>
          </a:prstGeom>
          <a:noFill/>
        </p:spPr>
        <p:txBody>
          <a:bodyPr wrap="square" lIns="91440" tIns="45720" rIns="91440" bIns="45720" rtlCol="0">
            <a:spAutoFit/>
          </a:bodyPr>
          <a:lstStyle/>
          <a:p>
            <a:pPr algn="r"/>
            <a:r>
              <a:rPr lang="en-US" sz="1800" dirty="0"/>
              <a:t>Interrupt</a:t>
            </a:r>
          </a:p>
        </p:txBody>
      </p:sp>
      <p:cxnSp>
        <p:nvCxnSpPr>
          <p:cNvPr id="137" name="Straight Connector 136">
            <a:extLst>
              <a:ext uri="{FF2B5EF4-FFF2-40B4-BE49-F238E27FC236}">
                <a16:creationId xmlns:a16="http://schemas.microsoft.com/office/drawing/2014/main" id="{D5B49D08-F787-BC55-E600-795E4FD5A2A4}"/>
              </a:ext>
              <a:ext uri="{C183D7F6-B498-43B3-948B-1728B52AA6E4}">
                <adec:decorative xmlns:adec="http://schemas.microsoft.com/office/drawing/2017/decorative" val="1"/>
              </a:ext>
            </a:extLst>
          </p:cNvPr>
          <p:cNvCxnSpPr/>
          <p:nvPr/>
        </p:nvCxnSpPr>
        <p:spPr>
          <a:xfrm>
            <a:off x="2727689" y="5013915"/>
            <a:ext cx="900830" cy="0"/>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38" name="Callout: Line 137" descr="Top Level arrow">
            <a:extLst>
              <a:ext uri="{FF2B5EF4-FFF2-40B4-BE49-F238E27FC236}">
                <a16:creationId xmlns:a16="http://schemas.microsoft.com/office/drawing/2014/main" id="{E9D83354-58B9-8038-3193-A8005064CC88}"/>
              </a:ext>
            </a:extLst>
          </p:cNvPr>
          <p:cNvSpPr/>
          <p:nvPr/>
        </p:nvSpPr>
        <p:spPr bwMode="auto">
          <a:xfrm>
            <a:off x="4525474" y="2012208"/>
            <a:ext cx="1671110" cy="461554"/>
          </a:xfrm>
          <a:prstGeom prst="borderCallout1">
            <a:avLst>
              <a:gd name="adj1" fmla="val 103656"/>
              <a:gd name="adj2" fmla="val 50975"/>
              <a:gd name="adj3" fmla="val 159670"/>
              <a:gd name="adj4" fmla="val -23421"/>
            </a:avLst>
          </a:prstGeom>
          <a:solidFill>
            <a:schemeClr val="bg1"/>
          </a:solid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r>
              <a:rPr lang="en-US" dirty="0">
                <a:solidFill>
                  <a:srgbClr val="FF0000"/>
                </a:solidFill>
                <a:latin typeface="+mn-lt"/>
              </a:rPr>
              <a:t>Top Level</a:t>
            </a:r>
          </a:p>
        </p:txBody>
      </p:sp>
      <p:sp>
        <p:nvSpPr>
          <p:cNvPr id="139" name="Callout: Line 138" descr="User Logic arrow">
            <a:extLst>
              <a:ext uri="{FF2B5EF4-FFF2-40B4-BE49-F238E27FC236}">
                <a16:creationId xmlns:a16="http://schemas.microsoft.com/office/drawing/2014/main" id="{00C240F2-CDFB-EEA1-21D5-343DFE32CC51}"/>
              </a:ext>
            </a:extLst>
          </p:cNvPr>
          <p:cNvSpPr/>
          <p:nvPr/>
        </p:nvSpPr>
        <p:spPr bwMode="auto">
          <a:xfrm>
            <a:off x="6265432" y="2438932"/>
            <a:ext cx="1671110" cy="461554"/>
          </a:xfrm>
          <a:prstGeom prst="borderCallout1">
            <a:avLst>
              <a:gd name="adj1" fmla="val 103656"/>
              <a:gd name="adj2" fmla="val 50975"/>
              <a:gd name="adj3" fmla="val 150237"/>
              <a:gd name="adj4" fmla="val -34885"/>
            </a:avLst>
          </a:prstGeom>
          <a:solidFill>
            <a:schemeClr val="bg1"/>
          </a:solid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r>
              <a:rPr lang="en-US" dirty="0">
                <a:solidFill>
                  <a:srgbClr val="FF0000"/>
                </a:solidFill>
                <a:latin typeface="+mn-lt"/>
              </a:rPr>
              <a:t>User Logic</a:t>
            </a:r>
          </a:p>
        </p:txBody>
      </p:sp>
    </p:spTree>
    <p:extLst>
      <p:ext uri="{BB962C8B-B14F-4D97-AF65-F5344CB8AC3E}">
        <p14:creationId xmlns:p14="http://schemas.microsoft.com/office/powerpoint/2010/main" val="219450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p:bldP spid="136" grpId="0"/>
      <p:bldP spid="138" grpId="0" animBg="1"/>
      <p:bldP spid="1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 – Connections</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42160" y="6381750"/>
            <a:ext cx="2133600" cy="476250"/>
          </a:xfrm>
        </p:spPr>
        <p:txBody>
          <a:bodyPr/>
          <a:lstStyle/>
          <a:p>
            <a:pPr>
              <a:defRPr/>
            </a:pPr>
            <a:fld id="{62D6D4B2-7611-498F-8780-1EDC26277454}" type="slidenum">
              <a:rPr lang="en-US" smtClean="0">
                <a:solidFill>
                  <a:srgbClr val="000000"/>
                </a:solidFill>
              </a:rPr>
              <a:pPr>
                <a:defRPr/>
              </a:pPr>
              <a:t>8</a:t>
            </a:fld>
            <a:endParaRPr lang="en-US" dirty="0">
              <a:solidFill>
                <a:srgbClr val="000000"/>
              </a:solidFill>
            </a:endParaRPr>
          </a:p>
        </p:txBody>
      </p:sp>
      <p:pic>
        <p:nvPicPr>
          <p:cNvPr id="11" name="Picture 4" descr="Nexys Video 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625" y="1608170"/>
            <a:ext cx="5715000" cy="518160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5240751" y="5158855"/>
            <a:ext cx="1050878" cy="98264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endParaRPr lang="en-US" sz="1400" dirty="0">
              <a:solidFill>
                <a:srgbClr val="FF0000"/>
              </a:solidFill>
              <a:latin typeface="Arial" pitchFamily="34" charset="0"/>
            </a:endParaRPr>
          </a:p>
          <a:p>
            <a:pPr eaLnBrk="0" hangingPunct="0">
              <a:spcBef>
                <a:spcPct val="0"/>
              </a:spcBef>
            </a:pPr>
            <a:r>
              <a:rPr lang="en-US" sz="2000" dirty="0">
                <a:solidFill>
                  <a:srgbClr val="FF0000"/>
                </a:solidFill>
                <a:latin typeface="Arial" pitchFamily="34" charset="0"/>
              </a:rPr>
              <a:t>	       Buttons</a:t>
            </a:r>
          </a:p>
        </p:txBody>
      </p:sp>
      <p:sp>
        <p:nvSpPr>
          <p:cNvPr id="7" name="Oval 6"/>
          <p:cNvSpPr/>
          <p:nvPr/>
        </p:nvSpPr>
        <p:spPr bwMode="auto">
          <a:xfrm>
            <a:off x="2101764" y="2322401"/>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Power		         </a:t>
            </a:r>
          </a:p>
        </p:txBody>
      </p:sp>
      <p:sp>
        <p:nvSpPr>
          <p:cNvPr id="8" name="Oval 7"/>
          <p:cNvSpPr/>
          <p:nvPr/>
        </p:nvSpPr>
        <p:spPr bwMode="auto">
          <a:xfrm>
            <a:off x="3152642" y="1778764"/>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HDMI Out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9" name="Oval 8"/>
          <p:cNvSpPr/>
          <p:nvPr/>
        </p:nvSpPr>
        <p:spPr bwMode="auto">
          <a:xfrm>
            <a:off x="2224604" y="5650175"/>
            <a:ext cx="805200" cy="495954"/>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USB </a:t>
            </a:r>
            <a:r>
              <a:rPr lang="en-US" sz="2000" dirty="0" err="1">
                <a:solidFill>
                  <a:srgbClr val="FF0000"/>
                </a:solidFill>
                <a:latin typeface="Arial" pitchFamily="34" charset="0"/>
              </a:rPr>
              <a:t>Prog</a:t>
            </a:r>
            <a:r>
              <a:rPr lang="en-US" sz="2000" dirty="0">
                <a:solidFill>
                  <a:srgbClr val="FF0000"/>
                </a:solidFill>
                <a:latin typeface="Arial" pitchFamily="34" charset="0"/>
              </a:rPr>
              <a:t>		</a:t>
            </a:r>
          </a:p>
        </p:txBody>
      </p:sp>
      <p:sp>
        <p:nvSpPr>
          <p:cNvPr id="10" name="Oval 9"/>
          <p:cNvSpPr/>
          <p:nvPr/>
        </p:nvSpPr>
        <p:spPr bwMode="auto">
          <a:xfrm>
            <a:off x="5445477" y="3166278"/>
            <a:ext cx="477650" cy="418552"/>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r>
              <a:rPr lang="en-US" sz="2000" dirty="0">
                <a:solidFill>
                  <a:srgbClr val="FF0000"/>
                </a:solidFill>
                <a:latin typeface="Arial" pitchFamily="34" charset="0"/>
              </a:rPr>
              <a:t>	    CPU Reset</a:t>
            </a:r>
          </a:p>
        </p:txBody>
      </p:sp>
      <p:sp>
        <p:nvSpPr>
          <p:cNvPr id="12" name="Oval 11"/>
          <p:cNvSpPr/>
          <p:nvPr/>
        </p:nvSpPr>
        <p:spPr bwMode="auto">
          <a:xfrm>
            <a:off x="5088403" y="1781036"/>
            <a:ext cx="595900"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Audio </a:t>
            </a:r>
          </a:p>
          <a:p>
            <a:pPr algn="ctr" eaLnBrk="0" hangingPunct="0">
              <a:spcBef>
                <a:spcPct val="0"/>
              </a:spcBef>
            </a:pPr>
            <a:r>
              <a:rPr lang="en-US" sz="2000" dirty="0">
                <a:solidFill>
                  <a:srgbClr val="FF0000"/>
                </a:solidFill>
                <a:latin typeface="Arial" pitchFamily="34" charset="0"/>
              </a:rPr>
              <a:t>Input </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13" name="Oval 12"/>
          <p:cNvSpPr/>
          <p:nvPr/>
        </p:nvSpPr>
        <p:spPr bwMode="auto">
          <a:xfrm>
            <a:off x="5735610" y="1783308"/>
            <a:ext cx="595900"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 Audio</a:t>
            </a:r>
          </a:p>
          <a:p>
            <a:pPr algn="ctr" eaLnBrk="0" hangingPunct="0">
              <a:spcBef>
                <a:spcPct val="0"/>
              </a:spcBef>
            </a:pPr>
            <a:r>
              <a:rPr lang="en-US" sz="2000" dirty="0">
                <a:solidFill>
                  <a:srgbClr val="FF0000"/>
                </a:solidFill>
                <a:latin typeface="Arial" pitchFamily="34" charset="0"/>
              </a:rPr>
              <a:t>  Output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14" name="Oval 13"/>
          <p:cNvSpPr/>
          <p:nvPr/>
        </p:nvSpPr>
        <p:spPr bwMode="auto">
          <a:xfrm>
            <a:off x="2047171" y="3871424"/>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1400" dirty="0">
                <a:solidFill>
                  <a:srgbClr val="FF0000"/>
                </a:solidFill>
                <a:latin typeface="Arial" pitchFamily="34" charset="0"/>
              </a:rPr>
              <a:t>JB PMOD		               </a:t>
            </a:r>
          </a:p>
          <a:p>
            <a:pPr algn="r" eaLnBrk="0" hangingPunct="0">
              <a:spcBef>
                <a:spcPct val="0"/>
              </a:spcBef>
            </a:pPr>
            <a:r>
              <a:rPr lang="en-US" sz="1400" dirty="0">
                <a:solidFill>
                  <a:srgbClr val="FF0000"/>
                </a:solidFill>
                <a:latin typeface="Arial" pitchFamily="34" charset="0"/>
              </a:rPr>
              <a:t>Connector	                 </a:t>
            </a:r>
          </a:p>
          <a:p>
            <a:pPr algn="r" eaLnBrk="0" hangingPunct="0">
              <a:spcBef>
                <a:spcPct val="0"/>
              </a:spcBef>
            </a:pPr>
            <a:r>
              <a:rPr lang="en-US" sz="1400" dirty="0">
                <a:solidFill>
                  <a:srgbClr val="FF0000"/>
                </a:solidFill>
                <a:latin typeface="Arial" pitchFamily="34" charset="0"/>
              </a:rPr>
              <a:t>For Test Signals                 </a:t>
            </a:r>
          </a:p>
        </p:txBody>
      </p:sp>
      <p:sp>
        <p:nvSpPr>
          <p:cNvPr id="15" name="Oval 14"/>
          <p:cNvSpPr/>
          <p:nvPr/>
        </p:nvSpPr>
        <p:spPr bwMode="auto">
          <a:xfrm>
            <a:off x="2226876" y="5256655"/>
            <a:ext cx="805200" cy="495954"/>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USB UART 		  </a:t>
            </a:r>
          </a:p>
        </p:txBody>
      </p:sp>
    </p:spTree>
    <p:extLst>
      <p:ext uri="{BB962C8B-B14F-4D97-AF65-F5344CB8AC3E}">
        <p14:creationId xmlns:p14="http://schemas.microsoft.com/office/powerpoint/2010/main" val="2541485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ab 2 block diagram showing how everything is connected.">
            <a:extLst>
              <a:ext uri="{FF2B5EF4-FFF2-40B4-BE49-F238E27FC236}">
                <a16:creationId xmlns:a16="http://schemas.microsoft.com/office/drawing/2014/main" id="{F5CE78EF-471B-4FE5-9153-5B529BDAD1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9983" y="1504369"/>
            <a:ext cx="8244643" cy="5199968"/>
          </a:xfrm>
          <a:prstGeom prst="rect">
            <a:avLst/>
          </a:prstGeom>
          <a:solidFill>
            <a:schemeClr val="bg1"/>
          </a:solidFill>
        </p:spPr>
      </p:pic>
      <p:sp>
        <p:nvSpPr>
          <p:cNvPr id="2" name="Title 1"/>
          <p:cNvSpPr>
            <a:spLocks noGrp="1"/>
          </p:cNvSpPr>
          <p:nvPr>
            <p:ph type="title"/>
          </p:nvPr>
        </p:nvSpPr>
        <p:spPr/>
        <p:txBody>
          <a:bodyPr/>
          <a:lstStyle/>
          <a:p>
            <a:r>
              <a:rPr lang="en-US" dirty="0"/>
              <a:t>Lab 2 – Architecture</a:t>
            </a:r>
            <a:br>
              <a:rPr lang="en-US" dirty="0"/>
            </a:br>
            <a:r>
              <a:rPr lang="en-US" dirty="0"/>
              <a:t>Expansion/Setup for Lab 3 </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6" name="Oval 5" descr="Circle showing register connections for Lab 3 soft core connections">
            <a:extLst>
              <a:ext uri="{FF2B5EF4-FFF2-40B4-BE49-F238E27FC236}">
                <a16:creationId xmlns:a16="http://schemas.microsoft.com/office/drawing/2014/main" id="{CF98AE54-F5D3-4D50-90D0-84E2B714CFB9}"/>
              </a:ext>
            </a:extLst>
          </p:cNvPr>
          <p:cNvSpPr/>
          <p:nvPr/>
        </p:nvSpPr>
        <p:spPr bwMode="auto">
          <a:xfrm>
            <a:off x="2918459" y="4831080"/>
            <a:ext cx="6004647" cy="181409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
        <p:nvSpPr>
          <p:cNvPr id="7" name="TextBox 6">
            <a:extLst>
              <a:ext uri="{FF2B5EF4-FFF2-40B4-BE49-F238E27FC236}">
                <a16:creationId xmlns:a16="http://schemas.microsoft.com/office/drawing/2014/main" id="{31B8FD3E-ED96-40B4-BCE7-BCE1905F8192}"/>
              </a:ext>
            </a:extLst>
          </p:cNvPr>
          <p:cNvSpPr txBox="1"/>
          <p:nvPr/>
        </p:nvSpPr>
        <p:spPr>
          <a:xfrm>
            <a:off x="2911178" y="6337399"/>
            <a:ext cx="4713150" cy="307777"/>
          </a:xfrm>
          <a:prstGeom prst="rect">
            <a:avLst/>
          </a:prstGeom>
          <a:solidFill>
            <a:schemeClr val="bg1"/>
          </a:solidFill>
        </p:spPr>
        <p:txBody>
          <a:bodyPr wrap="none" rtlCol="0">
            <a:spAutoFit/>
          </a:bodyPr>
          <a:lstStyle/>
          <a:p>
            <a:r>
              <a:rPr lang="en-US" sz="1400" b="1" dirty="0">
                <a:solidFill>
                  <a:srgbClr val="FF0000"/>
                </a:solidFill>
                <a:latin typeface="+mj-lt"/>
              </a:rPr>
              <a:t>Register connections for Lab 3 soft core connections</a:t>
            </a:r>
          </a:p>
        </p:txBody>
      </p:sp>
      <p:sp>
        <p:nvSpPr>
          <p:cNvPr id="8" name="Oval 7" descr="Circle showing register connections for Lab 3 soft core connections">
            <a:extLst>
              <a:ext uri="{FF2B5EF4-FFF2-40B4-BE49-F238E27FC236}">
                <a16:creationId xmlns:a16="http://schemas.microsoft.com/office/drawing/2014/main" id="{2F49D6E1-C191-4B15-9232-E717FB66B49F}"/>
              </a:ext>
            </a:extLst>
          </p:cNvPr>
          <p:cNvSpPr/>
          <p:nvPr/>
        </p:nvSpPr>
        <p:spPr bwMode="auto">
          <a:xfrm>
            <a:off x="2682281" y="1303436"/>
            <a:ext cx="3779438" cy="92922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
        <p:nvSpPr>
          <p:cNvPr id="9" name="Slide Number Placeholder 3">
            <a:extLst>
              <a:ext uri="{FF2B5EF4-FFF2-40B4-BE49-F238E27FC236}">
                <a16:creationId xmlns:a16="http://schemas.microsoft.com/office/drawing/2014/main" id="{5F94D054-C8A8-47DD-8619-C9F5C1E9D1C8}"/>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46084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14657</TotalTime>
  <Words>1835</Words>
  <Application>Microsoft Office PowerPoint</Application>
  <PresentationFormat>On-screen Show (4:3)</PresentationFormat>
  <Paragraphs>333</Paragraphs>
  <Slides>25</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Century Schoolbook</vt:lpstr>
      <vt:lpstr>Helvetica Neue</vt:lpstr>
      <vt:lpstr>Times New Roman</vt:lpstr>
      <vt:lpstr>Wingdings</vt:lpstr>
      <vt:lpstr>1_Blank Presentation</vt:lpstr>
      <vt:lpstr> CSCE 436 – Advanced Embedded Systems Lecture 21-25 – Lab 3 – Software control of a datapath</vt:lpstr>
      <vt:lpstr>Lesson Outline</vt:lpstr>
      <vt:lpstr>Lab 3 – Software control of a datapath</vt:lpstr>
      <vt:lpstr>Lab 3 – Lab Overview</vt:lpstr>
      <vt:lpstr>Lab 3 – Lab Overview</vt:lpstr>
      <vt:lpstr>Lab 3 – Lab Overview</vt:lpstr>
      <vt:lpstr>Lab 3 – Architecture</vt:lpstr>
      <vt:lpstr>Lab 3 – Connections</vt:lpstr>
      <vt:lpstr>Lab 2 – Architecture Expansion/Setup for Lab 3 </vt:lpstr>
      <vt:lpstr>Lab 3 – Lab Overview</vt:lpstr>
      <vt:lpstr>Lab 3 – Lab Overview</vt:lpstr>
      <vt:lpstr>Lab 3 – Architecture</vt:lpstr>
      <vt:lpstr>Lab 3 – UART Note</vt:lpstr>
      <vt:lpstr>Lab 3 – Hardware</vt:lpstr>
      <vt:lpstr>Lab 3 – Hardware</vt:lpstr>
      <vt:lpstr>Lab 3 – Signals</vt:lpstr>
      <vt:lpstr>Lab 3 – Architecture</vt:lpstr>
      <vt:lpstr>Lab 3 – Software</vt:lpstr>
      <vt:lpstr>Lab 3 – Requirements  Gate Check 1</vt:lpstr>
      <vt:lpstr>Lab 3 – Requirements Gate Check 2</vt:lpstr>
      <vt:lpstr>Lab 3 – Requirements Required Functionality</vt:lpstr>
      <vt:lpstr>Lab 3 – Requirements Required Functionality Cont 1</vt:lpstr>
      <vt:lpstr>Lab 3 – Requirements B-Level Functionality</vt:lpstr>
      <vt:lpstr>Lab 3 – Requirements A-Level Functionality</vt:lpstr>
      <vt:lpstr>Lab 3 – Requirements Turn In</vt:lpstr>
    </vt:vector>
  </TitlesOfParts>
  <Company>usafa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 Courses</dc:title>
  <dc:creator>Falkinburg, Jeffrey L MAJ USAF USAFA USAFA/DFEC</dc:creator>
  <cp:lastModifiedBy>Jeffrey Falkinburg</cp:lastModifiedBy>
  <cp:revision>547</cp:revision>
  <cp:lastPrinted>2014-08-12T17:37:01Z</cp:lastPrinted>
  <dcterms:created xsi:type="dcterms:W3CDTF">2001-06-27T14:08:57Z</dcterms:created>
  <dcterms:modified xsi:type="dcterms:W3CDTF">2026-01-01T21:20:31Z</dcterms:modified>
</cp:coreProperties>
</file>