
<file path=[Content_Types].xml><?xml version="1.0" encoding="utf-8"?>
<Types xmlns="http://schemas.openxmlformats.org/package/2006/content-types">
  <Default Extension="gif" ContentType="image/gi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26"/>
  </p:notesMasterIdLst>
  <p:handoutMasterIdLst>
    <p:handoutMasterId r:id="rId27"/>
  </p:handoutMasterIdLst>
  <p:sldIdLst>
    <p:sldId id="765" r:id="rId2"/>
    <p:sldId id="300" r:id="rId3"/>
    <p:sldId id="365" r:id="rId4"/>
    <p:sldId id="349" r:id="rId5"/>
    <p:sldId id="355" r:id="rId6"/>
    <p:sldId id="347" r:id="rId7"/>
    <p:sldId id="352" r:id="rId8"/>
    <p:sldId id="345" r:id="rId9"/>
    <p:sldId id="334" r:id="rId10"/>
    <p:sldId id="356" r:id="rId11"/>
    <p:sldId id="357" r:id="rId12"/>
    <p:sldId id="348" r:id="rId13"/>
    <p:sldId id="351" r:id="rId14"/>
    <p:sldId id="358" r:id="rId15"/>
    <p:sldId id="359" r:id="rId16"/>
    <p:sldId id="361" r:id="rId17"/>
    <p:sldId id="360" r:id="rId18"/>
    <p:sldId id="362" r:id="rId19"/>
    <p:sldId id="367" r:id="rId20"/>
    <p:sldId id="350" r:id="rId21"/>
    <p:sldId id="354" r:id="rId22"/>
    <p:sldId id="363" r:id="rId23"/>
    <p:sldId id="364" r:id="rId24"/>
    <p:sldId id="346" r:id="rId25"/>
  </p:sldIdLst>
  <p:sldSz cx="9144000" cy="6858000" type="screen4x3"/>
  <p:notesSz cx="6985000" cy="92837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105DD4F-24C4-4ACD-9C0B-3FA443757614}" v="1" dt="2025-01-13T20:44:12.74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10" autoAdjust="0"/>
    <p:restoredTop sz="94660" autoAdjust="0"/>
  </p:normalViewPr>
  <p:slideViewPr>
    <p:cSldViewPr snapToGrid="0">
      <p:cViewPr varScale="1">
        <p:scale>
          <a:sx n="85" d="100"/>
          <a:sy n="85" d="100"/>
        </p:scale>
        <p:origin x="576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ffrey Falkinburg" userId="564ecc06-8e6c-46e5-98d6-5a3ff5d175eb" providerId="ADAL" clId="{220A05ED-7730-4E9E-9365-3520F595D3DC}"/>
    <pc:docChg chg="modSld">
      <pc:chgData name="Jeffrey Falkinburg" userId="564ecc06-8e6c-46e5-98d6-5a3ff5d175eb" providerId="ADAL" clId="{220A05ED-7730-4E9E-9365-3520F595D3DC}" dt="2022-05-31T22:11:55.439" v="0" actId="20577"/>
      <pc:docMkLst>
        <pc:docMk/>
      </pc:docMkLst>
      <pc:sldChg chg="modSp mod">
        <pc:chgData name="Jeffrey Falkinburg" userId="564ecc06-8e6c-46e5-98d6-5a3ff5d175eb" providerId="ADAL" clId="{220A05ED-7730-4E9E-9365-3520F595D3DC}" dt="2022-05-31T22:11:55.439" v="0" actId="20577"/>
        <pc:sldMkLst>
          <pc:docMk/>
          <pc:sldMk cId="608887062" sldId="352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0FCD54C7-7181-400D-9449-EBC4D4A203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053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756" y="4410076"/>
            <a:ext cx="5121488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B521704A-D1DF-485C-B173-B5BBD5DDB5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3557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0">
            <a:extLst>
              <a:ext uri="{FF2B5EF4-FFF2-40B4-BE49-F238E27FC236}">
                <a16:creationId xmlns:a16="http://schemas.microsoft.com/office/drawing/2014/main" id="{31B80701-162F-493C-B7FE-98BC8DBDEA8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533900" y="5162550"/>
            <a:ext cx="4038600" cy="116205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/>
              <a:t>Briefer’s Name</a:t>
            </a:r>
          </a:p>
          <a:p>
            <a:r>
              <a:rPr lang="en-US"/>
              <a:t>Office Symbol</a:t>
            </a: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404B6C6F-1BE2-4560-9059-3535C14778A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848100" y="2286000"/>
            <a:ext cx="4762500" cy="19050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/>
              <a:t>Briefing Topic Title Goes Here</a:t>
            </a:r>
          </a:p>
        </p:txBody>
      </p:sp>
      <p:sp>
        <p:nvSpPr>
          <p:cNvPr id="8" name="Line 14">
            <a:extLst>
              <a:ext uri="{FF2B5EF4-FFF2-40B4-BE49-F238E27FC236}">
                <a16:creationId xmlns:a16="http://schemas.microsoft.com/office/drawing/2014/main" id="{21960BF8-5611-4ADB-B7B2-08BB63DD224C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2200" y="6316000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  <a:sym typeface="Wingdings" pitchFamily="2" charset="2"/>
            </a:endParaRPr>
          </a:p>
        </p:txBody>
      </p:sp>
      <p:sp>
        <p:nvSpPr>
          <p:cNvPr id="9" name="Line 14">
            <a:extLst>
              <a:ext uri="{FF2B5EF4-FFF2-40B4-BE49-F238E27FC236}">
                <a16:creationId xmlns:a16="http://schemas.microsoft.com/office/drawing/2014/main" id="{9FB34847-7B05-44D5-8334-0B71D631077F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17368" y="1558796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  <a:sym typeface="Wingdings" pitchFamily="2" charset="2"/>
            </a:endParaRPr>
          </a:p>
        </p:txBody>
      </p:sp>
      <p:pic>
        <p:nvPicPr>
          <p:cNvPr id="10" name="Picture 9" descr="Nebraska_N_RGB.png">
            <a:extLst>
              <a:ext uri="{FF2B5EF4-FFF2-40B4-BE49-F238E27FC236}">
                <a16:creationId xmlns:a16="http://schemas.microsoft.com/office/drawing/2014/main" id="{B2721B40-76E5-4B08-B571-5A882BEAB9A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635" y="2312385"/>
            <a:ext cx="1815450" cy="1692456"/>
          </a:xfrm>
          <a:prstGeom prst="rect">
            <a:avLst/>
          </a:prstGeom>
        </p:spPr>
      </p:pic>
      <p:pic>
        <p:nvPicPr>
          <p:cNvPr id="11" name="Picture 10" descr="1505.028 Toolbox PPT_Sidebar_1a.jpg">
            <a:extLst>
              <a:ext uri="{FF2B5EF4-FFF2-40B4-BE49-F238E27FC236}">
                <a16:creationId xmlns:a16="http://schemas.microsoft.com/office/drawing/2014/main" id="{A38053CC-7A02-4CB3-9543-301123205B3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071" t="7003" r="1401" b="84923"/>
          <a:stretch/>
        </p:blipFill>
        <p:spPr>
          <a:xfrm>
            <a:off x="531540" y="4266229"/>
            <a:ext cx="2871639" cy="1368795"/>
          </a:xfrm>
          <a:prstGeom prst="rect">
            <a:avLst/>
          </a:prstGeom>
        </p:spPr>
      </p:pic>
      <p:sp>
        <p:nvSpPr>
          <p:cNvPr id="12" name="Line 15">
            <a:extLst>
              <a:ext uri="{FF2B5EF4-FFF2-40B4-BE49-F238E27FC236}">
                <a16:creationId xmlns:a16="http://schemas.microsoft.com/office/drawing/2014/main" id="{353BDFBA-DD4B-46E5-AC3D-0F71EF0EFBC7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Line 17">
            <a:extLst>
              <a:ext uri="{FF2B5EF4-FFF2-40B4-BE49-F238E27FC236}">
                <a16:creationId xmlns:a16="http://schemas.microsoft.com/office/drawing/2014/main" id="{FC10A257-95DA-4873-82D6-66084E2CD9F0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22275" y="1414463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06548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567F1F5-194A-4EF4-8702-89EFF55C2E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144E03DF-8FF9-4CC1-81A9-7D65C03EA82B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13 January 2025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733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9275" y="76200"/>
            <a:ext cx="2032000" cy="5784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76200"/>
            <a:ext cx="5946775" cy="5784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1B54694-5A4F-4DDE-A246-90E7B842FB9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0DCB877-6D3E-4BCA-8EC7-D4670F81984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13 January 2025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0981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1350" y="76200"/>
            <a:ext cx="6781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00100" y="1536700"/>
            <a:ext cx="8131175" cy="432435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4A63687-7E6C-4DE0-9BEB-8789448141D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E43D8F38-5EEC-4D31-B27F-2563D8A07911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13 January 2025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678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96941" y="6381750"/>
            <a:ext cx="2133600" cy="4762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13 January 2025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018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683EF015-741B-43DE-8A3A-BDAB099213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2E6BC4E5-C517-43F2-870E-64EFEEF1198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13 January 2025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483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0100" y="1536700"/>
            <a:ext cx="3989388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1888" y="1536700"/>
            <a:ext cx="3989387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04E23353-4FEE-4528-8A35-E06682B0B95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3C7A53D6-9E1F-476B-811C-8B0D7D6C129D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13 January 2025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554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E8D331FD-6F1F-4D9B-AF9A-483E3CAF767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7620B285-4050-43FA-AADB-0920DF539A7F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13 January 2025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242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7FF413A6-C1B6-4F62-8CFB-187CFCE2157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EA175A4-5690-4F6B-983E-B173AF56C5D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13 January 2025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932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4B30F739-B175-493E-BCB7-A2F184EDE3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FB5E55D-52CC-4139-85F7-657F2B75D19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13 January 2025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9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AA4FB6B9-BF17-439A-AF11-BF4CD9B977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85EA206-6CCF-4F3A-B44D-6D7AD10113F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13 January 2025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730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49A2477-CE7E-45C6-B43D-4B971EC74F5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98E6776-D5C5-46E4-88B5-BCF57C743C8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13 January 2025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452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0100" y="1536700"/>
            <a:ext cx="8131175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11350" y="76200"/>
            <a:ext cx="6781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67" name="Text Box 43"/>
          <p:cNvSpPr txBox="1">
            <a:spLocks noChangeArrowheads="1"/>
          </p:cNvSpPr>
          <p:nvPr userDrawn="1"/>
        </p:nvSpPr>
        <p:spPr bwMode="auto">
          <a:xfrm>
            <a:off x="1295400" y="6491288"/>
            <a:ext cx="6553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1600" b="1" i="1" dirty="0">
                <a:solidFill>
                  <a:srgbClr val="000000"/>
                </a:solidFill>
                <a:latin typeface="Century Schoolbook" pitchFamily="18" charset="0"/>
              </a:rPr>
              <a:t>CSCE 436 – Advanced Embedded Systems</a:t>
            </a:r>
          </a:p>
        </p:txBody>
      </p:sp>
      <p:sp>
        <p:nvSpPr>
          <p:cNvPr id="1068" name="Rectangle 4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10388" y="6253163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mtClean="0">
                <a:latin typeface="Times New Roman" pitchFamily="18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49C0791-D0EA-4F3B-9503-D0DBAFE8CE0E}" type="slidenum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800">
              <a:solidFill>
                <a:srgbClr val="000000"/>
              </a:solidFill>
            </a:endParaRPr>
          </a:p>
        </p:txBody>
      </p:sp>
      <p:pic>
        <p:nvPicPr>
          <p:cNvPr id="10" name="Picture 9" descr="1505.028 Toolbox PPT_Sidebar_1a.jpg">
            <a:extLst>
              <a:ext uri="{FF2B5EF4-FFF2-40B4-BE49-F238E27FC236}">
                <a16:creationId xmlns:a16="http://schemas.microsoft.com/office/drawing/2014/main" id="{E6A4D929-5431-4154-BC0C-B31459A2132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071" t="7003" r="1401" b="84923"/>
          <a:stretch/>
        </p:blipFill>
        <p:spPr>
          <a:xfrm>
            <a:off x="7972" y="196902"/>
            <a:ext cx="1896812" cy="904134"/>
          </a:xfrm>
          <a:prstGeom prst="rect">
            <a:avLst/>
          </a:prstGeom>
        </p:spPr>
      </p:pic>
      <p:sp>
        <p:nvSpPr>
          <p:cNvPr id="11" name="Line 15">
            <a:extLst>
              <a:ext uri="{FF2B5EF4-FFF2-40B4-BE49-F238E27FC236}">
                <a16:creationId xmlns:a16="http://schemas.microsoft.com/office/drawing/2014/main" id="{57BC9DDC-FD8E-49FD-A93E-882367B1F047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1000" y="6442891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Line 17">
            <a:extLst>
              <a:ext uri="{FF2B5EF4-FFF2-40B4-BE49-F238E27FC236}">
                <a16:creationId xmlns:a16="http://schemas.microsoft.com/office/drawing/2014/main" id="{48EAFB2F-C18A-4998-8C31-FECA669BFB2F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22275" y="1405754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50196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hf hdr="0" ft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9pPr>
    </p:titleStyle>
    <p:bodyStyle>
      <a:lvl1pPr marL="285750" indent="-285750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8975" indent="-282575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200" b="1">
          <a:solidFill>
            <a:schemeClr val="tx1"/>
          </a:solidFill>
          <a:latin typeface="+mn-lt"/>
        </a:defRPr>
      </a:lvl2pPr>
      <a:lvl3pPr marL="1027113" indent="-223838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ee.umbc.edu/portal/help/VHDL/packages/std_logic_1164.vhd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ee.umbc.edu/portal/help/VHDL/packages/numeric_std.vhd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xilinx.com/support/documentation/user_guides/ug475_7Series_Pkg_Pinout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cse.unl.edu/~jfalkinburg/cse_courses/2025/436/datasheets/NexysVideo_Master.xdc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4E63776-5570-4900-8589-A3E1DFADD9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Prof Jeffrey Falkinburg</a:t>
            </a:r>
            <a:br>
              <a:rPr lang="en-US" dirty="0"/>
            </a:br>
            <a:r>
              <a:rPr lang="en-US" dirty="0"/>
              <a:t>Avery Hall 368</a:t>
            </a:r>
            <a:br>
              <a:rPr lang="en-US" dirty="0"/>
            </a:br>
            <a:r>
              <a:rPr lang="en-US" dirty="0"/>
              <a:t>472-5120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80DE072-993A-4485-9CE2-471CDB701E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89385" y="2286000"/>
            <a:ext cx="5621215" cy="1905000"/>
          </a:xfrm>
        </p:spPr>
        <p:txBody>
          <a:bodyPr/>
          <a:lstStyle/>
          <a:p>
            <a:br>
              <a:rPr lang="en-US" dirty="0"/>
            </a:br>
            <a:r>
              <a:rPr lang="en-US" dirty="0"/>
              <a:t>CSCE 436 – Advanced Embedded Systems</a:t>
            </a:r>
            <a:br>
              <a:rPr lang="en-US" dirty="0"/>
            </a:br>
            <a:r>
              <a:rPr lang="en-US" sz="3200" dirty="0"/>
              <a:t>Lecture 3 – Combinational Element, unsigned, constraints file, synthesis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9623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Combinational Element – Solution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/>
              <a:t>Solution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assign "some cool logical stuff using </a:t>
            </a:r>
            <a:r>
              <a:rPr lang="en-US" dirty="0" err="1"/>
              <a:t>clk</a:t>
            </a:r>
            <a:r>
              <a:rPr lang="en-US" dirty="0"/>
              <a:t> and data" to a temporary variable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entity circuit is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    port (</a:t>
            </a:r>
            <a:r>
              <a:rPr lang="en-US" dirty="0" err="1">
                <a:solidFill>
                  <a:schemeClr val="accent2"/>
                </a:solidFill>
              </a:rPr>
              <a:t>clk</a:t>
            </a:r>
            <a:r>
              <a:rPr lang="en-US" dirty="0">
                <a:solidFill>
                  <a:schemeClr val="accent2"/>
                </a:solidFill>
              </a:rPr>
              <a:t>, data: in </a:t>
            </a:r>
            <a:r>
              <a:rPr lang="en-US" dirty="0" err="1">
                <a:solidFill>
                  <a:schemeClr val="accent2"/>
                </a:solidFill>
              </a:rPr>
              <a:t>std_logic</a:t>
            </a:r>
            <a:r>
              <a:rPr lang="en-US" dirty="0">
                <a:solidFill>
                  <a:schemeClr val="accent2"/>
                </a:solidFill>
              </a:rPr>
              <a:t>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	  q, </a:t>
            </a:r>
            <a:r>
              <a:rPr lang="en-US" dirty="0" err="1">
                <a:solidFill>
                  <a:schemeClr val="accent2"/>
                </a:solidFill>
              </a:rPr>
              <a:t>not_q</a:t>
            </a:r>
            <a:r>
              <a:rPr lang="en-US" dirty="0">
                <a:solidFill>
                  <a:schemeClr val="accent2"/>
                </a:solidFill>
              </a:rPr>
              <a:t>: out </a:t>
            </a:r>
            <a:r>
              <a:rPr lang="en-US" dirty="0" err="1">
                <a:solidFill>
                  <a:schemeClr val="accent2"/>
                </a:solidFill>
              </a:rPr>
              <a:t>std_logic</a:t>
            </a:r>
            <a:r>
              <a:rPr lang="en-US" dirty="0">
                <a:solidFill>
                  <a:schemeClr val="accent2"/>
                </a:solidFill>
              </a:rPr>
              <a:t>);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end circuit;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endParaRPr lang="en-US" dirty="0">
              <a:solidFill>
                <a:schemeClr val="accent2"/>
              </a:solidFill>
            </a:endParaRP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architecture error of circuit is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rgbClr val="FF0000"/>
                </a:solidFill>
              </a:rPr>
              <a:t>	signal temp </a:t>
            </a:r>
            <a:r>
              <a:rPr lang="en-US" dirty="0" err="1">
                <a:solidFill>
                  <a:srgbClr val="FF0000"/>
                </a:solidFill>
              </a:rPr>
              <a:t>std_logic</a:t>
            </a:r>
            <a:r>
              <a:rPr lang="en-US" dirty="0">
                <a:solidFill>
                  <a:srgbClr val="FF0000"/>
                </a:solidFill>
              </a:rPr>
              <a:t>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begin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    </a:t>
            </a:r>
            <a:r>
              <a:rPr lang="en-US" dirty="0">
                <a:solidFill>
                  <a:srgbClr val="FF0000"/>
                </a:solidFill>
              </a:rPr>
              <a:t>temp &lt;= </a:t>
            </a:r>
            <a:r>
              <a:rPr lang="en-US" dirty="0">
                <a:solidFill>
                  <a:schemeClr val="accent2"/>
                </a:solidFill>
              </a:rPr>
              <a:t>some cool logical </a:t>
            </a:r>
            <a:r>
              <a:rPr lang="en-US" dirty="0" err="1">
                <a:solidFill>
                  <a:schemeClr val="accent2"/>
                </a:solidFill>
              </a:rPr>
              <a:t>stuf</a:t>
            </a:r>
            <a:r>
              <a:rPr lang="en-US" dirty="0">
                <a:solidFill>
                  <a:schemeClr val="accent2"/>
                </a:solidFill>
              </a:rPr>
              <a:t> using </a:t>
            </a:r>
            <a:r>
              <a:rPr lang="en-US" dirty="0" err="1">
                <a:solidFill>
                  <a:schemeClr val="accent2"/>
                </a:solidFill>
              </a:rPr>
              <a:t>clk</a:t>
            </a:r>
            <a:r>
              <a:rPr lang="en-US" dirty="0">
                <a:solidFill>
                  <a:schemeClr val="accent2"/>
                </a:solidFill>
              </a:rPr>
              <a:t> and data;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    q </a:t>
            </a:r>
            <a:r>
              <a:rPr lang="en-US" dirty="0">
                <a:solidFill>
                  <a:srgbClr val="FF0000"/>
                </a:solidFill>
              </a:rPr>
              <a:t>&lt;= temp</a:t>
            </a:r>
            <a:r>
              <a:rPr lang="en-US" dirty="0">
                <a:solidFill>
                  <a:schemeClr val="accent2"/>
                </a:solidFill>
              </a:rPr>
              <a:t>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    </a:t>
            </a:r>
            <a:r>
              <a:rPr lang="en-US" dirty="0" err="1">
                <a:solidFill>
                  <a:schemeClr val="accent2"/>
                </a:solidFill>
              </a:rPr>
              <a:t>not_q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&lt;= not temp</a:t>
            </a:r>
            <a:r>
              <a:rPr lang="en-US" dirty="0">
                <a:solidFill>
                  <a:schemeClr val="accent2"/>
                </a:solidFill>
              </a:rPr>
              <a:t>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end error;</a:t>
            </a:r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10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8722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Combinational Element -   Mux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/>
              <a:t>Simplify </a:t>
            </a:r>
            <a:r>
              <a:rPr lang="en-US" dirty="0" err="1"/>
              <a:t>muxes</a:t>
            </a:r>
            <a:r>
              <a:rPr lang="en-US" dirty="0"/>
              <a:t> using conditional signal assignment statement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Example: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	x &lt;=	y0 when S = "00" else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		y1 when S = "01" else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		y2 when S = "10" else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		y3;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Draw this Circuit assuming 8-bit inputs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Now build 4-1 mux w/ 2-1 </a:t>
            </a:r>
            <a:r>
              <a:rPr lang="en-US" dirty="0" err="1"/>
              <a:t>muxes</a:t>
            </a:r>
            <a:endParaRPr lang="en-US" dirty="0"/>
          </a:p>
          <a:p>
            <a:pPr marL="403225" lvl="1" indent="0" eaLnBrk="1" hangingPunct="1">
              <a:lnSpc>
                <a:spcPct val="80000"/>
              </a:lnSpc>
              <a:buNone/>
            </a:pP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11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4438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Unsigned Numeric Standard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9709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Unsigned Numeric Standard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So far we mostly used </a:t>
            </a:r>
            <a:r>
              <a:rPr lang="en-US" b="0" dirty="0">
                <a:solidFill>
                  <a:schemeClr val="accent6"/>
                </a:solidFill>
              </a:rPr>
              <a:t>STD_LOGIC_1164</a:t>
            </a:r>
            <a:r>
              <a:rPr lang="en-US" b="0" dirty="0"/>
              <a:t> library </a:t>
            </a:r>
          </a:p>
          <a:p>
            <a:pPr marL="403225" lvl="1" indent="0">
              <a:buNone/>
            </a:pPr>
            <a:r>
              <a:rPr lang="en-US" b="0" dirty="0">
                <a:solidFill>
                  <a:schemeClr val="accent6"/>
                </a:solidFill>
              </a:rPr>
              <a:t>library IEEE;		</a:t>
            </a:r>
          </a:p>
          <a:p>
            <a:pPr marL="403225" lvl="1" indent="0">
              <a:buNone/>
            </a:pPr>
            <a:r>
              <a:rPr lang="en-US" b="0" dirty="0">
                <a:solidFill>
                  <a:schemeClr val="accent6"/>
                </a:solidFill>
              </a:rPr>
              <a:t>use IEEE.STD_LOGIC_1164.all; </a:t>
            </a:r>
          </a:p>
          <a:p>
            <a:pPr lvl="1"/>
            <a:r>
              <a:rPr lang="en-US" b="0" dirty="0"/>
              <a:t>Library Contents: </a:t>
            </a:r>
            <a:r>
              <a:rPr lang="en-US" b="0" dirty="0">
                <a:hlinkClick r:id="rId2"/>
              </a:rPr>
              <a:t>http://www.csee.umbc.edu/portal/help/VHDL/packages/std_logic_1164.vhd</a:t>
            </a:r>
            <a:endParaRPr lang="en-US" b="0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61237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Unsigned Numeric Standard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 err="1"/>
              <a:t>Numeric_Std</a:t>
            </a:r>
            <a:r>
              <a:rPr lang="en-US" b="0" dirty="0"/>
              <a:t> Library supports 2 main datatypes</a:t>
            </a:r>
          </a:p>
          <a:p>
            <a:pPr lvl="1"/>
            <a:r>
              <a:rPr lang="en-US" b="0" dirty="0"/>
              <a:t>Signed and Unsigned</a:t>
            </a:r>
          </a:p>
          <a:p>
            <a:pPr lvl="1"/>
            <a:r>
              <a:rPr lang="en-US" b="0" dirty="0"/>
              <a:t>Library Contents: </a:t>
            </a:r>
            <a:r>
              <a:rPr lang="en-US" b="0" dirty="0">
                <a:hlinkClick r:id="rId2"/>
              </a:rPr>
              <a:t>http://www.csee.umbc.edu/portal/help/VHDL/packages/numeric_std.vhd</a:t>
            </a:r>
            <a:endParaRPr lang="en-US" b="0" dirty="0"/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library IEEE;		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use IEEE.std_logic_1164.all; 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use IEEE.NUMERIC_STD.ALL;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entity lec3 is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port(	au, </a:t>
            </a:r>
            <a:r>
              <a:rPr lang="en-US" sz="1600" b="0" dirty="0" err="1">
                <a:solidFill>
                  <a:schemeClr val="accent6"/>
                </a:solidFill>
              </a:rPr>
              <a:t>bu</a:t>
            </a:r>
            <a:r>
              <a:rPr lang="en-US" sz="1600" b="0" dirty="0">
                <a:solidFill>
                  <a:schemeClr val="accent6"/>
                </a:solidFill>
              </a:rPr>
              <a:t>:	in unsigned(3 </a:t>
            </a:r>
            <a:r>
              <a:rPr lang="en-US" sz="1600" b="0" dirty="0" err="1">
                <a:solidFill>
                  <a:schemeClr val="accent6"/>
                </a:solidFill>
              </a:rPr>
              <a:t>downto</a:t>
            </a:r>
            <a:r>
              <a:rPr lang="en-US" sz="1600" b="0" dirty="0">
                <a:solidFill>
                  <a:schemeClr val="accent6"/>
                </a:solidFill>
              </a:rPr>
              <a:t> 0); 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		</a:t>
            </a:r>
            <a:r>
              <a:rPr lang="en-US" sz="1600" b="0" dirty="0" err="1">
                <a:solidFill>
                  <a:schemeClr val="accent6"/>
                </a:solidFill>
              </a:rPr>
              <a:t>cu,du,su</a:t>
            </a:r>
            <a:r>
              <a:rPr lang="en-US" sz="1600" b="0" dirty="0">
                <a:solidFill>
                  <a:schemeClr val="accent6"/>
                </a:solidFill>
              </a:rPr>
              <a:t>:	out unsigned(3 </a:t>
            </a:r>
            <a:r>
              <a:rPr lang="en-US" sz="1600" b="0" dirty="0" err="1">
                <a:solidFill>
                  <a:schemeClr val="accent6"/>
                </a:solidFill>
              </a:rPr>
              <a:t>downto</a:t>
            </a:r>
            <a:r>
              <a:rPr lang="en-US" sz="1600" b="0" dirty="0">
                <a:solidFill>
                  <a:schemeClr val="accent6"/>
                </a:solidFill>
              </a:rPr>
              <a:t> 0); 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		as, </a:t>
            </a:r>
            <a:r>
              <a:rPr lang="en-US" sz="1600" b="0" dirty="0" err="1">
                <a:solidFill>
                  <a:schemeClr val="accent6"/>
                </a:solidFill>
              </a:rPr>
              <a:t>bs</a:t>
            </a:r>
            <a:r>
              <a:rPr lang="en-US" sz="1600" b="0" dirty="0">
                <a:solidFill>
                  <a:schemeClr val="accent6"/>
                </a:solidFill>
              </a:rPr>
              <a:t>: in signed(3 </a:t>
            </a:r>
            <a:r>
              <a:rPr lang="en-US" sz="1600" b="0" dirty="0" err="1">
                <a:solidFill>
                  <a:schemeClr val="accent6"/>
                </a:solidFill>
              </a:rPr>
              <a:t>downto</a:t>
            </a:r>
            <a:r>
              <a:rPr lang="en-US" sz="1600" b="0" dirty="0">
                <a:solidFill>
                  <a:schemeClr val="accent6"/>
                </a:solidFill>
              </a:rPr>
              <a:t> 0);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		</a:t>
            </a:r>
            <a:r>
              <a:rPr lang="en-US" sz="1600" b="0" dirty="0" err="1">
                <a:solidFill>
                  <a:schemeClr val="accent6"/>
                </a:solidFill>
              </a:rPr>
              <a:t>cs,ds,ss</a:t>
            </a:r>
            <a:r>
              <a:rPr lang="en-US" sz="1600" b="0" dirty="0">
                <a:solidFill>
                  <a:schemeClr val="accent6"/>
                </a:solidFill>
              </a:rPr>
              <a:t>:	out signed(3 </a:t>
            </a:r>
            <a:r>
              <a:rPr lang="en-US" sz="1600" b="0" dirty="0" err="1">
                <a:solidFill>
                  <a:schemeClr val="accent6"/>
                </a:solidFill>
              </a:rPr>
              <a:t>downto</a:t>
            </a:r>
            <a:r>
              <a:rPr lang="en-US" sz="1600" b="0" dirty="0">
                <a:solidFill>
                  <a:schemeClr val="accent6"/>
                </a:solidFill>
              </a:rPr>
              <a:t> 0));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end lec3;</a:t>
            </a:r>
          </a:p>
          <a:p>
            <a:pPr marL="403225" lvl="1" indent="0">
              <a:buNone/>
            </a:pPr>
            <a:r>
              <a:rPr lang="en-US" b="0" dirty="0">
                <a:solidFill>
                  <a:schemeClr val="accent6"/>
                </a:solidFill>
              </a:rPr>
              <a:t>	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14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7578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Unsigned Numeric Standard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 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architecture structure of lec3 is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begin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cu &lt;=	"1000" when (au &gt; </a:t>
            </a:r>
            <a:r>
              <a:rPr lang="en-US" sz="1600" b="0" dirty="0" err="1">
                <a:solidFill>
                  <a:schemeClr val="accent6"/>
                </a:solidFill>
              </a:rPr>
              <a:t>bu</a:t>
            </a:r>
            <a:r>
              <a:rPr lang="en-US" sz="1600" b="0" dirty="0">
                <a:solidFill>
                  <a:schemeClr val="accent6"/>
                </a:solidFill>
              </a:rPr>
              <a:t>) else 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	"0110" when (au = </a:t>
            </a:r>
            <a:r>
              <a:rPr lang="en-US" sz="1600" b="0" dirty="0" err="1">
                <a:solidFill>
                  <a:schemeClr val="accent6"/>
                </a:solidFill>
              </a:rPr>
              <a:t>bu</a:t>
            </a:r>
            <a:r>
              <a:rPr lang="en-US" sz="1600" b="0" dirty="0">
                <a:solidFill>
                  <a:schemeClr val="accent6"/>
                </a:solidFill>
              </a:rPr>
              <a:t>) else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	"0001";		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</a:t>
            </a:r>
            <a:r>
              <a:rPr lang="en-US" sz="1600" b="0" dirty="0" err="1">
                <a:solidFill>
                  <a:schemeClr val="accent6"/>
                </a:solidFill>
              </a:rPr>
              <a:t>su</a:t>
            </a:r>
            <a:r>
              <a:rPr lang="en-US" sz="1600" b="0" dirty="0">
                <a:solidFill>
                  <a:schemeClr val="accent6"/>
                </a:solidFill>
              </a:rPr>
              <a:t> &lt;= au + </a:t>
            </a:r>
            <a:r>
              <a:rPr lang="en-US" sz="1600" b="0" dirty="0" err="1">
                <a:solidFill>
                  <a:schemeClr val="accent6"/>
                </a:solidFill>
              </a:rPr>
              <a:t>bu</a:t>
            </a:r>
            <a:r>
              <a:rPr lang="en-US" sz="1600" b="0" dirty="0">
                <a:solidFill>
                  <a:schemeClr val="accent6"/>
                </a:solidFill>
              </a:rPr>
              <a:t>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du &lt;= au - </a:t>
            </a:r>
            <a:r>
              <a:rPr lang="en-US" sz="1600" b="0" dirty="0" err="1">
                <a:solidFill>
                  <a:schemeClr val="accent6"/>
                </a:solidFill>
              </a:rPr>
              <a:t>bu</a:t>
            </a:r>
            <a:r>
              <a:rPr lang="en-US" sz="1600" b="0" dirty="0">
                <a:solidFill>
                  <a:schemeClr val="accent6"/>
                </a:solidFill>
              </a:rPr>
              <a:t>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</a:t>
            </a:r>
            <a:r>
              <a:rPr lang="en-US" sz="1600" b="0" dirty="0" err="1">
                <a:solidFill>
                  <a:schemeClr val="accent6"/>
                </a:solidFill>
              </a:rPr>
              <a:t>cs</a:t>
            </a:r>
            <a:r>
              <a:rPr lang="en-US" sz="1600" b="0" dirty="0">
                <a:solidFill>
                  <a:schemeClr val="accent6"/>
                </a:solidFill>
              </a:rPr>
              <a:t> &lt;=	"1000" when (as &gt; </a:t>
            </a:r>
            <a:r>
              <a:rPr lang="en-US" sz="1600" b="0" dirty="0" err="1">
                <a:solidFill>
                  <a:schemeClr val="accent6"/>
                </a:solidFill>
              </a:rPr>
              <a:t>bs</a:t>
            </a:r>
            <a:r>
              <a:rPr lang="en-US" sz="1600" b="0" dirty="0">
                <a:solidFill>
                  <a:schemeClr val="accent6"/>
                </a:solidFill>
              </a:rPr>
              <a:t>) else 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	"0110" when (as = </a:t>
            </a:r>
            <a:r>
              <a:rPr lang="en-US" sz="1600" b="0" dirty="0" err="1">
                <a:solidFill>
                  <a:schemeClr val="accent6"/>
                </a:solidFill>
              </a:rPr>
              <a:t>bs</a:t>
            </a:r>
            <a:r>
              <a:rPr lang="en-US" sz="1600" b="0" dirty="0">
                <a:solidFill>
                  <a:schemeClr val="accent6"/>
                </a:solidFill>
              </a:rPr>
              <a:t>) else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	"0001";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</a:t>
            </a:r>
            <a:r>
              <a:rPr lang="en-US" sz="1600" b="0" dirty="0" err="1">
                <a:solidFill>
                  <a:schemeClr val="accent6"/>
                </a:solidFill>
              </a:rPr>
              <a:t>ss</a:t>
            </a:r>
            <a:r>
              <a:rPr lang="en-US" sz="1600" b="0" dirty="0">
                <a:solidFill>
                  <a:schemeClr val="accent6"/>
                </a:solidFill>
              </a:rPr>
              <a:t> &lt;= as + </a:t>
            </a:r>
            <a:r>
              <a:rPr lang="en-US" sz="1600" b="0" dirty="0" err="1">
                <a:solidFill>
                  <a:schemeClr val="accent6"/>
                </a:solidFill>
              </a:rPr>
              <a:t>bs</a:t>
            </a:r>
            <a:r>
              <a:rPr lang="en-US" sz="1600" b="0" dirty="0">
                <a:solidFill>
                  <a:schemeClr val="accent6"/>
                </a:solidFill>
              </a:rPr>
              <a:t>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ds &lt;= as - </a:t>
            </a:r>
            <a:r>
              <a:rPr lang="en-US" sz="1600" b="0" dirty="0" err="1">
                <a:solidFill>
                  <a:schemeClr val="accent6"/>
                </a:solidFill>
              </a:rPr>
              <a:t>bs</a:t>
            </a:r>
            <a:r>
              <a:rPr lang="en-US" sz="1600" b="0" dirty="0">
                <a:solidFill>
                  <a:schemeClr val="accent6"/>
                </a:solidFill>
              </a:rPr>
              <a:t>;</a:t>
            </a:r>
            <a:endParaRPr lang="en-US" b="0" dirty="0">
              <a:solidFill>
                <a:schemeClr val="accent6"/>
              </a:solidFill>
            </a:endParaRPr>
          </a:p>
          <a:p>
            <a:pPr marL="403225" lvl="1" indent="0">
              <a:buNone/>
            </a:pPr>
            <a:r>
              <a:rPr lang="en-US" b="0" dirty="0">
                <a:solidFill>
                  <a:schemeClr val="accent6"/>
                </a:solidFill>
              </a:rPr>
              <a:t>	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15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9796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Unsigned Numeric Standard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Unsigned</a:t>
            </a:r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US" sz="1100" b="0" dirty="0"/>
          </a:p>
          <a:p>
            <a:r>
              <a:rPr lang="en-US" b="0" dirty="0"/>
              <a:t>Signed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16</a:t>
            </a:fld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9866733"/>
              </p:ext>
            </p:extLst>
          </p:nvPr>
        </p:nvGraphicFramePr>
        <p:xfrm>
          <a:off x="694412" y="2009962"/>
          <a:ext cx="7930975" cy="1920595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880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0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0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07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15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815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815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815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815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841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Value A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Value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 &gt;?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 =?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 &lt;?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 +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 -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1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0010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0100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1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1011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0001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41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0110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1010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41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0111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1000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612009"/>
              </p:ext>
            </p:extLst>
          </p:nvPr>
        </p:nvGraphicFramePr>
        <p:xfrm>
          <a:off x="694408" y="4353634"/>
          <a:ext cx="7944624" cy="2006225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8822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22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22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22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0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830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8309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8309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8309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012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Value A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Value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 &gt;? B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 =?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 &lt;?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 + B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 -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2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0010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0100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12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1011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0001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12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0110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1010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12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0111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1000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49387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Unsigned Numeric Standard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 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17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8" y="1440393"/>
            <a:ext cx="9127917" cy="44862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605101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Unsigned Numeric Standard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You will typically use STD_LOGIC_VECTOR and UNSIGNED</a:t>
            </a:r>
          </a:p>
          <a:p>
            <a:r>
              <a:rPr lang="en-US" b="0" dirty="0"/>
              <a:t>You may need to convert between the two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a: </a:t>
            </a:r>
            <a:r>
              <a:rPr lang="en-US" sz="1600" b="0" dirty="0" err="1">
                <a:solidFill>
                  <a:schemeClr val="accent6"/>
                </a:solidFill>
              </a:rPr>
              <a:t>std_logic_vector</a:t>
            </a:r>
            <a:r>
              <a:rPr lang="en-US" sz="1600" b="0" dirty="0">
                <a:solidFill>
                  <a:schemeClr val="accent6"/>
                </a:solidFill>
              </a:rPr>
              <a:t>(7 </a:t>
            </a:r>
            <a:r>
              <a:rPr lang="en-US" sz="1600" b="0" dirty="0" err="1">
                <a:solidFill>
                  <a:schemeClr val="accent6"/>
                </a:solidFill>
              </a:rPr>
              <a:t>downto</a:t>
            </a:r>
            <a:r>
              <a:rPr lang="en-US" sz="1600" b="0" dirty="0">
                <a:solidFill>
                  <a:schemeClr val="accent6"/>
                </a:solidFill>
              </a:rPr>
              <a:t> 0);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b: unsigned(7 </a:t>
            </a:r>
            <a:r>
              <a:rPr lang="en-US" sz="1600" b="0" dirty="0" err="1">
                <a:solidFill>
                  <a:schemeClr val="accent6"/>
                </a:solidFill>
              </a:rPr>
              <a:t>downto</a:t>
            </a:r>
            <a:r>
              <a:rPr lang="en-US" sz="1600" b="0" dirty="0">
                <a:solidFill>
                  <a:schemeClr val="accent6"/>
                </a:solidFill>
              </a:rPr>
              <a:t> 0);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c: </a:t>
            </a:r>
            <a:r>
              <a:rPr lang="en-US" sz="1600" b="0" dirty="0" err="1">
                <a:solidFill>
                  <a:schemeClr val="accent6"/>
                </a:solidFill>
              </a:rPr>
              <a:t>std_logic_vector</a:t>
            </a:r>
            <a:r>
              <a:rPr lang="en-US" sz="1600" b="0" dirty="0">
                <a:solidFill>
                  <a:schemeClr val="accent6"/>
                </a:solidFill>
              </a:rPr>
              <a:t>(7 </a:t>
            </a:r>
            <a:r>
              <a:rPr lang="en-US" sz="1600" b="0" dirty="0" err="1">
                <a:solidFill>
                  <a:schemeClr val="accent6"/>
                </a:solidFill>
              </a:rPr>
              <a:t>downto</a:t>
            </a:r>
            <a:r>
              <a:rPr lang="en-US" sz="1600" b="0" dirty="0">
                <a:solidFill>
                  <a:schemeClr val="accent6"/>
                </a:solidFill>
              </a:rPr>
              <a:t> 0);</a:t>
            </a:r>
          </a:p>
          <a:p>
            <a:pPr marL="403225" lvl="1" indent="0">
              <a:buNone/>
            </a:pPr>
            <a:endParaRPr lang="en-US" sz="1600" b="0" dirty="0">
              <a:solidFill>
                <a:schemeClr val="accent6"/>
              </a:solidFill>
            </a:endParaRP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b &lt;= unsigned(a);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c &lt;= </a:t>
            </a:r>
            <a:r>
              <a:rPr lang="en-US" sz="1600" b="0" dirty="0" err="1">
                <a:solidFill>
                  <a:schemeClr val="accent6"/>
                </a:solidFill>
              </a:rPr>
              <a:t>std_logic_vector</a:t>
            </a:r>
            <a:r>
              <a:rPr lang="en-US" sz="1600" b="0" dirty="0">
                <a:solidFill>
                  <a:schemeClr val="accent6"/>
                </a:solidFill>
              </a:rPr>
              <a:t>(b);</a:t>
            </a:r>
            <a:r>
              <a:rPr lang="en-US" b="0" dirty="0">
                <a:solidFill>
                  <a:schemeClr val="accent6"/>
                </a:solidFill>
              </a:rPr>
              <a:t>	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18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945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Unsigned and Decimal Numbers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dirty="0"/>
              <a:t>Convert Decimal number to Unsigned Vector (7 </a:t>
            </a:r>
            <a:r>
              <a:rPr lang="en-US" sz="2000" dirty="0" err="1"/>
              <a:t>downto</a:t>
            </a:r>
            <a:r>
              <a:rPr lang="en-US" sz="2000" dirty="0"/>
              <a:t> 0)</a:t>
            </a:r>
          </a:p>
          <a:p>
            <a:pPr marL="406400" lvl="1" indent="0" eaLnBrk="1" hangingPunct="1">
              <a:lnSpc>
                <a:spcPct val="80000"/>
              </a:lnSpc>
              <a:buNone/>
            </a:pPr>
            <a:r>
              <a:rPr lang="en-US" sz="1800" dirty="0" err="1">
                <a:solidFill>
                  <a:schemeClr val="accent2"/>
                </a:solidFill>
              </a:rPr>
              <a:t>to_unsigned</a:t>
            </a:r>
            <a:r>
              <a:rPr lang="en-US" sz="1800" dirty="0">
                <a:solidFill>
                  <a:schemeClr val="accent2"/>
                </a:solidFill>
              </a:rPr>
              <a:t>(17, 8)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/>
              <a:t>First argument is the decimal number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/>
              <a:t>Second argument is the number of bits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/>
              <a:t>Conditional with unsigned number</a:t>
            </a:r>
          </a:p>
          <a:p>
            <a:pPr marL="406400" lvl="1" indent="0" eaLnBrk="1" hangingPunct="1">
              <a:lnSpc>
                <a:spcPct val="80000"/>
              </a:lnSpc>
              <a:buNone/>
            </a:pPr>
            <a:r>
              <a:rPr lang="en-US" sz="1800" dirty="0" err="1">
                <a:solidFill>
                  <a:schemeClr val="accent2"/>
                </a:solidFill>
              </a:rPr>
              <a:t>LED_Trigger</a:t>
            </a:r>
            <a:r>
              <a:rPr lang="en-US" sz="1800" dirty="0">
                <a:solidFill>
                  <a:schemeClr val="accent2"/>
                </a:solidFill>
              </a:rPr>
              <a:t> &lt;= '1' when (</a:t>
            </a:r>
            <a:r>
              <a:rPr lang="en-US" sz="1800" dirty="0" err="1">
                <a:solidFill>
                  <a:schemeClr val="accent2"/>
                </a:solidFill>
              </a:rPr>
              <a:t>Binary_Input</a:t>
            </a:r>
            <a:r>
              <a:rPr lang="en-US" sz="1800" dirty="0">
                <a:solidFill>
                  <a:schemeClr val="accent2"/>
                </a:solidFill>
              </a:rPr>
              <a:t> = </a:t>
            </a:r>
            <a:r>
              <a:rPr lang="en-US" sz="1800" dirty="0" err="1">
                <a:solidFill>
                  <a:schemeClr val="accent2"/>
                </a:solidFill>
              </a:rPr>
              <a:t>to_unsigned</a:t>
            </a:r>
            <a:r>
              <a:rPr lang="en-US" sz="1800" dirty="0">
                <a:solidFill>
                  <a:schemeClr val="accent2"/>
                </a:solidFill>
              </a:rPr>
              <a:t>(17, 8) ) else</a:t>
            </a:r>
          </a:p>
          <a:p>
            <a:pPr marL="406400" lvl="1" indent="0" eaLnBrk="1" hangingPunct="1">
              <a:lnSpc>
                <a:spcPct val="80000"/>
              </a:lnSpc>
              <a:buNone/>
            </a:pPr>
            <a:r>
              <a:rPr lang="en-US" sz="1800" dirty="0">
                <a:solidFill>
                  <a:schemeClr val="accent2"/>
                </a:solidFill>
              </a:rPr>
              <a:t>	‘0';</a:t>
            </a:r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19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834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Outline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/>
              <a:t>Time Logs!</a:t>
            </a:r>
          </a:p>
          <a:p>
            <a:pPr eaLnBrk="1" hangingPunct="1">
              <a:lnSpc>
                <a:spcPct val="80000"/>
              </a:lnSpc>
            </a:pPr>
            <a:r>
              <a:rPr lang="en-US" sz="2800"/>
              <a:t>HW #2 </a:t>
            </a:r>
            <a:r>
              <a:rPr lang="en-US" sz="2800" dirty="0"/>
              <a:t>Due Now!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Synthesis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Constraints file 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Combinational Element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Unsigned Numeric Standard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Combinations</a:t>
            </a:r>
            <a:endParaRPr lang="en-US" sz="20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6012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Combinations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20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69968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Combinations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Common Combinations if/then/else</a:t>
            </a:r>
          </a:p>
          <a:p>
            <a:r>
              <a:rPr lang="en-US" b="0" dirty="0"/>
              <a:t>All conditional statements consist of three parts:</a:t>
            </a:r>
          </a:p>
          <a:p>
            <a:pPr lvl="1"/>
            <a:r>
              <a:rPr lang="en-US" b="0" dirty="0"/>
              <a:t>the condition to be checked (the if clause) </a:t>
            </a:r>
          </a:p>
          <a:p>
            <a:pPr lvl="1"/>
            <a:r>
              <a:rPr lang="en-US" b="0" dirty="0"/>
              <a:t>the statement to be evaluated when the condition is true (the then clause)</a:t>
            </a:r>
          </a:p>
          <a:p>
            <a:pPr lvl="1"/>
            <a:r>
              <a:rPr lang="en-US" b="0" dirty="0"/>
              <a:t>the statement to be evaluated when the condition is false (the else clause)</a:t>
            </a:r>
          </a:p>
          <a:p>
            <a:r>
              <a:rPr lang="en-US" b="0" dirty="0"/>
              <a:t>Typically, the condition being evaluated seeks the relative magnitude of two unsigned binary numbers, requiring a comparator.</a:t>
            </a:r>
          </a:p>
          <a:p>
            <a:r>
              <a:rPr lang="en-US" b="0" dirty="0"/>
              <a:t>The then and else clauses will typically require some logic or arithmetic operation</a:t>
            </a:r>
          </a:p>
          <a:p>
            <a:pPr eaLnBrk="1" hangingPunct="1">
              <a:lnSpc>
                <a:spcPct val="80000"/>
              </a:lnSpc>
            </a:pPr>
            <a:endParaRPr lang="en-US" sz="20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21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85894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Combinations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In order to illustrate the hardware realization of a conditional statement, consider the following example:</a:t>
            </a:r>
          </a:p>
          <a:p>
            <a:pPr marL="403225" lvl="1" indent="0">
              <a:buNone/>
            </a:pPr>
            <a:r>
              <a:rPr lang="en-US" b="0" dirty="0">
                <a:solidFill>
                  <a:schemeClr val="accent6"/>
                </a:solidFill>
              </a:rPr>
              <a:t>C:		if (a&lt;4) then z=y+3 else z=y+7</a:t>
            </a:r>
          </a:p>
          <a:p>
            <a:pPr marL="403225" lvl="1" indent="0">
              <a:buNone/>
            </a:pPr>
            <a:r>
              <a:rPr lang="en-US" b="0" dirty="0">
                <a:solidFill>
                  <a:schemeClr val="accent6"/>
                </a:solidFill>
              </a:rPr>
              <a:t>VHDL:	z &lt;= y+3 when (a &lt; 4) else y+7;</a:t>
            </a:r>
          </a:p>
          <a:p>
            <a:endParaRPr lang="en-US" b="0" dirty="0"/>
          </a:p>
          <a:p>
            <a:pPr eaLnBrk="1" hangingPunct="1">
              <a:lnSpc>
                <a:spcPct val="80000"/>
              </a:lnSpc>
            </a:pPr>
            <a:endParaRPr lang="en-US" sz="20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22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8194" name="Picture 2" descr="http://ece.ninja/383/lecture/img/lecture03-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329" y="3151603"/>
            <a:ext cx="7009500" cy="3246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8181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Combinations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09404"/>
            <a:ext cx="8131175" cy="4324350"/>
          </a:xfrm>
        </p:spPr>
        <p:txBody>
          <a:bodyPr/>
          <a:lstStyle/>
          <a:p>
            <a:r>
              <a:rPr lang="en-US" b="0" dirty="0"/>
              <a:t>However, this circuit is not minimal, one of the adders can be removed. </a:t>
            </a:r>
            <a:endParaRPr lang="en-US" dirty="0"/>
          </a:p>
          <a:p>
            <a:r>
              <a:rPr lang="en-US" b="0" dirty="0"/>
              <a:t>How?</a:t>
            </a:r>
          </a:p>
          <a:p>
            <a:r>
              <a:rPr lang="en-US" b="0" dirty="0"/>
              <a:t>Practice on Homework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23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8194" name="Picture 2" descr="http://ece.ninja/383/lecture/img/lecture03-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329" y="3151603"/>
            <a:ext cx="7009500" cy="3246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03157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Outline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Synthesis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Constraints file 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Combinational Element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Unsigned Numeric Standard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Combinations</a:t>
            </a:r>
            <a:endParaRPr lang="en-US" sz="20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24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4895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13 January 2025</a:t>
            </a:fld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2011" y="6009228"/>
            <a:ext cx="90211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>
                <a:hlinkClick r:id="rId2"/>
              </a:rPr>
              <a:t>https://www.xilinx.com/support/documentation/user_guides/ug475_7Series_Pkg_Pinout.pdf</a:t>
            </a: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0747" y="0"/>
            <a:ext cx="6275220" cy="60092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851176" y="1378424"/>
            <a:ext cx="1856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pp 80</a:t>
            </a:r>
          </a:p>
        </p:txBody>
      </p:sp>
    </p:spTree>
    <p:extLst>
      <p:ext uri="{BB962C8B-B14F-4D97-AF65-F5344CB8AC3E}">
        <p14:creationId xmlns:p14="http://schemas.microsoft.com/office/powerpoint/2010/main" val="2454670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Synthesis</a:t>
            </a:r>
            <a:br>
              <a:rPr lang="en-US" cap="none" dirty="0"/>
            </a:br>
            <a:endParaRPr lang="en-US" cap="non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3019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Synthesis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56674" y="1523052"/>
            <a:ext cx="8887327" cy="4324350"/>
          </a:xfrm>
        </p:spPr>
        <p:txBody>
          <a:bodyPr/>
          <a:lstStyle/>
          <a:p>
            <a:r>
              <a:rPr lang="en-US" b="0" dirty="0"/>
              <a:t>Insert this code into your </a:t>
            </a:r>
            <a:r>
              <a:rPr lang="en-US" b="0" dirty="0" err="1"/>
              <a:t>Majority.xdc</a:t>
            </a:r>
            <a:r>
              <a:rPr lang="en-US" b="0" dirty="0"/>
              <a:t> file</a:t>
            </a:r>
          </a:p>
          <a:p>
            <a:pPr lvl="1"/>
            <a:r>
              <a:rPr lang="en-US" b="0" dirty="0"/>
              <a:t>Inputs from switches and outputs to LEDs</a:t>
            </a:r>
          </a:p>
          <a:p>
            <a:pPr marL="406400" lvl="1" indent="0">
              <a:buNone/>
            </a:pPr>
            <a:r>
              <a:rPr lang="en-US" sz="400" b="0" dirty="0"/>
              <a:t>		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1200" dirty="0">
                <a:solidFill>
                  <a:srgbClr val="00B050"/>
                </a:solidFill>
              </a:rPr>
              <a:t># This is slide switch SW0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1200" dirty="0" err="1"/>
              <a:t>set_property</a:t>
            </a:r>
            <a:r>
              <a:rPr lang="en-US" sz="1200" dirty="0"/>
              <a:t> -</a:t>
            </a:r>
            <a:r>
              <a:rPr lang="en-US" sz="1200" dirty="0" err="1"/>
              <a:t>dict</a:t>
            </a:r>
            <a:r>
              <a:rPr lang="en-US" sz="1200" dirty="0"/>
              <a:t> { PACKAGE_PIN E22  IOSTANDARD LVCMOS12 } [</a:t>
            </a:r>
            <a:r>
              <a:rPr lang="en-US" sz="1200" dirty="0" err="1"/>
              <a:t>get_ports</a:t>
            </a:r>
            <a:r>
              <a:rPr lang="en-US" sz="1200" dirty="0"/>
              <a:t> { a }]; </a:t>
            </a:r>
            <a:r>
              <a:rPr lang="en-US" sz="1200" dirty="0">
                <a:solidFill>
                  <a:srgbClr val="00B050"/>
                </a:solidFill>
              </a:rPr>
              <a:t>#IO_L22P_T3_16 </a:t>
            </a:r>
            <a:r>
              <a:rPr lang="en-US" sz="1200" dirty="0" err="1">
                <a:solidFill>
                  <a:srgbClr val="00B050"/>
                </a:solidFill>
              </a:rPr>
              <a:t>Sch</a:t>
            </a:r>
            <a:r>
              <a:rPr lang="en-US" sz="1200" dirty="0">
                <a:solidFill>
                  <a:srgbClr val="00B050"/>
                </a:solidFill>
              </a:rPr>
              <a:t>=</a:t>
            </a:r>
            <a:r>
              <a:rPr lang="en-US" sz="1200" dirty="0" err="1">
                <a:solidFill>
                  <a:srgbClr val="00B050"/>
                </a:solidFill>
              </a:rPr>
              <a:t>sw</a:t>
            </a:r>
            <a:r>
              <a:rPr lang="en-US" sz="1200" dirty="0">
                <a:solidFill>
                  <a:srgbClr val="00B050"/>
                </a:solidFill>
              </a:rPr>
              <a:t>[0]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1200" dirty="0">
                <a:solidFill>
                  <a:srgbClr val="00B050"/>
                </a:solidFill>
              </a:rPr>
              <a:t># This is slide switch SW1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1200" dirty="0" err="1"/>
              <a:t>set_property</a:t>
            </a:r>
            <a:r>
              <a:rPr lang="en-US" sz="1200" dirty="0"/>
              <a:t> -</a:t>
            </a:r>
            <a:r>
              <a:rPr lang="en-US" sz="1200" dirty="0" err="1"/>
              <a:t>dict</a:t>
            </a:r>
            <a:r>
              <a:rPr lang="en-US" sz="1200" dirty="0"/>
              <a:t> { PACKAGE_PIN F21  IOSTANDARD LVCMOS12 } [</a:t>
            </a:r>
            <a:r>
              <a:rPr lang="en-US" sz="1200" dirty="0" err="1"/>
              <a:t>get_ports</a:t>
            </a:r>
            <a:r>
              <a:rPr lang="en-US" sz="1200" dirty="0"/>
              <a:t> { b }]; </a:t>
            </a:r>
            <a:r>
              <a:rPr lang="en-US" sz="1200" dirty="0">
                <a:solidFill>
                  <a:srgbClr val="00B050"/>
                </a:solidFill>
              </a:rPr>
              <a:t>#IO_25_16 </a:t>
            </a:r>
            <a:r>
              <a:rPr lang="en-US" sz="1200" dirty="0" err="1">
                <a:solidFill>
                  <a:srgbClr val="00B050"/>
                </a:solidFill>
              </a:rPr>
              <a:t>Sch</a:t>
            </a:r>
            <a:r>
              <a:rPr lang="en-US" sz="1200" dirty="0">
                <a:solidFill>
                  <a:srgbClr val="00B050"/>
                </a:solidFill>
              </a:rPr>
              <a:t>=</a:t>
            </a:r>
            <a:r>
              <a:rPr lang="en-US" sz="1200" dirty="0" err="1">
                <a:solidFill>
                  <a:srgbClr val="00B050"/>
                </a:solidFill>
              </a:rPr>
              <a:t>sw</a:t>
            </a:r>
            <a:r>
              <a:rPr lang="en-US" sz="1200" dirty="0">
                <a:solidFill>
                  <a:srgbClr val="00B050"/>
                </a:solidFill>
              </a:rPr>
              <a:t>[1]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1200" dirty="0">
                <a:solidFill>
                  <a:srgbClr val="00B050"/>
                </a:solidFill>
              </a:rPr>
              <a:t># This is slide switch SW2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1200" dirty="0" err="1"/>
              <a:t>set_property</a:t>
            </a:r>
            <a:r>
              <a:rPr lang="en-US" sz="1200" dirty="0"/>
              <a:t> -</a:t>
            </a:r>
            <a:r>
              <a:rPr lang="en-US" sz="1200" dirty="0" err="1"/>
              <a:t>dict</a:t>
            </a:r>
            <a:r>
              <a:rPr lang="en-US" sz="1200" dirty="0"/>
              <a:t> { PACKAGE_PIN G21  IOSTANDARD LVCMOS12 } [</a:t>
            </a:r>
            <a:r>
              <a:rPr lang="en-US" sz="1200" dirty="0" err="1"/>
              <a:t>get_ports</a:t>
            </a:r>
            <a:r>
              <a:rPr lang="en-US" sz="1200" dirty="0"/>
              <a:t> { c }]; </a:t>
            </a:r>
            <a:r>
              <a:rPr lang="en-US" sz="1200" dirty="0">
                <a:solidFill>
                  <a:srgbClr val="00B050"/>
                </a:solidFill>
              </a:rPr>
              <a:t>#IO_L24P_T3_16 </a:t>
            </a:r>
            <a:r>
              <a:rPr lang="en-US" sz="1200" dirty="0" err="1">
                <a:solidFill>
                  <a:srgbClr val="00B050"/>
                </a:solidFill>
              </a:rPr>
              <a:t>Sch</a:t>
            </a:r>
            <a:r>
              <a:rPr lang="en-US" sz="1200" dirty="0">
                <a:solidFill>
                  <a:srgbClr val="00B050"/>
                </a:solidFill>
              </a:rPr>
              <a:t>=</a:t>
            </a:r>
            <a:r>
              <a:rPr lang="en-US" sz="1200" dirty="0" err="1">
                <a:solidFill>
                  <a:srgbClr val="00B050"/>
                </a:solidFill>
              </a:rPr>
              <a:t>sw</a:t>
            </a:r>
            <a:r>
              <a:rPr lang="en-US" sz="1200" dirty="0">
                <a:solidFill>
                  <a:srgbClr val="00B050"/>
                </a:solidFill>
              </a:rPr>
              <a:t>[2]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1200" dirty="0">
                <a:solidFill>
                  <a:srgbClr val="00B050"/>
                </a:solidFill>
              </a:rPr>
              <a:t># This is LED Led(0)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1200" dirty="0" err="1"/>
              <a:t>set_property</a:t>
            </a:r>
            <a:r>
              <a:rPr lang="en-US" sz="1200" dirty="0"/>
              <a:t> -</a:t>
            </a:r>
            <a:r>
              <a:rPr lang="en-US" sz="1200" dirty="0" err="1"/>
              <a:t>dict</a:t>
            </a:r>
            <a:r>
              <a:rPr lang="en-US" sz="1200" dirty="0"/>
              <a:t> { PACKAGE_PIN T14   IOSTANDARD LVCMOS25 } [</a:t>
            </a:r>
            <a:r>
              <a:rPr lang="en-US" sz="1200" dirty="0" err="1"/>
              <a:t>get_ports</a:t>
            </a:r>
            <a:r>
              <a:rPr lang="en-US" sz="1200" dirty="0"/>
              <a:t> { f }]; </a:t>
            </a:r>
            <a:r>
              <a:rPr lang="en-US" sz="1200" dirty="0">
                <a:solidFill>
                  <a:srgbClr val="00B050"/>
                </a:solidFill>
              </a:rPr>
              <a:t>#IO_L15P_T2_DQS_13 </a:t>
            </a:r>
            <a:r>
              <a:rPr lang="en-US" sz="1200" dirty="0" err="1">
                <a:solidFill>
                  <a:srgbClr val="00B050"/>
                </a:solidFill>
              </a:rPr>
              <a:t>Sch</a:t>
            </a:r>
            <a:r>
              <a:rPr lang="en-US" sz="1200" dirty="0">
                <a:solidFill>
                  <a:srgbClr val="00B050"/>
                </a:solidFill>
              </a:rPr>
              <a:t>=led[0]</a:t>
            </a:r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053" name="Group 2052"/>
          <p:cNvGrpSpPr/>
          <p:nvPr/>
        </p:nvGrpSpPr>
        <p:grpSpPr>
          <a:xfrm>
            <a:off x="2335427" y="4089821"/>
            <a:ext cx="4473146" cy="2257167"/>
            <a:chOff x="4604948" y="4077739"/>
            <a:chExt cx="4473146" cy="2257167"/>
          </a:xfrm>
          <a:noFill/>
        </p:grpSpPr>
        <p:sp>
          <p:nvSpPr>
            <p:cNvPr id="6" name="Rounded Rectangle 5"/>
            <p:cNvSpPr/>
            <p:nvPr/>
          </p:nvSpPr>
          <p:spPr>
            <a:xfrm>
              <a:off x="5557989" y="4531160"/>
              <a:ext cx="2514600" cy="1447800"/>
            </a:xfrm>
            <a:prstGeom prst="roundRect">
              <a:avLst>
                <a:gd name="adj" fmla="val 3818"/>
              </a:avLst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862790" y="4548989"/>
              <a:ext cx="1904998" cy="369332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pPr algn="ctr"/>
              <a:r>
                <a:rPr lang="en-US" sz="1800" b="1" dirty="0"/>
                <a:t>UUT: Majority</a:t>
              </a:r>
              <a:endParaRPr lang="en-US" sz="4400" b="1" dirty="0"/>
            </a:p>
          </p:txBody>
        </p:sp>
        <p:cxnSp>
          <p:nvCxnSpPr>
            <p:cNvPr id="8" name="Straight Connector 7"/>
            <p:cNvCxnSpPr>
              <a:endCxn id="14" idx="1"/>
            </p:cNvCxnSpPr>
            <p:nvPr/>
          </p:nvCxnSpPr>
          <p:spPr>
            <a:xfrm flipV="1">
              <a:off x="4604948" y="4952092"/>
              <a:ext cx="943390" cy="1806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>
              <a:endCxn id="15" idx="1"/>
            </p:cNvCxnSpPr>
            <p:nvPr/>
          </p:nvCxnSpPr>
          <p:spPr>
            <a:xfrm>
              <a:off x="4604948" y="5261815"/>
              <a:ext cx="943389" cy="0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endCxn id="16" idx="1"/>
            </p:cNvCxnSpPr>
            <p:nvPr/>
          </p:nvCxnSpPr>
          <p:spPr>
            <a:xfrm>
              <a:off x="4604948" y="5565694"/>
              <a:ext cx="943390" cy="0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5548338" y="4767426"/>
              <a:ext cx="1009774" cy="369332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r>
                <a:rPr lang="en-US" sz="1800" dirty="0"/>
                <a:t>a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548337" y="5077149"/>
              <a:ext cx="1009775" cy="369332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r>
                <a:rPr lang="en-US" sz="1800" dirty="0"/>
                <a:t>b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548338" y="5381028"/>
              <a:ext cx="759542" cy="369332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r>
                <a:rPr lang="en-US" sz="1800" dirty="0"/>
                <a:t>c</a:t>
              </a:r>
            </a:p>
          </p:txBody>
        </p:sp>
        <p:cxnSp>
          <p:nvCxnSpPr>
            <p:cNvPr id="32" name="Straight Connector 31"/>
            <p:cNvCxnSpPr>
              <a:stCxn id="33" idx="3"/>
            </p:cNvCxnSpPr>
            <p:nvPr/>
          </p:nvCxnSpPr>
          <p:spPr>
            <a:xfrm flipV="1">
              <a:off x="8075546" y="5188241"/>
              <a:ext cx="1002548" cy="1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7767788" y="5005059"/>
              <a:ext cx="307758" cy="366365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pPr algn="r"/>
              <a:r>
                <a:rPr lang="en-US" sz="1800" dirty="0"/>
                <a:t>f</a:t>
              </a:r>
            </a:p>
          </p:txBody>
        </p:sp>
        <p:sp>
          <p:nvSpPr>
            <p:cNvPr id="38" name="Rounded Rectangle 37"/>
            <p:cNvSpPr/>
            <p:nvPr/>
          </p:nvSpPr>
          <p:spPr>
            <a:xfrm>
              <a:off x="4926224" y="4077739"/>
              <a:ext cx="3771436" cy="2257167"/>
            </a:xfrm>
            <a:prstGeom prst="roundRect">
              <a:avLst>
                <a:gd name="adj" fmla="val 3818"/>
              </a:avLst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5062691" y="4083551"/>
              <a:ext cx="1904998" cy="369332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pPr algn="ctr"/>
              <a:r>
                <a:rPr lang="en-US" sz="1800" b="1" dirty="0" err="1"/>
                <a:t>Xilix</a:t>
              </a:r>
              <a:r>
                <a:rPr lang="en-US" sz="1800" b="1" dirty="0"/>
                <a:t> Chip</a:t>
              </a:r>
              <a:endParaRPr lang="en-US" sz="4400" b="1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4926224" y="4633994"/>
              <a:ext cx="684363" cy="369332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r>
                <a:rPr lang="en-US" sz="1800" dirty="0"/>
                <a:t>E22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4926224" y="4941911"/>
              <a:ext cx="684363" cy="369332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r>
                <a:rPr lang="en-US" sz="1800" dirty="0"/>
                <a:t>F21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4926224" y="5236186"/>
              <a:ext cx="684363" cy="369332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r>
                <a:rPr lang="en-US" sz="1800" dirty="0"/>
                <a:t>G21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8013297" y="4861704"/>
              <a:ext cx="684363" cy="369332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pPr algn="r"/>
              <a:r>
                <a:rPr lang="en-US" sz="1800" dirty="0"/>
                <a:t>T14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75524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Constraints file </a:t>
            </a:r>
            <a:br>
              <a:rPr lang="en-US" cap="none" dirty="0"/>
            </a:br>
            <a:endParaRPr lang="en-US" cap="non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4840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Constraints file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 err="1"/>
              <a:t>Nexyx</a:t>
            </a:r>
            <a:r>
              <a:rPr lang="en-US" b="0" dirty="0"/>
              <a:t> Video Master XDC</a:t>
            </a:r>
          </a:p>
          <a:p>
            <a:pPr lvl="1"/>
            <a:r>
              <a:rPr lang="en-US" b="0" dirty="0">
                <a:hlinkClick r:id="rId2"/>
              </a:rPr>
              <a:t>https://cse.unl.edu/~jfalkinburg/cse_courses/2025/436/datasheets/NexysVideo_Master.xdc</a:t>
            </a:r>
            <a:endParaRPr lang="en-US" b="0" dirty="0"/>
          </a:p>
          <a:p>
            <a:endParaRPr lang="en-US" b="0" dirty="0"/>
          </a:p>
          <a:p>
            <a:pPr eaLnBrk="1" hangingPunct="1">
              <a:lnSpc>
                <a:spcPct val="80000"/>
              </a:lnSpc>
            </a:pPr>
            <a:endParaRPr lang="en-US" sz="20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8887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Combinational Element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48519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Combinational Element – Common error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/>
              <a:t>Common error that may come up in your designs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You cannot use a variable listed on the entity as an out port, on the right hand side of a signal assignment statement.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entity circuit is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    port (</a:t>
            </a:r>
            <a:r>
              <a:rPr lang="en-US" dirty="0" err="1">
                <a:solidFill>
                  <a:schemeClr val="accent2"/>
                </a:solidFill>
              </a:rPr>
              <a:t>clk</a:t>
            </a:r>
            <a:r>
              <a:rPr lang="en-US" dirty="0">
                <a:solidFill>
                  <a:schemeClr val="accent2"/>
                </a:solidFill>
              </a:rPr>
              <a:t>, data: in </a:t>
            </a:r>
            <a:r>
              <a:rPr lang="en-US" dirty="0" err="1">
                <a:solidFill>
                  <a:schemeClr val="accent2"/>
                </a:solidFill>
              </a:rPr>
              <a:t>std_logic</a:t>
            </a:r>
            <a:r>
              <a:rPr lang="en-US" dirty="0">
                <a:solidFill>
                  <a:schemeClr val="accent2"/>
                </a:solidFill>
              </a:rPr>
              <a:t>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	  q, </a:t>
            </a:r>
            <a:r>
              <a:rPr lang="en-US" dirty="0" err="1">
                <a:solidFill>
                  <a:schemeClr val="accent2"/>
                </a:solidFill>
              </a:rPr>
              <a:t>not_q</a:t>
            </a:r>
            <a:r>
              <a:rPr lang="en-US" dirty="0">
                <a:solidFill>
                  <a:schemeClr val="accent2"/>
                </a:solidFill>
              </a:rPr>
              <a:t>: out </a:t>
            </a:r>
            <a:r>
              <a:rPr lang="en-US" dirty="0" err="1">
                <a:solidFill>
                  <a:schemeClr val="accent2"/>
                </a:solidFill>
              </a:rPr>
              <a:t>std_logic</a:t>
            </a:r>
            <a:r>
              <a:rPr lang="en-US" dirty="0">
                <a:solidFill>
                  <a:schemeClr val="accent2"/>
                </a:solidFill>
              </a:rPr>
              <a:t>);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end circuit;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endParaRPr lang="en-US" dirty="0">
              <a:solidFill>
                <a:schemeClr val="accent2"/>
              </a:solidFill>
            </a:endParaRP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architecture error of circuit is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begin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    q &lt;= some cool logical stuff using </a:t>
            </a:r>
            <a:r>
              <a:rPr lang="en-US" dirty="0" err="1">
                <a:solidFill>
                  <a:schemeClr val="accent2"/>
                </a:solidFill>
              </a:rPr>
              <a:t>clk</a:t>
            </a:r>
            <a:r>
              <a:rPr lang="en-US" dirty="0">
                <a:solidFill>
                  <a:schemeClr val="accent2"/>
                </a:solidFill>
              </a:rPr>
              <a:t> and data;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    </a:t>
            </a:r>
            <a:r>
              <a:rPr lang="en-US" dirty="0" err="1">
                <a:solidFill>
                  <a:schemeClr val="accent2"/>
                </a:solidFill>
              </a:rPr>
              <a:t>not_q</a:t>
            </a:r>
            <a:r>
              <a:rPr lang="en-US" dirty="0">
                <a:solidFill>
                  <a:schemeClr val="accent2"/>
                </a:solidFill>
              </a:rPr>
              <a:t> &lt;= not q;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end error;</a:t>
            </a:r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718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8114</TotalTime>
  <Words>1325</Words>
  <Application>Microsoft Office PowerPoint</Application>
  <PresentationFormat>On-screen Show (4:3)</PresentationFormat>
  <Paragraphs>283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Calibri</vt:lpstr>
      <vt:lpstr>Century Schoolbook</vt:lpstr>
      <vt:lpstr>Times New Roman</vt:lpstr>
      <vt:lpstr>Wingdings</vt:lpstr>
      <vt:lpstr>1_Blank Presentation</vt:lpstr>
      <vt:lpstr> CSCE 436 – Advanced Embedded Systems Lecture 3 – Combinational Element, unsigned, constraints file, synthesis</vt:lpstr>
      <vt:lpstr>Lesson Outline</vt:lpstr>
      <vt:lpstr>PowerPoint Presentation</vt:lpstr>
      <vt:lpstr>Synthesis </vt:lpstr>
      <vt:lpstr>Synthesis</vt:lpstr>
      <vt:lpstr>Constraints file  </vt:lpstr>
      <vt:lpstr>Constraints file</vt:lpstr>
      <vt:lpstr>Combinational Element</vt:lpstr>
      <vt:lpstr>Combinational Element – Common error</vt:lpstr>
      <vt:lpstr>Combinational Element – Solution</vt:lpstr>
      <vt:lpstr>Combinational Element -   Mux</vt:lpstr>
      <vt:lpstr>Unsigned Numeric Standard</vt:lpstr>
      <vt:lpstr>Unsigned Numeric Standard</vt:lpstr>
      <vt:lpstr>Unsigned Numeric Standard</vt:lpstr>
      <vt:lpstr>Unsigned Numeric Standard</vt:lpstr>
      <vt:lpstr>Unsigned Numeric Standard</vt:lpstr>
      <vt:lpstr>Unsigned Numeric Standard</vt:lpstr>
      <vt:lpstr>Unsigned Numeric Standard</vt:lpstr>
      <vt:lpstr>Using Unsigned and Decimal Numbers</vt:lpstr>
      <vt:lpstr>Combinations</vt:lpstr>
      <vt:lpstr>Combinations</vt:lpstr>
      <vt:lpstr>Combinations</vt:lpstr>
      <vt:lpstr>Combinations</vt:lpstr>
      <vt:lpstr>Lesson Outline</vt:lpstr>
    </vt:vector>
  </TitlesOfParts>
  <Company>usafa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Systems Courses</dc:title>
  <dc:creator>Falkinburg, Jeffrey L Capt USAF USAFA USAFA/DFEC</dc:creator>
  <cp:lastModifiedBy>Jeffrey Falkinburg</cp:lastModifiedBy>
  <cp:revision>301</cp:revision>
  <cp:lastPrinted>2014-08-12T17:37:01Z</cp:lastPrinted>
  <dcterms:created xsi:type="dcterms:W3CDTF">2001-06-27T14:08:57Z</dcterms:created>
  <dcterms:modified xsi:type="dcterms:W3CDTF">2025-01-13T20:44:23Z</dcterms:modified>
</cp:coreProperties>
</file>