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7" r:id="rId1"/>
  </p:sldMasterIdLst>
  <p:notesMasterIdLst>
    <p:notesMasterId r:id="rId34"/>
  </p:notesMasterIdLst>
  <p:handoutMasterIdLst>
    <p:handoutMasterId r:id="rId35"/>
  </p:handoutMasterIdLst>
  <p:sldIdLst>
    <p:sldId id="452" r:id="rId2"/>
    <p:sldId id="300" r:id="rId3"/>
    <p:sldId id="356" r:id="rId4"/>
    <p:sldId id="454" r:id="rId5"/>
    <p:sldId id="455" r:id="rId6"/>
    <p:sldId id="456" r:id="rId7"/>
    <p:sldId id="457" r:id="rId8"/>
    <p:sldId id="458" r:id="rId9"/>
    <p:sldId id="453" r:id="rId10"/>
    <p:sldId id="358" r:id="rId11"/>
    <p:sldId id="438" r:id="rId12"/>
    <p:sldId id="464" r:id="rId13"/>
    <p:sldId id="451" r:id="rId14"/>
    <p:sldId id="441" r:id="rId15"/>
    <p:sldId id="442" r:id="rId16"/>
    <p:sldId id="449" r:id="rId17"/>
    <p:sldId id="435" r:id="rId18"/>
    <p:sldId id="436" r:id="rId19"/>
    <p:sldId id="439" r:id="rId20"/>
    <p:sldId id="443" r:id="rId21"/>
    <p:sldId id="440" r:id="rId22"/>
    <p:sldId id="444" r:id="rId23"/>
    <p:sldId id="450" r:id="rId24"/>
    <p:sldId id="445" r:id="rId25"/>
    <p:sldId id="492" r:id="rId26"/>
    <p:sldId id="447" r:id="rId27"/>
    <p:sldId id="459" r:id="rId28"/>
    <p:sldId id="461" r:id="rId29"/>
    <p:sldId id="460" r:id="rId30"/>
    <p:sldId id="448" r:id="rId31"/>
    <p:sldId id="462" r:id="rId32"/>
    <p:sldId id="463" r:id="rId33"/>
  </p:sldIdLst>
  <p:sldSz cx="9144000" cy="6858000" type="screen4x3"/>
  <p:notesSz cx="6985000" cy="9283700"/>
  <p:defaultTextStyle>
    <a:defPPr>
      <a:defRPr lang="en-US"/>
    </a:defPPr>
    <a:lvl1pPr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1pPr>
    <a:lvl2pPr marL="4572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2pPr>
    <a:lvl3pPr marL="9144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3pPr>
    <a:lvl4pPr marL="13716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4pPr>
    <a:lvl5pPr marL="18288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CCB86D0-4848-44A4-BD9E-031FEBBF1CDF}" v="1" dt="2025-03-07T15:11:25.96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 snapToGrid="0">
      <p:cViewPr varScale="1">
        <p:scale>
          <a:sx n="129" d="100"/>
          <a:sy n="129" d="100"/>
        </p:scale>
        <p:origin x="1026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40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handoutMaster" Target="handoutMasters/handout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effrey Falkinburg" userId="564ecc06-8e6c-46e5-98d6-5a3ff5d175eb" providerId="ADAL" clId="{FCCB86D0-4848-44A4-BD9E-031FEBBF1CDF}"/>
    <pc:docChg chg="modSld">
      <pc:chgData name="Jeffrey Falkinburg" userId="564ecc06-8e6c-46e5-98d6-5a3ff5d175eb" providerId="ADAL" clId="{FCCB86D0-4848-44A4-BD9E-031FEBBF1CDF}" dt="2025-03-07T15:12:25.416" v="0"/>
      <pc:docMkLst>
        <pc:docMk/>
      </pc:docMkLst>
      <pc:sldChg chg="modSp mod">
        <pc:chgData name="Jeffrey Falkinburg" userId="564ecc06-8e6c-46e5-98d6-5a3ff5d175eb" providerId="ADAL" clId="{FCCB86D0-4848-44A4-BD9E-031FEBBF1CDF}" dt="2025-03-07T15:12:25.416" v="0"/>
        <pc:sldMkLst>
          <pc:docMk/>
          <pc:sldMk cId="2137002700" sldId="461"/>
        </pc:sldMkLst>
        <pc:spChg chg="mod">
          <ac:chgData name="Jeffrey Falkinburg" userId="564ecc06-8e6c-46e5-98d6-5a3ff5d175eb" providerId="ADAL" clId="{FCCB86D0-4848-44A4-BD9E-031FEBBF1CDF}" dt="2025-03-07T15:12:25.416" v="0"/>
          <ac:spMkLst>
            <pc:docMk/>
            <pc:sldMk cId="2137002700" sldId="461"/>
            <ac:spMk id="4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>
            <a:lvl1pPr defTabSz="930275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58378" y="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>
            <a:lvl1pPr algn="r" defTabSz="930275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22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882015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b" anchorCtr="0" compatLnSpc="1">
            <a:prstTxWarp prst="textNoShape">
              <a:avLst/>
            </a:prstTxWarp>
          </a:bodyPr>
          <a:lstStyle>
            <a:lvl1pPr defTabSz="930275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22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58378" y="882015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b" anchorCtr="0" compatLnSpc="1">
            <a:prstTxWarp prst="textNoShape">
              <a:avLst/>
            </a:prstTxWarp>
          </a:bodyPr>
          <a:lstStyle>
            <a:lvl1pPr algn="r" defTabSz="930275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fld id="{0FCD54C7-7181-400D-9449-EBC4D4A203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305368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>
            <a:lvl1pPr defTabSz="930275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58378" y="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>
            <a:lvl1pPr algn="r" defTabSz="930275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93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71575" y="696913"/>
            <a:ext cx="4641850" cy="34813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1756" y="4410076"/>
            <a:ext cx="5121488" cy="417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882015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b" anchorCtr="0" compatLnSpc="1">
            <a:prstTxWarp prst="textNoShape">
              <a:avLst/>
            </a:prstTxWarp>
          </a:bodyPr>
          <a:lstStyle>
            <a:lvl1pPr defTabSz="930275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58378" y="882015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b" anchorCtr="0" compatLnSpc="1">
            <a:prstTxWarp prst="textNoShape">
              <a:avLst/>
            </a:prstTxWarp>
          </a:bodyPr>
          <a:lstStyle>
            <a:lvl1pPr algn="r" defTabSz="930275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fld id="{B521704A-D1DF-485C-B173-B5BBD5DDB5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235578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0">
            <a:extLst>
              <a:ext uri="{FF2B5EF4-FFF2-40B4-BE49-F238E27FC236}">
                <a16:creationId xmlns:a16="http://schemas.microsoft.com/office/drawing/2014/main" id="{5D5BDFA8-0EF1-4B92-AAF4-A564355B9782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4533900" y="5143681"/>
            <a:ext cx="4038600" cy="116205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/>
            </a:lvl1pPr>
          </a:lstStyle>
          <a:p>
            <a:r>
              <a:rPr lang="en-US"/>
              <a:t>Briefer’s Name</a:t>
            </a:r>
          </a:p>
          <a:p>
            <a:r>
              <a:rPr lang="en-US"/>
              <a:t>Office Symbol</a:t>
            </a:r>
          </a:p>
        </p:txBody>
      </p:sp>
      <p:sp>
        <p:nvSpPr>
          <p:cNvPr id="7" name="Rectangle 13">
            <a:extLst>
              <a:ext uri="{FF2B5EF4-FFF2-40B4-BE49-F238E27FC236}">
                <a16:creationId xmlns:a16="http://schemas.microsoft.com/office/drawing/2014/main" id="{584EC0A4-051E-4AD8-A4E1-4FDFAA0EA750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3848100" y="2267131"/>
            <a:ext cx="4762500" cy="1905000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dirty="0"/>
              <a:t>Briefing Topic Title Goes Here</a:t>
            </a:r>
          </a:p>
        </p:txBody>
      </p:sp>
      <p:sp>
        <p:nvSpPr>
          <p:cNvPr id="8" name="Line 14">
            <a:extLst>
              <a:ext uri="{FF2B5EF4-FFF2-40B4-BE49-F238E27FC236}">
                <a16:creationId xmlns:a16="http://schemas.microsoft.com/office/drawing/2014/main" id="{6D0F754A-BA93-4BFF-8775-DFD133CD0ABF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382200" y="6297131"/>
            <a:ext cx="8382000" cy="0"/>
          </a:xfrm>
          <a:prstGeom prst="line">
            <a:avLst/>
          </a:prstGeom>
          <a:noFill/>
          <a:ln w="57150">
            <a:solidFill>
              <a:schemeClr val="bg1">
                <a:lumMod val="6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  <a:sym typeface="Wingdings" pitchFamily="2" charset="2"/>
            </a:endParaRPr>
          </a:p>
        </p:txBody>
      </p:sp>
      <p:sp>
        <p:nvSpPr>
          <p:cNvPr id="9" name="Line 14">
            <a:extLst>
              <a:ext uri="{FF2B5EF4-FFF2-40B4-BE49-F238E27FC236}">
                <a16:creationId xmlns:a16="http://schemas.microsoft.com/office/drawing/2014/main" id="{4FB9BB46-D549-4C43-B3F7-AA831A4460FD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417368" y="1539927"/>
            <a:ext cx="8382000" cy="0"/>
          </a:xfrm>
          <a:prstGeom prst="line">
            <a:avLst/>
          </a:prstGeom>
          <a:noFill/>
          <a:ln w="57150">
            <a:solidFill>
              <a:schemeClr val="bg1">
                <a:lumMod val="6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  <a:sym typeface="Wingdings" pitchFamily="2" charset="2"/>
            </a:endParaRPr>
          </a:p>
        </p:txBody>
      </p:sp>
      <p:pic>
        <p:nvPicPr>
          <p:cNvPr id="10" name="Picture 9" descr="Nebraska_N_RGB.png">
            <a:extLst>
              <a:ext uri="{FF2B5EF4-FFF2-40B4-BE49-F238E27FC236}">
                <a16:creationId xmlns:a16="http://schemas.microsoft.com/office/drawing/2014/main" id="{0E18028F-C987-4EB5-AEF3-37990EC4167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9635" y="2293516"/>
            <a:ext cx="1815450" cy="1692456"/>
          </a:xfrm>
          <a:prstGeom prst="rect">
            <a:avLst/>
          </a:prstGeom>
        </p:spPr>
      </p:pic>
      <p:pic>
        <p:nvPicPr>
          <p:cNvPr id="11" name="Picture 10" descr="1505.028 Toolbox PPT_Sidebar_1a.jpg">
            <a:extLst>
              <a:ext uri="{FF2B5EF4-FFF2-40B4-BE49-F238E27FC236}">
                <a16:creationId xmlns:a16="http://schemas.microsoft.com/office/drawing/2014/main" id="{462D0DB5-2CFE-438A-82F7-8531368CA1F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9071" t="7003" r="1401" b="84923"/>
          <a:stretch/>
        </p:blipFill>
        <p:spPr>
          <a:xfrm>
            <a:off x="531540" y="4247360"/>
            <a:ext cx="2871639" cy="1368795"/>
          </a:xfrm>
          <a:prstGeom prst="rect">
            <a:avLst/>
          </a:prstGeom>
        </p:spPr>
      </p:pic>
      <p:sp>
        <p:nvSpPr>
          <p:cNvPr id="12" name="Line 15">
            <a:extLst>
              <a:ext uri="{FF2B5EF4-FFF2-40B4-BE49-F238E27FC236}">
                <a16:creationId xmlns:a16="http://schemas.microsoft.com/office/drawing/2014/main" id="{5CAB74C4-64DD-45E8-B38E-0F9120A55D56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381000" y="6432731"/>
            <a:ext cx="8382000" cy="0"/>
          </a:xfrm>
          <a:prstGeom prst="line">
            <a:avLst/>
          </a:prstGeom>
          <a:noFill/>
          <a:ln w="57150">
            <a:solidFill>
              <a:srgbClr val="DD212B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" name="Line 17">
            <a:extLst>
              <a:ext uri="{FF2B5EF4-FFF2-40B4-BE49-F238E27FC236}">
                <a16:creationId xmlns:a16="http://schemas.microsoft.com/office/drawing/2014/main" id="{F57D5FD7-EE9F-4280-9F45-42A0C4378972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422275" y="1395594"/>
            <a:ext cx="8382000" cy="0"/>
          </a:xfrm>
          <a:prstGeom prst="line">
            <a:avLst/>
          </a:prstGeom>
          <a:noFill/>
          <a:ln w="57150">
            <a:solidFill>
              <a:srgbClr val="DD212B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065482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C567F1F5-194A-4EF4-8702-89EFF55C2EA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144E03DF-8FF9-4CC1-81A9-7D65C03EA82B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7 March 2025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57338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99275" y="76200"/>
            <a:ext cx="2032000" cy="57848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0100" y="76200"/>
            <a:ext cx="5946775" cy="57848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51B54694-5A4F-4DDE-A246-90E7B842FB9E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60DCB877-6D3E-4BCA-8EC7-D4670F81984A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7 March 2025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20981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11350" y="76200"/>
            <a:ext cx="6781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800100" y="1536700"/>
            <a:ext cx="8131175" cy="4324350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C4A63687-7E6C-4DE0-9BEB-8789448141D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E43D8F38-5EEC-4D31-B27F-2563D8A07911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7 March 2025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76783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896941" y="6381750"/>
            <a:ext cx="2133600" cy="47625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D957A480-45FD-4E4A-ABAC-1E7EB071E91C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7 March 2025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20180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683EF015-741B-43DE-8A3A-BDAB0992138F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2E6BC4E5-C517-43F2-870E-64EFEEF1198A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7 March 2025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14831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00100" y="1536700"/>
            <a:ext cx="3989388" cy="43243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41888" y="1536700"/>
            <a:ext cx="3989387" cy="43243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04E23353-4FEE-4528-8A35-E06682B0B952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3C7A53D6-9E1F-476B-811C-8B0D7D6C129D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7 March 2025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85542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E8D331FD-6F1F-4D9B-AF9A-483E3CAF767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7620B285-4050-43FA-AADB-0920DF539A7F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7 March 2025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42420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7FF413A6-C1B6-4F62-8CFB-187CFCE2157E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0EA175A4-5690-4F6B-983E-B173AF56C5D4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7 March 2025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19324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4B30F739-B175-493E-BCB7-A2F184EDE3C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6FB5E55D-52CC-4139-85F7-657F2B75D194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7 March 2025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89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AA4FB6B9-BF17-439A-AF11-BF4CD9B977C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085EA206-6CCF-4F3A-B44D-6D7AD10113F2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7 March 2025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77300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549A2477-CE7E-45C6-B43D-4B971EC74F5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F98E6776-D5C5-46E4-88B5-BCF57C743C82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7 March 2025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24527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00100" y="1536700"/>
            <a:ext cx="8131175" cy="432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911350" y="76200"/>
            <a:ext cx="6781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68" name="Rectangle 4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910388" y="6253163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mtClean="0">
                <a:latin typeface="Times New Roman" pitchFamily="18" charset="0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F49C0791-D0EA-4F3B-9503-D0DBAFE8CE0E}" type="slidenum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US" sz="1800">
              <a:solidFill>
                <a:srgbClr val="000000"/>
              </a:solidFill>
            </a:endParaRPr>
          </a:p>
        </p:txBody>
      </p:sp>
      <p:sp>
        <p:nvSpPr>
          <p:cNvPr id="10" name="Line 15">
            <a:extLst>
              <a:ext uri="{FF2B5EF4-FFF2-40B4-BE49-F238E27FC236}">
                <a16:creationId xmlns:a16="http://schemas.microsoft.com/office/drawing/2014/main" id="{249629B1-C453-42D3-9EF3-AA156145F673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381000" y="6451600"/>
            <a:ext cx="8382000" cy="0"/>
          </a:xfrm>
          <a:prstGeom prst="line">
            <a:avLst/>
          </a:prstGeom>
          <a:noFill/>
          <a:ln w="57150">
            <a:solidFill>
              <a:srgbClr val="DD212B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" name="Line 17">
            <a:extLst>
              <a:ext uri="{FF2B5EF4-FFF2-40B4-BE49-F238E27FC236}">
                <a16:creationId xmlns:a16="http://schemas.microsoft.com/office/drawing/2014/main" id="{9FB071E7-A68B-40DA-B16A-FAC75F9E3839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422275" y="1414463"/>
            <a:ext cx="8382000" cy="0"/>
          </a:xfrm>
          <a:prstGeom prst="line">
            <a:avLst/>
          </a:prstGeom>
          <a:noFill/>
          <a:ln w="57150">
            <a:solidFill>
              <a:srgbClr val="DD212B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" name="Text Box 43">
            <a:extLst>
              <a:ext uri="{FF2B5EF4-FFF2-40B4-BE49-F238E27FC236}">
                <a16:creationId xmlns:a16="http://schemas.microsoft.com/office/drawing/2014/main" id="{D461D5B7-1868-4D3B-B7FC-9E042845196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295400" y="6491288"/>
            <a:ext cx="65532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US" sz="1600" b="1" i="1" dirty="0">
                <a:solidFill>
                  <a:srgbClr val="000000"/>
                </a:solidFill>
                <a:latin typeface="Century Schoolbook" pitchFamily="18" charset="0"/>
              </a:rPr>
              <a:t>CSCE 436 – Advanced Embedded Systems</a:t>
            </a:r>
          </a:p>
        </p:txBody>
      </p:sp>
      <p:pic>
        <p:nvPicPr>
          <p:cNvPr id="13" name="Picture 12" descr="1505.028 Toolbox PPT_Sidebar_1a.jpg">
            <a:extLst>
              <a:ext uri="{FF2B5EF4-FFF2-40B4-BE49-F238E27FC236}">
                <a16:creationId xmlns:a16="http://schemas.microsoft.com/office/drawing/2014/main" id="{17CDDBF2-D90B-4A39-BE0A-BA5EF697D5D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9071" t="7003" r="1401" b="84923"/>
          <a:stretch/>
        </p:blipFill>
        <p:spPr>
          <a:xfrm>
            <a:off x="7972" y="196902"/>
            <a:ext cx="1896812" cy="9041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01960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  <p:sldLayoutId id="2147483699" r:id="rId12"/>
  </p:sldLayoutIdLst>
  <p:hf hdr="0" ftr="0"/>
  <p:txStyles>
    <p:titleStyle>
      <a:lvl1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pitchFamily="34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pitchFamily="34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pitchFamily="34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pitchFamily="34" charset="0"/>
        </a:defRPr>
      </a:lvl5pPr>
      <a:lvl6pPr marL="457200"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pitchFamily="34" charset="0"/>
        </a:defRPr>
      </a:lvl6pPr>
      <a:lvl7pPr marL="914400"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pitchFamily="34" charset="0"/>
        </a:defRPr>
      </a:lvl7pPr>
      <a:lvl8pPr marL="1371600"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pitchFamily="34" charset="0"/>
        </a:defRPr>
      </a:lvl8pPr>
      <a:lvl9pPr marL="1828800"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pitchFamily="34" charset="0"/>
        </a:defRPr>
      </a:lvl9pPr>
    </p:titleStyle>
    <p:bodyStyle>
      <a:lvl1pPr marL="285750" indent="-285750" algn="l" rtl="0" eaLnBrk="0" fontAlgn="base" hangingPunct="0">
        <a:spcBef>
          <a:spcPct val="20000"/>
        </a:spcBef>
        <a:spcAft>
          <a:spcPct val="0"/>
        </a:spcAft>
        <a:buClr>
          <a:srgbClr val="0C2D83"/>
        </a:buClr>
        <a:buSzPct val="80000"/>
        <a:buFont typeface="Wingdings" pitchFamily="2" charset="2"/>
        <a:buChar char="n"/>
        <a:defRPr sz="2400" b="1">
          <a:solidFill>
            <a:schemeClr val="tx1"/>
          </a:solidFill>
          <a:latin typeface="+mn-lt"/>
          <a:ea typeface="+mn-ea"/>
          <a:cs typeface="+mn-cs"/>
        </a:defRPr>
      </a:lvl1pPr>
      <a:lvl2pPr marL="688975" indent="-282575" algn="l" rtl="0" eaLnBrk="0" fontAlgn="base" hangingPunct="0">
        <a:spcBef>
          <a:spcPct val="20000"/>
        </a:spcBef>
        <a:spcAft>
          <a:spcPct val="0"/>
        </a:spcAft>
        <a:buClr>
          <a:srgbClr val="0C2D83"/>
        </a:buClr>
        <a:buSzPct val="80000"/>
        <a:buFont typeface="Wingdings" pitchFamily="2" charset="2"/>
        <a:buChar char="n"/>
        <a:defRPr sz="2200" b="1">
          <a:solidFill>
            <a:schemeClr val="tx1"/>
          </a:solidFill>
          <a:latin typeface="+mn-lt"/>
        </a:defRPr>
      </a:lvl2pPr>
      <a:lvl3pPr marL="1027113" indent="-223838" algn="l" rtl="0" eaLnBrk="0" fontAlgn="base" hangingPunct="0">
        <a:spcBef>
          <a:spcPct val="20000"/>
        </a:spcBef>
        <a:spcAft>
          <a:spcPct val="0"/>
        </a:spcAft>
        <a:buClr>
          <a:srgbClr val="0C2D83"/>
        </a:buClr>
        <a:buSzPct val="80000"/>
        <a:buFont typeface="Wingdings" pitchFamily="2" charset="2"/>
        <a:buChar char="n"/>
        <a:defRPr sz="2400" b="1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s://reference.digilentinc.com/learn/programmable-logic/tutorials/nexys-video-getting-started-with-microblaze/start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reference.digilentinc.com/learn/programmable-logic/tutorials/nexys-video-getting-started-with-microblaze/start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https://creativecommons.org/licenses/by-nc/3.0/" TargetMode="External"/><Relationship Id="rId2" Type="http://schemas.openxmlformats.org/officeDocument/2006/relationships/hyperlink" Target="http://shipsontheshore.wordpress.com/2012/04/17/short-break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hyperlink" Target="https://docs.amd.com/v/u/en-US/mb_ref_guide" TargetMode="Externa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hyperlink" Target="https://docs.amd.com/v/u/14.7-English/oslib_rm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36E9BEC4-3E0F-4B09-90A3-3EE604FD7A9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Prof Jeffrey Falkinburg</a:t>
            </a:r>
            <a:br>
              <a:rPr lang="en-US" dirty="0"/>
            </a:br>
            <a:r>
              <a:rPr lang="en-US" dirty="0"/>
              <a:t>Avery Hall 368</a:t>
            </a:r>
            <a:br>
              <a:rPr lang="en-US" dirty="0"/>
            </a:br>
            <a:r>
              <a:rPr lang="en-US" dirty="0"/>
              <a:t>472-5120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9C886524-97FD-4ABE-970F-8953651CF03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24554" y="2267131"/>
            <a:ext cx="5586046" cy="1905000"/>
          </a:xfrm>
        </p:spPr>
        <p:txBody>
          <a:bodyPr/>
          <a:lstStyle/>
          <a:p>
            <a:r>
              <a:rPr lang="en-US" dirty="0"/>
              <a:t>CSCE 436 – Advanced Embedded Systems </a:t>
            </a:r>
            <a:r>
              <a:rPr lang="en-US" sz="3600"/>
              <a:t>Lecture 20 </a:t>
            </a:r>
            <a:r>
              <a:rPr lang="en-US" sz="3600" dirty="0"/>
              <a:t>– Soft Core (</a:t>
            </a:r>
            <a:r>
              <a:rPr lang="en-US" sz="3600" dirty="0" err="1"/>
              <a:t>MicroBlaze</a:t>
            </a:r>
            <a:r>
              <a:rPr lang="en-US" sz="3600" dirty="0"/>
              <a:t>) + Custom IP with Interrupt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14477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MicroBlaze</a:t>
            </a:r>
            <a:r>
              <a:rPr lang="en-US" dirty="0"/>
              <a:t> + Custom IP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2723752" y="1796897"/>
            <a:ext cx="4697837" cy="678761"/>
          </a:xfrm>
          <a:prstGeom prst="roundRect">
            <a:avLst>
              <a:gd name="adj" fmla="val 13495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spcCol="0" rtlCol="0" anchor="ctr"/>
          <a:lstStyle/>
          <a:p>
            <a:pPr algn="ctr"/>
            <a:endParaRPr lang="en-US" sz="1800"/>
          </a:p>
        </p:txBody>
      </p:sp>
      <p:sp>
        <p:nvSpPr>
          <p:cNvPr id="8" name="TextBox 7"/>
          <p:cNvSpPr txBox="1"/>
          <p:nvPr/>
        </p:nvSpPr>
        <p:spPr>
          <a:xfrm>
            <a:off x="2806995" y="1796897"/>
            <a:ext cx="3255792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b="1" dirty="0"/>
              <a:t>axi_uartlite_0 @ 40600000</a:t>
            </a:r>
            <a:endParaRPr lang="en-US" sz="4400" b="1" dirty="0"/>
          </a:p>
        </p:txBody>
      </p:sp>
      <p:cxnSp>
        <p:nvCxnSpPr>
          <p:cNvPr id="9" name="Straight Connector 8"/>
          <p:cNvCxnSpPr>
            <a:endCxn id="17" idx="1"/>
          </p:cNvCxnSpPr>
          <p:nvPr/>
        </p:nvCxnSpPr>
        <p:spPr>
          <a:xfrm>
            <a:off x="3628519" y="4143847"/>
            <a:ext cx="2167568" cy="0"/>
          </a:xfrm>
          <a:prstGeom prst="line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4338671" y="3832569"/>
            <a:ext cx="1438967" cy="338554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600" dirty="0"/>
              <a:t>S_AXI_ACLK</a:t>
            </a:r>
          </a:p>
        </p:txBody>
      </p:sp>
      <p:cxnSp>
        <p:nvCxnSpPr>
          <p:cNvPr id="11" name="Straight Connector 10"/>
          <p:cNvCxnSpPr>
            <a:endCxn id="18" idx="1"/>
          </p:cNvCxnSpPr>
          <p:nvPr/>
        </p:nvCxnSpPr>
        <p:spPr>
          <a:xfrm>
            <a:off x="3590419" y="4447709"/>
            <a:ext cx="2167567" cy="0"/>
          </a:xfrm>
          <a:prstGeom prst="line">
            <a:avLst/>
          </a:prstGeom>
          <a:ln w="12700">
            <a:solidFill>
              <a:schemeClr val="tx1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3817751" y="4136431"/>
            <a:ext cx="1957430" cy="338554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600" dirty="0"/>
              <a:t>S_AXI_ARESETN</a:t>
            </a:r>
          </a:p>
        </p:txBody>
      </p:sp>
      <p:cxnSp>
        <p:nvCxnSpPr>
          <p:cNvPr id="13" name="Straight Connector 12"/>
          <p:cNvCxnSpPr>
            <a:endCxn id="19" idx="1"/>
          </p:cNvCxnSpPr>
          <p:nvPr/>
        </p:nvCxnSpPr>
        <p:spPr>
          <a:xfrm flipV="1">
            <a:off x="3628519" y="4759796"/>
            <a:ext cx="2177093" cy="8158"/>
          </a:xfrm>
          <a:prstGeom prst="line">
            <a:avLst/>
          </a:prstGeom>
          <a:ln w="508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4338671" y="4448518"/>
            <a:ext cx="1446034" cy="338554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600" dirty="0"/>
              <a:t>slv_reg1</a:t>
            </a:r>
            <a:endParaRPr lang="en-US" sz="2000" dirty="0"/>
          </a:p>
        </p:txBody>
      </p:sp>
      <p:sp>
        <p:nvSpPr>
          <p:cNvPr id="17" name="TextBox 16"/>
          <p:cNvSpPr txBox="1"/>
          <p:nvPr/>
        </p:nvSpPr>
        <p:spPr>
          <a:xfrm>
            <a:off x="5796087" y="3959181"/>
            <a:ext cx="5334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err="1"/>
              <a:t>clk</a:t>
            </a:r>
            <a:endParaRPr lang="en-US" sz="1800" dirty="0"/>
          </a:p>
        </p:txBody>
      </p:sp>
      <p:sp>
        <p:nvSpPr>
          <p:cNvPr id="18" name="TextBox 17"/>
          <p:cNvSpPr txBox="1"/>
          <p:nvPr/>
        </p:nvSpPr>
        <p:spPr>
          <a:xfrm>
            <a:off x="5757986" y="4263043"/>
            <a:ext cx="992856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/>
              <a:t> </a:t>
            </a:r>
            <a:r>
              <a:rPr lang="en-US" sz="1800" dirty="0" err="1"/>
              <a:t>reset_n</a:t>
            </a:r>
            <a:endParaRPr lang="en-US" sz="1800" dirty="0"/>
          </a:p>
        </p:txBody>
      </p:sp>
      <p:sp>
        <p:nvSpPr>
          <p:cNvPr id="19" name="TextBox 18"/>
          <p:cNvSpPr txBox="1"/>
          <p:nvPr/>
        </p:nvSpPr>
        <p:spPr>
          <a:xfrm>
            <a:off x="5805612" y="4575130"/>
            <a:ext cx="759542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/>
              <a:t>ctrl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183773" y="1594531"/>
            <a:ext cx="8003422" cy="4755435"/>
          </a:xfrm>
          <a:prstGeom prst="roundRect">
            <a:avLst>
              <a:gd name="adj" fmla="val 6245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spcCol="0" rtlCol="0" anchor="ctr"/>
          <a:lstStyle/>
          <a:p>
            <a:pPr algn="ctr"/>
            <a:endParaRPr lang="en-US" sz="1800"/>
          </a:p>
        </p:txBody>
      </p:sp>
      <p:sp>
        <p:nvSpPr>
          <p:cNvPr id="22" name="TextBox 21"/>
          <p:cNvSpPr txBox="1"/>
          <p:nvPr/>
        </p:nvSpPr>
        <p:spPr>
          <a:xfrm>
            <a:off x="178080" y="1609301"/>
            <a:ext cx="2400532" cy="400110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2000" b="1" dirty="0" err="1"/>
              <a:t>Artix</a:t>
            </a:r>
            <a:r>
              <a:rPr lang="en-US" sz="2000" b="1" dirty="0"/>
              <a:t> 7 (design_1)</a:t>
            </a:r>
            <a:endParaRPr lang="en-US" sz="4800" b="1" dirty="0"/>
          </a:p>
        </p:txBody>
      </p:sp>
      <p:sp>
        <p:nvSpPr>
          <p:cNvPr id="23" name="Rounded Rectangle 22"/>
          <p:cNvSpPr/>
          <p:nvPr/>
        </p:nvSpPr>
        <p:spPr>
          <a:xfrm>
            <a:off x="349288" y="2821246"/>
            <a:ext cx="1868328" cy="3368542"/>
          </a:xfrm>
          <a:prstGeom prst="roundRect">
            <a:avLst>
              <a:gd name="adj" fmla="val 13495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spcCol="0" rtlCol="0" anchor="ctr"/>
          <a:lstStyle/>
          <a:p>
            <a:pPr algn="ctr"/>
            <a:endParaRPr lang="en-US" sz="1800"/>
          </a:p>
        </p:txBody>
      </p:sp>
      <p:sp>
        <p:nvSpPr>
          <p:cNvPr id="24" name="TextBox 23"/>
          <p:cNvSpPr txBox="1"/>
          <p:nvPr/>
        </p:nvSpPr>
        <p:spPr>
          <a:xfrm>
            <a:off x="589405" y="2836413"/>
            <a:ext cx="15240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800" b="1" dirty="0" err="1"/>
              <a:t>MicroBlaze</a:t>
            </a:r>
            <a:endParaRPr lang="en-US" sz="4400" b="1" dirty="0"/>
          </a:p>
        </p:txBody>
      </p:sp>
      <p:sp>
        <p:nvSpPr>
          <p:cNvPr id="25" name="Rounded Rectangle 24"/>
          <p:cNvSpPr/>
          <p:nvPr/>
        </p:nvSpPr>
        <p:spPr>
          <a:xfrm>
            <a:off x="533996" y="3242037"/>
            <a:ext cx="1490615" cy="1937938"/>
          </a:xfrm>
          <a:prstGeom prst="roundRect">
            <a:avLst>
              <a:gd name="adj" fmla="val 13495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spcCol="0" rtlCol="0" anchor="ctr"/>
          <a:lstStyle/>
          <a:p>
            <a:pPr algn="ctr"/>
            <a:endParaRPr lang="en-US" sz="1800"/>
          </a:p>
        </p:txBody>
      </p:sp>
      <p:sp>
        <p:nvSpPr>
          <p:cNvPr id="26" name="TextBox 25"/>
          <p:cNvSpPr txBox="1"/>
          <p:nvPr/>
        </p:nvSpPr>
        <p:spPr>
          <a:xfrm>
            <a:off x="531371" y="3242037"/>
            <a:ext cx="15240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800" b="1" dirty="0"/>
              <a:t>Lec19.c</a:t>
            </a:r>
            <a:endParaRPr lang="en-US" sz="4400" b="1" dirty="0"/>
          </a:p>
        </p:txBody>
      </p:sp>
      <p:sp>
        <p:nvSpPr>
          <p:cNvPr id="27" name="Rounded Rectangle 26"/>
          <p:cNvSpPr/>
          <p:nvPr/>
        </p:nvSpPr>
        <p:spPr>
          <a:xfrm>
            <a:off x="2498963" y="2821246"/>
            <a:ext cx="5132825" cy="3368542"/>
          </a:xfrm>
          <a:prstGeom prst="roundRect">
            <a:avLst>
              <a:gd name="adj" fmla="val 9563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spcCol="0" rtlCol="0" anchor="ctr"/>
          <a:lstStyle/>
          <a:p>
            <a:pPr algn="ctr"/>
            <a:endParaRPr lang="en-US" sz="1800"/>
          </a:p>
        </p:txBody>
      </p:sp>
      <p:sp>
        <p:nvSpPr>
          <p:cNvPr id="28" name="TextBox 27"/>
          <p:cNvSpPr txBox="1"/>
          <p:nvPr/>
        </p:nvSpPr>
        <p:spPr>
          <a:xfrm>
            <a:off x="2507263" y="2836413"/>
            <a:ext cx="5478103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b="1" dirty="0"/>
              <a:t>my_counter_ip_v1_0.vhd @ 0x44a00000</a:t>
            </a:r>
            <a:endParaRPr lang="en-US" sz="4400" b="1" dirty="0"/>
          </a:p>
        </p:txBody>
      </p:sp>
      <p:sp>
        <p:nvSpPr>
          <p:cNvPr id="30" name="Rounded Rectangle 29"/>
          <p:cNvSpPr/>
          <p:nvPr/>
        </p:nvSpPr>
        <p:spPr>
          <a:xfrm>
            <a:off x="2723753" y="3242037"/>
            <a:ext cx="904766" cy="2778934"/>
          </a:xfrm>
          <a:prstGeom prst="roundRect">
            <a:avLst>
              <a:gd name="adj" fmla="val 13495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spcCol="0" rtlCol="0" anchor="ctr"/>
          <a:lstStyle/>
          <a:p>
            <a:pPr algn="ctr"/>
            <a:endParaRPr lang="en-US" sz="1800"/>
          </a:p>
        </p:txBody>
      </p:sp>
      <p:sp>
        <p:nvSpPr>
          <p:cNvPr id="31" name="TextBox 30"/>
          <p:cNvSpPr txBox="1"/>
          <p:nvPr/>
        </p:nvSpPr>
        <p:spPr>
          <a:xfrm>
            <a:off x="2727689" y="3239689"/>
            <a:ext cx="900829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800" b="1" dirty="0" err="1"/>
              <a:t>axi_lite</a:t>
            </a:r>
            <a:endParaRPr lang="en-US" sz="4400" b="1" dirty="0"/>
          </a:p>
        </p:txBody>
      </p:sp>
      <p:sp>
        <p:nvSpPr>
          <p:cNvPr id="32" name="Rounded Rectangle 31"/>
          <p:cNvSpPr/>
          <p:nvPr/>
        </p:nvSpPr>
        <p:spPr>
          <a:xfrm>
            <a:off x="4014699" y="3239689"/>
            <a:ext cx="3406891" cy="2781282"/>
          </a:xfrm>
          <a:prstGeom prst="roundRect">
            <a:avLst>
              <a:gd name="adj" fmla="val 8134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spcCol="0" rtlCol="0" anchor="ctr"/>
          <a:lstStyle/>
          <a:p>
            <a:pPr algn="ctr"/>
            <a:endParaRPr lang="en-US" sz="1800"/>
          </a:p>
        </p:txBody>
      </p:sp>
      <p:sp>
        <p:nvSpPr>
          <p:cNvPr id="33" name="TextBox 32"/>
          <p:cNvSpPr txBox="1"/>
          <p:nvPr/>
        </p:nvSpPr>
        <p:spPr>
          <a:xfrm>
            <a:off x="4018937" y="3239689"/>
            <a:ext cx="3672046" cy="338554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600" b="1" dirty="0"/>
              <a:t>my_counter_ip_v1_0_S00_AXI.vhd</a:t>
            </a:r>
            <a:endParaRPr lang="en-US" sz="4000" b="1" dirty="0"/>
          </a:p>
        </p:txBody>
      </p:sp>
      <p:sp>
        <p:nvSpPr>
          <p:cNvPr id="34" name="Rounded Rectangle 33"/>
          <p:cNvSpPr/>
          <p:nvPr/>
        </p:nvSpPr>
        <p:spPr>
          <a:xfrm>
            <a:off x="5805612" y="3730265"/>
            <a:ext cx="1490615" cy="1863315"/>
          </a:xfrm>
          <a:prstGeom prst="roundRect">
            <a:avLst>
              <a:gd name="adj" fmla="val 13495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spcCol="0" rtlCol="0" anchor="ctr"/>
          <a:lstStyle/>
          <a:p>
            <a:pPr algn="ctr"/>
            <a:endParaRPr lang="en-US" sz="1800"/>
          </a:p>
        </p:txBody>
      </p:sp>
      <p:sp>
        <p:nvSpPr>
          <p:cNvPr id="35" name="TextBox 34"/>
          <p:cNvSpPr txBox="1"/>
          <p:nvPr/>
        </p:nvSpPr>
        <p:spPr>
          <a:xfrm>
            <a:off x="5783570" y="3728002"/>
            <a:ext cx="149324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800" b="1" dirty="0"/>
              <a:t>Lec19.vhd</a:t>
            </a:r>
            <a:endParaRPr lang="en-US" sz="4400" b="1" dirty="0"/>
          </a:p>
        </p:txBody>
      </p:sp>
      <p:sp>
        <p:nvSpPr>
          <p:cNvPr id="40" name="TextBox 39"/>
          <p:cNvSpPr txBox="1"/>
          <p:nvPr/>
        </p:nvSpPr>
        <p:spPr>
          <a:xfrm>
            <a:off x="4121473" y="4731559"/>
            <a:ext cx="570681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/>
              <a:t>32</a:t>
            </a:r>
          </a:p>
        </p:txBody>
      </p:sp>
      <p:cxnSp>
        <p:nvCxnSpPr>
          <p:cNvPr id="41" name="Straight Connector 40"/>
          <p:cNvCxnSpPr/>
          <p:nvPr/>
        </p:nvCxnSpPr>
        <p:spPr>
          <a:xfrm flipV="1">
            <a:off x="4471176" y="4615554"/>
            <a:ext cx="323623" cy="3048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>
            <a:endCxn id="44" idx="1"/>
          </p:cNvCxnSpPr>
          <p:nvPr/>
        </p:nvCxnSpPr>
        <p:spPr>
          <a:xfrm flipV="1">
            <a:off x="3628519" y="5066944"/>
            <a:ext cx="2174745" cy="8158"/>
          </a:xfrm>
          <a:prstGeom prst="line">
            <a:avLst/>
          </a:prstGeom>
          <a:ln w="508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/>
          <p:cNvSpPr txBox="1"/>
          <p:nvPr/>
        </p:nvSpPr>
        <p:spPr>
          <a:xfrm>
            <a:off x="4336323" y="4755666"/>
            <a:ext cx="1446034" cy="338554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600" dirty="0"/>
              <a:t>slv_reg0</a:t>
            </a:r>
            <a:endParaRPr lang="en-US" sz="2000" dirty="0"/>
          </a:p>
        </p:txBody>
      </p:sp>
      <p:sp>
        <p:nvSpPr>
          <p:cNvPr id="44" name="TextBox 43"/>
          <p:cNvSpPr txBox="1"/>
          <p:nvPr/>
        </p:nvSpPr>
        <p:spPr>
          <a:xfrm>
            <a:off x="5803264" y="4882278"/>
            <a:ext cx="759542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/>
              <a:t>Q/D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4119125" y="5038707"/>
            <a:ext cx="570681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/>
              <a:t>32</a:t>
            </a:r>
          </a:p>
        </p:txBody>
      </p:sp>
      <p:cxnSp>
        <p:nvCxnSpPr>
          <p:cNvPr id="46" name="Straight Connector 45"/>
          <p:cNvCxnSpPr/>
          <p:nvPr/>
        </p:nvCxnSpPr>
        <p:spPr>
          <a:xfrm flipV="1">
            <a:off x="4468828" y="4922702"/>
            <a:ext cx="323623" cy="3048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>
            <a:off x="5246314" y="5755683"/>
            <a:ext cx="2779498" cy="0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Rounded Rectangle 66"/>
          <p:cNvSpPr/>
          <p:nvPr/>
        </p:nvSpPr>
        <p:spPr>
          <a:xfrm>
            <a:off x="7772388" y="4263042"/>
            <a:ext cx="821493" cy="1926745"/>
          </a:xfrm>
          <a:prstGeom prst="roundRect">
            <a:avLst>
              <a:gd name="adj" fmla="val 13495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spcCol="0" rtlCol="0" anchor="ctr"/>
          <a:lstStyle/>
          <a:p>
            <a:pPr algn="ctr"/>
            <a:endParaRPr lang="en-US" sz="1800"/>
          </a:p>
        </p:txBody>
      </p:sp>
      <p:sp>
        <p:nvSpPr>
          <p:cNvPr id="68" name="TextBox 67"/>
          <p:cNvSpPr txBox="1"/>
          <p:nvPr/>
        </p:nvSpPr>
        <p:spPr>
          <a:xfrm rot="16200000">
            <a:off x="7327030" y="4957567"/>
            <a:ext cx="1720330" cy="338554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600" b="1" dirty="0"/>
              <a:t>Lec19.xdc</a:t>
            </a:r>
            <a:endParaRPr lang="en-US" sz="4000" b="1" dirty="0"/>
          </a:p>
        </p:txBody>
      </p:sp>
      <p:cxnSp>
        <p:nvCxnSpPr>
          <p:cNvPr id="70" name="Straight Connector 69"/>
          <p:cNvCxnSpPr/>
          <p:nvPr/>
        </p:nvCxnSpPr>
        <p:spPr>
          <a:xfrm flipV="1">
            <a:off x="5246314" y="5090258"/>
            <a:ext cx="0" cy="665425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TextBox 72"/>
          <p:cNvSpPr txBox="1"/>
          <p:nvPr/>
        </p:nvSpPr>
        <p:spPr>
          <a:xfrm>
            <a:off x="5298597" y="5708655"/>
            <a:ext cx="570681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/>
              <a:t>8</a:t>
            </a:r>
          </a:p>
        </p:txBody>
      </p:sp>
      <p:cxnSp>
        <p:nvCxnSpPr>
          <p:cNvPr id="74" name="Straight Connector 73"/>
          <p:cNvCxnSpPr/>
          <p:nvPr/>
        </p:nvCxnSpPr>
        <p:spPr>
          <a:xfrm flipV="1">
            <a:off x="5531337" y="5613916"/>
            <a:ext cx="323623" cy="3048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TextBox 74"/>
          <p:cNvSpPr txBox="1"/>
          <p:nvPr/>
        </p:nvSpPr>
        <p:spPr>
          <a:xfrm>
            <a:off x="7772388" y="5571017"/>
            <a:ext cx="821492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800" dirty="0"/>
              <a:t>LED</a:t>
            </a:r>
          </a:p>
        </p:txBody>
      </p:sp>
      <p:cxnSp>
        <p:nvCxnSpPr>
          <p:cNvPr id="76" name="Straight Connector 75"/>
          <p:cNvCxnSpPr>
            <a:stCxn id="75" idx="3"/>
          </p:cNvCxnSpPr>
          <p:nvPr/>
        </p:nvCxnSpPr>
        <p:spPr>
          <a:xfrm>
            <a:off x="8593880" y="5755683"/>
            <a:ext cx="379999" cy="0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TextBox 78"/>
          <p:cNvSpPr txBox="1"/>
          <p:nvPr/>
        </p:nvSpPr>
        <p:spPr>
          <a:xfrm>
            <a:off x="8527313" y="3930029"/>
            <a:ext cx="576930" cy="181588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>
              <a:spcBef>
                <a:spcPts val="0"/>
              </a:spcBef>
            </a:pPr>
            <a:r>
              <a:rPr lang="en-US" sz="1400" dirty="0"/>
              <a:t>T14</a:t>
            </a:r>
          </a:p>
          <a:p>
            <a:pPr algn="ctr">
              <a:spcBef>
                <a:spcPts val="0"/>
              </a:spcBef>
            </a:pPr>
            <a:r>
              <a:rPr lang="en-US" sz="1400" dirty="0"/>
              <a:t>T15</a:t>
            </a:r>
          </a:p>
          <a:p>
            <a:pPr algn="ctr">
              <a:spcBef>
                <a:spcPts val="0"/>
              </a:spcBef>
            </a:pPr>
            <a:r>
              <a:rPr lang="en-US" sz="1400" dirty="0"/>
              <a:t>T16</a:t>
            </a:r>
          </a:p>
          <a:p>
            <a:pPr algn="ctr">
              <a:spcBef>
                <a:spcPts val="0"/>
              </a:spcBef>
            </a:pPr>
            <a:r>
              <a:rPr lang="en-US" sz="1400" dirty="0"/>
              <a:t>U16</a:t>
            </a:r>
          </a:p>
          <a:p>
            <a:pPr algn="ctr">
              <a:spcBef>
                <a:spcPts val="0"/>
              </a:spcBef>
            </a:pPr>
            <a:r>
              <a:rPr lang="en-US" sz="1400" dirty="0"/>
              <a:t>V15</a:t>
            </a:r>
          </a:p>
          <a:p>
            <a:pPr algn="ctr">
              <a:spcBef>
                <a:spcPts val="0"/>
              </a:spcBef>
            </a:pPr>
            <a:r>
              <a:rPr lang="en-US" sz="1400" dirty="0"/>
              <a:t>W16</a:t>
            </a:r>
          </a:p>
          <a:p>
            <a:pPr algn="ctr">
              <a:spcBef>
                <a:spcPts val="0"/>
              </a:spcBef>
            </a:pPr>
            <a:r>
              <a:rPr lang="en-US" sz="1400" dirty="0"/>
              <a:t>W15</a:t>
            </a:r>
          </a:p>
          <a:p>
            <a:pPr algn="ctr">
              <a:spcBef>
                <a:spcPts val="0"/>
              </a:spcBef>
            </a:pPr>
            <a:r>
              <a:rPr lang="en-US" sz="1400" dirty="0"/>
              <a:t>Y13</a:t>
            </a:r>
          </a:p>
        </p:txBody>
      </p:sp>
      <p:sp>
        <p:nvSpPr>
          <p:cNvPr id="80" name="Rounded Rectangle 79"/>
          <p:cNvSpPr/>
          <p:nvPr/>
        </p:nvSpPr>
        <p:spPr>
          <a:xfrm>
            <a:off x="7775926" y="1809230"/>
            <a:ext cx="821493" cy="2288104"/>
          </a:xfrm>
          <a:prstGeom prst="roundRect">
            <a:avLst>
              <a:gd name="adj" fmla="val 13495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spcCol="0" rtlCol="0" anchor="ctr"/>
          <a:lstStyle/>
          <a:p>
            <a:pPr algn="ctr"/>
            <a:endParaRPr lang="en-US" sz="1800"/>
          </a:p>
        </p:txBody>
      </p:sp>
      <p:sp>
        <p:nvSpPr>
          <p:cNvPr id="81" name="TextBox 80"/>
          <p:cNvSpPr txBox="1"/>
          <p:nvPr/>
        </p:nvSpPr>
        <p:spPr>
          <a:xfrm rot="16200000">
            <a:off x="7279374" y="2874509"/>
            <a:ext cx="1354867" cy="338554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600" b="1" dirty="0"/>
              <a:t>Design_1.xdc</a:t>
            </a:r>
            <a:endParaRPr lang="en-US" sz="4000" b="1" dirty="0"/>
          </a:p>
        </p:txBody>
      </p:sp>
      <p:sp>
        <p:nvSpPr>
          <p:cNvPr id="84" name="TextBox 83"/>
          <p:cNvSpPr txBox="1"/>
          <p:nvPr/>
        </p:nvSpPr>
        <p:spPr>
          <a:xfrm>
            <a:off x="8417932" y="1743169"/>
            <a:ext cx="743014" cy="523220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>
              <a:spcBef>
                <a:spcPts val="0"/>
              </a:spcBef>
            </a:pPr>
            <a:r>
              <a:rPr lang="en-US" sz="1400" dirty="0"/>
              <a:t>AA19</a:t>
            </a:r>
          </a:p>
          <a:p>
            <a:pPr algn="r">
              <a:spcBef>
                <a:spcPts val="0"/>
              </a:spcBef>
            </a:pPr>
            <a:r>
              <a:rPr lang="en-US" sz="1400" dirty="0"/>
              <a:t>V18</a:t>
            </a:r>
          </a:p>
        </p:txBody>
      </p:sp>
      <p:cxnSp>
        <p:nvCxnSpPr>
          <p:cNvPr id="85" name="Straight Connector 84"/>
          <p:cNvCxnSpPr>
            <a:stCxn id="88" idx="3"/>
            <a:endCxn id="86" idx="1"/>
          </p:cNvCxnSpPr>
          <p:nvPr/>
        </p:nvCxnSpPr>
        <p:spPr>
          <a:xfrm>
            <a:off x="7411689" y="1988145"/>
            <a:ext cx="361496" cy="0"/>
          </a:xfrm>
          <a:prstGeom prst="line">
            <a:avLst/>
          </a:prstGeom>
          <a:ln w="12700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TextBox 85"/>
          <p:cNvSpPr txBox="1"/>
          <p:nvPr/>
        </p:nvSpPr>
        <p:spPr>
          <a:xfrm>
            <a:off x="7773185" y="1803479"/>
            <a:ext cx="5334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/>
              <a:t>RX</a:t>
            </a:r>
          </a:p>
        </p:txBody>
      </p:sp>
      <p:sp>
        <p:nvSpPr>
          <p:cNvPr id="88" name="TextBox 87"/>
          <p:cNvSpPr txBox="1"/>
          <p:nvPr/>
        </p:nvSpPr>
        <p:spPr>
          <a:xfrm>
            <a:off x="6878289" y="1803479"/>
            <a:ext cx="5334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/>
              <a:t>RX</a:t>
            </a:r>
          </a:p>
        </p:txBody>
      </p:sp>
      <p:cxnSp>
        <p:nvCxnSpPr>
          <p:cNvPr id="92" name="Straight Connector 91"/>
          <p:cNvCxnSpPr>
            <a:stCxn id="94" idx="3"/>
            <a:endCxn id="93" idx="1"/>
          </p:cNvCxnSpPr>
          <p:nvPr/>
        </p:nvCxnSpPr>
        <p:spPr>
          <a:xfrm>
            <a:off x="7415227" y="2214976"/>
            <a:ext cx="361496" cy="0"/>
          </a:xfrm>
          <a:prstGeom prst="line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" name="TextBox 92"/>
          <p:cNvSpPr txBox="1"/>
          <p:nvPr/>
        </p:nvSpPr>
        <p:spPr>
          <a:xfrm>
            <a:off x="7776723" y="2030310"/>
            <a:ext cx="5334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/>
              <a:t>TX</a:t>
            </a:r>
          </a:p>
        </p:txBody>
      </p:sp>
      <p:sp>
        <p:nvSpPr>
          <p:cNvPr id="94" name="TextBox 93"/>
          <p:cNvSpPr txBox="1"/>
          <p:nvPr/>
        </p:nvSpPr>
        <p:spPr>
          <a:xfrm>
            <a:off x="6881827" y="2030310"/>
            <a:ext cx="5334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/>
              <a:t>TX</a:t>
            </a:r>
          </a:p>
        </p:txBody>
      </p:sp>
      <p:cxnSp>
        <p:nvCxnSpPr>
          <p:cNvPr id="95" name="Straight Connector 94"/>
          <p:cNvCxnSpPr>
            <a:stCxn id="86" idx="3"/>
          </p:cNvCxnSpPr>
          <p:nvPr/>
        </p:nvCxnSpPr>
        <p:spPr>
          <a:xfrm>
            <a:off x="8306585" y="1988145"/>
            <a:ext cx="767265" cy="0"/>
          </a:xfrm>
          <a:prstGeom prst="line">
            <a:avLst/>
          </a:prstGeom>
          <a:ln w="127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Straight Connector 97"/>
          <p:cNvCxnSpPr/>
          <p:nvPr/>
        </p:nvCxnSpPr>
        <p:spPr>
          <a:xfrm flipV="1">
            <a:off x="8310123" y="2204205"/>
            <a:ext cx="763727" cy="138"/>
          </a:xfrm>
          <a:prstGeom prst="line">
            <a:avLst/>
          </a:prstGeom>
          <a:ln w="127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Connector 105"/>
          <p:cNvCxnSpPr/>
          <p:nvPr/>
        </p:nvCxnSpPr>
        <p:spPr>
          <a:xfrm flipV="1">
            <a:off x="2217615" y="4505517"/>
            <a:ext cx="506137" cy="1"/>
          </a:xfrm>
          <a:prstGeom prst="line">
            <a:avLst/>
          </a:prstGeom>
          <a:ln w="508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Connector 109"/>
          <p:cNvCxnSpPr/>
          <p:nvPr/>
        </p:nvCxnSpPr>
        <p:spPr>
          <a:xfrm flipV="1">
            <a:off x="2356366" y="2136278"/>
            <a:ext cx="0" cy="2369240"/>
          </a:xfrm>
          <a:prstGeom prst="line">
            <a:avLst/>
          </a:prstGeom>
          <a:ln w="508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Connector 111"/>
          <p:cNvCxnSpPr>
            <a:endCxn id="7" idx="1"/>
          </p:cNvCxnSpPr>
          <p:nvPr/>
        </p:nvCxnSpPr>
        <p:spPr>
          <a:xfrm>
            <a:off x="2335100" y="2136277"/>
            <a:ext cx="388652" cy="1"/>
          </a:xfrm>
          <a:prstGeom prst="line">
            <a:avLst/>
          </a:prstGeom>
          <a:ln w="508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1" name="TextBox 120"/>
          <p:cNvSpPr txBox="1"/>
          <p:nvPr/>
        </p:nvSpPr>
        <p:spPr>
          <a:xfrm>
            <a:off x="8063814" y="3428941"/>
            <a:ext cx="5334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 err="1"/>
              <a:t>clk</a:t>
            </a:r>
            <a:endParaRPr lang="en-US" sz="1800" dirty="0"/>
          </a:p>
        </p:txBody>
      </p:sp>
      <p:sp>
        <p:nvSpPr>
          <p:cNvPr id="122" name="TextBox 121"/>
          <p:cNvSpPr txBox="1"/>
          <p:nvPr/>
        </p:nvSpPr>
        <p:spPr>
          <a:xfrm>
            <a:off x="7690983" y="3634506"/>
            <a:ext cx="909769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 err="1"/>
              <a:t>reset_n</a:t>
            </a:r>
            <a:endParaRPr lang="en-US" sz="1800" dirty="0"/>
          </a:p>
        </p:txBody>
      </p:sp>
      <p:cxnSp>
        <p:nvCxnSpPr>
          <p:cNvPr id="123" name="Straight Connector 122"/>
          <p:cNvCxnSpPr/>
          <p:nvPr/>
        </p:nvCxnSpPr>
        <p:spPr>
          <a:xfrm>
            <a:off x="8600752" y="3608975"/>
            <a:ext cx="476636" cy="4633"/>
          </a:xfrm>
          <a:prstGeom prst="line">
            <a:avLst/>
          </a:prstGeom>
          <a:ln w="127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Straight Connector 123"/>
          <p:cNvCxnSpPr/>
          <p:nvPr/>
        </p:nvCxnSpPr>
        <p:spPr>
          <a:xfrm flipV="1">
            <a:off x="8600752" y="3819036"/>
            <a:ext cx="476636" cy="136"/>
          </a:xfrm>
          <a:prstGeom prst="line">
            <a:avLst/>
          </a:prstGeom>
          <a:ln w="127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6" name="TextBox 125"/>
          <p:cNvSpPr txBox="1"/>
          <p:nvPr/>
        </p:nvSpPr>
        <p:spPr>
          <a:xfrm>
            <a:off x="8272608" y="3347365"/>
            <a:ext cx="743014" cy="523220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>
              <a:spcBef>
                <a:spcPts val="0"/>
              </a:spcBef>
            </a:pPr>
            <a:r>
              <a:rPr lang="en-US" sz="1400" dirty="0"/>
              <a:t>R4</a:t>
            </a:r>
          </a:p>
          <a:p>
            <a:pPr algn="r">
              <a:spcBef>
                <a:spcPts val="0"/>
              </a:spcBef>
            </a:pPr>
            <a:r>
              <a:rPr lang="en-US" sz="1400" dirty="0"/>
              <a:t>G4</a:t>
            </a:r>
          </a:p>
        </p:txBody>
      </p:sp>
      <p:sp>
        <p:nvSpPr>
          <p:cNvPr id="6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381750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10</a:t>
            </a:fld>
            <a:endParaRPr lang="en-US" dirty="0">
              <a:solidFill>
                <a:srgbClr val="000000"/>
              </a:solidFill>
            </a:endParaRPr>
          </a:p>
        </p:txBody>
      </p:sp>
      <p:cxnSp>
        <p:nvCxnSpPr>
          <p:cNvPr id="65" name="Straight Connector 64"/>
          <p:cNvCxnSpPr>
            <a:endCxn id="66" idx="1"/>
          </p:cNvCxnSpPr>
          <p:nvPr/>
        </p:nvCxnSpPr>
        <p:spPr>
          <a:xfrm>
            <a:off x="3628518" y="5364640"/>
            <a:ext cx="2183483" cy="0"/>
          </a:xfrm>
          <a:prstGeom prst="line">
            <a:avLst/>
          </a:prstGeom>
          <a:ln w="12700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TextBox 65"/>
          <p:cNvSpPr txBox="1"/>
          <p:nvPr/>
        </p:nvSpPr>
        <p:spPr>
          <a:xfrm>
            <a:off x="5812001" y="5179974"/>
            <a:ext cx="992856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/>
              <a:t>roll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4338671" y="5058118"/>
            <a:ext cx="1446034" cy="338554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600" dirty="0"/>
              <a:t>slv_reg2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2176967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" grpId="0"/>
      <p:bldP spid="7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MicroBlaze</a:t>
            </a:r>
            <a:r>
              <a:rPr lang="en-US" dirty="0"/>
              <a:t> + Custom IP with Interrupt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2723752" y="1673072"/>
            <a:ext cx="4697837" cy="678761"/>
          </a:xfrm>
          <a:prstGeom prst="roundRect">
            <a:avLst>
              <a:gd name="adj" fmla="val 13495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spcCol="0" rtlCol="0" anchor="ctr"/>
          <a:lstStyle/>
          <a:p>
            <a:pPr algn="ctr"/>
            <a:endParaRPr lang="en-US" sz="1800"/>
          </a:p>
        </p:txBody>
      </p:sp>
      <p:sp>
        <p:nvSpPr>
          <p:cNvPr id="8" name="TextBox 7"/>
          <p:cNvSpPr txBox="1"/>
          <p:nvPr/>
        </p:nvSpPr>
        <p:spPr>
          <a:xfrm>
            <a:off x="2806995" y="1673072"/>
            <a:ext cx="3255792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b="1" dirty="0"/>
              <a:t>axi_uartlite_0 @ 40600000</a:t>
            </a:r>
            <a:endParaRPr lang="en-US" sz="4400" b="1" dirty="0"/>
          </a:p>
        </p:txBody>
      </p:sp>
      <p:cxnSp>
        <p:nvCxnSpPr>
          <p:cNvPr id="9" name="Straight Connector 8"/>
          <p:cNvCxnSpPr>
            <a:endCxn id="17" idx="1"/>
          </p:cNvCxnSpPr>
          <p:nvPr/>
        </p:nvCxnSpPr>
        <p:spPr>
          <a:xfrm>
            <a:off x="3628519" y="4020022"/>
            <a:ext cx="2167568" cy="0"/>
          </a:xfrm>
          <a:prstGeom prst="line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4338671" y="3708744"/>
            <a:ext cx="1438967" cy="338554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600" dirty="0"/>
              <a:t>S_AXI_ACLK</a:t>
            </a:r>
          </a:p>
        </p:txBody>
      </p:sp>
      <p:cxnSp>
        <p:nvCxnSpPr>
          <p:cNvPr id="11" name="Straight Connector 10"/>
          <p:cNvCxnSpPr>
            <a:endCxn id="18" idx="1"/>
          </p:cNvCxnSpPr>
          <p:nvPr/>
        </p:nvCxnSpPr>
        <p:spPr>
          <a:xfrm>
            <a:off x="3587575" y="4323884"/>
            <a:ext cx="2167567" cy="0"/>
          </a:xfrm>
          <a:prstGeom prst="line">
            <a:avLst/>
          </a:prstGeom>
          <a:ln w="12700">
            <a:solidFill>
              <a:schemeClr val="tx1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3817751" y="4012606"/>
            <a:ext cx="1957430" cy="338554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600" dirty="0"/>
              <a:t>S_AXI_ARESETN</a:t>
            </a:r>
          </a:p>
        </p:txBody>
      </p:sp>
      <p:cxnSp>
        <p:nvCxnSpPr>
          <p:cNvPr id="13" name="Straight Connector 12"/>
          <p:cNvCxnSpPr>
            <a:endCxn id="19" idx="1"/>
          </p:cNvCxnSpPr>
          <p:nvPr/>
        </p:nvCxnSpPr>
        <p:spPr>
          <a:xfrm flipV="1">
            <a:off x="3628519" y="4635971"/>
            <a:ext cx="2177093" cy="8158"/>
          </a:xfrm>
          <a:prstGeom prst="line">
            <a:avLst/>
          </a:prstGeom>
          <a:ln w="508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4424396" y="4324693"/>
            <a:ext cx="1446034" cy="338554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600" dirty="0"/>
              <a:t>slv_reg1</a:t>
            </a:r>
            <a:endParaRPr lang="en-US" sz="2000" dirty="0"/>
          </a:p>
        </p:txBody>
      </p:sp>
      <p:sp>
        <p:nvSpPr>
          <p:cNvPr id="17" name="TextBox 16"/>
          <p:cNvSpPr txBox="1"/>
          <p:nvPr/>
        </p:nvSpPr>
        <p:spPr>
          <a:xfrm>
            <a:off x="5796087" y="3835356"/>
            <a:ext cx="5334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err="1"/>
              <a:t>clk</a:t>
            </a:r>
            <a:endParaRPr lang="en-US" sz="1800" dirty="0"/>
          </a:p>
        </p:txBody>
      </p:sp>
      <p:sp>
        <p:nvSpPr>
          <p:cNvPr id="18" name="TextBox 17"/>
          <p:cNvSpPr txBox="1"/>
          <p:nvPr/>
        </p:nvSpPr>
        <p:spPr>
          <a:xfrm>
            <a:off x="5755142" y="4139218"/>
            <a:ext cx="992856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/>
              <a:t> </a:t>
            </a:r>
            <a:r>
              <a:rPr lang="en-US" sz="1800" dirty="0" err="1"/>
              <a:t>reset_n</a:t>
            </a:r>
            <a:endParaRPr lang="en-US" sz="1800" dirty="0"/>
          </a:p>
        </p:txBody>
      </p:sp>
      <p:sp>
        <p:nvSpPr>
          <p:cNvPr id="19" name="TextBox 18"/>
          <p:cNvSpPr txBox="1"/>
          <p:nvPr/>
        </p:nvSpPr>
        <p:spPr>
          <a:xfrm>
            <a:off x="5805612" y="4451305"/>
            <a:ext cx="759542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/>
              <a:t>ctrl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183773" y="1470706"/>
            <a:ext cx="8003422" cy="4891994"/>
          </a:xfrm>
          <a:prstGeom prst="roundRect">
            <a:avLst>
              <a:gd name="adj" fmla="val 6245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spcCol="0" rtlCol="0" anchor="ctr"/>
          <a:lstStyle/>
          <a:p>
            <a:pPr algn="ctr"/>
            <a:endParaRPr lang="en-US" sz="1800"/>
          </a:p>
        </p:txBody>
      </p:sp>
      <p:sp>
        <p:nvSpPr>
          <p:cNvPr id="22" name="TextBox 21"/>
          <p:cNvSpPr txBox="1"/>
          <p:nvPr/>
        </p:nvSpPr>
        <p:spPr>
          <a:xfrm>
            <a:off x="178080" y="1485476"/>
            <a:ext cx="2400532" cy="400110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2000" b="1" dirty="0" err="1"/>
              <a:t>Artix</a:t>
            </a:r>
            <a:r>
              <a:rPr lang="en-US" sz="2000" b="1" dirty="0"/>
              <a:t> 7 (design_1)</a:t>
            </a:r>
            <a:endParaRPr lang="en-US" sz="4800" b="1" dirty="0"/>
          </a:p>
        </p:txBody>
      </p:sp>
      <p:sp>
        <p:nvSpPr>
          <p:cNvPr id="23" name="Rounded Rectangle 22"/>
          <p:cNvSpPr/>
          <p:nvPr/>
        </p:nvSpPr>
        <p:spPr>
          <a:xfrm>
            <a:off x="349288" y="2697421"/>
            <a:ext cx="1868328" cy="3512878"/>
          </a:xfrm>
          <a:prstGeom prst="roundRect">
            <a:avLst>
              <a:gd name="adj" fmla="val 13495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spcCol="0" rtlCol="0" anchor="ctr"/>
          <a:lstStyle/>
          <a:p>
            <a:pPr algn="ctr"/>
            <a:endParaRPr lang="en-US" sz="1800"/>
          </a:p>
        </p:txBody>
      </p:sp>
      <p:sp>
        <p:nvSpPr>
          <p:cNvPr id="24" name="TextBox 23"/>
          <p:cNvSpPr txBox="1"/>
          <p:nvPr/>
        </p:nvSpPr>
        <p:spPr>
          <a:xfrm>
            <a:off x="589405" y="2712588"/>
            <a:ext cx="15240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800" b="1" dirty="0" err="1"/>
              <a:t>MicroBlaze</a:t>
            </a:r>
            <a:endParaRPr lang="en-US" sz="4400" b="1" dirty="0"/>
          </a:p>
        </p:txBody>
      </p:sp>
      <p:sp>
        <p:nvSpPr>
          <p:cNvPr id="25" name="Rounded Rectangle 24"/>
          <p:cNvSpPr/>
          <p:nvPr/>
        </p:nvSpPr>
        <p:spPr>
          <a:xfrm>
            <a:off x="533996" y="3118211"/>
            <a:ext cx="1490615" cy="1937937"/>
          </a:xfrm>
          <a:prstGeom prst="roundRect">
            <a:avLst>
              <a:gd name="adj" fmla="val 13495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spcCol="0" rtlCol="0" anchor="ctr"/>
          <a:lstStyle/>
          <a:p>
            <a:pPr algn="ctr"/>
            <a:endParaRPr lang="en-US" sz="1800"/>
          </a:p>
        </p:txBody>
      </p:sp>
      <p:sp>
        <p:nvSpPr>
          <p:cNvPr id="27" name="Rounded Rectangle 26"/>
          <p:cNvSpPr/>
          <p:nvPr/>
        </p:nvSpPr>
        <p:spPr>
          <a:xfrm>
            <a:off x="2498963" y="2697420"/>
            <a:ext cx="5132825" cy="3512879"/>
          </a:xfrm>
          <a:prstGeom prst="roundRect">
            <a:avLst>
              <a:gd name="adj" fmla="val 9563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spcCol="0" rtlCol="0" anchor="ctr"/>
          <a:lstStyle/>
          <a:p>
            <a:pPr algn="ctr"/>
            <a:endParaRPr lang="en-US" sz="1800"/>
          </a:p>
        </p:txBody>
      </p:sp>
      <p:sp>
        <p:nvSpPr>
          <p:cNvPr id="28" name="TextBox 27"/>
          <p:cNvSpPr txBox="1"/>
          <p:nvPr/>
        </p:nvSpPr>
        <p:spPr>
          <a:xfrm>
            <a:off x="2507263" y="2712588"/>
            <a:ext cx="5478103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b="1" dirty="0"/>
              <a:t>my_counter_ip_v2_0.vhd @ 0x44a00000</a:t>
            </a:r>
            <a:endParaRPr lang="en-US" sz="4400" b="1" dirty="0"/>
          </a:p>
        </p:txBody>
      </p:sp>
      <p:sp>
        <p:nvSpPr>
          <p:cNvPr id="32" name="Rounded Rectangle 31"/>
          <p:cNvSpPr/>
          <p:nvPr/>
        </p:nvSpPr>
        <p:spPr>
          <a:xfrm>
            <a:off x="4014699" y="3115864"/>
            <a:ext cx="3406891" cy="2950098"/>
          </a:xfrm>
          <a:prstGeom prst="roundRect">
            <a:avLst>
              <a:gd name="adj" fmla="val 8134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spcCol="0" rtlCol="0" anchor="ctr"/>
          <a:lstStyle/>
          <a:p>
            <a:pPr algn="ctr"/>
            <a:endParaRPr lang="en-US" sz="1800"/>
          </a:p>
        </p:txBody>
      </p:sp>
      <p:sp>
        <p:nvSpPr>
          <p:cNvPr id="33" name="TextBox 32"/>
          <p:cNvSpPr txBox="1"/>
          <p:nvPr/>
        </p:nvSpPr>
        <p:spPr>
          <a:xfrm>
            <a:off x="4018937" y="3115864"/>
            <a:ext cx="3672046" cy="338554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600" b="1" dirty="0"/>
              <a:t>my_counter_ip_v2_0_S00_AXI.vhd</a:t>
            </a:r>
            <a:endParaRPr lang="en-US" sz="4000" b="1" dirty="0"/>
          </a:p>
        </p:txBody>
      </p:sp>
      <p:sp>
        <p:nvSpPr>
          <p:cNvPr id="34" name="Rounded Rectangle 33"/>
          <p:cNvSpPr/>
          <p:nvPr/>
        </p:nvSpPr>
        <p:spPr>
          <a:xfrm>
            <a:off x="5805612" y="3606440"/>
            <a:ext cx="1490615" cy="1971441"/>
          </a:xfrm>
          <a:prstGeom prst="roundRect">
            <a:avLst>
              <a:gd name="adj" fmla="val 13495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spcCol="0" rtlCol="0" anchor="ctr"/>
          <a:lstStyle/>
          <a:p>
            <a:pPr algn="ctr"/>
            <a:endParaRPr lang="en-US" sz="1800"/>
          </a:p>
        </p:txBody>
      </p:sp>
      <p:sp>
        <p:nvSpPr>
          <p:cNvPr id="35" name="TextBox 34"/>
          <p:cNvSpPr txBox="1"/>
          <p:nvPr/>
        </p:nvSpPr>
        <p:spPr>
          <a:xfrm>
            <a:off x="5783570" y="3604177"/>
            <a:ext cx="149324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800" b="1" dirty="0"/>
              <a:t>Lec20.vhd</a:t>
            </a:r>
            <a:endParaRPr lang="en-US" sz="4400" b="1" dirty="0"/>
          </a:p>
        </p:txBody>
      </p:sp>
      <p:sp>
        <p:nvSpPr>
          <p:cNvPr id="40" name="TextBox 39"/>
          <p:cNvSpPr txBox="1"/>
          <p:nvPr/>
        </p:nvSpPr>
        <p:spPr>
          <a:xfrm>
            <a:off x="4121473" y="4607734"/>
            <a:ext cx="570681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/>
              <a:t>32</a:t>
            </a:r>
          </a:p>
        </p:txBody>
      </p:sp>
      <p:cxnSp>
        <p:nvCxnSpPr>
          <p:cNvPr id="41" name="Straight Connector 40"/>
          <p:cNvCxnSpPr/>
          <p:nvPr/>
        </p:nvCxnSpPr>
        <p:spPr>
          <a:xfrm flipV="1">
            <a:off x="4471176" y="4491729"/>
            <a:ext cx="323623" cy="3048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>
            <a:endCxn id="44" idx="1"/>
          </p:cNvCxnSpPr>
          <p:nvPr/>
        </p:nvCxnSpPr>
        <p:spPr>
          <a:xfrm flipV="1">
            <a:off x="3628519" y="4943119"/>
            <a:ext cx="2174745" cy="8158"/>
          </a:xfrm>
          <a:prstGeom prst="line">
            <a:avLst/>
          </a:prstGeom>
          <a:ln w="508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/>
          <p:cNvSpPr txBox="1"/>
          <p:nvPr/>
        </p:nvSpPr>
        <p:spPr>
          <a:xfrm>
            <a:off x="4422048" y="4631841"/>
            <a:ext cx="1446034" cy="338554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600" dirty="0"/>
              <a:t>slv_reg0</a:t>
            </a:r>
            <a:endParaRPr lang="en-US" sz="2000" dirty="0"/>
          </a:p>
        </p:txBody>
      </p:sp>
      <p:sp>
        <p:nvSpPr>
          <p:cNvPr id="44" name="TextBox 43"/>
          <p:cNvSpPr txBox="1"/>
          <p:nvPr/>
        </p:nvSpPr>
        <p:spPr>
          <a:xfrm>
            <a:off x="5803264" y="4758453"/>
            <a:ext cx="759542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/>
              <a:t>Q/D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4119125" y="4914882"/>
            <a:ext cx="570681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/>
              <a:t>32</a:t>
            </a:r>
          </a:p>
        </p:txBody>
      </p:sp>
      <p:cxnSp>
        <p:nvCxnSpPr>
          <p:cNvPr id="46" name="Straight Connector 45"/>
          <p:cNvCxnSpPr/>
          <p:nvPr/>
        </p:nvCxnSpPr>
        <p:spPr>
          <a:xfrm flipV="1">
            <a:off x="4468828" y="4798877"/>
            <a:ext cx="323623" cy="3048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>
            <a:endCxn id="75" idx="1"/>
          </p:cNvCxnSpPr>
          <p:nvPr/>
        </p:nvCxnSpPr>
        <p:spPr>
          <a:xfrm>
            <a:off x="5593872" y="5822358"/>
            <a:ext cx="2178516" cy="0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Rounded Rectangle 66"/>
          <p:cNvSpPr/>
          <p:nvPr/>
        </p:nvSpPr>
        <p:spPr>
          <a:xfrm>
            <a:off x="7772388" y="4329717"/>
            <a:ext cx="821493" cy="1926745"/>
          </a:xfrm>
          <a:prstGeom prst="roundRect">
            <a:avLst>
              <a:gd name="adj" fmla="val 13495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spcCol="0" rtlCol="0" anchor="ctr"/>
          <a:lstStyle/>
          <a:p>
            <a:pPr algn="ctr"/>
            <a:endParaRPr lang="en-US" sz="1800"/>
          </a:p>
        </p:txBody>
      </p:sp>
      <p:sp>
        <p:nvSpPr>
          <p:cNvPr id="68" name="TextBox 67"/>
          <p:cNvSpPr txBox="1"/>
          <p:nvPr/>
        </p:nvSpPr>
        <p:spPr>
          <a:xfrm rot="16200000">
            <a:off x="7327030" y="5024242"/>
            <a:ext cx="1720330" cy="338554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600" b="1" dirty="0"/>
              <a:t>Lec19.xdc</a:t>
            </a:r>
            <a:endParaRPr lang="en-US" sz="4000" b="1" dirty="0"/>
          </a:p>
        </p:txBody>
      </p:sp>
      <p:cxnSp>
        <p:nvCxnSpPr>
          <p:cNvPr id="70" name="Straight Connector 69"/>
          <p:cNvCxnSpPr/>
          <p:nvPr/>
        </p:nvCxnSpPr>
        <p:spPr>
          <a:xfrm flipV="1">
            <a:off x="5608264" y="4966434"/>
            <a:ext cx="0" cy="866557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TextBox 72"/>
          <p:cNvSpPr txBox="1"/>
          <p:nvPr/>
        </p:nvSpPr>
        <p:spPr>
          <a:xfrm>
            <a:off x="5593872" y="5775330"/>
            <a:ext cx="570681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/>
              <a:t>8</a:t>
            </a:r>
          </a:p>
        </p:txBody>
      </p:sp>
      <p:cxnSp>
        <p:nvCxnSpPr>
          <p:cNvPr id="74" name="Straight Connector 73"/>
          <p:cNvCxnSpPr/>
          <p:nvPr/>
        </p:nvCxnSpPr>
        <p:spPr>
          <a:xfrm flipV="1">
            <a:off x="5826612" y="5680591"/>
            <a:ext cx="323623" cy="3048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TextBox 74"/>
          <p:cNvSpPr txBox="1"/>
          <p:nvPr/>
        </p:nvSpPr>
        <p:spPr>
          <a:xfrm>
            <a:off x="7772388" y="5637692"/>
            <a:ext cx="821492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800" dirty="0"/>
              <a:t>LED</a:t>
            </a:r>
          </a:p>
        </p:txBody>
      </p:sp>
      <p:cxnSp>
        <p:nvCxnSpPr>
          <p:cNvPr id="76" name="Straight Connector 75"/>
          <p:cNvCxnSpPr>
            <a:stCxn id="75" idx="3"/>
          </p:cNvCxnSpPr>
          <p:nvPr/>
        </p:nvCxnSpPr>
        <p:spPr>
          <a:xfrm>
            <a:off x="8593880" y="5822358"/>
            <a:ext cx="379999" cy="0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TextBox 78"/>
          <p:cNvSpPr txBox="1"/>
          <p:nvPr/>
        </p:nvSpPr>
        <p:spPr>
          <a:xfrm>
            <a:off x="8527313" y="3996704"/>
            <a:ext cx="576930" cy="181588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>
              <a:spcBef>
                <a:spcPts val="0"/>
              </a:spcBef>
            </a:pPr>
            <a:r>
              <a:rPr lang="en-US" sz="1400" dirty="0"/>
              <a:t>T14</a:t>
            </a:r>
          </a:p>
          <a:p>
            <a:pPr algn="ctr">
              <a:spcBef>
                <a:spcPts val="0"/>
              </a:spcBef>
            </a:pPr>
            <a:r>
              <a:rPr lang="en-US" sz="1400" dirty="0"/>
              <a:t>T15</a:t>
            </a:r>
          </a:p>
          <a:p>
            <a:pPr algn="ctr">
              <a:spcBef>
                <a:spcPts val="0"/>
              </a:spcBef>
            </a:pPr>
            <a:r>
              <a:rPr lang="en-US" sz="1400" dirty="0"/>
              <a:t>T16</a:t>
            </a:r>
          </a:p>
          <a:p>
            <a:pPr algn="ctr">
              <a:spcBef>
                <a:spcPts val="0"/>
              </a:spcBef>
            </a:pPr>
            <a:r>
              <a:rPr lang="en-US" sz="1400" dirty="0"/>
              <a:t>U16</a:t>
            </a:r>
          </a:p>
          <a:p>
            <a:pPr algn="ctr">
              <a:spcBef>
                <a:spcPts val="0"/>
              </a:spcBef>
            </a:pPr>
            <a:r>
              <a:rPr lang="en-US" sz="1400" dirty="0"/>
              <a:t>V15</a:t>
            </a:r>
          </a:p>
          <a:p>
            <a:pPr algn="ctr">
              <a:spcBef>
                <a:spcPts val="0"/>
              </a:spcBef>
            </a:pPr>
            <a:r>
              <a:rPr lang="en-US" sz="1400" dirty="0"/>
              <a:t>W16</a:t>
            </a:r>
          </a:p>
          <a:p>
            <a:pPr algn="ctr">
              <a:spcBef>
                <a:spcPts val="0"/>
              </a:spcBef>
            </a:pPr>
            <a:r>
              <a:rPr lang="en-US" sz="1400" dirty="0"/>
              <a:t>W15</a:t>
            </a:r>
          </a:p>
          <a:p>
            <a:pPr algn="ctr">
              <a:spcBef>
                <a:spcPts val="0"/>
              </a:spcBef>
            </a:pPr>
            <a:r>
              <a:rPr lang="en-US" sz="1400" dirty="0"/>
              <a:t>Y13</a:t>
            </a:r>
          </a:p>
        </p:txBody>
      </p:sp>
      <p:sp>
        <p:nvSpPr>
          <p:cNvPr id="80" name="Rounded Rectangle 79"/>
          <p:cNvSpPr/>
          <p:nvPr/>
        </p:nvSpPr>
        <p:spPr>
          <a:xfrm>
            <a:off x="7775926" y="1685405"/>
            <a:ext cx="821493" cy="2288104"/>
          </a:xfrm>
          <a:prstGeom prst="roundRect">
            <a:avLst>
              <a:gd name="adj" fmla="val 13495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spcCol="0" rtlCol="0" anchor="ctr"/>
          <a:lstStyle/>
          <a:p>
            <a:pPr algn="ctr"/>
            <a:endParaRPr lang="en-US" sz="1800"/>
          </a:p>
        </p:txBody>
      </p:sp>
      <p:sp>
        <p:nvSpPr>
          <p:cNvPr id="81" name="TextBox 80"/>
          <p:cNvSpPr txBox="1"/>
          <p:nvPr/>
        </p:nvSpPr>
        <p:spPr>
          <a:xfrm rot="16200000">
            <a:off x="7279374" y="2750684"/>
            <a:ext cx="1354867" cy="338554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600" b="1" dirty="0"/>
              <a:t>Design_1.xdc</a:t>
            </a:r>
            <a:endParaRPr lang="en-US" sz="4000" b="1" dirty="0"/>
          </a:p>
        </p:txBody>
      </p:sp>
      <p:sp>
        <p:nvSpPr>
          <p:cNvPr id="84" name="TextBox 83"/>
          <p:cNvSpPr txBox="1"/>
          <p:nvPr/>
        </p:nvSpPr>
        <p:spPr>
          <a:xfrm>
            <a:off x="8417932" y="1619344"/>
            <a:ext cx="743014" cy="523220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>
              <a:spcBef>
                <a:spcPts val="0"/>
              </a:spcBef>
            </a:pPr>
            <a:r>
              <a:rPr lang="en-US" sz="1400" dirty="0"/>
              <a:t>AA19</a:t>
            </a:r>
          </a:p>
          <a:p>
            <a:pPr algn="r">
              <a:spcBef>
                <a:spcPts val="0"/>
              </a:spcBef>
            </a:pPr>
            <a:r>
              <a:rPr lang="en-US" sz="1400" dirty="0"/>
              <a:t>V18</a:t>
            </a:r>
          </a:p>
        </p:txBody>
      </p:sp>
      <p:cxnSp>
        <p:nvCxnSpPr>
          <p:cNvPr id="85" name="Straight Connector 84"/>
          <p:cNvCxnSpPr>
            <a:stCxn id="88" idx="3"/>
            <a:endCxn id="86" idx="1"/>
          </p:cNvCxnSpPr>
          <p:nvPr/>
        </p:nvCxnSpPr>
        <p:spPr>
          <a:xfrm>
            <a:off x="7411689" y="1864320"/>
            <a:ext cx="361496" cy="0"/>
          </a:xfrm>
          <a:prstGeom prst="line">
            <a:avLst/>
          </a:prstGeom>
          <a:ln w="12700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TextBox 85"/>
          <p:cNvSpPr txBox="1"/>
          <p:nvPr/>
        </p:nvSpPr>
        <p:spPr>
          <a:xfrm>
            <a:off x="7773185" y="1679654"/>
            <a:ext cx="5334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/>
              <a:t>RX</a:t>
            </a:r>
          </a:p>
        </p:txBody>
      </p:sp>
      <p:sp>
        <p:nvSpPr>
          <p:cNvPr id="88" name="TextBox 87"/>
          <p:cNvSpPr txBox="1"/>
          <p:nvPr/>
        </p:nvSpPr>
        <p:spPr>
          <a:xfrm>
            <a:off x="6878289" y="1679654"/>
            <a:ext cx="5334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/>
              <a:t>RX</a:t>
            </a:r>
          </a:p>
        </p:txBody>
      </p:sp>
      <p:cxnSp>
        <p:nvCxnSpPr>
          <p:cNvPr id="92" name="Straight Connector 91"/>
          <p:cNvCxnSpPr>
            <a:stCxn id="94" idx="3"/>
            <a:endCxn id="93" idx="1"/>
          </p:cNvCxnSpPr>
          <p:nvPr/>
        </p:nvCxnSpPr>
        <p:spPr>
          <a:xfrm>
            <a:off x="7415227" y="2091151"/>
            <a:ext cx="361496" cy="0"/>
          </a:xfrm>
          <a:prstGeom prst="line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" name="TextBox 92"/>
          <p:cNvSpPr txBox="1"/>
          <p:nvPr/>
        </p:nvSpPr>
        <p:spPr>
          <a:xfrm>
            <a:off x="7776723" y="1906485"/>
            <a:ext cx="5334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/>
              <a:t>TX</a:t>
            </a:r>
          </a:p>
        </p:txBody>
      </p:sp>
      <p:sp>
        <p:nvSpPr>
          <p:cNvPr id="94" name="TextBox 93"/>
          <p:cNvSpPr txBox="1"/>
          <p:nvPr/>
        </p:nvSpPr>
        <p:spPr>
          <a:xfrm>
            <a:off x="6881827" y="1906485"/>
            <a:ext cx="5334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/>
              <a:t>TX</a:t>
            </a:r>
          </a:p>
        </p:txBody>
      </p:sp>
      <p:cxnSp>
        <p:nvCxnSpPr>
          <p:cNvPr id="95" name="Straight Connector 94"/>
          <p:cNvCxnSpPr>
            <a:stCxn id="86" idx="3"/>
          </p:cNvCxnSpPr>
          <p:nvPr/>
        </p:nvCxnSpPr>
        <p:spPr>
          <a:xfrm>
            <a:off x="8306585" y="1864320"/>
            <a:ext cx="767265" cy="0"/>
          </a:xfrm>
          <a:prstGeom prst="line">
            <a:avLst/>
          </a:prstGeom>
          <a:ln w="127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Straight Connector 97"/>
          <p:cNvCxnSpPr/>
          <p:nvPr/>
        </p:nvCxnSpPr>
        <p:spPr>
          <a:xfrm flipV="1">
            <a:off x="8310123" y="2080380"/>
            <a:ext cx="763727" cy="138"/>
          </a:xfrm>
          <a:prstGeom prst="line">
            <a:avLst/>
          </a:prstGeom>
          <a:ln w="127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Connector 109"/>
          <p:cNvCxnSpPr/>
          <p:nvPr/>
        </p:nvCxnSpPr>
        <p:spPr>
          <a:xfrm flipV="1">
            <a:off x="2356366" y="2012453"/>
            <a:ext cx="0" cy="2369240"/>
          </a:xfrm>
          <a:prstGeom prst="line">
            <a:avLst/>
          </a:prstGeom>
          <a:ln w="508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Connector 111"/>
          <p:cNvCxnSpPr>
            <a:endCxn id="7" idx="1"/>
          </p:cNvCxnSpPr>
          <p:nvPr/>
        </p:nvCxnSpPr>
        <p:spPr>
          <a:xfrm>
            <a:off x="2335100" y="2012452"/>
            <a:ext cx="388652" cy="1"/>
          </a:xfrm>
          <a:prstGeom prst="line">
            <a:avLst/>
          </a:prstGeom>
          <a:ln w="508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1" name="TextBox 120"/>
          <p:cNvSpPr txBox="1"/>
          <p:nvPr/>
        </p:nvSpPr>
        <p:spPr>
          <a:xfrm>
            <a:off x="8063814" y="3305116"/>
            <a:ext cx="5334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 err="1"/>
              <a:t>clk</a:t>
            </a:r>
            <a:endParaRPr lang="en-US" sz="1800" dirty="0"/>
          </a:p>
        </p:txBody>
      </p:sp>
      <p:sp>
        <p:nvSpPr>
          <p:cNvPr id="122" name="TextBox 121"/>
          <p:cNvSpPr txBox="1"/>
          <p:nvPr/>
        </p:nvSpPr>
        <p:spPr>
          <a:xfrm>
            <a:off x="7690983" y="3510681"/>
            <a:ext cx="909769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 err="1"/>
              <a:t>reset_n</a:t>
            </a:r>
            <a:endParaRPr lang="en-US" sz="1800" dirty="0"/>
          </a:p>
        </p:txBody>
      </p:sp>
      <p:cxnSp>
        <p:nvCxnSpPr>
          <p:cNvPr id="123" name="Straight Connector 122"/>
          <p:cNvCxnSpPr/>
          <p:nvPr/>
        </p:nvCxnSpPr>
        <p:spPr>
          <a:xfrm>
            <a:off x="8600752" y="3485150"/>
            <a:ext cx="476636" cy="4633"/>
          </a:xfrm>
          <a:prstGeom prst="line">
            <a:avLst/>
          </a:prstGeom>
          <a:ln w="127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Straight Connector 123"/>
          <p:cNvCxnSpPr/>
          <p:nvPr/>
        </p:nvCxnSpPr>
        <p:spPr>
          <a:xfrm flipV="1">
            <a:off x="8600752" y="3695211"/>
            <a:ext cx="476636" cy="136"/>
          </a:xfrm>
          <a:prstGeom prst="line">
            <a:avLst/>
          </a:prstGeom>
          <a:ln w="127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6" name="TextBox 125"/>
          <p:cNvSpPr txBox="1"/>
          <p:nvPr/>
        </p:nvSpPr>
        <p:spPr>
          <a:xfrm>
            <a:off x="8272608" y="3223540"/>
            <a:ext cx="743014" cy="523220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>
              <a:spcBef>
                <a:spcPts val="0"/>
              </a:spcBef>
            </a:pPr>
            <a:r>
              <a:rPr lang="en-US" sz="1400" dirty="0"/>
              <a:t>R4</a:t>
            </a:r>
          </a:p>
          <a:p>
            <a:pPr algn="r">
              <a:spcBef>
                <a:spcPts val="0"/>
              </a:spcBef>
            </a:pPr>
            <a:r>
              <a:rPr lang="en-US" sz="1400" dirty="0"/>
              <a:t>G4</a:t>
            </a:r>
          </a:p>
        </p:txBody>
      </p:sp>
      <p:sp>
        <p:nvSpPr>
          <p:cNvPr id="6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7925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11</a:t>
            </a:fld>
            <a:endParaRPr lang="en-US" dirty="0">
              <a:solidFill>
                <a:srgbClr val="000000"/>
              </a:solidFill>
            </a:endParaRPr>
          </a:p>
        </p:txBody>
      </p:sp>
      <p:cxnSp>
        <p:nvCxnSpPr>
          <p:cNvPr id="65" name="Straight Connector 64"/>
          <p:cNvCxnSpPr>
            <a:stCxn id="97" idx="3"/>
            <a:endCxn id="66" idx="1"/>
          </p:cNvCxnSpPr>
          <p:nvPr/>
        </p:nvCxnSpPr>
        <p:spPr>
          <a:xfrm>
            <a:off x="5416319" y="5355115"/>
            <a:ext cx="395682" cy="0"/>
          </a:xfrm>
          <a:prstGeom prst="line">
            <a:avLst/>
          </a:prstGeom>
          <a:ln w="12700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TextBox 65"/>
          <p:cNvSpPr txBox="1"/>
          <p:nvPr/>
        </p:nvSpPr>
        <p:spPr>
          <a:xfrm>
            <a:off x="5812001" y="5170449"/>
            <a:ext cx="992856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/>
              <a:t>roll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780056" y="4581945"/>
            <a:ext cx="992856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800" dirty="0" err="1"/>
              <a:t>myISR</a:t>
            </a:r>
            <a:r>
              <a:rPr lang="en-US" sz="1800" dirty="0"/>
              <a:t>()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780056" y="4293915"/>
            <a:ext cx="992856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800" dirty="0"/>
              <a:t>main()</a:t>
            </a:r>
          </a:p>
        </p:txBody>
      </p:sp>
      <p:sp>
        <p:nvSpPr>
          <p:cNvPr id="78" name="TextBox 77"/>
          <p:cNvSpPr txBox="1"/>
          <p:nvPr/>
        </p:nvSpPr>
        <p:spPr>
          <a:xfrm>
            <a:off x="3559000" y="5048593"/>
            <a:ext cx="917391" cy="338554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600" dirty="0"/>
              <a:t>slv_reg2</a:t>
            </a:r>
            <a:endParaRPr lang="en-US" sz="2000" dirty="0"/>
          </a:p>
        </p:txBody>
      </p:sp>
      <p:sp>
        <p:nvSpPr>
          <p:cNvPr id="26" name="TextBox 25"/>
          <p:cNvSpPr txBox="1"/>
          <p:nvPr/>
        </p:nvSpPr>
        <p:spPr>
          <a:xfrm>
            <a:off x="531371" y="3118212"/>
            <a:ext cx="15240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800" b="1" dirty="0"/>
              <a:t>Lec20.c</a:t>
            </a:r>
            <a:endParaRPr lang="en-US" sz="4400" b="1" dirty="0"/>
          </a:p>
        </p:txBody>
      </p:sp>
      <p:cxnSp>
        <p:nvCxnSpPr>
          <p:cNvPr id="106" name="Straight Connector 105"/>
          <p:cNvCxnSpPr/>
          <p:nvPr/>
        </p:nvCxnSpPr>
        <p:spPr>
          <a:xfrm flipV="1">
            <a:off x="2217615" y="4381692"/>
            <a:ext cx="506137" cy="1"/>
          </a:xfrm>
          <a:prstGeom prst="line">
            <a:avLst/>
          </a:prstGeom>
          <a:ln w="508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Connector 89"/>
          <p:cNvCxnSpPr/>
          <p:nvPr/>
        </p:nvCxnSpPr>
        <p:spPr>
          <a:xfrm>
            <a:off x="2227140" y="5355115"/>
            <a:ext cx="3594386" cy="0"/>
          </a:xfrm>
          <a:prstGeom prst="line">
            <a:avLst/>
          </a:prstGeom>
          <a:ln w="12700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TextBox 90"/>
          <p:cNvSpPr txBox="1"/>
          <p:nvPr/>
        </p:nvSpPr>
        <p:spPr>
          <a:xfrm>
            <a:off x="1220636" y="5170449"/>
            <a:ext cx="992856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/>
              <a:t>Interrupt</a:t>
            </a:r>
          </a:p>
        </p:txBody>
      </p:sp>
      <p:sp>
        <p:nvSpPr>
          <p:cNvPr id="30" name="Rounded Rectangle 29"/>
          <p:cNvSpPr/>
          <p:nvPr/>
        </p:nvSpPr>
        <p:spPr>
          <a:xfrm>
            <a:off x="2723753" y="3118212"/>
            <a:ext cx="904766" cy="2935472"/>
          </a:xfrm>
          <a:prstGeom prst="roundRect">
            <a:avLst>
              <a:gd name="adj" fmla="val 13495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spcCol="0" rtlCol="0" anchor="ctr"/>
          <a:lstStyle/>
          <a:p>
            <a:pPr algn="ctr"/>
            <a:endParaRPr lang="en-US" sz="1800"/>
          </a:p>
        </p:txBody>
      </p:sp>
      <p:sp>
        <p:nvSpPr>
          <p:cNvPr id="31" name="TextBox 30"/>
          <p:cNvSpPr txBox="1"/>
          <p:nvPr/>
        </p:nvSpPr>
        <p:spPr>
          <a:xfrm>
            <a:off x="2727689" y="3115864"/>
            <a:ext cx="900829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800" b="1" dirty="0" err="1"/>
              <a:t>axi_lite</a:t>
            </a:r>
            <a:endParaRPr lang="en-US" sz="4400" b="1" dirty="0"/>
          </a:p>
        </p:txBody>
      </p:sp>
      <p:cxnSp>
        <p:nvCxnSpPr>
          <p:cNvPr id="69" name="Straight Connector 68"/>
          <p:cNvCxnSpPr/>
          <p:nvPr/>
        </p:nvCxnSpPr>
        <p:spPr>
          <a:xfrm>
            <a:off x="2727689" y="5355115"/>
            <a:ext cx="900830" cy="0"/>
          </a:xfrm>
          <a:prstGeom prst="line">
            <a:avLst/>
          </a:prstGeom>
          <a:ln w="12700">
            <a:solidFill>
              <a:schemeClr val="tx1"/>
            </a:solidFill>
            <a:prstDash val="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Connector 99"/>
          <p:cNvCxnSpPr>
            <a:endCxn id="99" idx="1"/>
          </p:cNvCxnSpPr>
          <p:nvPr/>
        </p:nvCxnSpPr>
        <p:spPr>
          <a:xfrm>
            <a:off x="3628519" y="5648325"/>
            <a:ext cx="829013" cy="0"/>
          </a:xfrm>
          <a:prstGeom prst="line">
            <a:avLst/>
          </a:prstGeom>
          <a:ln w="12700">
            <a:solidFill>
              <a:schemeClr val="tx1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1" name="TextBox 100"/>
          <p:cNvSpPr txBox="1"/>
          <p:nvPr/>
        </p:nvSpPr>
        <p:spPr>
          <a:xfrm>
            <a:off x="2673763" y="5460678"/>
            <a:ext cx="992856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/>
              <a:t>slv_reg3</a:t>
            </a:r>
          </a:p>
        </p:txBody>
      </p:sp>
      <p:cxnSp>
        <p:nvCxnSpPr>
          <p:cNvPr id="102" name="Straight Connector 101"/>
          <p:cNvCxnSpPr>
            <a:endCxn id="66" idx="1"/>
          </p:cNvCxnSpPr>
          <p:nvPr/>
        </p:nvCxnSpPr>
        <p:spPr>
          <a:xfrm>
            <a:off x="3628518" y="5355115"/>
            <a:ext cx="2183483" cy="0"/>
          </a:xfrm>
          <a:prstGeom prst="line">
            <a:avLst/>
          </a:prstGeom>
          <a:ln w="12700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Rounded Rectangle 86"/>
          <p:cNvSpPr/>
          <p:nvPr/>
        </p:nvSpPr>
        <p:spPr>
          <a:xfrm>
            <a:off x="4457532" y="5175748"/>
            <a:ext cx="962193" cy="784247"/>
          </a:xfrm>
          <a:prstGeom prst="roundRect">
            <a:avLst>
              <a:gd name="adj" fmla="val 13495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spcCol="0" rtlCol="0" anchor="ctr"/>
          <a:lstStyle/>
          <a:p>
            <a:pPr algn="ctr"/>
            <a:endParaRPr lang="en-US" sz="1800"/>
          </a:p>
        </p:txBody>
      </p:sp>
      <p:sp>
        <p:nvSpPr>
          <p:cNvPr id="96" name="TextBox 95"/>
          <p:cNvSpPr txBox="1"/>
          <p:nvPr/>
        </p:nvSpPr>
        <p:spPr>
          <a:xfrm>
            <a:off x="4417134" y="5170449"/>
            <a:ext cx="741282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err="1"/>
              <a:t>flagQ</a:t>
            </a:r>
            <a:endParaRPr lang="en-US" sz="1800" dirty="0"/>
          </a:p>
        </p:txBody>
      </p:sp>
      <p:sp>
        <p:nvSpPr>
          <p:cNvPr id="97" name="TextBox 96"/>
          <p:cNvSpPr txBox="1"/>
          <p:nvPr/>
        </p:nvSpPr>
        <p:spPr>
          <a:xfrm>
            <a:off x="4675037" y="5170449"/>
            <a:ext cx="741282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/>
              <a:t>set</a:t>
            </a:r>
          </a:p>
        </p:txBody>
      </p:sp>
      <p:sp>
        <p:nvSpPr>
          <p:cNvPr id="99" name="TextBox 98"/>
          <p:cNvSpPr txBox="1"/>
          <p:nvPr/>
        </p:nvSpPr>
        <p:spPr>
          <a:xfrm>
            <a:off x="4457532" y="5463659"/>
            <a:ext cx="992856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/>
              <a:t>clear</a:t>
            </a:r>
          </a:p>
        </p:txBody>
      </p:sp>
    </p:spTree>
    <p:extLst>
      <p:ext uri="{BB962C8B-B14F-4D97-AF65-F5344CB8AC3E}">
        <p14:creationId xmlns:p14="http://schemas.microsoft.com/office/powerpoint/2010/main" val="4006638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" grpId="0"/>
      <p:bldP spid="72" grpId="0"/>
      <p:bldP spid="78" grpId="0"/>
      <p:bldP spid="91" grpId="0"/>
      <p:bldP spid="101" grpId="0"/>
      <p:bldP spid="87" grpId="0" animBg="1"/>
      <p:bldP spid="96" grpId="0"/>
      <p:bldP spid="97" grpId="0"/>
      <p:bldP spid="9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EB4FFC-B78F-49CA-B3AD-8F6E28156F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Flag Register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8CC4CD-513E-451C-B9CD-73072FC89A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600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//"</a:t>
            </a:r>
            <a:r>
              <a:rPr lang="en-US" sz="1600" dirty="0" err="1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process_Q</a:t>
            </a:r>
            <a:r>
              <a:rPr lang="en-US" sz="1600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OR set AND NOT clear (all bitwise operations)". </a:t>
            </a:r>
          </a:p>
          <a:p>
            <a:pPr marL="0" indent="0">
              <a:buNone/>
            </a:pPr>
            <a:r>
              <a:rPr lang="en-US" sz="1600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//Additionally, you can set the bits in the "set" with one CSA:</a:t>
            </a: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set &lt;= "00000" &amp;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max_count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&amp;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v_sync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&amp; ready;</a:t>
            </a: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set &lt;=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roll_sig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clear &lt;= slv_reg3(0);</a:t>
            </a: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roll &lt;=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roll_sig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indent="0">
              <a:buNone/>
              <a:tabLst>
                <a:tab pos="460375" algn="l"/>
                <a:tab pos="914400" algn="l"/>
                <a:tab pos="1374775" algn="l"/>
                <a:tab pos="2289175" algn="l"/>
              </a:tabLst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process (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clk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marL="0" indent="0">
              <a:buNone/>
              <a:tabLst>
                <a:tab pos="460375" algn="l"/>
                <a:tab pos="914400" algn="l"/>
                <a:tab pos="1374775" algn="l"/>
                <a:tab pos="2289175" algn="l"/>
              </a:tabLst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begin</a:t>
            </a:r>
          </a:p>
          <a:p>
            <a:pPr marL="0" indent="0">
              <a:buNone/>
              <a:tabLst>
                <a:tab pos="460375" algn="l"/>
                <a:tab pos="914400" algn="l"/>
                <a:tab pos="1374775" algn="l"/>
                <a:tab pos="2289175" algn="l"/>
              </a:tabLst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	if (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rising_edge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clk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)) then</a:t>
            </a:r>
          </a:p>
          <a:p>
            <a:pPr marL="0" indent="0">
              <a:buNone/>
              <a:tabLst>
                <a:tab pos="460375" algn="l"/>
                <a:tab pos="914400" algn="l"/>
                <a:tab pos="1374775" algn="l"/>
                <a:tab pos="2289175" algn="l"/>
              </a:tabLst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	    if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reset_n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= '0' then</a:t>
            </a:r>
          </a:p>
          <a:p>
            <a:pPr marL="0" indent="0">
              <a:buNone/>
              <a:tabLst>
                <a:tab pos="460375" algn="l"/>
                <a:tab pos="914400" algn="l"/>
                <a:tab pos="1374775" algn="l"/>
                <a:tab pos="2289175" algn="l"/>
              </a:tabLst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			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flag_Q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&lt;= (others =&gt; '0');</a:t>
            </a:r>
          </a:p>
          <a:p>
            <a:pPr marL="0" indent="0">
              <a:buNone/>
              <a:tabLst>
                <a:tab pos="460375" algn="l"/>
                <a:tab pos="914400" algn="l"/>
                <a:tab pos="1374775" algn="l"/>
                <a:tab pos="2289175" algn="l"/>
              </a:tabLst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		else</a:t>
            </a:r>
          </a:p>
          <a:p>
            <a:pPr marL="0" indent="0">
              <a:buNone/>
              <a:tabLst>
                <a:tab pos="460375" algn="l"/>
                <a:tab pos="914400" algn="l"/>
                <a:tab pos="1374775" algn="l"/>
                <a:tab pos="2289175" algn="l"/>
              </a:tabLst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			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flag_Q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&lt;=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flag_Q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 OR set AND NOT clear;</a:t>
            </a:r>
          </a:p>
          <a:p>
            <a:pPr marL="0" indent="0">
              <a:buNone/>
              <a:tabLst>
                <a:tab pos="460375" algn="l"/>
                <a:tab pos="914400" algn="l"/>
                <a:tab pos="1374775" algn="l"/>
                <a:tab pos="2289175" algn="l"/>
              </a:tabLst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	    end if;</a:t>
            </a:r>
          </a:p>
          <a:p>
            <a:pPr marL="0" indent="0">
              <a:buNone/>
              <a:tabLst>
                <a:tab pos="460375" algn="l"/>
                <a:tab pos="914400" algn="l"/>
                <a:tab pos="1374775" algn="l"/>
                <a:tab pos="2289175" algn="l"/>
              </a:tabLst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	end if;</a:t>
            </a:r>
          </a:p>
          <a:p>
            <a:pPr marL="0" indent="0">
              <a:buNone/>
              <a:tabLst>
                <a:tab pos="460375" algn="l"/>
                <a:tab pos="914400" algn="l"/>
                <a:tab pos="1374775" algn="l"/>
                <a:tab pos="2289175" algn="l"/>
              </a:tabLst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	end process;</a:t>
            </a: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2E8AB20-C670-4381-B8B8-77E7B18D452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12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08B0EC2-0B59-4E7B-B0D6-02E0D626C427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D957A480-45FD-4E4A-ABAC-1E7EB071E91C}" type="datetime3">
              <a:rPr lang="en-US" sz="1800" smtClean="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7 March 2025</a:t>
            </a:fld>
            <a:endParaRPr lang="en-US" sz="1800">
              <a:solidFill>
                <a:srgbClr val="000000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ECDC4DA-E6C6-4ECF-A2DE-42841A504362}"/>
              </a:ext>
            </a:extLst>
          </p:cNvPr>
          <p:cNvSpPr txBox="1"/>
          <p:nvPr/>
        </p:nvSpPr>
        <p:spPr>
          <a:xfrm>
            <a:off x="808044" y="3292008"/>
            <a:ext cx="8131174" cy="2997744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lvl="0" eaLnBrk="0" hangingPunct="0">
              <a:spcBef>
                <a:spcPct val="20000"/>
              </a:spcBef>
              <a:buClr>
                <a:srgbClr val="0C2D83"/>
              </a:buClr>
              <a:buSzPct val="80000"/>
              <a:tabLst>
                <a:tab pos="460375" algn="l"/>
                <a:tab pos="914400" algn="l"/>
                <a:tab pos="1374775" algn="l"/>
                <a:tab pos="2289175" algn="l"/>
              </a:tabLst>
            </a:pPr>
            <a:r>
              <a:rPr lang="en-US" sz="1600" b="1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	process (S_AXI_ACLK)</a:t>
            </a:r>
          </a:p>
          <a:p>
            <a:pPr lvl="0" eaLnBrk="0" hangingPunct="0">
              <a:spcBef>
                <a:spcPct val="20000"/>
              </a:spcBef>
              <a:buClr>
                <a:srgbClr val="0C2D83"/>
              </a:buClr>
              <a:buSzPct val="80000"/>
              <a:tabLst>
                <a:tab pos="460375" algn="l"/>
                <a:tab pos="914400" algn="l"/>
                <a:tab pos="1374775" algn="l"/>
                <a:tab pos="2289175" algn="l"/>
              </a:tabLst>
            </a:pPr>
            <a:r>
              <a:rPr lang="en-US" sz="1600" b="1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begin</a:t>
            </a:r>
          </a:p>
          <a:p>
            <a:pPr lvl="0" eaLnBrk="0" hangingPunct="0">
              <a:spcBef>
                <a:spcPct val="20000"/>
              </a:spcBef>
              <a:buClr>
                <a:srgbClr val="0C2D83"/>
              </a:buClr>
              <a:buSzPct val="80000"/>
              <a:tabLst>
                <a:tab pos="460375" algn="l"/>
                <a:tab pos="914400" algn="l"/>
                <a:tab pos="1374775" algn="l"/>
                <a:tab pos="2289175" algn="l"/>
              </a:tabLst>
            </a:pPr>
            <a:r>
              <a:rPr lang="en-US" sz="1600" b="1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if (</a:t>
            </a:r>
            <a:r>
              <a:rPr lang="en-US" sz="1600" b="1" kern="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rising_edge</a:t>
            </a:r>
            <a:r>
              <a:rPr lang="en-US" sz="1600" b="1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(S_AXI_ACLK)) then</a:t>
            </a:r>
          </a:p>
          <a:p>
            <a:pPr lvl="0" eaLnBrk="0" hangingPunct="0">
              <a:spcBef>
                <a:spcPct val="20000"/>
              </a:spcBef>
              <a:buClr>
                <a:srgbClr val="0C2D83"/>
              </a:buClr>
              <a:buSzPct val="80000"/>
              <a:tabLst>
                <a:tab pos="460375" algn="l"/>
                <a:tab pos="914400" algn="l"/>
                <a:tab pos="1374775" algn="l"/>
                <a:tab pos="2289175" algn="l"/>
              </a:tabLst>
            </a:pPr>
            <a:r>
              <a:rPr lang="en-US" sz="1600" b="1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    if S_AXI_ARESETN = '0' then</a:t>
            </a:r>
          </a:p>
          <a:p>
            <a:pPr lvl="0" eaLnBrk="0" hangingPunct="0">
              <a:spcBef>
                <a:spcPct val="20000"/>
              </a:spcBef>
              <a:buClr>
                <a:srgbClr val="0C2D83"/>
              </a:buClr>
              <a:buSzPct val="80000"/>
              <a:tabLst>
                <a:tab pos="460375" algn="l"/>
                <a:tab pos="914400" algn="l"/>
                <a:tab pos="1374775" algn="l"/>
                <a:tab pos="2289175" algn="l"/>
              </a:tabLst>
            </a:pPr>
            <a:r>
              <a:rPr lang="en-US" sz="1600" b="1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		</a:t>
            </a:r>
            <a:r>
              <a:rPr lang="en-US" sz="1600" b="1" kern="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flag_Q</a:t>
            </a:r>
            <a:r>
              <a:rPr lang="en-US" sz="1600" b="1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&lt;= (others =&gt; '0');</a:t>
            </a:r>
          </a:p>
          <a:p>
            <a:pPr lvl="0" eaLnBrk="0" hangingPunct="0">
              <a:spcBef>
                <a:spcPct val="20000"/>
              </a:spcBef>
              <a:buClr>
                <a:srgbClr val="0C2D83"/>
              </a:buClr>
              <a:buSzPct val="80000"/>
              <a:tabLst>
                <a:tab pos="460375" algn="l"/>
                <a:tab pos="914400" algn="l"/>
                <a:tab pos="1374775" algn="l"/>
                <a:tab pos="2289175" algn="l"/>
              </a:tabLst>
            </a:pPr>
            <a:r>
              <a:rPr lang="en-US" sz="1600" b="1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	else</a:t>
            </a:r>
          </a:p>
          <a:p>
            <a:pPr lvl="0" eaLnBrk="0" hangingPunct="0">
              <a:spcBef>
                <a:spcPct val="20000"/>
              </a:spcBef>
              <a:buClr>
                <a:srgbClr val="0C2D83"/>
              </a:buClr>
              <a:buSzPct val="80000"/>
              <a:tabLst>
                <a:tab pos="460375" algn="l"/>
                <a:tab pos="914400" algn="l"/>
                <a:tab pos="1374775" algn="l"/>
                <a:tab pos="2289175" algn="l"/>
              </a:tabLst>
            </a:pPr>
            <a:r>
              <a:rPr lang="en-US" sz="1600" b="1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		</a:t>
            </a:r>
            <a:r>
              <a:rPr lang="en-US" sz="1600" b="1" kern="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flag_Q</a:t>
            </a:r>
            <a:r>
              <a:rPr lang="en-US" sz="1600" b="1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&lt;= </a:t>
            </a:r>
            <a:r>
              <a:rPr lang="en-US" sz="1600" b="1" kern="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flag_Q</a:t>
            </a:r>
            <a:r>
              <a:rPr lang="en-US" sz="1600" b="1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OR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roll_sig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AND NOT slv_reg3(0); </a:t>
            </a:r>
            <a:r>
              <a:rPr lang="en-US" sz="1600" b="1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    end if;</a:t>
            </a:r>
          </a:p>
          <a:p>
            <a:pPr lvl="0" eaLnBrk="0" hangingPunct="0">
              <a:spcBef>
                <a:spcPct val="20000"/>
              </a:spcBef>
              <a:buClr>
                <a:srgbClr val="0C2D83"/>
              </a:buClr>
              <a:buSzPct val="80000"/>
              <a:tabLst>
                <a:tab pos="460375" algn="l"/>
                <a:tab pos="914400" algn="l"/>
                <a:tab pos="1374775" algn="l"/>
                <a:tab pos="2289175" algn="l"/>
              </a:tabLst>
            </a:pPr>
            <a:r>
              <a:rPr lang="en-US" sz="1600" b="1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end if;</a:t>
            </a:r>
          </a:p>
          <a:p>
            <a:pPr lvl="0" eaLnBrk="0" hangingPunct="0">
              <a:spcBef>
                <a:spcPct val="20000"/>
              </a:spcBef>
              <a:buClr>
                <a:srgbClr val="0C2D83"/>
              </a:buClr>
              <a:buSzPct val="80000"/>
              <a:tabLst>
                <a:tab pos="460375" algn="l"/>
                <a:tab pos="914400" algn="l"/>
                <a:tab pos="1374775" algn="l"/>
                <a:tab pos="2289175" algn="l"/>
              </a:tabLst>
            </a:pPr>
            <a:r>
              <a:rPr lang="en-US" sz="1600" b="1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	end process;</a:t>
            </a:r>
            <a:endParaRPr lang="en-US" sz="1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03356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>
          <a:xfrm>
            <a:off x="183773" y="1470706"/>
            <a:ext cx="8003422" cy="5284936"/>
          </a:xfrm>
          <a:prstGeom prst="roundRect">
            <a:avLst>
              <a:gd name="adj" fmla="val 6245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spcCol="0"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Lab 3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2723752" y="1673072"/>
            <a:ext cx="4697837" cy="678761"/>
          </a:xfrm>
          <a:prstGeom prst="roundRect">
            <a:avLst>
              <a:gd name="adj" fmla="val 13495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spcCol="0" rtlCol="0" anchor="ctr"/>
          <a:lstStyle/>
          <a:p>
            <a:pPr algn="ctr"/>
            <a:endParaRPr lang="en-US" sz="1800"/>
          </a:p>
        </p:txBody>
      </p:sp>
      <p:sp>
        <p:nvSpPr>
          <p:cNvPr id="8" name="TextBox 7"/>
          <p:cNvSpPr txBox="1"/>
          <p:nvPr/>
        </p:nvSpPr>
        <p:spPr>
          <a:xfrm>
            <a:off x="2806995" y="1673072"/>
            <a:ext cx="3255792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b="1" dirty="0"/>
              <a:t>axi_uartlite_0 @ 40600000</a:t>
            </a:r>
            <a:endParaRPr lang="en-US" sz="4400" b="1" dirty="0"/>
          </a:p>
        </p:txBody>
      </p:sp>
      <p:cxnSp>
        <p:nvCxnSpPr>
          <p:cNvPr id="9" name="Straight Connector 8"/>
          <p:cNvCxnSpPr>
            <a:endCxn id="17" idx="1"/>
          </p:cNvCxnSpPr>
          <p:nvPr/>
        </p:nvCxnSpPr>
        <p:spPr>
          <a:xfrm>
            <a:off x="3628519" y="3678822"/>
            <a:ext cx="2167568" cy="0"/>
          </a:xfrm>
          <a:prstGeom prst="line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4338671" y="3367544"/>
            <a:ext cx="1438967" cy="338554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600" dirty="0"/>
              <a:t>S_AXI_ACLK</a:t>
            </a:r>
          </a:p>
        </p:txBody>
      </p:sp>
      <p:cxnSp>
        <p:nvCxnSpPr>
          <p:cNvPr id="11" name="Straight Connector 10"/>
          <p:cNvCxnSpPr>
            <a:endCxn id="18" idx="1"/>
          </p:cNvCxnSpPr>
          <p:nvPr/>
        </p:nvCxnSpPr>
        <p:spPr>
          <a:xfrm>
            <a:off x="3587575" y="3982684"/>
            <a:ext cx="2167567" cy="0"/>
          </a:xfrm>
          <a:prstGeom prst="line">
            <a:avLst/>
          </a:prstGeom>
          <a:ln w="12700">
            <a:solidFill>
              <a:schemeClr val="tx1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3817751" y="3671406"/>
            <a:ext cx="1957430" cy="338554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600" dirty="0"/>
              <a:t>S_AXI_ARESETN</a:t>
            </a:r>
          </a:p>
        </p:txBody>
      </p:sp>
      <p:cxnSp>
        <p:nvCxnSpPr>
          <p:cNvPr id="13" name="Straight Connector 12"/>
          <p:cNvCxnSpPr/>
          <p:nvPr/>
        </p:nvCxnSpPr>
        <p:spPr>
          <a:xfrm flipV="1">
            <a:off x="3614871" y="4294771"/>
            <a:ext cx="2177092" cy="8158"/>
          </a:xfrm>
          <a:prstGeom prst="line">
            <a:avLst/>
          </a:prstGeom>
          <a:ln w="5080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3953227" y="3969845"/>
            <a:ext cx="1927253" cy="969496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>
              <a:spcBef>
                <a:spcPts val="0"/>
              </a:spcBef>
            </a:pPr>
            <a:endParaRPr lang="en-US" sz="900" dirty="0"/>
          </a:p>
          <a:p>
            <a:pPr algn="ctr">
              <a:spcBef>
                <a:spcPts val="0"/>
              </a:spcBef>
            </a:pPr>
            <a:endParaRPr lang="en-US" sz="1600" dirty="0"/>
          </a:p>
          <a:p>
            <a:pPr algn="ctr">
              <a:spcBef>
                <a:spcPts val="0"/>
              </a:spcBef>
            </a:pPr>
            <a:r>
              <a:rPr lang="en-US" sz="1600" dirty="0"/>
              <a:t>slv_reg0  31</a:t>
            </a:r>
          </a:p>
          <a:p>
            <a:pPr algn="ctr">
              <a:spcBef>
                <a:spcPts val="0"/>
              </a:spcBef>
            </a:pPr>
            <a:r>
              <a:rPr lang="en-US" sz="1600" dirty="0"/>
              <a:t>To/From </a:t>
            </a:r>
            <a:r>
              <a:rPr lang="en-US" sz="1600" dirty="0" err="1"/>
              <a:t>Microblaze</a:t>
            </a:r>
            <a:endParaRPr lang="en-US" sz="2000" dirty="0"/>
          </a:p>
        </p:txBody>
      </p:sp>
      <p:sp>
        <p:nvSpPr>
          <p:cNvPr id="17" name="TextBox 16"/>
          <p:cNvSpPr txBox="1"/>
          <p:nvPr/>
        </p:nvSpPr>
        <p:spPr>
          <a:xfrm>
            <a:off x="5796087" y="3494156"/>
            <a:ext cx="5334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err="1"/>
              <a:t>clk</a:t>
            </a:r>
            <a:endParaRPr lang="en-US" sz="1800" dirty="0"/>
          </a:p>
        </p:txBody>
      </p:sp>
      <p:sp>
        <p:nvSpPr>
          <p:cNvPr id="18" name="TextBox 17"/>
          <p:cNvSpPr txBox="1"/>
          <p:nvPr/>
        </p:nvSpPr>
        <p:spPr>
          <a:xfrm>
            <a:off x="5755142" y="3798018"/>
            <a:ext cx="992856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/>
              <a:t> </a:t>
            </a:r>
            <a:r>
              <a:rPr lang="en-US" sz="1800" dirty="0" err="1"/>
              <a:t>reset_n</a:t>
            </a:r>
            <a:endParaRPr lang="en-US" sz="1800" dirty="0"/>
          </a:p>
        </p:txBody>
      </p:sp>
      <p:sp>
        <p:nvSpPr>
          <p:cNvPr id="19" name="TextBox 18"/>
          <p:cNvSpPr txBox="1"/>
          <p:nvPr/>
        </p:nvSpPr>
        <p:spPr>
          <a:xfrm>
            <a:off x="5805611" y="4110105"/>
            <a:ext cx="2179755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/>
              <a:t>Lab2 Signals 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78080" y="1485476"/>
            <a:ext cx="2400532" cy="707886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2000" b="1" dirty="0" err="1"/>
              <a:t>Artix</a:t>
            </a:r>
            <a:r>
              <a:rPr lang="en-US" sz="2000" b="1" dirty="0"/>
              <a:t> 7 (design_1 for Lab 3)</a:t>
            </a:r>
            <a:endParaRPr lang="en-US" sz="4800" b="1" dirty="0"/>
          </a:p>
        </p:txBody>
      </p:sp>
      <p:sp>
        <p:nvSpPr>
          <p:cNvPr id="23" name="Rounded Rectangle 22"/>
          <p:cNvSpPr/>
          <p:nvPr/>
        </p:nvSpPr>
        <p:spPr>
          <a:xfrm>
            <a:off x="349288" y="2697421"/>
            <a:ext cx="1868328" cy="3880800"/>
          </a:xfrm>
          <a:prstGeom prst="roundRect">
            <a:avLst>
              <a:gd name="adj" fmla="val 13495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spcCol="0" rtlCol="0" anchor="ctr"/>
          <a:lstStyle/>
          <a:p>
            <a:pPr algn="ctr"/>
            <a:endParaRPr lang="en-US" sz="1800"/>
          </a:p>
        </p:txBody>
      </p:sp>
      <p:sp>
        <p:nvSpPr>
          <p:cNvPr id="24" name="TextBox 23"/>
          <p:cNvSpPr txBox="1"/>
          <p:nvPr/>
        </p:nvSpPr>
        <p:spPr>
          <a:xfrm>
            <a:off x="589405" y="2712588"/>
            <a:ext cx="15240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800" b="1" dirty="0" err="1"/>
              <a:t>MicroBlaze</a:t>
            </a:r>
            <a:endParaRPr lang="en-US" sz="4400" b="1" dirty="0"/>
          </a:p>
        </p:txBody>
      </p:sp>
      <p:sp>
        <p:nvSpPr>
          <p:cNvPr id="25" name="Rounded Rectangle 24"/>
          <p:cNvSpPr/>
          <p:nvPr/>
        </p:nvSpPr>
        <p:spPr>
          <a:xfrm>
            <a:off x="533996" y="3118212"/>
            <a:ext cx="1490615" cy="1711038"/>
          </a:xfrm>
          <a:prstGeom prst="roundRect">
            <a:avLst>
              <a:gd name="adj" fmla="val 13495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spcCol="0" rtlCol="0" anchor="ctr"/>
          <a:lstStyle/>
          <a:p>
            <a:pPr algn="ctr"/>
            <a:endParaRPr lang="en-US" sz="1800"/>
          </a:p>
        </p:txBody>
      </p:sp>
      <p:sp>
        <p:nvSpPr>
          <p:cNvPr id="27" name="Rounded Rectangle 26"/>
          <p:cNvSpPr/>
          <p:nvPr/>
        </p:nvSpPr>
        <p:spPr>
          <a:xfrm>
            <a:off x="2498963" y="2538484"/>
            <a:ext cx="5132825" cy="4039737"/>
          </a:xfrm>
          <a:prstGeom prst="roundRect">
            <a:avLst>
              <a:gd name="adj" fmla="val 6750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spcCol="0" rtlCol="0" anchor="ctr"/>
          <a:lstStyle/>
          <a:p>
            <a:pPr algn="ctr"/>
            <a:endParaRPr lang="en-US" sz="1800"/>
          </a:p>
        </p:txBody>
      </p:sp>
      <p:sp>
        <p:nvSpPr>
          <p:cNvPr id="28" name="TextBox 27"/>
          <p:cNvSpPr txBox="1"/>
          <p:nvPr/>
        </p:nvSpPr>
        <p:spPr>
          <a:xfrm>
            <a:off x="2507263" y="2535164"/>
            <a:ext cx="5478103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b="1" dirty="0"/>
              <a:t>my_oscope_ip_v2_0.vhd @ 0x44a00000</a:t>
            </a:r>
            <a:endParaRPr lang="en-US" sz="4400" b="1" dirty="0"/>
          </a:p>
        </p:txBody>
      </p:sp>
      <p:sp>
        <p:nvSpPr>
          <p:cNvPr id="32" name="Rounded Rectangle 31"/>
          <p:cNvSpPr/>
          <p:nvPr/>
        </p:nvSpPr>
        <p:spPr>
          <a:xfrm>
            <a:off x="4014699" y="2919961"/>
            <a:ext cx="3406891" cy="3453543"/>
          </a:xfrm>
          <a:prstGeom prst="roundRect">
            <a:avLst>
              <a:gd name="adj" fmla="val 5620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spcCol="0" rtlCol="0" anchor="ctr"/>
          <a:lstStyle/>
          <a:p>
            <a:pPr algn="ctr"/>
            <a:endParaRPr lang="en-US" sz="1800"/>
          </a:p>
        </p:txBody>
      </p:sp>
      <p:sp>
        <p:nvSpPr>
          <p:cNvPr id="33" name="TextBox 32"/>
          <p:cNvSpPr txBox="1"/>
          <p:nvPr/>
        </p:nvSpPr>
        <p:spPr>
          <a:xfrm>
            <a:off x="4018937" y="2924792"/>
            <a:ext cx="3672046" cy="338554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600" b="1" dirty="0"/>
              <a:t>my_oscope_ip_v2_0_S00_AXI.vhd</a:t>
            </a:r>
            <a:endParaRPr lang="en-US" sz="4000" b="1" dirty="0"/>
          </a:p>
        </p:txBody>
      </p:sp>
      <p:sp>
        <p:nvSpPr>
          <p:cNvPr id="34" name="Rounded Rectangle 33"/>
          <p:cNvSpPr/>
          <p:nvPr/>
        </p:nvSpPr>
        <p:spPr>
          <a:xfrm>
            <a:off x="5805612" y="3265240"/>
            <a:ext cx="1490615" cy="1971441"/>
          </a:xfrm>
          <a:prstGeom prst="roundRect">
            <a:avLst>
              <a:gd name="adj" fmla="val 13495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spcCol="0" rtlCol="0" anchor="ctr"/>
          <a:lstStyle/>
          <a:p>
            <a:pPr algn="ctr"/>
            <a:endParaRPr lang="en-US" sz="1800"/>
          </a:p>
        </p:txBody>
      </p:sp>
      <p:sp>
        <p:nvSpPr>
          <p:cNvPr id="35" name="TextBox 34"/>
          <p:cNvSpPr txBox="1"/>
          <p:nvPr/>
        </p:nvSpPr>
        <p:spPr>
          <a:xfrm>
            <a:off x="5783570" y="3262977"/>
            <a:ext cx="149324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800" b="1" dirty="0"/>
              <a:t>Lab2_dp.vhd</a:t>
            </a:r>
            <a:endParaRPr lang="en-US" sz="4400" b="1" dirty="0"/>
          </a:p>
        </p:txBody>
      </p:sp>
      <p:sp>
        <p:nvSpPr>
          <p:cNvPr id="40" name="TextBox 39"/>
          <p:cNvSpPr txBox="1"/>
          <p:nvPr/>
        </p:nvSpPr>
        <p:spPr>
          <a:xfrm>
            <a:off x="4735633" y="3966278"/>
            <a:ext cx="791721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/>
              <a:t>32x32</a:t>
            </a:r>
          </a:p>
        </p:txBody>
      </p:sp>
      <p:cxnSp>
        <p:nvCxnSpPr>
          <p:cNvPr id="41" name="Straight Connector 40"/>
          <p:cNvCxnSpPr/>
          <p:nvPr/>
        </p:nvCxnSpPr>
        <p:spPr>
          <a:xfrm flipV="1">
            <a:off x="4471176" y="4150529"/>
            <a:ext cx="323623" cy="3048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>
            <a:stCxn id="82" idx="3"/>
            <a:endCxn id="75" idx="1"/>
          </p:cNvCxnSpPr>
          <p:nvPr/>
        </p:nvCxnSpPr>
        <p:spPr>
          <a:xfrm>
            <a:off x="5885411" y="6079383"/>
            <a:ext cx="1886977" cy="4307"/>
          </a:xfrm>
          <a:prstGeom prst="line">
            <a:avLst/>
          </a:prstGeom>
          <a:ln w="3810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Rounded Rectangle 66"/>
          <p:cNvSpPr/>
          <p:nvPr/>
        </p:nvSpPr>
        <p:spPr>
          <a:xfrm>
            <a:off x="7772388" y="4368464"/>
            <a:ext cx="821493" cy="2051774"/>
          </a:xfrm>
          <a:prstGeom prst="roundRect">
            <a:avLst>
              <a:gd name="adj" fmla="val 13495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spcCol="0" rtlCol="0" anchor="ctr"/>
          <a:lstStyle/>
          <a:p>
            <a:pPr algn="ctr"/>
            <a:endParaRPr lang="en-US" sz="1800"/>
          </a:p>
        </p:txBody>
      </p:sp>
      <p:sp>
        <p:nvSpPr>
          <p:cNvPr id="68" name="TextBox 67"/>
          <p:cNvSpPr txBox="1"/>
          <p:nvPr/>
        </p:nvSpPr>
        <p:spPr>
          <a:xfrm rot="16200000">
            <a:off x="7662801" y="4933412"/>
            <a:ext cx="1021761" cy="338554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600" b="1" dirty="0"/>
              <a:t>Lab2.xdc</a:t>
            </a:r>
            <a:endParaRPr lang="en-US" sz="4000" b="1" dirty="0"/>
          </a:p>
        </p:txBody>
      </p:sp>
      <p:cxnSp>
        <p:nvCxnSpPr>
          <p:cNvPr id="74" name="Straight Connector 73"/>
          <p:cNvCxnSpPr/>
          <p:nvPr/>
        </p:nvCxnSpPr>
        <p:spPr>
          <a:xfrm flipV="1">
            <a:off x="6604548" y="5939903"/>
            <a:ext cx="323623" cy="3048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TextBox 74"/>
          <p:cNvSpPr txBox="1"/>
          <p:nvPr/>
        </p:nvSpPr>
        <p:spPr>
          <a:xfrm>
            <a:off x="7772388" y="5760524"/>
            <a:ext cx="821492" cy="646331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800" dirty="0"/>
              <a:t>Nets to Pins</a:t>
            </a:r>
          </a:p>
        </p:txBody>
      </p:sp>
      <p:cxnSp>
        <p:nvCxnSpPr>
          <p:cNvPr id="76" name="Straight Connector 75"/>
          <p:cNvCxnSpPr>
            <a:stCxn id="75" idx="3"/>
          </p:cNvCxnSpPr>
          <p:nvPr/>
        </p:nvCxnSpPr>
        <p:spPr>
          <a:xfrm>
            <a:off x="8593880" y="6083690"/>
            <a:ext cx="421742" cy="0"/>
          </a:xfrm>
          <a:prstGeom prst="line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TextBox 78"/>
          <p:cNvSpPr txBox="1"/>
          <p:nvPr/>
        </p:nvSpPr>
        <p:spPr>
          <a:xfrm>
            <a:off x="8527313" y="5334208"/>
            <a:ext cx="576930" cy="738664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>
              <a:spcBef>
                <a:spcPts val="0"/>
              </a:spcBef>
            </a:pPr>
            <a:r>
              <a:rPr lang="en-US" sz="1400" dirty="0"/>
              <a:t>Pins off</a:t>
            </a:r>
          </a:p>
          <a:p>
            <a:pPr algn="ctr">
              <a:spcBef>
                <a:spcPts val="0"/>
              </a:spcBef>
            </a:pPr>
            <a:r>
              <a:rPr lang="en-US" sz="1400" dirty="0"/>
              <a:t>chip</a:t>
            </a:r>
          </a:p>
        </p:txBody>
      </p:sp>
      <p:sp>
        <p:nvSpPr>
          <p:cNvPr id="80" name="Rounded Rectangle 79"/>
          <p:cNvSpPr/>
          <p:nvPr/>
        </p:nvSpPr>
        <p:spPr>
          <a:xfrm>
            <a:off x="7775926" y="1685405"/>
            <a:ext cx="821493" cy="2288104"/>
          </a:xfrm>
          <a:prstGeom prst="roundRect">
            <a:avLst>
              <a:gd name="adj" fmla="val 13495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spcCol="0" rtlCol="0" anchor="ctr"/>
          <a:lstStyle/>
          <a:p>
            <a:pPr algn="ctr"/>
            <a:endParaRPr lang="en-US" sz="1800"/>
          </a:p>
        </p:txBody>
      </p:sp>
      <p:sp>
        <p:nvSpPr>
          <p:cNvPr id="81" name="TextBox 80"/>
          <p:cNvSpPr txBox="1"/>
          <p:nvPr/>
        </p:nvSpPr>
        <p:spPr>
          <a:xfrm rot="16200000">
            <a:off x="7279374" y="2750684"/>
            <a:ext cx="1354867" cy="338554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600" b="1" dirty="0"/>
              <a:t>Design_1.xdc</a:t>
            </a:r>
            <a:endParaRPr lang="en-US" sz="4000" b="1" dirty="0"/>
          </a:p>
        </p:txBody>
      </p:sp>
      <p:sp>
        <p:nvSpPr>
          <p:cNvPr id="84" name="TextBox 83"/>
          <p:cNvSpPr txBox="1"/>
          <p:nvPr/>
        </p:nvSpPr>
        <p:spPr>
          <a:xfrm>
            <a:off x="8417932" y="1619344"/>
            <a:ext cx="743014" cy="523220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>
              <a:spcBef>
                <a:spcPts val="0"/>
              </a:spcBef>
            </a:pPr>
            <a:r>
              <a:rPr lang="en-US" sz="1400" dirty="0"/>
              <a:t>AA19</a:t>
            </a:r>
          </a:p>
          <a:p>
            <a:pPr algn="r">
              <a:spcBef>
                <a:spcPts val="0"/>
              </a:spcBef>
            </a:pPr>
            <a:r>
              <a:rPr lang="en-US" sz="1400" dirty="0"/>
              <a:t>V18</a:t>
            </a:r>
          </a:p>
        </p:txBody>
      </p:sp>
      <p:cxnSp>
        <p:nvCxnSpPr>
          <p:cNvPr id="85" name="Straight Connector 84"/>
          <p:cNvCxnSpPr>
            <a:stCxn id="88" idx="3"/>
            <a:endCxn id="86" idx="1"/>
          </p:cNvCxnSpPr>
          <p:nvPr/>
        </p:nvCxnSpPr>
        <p:spPr>
          <a:xfrm>
            <a:off x="7411689" y="1864320"/>
            <a:ext cx="361496" cy="0"/>
          </a:xfrm>
          <a:prstGeom prst="line">
            <a:avLst/>
          </a:prstGeom>
          <a:ln w="12700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TextBox 85"/>
          <p:cNvSpPr txBox="1"/>
          <p:nvPr/>
        </p:nvSpPr>
        <p:spPr>
          <a:xfrm>
            <a:off x="7773185" y="1679654"/>
            <a:ext cx="5334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/>
              <a:t>RX</a:t>
            </a:r>
          </a:p>
        </p:txBody>
      </p:sp>
      <p:sp>
        <p:nvSpPr>
          <p:cNvPr id="88" name="TextBox 87"/>
          <p:cNvSpPr txBox="1"/>
          <p:nvPr/>
        </p:nvSpPr>
        <p:spPr>
          <a:xfrm>
            <a:off x="6878289" y="1679654"/>
            <a:ext cx="5334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/>
              <a:t>RX</a:t>
            </a:r>
          </a:p>
        </p:txBody>
      </p:sp>
      <p:cxnSp>
        <p:nvCxnSpPr>
          <p:cNvPr id="92" name="Straight Connector 91"/>
          <p:cNvCxnSpPr>
            <a:stCxn id="94" idx="3"/>
            <a:endCxn id="93" idx="1"/>
          </p:cNvCxnSpPr>
          <p:nvPr/>
        </p:nvCxnSpPr>
        <p:spPr>
          <a:xfrm>
            <a:off x="7415227" y="2091151"/>
            <a:ext cx="361496" cy="0"/>
          </a:xfrm>
          <a:prstGeom prst="line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" name="TextBox 92"/>
          <p:cNvSpPr txBox="1"/>
          <p:nvPr/>
        </p:nvSpPr>
        <p:spPr>
          <a:xfrm>
            <a:off x="7776723" y="1906485"/>
            <a:ext cx="5334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/>
              <a:t>TX</a:t>
            </a:r>
          </a:p>
        </p:txBody>
      </p:sp>
      <p:sp>
        <p:nvSpPr>
          <p:cNvPr id="94" name="TextBox 93"/>
          <p:cNvSpPr txBox="1"/>
          <p:nvPr/>
        </p:nvSpPr>
        <p:spPr>
          <a:xfrm>
            <a:off x="6881827" y="1906485"/>
            <a:ext cx="5334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/>
              <a:t>TX</a:t>
            </a:r>
          </a:p>
        </p:txBody>
      </p:sp>
      <p:cxnSp>
        <p:nvCxnSpPr>
          <p:cNvPr id="95" name="Straight Connector 94"/>
          <p:cNvCxnSpPr>
            <a:stCxn id="86" idx="3"/>
          </p:cNvCxnSpPr>
          <p:nvPr/>
        </p:nvCxnSpPr>
        <p:spPr>
          <a:xfrm>
            <a:off x="8306585" y="1864320"/>
            <a:ext cx="767265" cy="0"/>
          </a:xfrm>
          <a:prstGeom prst="line">
            <a:avLst/>
          </a:prstGeom>
          <a:ln w="127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Straight Connector 97"/>
          <p:cNvCxnSpPr/>
          <p:nvPr/>
        </p:nvCxnSpPr>
        <p:spPr>
          <a:xfrm flipV="1">
            <a:off x="8310123" y="2080380"/>
            <a:ext cx="763727" cy="138"/>
          </a:xfrm>
          <a:prstGeom prst="line">
            <a:avLst/>
          </a:prstGeom>
          <a:ln w="127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Connector 109"/>
          <p:cNvCxnSpPr/>
          <p:nvPr/>
        </p:nvCxnSpPr>
        <p:spPr>
          <a:xfrm flipV="1">
            <a:off x="2356366" y="2012453"/>
            <a:ext cx="0" cy="2369240"/>
          </a:xfrm>
          <a:prstGeom prst="line">
            <a:avLst/>
          </a:prstGeom>
          <a:ln w="508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Connector 111"/>
          <p:cNvCxnSpPr>
            <a:endCxn id="7" idx="1"/>
          </p:cNvCxnSpPr>
          <p:nvPr/>
        </p:nvCxnSpPr>
        <p:spPr>
          <a:xfrm>
            <a:off x="2335100" y="2012452"/>
            <a:ext cx="388652" cy="1"/>
          </a:xfrm>
          <a:prstGeom prst="line">
            <a:avLst/>
          </a:prstGeom>
          <a:ln w="508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1" name="TextBox 120"/>
          <p:cNvSpPr txBox="1"/>
          <p:nvPr/>
        </p:nvSpPr>
        <p:spPr>
          <a:xfrm>
            <a:off x="8063814" y="3305116"/>
            <a:ext cx="5334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 err="1"/>
              <a:t>clk</a:t>
            </a:r>
            <a:endParaRPr lang="en-US" sz="1800" dirty="0"/>
          </a:p>
        </p:txBody>
      </p:sp>
      <p:sp>
        <p:nvSpPr>
          <p:cNvPr id="122" name="TextBox 121"/>
          <p:cNvSpPr txBox="1"/>
          <p:nvPr/>
        </p:nvSpPr>
        <p:spPr>
          <a:xfrm>
            <a:off x="7690983" y="3510681"/>
            <a:ext cx="909769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 err="1"/>
              <a:t>reset_n</a:t>
            </a:r>
            <a:endParaRPr lang="en-US" sz="1800" dirty="0"/>
          </a:p>
        </p:txBody>
      </p:sp>
      <p:cxnSp>
        <p:nvCxnSpPr>
          <p:cNvPr id="123" name="Straight Connector 122"/>
          <p:cNvCxnSpPr/>
          <p:nvPr/>
        </p:nvCxnSpPr>
        <p:spPr>
          <a:xfrm>
            <a:off x="8600752" y="3485150"/>
            <a:ext cx="476636" cy="4633"/>
          </a:xfrm>
          <a:prstGeom prst="line">
            <a:avLst/>
          </a:prstGeom>
          <a:ln w="127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Straight Connector 123"/>
          <p:cNvCxnSpPr/>
          <p:nvPr/>
        </p:nvCxnSpPr>
        <p:spPr>
          <a:xfrm flipV="1">
            <a:off x="8600752" y="3695211"/>
            <a:ext cx="476636" cy="136"/>
          </a:xfrm>
          <a:prstGeom prst="line">
            <a:avLst/>
          </a:prstGeom>
          <a:ln w="127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6" name="TextBox 125"/>
          <p:cNvSpPr txBox="1"/>
          <p:nvPr/>
        </p:nvSpPr>
        <p:spPr>
          <a:xfrm>
            <a:off x="8272608" y="3223540"/>
            <a:ext cx="743014" cy="523220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>
              <a:spcBef>
                <a:spcPts val="0"/>
              </a:spcBef>
            </a:pPr>
            <a:r>
              <a:rPr lang="en-US" sz="1400" dirty="0"/>
              <a:t>R4</a:t>
            </a:r>
          </a:p>
          <a:p>
            <a:pPr algn="r">
              <a:spcBef>
                <a:spcPts val="0"/>
              </a:spcBef>
            </a:pPr>
            <a:r>
              <a:rPr lang="en-US" sz="1400" dirty="0"/>
              <a:t>G4</a:t>
            </a:r>
          </a:p>
        </p:txBody>
      </p:sp>
      <p:sp>
        <p:nvSpPr>
          <p:cNvPr id="6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7925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13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5798353" y="4829249"/>
            <a:ext cx="992856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/>
              <a:t>ready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780056" y="4295337"/>
            <a:ext cx="992856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800" dirty="0" err="1"/>
              <a:t>myISR</a:t>
            </a:r>
            <a:r>
              <a:rPr lang="en-US" sz="1800" dirty="0"/>
              <a:t>()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780056" y="4007307"/>
            <a:ext cx="992856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800" dirty="0"/>
              <a:t>main()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31371" y="3118212"/>
            <a:ext cx="15240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800" b="1" dirty="0"/>
              <a:t>Lab3.c</a:t>
            </a:r>
            <a:endParaRPr lang="en-US" sz="4400" b="1" dirty="0"/>
          </a:p>
        </p:txBody>
      </p:sp>
      <p:cxnSp>
        <p:nvCxnSpPr>
          <p:cNvPr id="106" name="Straight Connector 105"/>
          <p:cNvCxnSpPr/>
          <p:nvPr/>
        </p:nvCxnSpPr>
        <p:spPr>
          <a:xfrm flipV="1">
            <a:off x="2217615" y="4381692"/>
            <a:ext cx="506137" cy="1"/>
          </a:xfrm>
          <a:prstGeom prst="line">
            <a:avLst/>
          </a:prstGeom>
          <a:ln w="508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Connector 89"/>
          <p:cNvCxnSpPr>
            <a:stCxn id="91" idx="3"/>
          </p:cNvCxnSpPr>
          <p:nvPr/>
        </p:nvCxnSpPr>
        <p:spPr>
          <a:xfrm>
            <a:off x="2199844" y="5013915"/>
            <a:ext cx="3621682" cy="0"/>
          </a:xfrm>
          <a:prstGeom prst="line">
            <a:avLst/>
          </a:prstGeom>
          <a:ln w="12700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TextBox 90"/>
          <p:cNvSpPr txBox="1"/>
          <p:nvPr/>
        </p:nvSpPr>
        <p:spPr>
          <a:xfrm>
            <a:off x="1206988" y="4829249"/>
            <a:ext cx="992856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/>
              <a:t>Interrupt</a:t>
            </a:r>
          </a:p>
        </p:txBody>
      </p:sp>
      <p:sp>
        <p:nvSpPr>
          <p:cNvPr id="30" name="Rounded Rectangle 29"/>
          <p:cNvSpPr/>
          <p:nvPr/>
        </p:nvSpPr>
        <p:spPr>
          <a:xfrm>
            <a:off x="2723753" y="2919961"/>
            <a:ext cx="904766" cy="3453543"/>
          </a:xfrm>
          <a:prstGeom prst="roundRect">
            <a:avLst>
              <a:gd name="adj" fmla="val 13495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spcCol="0" rtlCol="0" anchor="ctr"/>
          <a:lstStyle/>
          <a:p>
            <a:pPr algn="ctr"/>
            <a:endParaRPr lang="en-US" sz="1800"/>
          </a:p>
        </p:txBody>
      </p:sp>
      <p:sp>
        <p:nvSpPr>
          <p:cNvPr id="31" name="TextBox 30"/>
          <p:cNvSpPr txBox="1"/>
          <p:nvPr/>
        </p:nvSpPr>
        <p:spPr>
          <a:xfrm>
            <a:off x="2727689" y="2938440"/>
            <a:ext cx="900829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800" b="1" dirty="0" err="1"/>
              <a:t>axi_lite</a:t>
            </a:r>
            <a:endParaRPr lang="en-US" sz="4400" b="1" dirty="0"/>
          </a:p>
        </p:txBody>
      </p:sp>
      <p:cxnSp>
        <p:nvCxnSpPr>
          <p:cNvPr id="69" name="Straight Connector 68"/>
          <p:cNvCxnSpPr/>
          <p:nvPr/>
        </p:nvCxnSpPr>
        <p:spPr>
          <a:xfrm>
            <a:off x="2727689" y="5013915"/>
            <a:ext cx="900830" cy="0"/>
          </a:xfrm>
          <a:prstGeom prst="line">
            <a:avLst/>
          </a:prstGeom>
          <a:ln w="12700">
            <a:solidFill>
              <a:schemeClr val="tx1"/>
            </a:solidFill>
            <a:prstDash val="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TextBox 81"/>
          <p:cNvSpPr txBox="1"/>
          <p:nvPr/>
        </p:nvSpPr>
        <p:spPr>
          <a:xfrm>
            <a:off x="3958158" y="5786995"/>
            <a:ext cx="1927253" cy="584775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>
              <a:spcBef>
                <a:spcPts val="0"/>
              </a:spcBef>
            </a:pPr>
            <a:r>
              <a:rPr lang="en-US" sz="1600" dirty="0"/>
              <a:t>Signals going In/Out of </a:t>
            </a:r>
            <a:r>
              <a:rPr lang="en-US" sz="1600" dirty="0" err="1"/>
              <a:t>Artix</a:t>
            </a:r>
            <a:r>
              <a:rPr lang="en-US" sz="1600" dirty="0"/>
              <a:t> 7 Chip</a:t>
            </a:r>
            <a:endParaRPr lang="en-US" sz="2000" dirty="0"/>
          </a:p>
        </p:txBody>
      </p:sp>
      <p:sp>
        <p:nvSpPr>
          <p:cNvPr id="83" name="Rounded Rectangle 82"/>
          <p:cNvSpPr/>
          <p:nvPr/>
        </p:nvSpPr>
        <p:spPr>
          <a:xfrm>
            <a:off x="5810073" y="5518755"/>
            <a:ext cx="1490615" cy="371439"/>
          </a:xfrm>
          <a:prstGeom prst="roundRect">
            <a:avLst>
              <a:gd name="adj" fmla="val 31866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spcCol="0" rtlCol="0" anchor="ctr"/>
          <a:lstStyle/>
          <a:p>
            <a:pPr algn="ctr"/>
            <a:endParaRPr lang="en-US" sz="1800"/>
          </a:p>
        </p:txBody>
      </p:sp>
      <p:sp>
        <p:nvSpPr>
          <p:cNvPr id="87" name="TextBox 86"/>
          <p:cNvSpPr txBox="1"/>
          <p:nvPr/>
        </p:nvSpPr>
        <p:spPr>
          <a:xfrm>
            <a:off x="5679655" y="5518755"/>
            <a:ext cx="1732034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800" b="1" dirty="0"/>
              <a:t>Lab2_fsm.vhd</a:t>
            </a:r>
            <a:endParaRPr lang="en-US" sz="4400" b="1" dirty="0"/>
          </a:p>
        </p:txBody>
      </p:sp>
      <p:cxnSp>
        <p:nvCxnSpPr>
          <p:cNvPr id="89" name="Straight Connector 88"/>
          <p:cNvCxnSpPr/>
          <p:nvPr/>
        </p:nvCxnSpPr>
        <p:spPr>
          <a:xfrm flipV="1">
            <a:off x="6251570" y="5236681"/>
            <a:ext cx="0" cy="274949"/>
          </a:xfrm>
          <a:prstGeom prst="line">
            <a:avLst/>
          </a:prstGeom>
          <a:ln w="38100">
            <a:solidFill>
              <a:schemeClr val="tx1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Straight Connector 95"/>
          <p:cNvCxnSpPr/>
          <p:nvPr/>
        </p:nvCxnSpPr>
        <p:spPr>
          <a:xfrm flipV="1">
            <a:off x="6799753" y="5236889"/>
            <a:ext cx="0" cy="274949"/>
          </a:xfrm>
          <a:prstGeom prst="line">
            <a:avLst/>
          </a:prstGeom>
          <a:ln w="38100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7" name="TextBox 96"/>
          <p:cNvSpPr txBox="1"/>
          <p:nvPr/>
        </p:nvSpPr>
        <p:spPr>
          <a:xfrm>
            <a:off x="6264855" y="5183785"/>
            <a:ext cx="483143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err="1"/>
              <a:t>cw</a:t>
            </a:r>
            <a:endParaRPr lang="en-US" sz="1800" dirty="0"/>
          </a:p>
        </p:txBody>
      </p:sp>
      <p:sp>
        <p:nvSpPr>
          <p:cNvPr id="99" name="TextBox 98"/>
          <p:cNvSpPr txBox="1"/>
          <p:nvPr/>
        </p:nvSpPr>
        <p:spPr>
          <a:xfrm>
            <a:off x="6813245" y="5183473"/>
            <a:ext cx="448877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err="1"/>
              <a:t>sw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8621854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" grpId="0"/>
      <p:bldP spid="72" grpId="0"/>
      <p:bldP spid="91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MicroBlaze</a:t>
            </a:r>
            <a:r>
              <a:rPr lang="en-US" dirty="0"/>
              <a:t> + Custom IP – Workflow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b="0" dirty="0"/>
              <a:t>The work flow has three main steps. </a:t>
            </a:r>
          </a:p>
          <a:p>
            <a:pPr marL="863600" lvl="1" indent="-457200">
              <a:buFont typeface="+mj-lt"/>
              <a:buAutoNum type="arabicPeriod"/>
            </a:pPr>
            <a:r>
              <a:rPr lang="en-US" b="0" dirty="0"/>
              <a:t>Define a new hardware design (</a:t>
            </a:r>
            <a:r>
              <a:rPr lang="en-US" b="0" dirty="0" err="1"/>
              <a:t>MicroBlaze</a:t>
            </a:r>
            <a:r>
              <a:rPr lang="en-US" b="0" dirty="0"/>
              <a:t> + </a:t>
            </a:r>
            <a:r>
              <a:rPr lang="en-US" b="0" dirty="0" err="1"/>
              <a:t>axi_uartlite</a:t>
            </a:r>
            <a:r>
              <a:rPr lang="en-US" b="0" dirty="0"/>
              <a:t>) in </a:t>
            </a:r>
            <a:r>
              <a:rPr lang="en-US" b="0" dirty="0" err="1"/>
              <a:t>Vivado</a:t>
            </a:r>
            <a:r>
              <a:rPr lang="en-US" b="0" dirty="0"/>
              <a:t> IP Integrator (using the </a:t>
            </a:r>
            <a:r>
              <a:rPr lang="en-US" b="0" dirty="0" err="1"/>
              <a:t>MicroBlaze</a:t>
            </a:r>
            <a:r>
              <a:rPr lang="en-US" b="0" dirty="0"/>
              <a:t> Tutorial from Lecture 18)</a:t>
            </a:r>
          </a:p>
          <a:p>
            <a:pPr marL="863600" lvl="1" indent="-457200">
              <a:buFont typeface="+mj-lt"/>
              <a:buAutoNum type="arabicPeriod"/>
            </a:pPr>
            <a:r>
              <a:rPr lang="en-US" b="0" dirty="0"/>
              <a:t>Create and package new custom IP (your custom hardware) and import it into your </a:t>
            </a:r>
            <a:r>
              <a:rPr lang="en-US" b="0" dirty="0" err="1"/>
              <a:t>Vivado</a:t>
            </a:r>
            <a:r>
              <a:rPr lang="en-US" b="0" dirty="0"/>
              <a:t> design</a:t>
            </a:r>
          </a:p>
          <a:p>
            <a:pPr marL="863600" lvl="1" indent="-457200">
              <a:buFont typeface="+mj-lt"/>
              <a:buAutoNum type="arabicPeriod"/>
            </a:pPr>
            <a:r>
              <a:rPr lang="en-US" b="0" dirty="0"/>
              <a:t>Program the resulting hardware in the SDK environment.</a:t>
            </a:r>
          </a:p>
          <a:p>
            <a:r>
              <a:rPr lang="en-US" b="0" dirty="0"/>
              <a:t>Lets start with the first step.</a:t>
            </a:r>
          </a:p>
          <a:p>
            <a:endParaRPr lang="en-US" b="0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381750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14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160924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Xilinx </a:t>
            </a:r>
            <a:r>
              <a:rPr lang="en-US" dirty="0" err="1"/>
              <a:t>Vivado</a:t>
            </a:r>
            <a:r>
              <a:rPr lang="en-US" dirty="0"/>
              <a:t> – IP Integrator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pPr marL="285750" lvl="1" indent="-285750"/>
            <a:r>
              <a:rPr lang="en-US" b="0" dirty="0"/>
              <a:t>This step requires that you start a new hardware design (</a:t>
            </a:r>
            <a:r>
              <a:rPr lang="en-US" b="0" dirty="0" err="1"/>
              <a:t>MicroBlaze</a:t>
            </a:r>
            <a:r>
              <a:rPr lang="en-US" b="0" dirty="0"/>
              <a:t> + </a:t>
            </a:r>
            <a:r>
              <a:rPr lang="en-US" b="0" dirty="0" err="1"/>
              <a:t>axi_uartlite</a:t>
            </a:r>
            <a:r>
              <a:rPr lang="en-US" b="0" dirty="0"/>
              <a:t>) in </a:t>
            </a:r>
            <a:r>
              <a:rPr lang="en-US" b="0" dirty="0" err="1"/>
              <a:t>Vivado</a:t>
            </a:r>
            <a:r>
              <a:rPr lang="en-US" b="0" dirty="0"/>
              <a:t> IP Integrator in a new project called Lecture_20.</a:t>
            </a:r>
          </a:p>
          <a:p>
            <a:pPr marL="285750" lvl="1" indent="-285750"/>
            <a:r>
              <a:rPr lang="en-US" b="0" dirty="0"/>
              <a:t>You will add a new Block Design with a </a:t>
            </a:r>
            <a:r>
              <a:rPr lang="en-US" b="0" dirty="0" err="1"/>
              <a:t>MicroBlaze</a:t>
            </a:r>
            <a:r>
              <a:rPr lang="en-US" b="0" dirty="0"/>
              <a:t> and </a:t>
            </a:r>
            <a:r>
              <a:rPr lang="en-US" b="0" dirty="0" err="1"/>
              <a:t>axi_uartlite</a:t>
            </a:r>
            <a:r>
              <a:rPr lang="en-US" b="0" dirty="0"/>
              <a:t> following the </a:t>
            </a:r>
            <a:r>
              <a:rPr lang="en-US" b="0" dirty="0" err="1"/>
              <a:t>MicroBlaze</a:t>
            </a:r>
            <a:r>
              <a:rPr lang="en-US" b="0" dirty="0"/>
              <a:t> Tutorial.</a:t>
            </a:r>
          </a:p>
          <a:p>
            <a:r>
              <a:rPr lang="en-US" sz="2000" dirty="0">
                <a:hlinkClick r:id="rId2"/>
              </a:rPr>
              <a:t>https://reference.digilentinc.com/learn/programmable-logic/tutorials/nexys-video-getting-started-with-microblaze/start</a:t>
            </a:r>
            <a:endParaRPr lang="en-US" b="0" dirty="0"/>
          </a:p>
          <a:p>
            <a:endParaRPr lang="en-US" b="0" dirty="0"/>
          </a:p>
          <a:p>
            <a:endParaRPr lang="en-US" b="0" dirty="0"/>
          </a:p>
          <a:p>
            <a:endParaRPr lang="en-US" b="0" dirty="0"/>
          </a:p>
          <a:p>
            <a:endParaRPr lang="en-US" b="0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381750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15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460795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Xilinx </a:t>
            </a:r>
            <a:r>
              <a:rPr lang="en-US" dirty="0" err="1"/>
              <a:t>Vivado</a:t>
            </a:r>
            <a:r>
              <a:rPr lang="en-US" dirty="0"/>
              <a:t> – IP Integrator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pPr marL="285750" lvl="1" indent="-285750"/>
            <a:r>
              <a:rPr lang="en-US" b="0" dirty="0"/>
              <a:t>This step requires that you start a new hardware design (</a:t>
            </a:r>
            <a:r>
              <a:rPr lang="en-US" b="0" dirty="0" err="1"/>
              <a:t>MicroBlaze</a:t>
            </a:r>
            <a:r>
              <a:rPr lang="en-US" b="0" dirty="0"/>
              <a:t> + </a:t>
            </a:r>
            <a:r>
              <a:rPr lang="en-US" b="0" dirty="0" err="1"/>
              <a:t>axi_uartlite</a:t>
            </a:r>
            <a:r>
              <a:rPr lang="en-US" b="0" dirty="0"/>
              <a:t>) in </a:t>
            </a:r>
            <a:r>
              <a:rPr lang="en-US" b="0" dirty="0" err="1"/>
              <a:t>Vivado</a:t>
            </a:r>
            <a:r>
              <a:rPr lang="en-US" b="0" dirty="0"/>
              <a:t> IP Integrator in a new project called Lecture_19.</a:t>
            </a:r>
          </a:p>
          <a:p>
            <a:pPr marL="285750" lvl="1" indent="-285750"/>
            <a:r>
              <a:rPr lang="en-US" b="0" dirty="0"/>
              <a:t>You will add a new Block Design with a </a:t>
            </a:r>
            <a:r>
              <a:rPr lang="en-US" b="0" dirty="0" err="1"/>
              <a:t>MicroBlaze</a:t>
            </a:r>
            <a:r>
              <a:rPr lang="en-US" b="0" dirty="0"/>
              <a:t> and </a:t>
            </a:r>
            <a:r>
              <a:rPr lang="en-US" b="0" dirty="0" err="1"/>
              <a:t>axi_uartlite</a:t>
            </a:r>
            <a:r>
              <a:rPr lang="en-US" b="0" dirty="0"/>
              <a:t> following the </a:t>
            </a:r>
            <a:r>
              <a:rPr lang="en-US" b="0" dirty="0" err="1"/>
              <a:t>MicroBlaze</a:t>
            </a:r>
            <a:r>
              <a:rPr lang="en-US" b="0" dirty="0"/>
              <a:t> Tutorial.</a:t>
            </a:r>
          </a:p>
          <a:p>
            <a:r>
              <a:rPr lang="en-US" sz="2000" dirty="0">
                <a:hlinkClick r:id="rId2"/>
              </a:rPr>
              <a:t>https://reference.digilentinc.com/learn/programmable-logic/tutorials/nexys-video-getting-started-with-microblaze/start</a:t>
            </a:r>
            <a:endParaRPr lang="en-US" b="0" dirty="0"/>
          </a:p>
          <a:p>
            <a:endParaRPr lang="en-US" b="0" dirty="0"/>
          </a:p>
          <a:p>
            <a:endParaRPr lang="en-US" b="0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381750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16</a:t>
            </a:fld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4098" name="Picture 2" descr="https://reference.digilentinc.com/_media/nexys4-ddr/mig_9-2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4751" y="2255249"/>
            <a:ext cx="6597650" cy="41344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Oval 6"/>
          <p:cNvSpPr/>
          <p:nvPr/>
        </p:nvSpPr>
        <p:spPr bwMode="auto">
          <a:xfrm>
            <a:off x="3619500" y="4708334"/>
            <a:ext cx="1304452" cy="290013"/>
          </a:xfrm>
          <a:prstGeom prst="ellipse">
            <a:avLst/>
          </a:prstGeom>
          <a:noFill/>
          <a:ln w="25400" cap="flat" cmpd="sng" algn="ctr">
            <a:solidFill>
              <a:srgbClr val="00206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b="1" dirty="0">
                <a:solidFill>
                  <a:srgbClr val="FF0000"/>
                </a:solidFill>
                <a:latin typeface="Arial" charset="0"/>
              </a:rPr>
              <a:t>Don’t Select!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Arial" charset="0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400" b="1" dirty="0">
              <a:solidFill>
                <a:srgbClr val="FF0000"/>
              </a:solidFill>
              <a:latin typeface="Arial" charset="0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41823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IP Catalog – Adding IP Repo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Open IP Catalog Settings and click on Repository Manager and add your IP Repo to your IP Repositories</a:t>
            </a:r>
          </a:p>
          <a:p>
            <a:pPr marL="406400" lvl="1" indent="0">
              <a:buNone/>
            </a:pPr>
            <a:r>
              <a:rPr lang="en-US" dirty="0"/>
              <a:t>/</a:t>
            </a:r>
            <a:r>
              <a:rPr lang="en-US" dirty="0" err="1"/>
              <a:t>path_to_ip_repo</a:t>
            </a:r>
            <a:r>
              <a:rPr lang="en-US" dirty="0"/>
              <a:t>/</a:t>
            </a:r>
            <a:r>
              <a:rPr lang="en-US" dirty="0" err="1"/>
              <a:t>git_repo</a:t>
            </a:r>
            <a:r>
              <a:rPr lang="en-US" dirty="0"/>
              <a:t>/</a:t>
            </a:r>
            <a:r>
              <a:rPr lang="en-US" dirty="0" err="1"/>
              <a:t>ip_repo</a:t>
            </a:r>
            <a:endParaRPr lang="en-US" dirty="0"/>
          </a:p>
          <a:p>
            <a:pPr marL="406400" lvl="1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9778027" y="6502595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17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D957A480-45FD-4E4A-ABAC-1E7EB071E91C}" type="datetime3">
              <a:rPr lang="en-US" sz="1800" smtClean="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7 March 2025</a:t>
            </a:fld>
            <a:endParaRPr lang="en-US" sz="1800">
              <a:solidFill>
                <a:srgbClr val="000000"/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4AFB7561-FBBE-9232-58D2-04990FA0D96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6296" y="3177764"/>
            <a:ext cx="2210108" cy="1962424"/>
          </a:xfrm>
          <a:prstGeom prst="rect">
            <a:avLst/>
          </a:prstGeom>
        </p:spPr>
      </p:pic>
      <p:sp>
        <p:nvSpPr>
          <p:cNvPr id="7" name="Oval 6"/>
          <p:cNvSpPr/>
          <p:nvPr/>
        </p:nvSpPr>
        <p:spPr bwMode="auto">
          <a:xfrm>
            <a:off x="944684" y="3724467"/>
            <a:ext cx="799044" cy="290013"/>
          </a:xfrm>
          <a:prstGeom prst="ellipse">
            <a:avLst/>
          </a:prstGeom>
          <a:noFill/>
          <a:ln w="25400" cap="flat" cmpd="sng" algn="ctr">
            <a:solidFill>
              <a:srgbClr val="00206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4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</a:rPr>
              <a:t>1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1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Arial" charset="0"/>
            </a:endParaRPr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098FCB64-274C-6AA1-1607-881DDBA2540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16404" y="3177764"/>
            <a:ext cx="4334583" cy="3848364"/>
          </a:xfrm>
          <a:prstGeom prst="rect">
            <a:avLst/>
          </a:prstGeom>
        </p:spPr>
      </p:pic>
      <p:sp>
        <p:nvSpPr>
          <p:cNvPr id="11" name="Oval 10">
            <a:extLst>
              <a:ext uri="{FF2B5EF4-FFF2-40B4-BE49-F238E27FC236}">
                <a16:creationId xmlns:a16="http://schemas.microsoft.com/office/drawing/2014/main" id="{8FF8DFB4-20DC-A417-5D2B-A0B0A88756E9}"/>
              </a:ext>
            </a:extLst>
          </p:cNvPr>
          <p:cNvSpPr/>
          <p:nvPr/>
        </p:nvSpPr>
        <p:spPr bwMode="auto">
          <a:xfrm>
            <a:off x="3075877" y="4313840"/>
            <a:ext cx="294521" cy="290013"/>
          </a:xfrm>
          <a:prstGeom prst="ellipse">
            <a:avLst/>
          </a:prstGeom>
          <a:noFill/>
          <a:ln w="25400" cap="flat" cmpd="sng" algn="ctr">
            <a:solidFill>
              <a:srgbClr val="00206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4400" b="1" dirty="0">
                <a:solidFill>
                  <a:srgbClr val="FF0000"/>
                </a:solidFill>
                <a:latin typeface="Arial" charset="0"/>
              </a:rPr>
              <a:t>2</a:t>
            </a:r>
            <a:endParaRPr kumimoji="0" lang="en-US" sz="44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Arial" charset="0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1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Arial" charset="0"/>
            </a:endParaRP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3460DFE8-57C7-A85D-D8E5-CDBC52E86015}"/>
              </a:ext>
            </a:extLst>
          </p:cNvPr>
          <p:cNvSpPr/>
          <p:nvPr/>
        </p:nvSpPr>
        <p:spPr bwMode="auto">
          <a:xfrm>
            <a:off x="3156231" y="4421676"/>
            <a:ext cx="789765" cy="290013"/>
          </a:xfrm>
          <a:prstGeom prst="ellipse">
            <a:avLst/>
          </a:prstGeom>
          <a:noFill/>
          <a:ln w="25400" cap="flat" cmpd="sng" algn="ctr">
            <a:solidFill>
              <a:srgbClr val="00206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4400" b="1" dirty="0">
                <a:solidFill>
                  <a:srgbClr val="FF0000"/>
                </a:solidFill>
                <a:latin typeface="Arial" charset="0"/>
              </a:rPr>
              <a:t>3</a:t>
            </a:r>
            <a:endParaRPr kumimoji="0" lang="en-US" sz="44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Arial" charset="0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1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Arial" charset="0"/>
            </a:endParaRPr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94E54E2E-FB63-A239-F947-7AFB1985F5A9}"/>
              </a:ext>
            </a:extLst>
          </p:cNvPr>
          <p:cNvSpPr/>
          <p:nvPr/>
        </p:nvSpPr>
        <p:spPr bwMode="auto">
          <a:xfrm>
            <a:off x="4550172" y="3991667"/>
            <a:ext cx="294521" cy="290013"/>
          </a:xfrm>
          <a:prstGeom prst="ellipse">
            <a:avLst/>
          </a:prstGeom>
          <a:noFill/>
          <a:ln w="25400" cap="flat" cmpd="sng" algn="ctr">
            <a:solidFill>
              <a:srgbClr val="00206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4400" b="1" dirty="0">
                <a:solidFill>
                  <a:srgbClr val="FF0000"/>
                </a:solidFill>
                <a:latin typeface="Arial" charset="0"/>
              </a:rPr>
              <a:t>4</a:t>
            </a:r>
            <a:endParaRPr kumimoji="0" lang="en-US" sz="44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Arial" charset="0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1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Arial" charset="0"/>
            </a:endParaRPr>
          </a:p>
        </p:txBody>
      </p:sp>
      <p:pic>
        <p:nvPicPr>
          <p:cNvPr id="30" name="Picture 29">
            <a:extLst>
              <a:ext uri="{FF2B5EF4-FFF2-40B4-BE49-F238E27FC236}">
                <a16:creationId xmlns:a16="http://schemas.microsoft.com/office/drawing/2014/main" id="{2B61DA52-586C-FCEB-B021-B9DF1768F02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90768" y="3554681"/>
            <a:ext cx="4360219" cy="3094529"/>
          </a:xfrm>
          <a:prstGeom prst="rect">
            <a:avLst/>
          </a:prstGeom>
        </p:spPr>
      </p:pic>
      <p:sp>
        <p:nvSpPr>
          <p:cNvPr id="19" name="Oval 18">
            <a:extLst>
              <a:ext uri="{FF2B5EF4-FFF2-40B4-BE49-F238E27FC236}">
                <a16:creationId xmlns:a16="http://schemas.microsoft.com/office/drawing/2014/main" id="{74A9D54A-5C7D-5111-68D7-5DA9B85FCB50}"/>
              </a:ext>
            </a:extLst>
          </p:cNvPr>
          <p:cNvSpPr/>
          <p:nvPr/>
        </p:nvSpPr>
        <p:spPr bwMode="auto">
          <a:xfrm>
            <a:off x="6330613" y="6396367"/>
            <a:ext cx="789765" cy="290013"/>
          </a:xfrm>
          <a:prstGeom prst="ellipse">
            <a:avLst/>
          </a:prstGeom>
          <a:noFill/>
          <a:ln w="25400" cap="flat" cmpd="sng" algn="ctr">
            <a:solidFill>
              <a:srgbClr val="00206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4400" b="1" dirty="0">
                <a:solidFill>
                  <a:srgbClr val="FF0000"/>
                </a:solidFill>
                <a:latin typeface="Arial" charset="0"/>
              </a:rPr>
              <a:t>5</a:t>
            </a:r>
            <a:endParaRPr kumimoji="0" lang="en-US" sz="44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Arial" charset="0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1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Arial" charset="0"/>
            </a:endParaRPr>
          </a:p>
        </p:txBody>
      </p:sp>
      <p:pic>
        <p:nvPicPr>
          <p:cNvPr id="32" name="Picture 31">
            <a:extLst>
              <a:ext uri="{FF2B5EF4-FFF2-40B4-BE49-F238E27FC236}">
                <a16:creationId xmlns:a16="http://schemas.microsoft.com/office/drawing/2014/main" id="{C7276EC1-A12A-843A-982A-953259E3AB6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003586" y="3177764"/>
            <a:ext cx="4360219" cy="3865922"/>
          </a:xfrm>
          <a:prstGeom prst="rect">
            <a:avLst/>
          </a:prstGeom>
        </p:spPr>
      </p:pic>
      <p:sp>
        <p:nvSpPr>
          <p:cNvPr id="33" name="Oval 32">
            <a:extLst>
              <a:ext uri="{FF2B5EF4-FFF2-40B4-BE49-F238E27FC236}">
                <a16:creationId xmlns:a16="http://schemas.microsoft.com/office/drawing/2014/main" id="{E5D00E4E-7AF8-94E7-889A-065614C9E609}"/>
              </a:ext>
            </a:extLst>
          </p:cNvPr>
          <p:cNvSpPr/>
          <p:nvPr/>
        </p:nvSpPr>
        <p:spPr bwMode="auto">
          <a:xfrm>
            <a:off x="5170877" y="6701441"/>
            <a:ext cx="789765" cy="290013"/>
          </a:xfrm>
          <a:prstGeom prst="ellipse">
            <a:avLst/>
          </a:prstGeom>
          <a:noFill/>
          <a:ln w="25400" cap="flat" cmpd="sng" algn="ctr">
            <a:solidFill>
              <a:srgbClr val="00206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4400" b="1" dirty="0">
                <a:solidFill>
                  <a:srgbClr val="FF0000"/>
                </a:solidFill>
                <a:latin typeface="Arial" charset="0"/>
              </a:rPr>
              <a:t>6</a:t>
            </a:r>
            <a:endParaRPr kumimoji="0" lang="en-US" sz="44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Arial" charset="0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1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14391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1" grpId="0" animBg="1"/>
      <p:bldP spid="18" grpId="0" animBg="1"/>
      <p:bldP spid="28" grpId="0" animBg="1"/>
      <p:bldP spid="19" grpId="0" animBg="1"/>
      <p:bldP spid="33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Edit/Create New IP Package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Edit Counter in IP Packager or create a new IP package</a:t>
            </a:r>
          </a:p>
          <a:p>
            <a:r>
              <a:rPr lang="en-US" dirty="0"/>
              <a:t>I chose to create a new package with a new version.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18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D957A480-45FD-4E4A-ABAC-1E7EB071E91C}" type="datetime3">
              <a:rPr lang="en-US" sz="1800" smtClean="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7 March 2025</a:t>
            </a:fld>
            <a:endParaRPr lang="en-US" sz="1800">
              <a:solidFill>
                <a:srgbClr val="00000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064523" y="2961564"/>
            <a:ext cx="7265443" cy="33846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2529349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Edit/Create New IP Package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Expose the Roll Signal to the </a:t>
            </a:r>
            <a:r>
              <a:rPr lang="en-US" dirty="0" err="1"/>
              <a:t>Artix</a:t>
            </a:r>
            <a:r>
              <a:rPr lang="en-US" dirty="0"/>
              <a:t> 7 (design_1) block diagram by following the LED port maps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19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D957A480-45FD-4E4A-ABAC-1E7EB071E91C}" type="datetime3">
              <a:rPr lang="en-US" sz="1800" smtClean="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7 March 2025</a:t>
            </a:fld>
            <a:endParaRPr lang="en-US" sz="1800">
              <a:solidFill>
                <a:srgbClr val="00000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064523" y="2961564"/>
            <a:ext cx="7265443" cy="33846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780587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Lesson Outline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dirty="0" err="1"/>
              <a:t>MicroBlaze</a:t>
            </a:r>
            <a:r>
              <a:rPr lang="en-US" dirty="0"/>
              <a:t> + Custom IP with Interrupt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381750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160121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Xilinx </a:t>
            </a:r>
            <a:r>
              <a:rPr lang="en-US" dirty="0" err="1"/>
              <a:t>Vivado</a:t>
            </a:r>
            <a:r>
              <a:rPr lang="en-US" dirty="0"/>
              <a:t> – Create and Package Custom IP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b="0" dirty="0"/>
              <a:t>8. Add Custom IP to your design</a:t>
            </a:r>
          </a:p>
          <a:p>
            <a:pPr lvl="1"/>
            <a:r>
              <a:rPr lang="en-US" b="0" dirty="0"/>
              <a:t>8.1) In the project manager page of the original window, click </a:t>
            </a:r>
            <a:r>
              <a:rPr lang="en-US" dirty="0"/>
              <a:t>Open Block Design</a:t>
            </a:r>
            <a:r>
              <a:rPr lang="en-US" b="0" dirty="0"/>
              <a:t>. This adds a block design to the project.</a:t>
            </a:r>
          </a:p>
          <a:p>
            <a:pPr lvl="1"/>
            <a:r>
              <a:rPr lang="en-US" b="0" dirty="0"/>
              <a:t>8.2) Use the  </a:t>
            </a:r>
            <a:r>
              <a:rPr lang="en-US" dirty="0"/>
              <a:t>Add IP</a:t>
            </a:r>
            <a:r>
              <a:rPr lang="en-US" b="0" dirty="0"/>
              <a:t>      button to add our </a:t>
            </a:r>
            <a:r>
              <a:rPr lang="en-US" dirty="0"/>
              <a:t>v2.0 of our </a:t>
            </a:r>
            <a:r>
              <a:rPr lang="en-US" dirty="0" err="1"/>
              <a:t>Lec</a:t>
            </a:r>
            <a:r>
              <a:rPr lang="en-US" dirty="0"/>
              <a:t> 11 Counter IP Core </a:t>
            </a:r>
            <a:r>
              <a:rPr lang="en-US" b="0" dirty="0"/>
              <a:t>with the exposed roll signal.</a:t>
            </a:r>
            <a:br>
              <a:rPr lang="en-US" dirty="0"/>
            </a:br>
            <a:endParaRPr lang="en-US" b="0" dirty="0"/>
          </a:p>
          <a:p>
            <a:pPr marL="0" indent="0">
              <a:buNone/>
            </a:pPr>
            <a:br>
              <a:rPr lang="en-US" b="0" dirty="0"/>
            </a:br>
            <a:endParaRPr lang="en-US" b="0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38964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20</a:t>
            </a:fld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15362" name="Picture 2" descr="https://reference.digilentinc.com/_media/genesys2/addip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81829" y="3039082"/>
            <a:ext cx="330864" cy="363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9062" t="72360" r="2084" b="5214"/>
          <a:stretch/>
        </p:blipFill>
        <p:spPr bwMode="auto">
          <a:xfrm>
            <a:off x="5227037" y="4090376"/>
            <a:ext cx="2488214" cy="14571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7300" y="3748088"/>
            <a:ext cx="2514600" cy="292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Oval 9"/>
          <p:cNvSpPr/>
          <p:nvPr/>
        </p:nvSpPr>
        <p:spPr bwMode="auto">
          <a:xfrm>
            <a:off x="5227037" y="4993509"/>
            <a:ext cx="2488214" cy="290013"/>
          </a:xfrm>
          <a:prstGeom prst="ellipse">
            <a:avLst/>
          </a:prstGeom>
          <a:noFill/>
          <a:ln w="25400" cap="flat" cmpd="sng" algn="ctr">
            <a:solidFill>
              <a:srgbClr val="00206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b="1" dirty="0">
              <a:solidFill>
                <a:srgbClr val="FF0000"/>
              </a:solidFill>
              <a:latin typeface="Arial" charset="0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>
                <a:solidFill>
                  <a:srgbClr val="FF0000"/>
                </a:solidFill>
                <a:latin typeface="Arial" charset="0"/>
              </a:rPr>
              <a:t>Notice it is v2.0</a:t>
            </a:r>
            <a:endParaRPr kumimoji="0" lang="en-US" sz="20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Arial" charset="0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1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57546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Edit/Create New IP Package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Click the ‘+’ sign by the </a:t>
            </a:r>
            <a:r>
              <a:rPr lang="en-US" dirty="0" err="1"/>
              <a:t>MicroBlaze</a:t>
            </a:r>
            <a:r>
              <a:rPr lang="en-US" dirty="0"/>
              <a:t> to connect the Roll Signal to the </a:t>
            </a:r>
            <a:r>
              <a:rPr lang="en-US" dirty="0" err="1"/>
              <a:t>MicroBlaze</a:t>
            </a:r>
            <a:r>
              <a:rPr lang="en-US" dirty="0"/>
              <a:t> Interrupt input directly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21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D957A480-45FD-4E4A-ABAC-1E7EB071E91C}" type="datetime3">
              <a:rPr lang="en-US" sz="1800" smtClean="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7 March 2025</a:t>
            </a:fld>
            <a:endParaRPr lang="en-US" sz="1800">
              <a:solidFill>
                <a:srgbClr val="000000"/>
              </a:solidFill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342934"/>
            <a:ext cx="9144000" cy="45021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Oval 7"/>
          <p:cNvSpPr/>
          <p:nvPr/>
        </p:nvSpPr>
        <p:spPr bwMode="auto">
          <a:xfrm>
            <a:off x="1374017" y="4144227"/>
            <a:ext cx="450376" cy="290013"/>
          </a:xfrm>
          <a:prstGeom prst="ellipse">
            <a:avLst/>
          </a:prstGeom>
          <a:noFill/>
          <a:ln w="25400" cap="flat" cmpd="sng" algn="ctr">
            <a:solidFill>
              <a:srgbClr val="00206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4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</a:rPr>
              <a:t>1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1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Arial" charset="0"/>
            </a:endParaRPr>
          </a:p>
        </p:txBody>
      </p:sp>
      <p:sp>
        <p:nvSpPr>
          <p:cNvPr id="9" name="Oval 8"/>
          <p:cNvSpPr/>
          <p:nvPr/>
        </p:nvSpPr>
        <p:spPr bwMode="auto">
          <a:xfrm>
            <a:off x="8322860" y="5835267"/>
            <a:ext cx="450376" cy="290013"/>
          </a:xfrm>
          <a:prstGeom prst="ellipse">
            <a:avLst/>
          </a:prstGeom>
          <a:noFill/>
          <a:ln w="25400" cap="flat" cmpd="sng" algn="ctr">
            <a:solidFill>
              <a:srgbClr val="00206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4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</a:rPr>
              <a:t>2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1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Arial" charset="0"/>
            </a:endParaRPr>
          </a:p>
        </p:txBody>
      </p:sp>
      <p:sp>
        <p:nvSpPr>
          <p:cNvPr id="10" name="Oval 9"/>
          <p:cNvSpPr/>
          <p:nvPr/>
        </p:nvSpPr>
        <p:spPr bwMode="auto">
          <a:xfrm>
            <a:off x="1374017" y="4508487"/>
            <a:ext cx="1150108" cy="290013"/>
          </a:xfrm>
          <a:prstGeom prst="ellipse">
            <a:avLst/>
          </a:prstGeom>
          <a:noFill/>
          <a:ln w="25400" cap="flat" cmpd="sng" algn="ctr">
            <a:solidFill>
              <a:srgbClr val="00206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4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</a:rPr>
              <a:t>3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1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95231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Verify Design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You should verify the addressing for all your design components before continuing.  </a:t>
            </a:r>
          </a:p>
          <a:p>
            <a:r>
              <a:rPr lang="en-US" dirty="0"/>
              <a:t>Verify that the base addresses are the same addresses used in the template C-code.</a:t>
            </a:r>
          </a:p>
          <a:p>
            <a:r>
              <a:rPr lang="en-US" dirty="0"/>
              <a:t>Should be no changes at this time.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22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D957A480-45FD-4E4A-ABAC-1E7EB071E91C}" type="datetime3">
              <a:rPr lang="en-US" sz="1800" smtClean="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7 March 2025</a:t>
            </a:fld>
            <a:endParaRPr lang="en-US" sz="1800">
              <a:solidFill>
                <a:srgbClr val="00000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3781425"/>
            <a:ext cx="7620000" cy="209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Oval 6"/>
          <p:cNvSpPr/>
          <p:nvPr/>
        </p:nvSpPr>
        <p:spPr bwMode="auto">
          <a:xfrm>
            <a:off x="5380326" y="4532649"/>
            <a:ext cx="1096735" cy="386658"/>
          </a:xfrm>
          <a:prstGeom prst="ellipse">
            <a:avLst/>
          </a:prstGeom>
          <a:noFill/>
          <a:ln w="25400" cap="flat" cmpd="sng" algn="ctr">
            <a:solidFill>
              <a:srgbClr val="00206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4400" b="1" dirty="0">
                <a:solidFill>
                  <a:srgbClr val="FF0000"/>
                </a:solidFill>
                <a:latin typeface="Arial" charset="0"/>
              </a:rPr>
              <a:t>2</a:t>
            </a:r>
            <a:endParaRPr kumimoji="0" lang="en-US" sz="44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Arial" charset="0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1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Arial" charset="0"/>
            </a:endParaRPr>
          </a:p>
        </p:txBody>
      </p:sp>
      <p:sp>
        <p:nvSpPr>
          <p:cNvPr id="8" name="Oval 7"/>
          <p:cNvSpPr/>
          <p:nvPr/>
        </p:nvSpPr>
        <p:spPr bwMode="auto">
          <a:xfrm>
            <a:off x="5408901" y="4976457"/>
            <a:ext cx="1096735" cy="386658"/>
          </a:xfrm>
          <a:prstGeom prst="ellipse">
            <a:avLst/>
          </a:prstGeom>
          <a:noFill/>
          <a:ln w="25400" cap="flat" cmpd="sng" algn="ctr">
            <a:solidFill>
              <a:srgbClr val="00206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4400" b="1" dirty="0">
                <a:solidFill>
                  <a:srgbClr val="FF0000"/>
                </a:solidFill>
                <a:latin typeface="Arial" charset="0"/>
              </a:rPr>
              <a:t>3</a:t>
            </a:r>
            <a:endParaRPr kumimoji="0" lang="en-US" sz="44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Arial" charset="0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1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Arial" charset="0"/>
            </a:endParaRPr>
          </a:p>
        </p:txBody>
      </p:sp>
      <p:sp>
        <p:nvSpPr>
          <p:cNvPr id="9" name="Oval 8"/>
          <p:cNvSpPr/>
          <p:nvPr/>
        </p:nvSpPr>
        <p:spPr bwMode="auto">
          <a:xfrm>
            <a:off x="1703676" y="3781425"/>
            <a:ext cx="1220499" cy="386658"/>
          </a:xfrm>
          <a:prstGeom prst="ellipse">
            <a:avLst/>
          </a:prstGeom>
          <a:noFill/>
          <a:ln w="25400" cap="flat" cmpd="sng" algn="ctr">
            <a:solidFill>
              <a:srgbClr val="00206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4400" b="1" dirty="0">
                <a:solidFill>
                  <a:srgbClr val="FF0000"/>
                </a:solidFill>
                <a:latin typeface="Arial" charset="0"/>
              </a:rPr>
              <a:t>1</a:t>
            </a:r>
            <a:endParaRPr kumimoji="0" lang="en-US" sz="44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Arial" charset="0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1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46766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Verify Design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You should verify the addressing for all your design components before continuing.  </a:t>
            </a:r>
          </a:p>
          <a:p>
            <a:r>
              <a:rPr lang="en-US" dirty="0"/>
              <a:t>Verify that the base addresses are the same addresses used in the template C-code.</a:t>
            </a:r>
          </a:p>
          <a:p>
            <a:r>
              <a:rPr lang="en-US" dirty="0"/>
              <a:t>Should be no changes at this time.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23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D957A480-45FD-4E4A-ABAC-1E7EB071E91C}" type="datetime3">
              <a:rPr lang="en-US" sz="1800" smtClean="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7 March 2025</a:t>
            </a:fld>
            <a:endParaRPr lang="en-US" sz="1800">
              <a:solidFill>
                <a:srgbClr val="00000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3781425"/>
            <a:ext cx="7620000" cy="209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Oval 6"/>
          <p:cNvSpPr/>
          <p:nvPr/>
        </p:nvSpPr>
        <p:spPr bwMode="auto">
          <a:xfrm>
            <a:off x="6299489" y="4635846"/>
            <a:ext cx="1096735" cy="386658"/>
          </a:xfrm>
          <a:prstGeom prst="ellipse">
            <a:avLst/>
          </a:prstGeom>
          <a:noFill/>
          <a:ln w="25400" cap="flat" cmpd="sng" algn="ctr">
            <a:solidFill>
              <a:srgbClr val="00206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4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Arial" charset="0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1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Arial" charset="0"/>
            </a:endParaRPr>
          </a:p>
        </p:txBody>
      </p:sp>
      <p:sp>
        <p:nvSpPr>
          <p:cNvPr id="8" name="Oval 7"/>
          <p:cNvSpPr/>
          <p:nvPr/>
        </p:nvSpPr>
        <p:spPr bwMode="auto">
          <a:xfrm>
            <a:off x="6299489" y="5262207"/>
            <a:ext cx="1096735" cy="386658"/>
          </a:xfrm>
          <a:prstGeom prst="ellipse">
            <a:avLst/>
          </a:prstGeom>
          <a:noFill/>
          <a:ln w="25400" cap="flat" cmpd="sng" algn="ctr">
            <a:solidFill>
              <a:srgbClr val="00206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1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83686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Validate and Export Design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b="0" dirty="0"/>
              <a:t>First click validate design_1</a:t>
            </a:r>
          </a:p>
          <a:p>
            <a:pPr marL="457200" indent="-457200">
              <a:buFont typeface="+mj-lt"/>
              <a:buAutoNum type="arabicPeriod"/>
            </a:pPr>
            <a:r>
              <a:rPr lang="en-US" b="0" dirty="0"/>
              <a:t>Regenerate the design_1 HDL wrapper. </a:t>
            </a:r>
          </a:p>
          <a:p>
            <a:pPr marL="457200" indent="-457200">
              <a:buFont typeface="+mj-lt"/>
              <a:buAutoNum type="arabicPeriod"/>
            </a:pPr>
            <a:r>
              <a:rPr lang="en-US" b="0" dirty="0"/>
              <a:t>Finally you need to generate the Generate Design </a:t>
            </a:r>
            <a:r>
              <a:rPr lang="en-US" b="0" dirty="0" err="1"/>
              <a:t>bitstream</a:t>
            </a:r>
            <a:r>
              <a:rPr lang="en-US" b="0" dirty="0"/>
              <a:t> </a:t>
            </a:r>
          </a:p>
          <a:p>
            <a:pPr marL="457200" indent="-457200">
              <a:buFont typeface="+mj-lt"/>
              <a:buAutoNum type="arabicPeriod"/>
            </a:pPr>
            <a:r>
              <a:rPr lang="en-US" b="0" dirty="0"/>
              <a:t>Take a coffee break while it builds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38964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24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91634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Coffee Break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38964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25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5DE9AD2-6E86-4EDC-9BBE-0C882DD2515E}"/>
              </a:ext>
            </a:extLst>
          </p:cNvPr>
          <p:cNvSpPr txBox="1"/>
          <p:nvPr/>
        </p:nvSpPr>
        <p:spPr>
          <a:xfrm>
            <a:off x="794393" y="7158000"/>
            <a:ext cx="815521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>
                <a:hlinkClick r:id="rId2" tooltip="http://shipsontheshore.wordpress.com/2012/04/17/short-break/"/>
              </a:rPr>
              <a:t>This Photo</a:t>
            </a:r>
            <a:r>
              <a:rPr lang="en-US" sz="900"/>
              <a:t> by Unknown Author is licensed under </a:t>
            </a:r>
            <a:r>
              <a:rPr lang="en-US" sz="900">
                <a:hlinkClick r:id="rId3" tooltip="https://creativecommons.org/licenses/by-nc/3.0/"/>
              </a:rPr>
              <a:t>CC BY-NC</a:t>
            </a:r>
            <a:endParaRPr lang="en-US" sz="900"/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45916B55-54ED-40BF-B1B7-A9A335C603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2" name="Picture 11" descr="A yellow sign&#10;&#10;Description automatically generated">
            <a:extLst>
              <a:ext uri="{FF2B5EF4-FFF2-40B4-BE49-F238E27FC236}">
                <a16:creationId xmlns:a16="http://schemas.microsoft.com/office/drawing/2014/main" id="{59F9C446-3F44-4D3C-BED9-78FAFC0C302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2"/>
              </a:ext>
            </a:extLst>
          </a:blip>
          <a:stretch>
            <a:fillRect/>
          </a:stretch>
        </p:blipFill>
        <p:spPr>
          <a:xfrm>
            <a:off x="2199822" y="1606012"/>
            <a:ext cx="4744356" cy="39896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385095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SDK Project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b="0" dirty="0"/>
              <a:t>Start with a “Hello World” project once in the SDK.</a:t>
            </a:r>
          </a:p>
          <a:p>
            <a:r>
              <a:rPr lang="en-US" b="0" dirty="0"/>
              <a:t>Rename the </a:t>
            </a:r>
            <a:r>
              <a:rPr lang="en-US" b="0" dirty="0" err="1"/>
              <a:t>hello_world.c</a:t>
            </a:r>
            <a:r>
              <a:rPr lang="en-US" b="0" dirty="0"/>
              <a:t> to Lec20.c and use the given Lec20.c code to get started</a:t>
            </a:r>
          </a:p>
          <a:p>
            <a:r>
              <a:rPr lang="en-US" b="0" dirty="0"/>
              <a:t>Modify the code to handle the interrupt generated from the counter and increment a counter variable for display. 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38964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26</a:t>
            </a:fld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8807" y="3598920"/>
            <a:ext cx="5386386" cy="27923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3461878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anchor="ctr" anchorCtr="0"/>
          <a:lstStyle/>
          <a:p>
            <a:r>
              <a:rPr lang="en-US" cap="none" dirty="0" err="1"/>
              <a:t>MicroBlaze</a:t>
            </a:r>
            <a:r>
              <a:rPr lang="en-US" cap="none" dirty="0"/>
              <a:t> Interrupts in</a:t>
            </a:r>
            <a:br>
              <a:rPr lang="en-US" cap="none" dirty="0"/>
            </a:br>
            <a:r>
              <a:rPr lang="en-US" cap="none" dirty="0"/>
              <a:t>C Programming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381750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27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093154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MicroBlaze</a:t>
            </a:r>
            <a:r>
              <a:rPr lang="en-US" dirty="0"/>
              <a:t> Interrupts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b="0" dirty="0"/>
              <a:t>In order to understand how interrupts are handled by the </a:t>
            </a:r>
            <a:r>
              <a:rPr lang="en-US" b="0" dirty="0" err="1"/>
              <a:t>MicroBlaze</a:t>
            </a:r>
            <a:r>
              <a:rPr lang="en-US" b="0" dirty="0"/>
              <a:t>, its important to understand something about the hardware. </a:t>
            </a:r>
          </a:p>
          <a:p>
            <a:r>
              <a:rPr lang="en-US" b="0" dirty="0"/>
              <a:t>I found most of the following information in the </a:t>
            </a:r>
            <a:r>
              <a:rPr lang="en-US" b="0" dirty="0" err="1"/>
              <a:t>MicroBlaze</a:t>
            </a:r>
            <a:r>
              <a:rPr lang="en-US" b="0" dirty="0"/>
              <a:t> Reference Guide.</a:t>
            </a:r>
          </a:p>
          <a:p>
            <a:pPr lvl="1"/>
            <a:r>
              <a:rPr lang="en-US" b="0" dirty="0" err="1">
                <a:hlinkClick r:id="rId2"/>
              </a:rPr>
              <a:t>MicroBlaze</a:t>
            </a:r>
            <a:r>
              <a:rPr lang="en-US" b="0">
                <a:hlinkClick r:id="rId2"/>
              </a:rPr>
              <a:t> Reference Guide</a:t>
            </a:r>
            <a:endParaRPr lang="en-US" b="0"/>
          </a:p>
          <a:p>
            <a:pPr marL="0" indent="0">
              <a:buNone/>
            </a:pPr>
            <a:endParaRPr lang="en-US" b="0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381750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28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700270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MicroBlaze</a:t>
            </a:r>
            <a:r>
              <a:rPr lang="en-US" dirty="0"/>
              <a:t> Interrupts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sz="2000" b="0" dirty="0"/>
              <a:t>The Machine Status Register contains control and status bits for the processor. Bit 30 of this register, IE, is the interrupt enable.</a:t>
            </a:r>
          </a:p>
          <a:p>
            <a:r>
              <a:rPr lang="en-US" sz="2000" b="0" dirty="0"/>
              <a:t>The </a:t>
            </a:r>
            <a:r>
              <a:rPr lang="en-US" sz="2000" b="0" dirty="0" err="1"/>
              <a:t>MicroBlaze</a:t>
            </a:r>
            <a:r>
              <a:rPr lang="en-US" sz="2000" b="0" dirty="0"/>
              <a:t> is a three stage pipeline machine - interrupts will need to flush the pipe before proceeding.</a:t>
            </a:r>
          </a:p>
          <a:p>
            <a:r>
              <a:rPr lang="en-US" sz="2000" b="0" dirty="0"/>
              <a:t>The interrupt vector is located at address 0x10-0x14 in memory.</a:t>
            </a:r>
          </a:p>
          <a:p>
            <a:r>
              <a:rPr lang="en-US" sz="2000" b="0" dirty="0" err="1"/>
              <a:t>MicroBlaze</a:t>
            </a:r>
            <a:r>
              <a:rPr lang="en-US" sz="2000" b="0" dirty="0"/>
              <a:t> supports a single interrupt source.</a:t>
            </a:r>
          </a:p>
          <a:p>
            <a:r>
              <a:rPr lang="en-US" sz="2000" b="0" dirty="0"/>
              <a:t>When an interrupt occurs, the following actions happen.</a:t>
            </a:r>
          </a:p>
          <a:p>
            <a:pPr lvl="1"/>
            <a:r>
              <a:rPr lang="pt-BR" sz="2000" b="0" dirty="0"/>
              <a:t>r14 &lt;- PC</a:t>
            </a:r>
          </a:p>
          <a:p>
            <a:pPr lvl="1"/>
            <a:r>
              <a:rPr lang="pt-BR" sz="2000" b="0" dirty="0"/>
              <a:t>PC &lt;- 0x00000010</a:t>
            </a:r>
          </a:p>
          <a:p>
            <a:pPr lvl="1"/>
            <a:r>
              <a:rPr lang="pt-BR" sz="2000" b="0" dirty="0"/>
              <a:t>MSR[IE] &lt;- 0</a:t>
            </a:r>
          </a:p>
          <a:p>
            <a:r>
              <a:rPr lang="en-US" b="0" dirty="0"/>
              <a:t>When the interrupt service routine terminates, control is turned over to the instruction at address r14 and MSR[IE] is set.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381750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29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7168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anchor="ctr" anchorCtr="0"/>
          <a:lstStyle/>
          <a:p>
            <a:r>
              <a:rPr lang="en-US" cap="none" dirty="0"/>
              <a:t>Interrupts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381750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3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001348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MicroBlaze</a:t>
            </a:r>
            <a:r>
              <a:rPr lang="en-US" dirty="0"/>
              <a:t> Interrupts </a:t>
            </a:r>
            <a:br>
              <a:rPr lang="en-US" dirty="0"/>
            </a:br>
            <a:r>
              <a:rPr lang="en-US" dirty="0"/>
              <a:t>C Programming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200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//-------------------------------------------------------------------------</a:t>
            </a:r>
          </a:p>
          <a:p>
            <a:pPr marL="0" indent="0">
              <a:buNone/>
            </a:pPr>
            <a:r>
              <a:rPr lang="en-US" sz="1200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//-- Name:	Prof Jeff Falkinburg</a:t>
            </a:r>
          </a:p>
          <a:p>
            <a:pPr marL="0" indent="0">
              <a:buNone/>
            </a:pPr>
            <a:r>
              <a:rPr lang="en-US" sz="1200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//-------------------------------------------------------------------------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#include &lt;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xil_exception.h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pPr marL="0" indent="0">
              <a:buNone/>
            </a:pPr>
            <a:endParaRPr lang="en-US" sz="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void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myISR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(void);</a:t>
            </a:r>
          </a:p>
          <a:p>
            <a:pPr marL="0" indent="0">
              <a:buNone/>
            </a:pPr>
            <a:endParaRPr lang="en-US" sz="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u16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isrCount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= 0;</a:t>
            </a:r>
          </a:p>
          <a:p>
            <a:pPr marL="0" indent="0">
              <a:buNone/>
            </a:pPr>
            <a:endParaRPr lang="en-US" sz="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int main(void) {</a:t>
            </a:r>
          </a:p>
          <a:p>
            <a:pPr marL="0" indent="0">
              <a:buNone/>
            </a:pPr>
            <a:endParaRPr lang="en-US" sz="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microblaze_register_handler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((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XInterruptHandler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myISR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, (void *) 0);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microblaze_enable_interrupts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pPr marL="0" indent="0">
              <a:buNone/>
            </a:pPr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 stuff();</a:t>
            </a:r>
          </a:p>
          <a:p>
            <a:pPr marL="0" indent="0">
              <a:buNone/>
            </a:pPr>
            <a:endParaRPr lang="en-US" sz="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} // end main</a:t>
            </a:r>
          </a:p>
          <a:p>
            <a:pPr marL="0" indent="0">
              <a:buNone/>
            </a:pPr>
            <a:endParaRPr lang="en-US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void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myISR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(void) {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isrCount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isrCount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+ 1;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	Xil_Out8(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countClearReg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, 0x01);	</a:t>
            </a:r>
            <a:r>
              <a:rPr lang="en-US" sz="1200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Clear the flag and then you MUST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	Xil_Out8(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countClearReg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, 0x00);	</a:t>
            </a:r>
            <a:r>
              <a:rPr lang="en-US" sz="1200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allow the flag to be reset later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30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D957A480-45FD-4E4A-ABAC-1E7EB071E91C}" type="datetime3">
              <a:rPr lang="en-US" sz="1800" smtClean="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7 March 2025</a:t>
            </a:fld>
            <a:endParaRPr lang="en-US" sz="1800">
              <a:solidFill>
                <a:srgbClr val="000000"/>
              </a:solidFill>
            </a:endParaRPr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1A5C8C7C-D513-46BE-BA39-022C833015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 Unicode MS"/>
              </a:rPr>
              <a:t>u16 isrCount = 0; </a:t>
            </a:r>
            <a:br>
              <a:rPr kumimoji="0" lang="en-US" altLang="en-US" sz="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</a:rPr>
            </a:b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101811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3016AB-2CF5-42F0-BF5A-C57BC61C58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Manual Easter Egg Hunt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833D60-2902-44DA-A370-B587EBBE5E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0" dirty="0"/>
              <a:t>Consult the </a:t>
            </a:r>
            <a:r>
              <a:rPr lang="en-US" b="0" dirty="0" err="1"/>
              <a:t>MicroBlaze</a:t>
            </a:r>
            <a:r>
              <a:rPr lang="en-US" b="0" dirty="0"/>
              <a:t> Processor Reference Guide and convert the following</a:t>
            </a:r>
          </a:p>
          <a:p>
            <a:pPr lvl="1"/>
            <a:r>
              <a:rPr lang="en-US" b="0" dirty="0" err="1"/>
              <a:t>addik</a:t>
            </a:r>
            <a:r>
              <a:rPr lang="en-US" b="0" dirty="0"/>
              <a:t> r22,r19,1</a:t>
            </a:r>
          </a:p>
          <a:p>
            <a:pPr lvl="1"/>
            <a:r>
              <a:rPr lang="en-US" b="0" dirty="0" err="1"/>
              <a:t>swi</a:t>
            </a:r>
            <a:r>
              <a:rPr lang="en-US" b="0" dirty="0"/>
              <a:t> r23, r1, 60</a:t>
            </a:r>
          </a:p>
          <a:p>
            <a:pPr lvl="1"/>
            <a:r>
              <a:rPr lang="en-US" b="0" dirty="0" err="1"/>
              <a:t>bgei</a:t>
            </a:r>
            <a:r>
              <a:rPr lang="en-US" b="0" dirty="0"/>
              <a:t> r18, -44</a:t>
            </a:r>
          </a:p>
          <a:p>
            <a:r>
              <a:rPr lang="en-US" b="0" dirty="0"/>
              <a:t>Solutions can be found in the source code of the html page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307FEF6-42B9-442D-8CEF-78470CCC366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31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4FEE25A-50E3-4D56-9699-C00E263FB01A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D957A480-45FD-4E4A-ABAC-1E7EB071E91C}" type="datetime3">
              <a:rPr lang="en-US" sz="1800" smtClean="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7 March 2025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74709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3016AB-2CF5-42F0-BF5A-C57BC61C58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OS and Libraries Document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833D60-2902-44DA-A370-B587EBBE5E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0" dirty="0"/>
              <a:t>Consult the </a:t>
            </a:r>
            <a:r>
              <a:rPr lang="en-US" b="0" dirty="0">
                <a:hlinkClick r:id="rId2"/>
              </a:rPr>
              <a:t>OS and Libraries Document Collection</a:t>
            </a:r>
            <a:r>
              <a:rPr lang="en-US" b="0" dirty="0"/>
              <a:t>. </a:t>
            </a:r>
          </a:p>
          <a:p>
            <a:pPr lvl="1"/>
            <a:r>
              <a:rPr lang="en-US" b="0" dirty="0"/>
              <a:t>What string formats are supported by the </a:t>
            </a:r>
            <a:r>
              <a:rPr lang="en-US" b="0" dirty="0" err="1"/>
              <a:t>xil_print</a:t>
            </a:r>
            <a:r>
              <a:rPr lang="en-US" b="0" dirty="0"/>
              <a:t> instruction?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307FEF6-42B9-442D-8CEF-78470CCC366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32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4FEE25A-50E3-4D56-9699-C00E263FB01A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D957A480-45FD-4E4A-ABAC-1E7EB071E91C}" type="datetime3">
              <a:rPr lang="en-US" sz="1800" smtClean="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7 March 2025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03716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Interrupts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b="0" dirty="0"/>
              <a:t>Interrupts are used when you want to your system to do more than one thing at a time. </a:t>
            </a:r>
          </a:p>
          <a:p>
            <a:r>
              <a:rPr lang="en-US" b="0" dirty="0"/>
              <a:t>An interrupt service routine (ISR) is a subroutine called by hardware. The following figure illustrates the process of "calling" and returning from an ISR.</a:t>
            </a:r>
            <a:br>
              <a:rPr lang="en-US" dirty="0"/>
            </a:br>
            <a:endParaRPr lang="en-US" dirty="0"/>
          </a:p>
          <a:p>
            <a:endParaRPr lang="en-US" b="0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381750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4</a:t>
            </a:fld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01075132-EB14-4A70-B647-A4611FF26E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56" y="4096140"/>
            <a:ext cx="8983488" cy="17699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475459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Interrupts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endParaRPr lang="en-US" b="0" dirty="0"/>
          </a:p>
          <a:p>
            <a:endParaRPr lang="en-US" b="0" dirty="0"/>
          </a:p>
          <a:p>
            <a:endParaRPr lang="en-US" b="0" dirty="0"/>
          </a:p>
          <a:p>
            <a:endParaRPr lang="en-US" b="0" dirty="0"/>
          </a:p>
          <a:p>
            <a:pPr marL="457200" indent="-457200">
              <a:buFont typeface="+mj-lt"/>
              <a:buAutoNum type="arabicPeriod"/>
            </a:pPr>
            <a:r>
              <a:rPr lang="en-US" b="0" dirty="0"/>
              <a:t>MCU powers up, jumps to RESET vector</a:t>
            </a:r>
          </a:p>
          <a:p>
            <a:pPr marL="457200" indent="-457200">
              <a:buFont typeface="+mj-lt"/>
              <a:buAutoNum type="arabicPeriod"/>
            </a:pPr>
            <a:r>
              <a:rPr lang="en-US" b="0" dirty="0"/>
              <a:t>MCU starts execution of main</a:t>
            </a:r>
          </a:p>
          <a:p>
            <a:pPr marL="457200" indent="-457200">
              <a:buFont typeface="+mj-lt"/>
              <a:buAutoNum type="arabicPeriod"/>
            </a:pPr>
            <a:r>
              <a:rPr lang="en-US" b="0" dirty="0"/>
              <a:t>Dynamic configuration</a:t>
            </a:r>
          </a:p>
          <a:p>
            <a:pPr lvl="1"/>
            <a:r>
              <a:rPr lang="en-US" b="0" dirty="0"/>
              <a:t>configure hardware</a:t>
            </a:r>
          </a:p>
          <a:p>
            <a:pPr lvl="1"/>
            <a:r>
              <a:rPr lang="en-US" b="0" dirty="0"/>
              <a:t>clear hardware interrupt flag</a:t>
            </a:r>
          </a:p>
          <a:p>
            <a:pPr lvl="1"/>
            <a:r>
              <a:rPr lang="en-US" b="0" dirty="0"/>
              <a:t>enable hardware interrupt</a:t>
            </a:r>
          </a:p>
          <a:p>
            <a:endParaRPr lang="en-US" b="0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381750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5</a:t>
            </a:fld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01075132-EB14-4A70-B647-A4611FF26E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56" y="1492895"/>
            <a:ext cx="8983488" cy="17699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964292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Interrupts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endParaRPr lang="en-US" b="0" dirty="0"/>
          </a:p>
          <a:p>
            <a:endParaRPr lang="en-US" b="0" dirty="0"/>
          </a:p>
          <a:p>
            <a:endParaRPr lang="en-US" b="0" dirty="0"/>
          </a:p>
          <a:p>
            <a:endParaRPr lang="en-US" b="0" dirty="0"/>
          </a:p>
          <a:p>
            <a:pPr marL="457200" indent="-457200">
              <a:buFont typeface="+mj-lt"/>
              <a:buAutoNum type="arabicPeriod" startAt="4"/>
            </a:pPr>
            <a:r>
              <a:rPr lang="en-US" b="0" dirty="0"/>
              <a:t>Event occurs which sets interrupt flag</a:t>
            </a:r>
          </a:p>
          <a:p>
            <a:pPr marL="457200" indent="-457200">
              <a:buFont typeface="+mj-lt"/>
              <a:buAutoNum type="arabicPeriod" startAt="4"/>
            </a:pPr>
            <a:r>
              <a:rPr lang="en-US" b="0" dirty="0"/>
              <a:t>MCU stops running main</a:t>
            </a:r>
          </a:p>
          <a:p>
            <a:pPr marL="457200" indent="-457200">
              <a:buFont typeface="+mj-lt"/>
              <a:buAutoNum type="arabicPeriod" startAt="4"/>
            </a:pPr>
            <a:r>
              <a:rPr lang="en-US" b="0" dirty="0"/>
              <a:t>MCU saves PC</a:t>
            </a:r>
          </a:p>
          <a:p>
            <a:pPr marL="457200" indent="-457200">
              <a:buFont typeface="+mj-lt"/>
              <a:buAutoNum type="arabicPeriod" startAt="4"/>
            </a:pPr>
            <a:r>
              <a:rPr lang="en-US" b="0" dirty="0"/>
              <a:t>MCU disables interrupts</a:t>
            </a:r>
          </a:p>
          <a:p>
            <a:pPr marL="457200" indent="-457200">
              <a:buFont typeface="+mj-lt"/>
              <a:buAutoNum type="arabicPeriod" startAt="4"/>
            </a:pPr>
            <a:r>
              <a:rPr lang="en-US" b="0" dirty="0"/>
              <a:t>Executes "GOTO ISR" at interrupt vector address</a:t>
            </a:r>
          </a:p>
          <a:p>
            <a:endParaRPr lang="en-US" b="0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381750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6</a:t>
            </a:fld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01075132-EB14-4A70-B647-A4611FF26E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56" y="1492895"/>
            <a:ext cx="8983488" cy="17699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99956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Interrupts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endParaRPr lang="en-US" b="0" dirty="0"/>
          </a:p>
          <a:p>
            <a:endParaRPr lang="en-US" b="0" dirty="0"/>
          </a:p>
          <a:p>
            <a:endParaRPr lang="en-US" b="0" dirty="0"/>
          </a:p>
          <a:p>
            <a:endParaRPr lang="en-US" b="0" dirty="0"/>
          </a:p>
          <a:p>
            <a:pPr marL="457200" indent="-457200">
              <a:buFont typeface="+mj-lt"/>
              <a:buAutoNum type="arabicPeriod" startAt="9"/>
            </a:pPr>
            <a:r>
              <a:rPr lang="en-US" b="0" dirty="0"/>
              <a:t>ISR: Poll interrupt flags</a:t>
            </a:r>
          </a:p>
          <a:p>
            <a:pPr marL="457200" indent="-457200">
              <a:buFont typeface="+mj-lt"/>
              <a:buAutoNum type="arabicPeriod" startAt="9"/>
            </a:pPr>
            <a:r>
              <a:rPr lang="en-US" b="0" dirty="0"/>
              <a:t>ISR: Execute appropriate code in ISR</a:t>
            </a:r>
          </a:p>
          <a:p>
            <a:pPr marL="457200" indent="-457200">
              <a:buFont typeface="+mj-lt"/>
              <a:buAutoNum type="arabicPeriod" startAt="9"/>
            </a:pPr>
            <a:r>
              <a:rPr lang="en-US" b="0" dirty="0"/>
              <a:t>ISR: Clear interrupt flag</a:t>
            </a:r>
          </a:p>
          <a:p>
            <a:pPr marL="457200" indent="-457200">
              <a:buFont typeface="+mj-lt"/>
              <a:buAutoNum type="arabicPeriod" startAt="9"/>
            </a:pPr>
            <a:r>
              <a:rPr lang="en-US" b="0" dirty="0"/>
              <a:t>ISR: executes </a:t>
            </a:r>
            <a:r>
              <a:rPr lang="en-US" b="0" dirty="0" err="1"/>
              <a:t>rted</a:t>
            </a:r>
            <a:endParaRPr lang="en-US" b="0" dirty="0"/>
          </a:p>
          <a:p>
            <a:pPr marL="457200" indent="-457200">
              <a:buFont typeface="+mj-lt"/>
              <a:buAutoNum type="arabicPeriod" startAt="9"/>
            </a:pPr>
            <a:r>
              <a:rPr lang="en-US" b="0" dirty="0"/>
              <a:t>Interrupts are enabled</a:t>
            </a:r>
          </a:p>
          <a:p>
            <a:pPr marL="457200" indent="-457200">
              <a:buFont typeface="+mj-lt"/>
              <a:buAutoNum type="arabicPeriod" startAt="9"/>
            </a:pPr>
            <a:r>
              <a:rPr lang="en-US" b="0" dirty="0"/>
              <a:t>PC is restored</a:t>
            </a:r>
          </a:p>
          <a:p>
            <a:pPr marL="457200" indent="-457200">
              <a:buFont typeface="+mj-lt"/>
              <a:buAutoNum type="arabicPeriod" startAt="9"/>
            </a:pPr>
            <a:r>
              <a:rPr lang="en-US" b="0" dirty="0"/>
              <a:t>MCU resumes running main</a:t>
            </a:r>
          </a:p>
          <a:p>
            <a:endParaRPr lang="en-US" b="0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381750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7</a:t>
            </a:fld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01075132-EB14-4A70-B647-A4611FF26E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56" y="1492895"/>
            <a:ext cx="8983488" cy="17699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452415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Interrupts in the </a:t>
            </a:r>
            <a:r>
              <a:rPr lang="en-US" dirty="0" err="1"/>
              <a:t>MicroBlaze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b="0" dirty="0"/>
              <a:t>Today we will examine how to generate an interrupt into the </a:t>
            </a:r>
            <a:r>
              <a:rPr lang="en-US" b="0" dirty="0" err="1"/>
              <a:t>MicroBlaze</a:t>
            </a:r>
            <a:r>
              <a:rPr lang="en-US" b="0" dirty="0"/>
              <a:t>.</a:t>
            </a:r>
          </a:p>
          <a:p>
            <a:endParaRPr lang="en-US" b="0" dirty="0"/>
          </a:p>
          <a:p>
            <a:endParaRPr lang="en-US" b="0" dirty="0"/>
          </a:p>
          <a:p>
            <a:endParaRPr lang="en-US" b="0" dirty="0"/>
          </a:p>
          <a:p>
            <a:endParaRPr lang="en-US" b="0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381750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8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88779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anchor="ctr" anchorCtr="0"/>
          <a:lstStyle/>
          <a:p>
            <a:r>
              <a:rPr lang="en-US" cap="none" dirty="0" err="1"/>
              <a:t>MicroBlaze</a:t>
            </a:r>
            <a:r>
              <a:rPr lang="en-US" cap="none" dirty="0"/>
              <a:t> + Custom IP with Interrupt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381750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9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7990222"/>
      </p:ext>
    </p:extLst>
  </p:cSld>
  <p:clrMapOvr>
    <a:masterClrMapping/>
  </p:clrMapOvr>
</p:sld>
</file>

<file path=ppt/theme/theme1.xml><?xml version="1.0" encoding="utf-8"?>
<a:theme xmlns:a="http://schemas.openxmlformats.org/drawingml/2006/main" name="1_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Blank Presentatio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C2D8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C2D8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13195</TotalTime>
  <Words>1782</Words>
  <Application>Microsoft Office PowerPoint</Application>
  <PresentationFormat>On-screen Show (4:3)</PresentationFormat>
  <Paragraphs>374</Paragraphs>
  <Slides>32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9" baseType="lpstr">
      <vt:lpstr>Arial</vt:lpstr>
      <vt:lpstr>Arial Unicode MS</vt:lpstr>
      <vt:lpstr>Century Schoolbook</vt:lpstr>
      <vt:lpstr>Courier New</vt:lpstr>
      <vt:lpstr>Times New Roman</vt:lpstr>
      <vt:lpstr>Wingdings</vt:lpstr>
      <vt:lpstr>1_Blank Presentation</vt:lpstr>
      <vt:lpstr>CSCE 436 – Advanced Embedded Systems Lecture 20 – Soft Core (MicroBlaze) + Custom IP with Interrupt</vt:lpstr>
      <vt:lpstr>Lesson Outline</vt:lpstr>
      <vt:lpstr>Interrupts</vt:lpstr>
      <vt:lpstr>Interrupts</vt:lpstr>
      <vt:lpstr>Interrupts</vt:lpstr>
      <vt:lpstr>Interrupts</vt:lpstr>
      <vt:lpstr>Interrupts</vt:lpstr>
      <vt:lpstr>Interrupts in the MicroBlaze</vt:lpstr>
      <vt:lpstr>MicroBlaze + Custom IP with Interrupt</vt:lpstr>
      <vt:lpstr>MicroBlaze + Custom IP</vt:lpstr>
      <vt:lpstr>MicroBlaze + Custom IP with Interrupt</vt:lpstr>
      <vt:lpstr>Example Flag Register</vt:lpstr>
      <vt:lpstr>Lab 3</vt:lpstr>
      <vt:lpstr>MicroBlaze + Custom IP – Workflow</vt:lpstr>
      <vt:lpstr>Xilinx Vivado – IP Integrator</vt:lpstr>
      <vt:lpstr>Xilinx Vivado – IP Integrator</vt:lpstr>
      <vt:lpstr>IP Catalog – Adding IP Repo</vt:lpstr>
      <vt:lpstr>Edit/Create New IP Package</vt:lpstr>
      <vt:lpstr>Edit/Create New IP Package</vt:lpstr>
      <vt:lpstr>Xilinx Vivado – Create and Package Custom IP</vt:lpstr>
      <vt:lpstr>Edit/Create New IP Package</vt:lpstr>
      <vt:lpstr>Verify Design</vt:lpstr>
      <vt:lpstr>Verify Design</vt:lpstr>
      <vt:lpstr>Validate and Export Design</vt:lpstr>
      <vt:lpstr>Coffee Break</vt:lpstr>
      <vt:lpstr>SDK Project</vt:lpstr>
      <vt:lpstr>MicroBlaze Interrupts in C Programming</vt:lpstr>
      <vt:lpstr>MicroBlaze Interrupts</vt:lpstr>
      <vt:lpstr>MicroBlaze Interrupts</vt:lpstr>
      <vt:lpstr>MicroBlaze Interrupts  C Programming Example</vt:lpstr>
      <vt:lpstr>Manual Easter Egg Hunt</vt:lpstr>
      <vt:lpstr>OS and Libraries Document </vt:lpstr>
    </vt:vector>
  </TitlesOfParts>
  <Company>usafa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Computer Systems Courses</dc:title>
  <dc:creator>Falkinburg, Jeffrey L Capt USAF USAFA USAFA/DFEC</dc:creator>
  <cp:lastModifiedBy>Jeffrey Falkinburg</cp:lastModifiedBy>
  <cp:revision>748</cp:revision>
  <cp:lastPrinted>2014-08-12T17:37:01Z</cp:lastPrinted>
  <dcterms:created xsi:type="dcterms:W3CDTF">2001-06-27T14:08:57Z</dcterms:created>
  <dcterms:modified xsi:type="dcterms:W3CDTF">2025-03-07T15:12:27Z</dcterms:modified>
</cp:coreProperties>
</file>