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2"/>
  </p:notesMasterIdLst>
  <p:handoutMasterIdLst>
    <p:handoutMasterId r:id="rId33"/>
  </p:handoutMasterIdLst>
  <p:sldIdLst>
    <p:sldId id="452" r:id="rId2"/>
    <p:sldId id="300" r:id="rId3"/>
    <p:sldId id="356" r:id="rId4"/>
    <p:sldId id="454" r:id="rId5"/>
    <p:sldId id="455" r:id="rId6"/>
    <p:sldId id="456" r:id="rId7"/>
    <p:sldId id="457" r:id="rId8"/>
    <p:sldId id="458" r:id="rId9"/>
    <p:sldId id="453" r:id="rId10"/>
    <p:sldId id="438" r:id="rId11"/>
    <p:sldId id="451" r:id="rId12"/>
    <p:sldId id="441" r:id="rId13"/>
    <p:sldId id="442" r:id="rId14"/>
    <p:sldId id="449" r:id="rId15"/>
    <p:sldId id="464" r:id="rId16"/>
    <p:sldId id="436" r:id="rId17"/>
    <p:sldId id="439" r:id="rId18"/>
    <p:sldId id="443" r:id="rId19"/>
    <p:sldId id="440" r:id="rId20"/>
    <p:sldId id="444" r:id="rId21"/>
    <p:sldId id="450" r:id="rId22"/>
    <p:sldId id="445" r:id="rId23"/>
    <p:sldId id="492" r:id="rId24"/>
    <p:sldId id="447" r:id="rId25"/>
    <p:sldId id="459" r:id="rId26"/>
    <p:sldId id="461" r:id="rId27"/>
    <p:sldId id="460" r:id="rId28"/>
    <p:sldId id="448" r:id="rId29"/>
    <p:sldId id="462" r:id="rId30"/>
    <p:sldId id="463" r:id="rId31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EF9E83-DD7F-4152-ACBA-8C11F06AF785}" v="4" dt="2025-03-07T22:01:00.9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306" y="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63EF9E83-DD7F-4152-ACBA-8C11F06AF785}"/>
    <pc:docChg chg="modSld">
      <pc:chgData name="Jeffrey Falkinburg" userId="564ecc06-8e6c-46e5-98d6-5a3ff5d175eb" providerId="ADAL" clId="{63EF9E83-DD7F-4152-ACBA-8C11F06AF785}" dt="2025-03-07T15:12:17.764" v="14" actId="20577"/>
      <pc:docMkLst>
        <pc:docMk/>
      </pc:docMkLst>
      <pc:sldChg chg="modSp mod">
        <pc:chgData name="Jeffrey Falkinburg" userId="564ecc06-8e6c-46e5-98d6-5a3ff5d175eb" providerId="ADAL" clId="{63EF9E83-DD7F-4152-ACBA-8C11F06AF785}" dt="2025-03-07T15:12:17.764" v="14" actId="20577"/>
        <pc:sldMkLst>
          <pc:docMk/>
          <pc:sldMk cId="2137002700" sldId="461"/>
        </pc:sldMkLst>
        <pc:spChg chg="mod">
          <ac:chgData name="Jeffrey Falkinburg" userId="564ecc06-8e6c-46e5-98d6-5a3ff5d175eb" providerId="ADAL" clId="{63EF9E83-DD7F-4152-ACBA-8C11F06AF785}" dt="2025-03-07T15:12:17.764" v="14" actId="20577"/>
          <ac:spMkLst>
            <pc:docMk/>
            <pc:sldMk cId="2137002700" sldId="461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5D5BDFA8-0EF1-4B92-AAF4-A564355B978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43681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584EC0A4-051E-4AD8-A4E1-4FDFAA0EA7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67131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6D0F754A-BA93-4BFF-8775-DFD133CD0AB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297131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4FB9BB46-D549-4C43-B3F7-AA831A4460F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39927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0E18028F-C987-4EB5-AEF3-37990EC416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293516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462D0DB5-2CFE-438A-82F7-8531368CA1F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47360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5CAB74C4-64DD-45E8-B38E-0F9120A55D5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3273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57D5FD7-EE9F-4280-9F45-42A0C437897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39559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10" name="Line 15">
            <a:extLst>
              <a:ext uri="{FF2B5EF4-FFF2-40B4-BE49-F238E27FC236}">
                <a16:creationId xmlns:a16="http://schemas.microsoft.com/office/drawing/2014/main" id="{249629B1-C453-42D3-9EF3-AA156145F67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Line 17">
            <a:extLst>
              <a:ext uri="{FF2B5EF4-FFF2-40B4-BE49-F238E27FC236}">
                <a16:creationId xmlns:a16="http://schemas.microsoft.com/office/drawing/2014/main" id="{9FB071E7-A68B-40DA-B16A-FAC75F9E38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xt Box 43">
            <a:extLst>
              <a:ext uri="{FF2B5EF4-FFF2-40B4-BE49-F238E27FC236}">
                <a16:creationId xmlns:a16="http://schemas.microsoft.com/office/drawing/2014/main" id="{D461D5B7-1868-4D3B-B7FC-9E04284519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17CDDBF2-D90B-4A39-BE0A-BA5EF697D5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reference.digilentinc.com/learn/programmable-logic/tutorials/nexys-video-getting-started-with-microblaze/star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://shipsontheshore.wordpress.com/2012/04/17/short-break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amd.com/v/u/en-US/mb_ref_guide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xilinx.com/v/u/2018.2-English/oslib_r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6E9BEC4-3E0F-4B09-90A3-3EE604FD7A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886524-97FD-4ABE-970F-8953651CF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4554" y="2267131"/>
            <a:ext cx="5586046" cy="1905000"/>
          </a:xfrm>
        </p:spPr>
        <p:txBody>
          <a:bodyPr/>
          <a:lstStyle/>
          <a:p>
            <a:r>
              <a:rPr lang="en-US" dirty="0"/>
              <a:t>CSCE 436 – Advanced Embedded Systems </a:t>
            </a:r>
            <a:r>
              <a:rPr lang="en-US" sz="3600"/>
              <a:t>Lecture 20 </a:t>
            </a:r>
            <a:r>
              <a:rPr lang="en-US" sz="3600" dirty="0"/>
              <a:t>– Soft Core (</a:t>
            </a:r>
            <a:r>
              <a:rPr lang="en-US" sz="3600" dirty="0" err="1"/>
              <a:t>MicroBlaze</a:t>
            </a:r>
            <a:r>
              <a:rPr lang="en-US" sz="3600" dirty="0"/>
              <a:t>) + Custom IP with Interrupt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47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with Interrupt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40200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7087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43238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40126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>
            <a:endCxn id="19" idx="1"/>
          </p:cNvCxnSpPr>
          <p:nvPr/>
        </p:nvCxnSpPr>
        <p:spPr>
          <a:xfrm flipV="1">
            <a:off x="3628519" y="4635971"/>
            <a:ext cx="2177093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24396" y="4324693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slv_reg1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8353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41392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2" y="4451305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83773" y="1470706"/>
            <a:ext cx="8003422" cy="4891994"/>
          </a:xfrm>
          <a:prstGeom prst="roundRect">
            <a:avLst>
              <a:gd name="adj" fmla="val 624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4001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51287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1"/>
            <a:ext cx="1490615" cy="1937937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697420"/>
            <a:ext cx="5132825" cy="3512879"/>
          </a:xfrm>
          <a:prstGeom prst="roundRect">
            <a:avLst>
              <a:gd name="adj" fmla="val 956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712588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my_counter_ip_v2_0.vhd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3115864"/>
            <a:ext cx="3406891" cy="2950098"/>
          </a:xfrm>
          <a:prstGeom prst="roundRect">
            <a:avLst>
              <a:gd name="adj" fmla="val 813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3115864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my_counter_ip_v2_0_S00_AXI.vhd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6064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6041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121473" y="460773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4917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4" idx="1"/>
          </p:cNvCxnSpPr>
          <p:nvPr/>
        </p:nvCxnSpPr>
        <p:spPr>
          <a:xfrm flipV="1">
            <a:off x="3628519" y="4943119"/>
            <a:ext cx="2174745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422048" y="4631841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slv_reg0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803264" y="475845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Q/D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9125" y="49148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468828" y="4798877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75" idx="1"/>
          </p:cNvCxnSpPr>
          <p:nvPr/>
        </p:nvCxnSpPr>
        <p:spPr>
          <a:xfrm>
            <a:off x="5593872" y="5822358"/>
            <a:ext cx="2178516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29717"/>
            <a:ext cx="821493" cy="1926745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327030" y="5024242"/>
            <a:ext cx="17203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Lec19.xdc</a:t>
            </a:r>
            <a:endParaRPr lang="en-US" sz="4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608264" y="4966434"/>
            <a:ext cx="0" cy="86655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593872" y="577533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8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5826612" y="568059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637692"/>
            <a:ext cx="8214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LED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5822358"/>
            <a:ext cx="379999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3996704"/>
            <a:ext cx="576930" cy="181588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T14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T16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U16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V15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W16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W15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Y13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5" name="Straight Connector 64"/>
          <p:cNvCxnSpPr>
            <a:stCxn id="97" idx="3"/>
            <a:endCxn id="66" idx="1"/>
          </p:cNvCxnSpPr>
          <p:nvPr/>
        </p:nvCxnSpPr>
        <p:spPr>
          <a:xfrm>
            <a:off x="5416319" y="5355115"/>
            <a:ext cx="395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12001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roll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58194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29391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559000" y="5048593"/>
            <a:ext cx="91739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slv_reg2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Lec20.c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227140" y="5355115"/>
            <a:ext cx="359438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20636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3118212"/>
            <a:ext cx="904766" cy="2935472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3115864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3551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99" idx="1"/>
          </p:cNvCxnSpPr>
          <p:nvPr/>
        </p:nvCxnSpPr>
        <p:spPr>
          <a:xfrm>
            <a:off x="3628519" y="5648325"/>
            <a:ext cx="829013" cy="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2673763" y="546067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slv_reg3</a:t>
            </a:r>
          </a:p>
        </p:txBody>
      </p:sp>
      <p:cxnSp>
        <p:nvCxnSpPr>
          <p:cNvPr id="102" name="Straight Connector 101"/>
          <p:cNvCxnSpPr>
            <a:endCxn id="66" idx="1"/>
          </p:cNvCxnSpPr>
          <p:nvPr/>
        </p:nvCxnSpPr>
        <p:spPr>
          <a:xfrm>
            <a:off x="3628518" y="5355115"/>
            <a:ext cx="218348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ounded Rectangle 86"/>
          <p:cNvSpPr/>
          <p:nvPr/>
        </p:nvSpPr>
        <p:spPr>
          <a:xfrm>
            <a:off x="4457532" y="5175748"/>
            <a:ext cx="962193" cy="784247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96" name="TextBox 95"/>
          <p:cNvSpPr txBox="1"/>
          <p:nvPr/>
        </p:nvSpPr>
        <p:spPr>
          <a:xfrm>
            <a:off x="4417134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flagQ</a:t>
            </a:r>
            <a:endParaRPr lang="en-US" sz="1800" dirty="0"/>
          </a:p>
        </p:txBody>
      </p:sp>
      <p:sp>
        <p:nvSpPr>
          <p:cNvPr id="97" name="TextBox 96"/>
          <p:cNvSpPr txBox="1"/>
          <p:nvPr/>
        </p:nvSpPr>
        <p:spPr>
          <a:xfrm>
            <a:off x="4675037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set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457532" y="546365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clear</a:t>
            </a:r>
          </a:p>
        </p:txBody>
      </p:sp>
    </p:spTree>
    <p:extLst>
      <p:ext uri="{BB962C8B-B14F-4D97-AF65-F5344CB8AC3E}">
        <p14:creationId xmlns:p14="http://schemas.microsoft.com/office/powerpoint/2010/main" val="40066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78" grpId="0"/>
      <p:bldP spid="91" grpId="0"/>
      <p:bldP spid="101" grpId="0"/>
      <p:bldP spid="87" grpId="0" animBg="1"/>
      <p:bldP spid="96" grpId="0"/>
      <p:bldP spid="97" grpId="0"/>
      <p:bldP spid="9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83773" y="1470706"/>
            <a:ext cx="8003422" cy="5284936"/>
          </a:xfrm>
          <a:prstGeom prst="roundRect">
            <a:avLst>
              <a:gd name="adj" fmla="val 624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axi_uartlite_0 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36788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3675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39826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36714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614871" y="4294771"/>
            <a:ext cx="2177092" cy="8158"/>
          </a:xfrm>
          <a:prstGeom prst="line">
            <a:avLst/>
          </a:prstGeom>
          <a:ln w="508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53227" y="3969845"/>
            <a:ext cx="1927253" cy="9694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endParaRPr lang="en-US" sz="900" dirty="0"/>
          </a:p>
          <a:p>
            <a:pPr algn="ctr">
              <a:spcBef>
                <a:spcPts val="0"/>
              </a:spcBef>
            </a:pPr>
            <a:endParaRPr lang="en-US" sz="1600" dirty="0"/>
          </a:p>
          <a:p>
            <a:pPr algn="ctr">
              <a:spcBef>
                <a:spcPts val="0"/>
              </a:spcBef>
            </a:pPr>
            <a:r>
              <a:rPr lang="en-US" sz="1600" dirty="0"/>
              <a:t>slv_reg0  31</a:t>
            </a:r>
          </a:p>
          <a:p>
            <a:pPr algn="ctr">
              <a:spcBef>
                <a:spcPts val="0"/>
              </a:spcBef>
            </a:pPr>
            <a:r>
              <a:rPr lang="en-US" sz="1600" dirty="0"/>
              <a:t>To/From </a:t>
            </a:r>
            <a:r>
              <a:rPr lang="en-US" sz="1600" dirty="0" err="1"/>
              <a:t>Microblaze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4941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37980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 </a:t>
            </a:r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1" y="4110105"/>
            <a:ext cx="2179755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Lab2 Signals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70788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/>
              <a:t>Artix</a:t>
            </a:r>
            <a:r>
              <a:rPr lang="en-US" sz="2000" b="1" dirty="0"/>
              <a:t> 7 (design_1 for Lab 3)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880800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2"/>
            <a:ext cx="1490615" cy="171103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538484"/>
            <a:ext cx="5132825" cy="4039737"/>
          </a:xfrm>
          <a:prstGeom prst="roundRect">
            <a:avLst>
              <a:gd name="adj" fmla="val 675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535164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/>
              <a:t>my_oscope_ip_v2_0.vhd 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2919961"/>
            <a:ext cx="3406891" cy="3453543"/>
          </a:xfrm>
          <a:prstGeom prst="roundRect">
            <a:avLst>
              <a:gd name="adj" fmla="val 56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2924792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/>
              <a:t>my_oscope_ip_v2_0_S00_AXI.vhd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2652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2629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Lab2_dp.vhd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735633" y="3966278"/>
            <a:ext cx="79172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32x32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1505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82" idx="3"/>
            <a:endCxn id="75" idx="1"/>
          </p:cNvCxnSpPr>
          <p:nvPr/>
        </p:nvCxnSpPr>
        <p:spPr>
          <a:xfrm>
            <a:off x="5885411" y="6079383"/>
            <a:ext cx="1886977" cy="4307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68464"/>
            <a:ext cx="821493" cy="205177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662801" y="4933412"/>
            <a:ext cx="102176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Lab2.xdc</a:t>
            </a:r>
            <a:endParaRPr lang="en-US" sz="4000" b="1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6604548" y="5939903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760524"/>
            <a:ext cx="821492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Nets to Pins</a:t>
            </a:r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6083690"/>
            <a:ext cx="421742" cy="0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5334208"/>
            <a:ext cx="576930" cy="73866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/>
              <a:t>Pins off</a:t>
            </a:r>
          </a:p>
          <a:p>
            <a:pPr algn="ctr">
              <a:spcBef>
                <a:spcPts val="0"/>
              </a:spcBef>
            </a:pPr>
            <a:r>
              <a:rPr lang="en-US" sz="1400" dirty="0"/>
              <a:t>chip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V18</a:t>
            </a:r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RX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RX</a:t>
            </a:r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TX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TX</a:t>
            </a:r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798353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ready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80056" y="429533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/>
              <a:t>myISR</a:t>
            </a:r>
            <a:r>
              <a:rPr lang="en-US" sz="1800" dirty="0"/>
              <a:t>()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0056" y="4007307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/>
              <a:t>main()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Lab3.c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91" idx="3"/>
          </p:cNvCxnSpPr>
          <p:nvPr/>
        </p:nvCxnSpPr>
        <p:spPr>
          <a:xfrm>
            <a:off x="2199844" y="5013915"/>
            <a:ext cx="3621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06988" y="48292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Interrupt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23753" y="2919961"/>
            <a:ext cx="904766" cy="3453543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2938440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0139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58158" y="5786995"/>
            <a:ext cx="1927253" cy="58477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600" dirty="0"/>
              <a:t>Signals going In/Out of </a:t>
            </a:r>
            <a:r>
              <a:rPr lang="en-US" sz="1600" dirty="0" err="1"/>
              <a:t>Artix</a:t>
            </a:r>
            <a:r>
              <a:rPr lang="en-US" sz="1600" dirty="0"/>
              <a:t> 7 Chip</a:t>
            </a:r>
            <a:endParaRPr lang="en-US" sz="2000" dirty="0"/>
          </a:p>
        </p:txBody>
      </p:sp>
      <p:sp>
        <p:nvSpPr>
          <p:cNvPr id="83" name="Rounded Rectangle 82"/>
          <p:cNvSpPr/>
          <p:nvPr/>
        </p:nvSpPr>
        <p:spPr>
          <a:xfrm>
            <a:off x="5810073" y="5518755"/>
            <a:ext cx="1490615" cy="371439"/>
          </a:xfrm>
          <a:prstGeom prst="roundRect">
            <a:avLst>
              <a:gd name="adj" fmla="val 3186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7" name="TextBox 86"/>
          <p:cNvSpPr txBox="1"/>
          <p:nvPr/>
        </p:nvSpPr>
        <p:spPr>
          <a:xfrm>
            <a:off x="5679655" y="5518755"/>
            <a:ext cx="1732034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Lab2_fsm.vhd</a:t>
            </a:r>
            <a:endParaRPr lang="en-US" sz="4400" b="1" dirty="0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6251570" y="5236681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6799753" y="5236889"/>
            <a:ext cx="0" cy="274949"/>
          </a:xfrm>
          <a:prstGeom prst="line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6264855" y="5183785"/>
            <a:ext cx="48314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cw</a:t>
            </a:r>
            <a:endParaRPr lang="en-US" sz="1800" dirty="0"/>
          </a:p>
        </p:txBody>
      </p:sp>
      <p:sp>
        <p:nvSpPr>
          <p:cNvPr id="99" name="TextBox 98"/>
          <p:cNvSpPr txBox="1"/>
          <p:nvPr/>
        </p:nvSpPr>
        <p:spPr>
          <a:xfrm>
            <a:off x="6813245" y="5183473"/>
            <a:ext cx="448877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sw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6218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9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IP – Workflow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 work flow has three main steps. 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Define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(using the </a:t>
            </a:r>
            <a:r>
              <a:rPr lang="en-US" b="0" dirty="0" err="1"/>
              <a:t>MicroBlaze</a:t>
            </a:r>
            <a:r>
              <a:rPr lang="en-US" b="0" dirty="0"/>
              <a:t> Tutorial from Lecture 18)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Create and package new custom IP (your custom hardware) and import it into your </a:t>
            </a:r>
            <a:r>
              <a:rPr lang="en-US" b="0" dirty="0" err="1"/>
              <a:t>Vivado</a:t>
            </a:r>
            <a:r>
              <a:rPr lang="en-US" b="0" dirty="0"/>
              <a:t> design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Program the resulting hardware in the SDK environment.</a:t>
            </a:r>
          </a:p>
          <a:p>
            <a:r>
              <a:rPr lang="en-US" b="0" dirty="0"/>
              <a:t>Lets start with the first step.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609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Lecture_20.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607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/>
              <a:t>This step requires that you start a 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Integrator in a new project called Lecture_19.</a:t>
            </a:r>
          </a:p>
          <a:p>
            <a:pPr marL="285750" lvl="1" indent="-285750"/>
            <a:r>
              <a:rPr lang="en-US" b="0" dirty="0"/>
              <a:t>You will add a new Block Design with a </a:t>
            </a:r>
            <a:r>
              <a:rPr lang="en-US" b="0" dirty="0" err="1"/>
              <a:t>MicroBlaze</a:t>
            </a:r>
            <a:r>
              <a:rPr lang="en-US" b="0" dirty="0"/>
              <a:t> and </a:t>
            </a:r>
            <a:r>
              <a:rPr lang="en-US" b="0" dirty="0" err="1"/>
              <a:t>axi_uartlite</a:t>
            </a:r>
            <a:r>
              <a:rPr lang="en-US" b="0" dirty="0"/>
              <a:t> following the </a:t>
            </a:r>
            <a:r>
              <a:rPr lang="en-US" b="0" dirty="0" err="1"/>
              <a:t>MicroBlaze</a:t>
            </a:r>
            <a:r>
              <a:rPr lang="en-US" b="0" dirty="0"/>
              <a:t> Tutorial.</a:t>
            </a:r>
          </a:p>
          <a:p>
            <a:r>
              <a:rPr lang="en-US" sz="2000" dirty="0">
                <a:hlinkClick r:id="rId2"/>
              </a:rPr>
              <a:t>https://reference.digilentinc.com/learn/programmable-logic/tutorials/nexys-video-getting-started-with-microblaze/start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s://reference.digilentinc.com/_media/nexys4-ddr/mig_9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1" y="2255249"/>
            <a:ext cx="6597650" cy="413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3619500" y="4708334"/>
            <a:ext cx="1304452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>
                <a:solidFill>
                  <a:srgbClr val="FF0000"/>
                </a:solidFill>
                <a:latin typeface="Arial" charset="0"/>
              </a:rPr>
              <a:t>Don’t Select!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18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Catalog – Adding IP Repo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IP Catalog Settings and click on Repository Manager and add your IP Repo to your IP Repositories</a:t>
            </a:r>
          </a:p>
          <a:p>
            <a:pPr marL="406400" lvl="1" indent="0">
              <a:buNone/>
            </a:pPr>
            <a:r>
              <a:rPr lang="en-US" dirty="0"/>
              <a:t>/</a:t>
            </a:r>
            <a:r>
              <a:rPr lang="en-US" dirty="0" err="1"/>
              <a:t>path_to_ip_repo</a:t>
            </a:r>
            <a:r>
              <a:rPr lang="en-US" dirty="0"/>
              <a:t>/</a:t>
            </a:r>
            <a:r>
              <a:rPr lang="en-US" dirty="0" err="1"/>
              <a:t>git_repo</a:t>
            </a:r>
            <a:r>
              <a:rPr lang="en-US" dirty="0"/>
              <a:t>/</a:t>
            </a:r>
            <a:r>
              <a:rPr lang="en-US" dirty="0" err="1"/>
              <a:t>ip_repo</a:t>
            </a:r>
            <a:endParaRPr lang="en-US" dirty="0"/>
          </a:p>
          <a:p>
            <a:pPr marL="4064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778027" y="650259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FB7561-FBBE-9232-58D2-04990FA0D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296" y="3177764"/>
            <a:ext cx="2210108" cy="1962424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 bwMode="auto">
          <a:xfrm>
            <a:off x="944684" y="3724467"/>
            <a:ext cx="79904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98FCB64-274C-6AA1-1607-881DDBA25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6404" y="3177764"/>
            <a:ext cx="4334583" cy="3848364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FF8DFB4-20DC-A417-5D2B-A0B0A88756E9}"/>
              </a:ext>
            </a:extLst>
          </p:cNvPr>
          <p:cNvSpPr/>
          <p:nvPr/>
        </p:nvSpPr>
        <p:spPr bwMode="auto">
          <a:xfrm>
            <a:off x="3075877" y="4313840"/>
            <a:ext cx="294521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460DFE8-57C7-A85D-D8E5-CDBC52E86015}"/>
              </a:ext>
            </a:extLst>
          </p:cNvPr>
          <p:cNvSpPr/>
          <p:nvPr/>
        </p:nvSpPr>
        <p:spPr bwMode="auto">
          <a:xfrm>
            <a:off x="3156231" y="4421676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4E54E2E-FB63-A239-F947-7AFB1985F5A9}"/>
              </a:ext>
            </a:extLst>
          </p:cNvPr>
          <p:cNvSpPr/>
          <p:nvPr/>
        </p:nvSpPr>
        <p:spPr bwMode="auto">
          <a:xfrm>
            <a:off x="4550172" y="3991667"/>
            <a:ext cx="294521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4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2B61DA52-586C-FCEB-B021-B9DF1768F0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0768" y="3554681"/>
            <a:ext cx="4360219" cy="3094529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74A9D54A-5C7D-5111-68D7-5DA9B85FCB50}"/>
              </a:ext>
            </a:extLst>
          </p:cNvPr>
          <p:cNvSpPr/>
          <p:nvPr/>
        </p:nvSpPr>
        <p:spPr bwMode="auto">
          <a:xfrm>
            <a:off x="6330613" y="6396367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5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C7276EC1-A12A-843A-982A-953259E3AB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3586" y="3177764"/>
            <a:ext cx="4360219" cy="3865922"/>
          </a:xfrm>
          <a:prstGeom prst="rect">
            <a:avLst/>
          </a:prstGeom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E5D00E4E-7AF8-94E7-889A-065614C9E609}"/>
              </a:ext>
            </a:extLst>
          </p:cNvPr>
          <p:cNvSpPr/>
          <p:nvPr/>
        </p:nvSpPr>
        <p:spPr bwMode="auto">
          <a:xfrm>
            <a:off x="5170877" y="6701441"/>
            <a:ext cx="789765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6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9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8" grpId="0" animBg="1"/>
      <p:bldP spid="28" grpId="0" animBg="1"/>
      <p:bldP spid="19" grpId="0" animBg="1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Edit Counter in IP Packager or create a new IP package</a:t>
            </a:r>
          </a:p>
          <a:p>
            <a:r>
              <a:rPr lang="en-US" dirty="0"/>
              <a:t>I chose to create a new package with a new version.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5293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Expose the Roll Signal to the </a:t>
            </a:r>
            <a:r>
              <a:rPr lang="en-US" dirty="0" err="1"/>
              <a:t>Artix</a:t>
            </a:r>
            <a:r>
              <a:rPr lang="en-US" dirty="0"/>
              <a:t> 7 (design_1) block diagram by following the LED port maps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058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Create and Package Custom IP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8. Add Custom IP to your design</a:t>
            </a:r>
          </a:p>
          <a:p>
            <a:pPr lvl="1"/>
            <a:r>
              <a:rPr lang="en-US" b="0" dirty="0"/>
              <a:t>8.1) In the project manager page of the original window, click </a:t>
            </a:r>
            <a:r>
              <a:rPr lang="en-US" dirty="0"/>
              <a:t>Open Block Design</a:t>
            </a:r>
            <a:r>
              <a:rPr lang="en-US" b="0" dirty="0"/>
              <a:t>. This adds a block design to the project.</a:t>
            </a:r>
          </a:p>
          <a:p>
            <a:pPr lvl="1"/>
            <a:r>
              <a:rPr lang="en-US" b="0" dirty="0"/>
              <a:t>8.2) Use the  </a:t>
            </a:r>
            <a:r>
              <a:rPr lang="en-US" dirty="0"/>
              <a:t>Add IP</a:t>
            </a:r>
            <a:r>
              <a:rPr lang="en-US" b="0" dirty="0"/>
              <a:t>      button to add our </a:t>
            </a:r>
            <a:r>
              <a:rPr lang="en-US" dirty="0"/>
              <a:t>v2.0 of our </a:t>
            </a:r>
            <a:r>
              <a:rPr lang="en-US" dirty="0" err="1"/>
              <a:t>Lec</a:t>
            </a:r>
            <a:r>
              <a:rPr lang="en-US" dirty="0"/>
              <a:t> 11 Counter IP Core </a:t>
            </a:r>
            <a:r>
              <a:rPr lang="en-US" b="0" dirty="0"/>
              <a:t>with the exposed roll signal.</a:t>
            </a:r>
            <a:br>
              <a:rPr lang="en-US" dirty="0"/>
            </a:br>
            <a:endParaRPr lang="en-US" b="0" dirty="0"/>
          </a:p>
          <a:p>
            <a:pPr marL="0" indent="0">
              <a:buNone/>
            </a:pPr>
            <a:br>
              <a:rPr lang="en-US" b="0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5362" name="Picture 2" descr="https://reference.digilentinc.com/_media/genesys2/add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829" y="3039082"/>
            <a:ext cx="330864" cy="36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62" t="72360" r="2084" b="5214"/>
          <a:stretch/>
        </p:blipFill>
        <p:spPr bwMode="auto">
          <a:xfrm>
            <a:off x="5227037" y="4090376"/>
            <a:ext cx="2488214" cy="145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3748088"/>
            <a:ext cx="25146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 bwMode="auto">
          <a:xfrm>
            <a:off x="5227037" y="4993509"/>
            <a:ext cx="248821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0000"/>
                </a:solidFill>
                <a:latin typeface="Arial" charset="0"/>
              </a:rPr>
              <a:t>Notice it is v2.0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5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Edit/Create New IP Package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the ‘+’ sign by the </a:t>
            </a:r>
            <a:r>
              <a:rPr lang="en-US" dirty="0" err="1"/>
              <a:t>MicroBlaze</a:t>
            </a:r>
            <a:r>
              <a:rPr lang="en-US" dirty="0"/>
              <a:t> to connect the Roll Signal to the </a:t>
            </a:r>
            <a:r>
              <a:rPr lang="en-US" dirty="0" err="1"/>
              <a:t>MicroBlaze</a:t>
            </a:r>
            <a:r>
              <a:rPr lang="en-US" dirty="0"/>
              <a:t> Interrupt input directly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2934"/>
            <a:ext cx="9144000" cy="450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 bwMode="auto">
          <a:xfrm>
            <a:off x="1374017" y="414422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8322860" y="583526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374017" y="4508487"/>
            <a:ext cx="1150108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2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err="1"/>
              <a:t>MicroBlaze</a:t>
            </a:r>
            <a:r>
              <a:rPr lang="en-US" dirty="0"/>
              <a:t> + Custom </a:t>
            </a:r>
            <a:r>
              <a:rPr lang="en-US"/>
              <a:t>IP with </a:t>
            </a:r>
            <a:r>
              <a:rPr lang="en-US" dirty="0"/>
              <a:t>Interrupt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5380326" y="4532649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408901" y="497645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1703676" y="3781425"/>
            <a:ext cx="1220499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>
                <a:solidFill>
                  <a:srgbClr val="FF0000"/>
                </a:solidFill>
                <a:latin typeface="Arial" charset="0"/>
              </a:rPr>
              <a:t>1</a:t>
            </a: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7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6299489" y="4635846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299489" y="526220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6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Validate and Export Design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0" dirty="0"/>
              <a:t>First click validate design_1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Regenerate the design_1 HDL wrapper.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Finally you need to generate the Generate Design </a:t>
            </a:r>
            <a:r>
              <a:rPr lang="en-US" b="0" dirty="0" err="1"/>
              <a:t>bitstream</a:t>
            </a:r>
            <a:r>
              <a:rPr lang="en-US" b="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Take a coffee break while it builds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163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Coffee Break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DE9AD2-6E86-4EDC-9BBE-0C882DD2515E}"/>
              </a:ext>
            </a:extLst>
          </p:cNvPr>
          <p:cNvSpPr txBox="1"/>
          <p:nvPr/>
        </p:nvSpPr>
        <p:spPr>
          <a:xfrm>
            <a:off x="794393" y="7158000"/>
            <a:ext cx="81552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2" tooltip="http://shipsontheshore.wordpress.com/2012/04/17/short-break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3" tooltip="https://creativecommons.org/licenses/by-nc/3.0/"/>
              </a:rPr>
              <a:t>CC BY-NC</a:t>
            </a:r>
            <a:endParaRPr lang="en-US" sz="90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45916B55-54ED-40BF-B1B7-A9A335C60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 descr="A yellow sign&#10;&#10;Description automatically generated">
            <a:extLst>
              <a:ext uri="{FF2B5EF4-FFF2-40B4-BE49-F238E27FC236}">
                <a16:creationId xmlns:a16="http://schemas.microsoft.com/office/drawing/2014/main" id="{59F9C446-3F44-4D3C-BED9-78FAFC0C30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tretch>
            <a:fillRect/>
          </a:stretch>
        </p:blipFill>
        <p:spPr>
          <a:xfrm>
            <a:off x="2199822" y="1606012"/>
            <a:ext cx="4744356" cy="398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50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SDK Project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Start with a “Hello World” project once in the SDK.</a:t>
            </a:r>
          </a:p>
          <a:p>
            <a:r>
              <a:rPr lang="en-US" b="0" dirty="0"/>
              <a:t>Rename the </a:t>
            </a:r>
            <a:r>
              <a:rPr lang="en-US" b="0" dirty="0" err="1"/>
              <a:t>hello_world.c</a:t>
            </a:r>
            <a:r>
              <a:rPr lang="en-US" b="0" dirty="0"/>
              <a:t> to Lec20.c and use the given Lec20.c code to get started</a:t>
            </a:r>
          </a:p>
          <a:p>
            <a:r>
              <a:rPr lang="en-US" b="0" dirty="0"/>
              <a:t>Modify the code to handle the interrupt generated from the counter and increment a counter variable for display.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807" y="3598920"/>
            <a:ext cx="5386386" cy="279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6187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Interrupts in</a:t>
            </a:r>
            <a:br>
              <a:rPr lang="en-US" cap="none" dirty="0"/>
            </a:br>
            <a:r>
              <a:rPr lang="en-US" cap="none" dirty="0"/>
              <a:t>C Programming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315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understand how interrupts are handled by the </a:t>
            </a:r>
            <a:r>
              <a:rPr lang="en-US" b="0" dirty="0" err="1"/>
              <a:t>MicroBlaze</a:t>
            </a:r>
            <a:r>
              <a:rPr lang="en-US" b="0" dirty="0"/>
              <a:t>, its important to understand something about the hardware. </a:t>
            </a:r>
          </a:p>
          <a:p>
            <a:r>
              <a:rPr lang="en-US" b="0" dirty="0"/>
              <a:t>I found most of the following information in the </a:t>
            </a:r>
            <a:r>
              <a:rPr lang="en-US" b="0" dirty="0" err="1"/>
              <a:t>MicroBlaze</a:t>
            </a:r>
            <a:r>
              <a:rPr lang="en-US" b="0" dirty="0"/>
              <a:t> Reference Guide.</a:t>
            </a:r>
          </a:p>
          <a:p>
            <a:pPr lvl="1"/>
            <a:r>
              <a:rPr lang="en-US" b="0" dirty="0" err="1">
                <a:hlinkClick r:id="rId2"/>
              </a:rPr>
              <a:t>MicroBlaze</a:t>
            </a:r>
            <a:r>
              <a:rPr lang="en-US" b="0" dirty="0">
                <a:hlinkClick r:id="rId2"/>
              </a:rPr>
              <a:t> Reference Guide</a:t>
            </a:r>
            <a:endParaRPr lang="en-US" b="0" dirty="0"/>
          </a:p>
          <a:p>
            <a:pPr marL="0" indent="0">
              <a:buNone/>
            </a:pPr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002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b="0" dirty="0"/>
              <a:t>The Machine Status Register contains control and status bits for the processor. Bit 30 of this register, IE, is the interrupt enable.</a:t>
            </a:r>
          </a:p>
          <a:p>
            <a:r>
              <a:rPr lang="en-US" sz="2000" b="0" dirty="0"/>
              <a:t>The </a:t>
            </a:r>
            <a:r>
              <a:rPr lang="en-US" sz="2000" b="0" dirty="0" err="1"/>
              <a:t>MicroBlaze</a:t>
            </a:r>
            <a:r>
              <a:rPr lang="en-US" sz="2000" b="0" dirty="0"/>
              <a:t> is a three stage pipeline machine - interrupts will need to flush the pipe before proceeding.</a:t>
            </a:r>
          </a:p>
          <a:p>
            <a:r>
              <a:rPr lang="en-US" sz="2000" b="0" dirty="0"/>
              <a:t>The interrupt vector is located at address 0x10-0x14 in memory.</a:t>
            </a:r>
          </a:p>
          <a:p>
            <a:r>
              <a:rPr lang="en-US" sz="2000" b="0" dirty="0" err="1"/>
              <a:t>MicroBlaze</a:t>
            </a:r>
            <a:r>
              <a:rPr lang="en-US" sz="2000" b="0" dirty="0"/>
              <a:t> supports a single interrupt source.</a:t>
            </a:r>
          </a:p>
          <a:p>
            <a:r>
              <a:rPr lang="en-US" sz="2000" b="0" dirty="0"/>
              <a:t>When an interrupt occurs, the following actions happen.</a:t>
            </a:r>
          </a:p>
          <a:p>
            <a:pPr lvl="1"/>
            <a:r>
              <a:rPr lang="pt-BR" sz="2000" b="0" dirty="0"/>
              <a:t>r14 &lt;- PC</a:t>
            </a:r>
          </a:p>
          <a:p>
            <a:pPr lvl="1"/>
            <a:r>
              <a:rPr lang="pt-BR" sz="2000" b="0" dirty="0"/>
              <a:t>PC &lt;- 0x00000010</a:t>
            </a:r>
          </a:p>
          <a:p>
            <a:pPr lvl="1"/>
            <a:r>
              <a:rPr lang="pt-BR" sz="2000" b="0" dirty="0"/>
              <a:t>MSR[IE] &lt;- 0</a:t>
            </a:r>
          </a:p>
          <a:p>
            <a:r>
              <a:rPr lang="en-US" b="0" dirty="0"/>
              <a:t>When the interrupt service routine terminates, control is turned over to the instruction at address r14 and MSR[IE] is set.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168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Interrupts </a:t>
            </a:r>
            <a:br>
              <a:rPr lang="en-US" dirty="0"/>
            </a:br>
            <a:r>
              <a:rPr lang="en-US" dirty="0"/>
              <a:t>C Programming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//-- Name:	Prof Jeff Falkinburg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xil_exception.h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microblaze_register_handler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XInterruptHandler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(void *) 0);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microblaze_enable_interrupts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	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stuff();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 // end main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myISR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(void) {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isrCount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0x01);	// Clear the flag and then you MUST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Xil_Out8(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countClearReg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0x00);	// allow the flag to be reset later</a:t>
            </a:r>
          </a:p>
          <a:p>
            <a:pPr marL="0" indent="0">
              <a:buNone/>
            </a:pP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0181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Manual Easter Egg Hunt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 </a:t>
            </a:r>
            <a:r>
              <a:rPr lang="en-US" b="0" dirty="0" err="1"/>
              <a:t>MicroBlaze</a:t>
            </a:r>
            <a:r>
              <a:rPr lang="en-US" b="0" dirty="0"/>
              <a:t> Processor Reference Guide and convert the following</a:t>
            </a:r>
          </a:p>
          <a:p>
            <a:pPr lvl="1"/>
            <a:r>
              <a:rPr lang="en-US" b="0" dirty="0" err="1"/>
              <a:t>addik</a:t>
            </a:r>
            <a:r>
              <a:rPr lang="en-US" b="0" dirty="0"/>
              <a:t> r22,r19,1</a:t>
            </a:r>
          </a:p>
          <a:p>
            <a:pPr lvl="1"/>
            <a:r>
              <a:rPr lang="en-US" b="0" dirty="0" err="1"/>
              <a:t>swi</a:t>
            </a:r>
            <a:r>
              <a:rPr lang="en-US" b="0" dirty="0"/>
              <a:t> r23, r1, 60</a:t>
            </a:r>
          </a:p>
          <a:p>
            <a:pPr lvl="1"/>
            <a:r>
              <a:rPr lang="en-US" b="0" dirty="0" err="1"/>
              <a:t>bgei</a:t>
            </a:r>
            <a:r>
              <a:rPr lang="en-US" b="0" dirty="0"/>
              <a:t> r18, -44</a:t>
            </a:r>
          </a:p>
          <a:p>
            <a:r>
              <a:rPr lang="en-US" b="0" dirty="0"/>
              <a:t>Solutions can be found in the source code of the html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47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Interrupts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016AB-2CF5-42F0-BF5A-C57BC61C5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 and Libraries Document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33D60-2902-44DA-A370-B587EBBE5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Consult the </a:t>
            </a:r>
            <a:r>
              <a:rPr lang="en-US" b="0" dirty="0">
                <a:hlinkClick r:id="rId2"/>
              </a:rPr>
              <a:t>OS and Libraries Document Collection</a:t>
            </a:r>
            <a:r>
              <a:rPr lang="en-US" b="0" dirty="0"/>
              <a:t>. </a:t>
            </a:r>
          </a:p>
          <a:p>
            <a:pPr lvl="1"/>
            <a:r>
              <a:rPr lang="en-US" b="0" dirty="0"/>
              <a:t>What string formats are supported by the </a:t>
            </a:r>
            <a:r>
              <a:rPr lang="en-US" b="0" dirty="0" err="1"/>
              <a:t>xil_print</a:t>
            </a:r>
            <a:r>
              <a:rPr lang="en-US" b="0" dirty="0"/>
              <a:t> instruction?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7FEF6-42B9-442D-8CEF-78470CCC3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EE25A-50E3-4D56-9699-C00E263FB01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 March 2025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371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Interrupts are used when you want to your system to do more than one thing at a time. </a:t>
            </a:r>
          </a:p>
          <a:p>
            <a:r>
              <a:rPr lang="en-US" b="0" dirty="0"/>
              <a:t>An interrupt service routine (ISR) is a subroutine called by hardware. The following figure illustrates the process of "calling" and returning from an ISR.</a:t>
            </a:r>
            <a:br>
              <a:rPr lang="en-US" dirty="0"/>
            </a:br>
            <a:endParaRPr lang="en-US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4096140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54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powers up, jumps to RESET vector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MCU starts execution of main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/>
              <a:t>Dynamic configuration</a:t>
            </a:r>
          </a:p>
          <a:p>
            <a:pPr lvl="1"/>
            <a:r>
              <a:rPr lang="en-US" b="0" dirty="0"/>
              <a:t>configure hardware</a:t>
            </a:r>
          </a:p>
          <a:p>
            <a:pPr lvl="1"/>
            <a:r>
              <a:rPr lang="en-US" b="0" dirty="0"/>
              <a:t>clear hardware interrupt flag</a:t>
            </a:r>
          </a:p>
          <a:p>
            <a:pPr lvl="1"/>
            <a:r>
              <a:rPr lang="en-US" b="0" dirty="0"/>
              <a:t>enable hardware interrupt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42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Event occurs which sets interrupt flag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stops running main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saves PC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MCU disables interrupts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b="0" dirty="0"/>
              <a:t>Executes "GOTO ISR" at interrupt vector address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9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Poll interrupt flags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 appropriate code in ISR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Clear interrupt flag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ISR: executes </a:t>
            </a:r>
            <a:r>
              <a:rPr lang="en-US" b="0" dirty="0" err="1"/>
              <a:t>rted</a:t>
            </a:r>
            <a:endParaRPr lang="en-US" b="0" dirty="0"/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Interrupts are enabled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PC is restored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b="0" dirty="0"/>
              <a:t>MCU resumes running main</a:t>
            </a:r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1075132-EB14-4A70-B647-A4611FF26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56" y="1492895"/>
            <a:ext cx="8983488" cy="176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24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 in the </a:t>
            </a:r>
            <a:r>
              <a:rPr lang="en-US" dirty="0" err="1"/>
              <a:t>MicroBlaze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Today we will examine how to generate an interrupt into the </a:t>
            </a:r>
            <a:r>
              <a:rPr lang="en-US" b="0" dirty="0" err="1"/>
              <a:t>MicroBlaze</a:t>
            </a:r>
            <a:r>
              <a:rPr lang="en-US" b="0" dirty="0"/>
              <a:t>.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87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+ Custom IP with Interrupt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990222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13071</TotalTime>
  <Words>1430</Words>
  <Application>Microsoft Office PowerPoint</Application>
  <PresentationFormat>On-screen Show (4:3)</PresentationFormat>
  <Paragraphs>298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Century Schoolbook</vt:lpstr>
      <vt:lpstr>Courier New</vt:lpstr>
      <vt:lpstr>Times New Roman</vt:lpstr>
      <vt:lpstr>Wingdings</vt:lpstr>
      <vt:lpstr>1_Blank Presentation</vt:lpstr>
      <vt:lpstr>CSCE 436 – Advanced Embedded Systems Lecture 20 – Soft Core (MicroBlaze) + Custom IP with Interrupt</vt:lpstr>
      <vt:lpstr>Lesson Outline</vt:lpstr>
      <vt:lpstr>Interrupts</vt:lpstr>
      <vt:lpstr>Interrupts</vt:lpstr>
      <vt:lpstr>Interrupts</vt:lpstr>
      <vt:lpstr>Interrupts</vt:lpstr>
      <vt:lpstr>Interrupts</vt:lpstr>
      <vt:lpstr>Interrupts in the MicroBlaze</vt:lpstr>
      <vt:lpstr>MicroBlaze + Custom IP with Interrupt</vt:lpstr>
      <vt:lpstr>MicroBlaze + Custom IP with Interrupt</vt:lpstr>
      <vt:lpstr>Lab 3</vt:lpstr>
      <vt:lpstr>MicroBlaze + Custom IP – Workflow</vt:lpstr>
      <vt:lpstr>Xilinx Vivado – IP Integrator</vt:lpstr>
      <vt:lpstr>Xilinx Vivado – IP Integrator</vt:lpstr>
      <vt:lpstr>IP Catalog – Adding IP Repo</vt:lpstr>
      <vt:lpstr>Edit/Create New IP Package</vt:lpstr>
      <vt:lpstr>Edit/Create New IP Package</vt:lpstr>
      <vt:lpstr>Xilinx Vivado – Create and Package Custom IP</vt:lpstr>
      <vt:lpstr>Edit/Create New IP Package</vt:lpstr>
      <vt:lpstr>Verify Design</vt:lpstr>
      <vt:lpstr>Verify Design</vt:lpstr>
      <vt:lpstr>Validate and Export Design</vt:lpstr>
      <vt:lpstr>Coffee Break</vt:lpstr>
      <vt:lpstr>SDK Project</vt:lpstr>
      <vt:lpstr>MicroBlaze Interrupts in C Programming</vt:lpstr>
      <vt:lpstr>MicroBlaze Interrupts</vt:lpstr>
      <vt:lpstr>MicroBlaze Interrupts</vt:lpstr>
      <vt:lpstr>MicroBlaze Interrupts  C Programming Example</vt:lpstr>
      <vt:lpstr>Manual Easter Egg Hunt</vt:lpstr>
      <vt:lpstr>OS and Libraries Document 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747</cp:revision>
  <cp:lastPrinted>2014-08-12T17:37:01Z</cp:lastPrinted>
  <dcterms:created xsi:type="dcterms:W3CDTF">2001-06-27T14:08:57Z</dcterms:created>
  <dcterms:modified xsi:type="dcterms:W3CDTF">2025-03-07T22:01:09Z</dcterms:modified>
</cp:coreProperties>
</file>