
<file path=[Content_Types].xml><?xml version="1.0" encoding="utf-8"?>
<Types xmlns="http://schemas.openxmlformats.org/package/2006/content-types">
  <Default Extension="gif" ContentType="image/gif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notesMasterIdLst>
    <p:notesMasterId r:id="rId26"/>
  </p:notesMasterIdLst>
  <p:handoutMasterIdLst>
    <p:handoutMasterId r:id="rId27"/>
  </p:handoutMasterIdLst>
  <p:sldIdLst>
    <p:sldId id="378" r:id="rId2"/>
    <p:sldId id="300" r:id="rId3"/>
    <p:sldId id="349" r:id="rId4"/>
    <p:sldId id="369" r:id="rId5"/>
    <p:sldId id="363" r:id="rId6"/>
    <p:sldId id="364" r:id="rId7"/>
    <p:sldId id="356" r:id="rId8"/>
    <p:sldId id="357" r:id="rId9"/>
    <p:sldId id="358" r:id="rId10"/>
    <p:sldId id="359" r:id="rId11"/>
    <p:sldId id="370" r:id="rId12"/>
    <p:sldId id="365" r:id="rId13"/>
    <p:sldId id="371" r:id="rId14"/>
    <p:sldId id="373" r:id="rId15"/>
    <p:sldId id="366" r:id="rId16"/>
    <p:sldId id="372" r:id="rId17"/>
    <p:sldId id="374" r:id="rId18"/>
    <p:sldId id="367" r:id="rId19"/>
    <p:sldId id="375" r:id="rId20"/>
    <p:sldId id="376" r:id="rId21"/>
    <p:sldId id="368" r:id="rId22"/>
    <p:sldId id="361" r:id="rId23"/>
    <p:sldId id="362" r:id="rId24"/>
    <p:sldId id="360" r:id="rId25"/>
  </p:sldIdLst>
  <p:sldSz cx="9144000" cy="6858000" type="screen4x3"/>
  <p:notesSz cx="6985000" cy="9283700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1pPr>
    <a:lvl2pPr marL="4572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2pPr>
    <a:lvl3pPr marL="9144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3pPr>
    <a:lvl4pPr marL="13716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4pPr>
    <a:lvl5pPr marL="18288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1402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58378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58378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fld id="{0FCD54C7-7181-400D-9449-EBC4D4A203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0536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8378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93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756" y="4410076"/>
            <a:ext cx="5121488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8378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fld id="{B521704A-D1DF-485C-B173-B5BBD5DDB5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3557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0">
            <a:extLst>
              <a:ext uri="{FF2B5EF4-FFF2-40B4-BE49-F238E27FC236}">
                <a16:creationId xmlns:a16="http://schemas.microsoft.com/office/drawing/2014/main" id="{8D024243-14BB-44C8-B729-C93D855B63C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533900" y="5152390"/>
            <a:ext cx="4038600" cy="116205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r>
              <a:rPr lang="en-US"/>
              <a:t>Briefer’s Name</a:t>
            </a:r>
          </a:p>
          <a:p>
            <a:r>
              <a:rPr lang="en-US"/>
              <a:t>Office Symbol</a:t>
            </a:r>
          </a:p>
        </p:txBody>
      </p:sp>
      <p:sp>
        <p:nvSpPr>
          <p:cNvPr id="15" name="Rectangle 13">
            <a:extLst>
              <a:ext uri="{FF2B5EF4-FFF2-40B4-BE49-F238E27FC236}">
                <a16:creationId xmlns:a16="http://schemas.microsoft.com/office/drawing/2014/main" id="{EF1EFBA4-40CD-446E-BEBD-DE86AAC48C0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848100" y="2275840"/>
            <a:ext cx="4762500" cy="19050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dirty="0"/>
              <a:t>Briefing Topic Title Goes Here</a:t>
            </a:r>
          </a:p>
        </p:txBody>
      </p:sp>
      <p:sp>
        <p:nvSpPr>
          <p:cNvPr id="16" name="Line 14">
            <a:extLst>
              <a:ext uri="{FF2B5EF4-FFF2-40B4-BE49-F238E27FC236}">
                <a16:creationId xmlns:a16="http://schemas.microsoft.com/office/drawing/2014/main" id="{21956F64-8C77-4E6B-AE0B-CC21069454B9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382200" y="6305840"/>
            <a:ext cx="8382000" cy="0"/>
          </a:xfrm>
          <a:prstGeom prst="line">
            <a:avLst/>
          </a:prstGeom>
          <a:noFill/>
          <a:ln w="57150">
            <a:solidFill>
              <a:schemeClr val="bg1">
                <a:lumMod val="6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  <a:sym typeface="Wingdings" pitchFamily="2" charset="2"/>
            </a:endParaRPr>
          </a:p>
        </p:txBody>
      </p:sp>
      <p:sp>
        <p:nvSpPr>
          <p:cNvPr id="17" name="Line 14">
            <a:extLst>
              <a:ext uri="{FF2B5EF4-FFF2-40B4-BE49-F238E27FC236}">
                <a16:creationId xmlns:a16="http://schemas.microsoft.com/office/drawing/2014/main" id="{904862EC-FFD3-425D-B20F-BB7E38EBE62A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17368" y="1548636"/>
            <a:ext cx="8382000" cy="0"/>
          </a:xfrm>
          <a:prstGeom prst="line">
            <a:avLst/>
          </a:prstGeom>
          <a:noFill/>
          <a:ln w="57150">
            <a:solidFill>
              <a:schemeClr val="bg1">
                <a:lumMod val="6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  <a:sym typeface="Wingdings" pitchFamily="2" charset="2"/>
            </a:endParaRPr>
          </a:p>
        </p:txBody>
      </p:sp>
      <p:pic>
        <p:nvPicPr>
          <p:cNvPr id="18" name="Picture 17" descr="Nebraska_N_RGB.png">
            <a:extLst>
              <a:ext uri="{FF2B5EF4-FFF2-40B4-BE49-F238E27FC236}">
                <a16:creationId xmlns:a16="http://schemas.microsoft.com/office/drawing/2014/main" id="{B9E21C91-7239-432C-9717-268386C364B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635" y="2302225"/>
            <a:ext cx="1815450" cy="1692456"/>
          </a:xfrm>
          <a:prstGeom prst="rect">
            <a:avLst/>
          </a:prstGeom>
        </p:spPr>
      </p:pic>
      <p:pic>
        <p:nvPicPr>
          <p:cNvPr id="19" name="Picture 18" descr="1505.028 Toolbox PPT_Sidebar_1a.jpg">
            <a:extLst>
              <a:ext uri="{FF2B5EF4-FFF2-40B4-BE49-F238E27FC236}">
                <a16:creationId xmlns:a16="http://schemas.microsoft.com/office/drawing/2014/main" id="{4DC0D0D7-D085-42C0-A128-5A8C7125CA3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071" t="7003" r="1401" b="84923"/>
          <a:stretch/>
        </p:blipFill>
        <p:spPr>
          <a:xfrm>
            <a:off x="531540" y="4256069"/>
            <a:ext cx="2871639" cy="1368795"/>
          </a:xfrm>
          <a:prstGeom prst="rect">
            <a:avLst/>
          </a:prstGeom>
        </p:spPr>
      </p:pic>
      <p:sp>
        <p:nvSpPr>
          <p:cNvPr id="20" name="Line 15">
            <a:extLst>
              <a:ext uri="{FF2B5EF4-FFF2-40B4-BE49-F238E27FC236}">
                <a16:creationId xmlns:a16="http://schemas.microsoft.com/office/drawing/2014/main" id="{83F2BD61-B67E-4A8A-943A-872ADED2F195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381000" y="6441440"/>
            <a:ext cx="8382000" cy="0"/>
          </a:xfrm>
          <a:prstGeom prst="line">
            <a:avLst/>
          </a:prstGeom>
          <a:noFill/>
          <a:ln w="57150">
            <a:solidFill>
              <a:srgbClr val="DD212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Line 17">
            <a:extLst>
              <a:ext uri="{FF2B5EF4-FFF2-40B4-BE49-F238E27FC236}">
                <a16:creationId xmlns:a16="http://schemas.microsoft.com/office/drawing/2014/main" id="{1658E7D1-8150-4F0B-87A8-1E2D1E927B57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22275" y="1404303"/>
            <a:ext cx="8382000" cy="0"/>
          </a:xfrm>
          <a:prstGeom prst="line">
            <a:avLst/>
          </a:prstGeom>
          <a:noFill/>
          <a:ln w="57150">
            <a:solidFill>
              <a:srgbClr val="DD212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06548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C567F1F5-194A-4EF4-8702-89EFF55C2EA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144E03DF-8FF9-4CC1-81A9-7D65C03EA82B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6 February 2020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5733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9275" y="76200"/>
            <a:ext cx="2032000" cy="57848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76200"/>
            <a:ext cx="5946775" cy="57848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51B54694-5A4F-4DDE-A246-90E7B842FB9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60DCB877-6D3E-4BCA-8EC7-D4670F81984A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6 February 2020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0981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1350" y="76200"/>
            <a:ext cx="6781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800100" y="1536700"/>
            <a:ext cx="8131175" cy="432435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C4A63687-7E6C-4DE0-9BEB-8789448141D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E43D8F38-5EEC-4D31-B27F-2563D8A07911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6 February 2020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7678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96941" y="6381750"/>
            <a:ext cx="2133600" cy="4762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6 February 2020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2018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683EF015-741B-43DE-8A3A-BDAB0992138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2E6BC4E5-C517-43F2-870E-64EFEEF1198A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6 February 2020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1483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0100" y="1536700"/>
            <a:ext cx="3989388" cy="4324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1888" y="1536700"/>
            <a:ext cx="3989387" cy="4324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04E23353-4FEE-4528-8A35-E06682B0B95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3C7A53D6-9E1F-476B-811C-8B0D7D6C129D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6 February 2020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8554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E8D331FD-6F1F-4D9B-AF9A-483E3CAF767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7620B285-4050-43FA-AADB-0920DF539A7F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6 February 2020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4242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7FF413A6-C1B6-4F62-8CFB-187CFCE2157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0EA175A4-5690-4F6B-983E-B173AF56C5D4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6 February 2020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1932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4B30F739-B175-493E-BCB7-A2F184EDE3C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6FB5E55D-52CC-4139-85F7-657F2B75D194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6 February 2020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89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AA4FB6B9-BF17-439A-AF11-BF4CD9B977C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085EA206-6CCF-4F3A-B44D-6D7AD10113F2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6 February 2020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7730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549A2477-CE7E-45C6-B43D-4B971EC74F5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F98E6776-D5C5-46E4-88B5-BCF57C743C82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6 February 2020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2452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0100" y="1536700"/>
            <a:ext cx="8131175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11350" y="76200"/>
            <a:ext cx="6781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67" name="Text Box 43"/>
          <p:cNvSpPr txBox="1">
            <a:spLocks noChangeArrowheads="1"/>
          </p:cNvSpPr>
          <p:nvPr userDrawn="1"/>
        </p:nvSpPr>
        <p:spPr bwMode="auto">
          <a:xfrm>
            <a:off x="1295400" y="6491288"/>
            <a:ext cx="6553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1600" b="1" i="1" dirty="0">
                <a:solidFill>
                  <a:srgbClr val="000000"/>
                </a:solidFill>
                <a:latin typeface="Century Schoolbook" pitchFamily="18" charset="0"/>
              </a:rPr>
              <a:t>CSCE 436 – Advanced Embedded Systems</a:t>
            </a:r>
          </a:p>
        </p:txBody>
      </p:sp>
      <p:sp>
        <p:nvSpPr>
          <p:cNvPr id="1068" name="Rectangle 4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10388" y="6253163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mtClean="0">
                <a:latin typeface="Times New Roman" pitchFamily="18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F49C0791-D0EA-4F3B-9503-D0DBAFE8CE0E}" type="slidenum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800">
              <a:solidFill>
                <a:srgbClr val="000000"/>
              </a:solidFill>
            </a:endParaRPr>
          </a:p>
        </p:txBody>
      </p:sp>
      <p:sp>
        <p:nvSpPr>
          <p:cNvPr id="10" name="Line 15">
            <a:extLst>
              <a:ext uri="{FF2B5EF4-FFF2-40B4-BE49-F238E27FC236}">
                <a16:creationId xmlns:a16="http://schemas.microsoft.com/office/drawing/2014/main" id="{EF308467-75F1-44F6-8D8B-635545B715D9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381000" y="6451600"/>
            <a:ext cx="8382000" cy="0"/>
          </a:xfrm>
          <a:prstGeom prst="line">
            <a:avLst/>
          </a:prstGeom>
          <a:noFill/>
          <a:ln w="57150">
            <a:solidFill>
              <a:srgbClr val="DD212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Line 17">
            <a:extLst>
              <a:ext uri="{FF2B5EF4-FFF2-40B4-BE49-F238E27FC236}">
                <a16:creationId xmlns:a16="http://schemas.microsoft.com/office/drawing/2014/main" id="{D3ECD816-408C-4950-A0AA-C1994119B2BC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22275" y="1414463"/>
            <a:ext cx="8382000" cy="0"/>
          </a:xfrm>
          <a:prstGeom prst="line">
            <a:avLst/>
          </a:prstGeom>
          <a:noFill/>
          <a:ln w="57150">
            <a:solidFill>
              <a:srgbClr val="DD212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2" name="Picture 11" descr="1505.028 Toolbox PPT_Sidebar_1a.jpg">
            <a:extLst>
              <a:ext uri="{FF2B5EF4-FFF2-40B4-BE49-F238E27FC236}">
                <a16:creationId xmlns:a16="http://schemas.microsoft.com/office/drawing/2014/main" id="{092AC80C-249A-4628-B7B9-57E9F97CEB1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071" t="7003" r="1401" b="84923"/>
          <a:stretch/>
        </p:blipFill>
        <p:spPr>
          <a:xfrm>
            <a:off x="7972" y="196902"/>
            <a:ext cx="1896812" cy="904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0196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hf hdr="0" ft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5pPr>
      <a:lvl6pPr marL="4572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6pPr>
      <a:lvl7pPr marL="9144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7pPr>
      <a:lvl8pPr marL="13716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8pPr>
      <a:lvl9pPr marL="18288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9pPr>
    </p:titleStyle>
    <p:bodyStyle>
      <a:lvl1pPr marL="285750" indent="-285750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8975" indent="-282575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200" b="1">
          <a:solidFill>
            <a:schemeClr val="tx1"/>
          </a:solidFill>
          <a:latin typeface="+mn-lt"/>
        </a:defRPr>
      </a:lvl2pPr>
      <a:lvl3pPr marL="1027113" indent="-223838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400" b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3C84A9A4-94AE-4105-BFE9-74FC111D32D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Prof Jeffrey Falkinburg</a:t>
            </a:r>
            <a:br>
              <a:rPr lang="en-US" dirty="0"/>
            </a:br>
            <a:r>
              <a:rPr lang="en-US" dirty="0"/>
              <a:t>Avery Hall 368</a:t>
            </a:r>
            <a:br>
              <a:rPr lang="en-US" dirty="0"/>
            </a:br>
            <a:r>
              <a:rPr lang="en-US" dirty="0"/>
              <a:t>472-5120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CD36B0E-F84A-486B-8894-AA4E5932DE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33346" y="2275840"/>
            <a:ext cx="5577254" cy="1905000"/>
          </a:xfrm>
        </p:spPr>
        <p:txBody>
          <a:bodyPr/>
          <a:lstStyle/>
          <a:p>
            <a:r>
              <a:rPr lang="en-US" dirty="0"/>
              <a:t>CSCE 436 – Advanced Embedded Systems</a:t>
            </a:r>
            <a:br>
              <a:rPr lang="en-US" dirty="0"/>
            </a:br>
            <a:r>
              <a:rPr lang="en-US" dirty="0"/>
              <a:t>Lecture 11 – Datapath and Control</a:t>
            </a:r>
          </a:p>
        </p:txBody>
      </p:sp>
    </p:spTree>
    <p:extLst>
      <p:ext uri="{BB962C8B-B14F-4D97-AF65-F5344CB8AC3E}">
        <p14:creationId xmlns:p14="http://schemas.microsoft.com/office/powerpoint/2010/main" val="117491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 Process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Building digital systems using the </a:t>
            </a:r>
            <a:r>
              <a:rPr lang="en-US" b="0" dirty="0" err="1"/>
              <a:t>datapath</a:t>
            </a:r>
            <a:r>
              <a:rPr lang="en-US" b="0" dirty="0"/>
              <a:t> and control approach is a three-step process.</a:t>
            </a:r>
          </a:p>
          <a:p>
            <a:pPr marL="863600" lvl="1" indent="-457200">
              <a:buFont typeface="+mj-lt"/>
              <a:buAutoNum type="arabicPeriod"/>
            </a:pPr>
            <a:r>
              <a:rPr lang="en-US" b="0" dirty="0"/>
              <a:t>Write an algorithmic description for the solution to the problem.</a:t>
            </a:r>
          </a:p>
          <a:p>
            <a:pPr marL="863600" lvl="1" indent="-457200">
              <a:buFont typeface="+mj-lt"/>
              <a:buAutoNum type="arabicPeriod"/>
            </a:pPr>
            <a:r>
              <a:rPr lang="en-US" b="0" dirty="0"/>
              <a:t>Parse the algorithmic description into </a:t>
            </a:r>
            <a:r>
              <a:rPr lang="en-US" b="0" dirty="0" err="1"/>
              <a:t>datapath</a:t>
            </a:r>
            <a:r>
              <a:rPr lang="en-US" b="0" dirty="0"/>
              <a:t> building blocks and control states.</a:t>
            </a:r>
          </a:p>
          <a:p>
            <a:pPr marL="863600" lvl="1" indent="-457200">
              <a:buFont typeface="+mj-lt"/>
              <a:buAutoNum type="arabicPeriod"/>
            </a:pPr>
            <a:r>
              <a:rPr lang="en-US" b="0" dirty="0"/>
              <a:t>Define the MIEs and OEs for the control unit.</a:t>
            </a:r>
          </a:p>
          <a:p>
            <a:endParaRPr lang="en-US" b="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10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73186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mini-C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The programming language used to formalize an algorithmic solution to design problem is referred to as mini-C (a derivative of the C-programming language)</a:t>
            </a:r>
          </a:p>
          <a:p>
            <a:pPr lvl="1"/>
            <a:r>
              <a:rPr lang="en-US" dirty="0"/>
              <a:t>IF</a:t>
            </a:r>
          </a:p>
          <a:p>
            <a:pPr marL="744538" lvl="2" indent="0">
              <a:buNone/>
            </a:pPr>
            <a:r>
              <a:rPr lang="en-US" b="0" dirty="0"/>
              <a:t>	if (condition) then BODY_1 else BODY_2</a:t>
            </a:r>
          </a:p>
          <a:p>
            <a:pPr lvl="1"/>
            <a:r>
              <a:rPr lang="en-US" dirty="0"/>
              <a:t>FOR</a:t>
            </a:r>
          </a:p>
          <a:p>
            <a:pPr marL="403225" lvl="1" indent="0">
              <a:buNone/>
            </a:pPr>
            <a:r>
              <a:rPr lang="en-US" b="0" dirty="0"/>
              <a:t>	for (i=A; i</a:t>
            </a:r>
            <a:r>
              <a:rPr lang="nn-NO" b="0" dirty="0"/>
              <a:t>&lt;B; i += 1)</a:t>
            </a:r>
            <a:endParaRPr lang="en-US" b="0" dirty="0"/>
          </a:p>
          <a:p>
            <a:pPr lvl="1"/>
            <a:r>
              <a:rPr lang="en-US" dirty="0"/>
              <a:t>WHILE</a:t>
            </a:r>
          </a:p>
          <a:p>
            <a:pPr marL="403225" lvl="1" indent="0">
              <a:buNone/>
            </a:pPr>
            <a:r>
              <a:rPr lang="en-US" b="0" dirty="0"/>
              <a:t>	while(condition) BODY</a:t>
            </a:r>
          </a:p>
          <a:p>
            <a:pPr lvl="1"/>
            <a:r>
              <a:rPr lang="en-US" dirty="0"/>
              <a:t>ASSIGNMENT</a:t>
            </a:r>
          </a:p>
          <a:p>
            <a:pPr marL="403225" lvl="1" indent="0">
              <a:buNone/>
            </a:pPr>
            <a:r>
              <a:rPr lang="en-US" b="0" dirty="0"/>
              <a:t>	X = value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11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74542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 Process – If/Then/Else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endParaRPr lang="en-US" b="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12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79780" y="5831340"/>
            <a:ext cx="84411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/>
              <a:t>Fig 11.1 - The </a:t>
            </a:r>
            <a:r>
              <a:rPr lang="en-US" sz="1800" dirty="0" err="1"/>
              <a:t>datapath</a:t>
            </a:r>
            <a:r>
              <a:rPr lang="en-US" sz="1800" dirty="0"/>
              <a:t> and control components required to realize an if/then/else structure.</a:t>
            </a:r>
          </a:p>
        </p:txBody>
      </p:sp>
      <p:pic>
        <p:nvPicPr>
          <p:cNvPr id="6146" name="Picture 2" descr="http://ece.ninja/383/lecture/img/lecture10-4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8888" y="1919288"/>
            <a:ext cx="4086226" cy="3019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84752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 Process – If/Then/Else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b="0" dirty="0"/>
              <a:t>if boolean_expr_1 then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b="0" dirty="0"/>
              <a:t>	</a:t>
            </a:r>
            <a:r>
              <a:rPr lang="en-US" b="0" dirty="0" err="1"/>
              <a:t>sequential_statements</a:t>
            </a:r>
            <a:r>
              <a:rPr lang="en-US" b="0" dirty="0"/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b="0" dirty="0" err="1"/>
              <a:t>elsif</a:t>
            </a:r>
            <a:r>
              <a:rPr lang="en-US" b="0" dirty="0"/>
              <a:t> boolean_expr_2 then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b="0" dirty="0"/>
              <a:t>	</a:t>
            </a:r>
            <a:r>
              <a:rPr lang="en-US" b="0" dirty="0" err="1"/>
              <a:t>sequential_statements</a:t>
            </a:r>
            <a:r>
              <a:rPr lang="en-US" b="0" dirty="0"/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b="0" dirty="0" err="1"/>
              <a:t>elsif</a:t>
            </a:r>
            <a:r>
              <a:rPr lang="en-US" b="0" dirty="0"/>
              <a:t> boolean_expr_3 then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b="0" dirty="0"/>
              <a:t>	</a:t>
            </a:r>
            <a:r>
              <a:rPr lang="en-US" b="0" dirty="0" err="1"/>
              <a:t>sequential_statements</a:t>
            </a:r>
            <a:r>
              <a:rPr lang="en-US" b="0" dirty="0"/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b="0" dirty="0"/>
              <a:t>…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b="0" dirty="0"/>
              <a:t>else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b="0" dirty="0"/>
              <a:t>	</a:t>
            </a:r>
            <a:r>
              <a:rPr lang="en-US" b="0" dirty="0" err="1"/>
              <a:t>sequential_statements</a:t>
            </a:r>
            <a:r>
              <a:rPr lang="en-US" b="0" dirty="0"/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b="0" dirty="0"/>
              <a:t>end if;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13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13454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 Process – If/Then/Else</a:t>
            </a:r>
            <a:br>
              <a:rPr lang="en-US" dirty="0"/>
            </a:br>
            <a:r>
              <a:rPr lang="en-US" dirty="0"/>
              <a:t>4-to-1 Mux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  <a:tabLst>
                <a:tab pos="463550" algn="l"/>
                <a:tab pos="914400" algn="l"/>
                <a:tab pos="1377950" algn="l"/>
                <a:tab pos="1828800" algn="l"/>
              </a:tabLst>
            </a:pPr>
            <a:r>
              <a:rPr lang="en-US" sz="2000" b="0" dirty="0"/>
              <a:t>architecture </a:t>
            </a:r>
            <a:r>
              <a:rPr lang="en-US" sz="2000" b="0" dirty="0" err="1"/>
              <a:t>if_arch</a:t>
            </a:r>
            <a:r>
              <a:rPr lang="en-US" sz="2000" b="0" dirty="0"/>
              <a:t> of mux4 is</a:t>
            </a:r>
          </a:p>
          <a:p>
            <a:pPr marL="0" indent="0">
              <a:spcBef>
                <a:spcPts val="0"/>
              </a:spcBef>
              <a:buNone/>
              <a:tabLst>
                <a:tab pos="463550" algn="l"/>
                <a:tab pos="914400" algn="l"/>
                <a:tab pos="1377950" algn="l"/>
                <a:tab pos="1828800" algn="l"/>
              </a:tabLst>
            </a:pPr>
            <a:r>
              <a:rPr lang="en-US" sz="2000" b="0" dirty="0"/>
              <a:t>	begin</a:t>
            </a:r>
          </a:p>
          <a:p>
            <a:pPr marL="0" indent="0">
              <a:spcBef>
                <a:spcPts val="0"/>
              </a:spcBef>
              <a:buNone/>
              <a:tabLst>
                <a:tab pos="463550" algn="l"/>
                <a:tab pos="914400" algn="l"/>
                <a:tab pos="1377950" algn="l"/>
                <a:tab pos="1828800" algn="l"/>
              </a:tabLst>
            </a:pPr>
            <a:r>
              <a:rPr lang="en-US" sz="2000" b="0" dirty="0"/>
              <a:t>	process (</a:t>
            </a:r>
            <a:r>
              <a:rPr lang="en-US" sz="2000" b="0" dirty="0" err="1"/>
              <a:t>a,b,c,d,s</a:t>
            </a:r>
            <a:r>
              <a:rPr lang="en-US" sz="2000" b="0" dirty="0"/>
              <a:t>)</a:t>
            </a:r>
          </a:p>
          <a:p>
            <a:pPr marL="0" indent="0">
              <a:spcBef>
                <a:spcPts val="0"/>
              </a:spcBef>
              <a:buNone/>
              <a:tabLst>
                <a:tab pos="463550" algn="l"/>
                <a:tab pos="914400" algn="l"/>
                <a:tab pos="1377950" algn="l"/>
                <a:tab pos="1828800" algn="l"/>
              </a:tabLst>
            </a:pPr>
            <a:r>
              <a:rPr lang="en-US" sz="2000" b="0" dirty="0"/>
              <a:t>	begin</a:t>
            </a:r>
          </a:p>
          <a:p>
            <a:pPr marL="0" indent="0">
              <a:spcBef>
                <a:spcPts val="0"/>
              </a:spcBef>
              <a:buNone/>
              <a:tabLst>
                <a:tab pos="463550" algn="l"/>
                <a:tab pos="914400" algn="l"/>
                <a:tab pos="1377950" algn="l"/>
                <a:tab pos="1828800" algn="l"/>
              </a:tabLst>
            </a:pPr>
            <a:r>
              <a:rPr lang="en-US" sz="2000" b="0" dirty="0"/>
              <a:t>		if (s =“00”)then</a:t>
            </a:r>
          </a:p>
          <a:p>
            <a:pPr marL="0" indent="0">
              <a:spcBef>
                <a:spcPts val="0"/>
              </a:spcBef>
              <a:buNone/>
              <a:tabLst>
                <a:tab pos="463550" algn="l"/>
                <a:tab pos="914400" algn="l"/>
                <a:tab pos="1377950" algn="l"/>
                <a:tab pos="1828800" algn="l"/>
              </a:tabLst>
            </a:pPr>
            <a:r>
              <a:rPr lang="en-US" sz="2000" b="0" dirty="0"/>
              <a:t>			x &lt;= a;</a:t>
            </a:r>
          </a:p>
          <a:p>
            <a:pPr marL="0" indent="0">
              <a:spcBef>
                <a:spcPts val="0"/>
              </a:spcBef>
              <a:buNone/>
              <a:tabLst>
                <a:tab pos="463550" algn="l"/>
                <a:tab pos="914400" algn="l"/>
                <a:tab pos="1377950" algn="l"/>
                <a:tab pos="1828800" algn="l"/>
              </a:tabLst>
            </a:pPr>
            <a:r>
              <a:rPr lang="en-US" sz="2000" b="0" dirty="0"/>
              <a:t>		</a:t>
            </a:r>
            <a:r>
              <a:rPr lang="en-US" sz="2000" b="0" dirty="0" err="1"/>
              <a:t>elsif</a:t>
            </a:r>
            <a:r>
              <a:rPr lang="en-US" sz="2000" b="0" dirty="0"/>
              <a:t> (s=“01”)then</a:t>
            </a:r>
          </a:p>
          <a:p>
            <a:pPr marL="0" indent="0">
              <a:spcBef>
                <a:spcPts val="0"/>
              </a:spcBef>
              <a:buNone/>
              <a:tabLst>
                <a:tab pos="463550" algn="l"/>
                <a:tab pos="914400" algn="l"/>
                <a:tab pos="1377950" algn="l"/>
                <a:tab pos="1828800" algn="l"/>
              </a:tabLst>
            </a:pPr>
            <a:r>
              <a:rPr lang="en-US" sz="2000" b="0" dirty="0"/>
              <a:t>			x &lt;= b;</a:t>
            </a:r>
          </a:p>
          <a:p>
            <a:pPr marL="0" indent="0">
              <a:spcBef>
                <a:spcPts val="0"/>
              </a:spcBef>
              <a:buNone/>
              <a:tabLst>
                <a:tab pos="463550" algn="l"/>
                <a:tab pos="914400" algn="l"/>
                <a:tab pos="1377950" algn="l"/>
                <a:tab pos="1828800" algn="l"/>
              </a:tabLst>
            </a:pPr>
            <a:r>
              <a:rPr lang="en-US" sz="2000" b="0" dirty="0"/>
              <a:t>		</a:t>
            </a:r>
            <a:r>
              <a:rPr lang="en-US" sz="2000" b="0" dirty="0" err="1"/>
              <a:t>elsif</a:t>
            </a:r>
            <a:r>
              <a:rPr lang="en-US" sz="2000" b="0" dirty="0"/>
              <a:t> (s=“10”)then</a:t>
            </a:r>
          </a:p>
          <a:p>
            <a:pPr marL="0" indent="0">
              <a:spcBef>
                <a:spcPts val="0"/>
              </a:spcBef>
              <a:buNone/>
              <a:tabLst>
                <a:tab pos="463550" algn="l"/>
                <a:tab pos="914400" algn="l"/>
                <a:tab pos="1377950" algn="l"/>
                <a:tab pos="1828800" algn="l"/>
              </a:tabLst>
            </a:pPr>
            <a:r>
              <a:rPr lang="en-US" sz="2000" b="0" dirty="0"/>
              <a:t>			x &lt;= c;</a:t>
            </a:r>
          </a:p>
          <a:p>
            <a:pPr marL="0" indent="0">
              <a:spcBef>
                <a:spcPts val="0"/>
              </a:spcBef>
              <a:buNone/>
              <a:tabLst>
                <a:tab pos="463550" algn="l"/>
                <a:tab pos="914400" algn="l"/>
                <a:tab pos="1377950" algn="l"/>
                <a:tab pos="1828800" algn="l"/>
              </a:tabLst>
            </a:pPr>
            <a:r>
              <a:rPr lang="en-US" sz="2000" b="0" dirty="0"/>
              <a:t>		else</a:t>
            </a:r>
          </a:p>
          <a:p>
            <a:pPr marL="0" indent="0">
              <a:spcBef>
                <a:spcPts val="0"/>
              </a:spcBef>
              <a:buNone/>
              <a:tabLst>
                <a:tab pos="463550" algn="l"/>
                <a:tab pos="914400" algn="l"/>
                <a:tab pos="1377950" algn="l"/>
                <a:tab pos="1828800" algn="l"/>
              </a:tabLst>
            </a:pPr>
            <a:r>
              <a:rPr lang="en-US" sz="2000" b="0" dirty="0"/>
              <a:t>			x &lt;= d;</a:t>
            </a:r>
          </a:p>
          <a:p>
            <a:pPr marL="0" indent="0">
              <a:spcBef>
                <a:spcPts val="0"/>
              </a:spcBef>
              <a:buNone/>
              <a:tabLst>
                <a:tab pos="463550" algn="l"/>
                <a:tab pos="914400" algn="l"/>
                <a:tab pos="1377950" algn="l"/>
                <a:tab pos="1828800" algn="l"/>
              </a:tabLst>
            </a:pPr>
            <a:r>
              <a:rPr lang="en-US" sz="2000" b="0" dirty="0"/>
              <a:t>		end if;</a:t>
            </a:r>
          </a:p>
          <a:p>
            <a:pPr marL="0" indent="0">
              <a:spcBef>
                <a:spcPts val="0"/>
              </a:spcBef>
              <a:buNone/>
              <a:tabLst>
                <a:tab pos="463550" algn="l"/>
                <a:tab pos="914400" algn="l"/>
                <a:tab pos="1377950" algn="l"/>
                <a:tab pos="1828800" algn="l"/>
              </a:tabLst>
            </a:pPr>
            <a:r>
              <a:rPr lang="en-US" sz="2000" b="0" dirty="0"/>
              <a:t>      end process;</a:t>
            </a:r>
          </a:p>
          <a:p>
            <a:pPr marL="0" indent="0">
              <a:spcBef>
                <a:spcPts val="0"/>
              </a:spcBef>
              <a:buNone/>
              <a:tabLst>
                <a:tab pos="463550" algn="l"/>
                <a:tab pos="914400" algn="l"/>
                <a:tab pos="1377950" algn="l"/>
                <a:tab pos="1828800" algn="l"/>
              </a:tabLst>
            </a:pPr>
            <a:r>
              <a:rPr lang="en-US" sz="2000" b="0" dirty="0"/>
              <a:t>end </a:t>
            </a:r>
            <a:r>
              <a:rPr lang="en-US" sz="2000" b="0" dirty="0" err="1"/>
              <a:t>if_arch</a:t>
            </a:r>
            <a:r>
              <a:rPr lang="en-US" sz="2000" b="0" dirty="0"/>
              <a:t>;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14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26149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 Process – For Loop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endParaRPr lang="en-US" b="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15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79780" y="6049708"/>
            <a:ext cx="84411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/>
              <a:t>Fig 11.2 - The </a:t>
            </a:r>
            <a:r>
              <a:rPr lang="en-US" sz="1800" dirty="0" err="1"/>
              <a:t>datapath</a:t>
            </a:r>
            <a:r>
              <a:rPr lang="en-US" sz="1800" dirty="0"/>
              <a:t> and control components required to realize a for loop.</a:t>
            </a:r>
          </a:p>
        </p:txBody>
      </p:sp>
      <p:pic>
        <p:nvPicPr>
          <p:cNvPr id="5122" name="Picture 2" descr="http://ece.ninja/383/lecture/img/lecture10-3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1263" y="1924050"/>
            <a:ext cx="4181475" cy="3009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55522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 Process – For Loop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b="0" dirty="0"/>
              <a:t>for index in </a:t>
            </a:r>
            <a:r>
              <a:rPr lang="en-US" b="0" dirty="0" err="1"/>
              <a:t>loop_range</a:t>
            </a:r>
            <a:r>
              <a:rPr lang="en-US" b="0" dirty="0"/>
              <a:t> loop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b="0" dirty="0"/>
              <a:t>   sequential statements;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b="0" dirty="0"/>
              <a:t>end loop;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16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82074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 Process – For Loop</a:t>
            </a:r>
            <a:br>
              <a:rPr lang="en-US" dirty="0"/>
            </a:br>
            <a:r>
              <a:rPr lang="en-US" dirty="0"/>
              <a:t>Bitwise </a:t>
            </a:r>
            <a:r>
              <a:rPr lang="en-US" dirty="0" err="1"/>
              <a:t>xor</a:t>
            </a:r>
            <a:r>
              <a:rPr lang="en-US" dirty="0"/>
              <a:t> operation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  <a:tabLst>
                <a:tab pos="463550" algn="l"/>
                <a:tab pos="914400" algn="l"/>
                <a:tab pos="1377950" algn="l"/>
                <a:tab pos="1828800" algn="l"/>
              </a:tabLst>
            </a:pPr>
            <a:r>
              <a:rPr lang="en-US" sz="2200" b="0" dirty="0"/>
              <a:t>entity </a:t>
            </a:r>
            <a:r>
              <a:rPr lang="en-US" sz="2200" b="0" dirty="0" err="1"/>
              <a:t>bit_xor</a:t>
            </a:r>
            <a:r>
              <a:rPr lang="en-US" sz="2200" b="0" dirty="0"/>
              <a:t> is</a:t>
            </a:r>
          </a:p>
          <a:p>
            <a:pPr marL="0" indent="0">
              <a:spcBef>
                <a:spcPts val="0"/>
              </a:spcBef>
              <a:buNone/>
              <a:tabLst>
                <a:tab pos="463550" algn="l"/>
                <a:tab pos="914400" algn="l"/>
                <a:tab pos="1377950" algn="l"/>
                <a:tab pos="1828800" algn="l"/>
              </a:tabLst>
            </a:pPr>
            <a:r>
              <a:rPr lang="en-US" sz="2200" b="0" dirty="0"/>
              <a:t>	port(	a, b: in </a:t>
            </a:r>
            <a:r>
              <a:rPr lang="en-US" sz="2200" b="0" dirty="0" err="1"/>
              <a:t>std_logic_vector</a:t>
            </a:r>
            <a:r>
              <a:rPr lang="en-US" sz="2200" b="0" dirty="0"/>
              <a:t>(3 </a:t>
            </a:r>
            <a:r>
              <a:rPr lang="en-US" sz="2200" b="0" dirty="0" err="1"/>
              <a:t>downto</a:t>
            </a:r>
            <a:r>
              <a:rPr lang="en-US" sz="2200" b="0" dirty="0"/>
              <a:t> 0);</a:t>
            </a:r>
          </a:p>
          <a:p>
            <a:pPr marL="0" indent="0">
              <a:spcBef>
                <a:spcPts val="0"/>
              </a:spcBef>
              <a:buNone/>
              <a:tabLst>
                <a:tab pos="463550" algn="l"/>
                <a:tab pos="914400" algn="l"/>
                <a:tab pos="1377950" algn="l"/>
                <a:tab pos="1828800" algn="l"/>
              </a:tabLst>
            </a:pPr>
            <a:r>
              <a:rPr lang="en-US" sz="2200" b="0" dirty="0"/>
              <a:t>			y: out </a:t>
            </a:r>
            <a:r>
              <a:rPr lang="en-US" sz="2200" b="0" dirty="0" err="1"/>
              <a:t>std_logic_vector</a:t>
            </a:r>
            <a:r>
              <a:rPr lang="en-US" sz="2200" b="0" dirty="0"/>
              <a:t>(3 </a:t>
            </a:r>
            <a:r>
              <a:rPr lang="en-US" sz="2200" b="0" dirty="0" err="1"/>
              <a:t>downto</a:t>
            </a:r>
            <a:r>
              <a:rPr lang="en-US" sz="2200" b="0" dirty="0"/>
              <a:t> 0) );</a:t>
            </a:r>
          </a:p>
          <a:p>
            <a:pPr marL="0" indent="0">
              <a:spcBef>
                <a:spcPts val="0"/>
              </a:spcBef>
              <a:buNone/>
              <a:tabLst>
                <a:tab pos="463550" algn="l"/>
                <a:tab pos="914400" algn="l"/>
                <a:tab pos="1377950" algn="l"/>
                <a:tab pos="1828800" algn="l"/>
              </a:tabLst>
            </a:pPr>
            <a:r>
              <a:rPr lang="en-US" sz="2200" b="0" dirty="0"/>
              <a:t>   end </a:t>
            </a:r>
            <a:r>
              <a:rPr lang="en-US" sz="2200" b="0" dirty="0" err="1"/>
              <a:t>bit_xor</a:t>
            </a:r>
            <a:r>
              <a:rPr lang="en-US" sz="2200" b="0" dirty="0"/>
              <a:t>;</a:t>
            </a:r>
          </a:p>
          <a:p>
            <a:pPr marL="0" indent="0">
              <a:spcBef>
                <a:spcPts val="0"/>
              </a:spcBef>
              <a:buNone/>
              <a:tabLst>
                <a:tab pos="463550" algn="l"/>
                <a:tab pos="914400" algn="l"/>
                <a:tab pos="1377950" algn="l"/>
                <a:tab pos="1828800" algn="l"/>
              </a:tabLst>
            </a:pPr>
            <a:r>
              <a:rPr lang="en-US" sz="2200" b="0" dirty="0"/>
              <a:t>architecture </a:t>
            </a:r>
            <a:r>
              <a:rPr lang="en-US" sz="2200" b="0" dirty="0" err="1"/>
              <a:t>demo_arch</a:t>
            </a:r>
            <a:r>
              <a:rPr lang="en-US" sz="2200" b="0" dirty="0"/>
              <a:t> of </a:t>
            </a:r>
            <a:r>
              <a:rPr lang="en-US" sz="2200" b="0" dirty="0" err="1"/>
              <a:t>bit_xor</a:t>
            </a:r>
            <a:r>
              <a:rPr lang="en-US" sz="2200" b="0" dirty="0"/>
              <a:t> is</a:t>
            </a:r>
          </a:p>
          <a:p>
            <a:pPr marL="0" indent="0">
              <a:spcBef>
                <a:spcPts val="0"/>
              </a:spcBef>
              <a:buNone/>
              <a:tabLst>
                <a:tab pos="463550" algn="l"/>
                <a:tab pos="914400" algn="l"/>
                <a:tab pos="1377950" algn="l"/>
                <a:tab pos="1828800" algn="l"/>
              </a:tabLst>
            </a:pPr>
            <a:r>
              <a:rPr lang="en-US" sz="2200" b="0" dirty="0"/>
              <a:t>	constant WIDTH: integer := 4;</a:t>
            </a:r>
          </a:p>
          <a:p>
            <a:pPr marL="0" indent="0">
              <a:spcBef>
                <a:spcPts val="0"/>
              </a:spcBef>
              <a:buNone/>
              <a:tabLst>
                <a:tab pos="463550" algn="l"/>
                <a:tab pos="914400" algn="l"/>
                <a:tab pos="1377950" algn="l"/>
                <a:tab pos="1828800" algn="l"/>
              </a:tabLst>
            </a:pPr>
            <a:r>
              <a:rPr lang="en-US" sz="2200" b="0" dirty="0"/>
              <a:t>begin</a:t>
            </a:r>
          </a:p>
          <a:p>
            <a:pPr marL="0" indent="0">
              <a:spcBef>
                <a:spcPts val="0"/>
              </a:spcBef>
              <a:buNone/>
              <a:tabLst>
                <a:tab pos="463550" algn="l"/>
                <a:tab pos="914400" algn="l"/>
                <a:tab pos="1377950" algn="l"/>
                <a:tab pos="1828800" algn="l"/>
              </a:tabLst>
            </a:pPr>
            <a:r>
              <a:rPr lang="en-US" sz="2200" b="0" dirty="0"/>
              <a:t>	process (</a:t>
            </a:r>
            <a:r>
              <a:rPr lang="en-US" sz="2200" b="0" dirty="0" err="1"/>
              <a:t>a,b</a:t>
            </a:r>
            <a:r>
              <a:rPr lang="en-US" sz="2200" b="0" dirty="0"/>
              <a:t>)</a:t>
            </a:r>
          </a:p>
          <a:p>
            <a:pPr marL="0" indent="0">
              <a:spcBef>
                <a:spcPts val="0"/>
              </a:spcBef>
              <a:buNone/>
              <a:tabLst>
                <a:tab pos="463550" algn="l"/>
                <a:tab pos="914400" algn="l"/>
                <a:tab pos="1377950" algn="l"/>
                <a:tab pos="1828800" algn="l"/>
              </a:tabLst>
            </a:pPr>
            <a:r>
              <a:rPr lang="en-US" sz="2200" b="0" dirty="0"/>
              <a:t>	begin</a:t>
            </a:r>
          </a:p>
          <a:p>
            <a:pPr marL="0" indent="0">
              <a:spcBef>
                <a:spcPts val="0"/>
              </a:spcBef>
              <a:buNone/>
              <a:tabLst>
                <a:tab pos="463550" algn="l"/>
                <a:tab pos="914400" algn="l"/>
                <a:tab pos="1377950" algn="l"/>
                <a:tab pos="1828800" algn="l"/>
              </a:tabLst>
            </a:pPr>
            <a:r>
              <a:rPr lang="en-US" sz="2200" b="0" dirty="0"/>
              <a:t>		for i in (WIDTH-1) </a:t>
            </a:r>
            <a:r>
              <a:rPr lang="en-US" sz="2200" b="0" dirty="0" err="1"/>
              <a:t>downto</a:t>
            </a:r>
            <a:r>
              <a:rPr lang="en-US" sz="2200" b="0" dirty="0"/>
              <a:t> 0 loop</a:t>
            </a:r>
          </a:p>
          <a:p>
            <a:pPr marL="0" indent="0">
              <a:spcBef>
                <a:spcPts val="0"/>
              </a:spcBef>
              <a:buNone/>
              <a:tabLst>
                <a:tab pos="463550" algn="l"/>
                <a:tab pos="914400" algn="l"/>
                <a:tab pos="1377950" algn="l"/>
                <a:tab pos="1828800" algn="l"/>
              </a:tabLst>
            </a:pPr>
            <a:r>
              <a:rPr lang="en-US" sz="2200" b="0" dirty="0"/>
              <a:t>			y(i) &lt;= a(i) </a:t>
            </a:r>
            <a:r>
              <a:rPr lang="en-US" sz="2200" b="0" dirty="0" err="1"/>
              <a:t>xor</a:t>
            </a:r>
            <a:r>
              <a:rPr lang="en-US" sz="2200" b="0" dirty="0"/>
              <a:t> b(i);</a:t>
            </a:r>
          </a:p>
          <a:p>
            <a:pPr marL="0" indent="0">
              <a:spcBef>
                <a:spcPts val="0"/>
              </a:spcBef>
              <a:buNone/>
              <a:tabLst>
                <a:tab pos="463550" algn="l"/>
                <a:tab pos="914400" algn="l"/>
                <a:tab pos="1377950" algn="l"/>
                <a:tab pos="1828800" algn="l"/>
              </a:tabLst>
            </a:pPr>
            <a:r>
              <a:rPr lang="en-US" sz="2200" b="0" dirty="0"/>
              <a:t>		end loop;</a:t>
            </a:r>
          </a:p>
          <a:p>
            <a:pPr marL="0" indent="0">
              <a:spcBef>
                <a:spcPts val="0"/>
              </a:spcBef>
              <a:buNone/>
              <a:tabLst>
                <a:tab pos="463550" algn="l"/>
                <a:tab pos="914400" algn="l"/>
                <a:tab pos="1377950" algn="l"/>
                <a:tab pos="1828800" algn="l"/>
              </a:tabLst>
            </a:pPr>
            <a:r>
              <a:rPr lang="en-US" sz="2200" b="0" dirty="0"/>
              <a:t>	end process;</a:t>
            </a:r>
          </a:p>
          <a:p>
            <a:pPr marL="0" indent="0">
              <a:spcBef>
                <a:spcPts val="0"/>
              </a:spcBef>
              <a:buNone/>
              <a:tabLst>
                <a:tab pos="463550" algn="l"/>
                <a:tab pos="914400" algn="l"/>
                <a:tab pos="1377950" algn="l"/>
                <a:tab pos="1828800" algn="l"/>
              </a:tabLst>
            </a:pPr>
            <a:r>
              <a:rPr lang="en-US" sz="2200" b="0" dirty="0"/>
              <a:t>end </a:t>
            </a:r>
            <a:r>
              <a:rPr lang="en-US" sz="2200" b="0" dirty="0" err="1"/>
              <a:t>demo_arch</a:t>
            </a:r>
            <a:r>
              <a:rPr lang="en-US" sz="2200" b="0" dirty="0"/>
              <a:t>;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17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59456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 Process – While Loop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endParaRPr lang="en-US" b="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79780" y="6049708"/>
            <a:ext cx="84411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/>
              <a:t>Fig 11.3 - The </a:t>
            </a:r>
            <a:r>
              <a:rPr lang="en-US" sz="1800" dirty="0" err="1"/>
              <a:t>datapath</a:t>
            </a:r>
            <a:r>
              <a:rPr lang="en-US" sz="1800" dirty="0"/>
              <a:t> and control components required to realize a while statement.</a:t>
            </a:r>
          </a:p>
        </p:txBody>
      </p:sp>
      <p:pic>
        <p:nvPicPr>
          <p:cNvPr id="4098" name="Picture 2" descr="http://ece.ninja/383/lecture/img/lecture10-5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3638" y="1852613"/>
            <a:ext cx="4276725" cy="3152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51181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 Process – While Loop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  <a:tabLst>
                <a:tab pos="463550" algn="l"/>
                <a:tab pos="914400" algn="l"/>
                <a:tab pos="1377950" algn="l"/>
                <a:tab pos="1828800" algn="l"/>
              </a:tabLst>
            </a:pPr>
            <a:r>
              <a:rPr lang="en-US" sz="2200" b="0" dirty="0"/>
              <a:t>while condition loop</a:t>
            </a:r>
          </a:p>
          <a:p>
            <a:pPr marL="0" indent="0">
              <a:spcBef>
                <a:spcPts val="0"/>
              </a:spcBef>
              <a:buNone/>
              <a:tabLst>
                <a:tab pos="463550" algn="l"/>
                <a:tab pos="914400" algn="l"/>
                <a:tab pos="1377950" algn="l"/>
                <a:tab pos="1828800" algn="l"/>
              </a:tabLst>
            </a:pPr>
            <a:r>
              <a:rPr lang="en-US" sz="2200" b="0" dirty="0"/>
              <a:t>   sequential statements;</a:t>
            </a:r>
          </a:p>
          <a:p>
            <a:pPr marL="0" indent="0">
              <a:spcBef>
                <a:spcPts val="0"/>
              </a:spcBef>
              <a:buNone/>
              <a:tabLst>
                <a:tab pos="463550" algn="l"/>
                <a:tab pos="914400" algn="l"/>
                <a:tab pos="1377950" algn="l"/>
                <a:tab pos="1828800" algn="l"/>
              </a:tabLst>
            </a:pPr>
            <a:r>
              <a:rPr lang="en-US" sz="2200" b="0" dirty="0"/>
              <a:t>end loop;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19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10712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Outline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/>
              <a:t>Time Logs!</a:t>
            </a:r>
          </a:p>
          <a:p>
            <a:pPr eaLnBrk="1" hangingPunct="1">
              <a:lnSpc>
                <a:spcPct val="80000"/>
              </a:lnSpc>
            </a:pPr>
            <a:r>
              <a:rPr lang="en-US"/>
              <a:t>HW #6 </a:t>
            </a:r>
            <a:r>
              <a:rPr lang="en-US" dirty="0"/>
              <a:t>Due Now!</a:t>
            </a:r>
          </a:p>
          <a:p>
            <a:pPr eaLnBrk="1" hangingPunct="1">
              <a:lnSpc>
                <a:spcPct val="80000"/>
              </a:lnSpc>
            </a:pPr>
            <a:r>
              <a:rPr lang="en-US" dirty="0"/>
              <a:t>Generics</a:t>
            </a:r>
          </a:p>
          <a:p>
            <a:pPr eaLnBrk="1" hangingPunct="1">
              <a:lnSpc>
                <a:spcPct val="80000"/>
              </a:lnSpc>
            </a:pPr>
            <a:r>
              <a:rPr lang="en-US" dirty="0" err="1"/>
              <a:t>Datapath</a:t>
            </a:r>
            <a:r>
              <a:rPr lang="en-US" dirty="0"/>
              <a:t> and Control</a:t>
            </a:r>
          </a:p>
          <a:p>
            <a:pPr eaLnBrk="1" hangingPunct="1">
              <a:lnSpc>
                <a:spcPct val="80000"/>
              </a:lnSpc>
            </a:pPr>
            <a:r>
              <a:rPr lang="en-US" dirty="0"/>
              <a:t>Design Process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/>
              <a:t>If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/>
              <a:t>For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/>
              <a:t>While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/>
              <a:t>Assignment</a:t>
            </a:r>
          </a:p>
          <a:p>
            <a:r>
              <a:rPr lang="en-US" dirty="0"/>
              <a:t>Basic Building Blocks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16012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 Process – While Loop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  <a:tabLst>
                <a:tab pos="463550" algn="l"/>
                <a:tab pos="914400" algn="l"/>
                <a:tab pos="1377950" algn="l"/>
                <a:tab pos="1828800" algn="l"/>
              </a:tabLst>
            </a:pPr>
            <a:r>
              <a:rPr lang="en-US" sz="2200" b="0" dirty="0"/>
              <a:t>process (A)</a:t>
            </a:r>
          </a:p>
          <a:p>
            <a:pPr marL="0" indent="0">
              <a:spcBef>
                <a:spcPts val="0"/>
              </a:spcBef>
              <a:buNone/>
              <a:tabLst>
                <a:tab pos="463550" algn="l"/>
                <a:tab pos="914400" algn="l"/>
                <a:tab pos="1377950" algn="l"/>
                <a:tab pos="1828800" algn="l"/>
              </a:tabLst>
            </a:pPr>
            <a:r>
              <a:rPr lang="en-US" sz="2200" b="0" dirty="0"/>
              <a:t>	variable I :</a:t>
            </a:r>
          </a:p>
          <a:p>
            <a:pPr marL="0" indent="0">
              <a:spcBef>
                <a:spcPts val="0"/>
              </a:spcBef>
              <a:buNone/>
              <a:tabLst>
                <a:tab pos="463550" algn="l"/>
                <a:tab pos="914400" algn="l"/>
                <a:tab pos="1377950" algn="l"/>
                <a:tab pos="1828800" algn="l"/>
              </a:tabLst>
            </a:pPr>
            <a:r>
              <a:rPr lang="en-US" sz="2200" b="0" dirty="0"/>
              <a:t>	integer range 0 to 4;</a:t>
            </a:r>
          </a:p>
          <a:p>
            <a:pPr marL="0" indent="0">
              <a:spcBef>
                <a:spcPts val="0"/>
              </a:spcBef>
              <a:buNone/>
              <a:tabLst>
                <a:tab pos="463550" algn="l"/>
                <a:tab pos="914400" algn="l"/>
                <a:tab pos="1377950" algn="l"/>
                <a:tab pos="1828800" algn="l"/>
              </a:tabLst>
            </a:pPr>
            <a:r>
              <a:rPr lang="en-US" sz="2200" b="0" dirty="0"/>
              <a:t>begin</a:t>
            </a:r>
          </a:p>
          <a:p>
            <a:pPr marL="0" indent="0">
              <a:spcBef>
                <a:spcPts val="0"/>
              </a:spcBef>
              <a:buNone/>
              <a:tabLst>
                <a:tab pos="463550" algn="l"/>
                <a:tab pos="914400" algn="l"/>
                <a:tab pos="1377950" algn="l"/>
                <a:tab pos="1828800" algn="l"/>
              </a:tabLst>
            </a:pPr>
            <a:r>
              <a:rPr lang="en-US" sz="2200" b="0" dirty="0"/>
              <a:t>	Z &lt;= "0000";</a:t>
            </a:r>
          </a:p>
          <a:p>
            <a:pPr marL="0" indent="0">
              <a:spcBef>
                <a:spcPts val="0"/>
              </a:spcBef>
              <a:buNone/>
              <a:tabLst>
                <a:tab pos="463550" algn="l"/>
                <a:tab pos="914400" algn="l"/>
                <a:tab pos="1377950" algn="l"/>
                <a:tab pos="1828800" algn="l"/>
              </a:tabLst>
            </a:pPr>
            <a:r>
              <a:rPr lang="en-US" sz="2200" b="0" dirty="0"/>
              <a:t>	I := 0;</a:t>
            </a:r>
          </a:p>
          <a:p>
            <a:pPr marL="0" indent="0">
              <a:spcBef>
                <a:spcPts val="0"/>
              </a:spcBef>
              <a:buNone/>
              <a:tabLst>
                <a:tab pos="463550" algn="l"/>
                <a:tab pos="914400" algn="l"/>
                <a:tab pos="1377950" algn="l"/>
                <a:tab pos="1828800" algn="l"/>
              </a:tabLst>
            </a:pPr>
            <a:r>
              <a:rPr lang="en-US" sz="2200" b="0" dirty="0"/>
              <a:t>	while (I &lt;= 3) loop</a:t>
            </a:r>
          </a:p>
          <a:p>
            <a:pPr marL="0" indent="0">
              <a:spcBef>
                <a:spcPts val="0"/>
              </a:spcBef>
              <a:buNone/>
              <a:tabLst>
                <a:tab pos="463550" algn="l"/>
                <a:tab pos="914400" algn="l"/>
                <a:tab pos="1377950" algn="l"/>
                <a:tab pos="1828800" algn="l"/>
              </a:tabLst>
            </a:pPr>
            <a:r>
              <a:rPr lang="en-US" sz="2200" b="0" dirty="0"/>
              <a:t>		if (A = I) then</a:t>
            </a:r>
          </a:p>
          <a:p>
            <a:pPr marL="0" indent="0">
              <a:spcBef>
                <a:spcPts val="0"/>
              </a:spcBef>
              <a:buNone/>
              <a:tabLst>
                <a:tab pos="463550" algn="l"/>
                <a:tab pos="914400" algn="l"/>
                <a:tab pos="1377950" algn="l"/>
                <a:tab pos="1828800" algn="l"/>
              </a:tabLst>
            </a:pPr>
            <a:r>
              <a:rPr lang="en-US" sz="2200" b="0" dirty="0"/>
              <a:t>			Z(I) &lt;= '1';</a:t>
            </a:r>
          </a:p>
          <a:p>
            <a:pPr marL="0" indent="0">
              <a:spcBef>
                <a:spcPts val="0"/>
              </a:spcBef>
              <a:buNone/>
              <a:tabLst>
                <a:tab pos="463550" algn="l"/>
                <a:tab pos="914400" algn="l"/>
                <a:tab pos="1377950" algn="l"/>
                <a:tab pos="1828800" algn="l"/>
              </a:tabLst>
            </a:pPr>
            <a:r>
              <a:rPr lang="en-US" sz="2200" b="0" dirty="0"/>
              <a:t>		end if;</a:t>
            </a:r>
          </a:p>
          <a:p>
            <a:pPr marL="0" indent="0">
              <a:spcBef>
                <a:spcPts val="0"/>
              </a:spcBef>
              <a:buNone/>
              <a:tabLst>
                <a:tab pos="463550" algn="l"/>
                <a:tab pos="914400" algn="l"/>
                <a:tab pos="1377950" algn="l"/>
                <a:tab pos="1828800" algn="l"/>
              </a:tabLst>
            </a:pPr>
            <a:r>
              <a:rPr lang="en-US" sz="2200" b="0" dirty="0"/>
              <a:t>			I := I + 1;</a:t>
            </a:r>
          </a:p>
          <a:p>
            <a:pPr marL="0" indent="0">
              <a:spcBef>
                <a:spcPts val="0"/>
              </a:spcBef>
              <a:buNone/>
              <a:tabLst>
                <a:tab pos="463550" algn="l"/>
                <a:tab pos="914400" algn="l"/>
                <a:tab pos="1377950" algn="l"/>
                <a:tab pos="1828800" algn="l"/>
              </a:tabLst>
            </a:pPr>
            <a:r>
              <a:rPr lang="en-US" sz="2200" b="0" dirty="0"/>
              <a:t>	end loop; </a:t>
            </a:r>
          </a:p>
          <a:p>
            <a:pPr marL="0" indent="0">
              <a:spcBef>
                <a:spcPts val="0"/>
              </a:spcBef>
              <a:buNone/>
              <a:tabLst>
                <a:tab pos="463550" algn="l"/>
                <a:tab pos="914400" algn="l"/>
                <a:tab pos="1377950" algn="l"/>
                <a:tab pos="1828800" algn="l"/>
              </a:tabLst>
            </a:pPr>
            <a:r>
              <a:rPr lang="en-US" sz="2200" b="0" dirty="0"/>
              <a:t>end process;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20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55028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 Process – Assignment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endParaRPr lang="en-US" b="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21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79780" y="5831340"/>
            <a:ext cx="84411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/>
              <a:t>Fig 11.5 - The </a:t>
            </a:r>
            <a:r>
              <a:rPr lang="en-US" sz="1800" dirty="0" err="1"/>
              <a:t>datapath</a:t>
            </a:r>
            <a:r>
              <a:rPr lang="en-US" sz="1800" dirty="0"/>
              <a:t> and control components required to realize an assignment statement of the form X=X+Y.</a:t>
            </a:r>
          </a:p>
        </p:txBody>
      </p:sp>
      <p:pic>
        <p:nvPicPr>
          <p:cNvPr id="7170" name="Picture 2" descr="http://ece.ninja/383/lecture/img/lecture10-6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6963" y="1841455"/>
            <a:ext cx="4410075" cy="3448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41195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/>
              <a:t>Basic Building Blocks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22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02382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Building Blocks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 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23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1026" name="Picture 2" descr="http://ece.ninja/383/lecture/img/lecture10-2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815" y="1465922"/>
            <a:ext cx="8743950" cy="4400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223814" y="5739559"/>
            <a:ext cx="874395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Table 10.6 - The list of all the basic building blocks and some of their attributes.</a:t>
            </a:r>
          </a:p>
        </p:txBody>
      </p:sp>
    </p:spTree>
    <p:extLst>
      <p:ext uri="{BB962C8B-B14F-4D97-AF65-F5344CB8AC3E}">
        <p14:creationId xmlns:p14="http://schemas.microsoft.com/office/powerpoint/2010/main" val="56682467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Outline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/>
              <a:t>Generics</a:t>
            </a:r>
          </a:p>
          <a:p>
            <a:pPr eaLnBrk="1" hangingPunct="1">
              <a:lnSpc>
                <a:spcPct val="80000"/>
              </a:lnSpc>
            </a:pPr>
            <a:r>
              <a:rPr lang="en-US" dirty="0" err="1"/>
              <a:t>Datapath</a:t>
            </a:r>
            <a:r>
              <a:rPr lang="en-US" dirty="0"/>
              <a:t> and Control</a:t>
            </a:r>
          </a:p>
          <a:p>
            <a:pPr eaLnBrk="1" hangingPunct="1">
              <a:lnSpc>
                <a:spcPct val="80000"/>
              </a:lnSpc>
            </a:pPr>
            <a:r>
              <a:rPr lang="en-US" dirty="0"/>
              <a:t>Design Process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/>
              <a:t>If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/>
              <a:t>For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/>
              <a:t>While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/>
              <a:t>Assignment</a:t>
            </a:r>
          </a:p>
          <a:p>
            <a:r>
              <a:rPr lang="en-US" dirty="0"/>
              <a:t>Basic Building Blocks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24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3848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/>
              <a:t>Generics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30195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Generics –                        Entity Declaration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dirty="0"/>
              <a:t>Entity Declaration:</a:t>
            </a:r>
          </a:p>
          <a:p>
            <a:pPr marL="741363" lvl="2" indent="0">
              <a:buNone/>
            </a:pPr>
            <a:r>
              <a:rPr lang="en-US" sz="1800" dirty="0"/>
              <a:t>entity lec11 is</a:t>
            </a:r>
          </a:p>
          <a:p>
            <a:pPr marL="741363" lvl="2" indent="0">
              <a:buNone/>
            </a:pPr>
            <a:r>
              <a:rPr lang="en-US" sz="1800" dirty="0"/>
              <a:t>	generic (N: integer := 4);</a:t>
            </a:r>
          </a:p>
          <a:p>
            <a:pPr marL="741363" lvl="2" indent="0">
              <a:buNone/>
            </a:pPr>
            <a:r>
              <a:rPr lang="en-US" sz="1800" dirty="0"/>
              <a:t>	port(	</a:t>
            </a:r>
            <a:r>
              <a:rPr lang="en-US" sz="1800" dirty="0" err="1"/>
              <a:t>clk</a:t>
            </a:r>
            <a:r>
              <a:rPr lang="en-US" sz="1800" dirty="0"/>
              <a:t>: in  STD_LOGIC;</a:t>
            </a:r>
          </a:p>
          <a:p>
            <a:pPr marL="741363" lvl="2" indent="0">
              <a:buNone/>
            </a:pPr>
            <a:r>
              <a:rPr lang="en-US" sz="1800" dirty="0"/>
              <a:t>		reset : in  STD_LOGIC;</a:t>
            </a:r>
          </a:p>
          <a:p>
            <a:pPr marL="741363" lvl="2" indent="0">
              <a:buNone/>
            </a:pPr>
            <a:r>
              <a:rPr lang="en-US" sz="1800" dirty="0"/>
              <a:t>		</a:t>
            </a:r>
            <a:r>
              <a:rPr lang="en-US" sz="1800" dirty="0" err="1"/>
              <a:t>crtl</a:t>
            </a:r>
            <a:r>
              <a:rPr lang="en-US" sz="1800" dirty="0"/>
              <a:t>: in </a:t>
            </a:r>
            <a:r>
              <a:rPr lang="en-US" sz="1800" dirty="0" err="1"/>
              <a:t>std_logic_vector</a:t>
            </a:r>
            <a:r>
              <a:rPr lang="en-US" sz="1800" dirty="0"/>
              <a:t>(1 </a:t>
            </a:r>
            <a:r>
              <a:rPr lang="en-US" sz="1800" dirty="0" err="1"/>
              <a:t>downto</a:t>
            </a:r>
            <a:r>
              <a:rPr lang="en-US" sz="1800" dirty="0"/>
              <a:t> 0);</a:t>
            </a:r>
          </a:p>
          <a:p>
            <a:pPr marL="741363" lvl="2" indent="0">
              <a:buNone/>
            </a:pPr>
            <a:r>
              <a:rPr lang="en-US" sz="1800" dirty="0"/>
              <a:t>		D: in unsigned (N-1 </a:t>
            </a:r>
            <a:r>
              <a:rPr lang="en-US" sz="1800" dirty="0" err="1"/>
              <a:t>downto</a:t>
            </a:r>
            <a:r>
              <a:rPr lang="en-US" sz="1800" dirty="0"/>
              <a:t> 0);</a:t>
            </a:r>
          </a:p>
          <a:p>
            <a:pPr marL="741363" lvl="2" indent="0">
              <a:buNone/>
            </a:pPr>
            <a:r>
              <a:rPr lang="en-US" sz="1800" dirty="0"/>
              <a:t>		Q: out unsigned (N-1 </a:t>
            </a:r>
            <a:r>
              <a:rPr lang="en-US" sz="1800" dirty="0" err="1"/>
              <a:t>downto</a:t>
            </a:r>
            <a:r>
              <a:rPr lang="en-US" sz="1800" dirty="0"/>
              <a:t> 0));</a:t>
            </a:r>
          </a:p>
          <a:p>
            <a:pPr marL="741363" lvl="2" indent="0">
              <a:buNone/>
            </a:pPr>
            <a:r>
              <a:rPr lang="en-US" sz="1800" dirty="0"/>
              <a:t>end lec11;</a:t>
            </a:r>
          </a:p>
          <a:p>
            <a:pPr marL="349250" lvl="1" indent="-342900"/>
            <a:r>
              <a:rPr lang="en-US" sz="2400" dirty="0"/>
              <a:t>Note:</a:t>
            </a:r>
          </a:p>
          <a:p>
            <a:pPr lvl="1"/>
            <a:r>
              <a:rPr lang="en-US" sz="2000" b="0" dirty="0"/>
              <a:t>The variable N is available in the entity and architecture context. In this case, you will need it to define the width of vectors.</a:t>
            </a:r>
          </a:p>
          <a:p>
            <a:pPr lvl="1"/>
            <a:r>
              <a:rPr lang="en-US" sz="2000" b="0" dirty="0"/>
              <a:t>The value of N must be an integer, not a binary string. Just use positive integers for N.</a:t>
            </a:r>
          </a:p>
          <a:p>
            <a:pPr marL="349250" lvl="1" indent="-342900"/>
            <a:endParaRPr lang="en-US" b="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4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51220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Generics –             Instantiation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pPr marL="349250" lvl="1" indent="-342900"/>
            <a:r>
              <a:rPr lang="en-US" sz="2400" dirty="0"/>
              <a:t>Note:</a:t>
            </a:r>
          </a:p>
          <a:p>
            <a:pPr lvl="1"/>
            <a:r>
              <a:rPr lang="en-US" sz="2000" b="0" dirty="0"/>
              <a:t>The default value for N is 4. That means, if you do not use the generic map statement in the instantiation below, you will get a 4-bit counter.</a:t>
            </a:r>
          </a:p>
          <a:p>
            <a:pPr lvl="1"/>
            <a:r>
              <a:rPr lang="en-US" sz="2000" b="0" dirty="0"/>
              <a:t>The D and Q vectors use N-1 because the vector starts at 0.</a:t>
            </a:r>
          </a:p>
          <a:p>
            <a:r>
              <a:rPr lang="en-US" dirty="0"/>
              <a:t>Instantiation:</a:t>
            </a:r>
          </a:p>
          <a:p>
            <a:pPr marL="403225" lvl="1" indent="0">
              <a:buNone/>
            </a:pPr>
            <a:r>
              <a:rPr lang="en-US" sz="2000" dirty="0"/>
              <a:t> </a:t>
            </a:r>
            <a:r>
              <a:rPr lang="en-US" sz="1800" dirty="0" err="1"/>
              <a:t>uut</a:t>
            </a:r>
            <a:r>
              <a:rPr lang="en-US" sz="1800" dirty="0"/>
              <a:t>: lec11 </a:t>
            </a:r>
          </a:p>
          <a:p>
            <a:pPr marL="403225" lvl="1" indent="0">
              <a:buNone/>
            </a:pPr>
            <a:r>
              <a:rPr lang="en-US" sz="1800" dirty="0"/>
              <a:t>	generic map(5)</a:t>
            </a:r>
          </a:p>
          <a:p>
            <a:pPr marL="403225" lvl="1" indent="0">
              <a:buNone/>
            </a:pPr>
            <a:r>
              <a:rPr lang="en-US" sz="1800" dirty="0"/>
              <a:t>	port map (  </a:t>
            </a:r>
            <a:r>
              <a:rPr lang="en-US" sz="1800" dirty="0" err="1"/>
              <a:t>clk</a:t>
            </a:r>
            <a:r>
              <a:rPr lang="en-US" sz="1800" dirty="0"/>
              <a:t> =&gt; </a:t>
            </a:r>
            <a:r>
              <a:rPr lang="en-US" sz="1800" dirty="0" err="1"/>
              <a:t>clk</a:t>
            </a:r>
            <a:r>
              <a:rPr lang="en-US" sz="1800" dirty="0"/>
              <a:t>,</a:t>
            </a:r>
          </a:p>
          <a:p>
            <a:pPr marL="403225" lvl="1" indent="0">
              <a:buNone/>
            </a:pPr>
            <a:r>
              <a:rPr lang="en-US" sz="1800" dirty="0"/>
              <a:t>          	      reset =&gt; reset,</a:t>
            </a:r>
          </a:p>
          <a:p>
            <a:pPr marL="403225" lvl="1" indent="0">
              <a:buNone/>
            </a:pPr>
            <a:r>
              <a:rPr lang="en-US" sz="1800" dirty="0"/>
              <a:t>		      </a:t>
            </a:r>
            <a:r>
              <a:rPr lang="en-US" sz="1800" dirty="0" err="1"/>
              <a:t>crtl</a:t>
            </a:r>
            <a:r>
              <a:rPr lang="en-US" sz="1800" dirty="0"/>
              <a:t> =&gt; </a:t>
            </a:r>
            <a:r>
              <a:rPr lang="en-US" sz="1800" dirty="0" err="1"/>
              <a:t>crtl</a:t>
            </a:r>
            <a:r>
              <a:rPr lang="en-US" sz="1800" dirty="0"/>
              <a:t>,</a:t>
            </a:r>
          </a:p>
          <a:p>
            <a:pPr marL="403225" lvl="1" indent="0">
              <a:buNone/>
            </a:pPr>
            <a:r>
              <a:rPr lang="en-US" sz="1800" dirty="0"/>
              <a:t>		      D =&gt; D,</a:t>
            </a:r>
          </a:p>
          <a:p>
            <a:pPr marL="403225" lvl="1" indent="0">
              <a:buNone/>
            </a:pPr>
            <a:r>
              <a:rPr lang="en-US" sz="1800" dirty="0"/>
              <a:t>		      Q =&gt; Q);</a:t>
            </a:r>
          </a:p>
          <a:p>
            <a:pPr marL="349250" lvl="1" indent="-342900"/>
            <a:endParaRPr lang="en-US" b="0" dirty="0"/>
          </a:p>
          <a:p>
            <a:pPr marL="349250" lvl="1" indent="-342900"/>
            <a:endParaRPr lang="en-US" b="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5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27180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Generics –                                5-Bit Counter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In this case, I made a 5-bit counter. The </a:t>
            </a:r>
            <a:r>
              <a:rPr lang="en-US" b="0" dirty="0" err="1"/>
              <a:t>testbench</a:t>
            </a:r>
            <a:r>
              <a:rPr lang="en-US" b="0" dirty="0"/>
              <a:t> linked on </a:t>
            </a:r>
            <a:r>
              <a:rPr lang="en-US" b="0"/>
              <a:t>Lesson 11 </a:t>
            </a:r>
            <a:r>
              <a:rPr lang="en-US" b="0" dirty="0"/>
              <a:t>runs the counter through all four control modes and even shows how it rolls over (around 7.5uS).</a:t>
            </a:r>
          </a:p>
          <a:p>
            <a:pPr marL="349250" lvl="1" indent="-342900"/>
            <a:endParaRPr lang="en-US" b="0" dirty="0"/>
          </a:p>
          <a:p>
            <a:pPr marL="349250" lvl="1" indent="-342900"/>
            <a:endParaRPr lang="en-US" b="0" dirty="0"/>
          </a:p>
          <a:p>
            <a:pPr marL="349250" lvl="1" indent="-342900"/>
            <a:endParaRPr lang="en-US" b="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6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2050" name="Picture 2" descr="http://ece.ninja/383/lecture/img/lecture10-7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2767738"/>
            <a:ext cx="9144000" cy="12459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7875171"/>
              </p:ext>
            </p:extLst>
          </p:nvPr>
        </p:nvGraphicFramePr>
        <p:xfrm>
          <a:off x="1524000" y="4340726"/>
          <a:ext cx="6096000" cy="1854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7646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313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Control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Description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Hold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Count up mod 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Load 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Synchronous</a:t>
                      </a:r>
                      <a:r>
                        <a:rPr lang="en-US" baseline="0" dirty="0"/>
                        <a:t> Reset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69516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 err="1"/>
              <a:t>Datapath</a:t>
            </a:r>
            <a:r>
              <a:rPr lang="en-US" cap="none" dirty="0"/>
              <a:t> and Control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7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00134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Datapath</a:t>
            </a:r>
            <a:r>
              <a:rPr lang="en-US" dirty="0"/>
              <a:t> and Control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 err="1"/>
              <a:t>Datapath</a:t>
            </a:r>
            <a:r>
              <a:rPr lang="en-US" b="0" dirty="0"/>
              <a:t> and Control Design Methodology</a:t>
            </a:r>
          </a:p>
          <a:p>
            <a:pPr lvl="1"/>
            <a:r>
              <a:rPr lang="en-US" b="0" u="sng" dirty="0" err="1"/>
              <a:t>Datapath</a:t>
            </a:r>
            <a:r>
              <a:rPr lang="en-US" b="0" dirty="0"/>
              <a:t> - responsible for data manipulations</a:t>
            </a:r>
          </a:p>
          <a:p>
            <a:pPr lvl="1"/>
            <a:r>
              <a:rPr lang="en-US" b="0" u="sng" dirty="0"/>
              <a:t>Control</a:t>
            </a:r>
            <a:r>
              <a:rPr lang="en-US" b="0" dirty="0"/>
              <a:t> - responsible for sequencing the actions of the </a:t>
            </a:r>
            <a:r>
              <a:rPr lang="en-US" b="0" dirty="0" err="1"/>
              <a:t>datapath</a:t>
            </a:r>
            <a:endParaRPr lang="en-US" b="0" dirty="0"/>
          </a:p>
          <a:p>
            <a:endParaRPr lang="en-US" b="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8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3074" name="Picture 2" descr="http://ece.ninja/383/lecture/img/lecture10-1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5" y="3432126"/>
            <a:ext cx="9138555" cy="2496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375314" y="5786082"/>
            <a:ext cx="84411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/>
              <a:t>Fig 11.0 </a:t>
            </a:r>
            <a:r>
              <a:rPr lang="en-US" sz="1800" dirty="0"/>
              <a:t>- An abstract digital system constructed from a </a:t>
            </a:r>
            <a:r>
              <a:rPr lang="en-US" sz="1800" dirty="0" err="1"/>
              <a:t>datapath</a:t>
            </a:r>
            <a:r>
              <a:rPr lang="en-US" sz="1800" dirty="0"/>
              <a:t> and a control unit.</a:t>
            </a:r>
          </a:p>
        </p:txBody>
      </p:sp>
    </p:spTree>
    <p:extLst>
      <p:ext uri="{BB962C8B-B14F-4D97-AF65-F5344CB8AC3E}">
        <p14:creationId xmlns:p14="http://schemas.microsoft.com/office/powerpoint/2010/main" val="36217209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/>
              <a:t>Design Process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9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323086"/>
      </p:ext>
    </p:extLst>
  </p:cSld>
  <p:clrMapOvr>
    <a:masterClrMapping/>
  </p:clrMapOvr>
</p:sld>
</file>

<file path=ppt/theme/theme1.xml><?xml version="1.0" encoding="utf-8"?>
<a:theme xmlns:a="http://schemas.openxmlformats.org/drawingml/2006/main" name="1_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C2D8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C2D8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8903</TotalTime>
  <Words>1047</Words>
  <Application>Microsoft Office PowerPoint</Application>
  <PresentationFormat>On-screen Show (4:3)</PresentationFormat>
  <Paragraphs>182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Century Schoolbook</vt:lpstr>
      <vt:lpstr>Times New Roman</vt:lpstr>
      <vt:lpstr>Wingdings</vt:lpstr>
      <vt:lpstr>1_Blank Presentation</vt:lpstr>
      <vt:lpstr>CSCE 436 – Advanced Embedded Systems Lecture 11 – Datapath and Control</vt:lpstr>
      <vt:lpstr>Lesson Outline</vt:lpstr>
      <vt:lpstr>Generics</vt:lpstr>
      <vt:lpstr>Generics –                        Entity Declaration</vt:lpstr>
      <vt:lpstr>Generics –             Instantiation</vt:lpstr>
      <vt:lpstr>Generics –                                5-Bit Counter</vt:lpstr>
      <vt:lpstr>Datapath and Control</vt:lpstr>
      <vt:lpstr>Datapath and Control</vt:lpstr>
      <vt:lpstr>Design Process</vt:lpstr>
      <vt:lpstr>Design Process</vt:lpstr>
      <vt:lpstr>mini-C </vt:lpstr>
      <vt:lpstr>Design Process – If/Then/Else</vt:lpstr>
      <vt:lpstr>Design Process – If/Then/Else</vt:lpstr>
      <vt:lpstr>Design Process – If/Then/Else 4-to-1 Mux</vt:lpstr>
      <vt:lpstr>Design Process – For Loop</vt:lpstr>
      <vt:lpstr>Design Process – For Loop</vt:lpstr>
      <vt:lpstr>Design Process – For Loop Bitwise xor operation</vt:lpstr>
      <vt:lpstr>Design Process – While Loop</vt:lpstr>
      <vt:lpstr>Design Process – While Loop</vt:lpstr>
      <vt:lpstr>Design Process – While Loop</vt:lpstr>
      <vt:lpstr>Design Process – Assignment</vt:lpstr>
      <vt:lpstr>Basic Building Blocks</vt:lpstr>
      <vt:lpstr>Basic Building Blocks</vt:lpstr>
      <vt:lpstr>Lesson Outline</vt:lpstr>
    </vt:vector>
  </TitlesOfParts>
  <Company>usafa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Systems Courses</dc:title>
  <dc:creator>Falkinburg, Jeffrey L MAJ USAF USAFA USAFA/DFEC</dc:creator>
  <cp:lastModifiedBy>Jeffrey Falkinburg</cp:lastModifiedBy>
  <cp:revision>412</cp:revision>
  <cp:lastPrinted>2014-08-12T17:37:01Z</cp:lastPrinted>
  <dcterms:created xsi:type="dcterms:W3CDTF">2001-06-27T14:08:57Z</dcterms:created>
  <dcterms:modified xsi:type="dcterms:W3CDTF">2020-02-07T02:24:22Z</dcterms:modified>
</cp:coreProperties>
</file>