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notesMasterIdLst>
    <p:notesMasterId r:id="rId52"/>
  </p:notesMasterIdLst>
  <p:handoutMasterIdLst>
    <p:handoutMasterId r:id="rId53"/>
  </p:handoutMasterIdLst>
  <p:sldIdLst>
    <p:sldId id="440" r:id="rId2"/>
    <p:sldId id="395" r:id="rId3"/>
    <p:sldId id="396" r:id="rId4"/>
    <p:sldId id="430" r:id="rId5"/>
    <p:sldId id="429" r:id="rId6"/>
    <p:sldId id="433" r:id="rId7"/>
    <p:sldId id="434" r:id="rId8"/>
    <p:sldId id="427" r:id="rId9"/>
    <p:sldId id="428" r:id="rId10"/>
    <p:sldId id="431" r:id="rId11"/>
    <p:sldId id="432" r:id="rId12"/>
    <p:sldId id="397" r:id="rId13"/>
    <p:sldId id="398" r:id="rId14"/>
    <p:sldId id="399" r:id="rId15"/>
    <p:sldId id="435" r:id="rId16"/>
    <p:sldId id="436" r:id="rId17"/>
    <p:sldId id="437" r:id="rId18"/>
    <p:sldId id="438" r:id="rId19"/>
    <p:sldId id="400" r:id="rId20"/>
    <p:sldId id="441" r:id="rId21"/>
    <p:sldId id="439" r:id="rId22"/>
    <p:sldId id="401" r:id="rId23"/>
    <p:sldId id="402" r:id="rId24"/>
    <p:sldId id="403" r:id="rId25"/>
    <p:sldId id="442" r:id="rId26"/>
    <p:sldId id="404" r:id="rId27"/>
    <p:sldId id="405" r:id="rId28"/>
    <p:sldId id="406" r:id="rId29"/>
    <p:sldId id="407" r:id="rId30"/>
    <p:sldId id="408" r:id="rId31"/>
    <p:sldId id="409" r:id="rId32"/>
    <p:sldId id="410" r:id="rId33"/>
    <p:sldId id="443" r:id="rId34"/>
    <p:sldId id="411" r:id="rId35"/>
    <p:sldId id="412" r:id="rId36"/>
    <p:sldId id="413" r:id="rId37"/>
    <p:sldId id="414" r:id="rId38"/>
    <p:sldId id="415" r:id="rId39"/>
    <p:sldId id="416" r:id="rId40"/>
    <p:sldId id="417" r:id="rId41"/>
    <p:sldId id="418" r:id="rId42"/>
    <p:sldId id="444" r:id="rId43"/>
    <p:sldId id="419" r:id="rId44"/>
    <p:sldId id="420" r:id="rId45"/>
    <p:sldId id="421" r:id="rId46"/>
    <p:sldId id="422" r:id="rId47"/>
    <p:sldId id="423" r:id="rId48"/>
    <p:sldId id="424" r:id="rId49"/>
    <p:sldId id="425" r:id="rId50"/>
    <p:sldId id="426" r:id="rId51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26" d="100"/>
          <a:sy n="126" d="100"/>
        </p:scale>
        <p:origin x="396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8378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8378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0FCD54C7-7181-400D-9449-EBC4D4A20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053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8378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756" y="4410076"/>
            <a:ext cx="5121488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8378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B521704A-D1DF-485C-B173-B5BBD5DDB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355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8B39FB-84CC-4C5A-B5B1-8154B121495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20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>
            <a:extLst>
              <a:ext uri="{FF2B5EF4-FFF2-40B4-BE49-F238E27FC236}">
                <a16:creationId xmlns:a16="http://schemas.microsoft.com/office/drawing/2014/main" id="{0D53C811-A641-45E8-AD57-F1E094CC1B6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533900" y="5152390"/>
            <a:ext cx="4038600" cy="116205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Briefer’s Name</a:t>
            </a:r>
          </a:p>
          <a:p>
            <a:r>
              <a:rPr lang="en-US"/>
              <a:t>Office Symbol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158BC5F6-079C-4D2E-A311-943BE17BD9B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48100" y="2275840"/>
            <a:ext cx="4762500" cy="1905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Briefing Topic Title Goes Here</a:t>
            </a:r>
          </a:p>
        </p:txBody>
      </p:sp>
      <p:sp>
        <p:nvSpPr>
          <p:cNvPr id="8" name="Line 14">
            <a:extLst>
              <a:ext uri="{FF2B5EF4-FFF2-40B4-BE49-F238E27FC236}">
                <a16:creationId xmlns:a16="http://schemas.microsoft.com/office/drawing/2014/main" id="{B0104DFA-4F36-434D-9DE1-E12624B952E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2200" y="6305840"/>
            <a:ext cx="8382000" cy="0"/>
          </a:xfrm>
          <a:prstGeom prst="line">
            <a:avLst/>
          </a:prstGeom>
          <a:noFill/>
          <a:ln w="571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9" name="Line 14">
            <a:extLst>
              <a:ext uri="{FF2B5EF4-FFF2-40B4-BE49-F238E27FC236}">
                <a16:creationId xmlns:a16="http://schemas.microsoft.com/office/drawing/2014/main" id="{B5D7A6DC-A957-4121-9C42-950896587641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17368" y="1548636"/>
            <a:ext cx="8382000" cy="0"/>
          </a:xfrm>
          <a:prstGeom prst="line">
            <a:avLst/>
          </a:prstGeom>
          <a:noFill/>
          <a:ln w="571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10" name="Picture 9" descr="Nebraska_N_RGB.png">
            <a:extLst>
              <a:ext uri="{FF2B5EF4-FFF2-40B4-BE49-F238E27FC236}">
                <a16:creationId xmlns:a16="http://schemas.microsoft.com/office/drawing/2014/main" id="{491CEB35-E423-43CC-ADB6-C9B67337957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635" y="2302225"/>
            <a:ext cx="1815450" cy="1692456"/>
          </a:xfrm>
          <a:prstGeom prst="rect">
            <a:avLst/>
          </a:prstGeom>
        </p:spPr>
      </p:pic>
      <p:pic>
        <p:nvPicPr>
          <p:cNvPr id="11" name="Picture 10" descr="1505.028 Toolbox PPT_Sidebar_1a.jpg">
            <a:extLst>
              <a:ext uri="{FF2B5EF4-FFF2-40B4-BE49-F238E27FC236}">
                <a16:creationId xmlns:a16="http://schemas.microsoft.com/office/drawing/2014/main" id="{B10C943E-1F13-4988-BB1E-C73619DFA3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071" t="7003" r="1401" b="84923"/>
          <a:stretch/>
        </p:blipFill>
        <p:spPr>
          <a:xfrm>
            <a:off x="531540" y="4256069"/>
            <a:ext cx="2871639" cy="1368795"/>
          </a:xfrm>
          <a:prstGeom prst="rect">
            <a:avLst/>
          </a:prstGeom>
        </p:spPr>
      </p:pic>
      <p:sp>
        <p:nvSpPr>
          <p:cNvPr id="12" name="Line 15">
            <a:extLst>
              <a:ext uri="{FF2B5EF4-FFF2-40B4-BE49-F238E27FC236}">
                <a16:creationId xmlns:a16="http://schemas.microsoft.com/office/drawing/2014/main" id="{7321A9EC-B27B-41BB-A6EF-5810AAB3580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6441440"/>
            <a:ext cx="8382000" cy="0"/>
          </a:xfrm>
          <a:prstGeom prst="line">
            <a:avLst/>
          </a:prstGeom>
          <a:noFill/>
          <a:ln w="57150">
            <a:solidFill>
              <a:srgbClr val="DD212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Line 17">
            <a:extLst>
              <a:ext uri="{FF2B5EF4-FFF2-40B4-BE49-F238E27FC236}">
                <a16:creationId xmlns:a16="http://schemas.microsoft.com/office/drawing/2014/main" id="{A3BC8C9C-C92F-4F66-B9A8-DD2A04F772F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2275" y="1404303"/>
            <a:ext cx="8382000" cy="0"/>
          </a:xfrm>
          <a:prstGeom prst="line">
            <a:avLst/>
          </a:prstGeom>
          <a:noFill/>
          <a:ln w="57150">
            <a:solidFill>
              <a:srgbClr val="DD212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1231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C567F1F5-194A-4EF4-8702-89EFF55C2EA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144E03DF-8FF9-4CC1-81A9-7D65C03EA82B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4 February 2020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106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9275" y="76200"/>
            <a:ext cx="2032000" cy="5784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76200"/>
            <a:ext cx="5946775" cy="5784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51B54694-5A4F-4DDE-A246-90E7B842FB9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0DCB877-6D3E-4BCA-8EC7-D4670F81984A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4 February 2020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628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1350" y="76200"/>
            <a:ext cx="6781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00100" y="1536700"/>
            <a:ext cx="8131175" cy="43243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C4A63687-7E6C-4DE0-9BEB-8789448141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43D8F38-5EEC-4D31-B27F-2563D8A07911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4 February 2020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662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96941" y="6381750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4 February 2020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403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683EF015-741B-43DE-8A3A-BDAB099213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E6BC4E5-C517-43F2-870E-64EFEEF1198A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4 February 2020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783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0100" y="1536700"/>
            <a:ext cx="3989388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1888" y="1536700"/>
            <a:ext cx="3989387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04E23353-4FEE-4528-8A35-E06682B0B95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C7A53D6-9E1F-476B-811C-8B0D7D6C129D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4 February 2020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638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E8D331FD-6F1F-4D9B-AF9A-483E3CAF76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7620B285-4050-43FA-AADB-0920DF539A7F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4 February 2020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702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7FF413A6-C1B6-4F62-8CFB-187CFCE2157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EA175A4-5690-4F6B-983E-B173AF56C5D4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4 February 2020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101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4B30F739-B175-493E-BCB7-A2F184EDE3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FB5E55D-52CC-4139-85F7-657F2B75D194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4 February 2020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65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AA4FB6B9-BF17-439A-AF11-BF4CD9B977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85EA206-6CCF-4F3A-B44D-6D7AD10113F2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4 February 2020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047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549A2477-CE7E-45C6-B43D-4B971EC74F5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98E6776-D5C5-46E4-88B5-BCF57C743C82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4 February 2020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56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0100" y="1536700"/>
            <a:ext cx="8131175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11350" y="76200"/>
            <a:ext cx="6781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67" name="Text Box 43"/>
          <p:cNvSpPr txBox="1">
            <a:spLocks noChangeArrowheads="1"/>
          </p:cNvSpPr>
          <p:nvPr userDrawn="1"/>
        </p:nvSpPr>
        <p:spPr bwMode="auto">
          <a:xfrm>
            <a:off x="1295400" y="6491288"/>
            <a:ext cx="655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1600" b="1" i="1" dirty="0">
                <a:solidFill>
                  <a:srgbClr val="000000"/>
                </a:solidFill>
                <a:latin typeface="Century Schoolbook" pitchFamily="18" charset="0"/>
              </a:rPr>
              <a:t>CSCE 436 – Advanced Embedded Systems</a:t>
            </a:r>
          </a:p>
        </p:txBody>
      </p:sp>
      <p:sp>
        <p:nvSpPr>
          <p:cNvPr id="1068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10388" y="62531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mtClean="0">
                <a:latin typeface="Times New Roman" pitchFamily="18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49C0791-D0EA-4F3B-9503-D0DBAFE8CE0E}" type="slidenum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10" name="Line 15">
            <a:extLst>
              <a:ext uri="{FF2B5EF4-FFF2-40B4-BE49-F238E27FC236}">
                <a16:creationId xmlns:a16="http://schemas.microsoft.com/office/drawing/2014/main" id="{7333EA86-4FAD-4AA3-BCCD-B4FABF416BA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DD212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Line 17">
            <a:extLst>
              <a:ext uri="{FF2B5EF4-FFF2-40B4-BE49-F238E27FC236}">
                <a16:creationId xmlns:a16="http://schemas.microsoft.com/office/drawing/2014/main" id="{221969DE-8B9E-47B3-8052-EF16B44E0EA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2275" y="1414463"/>
            <a:ext cx="8382000" cy="0"/>
          </a:xfrm>
          <a:prstGeom prst="line">
            <a:avLst/>
          </a:prstGeom>
          <a:noFill/>
          <a:ln w="57150">
            <a:solidFill>
              <a:srgbClr val="DD212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2" name="Picture 11" descr="1505.028 Toolbox PPT_Sidebar_1a.jpg">
            <a:extLst>
              <a:ext uri="{FF2B5EF4-FFF2-40B4-BE49-F238E27FC236}">
                <a16:creationId xmlns:a16="http://schemas.microsoft.com/office/drawing/2014/main" id="{008CD77A-369D-45C7-8641-95472892474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071" t="7003" r="1401" b="84923"/>
          <a:stretch/>
        </p:blipFill>
        <p:spPr>
          <a:xfrm>
            <a:off x="7972" y="196902"/>
            <a:ext cx="1896812" cy="904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348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hf hdr="0" ft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2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F204D9E7-4D50-4C5A-A376-A7499D9C47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Prof Jeffrey Falkinburg</a:t>
            </a:r>
            <a:br>
              <a:rPr lang="en-US" dirty="0"/>
            </a:br>
            <a:r>
              <a:rPr lang="en-US" dirty="0"/>
              <a:t>Avery Hall 368</a:t>
            </a:r>
            <a:br>
              <a:rPr lang="en-US" dirty="0"/>
            </a:br>
            <a:r>
              <a:rPr lang="en-US" dirty="0"/>
              <a:t>472-5120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6A2E3A5-BA7D-4BBD-9468-FB4B1D4DD4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51992" y="2275840"/>
            <a:ext cx="5858608" cy="1905000"/>
          </a:xfrm>
        </p:spPr>
        <p:txBody>
          <a:bodyPr/>
          <a:lstStyle/>
          <a:p>
            <a:r>
              <a:rPr lang="en-US" dirty="0"/>
              <a:t>CSCE 436 – Advanced Embedded Systems</a:t>
            </a:r>
            <a:br>
              <a:rPr lang="en-US" dirty="0"/>
            </a:br>
            <a:r>
              <a:rPr lang="en-US" dirty="0">
                <a:latin typeface="Trebuchet MS" panose="020B0603020202020204" pitchFamily="34" charset="0"/>
              </a:rPr>
              <a:t>Lecture 10 – Finite State Machines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0866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455420"/>
            <a:ext cx="4876800" cy="411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1"/>
          <p:cNvSpPr>
            <a:spLocks noChangeArrowheads="1"/>
          </p:cNvSpPr>
          <p:nvPr/>
        </p:nvSpPr>
        <p:spPr bwMode="auto">
          <a:xfrm>
            <a:off x="914400" y="5624513"/>
            <a:ext cx="40338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/>
              <a:t>Figure 3.39 Maximum delay for setup time constraint</a:t>
            </a:r>
            <a:endParaRPr lang="en-US" altLang="en-US" sz="120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11350" y="76200"/>
            <a:ext cx="6781800" cy="1143000"/>
          </a:xfrm>
          <a:prstGeom prst="rect">
            <a:avLst/>
          </a:prstGeom>
        </p:spPr>
        <p:txBody>
          <a:bodyPr/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5pPr>
            <a:lvl6pPr marL="4572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6pPr>
            <a:lvl7pPr marL="9144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7pPr>
            <a:lvl8pPr marL="13716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8pPr>
            <a:lvl9pPr marL="18288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9pPr>
          </a:lstStyle>
          <a:p>
            <a:r>
              <a:rPr lang="en-US" kern="0" dirty="0"/>
              <a:t>Time Clock to Q</a:t>
            </a:r>
          </a:p>
          <a:p>
            <a:r>
              <a:rPr lang="en-US" kern="0" dirty="0"/>
              <a:t>Propagation Delay</a:t>
            </a:r>
          </a:p>
        </p:txBody>
      </p:sp>
      <p:sp>
        <p:nvSpPr>
          <p:cNvPr id="8" name="Footer Placeholder 1"/>
          <p:cNvSpPr txBox="1">
            <a:spLocks/>
          </p:cNvSpPr>
          <p:nvPr/>
        </p:nvSpPr>
        <p:spPr>
          <a:xfrm>
            <a:off x="86783" y="6182791"/>
            <a:ext cx="3613149" cy="238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5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1pPr>
            <a:lvl2pPr marL="742950" indent="-285750" algn="l" rtl="0" eaLnBrk="0" fontAlgn="base" hangingPunct="0">
              <a:spcBef>
                <a:spcPct val="5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2pPr>
            <a:lvl3pPr marL="1143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3pPr>
            <a:lvl4pPr marL="1600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4pPr>
            <a:lvl5pPr marL="20574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9pPr>
          </a:lstStyle>
          <a:p>
            <a:pPr eaLnBrk="1" hangingPunct="1"/>
            <a:r>
              <a:rPr lang="en-US" altLang="en-US" sz="1000" dirty="0">
                <a:solidFill>
                  <a:srgbClr val="000000"/>
                </a:solidFill>
              </a:rPr>
              <a:t>Copyright © 2013 Elsevier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267780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456300"/>
            <a:ext cx="4876800" cy="463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1"/>
          <p:cNvSpPr>
            <a:spLocks noChangeArrowheads="1"/>
          </p:cNvSpPr>
          <p:nvPr/>
        </p:nvSpPr>
        <p:spPr bwMode="auto">
          <a:xfrm>
            <a:off x="914400" y="5853113"/>
            <a:ext cx="39179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/>
              <a:t>Figure 3.40 Minimum delay for hold time constraint</a:t>
            </a:r>
            <a:endParaRPr lang="en-US" altLang="en-US" sz="12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11350" y="76200"/>
            <a:ext cx="6781800" cy="1143000"/>
          </a:xfrm>
          <a:prstGeom prst="rect">
            <a:avLst/>
          </a:prstGeom>
        </p:spPr>
        <p:txBody>
          <a:bodyPr/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5pPr>
            <a:lvl6pPr marL="4572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6pPr>
            <a:lvl7pPr marL="9144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7pPr>
            <a:lvl8pPr marL="13716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8pPr>
            <a:lvl9pPr marL="18288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9pPr>
          </a:lstStyle>
          <a:p>
            <a:r>
              <a:rPr lang="en-US" kern="0" dirty="0">
                <a:solidFill>
                  <a:schemeClr val="tx1"/>
                </a:solidFill>
              </a:rPr>
              <a:t>Time Clock to Q</a:t>
            </a:r>
          </a:p>
          <a:p>
            <a:r>
              <a:rPr lang="en-US" kern="0" dirty="0">
                <a:solidFill>
                  <a:schemeClr val="tx1"/>
                </a:solidFill>
              </a:rPr>
              <a:t>Contamination Delay</a:t>
            </a:r>
          </a:p>
        </p:txBody>
      </p:sp>
      <p:sp>
        <p:nvSpPr>
          <p:cNvPr id="6" name="Footer Placeholder 1"/>
          <p:cNvSpPr txBox="1">
            <a:spLocks/>
          </p:cNvSpPr>
          <p:nvPr/>
        </p:nvSpPr>
        <p:spPr>
          <a:xfrm>
            <a:off x="86783" y="6182791"/>
            <a:ext cx="3613149" cy="238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5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1pPr>
            <a:lvl2pPr marL="742950" indent="-285750" algn="l" rtl="0" eaLnBrk="0" fontAlgn="base" hangingPunct="0">
              <a:spcBef>
                <a:spcPct val="5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2pPr>
            <a:lvl3pPr marL="1143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3pPr>
            <a:lvl4pPr marL="1600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4pPr>
            <a:lvl5pPr marL="20574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9pPr>
          </a:lstStyle>
          <a:p>
            <a:pPr eaLnBrk="1" hangingPunct="1"/>
            <a:r>
              <a:rPr lang="en-US" altLang="en-US" sz="1000" dirty="0">
                <a:solidFill>
                  <a:srgbClr val="000000"/>
                </a:solidFill>
              </a:rPr>
              <a:t>Copyright © 2013 Elsevier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8682267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 Flip Flop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What type of D Flip Flop is this?</a:t>
            </a:r>
          </a:p>
          <a:p>
            <a:r>
              <a:rPr lang="en-US" b="0" dirty="0"/>
              <a:t>Fill in waveform!</a:t>
            </a:r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r>
              <a:rPr lang="en-US" b="0" dirty="0" err="1"/>
              <a:t>T</a:t>
            </a:r>
            <a:r>
              <a:rPr lang="en-US" b="0" baseline="-25000" dirty="0" err="1"/>
              <a:t>su</a:t>
            </a:r>
            <a:r>
              <a:rPr lang="en-US" b="0" dirty="0"/>
              <a:t>, </a:t>
            </a:r>
            <a:r>
              <a:rPr lang="en-US" b="0" dirty="0" err="1"/>
              <a:t>T</a:t>
            </a:r>
            <a:r>
              <a:rPr lang="en-US" b="0" baseline="-25000" dirty="0" err="1"/>
              <a:t>h</a:t>
            </a:r>
            <a:r>
              <a:rPr lang="en-US" b="0" dirty="0"/>
              <a:t>, </a:t>
            </a:r>
            <a:r>
              <a:rPr lang="en-US" b="0" dirty="0" err="1"/>
              <a:t>T</a:t>
            </a:r>
            <a:r>
              <a:rPr lang="en-US" b="0" baseline="-25000" dirty="0" err="1"/>
              <a:t>pd</a:t>
            </a:r>
            <a:endParaRPr lang="en-US" b="0" baseline="-250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026" name="Picture 2" descr="http://ece.ninja/383/lecture/img/lecture09-7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4776" y="2474927"/>
            <a:ext cx="9248775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9749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Finite State Machine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791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Finite State Machine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Finite State Machine (FSM) – most general form of a sequential circuit, a circuit whose output is a function of input and an internal state</a:t>
            </a:r>
          </a:p>
          <a:p>
            <a:r>
              <a:rPr lang="en-US" b="0" dirty="0"/>
              <a:t>Moore or Mealy?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" name="Picture 2" descr="http://ece.ninja/383/lecture/img/lecture09-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6761" y="3157461"/>
            <a:ext cx="5950478" cy="3256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4105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Finite State Machines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FSM – </a:t>
            </a:r>
            <a:r>
              <a:rPr lang="en-US" u="sng" dirty="0"/>
              <a:t>M</a:t>
            </a:r>
            <a:r>
              <a:rPr lang="en-US" dirty="0"/>
              <a:t>- inputs, </a:t>
            </a:r>
            <a:r>
              <a:rPr lang="en-US" u="sng" dirty="0"/>
              <a:t>N</a:t>
            </a:r>
            <a:r>
              <a:rPr lang="en-US" dirty="0"/>
              <a:t> – Outputs, and </a:t>
            </a:r>
            <a:r>
              <a:rPr lang="en-US" u="sng" dirty="0"/>
              <a:t>K</a:t>
            </a:r>
            <a:r>
              <a:rPr lang="en-US" dirty="0"/>
              <a:t> - bits of state</a:t>
            </a:r>
          </a:p>
          <a:p>
            <a:pPr lvl="1"/>
            <a:r>
              <a:rPr lang="en-US" dirty="0"/>
              <a:t>FSMs have </a:t>
            </a:r>
            <a:r>
              <a:rPr lang="en-US" u="sng" dirty="0"/>
              <a:t>K</a:t>
            </a:r>
            <a:r>
              <a:rPr lang="en-US" dirty="0"/>
              <a:t> registers that can be one of a finite number (2</a:t>
            </a:r>
            <a:r>
              <a:rPr lang="en-US" baseline="30000" dirty="0"/>
              <a:t>K</a:t>
            </a:r>
            <a:r>
              <a:rPr lang="en-US" dirty="0"/>
              <a:t>) unique states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Two types of FSMs?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D65584-0C7D-48B8-BEDE-21A2E8802255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97" name="Rectangle 96"/>
          <p:cNvSpPr/>
          <p:nvPr/>
        </p:nvSpPr>
        <p:spPr bwMode="auto">
          <a:xfrm>
            <a:off x="1545336" y="3456432"/>
            <a:ext cx="1499616" cy="804672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Combinational Logic or</a:t>
            </a:r>
          </a:p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Next State Logic</a:t>
            </a:r>
          </a:p>
        </p:txBody>
      </p:sp>
      <p:sp>
        <p:nvSpPr>
          <p:cNvPr id="98" name="Rectangle 97"/>
          <p:cNvSpPr/>
          <p:nvPr/>
        </p:nvSpPr>
        <p:spPr bwMode="auto">
          <a:xfrm>
            <a:off x="4291584" y="3456432"/>
            <a:ext cx="646176" cy="804672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Flip Flops</a:t>
            </a:r>
          </a:p>
        </p:txBody>
      </p:sp>
      <p:sp>
        <p:nvSpPr>
          <p:cNvPr id="99" name="Rectangle 98"/>
          <p:cNvSpPr/>
          <p:nvPr/>
        </p:nvSpPr>
        <p:spPr bwMode="auto">
          <a:xfrm>
            <a:off x="6092952" y="3456432"/>
            <a:ext cx="1021080" cy="804672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Output Logic</a:t>
            </a:r>
          </a:p>
        </p:txBody>
      </p:sp>
      <p:sp>
        <p:nvSpPr>
          <p:cNvPr id="100" name="Isosceles Triangle 99"/>
          <p:cNvSpPr/>
          <p:nvPr/>
        </p:nvSpPr>
        <p:spPr bwMode="auto">
          <a:xfrm rot="10800000">
            <a:off x="4453128" y="3456433"/>
            <a:ext cx="323088" cy="155448"/>
          </a:xfrm>
          <a:prstGeom prst="triangl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0"/>
              </a:spcBef>
            </a:pPr>
            <a:endParaRPr lang="en-US" sz="1400">
              <a:solidFill>
                <a:srgbClr val="000000"/>
              </a:solidFill>
              <a:latin typeface="Arial" pitchFamily="34" charset="0"/>
            </a:endParaRPr>
          </a:p>
        </p:txBody>
      </p:sp>
      <p:cxnSp>
        <p:nvCxnSpPr>
          <p:cNvPr id="101" name="Straight Connector 100"/>
          <p:cNvCxnSpPr/>
          <p:nvPr/>
        </p:nvCxnSpPr>
        <p:spPr bwMode="auto">
          <a:xfrm flipH="1">
            <a:off x="658368" y="3858768"/>
            <a:ext cx="886968" cy="0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Straight Connector 101"/>
          <p:cNvCxnSpPr>
            <a:stCxn id="98" idx="1"/>
          </p:cNvCxnSpPr>
          <p:nvPr/>
        </p:nvCxnSpPr>
        <p:spPr bwMode="auto">
          <a:xfrm flipH="1">
            <a:off x="3044952" y="3858768"/>
            <a:ext cx="1246632" cy="0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Straight Connector 102"/>
          <p:cNvCxnSpPr/>
          <p:nvPr/>
        </p:nvCxnSpPr>
        <p:spPr bwMode="auto">
          <a:xfrm flipH="1">
            <a:off x="4937760" y="3858768"/>
            <a:ext cx="1155192" cy="0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Straight Connector 103"/>
          <p:cNvCxnSpPr/>
          <p:nvPr/>
        </p:nvCxnSpPr>
        <p:spPr bwMode="auto">
          <a:xfrm flipH="1">
            <a:off x="7114032" y="3858768"/>
            <a:ext cx="1155192" cy="0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5" name="TextBox 104"/>
          <p:cNvSpPr txBox="1"/>
          <p:nvPr/>
        </p:nvSpPr>
        <p:spPr>
          <a:xfrm>
            <a:off x="262890" y="3534157"/>
            <a:ext cx="790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Inputs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7478268" y="3534157"/>
            <a:ext cx="8884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Outputs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5121275" y="3318713"/>
            <a:ext cx="8023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Current</a:t>
            </a:r>
          </a:p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State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3379470" y="3318714"/>
            <a:ext cx="888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Next</a:t>
            </a:r>
          </a:p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State</a:t>
            </a:r>
          </a:p>
        </p:txBody>
      </p:sp>
      <p:cxnSp>
        <p:nvCxnSpPr>
          <p:cNvPr id="109" name="Straight Connector 108"/>
          <p:cNvCxnSpPr>
            <a:stCxn id="100" idx="3"/>
            <a:endCxn id="110" idx="2"/>
          </p:cNvCxnSpPr>
          <p:nvPr/>
        </p:nvCxnSpPr>
        <p:spPr bwMode="auto">
          <a:xfrm flipV="1">
            <a:off x="4614672" y="3153120"/>
            <a:ext cx="0" cy="303313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4245102" y="2845343"/>
            <a:ext cx="739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Clock</a:t>
            </a:r>
          </a:p>
        </p:txBody>
      </p:sp>
      <p:cxnSp>
        <p:nvCxnSpPr>
          <p:cNvPr id="111" name="Straight Connector 110"/>
          <p:cNvCxnSpPr/>
          <p:nvPr/>
        </p:nvCxnSpPr>
        <p:spPr bwMode="auto">
          <a:xfrm>
            <a:off x="5427726" y="3858768"/>
            <a:ext cx="0" cy="612648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/>
          <p:cNvCxnSpPr/>
          <p:nvPr/>
        </p:nvCxnSpPr>
        <p:spPr bwMode="auto">
          <a:xfrm>
            <a:off x="1230376" y="4078224"/>
            <a:ext cx="0" cy="393192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Connector 112"/>
          <p:cNvCxnSpPr/>
          <p:nvPr/>
        </p:nvCxnSpPr>
        <p:spPr bwMode="auto">
          <a:xfrm flipH="1">
            <a:off x="1226820" y="4459224"/>
            <a:ext cx="4200906" cy="0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Straight Connector 113"/>
          <p:cNvCxnSpPr/>
          <p:nvPr/>
        </p:nvCxnSpPr>
        <p:spPr bwMode="auto">
          <a:xfrm>
            <a:off x="1226820" y="4078224"/>
            <a:ext cx="318516" cy="0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Straight Connector 114"/>
          <p:cNvCxnSpPr/>
          <p:nvPr/>
        </p:nvCxnSpPr>
        <p:spPr bwMode="auto">
          <a:xfrm flipH="1">
            <a:off x="1258697" y="3764988"/>
            <a:ext cx="137922" cy="153889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/>
          <p:nvPr/>
        </p:nvCxnSpPr>
        <p:spPr bwMode="auto">
          <a:xfrm flipH="1">
            <a:off x="3189351" y="3781823"/>
            <a:ext cx="137922" cy="153889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Straight Connector 116"/>
          <p:cNvCxnSpPr/>
          <p:nvPr/>
        </p:nvCxnSpPr>
        <p:spPr bwMode="auto">
          <a:xfrm flipH="1">
            <a:off x="5110988" y="3781822"/>
            <a:ext cx="137922" cy="153889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8" name="Straight Connector 117"/>
          <p:cNvCxnSpPr/>
          <p:nvPr/>
        </p:nvCxnSpPr>
        <p:spPr bwMode="auto">
          <a:xfrm flipH="1">
            <a:off x="7275068" y="3778773"/>
            <a:ext cx="137922" cy="153889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9" name="TextBox 118"/>
          <p:cNvSpPr txBox="1"/>
          <p:nvPr/>
        </p:nvSpPr>
        <p:spPr>
          <a:xfrm>
            <a:off x="1178687" y="3529584"/>
            <a:ext cx="270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M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3123057" y="3528095"/>
            <a:ext cx="270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K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5044694" y="3526606"/>
            <a:ext cx="270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K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7208774" y="3543334"/>
            <a:ext cx="270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596411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/>
      <p:bldP spid="106" grpId="0"/>
      <p:bldP spid="107" grpId="0"/>
      <p:bldP spid="108" grpId="0"/>
      <p:bldP spid="119" grpId="0"/>
      <p:bldP spid="120" grpId="0"/>
      <p:bldP spid="121" grpId="0"/>
      <p:bldP spid="1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Finite State Machines -   Moore Machine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Moore Machine – outputs depend only on current state of the machine.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D65584-0C7D-48B8-BEDE-21A2E8802255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34" name="Rectangle 33"/>
          <p:cNvSpPr/>
          <p:nvPr/>
        </p:nvSpPr>
        <p:spPr bwMode="auto">
          <a:xfrm>
            <a:off x="1545336" y="2898648"/>
            <a:ext cx="1499616" cy="804672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Combinational Logic or</a:t>
            </a:r>
          </a:p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Next State Logic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4291584" y="2898648"/>
            <a:ext cx="646176" cy="804672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Flip Flops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092952" y="2898648"/>
            <a:ext cx="1021080" cy="804672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Output Logic</a:t>
            </a:r>
          </a:p>
        </p:txBody>
      </p:sp>
      <p:sp>
        <p:nvSpPr>
          <p:cNvPr id="37" name="Isosceles Triangle 36"/>
          <p:cNvSpPr/>
          <p:nvPr/>
        </p:nvSpPr>
        <p:spPr bwMode="auto">
          <a:xfrm rot="10800000">
            <a:off x="4453128" y="2898649"/>
            <a:ext cx="323088" cy="155448"/>
          </a:xfrm>
          <a:prstGeom prst="triangl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0"/>
              </a:spcBef>
            </a:pPr>
            <a:endParaRPr lang="en-US" sz="1400">
              <a:solidFill>
                <a:srgbClr val="000000"/>
              </a:solidFill>
              <a:latin typeface="Arial" pitchFamily="34" charset="0"/>
            </a:endParaRPr>
          </a:p>
        </p:txBody>
      </p:sp>
      <p:cxnSp>
        <p:nvCxnSpPr>
          <p:cNvPr id="38" name="Straight Connector 37"/>
          <p:cNvCxnSpPr/>
          <p:nvPr/>
        </p:nvCxnSpPr>
        <p:spPr bwMode="auto">
          <a:xfrm flipH="1">
            <a:off x="658368" y="3300984"/>
            <a:ext cx="886968" cy="0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stCxn id="35" idx="1"/>
          </p:cNvCxnSpPr>
          <p:nvPr/>
        </p:nvCxnSpPr>
        <p:spPr bwMode="auto">
          <a:xfrm flipH="1">
            <a:off x="3044952" y="3300984"/>
            <a:ext cx="1246632" cy="0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H="1">
            <a:off x="4937760" y="3300984"/>
            <a:ext cx="1155192" cy="0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flipH="1">
            <a:off x="7114032" y="3300984"/>
            <a:ext cx="1155192" cy="0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262890" y="2976373"/>
            <a:ext cx="790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Inputs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478268" y="2976373"/>
            <a:ext cx="8884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Outputs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121275" y="2760929"/>
            <a:ext cx="8023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Current</a:t>
            </a:r>
          </a:p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State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379470" y="2760930"/>
            <a:ext cx="888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Next</a:t>
            </a:r>
          </a:p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State</a:t>
            </a:r>
          </a:p>
        </p:txBody>
      </p:sp>
      <p:cxnSp>
        <p:nvCxnSpPr>
          <p:cNvPr id="46" name="Straight Connector 45"/>
          <p:cNvCxnSpPr>
            <a:stCxn id="37" idx="3"/>
            <a:endCxn id="47" idx="2"/>
          </p:cNvCxnSpPr>
          <p:nvPr/>
        </p:nvCxnSpPr>
        <p:spPr bwMode="auto">
          <a:xfrm flipV="1">
            <a:off x="4614672" y="2595336"/>
            <a:ext cx="0" cy="303313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4245102" y="2287559"/>
            <a:ext cx="739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Clock</a:t>
            </a:r>
          </a:p>
        </p:txBody>
      </p:sp>
      <p:cxnSp>
        <p:nvCxnSpPr>
          <p:cNvPr id="48" name="Straight Connector 47"/>
          <p:cNvCxnSpPr/>
          <p:nvPr/>
        </p:nvCxnSpPr>
        <p:spPr bwMode="auto">
          <a:xfrm>
            <a:off x="5427726" y="3300984"/>
            <a:ext cx="0" cy="612648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1230376" y="3520440"/>
            <a:ext cx="0" cy="393192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 flipH="1">
            <a:off x="1226820" y="3901440"/>
            <a:ext cx="4200906" cy="0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>
            <a:off x="1226820" y="3520440"/>
            <a:ext cx="318516" cy="0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 flipH="1">
            <a:off x="1258697" y="3207204"/>
            <a:ext cx="137922" cy="153889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 flipH="1">
            <a:off x="3189351" y="3224039"/>
            <a:ext cx="137922" cy="153889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 flipH="1">
            <a:off x="5110988" y="3224038"/>
            <a:ext cx="137922" cy="153889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flipH="1">
            <a:off x="7275068" y="3220989"/>
            <a:ext cx="137922" cy="153889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1178687" y="2971800"/>
            <a:ext cx="270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M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123057" y="2970311"/>
            <a:ext cx="270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K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044694" y="2968822"/>
            <a:ext cx="270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K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208774" y="2985550"/>
            <a:ext cx="270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916649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Finite State Machines -    Mealy Machine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Mealy Machine – outputs depend on both the current state and current inputs of the machine.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D65584-0C7D-48B8-BEDE-21A2E8802255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70" name="Rectangle 69"/>
          <p:cNvSpPr/>
          <p:nvPr/>
        </p:nvSpPr>
        <p:spPr bwMode="auto">
          <a:xfrm>
            <a:off x="1545336" y="2898648"/>
            <a:ext cx="1499616" cy="804672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Combinational Logic or</a:t>
            </a:r>
          </a:p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Next State Logic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4291584" y="2898648"/>
            <a:ext cx="646176" cy="804672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Flip Flops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6092952" y="2898648"/>
            <a:ext cx="1021080" cy="804672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Output Logic</a:t>
            </a:r>
          </a:p>
        </p:txBody>
      </p:sp>
      <p:sp>
        <p:nvSpPr>
          <p:cNvPr id="73" name="Isosceles Triangle 72"/>
          <p:cNvSpPr/>
          <p:nvPr/>
        </p:nvSpPr>
        <p:spPr bwMode="auto">
          <a:xfrm rot="10800000">
            <a:off x="4453128" y="2898649"/>
            <a:ext cx="323088" cy="155448"/>
          </a:xfrm>
          <a:prstGeom prst="triangl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0"/>
              </a:spcBef>
            </a:pPr>
            <a:endParaRPr lang="en-US" sz="1400">
              <a:solidFill>
                <a:srgbClr val="000000"/>
              </a:solidFill>
              <a:latin typeface="Arial" pitchFamily="34" charset="0"/>
            </a:endParaRPr>
          </a:p>
        </p:txBody>
      </p:sp>
      <p:cxnSp>
        <p:nvCxnSpPr>
          <p:cNvPr id="74" name="Straight Connector 73"/>
          <p:cNvCxnSpPr/>
          <p:nvPr/>
        </p:nvCxnSpPr>
        <p:spPr bwMode="auto">
          <a:xfrm flipH="1">
            <a:off x="658368" y="3300984"/>
            <a:ext cx="886968" cy="0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Straight Connector 74"/>
          <p:cNvCxnSpPr>
            <a:stCxn id="71" idx="1"/>
          </p:cNvCxnSpPr>
          <p:nvPr/>
        </p:nvCxnSpPr>
        <p:spPr bwMode="auto">
          <a:xfrm flipH="1">
            <a:off x="3044952" y="3300984"/>
            <a:ext cx="1246632" cy="0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/>
          <p:nvPr/>
        </p:nvCxnSpPr>
        <p:spPr bwMode="auto">
          <a:xfrm flipH="1">
            <a:off x="4937760" y="3300984"/>
            <a:ext cx="1155192" cy="0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Connector 76"/>
          <p:cNvCxnSpPr/>
          <p:nvPr/>
        </p:nvCxnSpPr>
        <p:spPr bwMode="auto">
          <a:xfrm flipH="1">
            <a:off x="7114032" y="3300984"/>
            <a:ext cx="1155192" cy="0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8" name="TextBox 77"/>
          <p:cNvSpPr txBox="1"/>
          <p:nvPr/>
        </p:nvSpPr>
        <p:spPr>
          <a:xfrm>
            <a:off x="262890" y="2976373"/>
            <a:ext cx="790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Inputs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478268" y="2976373"/>
            <a:ext cx="8884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Outputs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121275" y="2760929"/>
            <a:ext cx="8023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Current</a:t>
            </a:r>
          </a:p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State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3379470" y="2760930"/>
            <a:ext cx="888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Next</a:t>
            </a:r>
          </a:p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State</a:t>
            </a:r>
          </a:p>
        </p:txBody>
      </p:sp>
      <p:cxnSp>
        <p:nvCxnSpPr>
          <p:cNvPr id="82" name="Straight Connector 81"/>
          <p:cNvCxnSpPr>
            <a:stCxn id="73" idx="3"/>
            <a:endCxn id="83" idx="2"/>
          </p:cNvCxnSpPr>
          <p:nvPr/>
        </p:nvCxnSpPr>
        <p:spPr bwMode="auto">
          <a:xfrm flipV="1">
            <a:off x="4614672" y="2595336"/>
            <a:ext cx="0" cy="303313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3" name="TextBox 82"/>
          <p:cNvSpPr txBox="1"/>
          <p:nvPr/>
        </p:nvSpPr>
        <p:spPr>
          <a:xfrm>
            <a:off x="4245102" y="2287559"/>
            <a:ext cx="739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Clock</a:t>
            </a:r>
          </a:p>
        </p:txBody>
      </p:sp>
      <p:cxnSp>
        <p:nvCxnSpPr>
          <p:cNvPr id="84" name="Straight Connector 83"/>
          <p:cNvCxnSpPr/>
          <p:nvPr/>
        </p:nvCxnSpPr>
        <p:spPr bwMode="auto">
          <a:xfrm>
            <a:off x="5427726" y="3300984"/>
            <a:ext cx="0" cy="612648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/>
          <p:nvPr/>
        </p:nvCxnSpPr>
        <p:spPr bwMode="auto">
          <a:xfrm>
            <a:off x="1230376" y="3520440"/>
            <a:ext cx="0" cy="393192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/>
          <p:cNvCxnSpPr/>
          <p:nvPr/>
        </p:nvCxnSpPr>
        <p:spPr bwMode="auto">
          <a:xfrm flipH="1">
            <a:off x="1226820" y="3901440"/>
            <a:ext cx="4200906" cy="0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/>
          <p:cNvCxnSpPr/>
          <p:nvPr/>
        </p:nvCxnSpPr>
        <p:spPr bwMode="auto">
          <a:xfrm>
            <a:off x="1226820" y="3520440"/>
            <a:ext cx="318516" cy="0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Straight Connector 87"/>
          <p:cNvCxnSpPr/>
          <p:nvPr/>
        </p:nvCxnSpPr>
        <p:spPr bwMode="auto">
          <a:xfrm flipH="1">
            <a:off x="1258697" y="3207204"/>
            <a:ext cx="137922" cy="153889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/>
          <p:cNvCxnSpPr/>
          <p:nvPr/>
        </p:nvCxnSpPr>
        <p:spPr bwMode="auto">
          <a:xfrm flipH="1">
            <a:off x="3189351" y="3224039"/>
            <a:ext cx="137922" cy="153889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Straight Connector 89"/>
          <p:cNvCxnSpPr/>
          <p:nvPr/>
        </p:nvCxnSpPr>
        <p:spPr bwMode="auto">
          <a:xfrm flipH="1">
            <a:off x="5110988" y="3224038"/>
            <a:ext cx="137922" cy="153889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/>
          <p:cNvCxnSpPr/>
          <p:nvPr/>
        </p:nvCxnSpPr>
        <p:spPr bwMode="auto">
          <a:xfrm flipH="1">
            <a:off x="7275068" y="3220989"/>
            <a:ext cx="137922" cy="153889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2" name="TextBox 91"/>
          <p:cNvSpPr txBox="1"/>
          <p:nvPr/>
        </p:nvSpPr>
        <p:spPr>
          <a:xfrm>
            <a:off x="1178687" y="2971800"/>
            <a:ext cx="270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M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3123057" y="2970311"/>
            <a:ext cx="270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K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5044694" y="2968822"/>
            <a:ext cx="270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K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7208774" y="2985550"/>
            <a:ext cx="270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N</a:t>
            </a:r>
          </a:p>
        </p:txBody>
      </p:sp>
      <p:cxnSp>
        <p:nvCxnSpPr>
          <p:cNvPr id="96" name="Straight Connector 95"/>
          <p:cNvCxnSpPr/>
          <p:nvPr/>
        </p:nvCxnSpPr>
        <p:spPr bwMode="auto">
          <a:xfrm>
            <a:off x="1099566" y="2697481"/>
            <a:ext cx="0" cy="612648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/>
          <p:nvPr/>
        </p:nvCxnSpPr>
        <p:spPr bwMode="auto">
          <a:xfrm>
            <a:off x="5937377" y="2688338"/>
            <a:ext cx="0" cy="393192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/>
          <p:cNvCxnSpPr/>
          <p:nvPr/>
        </p:nvCxnSpPr>
        <p:spPr bwMode="auto">
          <a:xfrm flipH="1">
            <a:off x="1099566" y="2697481"/>
            <a:ext cx="4846955" cy="0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/>
          <p:cNvCxnSpPr/>
          <p:nvPr/>
        </p:nvCxnSpPr>
        <p:spPr bwMode="auto">
          <a:xfrm flipH="1">
            <a:off x="5923662" y="3072386"/>
            <a:ext cx="169290" cy="0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513159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Finite State Machines -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Design a State Machine:</a:t>
            </a:r>
          </a:p>
          <a:p>
            <a:pPr marL="406400" lvl="1" indent="0">
              <a:buNone/>
            </a:pPr>
            <a:r>
              <a:rPr lang="en-US" dirty="0"/>
              <a:t>0)  Description</a:t>
            </a:r>
          </a:p>
          <a:p>
            <a:pPr marL="406400" lvl="1" indent="0">
              <a:buNone/>
            </a:pPr>
            <a:r>
              <a:rPr lang="en-US" dirty="0"/>
              <a:t>1)  State Transition Diagram</a:t>
            </a:r>
          </a:p>
          <a:p>
            <a:pPr marL="406400" lvl="1" indent="0">
              <a:buNone/>
            </a:pPr>
            <a:r>
              <a:rPr lang="en-US" dirty="0"/>
              <a:t>2)  State Transition Table &amp; Output Table</a:t>
            </a:r>
          </a:p>
          <a:p>
            <a:pPr marL="406400" lvl="1" indent="0">
              <a:buNone/>
            </a:pPr>
            <a:r>
              <a:rPr lang="en-US" dirty="0"/>
              <a:t>3)  Next State and Output State Equations</a:t>
            </a:r>
          </a:p>
          <a:p>
            <a:pPr marL="406400" lvl="1" indent="0">
              <a:buNone/>
            </a:pPr>
            <a:r>
              <a:rPr lang="en-US" dirty="0"/>
              <a:t>4)  Schematic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D65584-0C7D-48B8-BEDE-21A2E8802255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8" name="Footer Placeholder 1"/>
          <p:cNvSpPr>
            <a:spLocks noGrp="1"/>
          </p:cNvSpPr>
          <p:nvPr/>
        </p:nvSpPr>
        <p:spPr bwMode="auto">
          <a:xfrm>
            <a:off x="2586830" y="6130714"/>
            <a:ext cx="397033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IN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altLang="en-US" sz="1000" dirty="0">
                <a:solidFill>
                  <a:srgbClr val="000000"/>
                </a:solidFill>
              </a:rPr>
              <a:t>Copyright © 2013 Elsevier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495739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Finite State Machine - Design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Design of a FSM requires three questions answered:</a:t>
            </a:r>
          </a:p>
          <a:p>
            <a:pPr marL="863600" lvl="1" indent="-457200">
              <a:buFont typeface="+mj-lt"/>
              <a:buAutoNum type="arabicPeriod"/>
            </a:pPr>
            <a:r>
              <a:rPr lang="en-US" b="0" dirty="0"/>
              <a:t>What are the Memory Input Equations (MIEs)?</a:t>
            </a:r>
          </a:p>
          <a:p>
            <a:pPr marL="863600" lvl="1" indent="-457200">
              <a:buFont typeface="+mj-lt"/>
              <a:buAutoNum type="arabicPeriod"/>
            </a:pPr>
            <a:r>
              <a:rPr lang="en-US" b="0" dirty="0"/>
              <a:t>What are the Output Equations (OEs)?</a:t>
            </a:r>
          </a:p>
          <a:p>
            <a:pPr marL="863600" lvl="1" indent="-457200">
              <a:buFont typeface="+mj-lt"/>
              <a:buAutoNum type="arabicPeriod"/>
            </a:pPr>
            <a:r>
              <a:rPr lang="en-US" b="0" dirty="0"/>
              <a:t>How many D flip flops are required?</a:t>
            </a:r>
          </a:p>
          <a:p>
            <a:pPr lvl="1"/>
            <a:endParaRPr lang="en-US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8" name="Picture 2" descr="http://ece.ninja/383/lecture/img/lecture09-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6761" y="3157461"/>
            <a:ext cx="5950478" cy="3256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3496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Outline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/>
              <a:t>Time Logs!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/>
              <a:t>Lab 1 Write-up </a:t>
            </a:r>
            <a:r>
              <a:rPr lang="en-US" sz="2800"/>
              <a:t>Due COB!</a:t>
            </a:r>
            <a:endParaRPr lang="en-US" sz="2800" dirty="0"/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D Flip Flop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Finite State Machine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FSM Timing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The DAISY System</a:t>
            </a:r>
          </a:p>
          <a:p>
            <a:pPr eaLnBrk="1" hangingPunct="1">
              <a:lnSpc>
                <a:spcPct val="80000"/>
              </a:lnSpc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4172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Finite State Machine - Design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Design of a FSM requires three questions answered:</a:t>
            </a:r>
          </a:p>
          <a:p>
            <a:pPr marL="863600" lvl="1" indent="-457200">
              <a:buFont typeface="+mj-lt"/>
              <a:buAutoNum type="arabicPeriod"/>
            </a:pPr>
            <a:r>
              <a:rPr lang="en-US" b="0" dirty="0"/>
              <a:t>What are the Memory Input Equations (MIEs)?</a:t>
            </a:r>
          </a:p>
          <a:p>
            <a:pPr marL="863600" lvl="1" indent="-457200">
              <a:buFont typeface="+mj-lt"/>
              <a:buAutoNum type="arabicPeriod"/>
            </a:pPr>
            <a:r>
              <a:rPr lang="en-US" b="0" dirty="0"/>
              <a:t>What are the Output Equations (OEs)?</a:t>
            </a:r>
          </a:p>
          <a:p>
            <a:pPr marL="863600" lvl="1" indent="-457200">
              <a:buFont typeface="+mj-lt"/>
              <a:buAutoNum type="arabicPeriod"/>
            </a:pPr>
            <a:r>
              <a:rPr lang="en-US" b="0" dirty="0"/>
              <a:t>How many D flip flops are required?</a:t>
            </a:r>
          </a:p>
          <a:p>
            <a:pPr lvl="1"/>
            <a:endParaRPr lang="en-US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5620FE-2AED-4D1C-AE38-3B8DE6D5FBA9}"/>
              </a:ext>
            </a:extLst>
          </p:cNvPr>
          <p:cNvSpPr/>
          <p:nvPr/>
        </p:nvSpPr>
        <p:spPr bwMode="auto">
          <a:xfrm>
            <a:off x="1740840" y="4492516"/>
            <a:ext cx="1499616" cy="804672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Combo Logic (MIE)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2A5C40-A89A-4E59-AC77-E3AF93BF9A1A}"/>
              </a:ext>
            </a:extLst>
          </p:cNvPr>
          <p:cNvSpPr/>
          <p:nvPr/>
        </p:nvSpPr>
        <p:spPr bwMode="auto">
          <a:xfrm>
            <a:off x="4487088" y="4492516"/>
            <a:ext cx="646176" cy="804672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Flip Flops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ABEF2C5-FE67-4EC7-97B2-428651888A8F}"/>
              </a:ext>
            </a:extLst>
          </p:cNvPr>
          <p:cNvSpPr/>
          <p:nvPr/>
        </p:nvSpPr>
        <p:spPr bwMode="auto">
          <a:xfrm>
            <a:off x="6288456" y="4492516"/>
            <a:ext cx="1021080" cy="804672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Combo Logic</a:t>
            </a:r>
          </a:p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(OE)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A9294210-32C6-4E5D-80B0-11840DD676B6}"/>
              </a:ext>
            </a:extLst>
          </p:cNvPr>
          <p:cNvSpPr/>
          <p:nvPr/>
        </p:nvSpPr>
        <p:spPr bwMode="auto">
          <a:xfrm rot="10800000">
            <a:off x="4648632" y="4492517"/>
            <a:ext cx="323088" cy="155448"/>
          </a:xfrm>
          <a:prstGeom prst="triangl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0"/>
              </a:spcBef>
            </a:pPr>
            <a:endParaRPr lang="en-US" sz="1400">
              <a:solidFill>
                <a:srgbClr val="000000"/>
              </a:solidFill>
              <a:latin typeface="Arial" pitchFamily="34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F5AB36A-54FF-43AD-9865-B3BD2A1C61CC}"/>
              </a:ext>
            </a:extLst>
          </p:cNvPr>
          <p:cNvCxnSpPr>
            <a:cxnSpLocks/>
          </p:cNvCxnSpPr>
          <p:nvPr/>
        </p:nvCxnSpPr>
        <p:spPr bwMode="auto">
          <a:xfrm flipH="1">
            <a:off x="495300" y="4894852"/>
            <a:ext cx="1245540" cy="0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585318F-345A-4571-8876-020B54690387}"/>
              </a:ext>
            </a:extLst>
          </p:cNvPr>
          <p:cNvCxnSpPr>
            <a:stCxn id="7" idx="1"/>
          </p:cNvCxnSpPr>
          <p:nvPr/>
        </p:nvCxnSpPr>
        <p:spPr bwMode="auto">
          <a:xfrm flipH="1">
            <a:off x="3240456" y="4894852"/>
            <a:ext cx="1246632" cy="0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099A2B1-90AF-48C7-B7D7-C730F06EF330}"/>
              </a:ext>
            </a:extLst>
          </p:cNvPr>
          <p:cNvCxnSpPr/>
          <p:nvPr/>
        </p:nvCxnSpPr>
        <p:spPr bwMode="auto">
          <a:xfrm flipH="1">
            <a:off x="5133264" y="4894852"/>
            <a:ext cx="1155192" cy="0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1C494A7-304D-4B66-B57D-DA693FCB8059}"/>
              </a:ext>
            </a:extLst>
          </p:cNvPr>
          <p:cNvCxnSpPr>
            <a:cxnSpLocks/>
          </p:cNvCxnSpPr>
          <p:nvPr/>
        </p:nvCxnSpPr>
        <p:spPr bwMode="auto">
          <a:xfrm flipH="1">
            <a:off x="7309536" y="4892040"/>
            <a:ext cx="1202004" cy="2812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F10D163-5C58-423D-A059-2585ABA219DF}"/>
              </a:ext>
            </a:extLst>
          </p:cNvPr>
          <p:cNvSpPr txBox="1"/>
          <p:nvPr/>
        </p:nvSpPr>
        <p:spPr>
          <a:xfrm>
            <a:off x="339776" y="4501617"/>
            <a:ext cx="7909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X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BD35AFE-01CE-4D32-B99C-CE88CBF293FB}"/>
              </a:ext>
            </a:extLst>
          </p:cNvPr>
          <p:cNvSpPr txBox="1"/>
          <p:nvPr/>
        </p:nvSpPr>
        <p:spPr>
          <a:xfrm>
            <a:off x="7704582" y="4501617"/>
            <a:ext cx="6999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Z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7E6CA95-8495-4085-AEBF-D7D5412FD994}"/>
              </a:ext>
            </a:extLst>
          </p:cNvPr>
          <p:cNvSpPr txBox="1"/>
          <p:nvPr/>
        </p:nvSpPr>
        <p:spPr>
          <a:xfrm>
            <a:off x="5233086" y="4501617"/>
            <a:ext cx="8023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Q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E6FE070-3713-49F9-9190-C02CF1546F10}"/>
              </a:ext>
            </a:extLst>
          </p:cNvPr>
          <p:cNvSpPr txBox="1"/>
          <p:nvPr/>
        </p:nvSpPr>
        <p:spPr>
          <a:xfrm>
            <a:off x="3535540" y="4501617"/>
            <a:ext cx="8884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Y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230BD1F-7B05-4554-8CEE-1EB49C9F8BF1}"/>
              </a:ext>
            </a:extLst>
          </p:cNvPr>
          <p:cNvCxnSpPr>
            <a:stCxn id="10" idx="3"/>
            <a:endCxn id="20" idx="2"/>
          </p:cNvCxnSpPr>
          <p:nvPr/>
        </p:nvCxnSpPr>
        <p:spPr bwMode="auto">
          <a:xfrm flipV="1">
            <a:off x="4810176" y="4189204"/>
            <a:ext cx="0" cy="303313"/>
          </a:xfrm>
          <a:prstGeom prst="line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9B522519-9E69-4F69-9A58-E85A850E01D8}"/>
              </a:ext>
            </a:extLst>
          </p:cNvPr>
          <p:cNvSpPr txBox="1"/>
          <p:nvPr/>
        </p:nvSpPr>
        <p:spPr>
          <a:xfrm>
            <a:off x="4440606" y="3881427"/>
            <a:ext cx="739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 err="1">
                <a:solidFill>
                  <a:srgbClr val="000000"/>
                </a:solidFill>
                <a:latin typeface="Arial" pitchFamily="34" charset="0"/>
              </a:rPr>
              <a:t>clk</a:t>
            </a:r>
            <a:endParaRPr lang="en-US" sz="1400" dirty="0">
              <a:solidFill>
                <a:srgbClr val="000000"/>
              </a:solidFill>
              <a:latin typeface="Arial" pitchFamily="34" charset="0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A7271FC-E05B-4B1F-8EA9-0FA5D51FB1C2}"/>
              </a:ext>
            </a:extLst>
          </p:cNvPr>
          <p:cNvCxnSpPr/>
          <p:nvPr/>
        </p:nvCxnSpPr>
        <p:spPr bwMode="auto">
          <a:xfrm>
            <a:off x="5623230" y="4894852"/>
            <a:ext cx="0" cy="612648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E02D37E-F32D-4E8A-980F-1768A0F8D58E}"/>
              </a:ext>
            </a:extLst>
          </p:cNvPr>
          <p:cNvCxnSpPr>
            <a:cxnSpLocks/>
          </p:cNvCxnSpPr>
          <p:nvPr/>
        </p:nvCxnSpPr>
        <p:spPr bwMode="auto">
          <a:xfrm>
            <a:off x="1425880" y="5190508"/>
            <a:ext cx="0" cy="304800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9945D81-F848-4208-981E-CF2E65635511}"/>
              </a:ext>
            </a:extLst>
          </p:cNvPr>
          <p:cNvCxnSpPr/>
          <p:nvPr/>
        </p:nvCxnSpPr>
        <p:spPr bwMode="auto">
          <a:xfrm flipH="1">
            <a:off x="1422324" y="5495308"/>
            <a:ext cx="4200906" cy="0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5518DEA-7DF4-4B5B-A5CD-833635061FDC}"/>
              </a:ext>
            </a:extLst>
          </p:cNvPr>
          <p:cNvCxnSpPr/>
          <p:nvPr/>
        </p:nvCxnSpPr>
        <p:spPr bwMode="auto">
          <a:xfrm>
            <a:off x="1422324" y="5182888"/>
            <a:ext cx="318516" cy="0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09DDC026-EF35-42D1-9CB9-69F7BAA71250}"/>
              </a:ext>
            </a:extLst>
          </p:cNvPr>
          <p:cNvSpPr/>
          <p:nvPr/>
        </p:nvSpPr>
        <p:spPr bwMode="auto">
          <a:xfrm>
            <a:off x="975411" y="3739877"/>
            <a:ext cx="6804609" cy="2240565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0"/>
              </a:spcBef>
            </a:pPr>
            <a:endParaRPr lang="en-US" sz="1400" dirty="0">
              <a:solidFill>
                <a:srgbClr val="000000"/>
              </a:solidFill>
              <a:latin typeface="Arial" pitchFamily="34" charset="0"/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3E6CF0D-B70D-4089-A8A8-52B9CE4220A3}"/>
              </a:ext>
            </a:extLst>
          </p:cNvPr>
          <p:cNvCxnSpPr>
            <a:cxnSpLocks/>
          </p:cNvCxnSpPr>
          <p:nvPr/>
        </p:nvCxnSpPr>
        <p:spPr bwMode="auto">
          <a:xfrm flipH="1">
            <a:off x="3741420" y="5157820"/>
            <a:ext cx="693141" cy="0"/>
          </a:xfrm>
          <a:prstGeom prst="line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med" len="med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6C2FCCA5-5525-407B-99F6-7D4C048A29C0}"/>
              </a:ext>
            </a:extLst>
          </p:cNvPr>
          <p:cNvSpPr txBox="1"/>
          <p:nvPr/>
        </p:nvSpPr>
        <p:spPr>
          <a:xfrm>
            <a:off x="3672510" y="4880321"/>
            <a:ext cx="790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reset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EAE57BC-BF34-4CA7-B2CF-430B07B1474B}"/>
              </a:ext>
            </a:extLst>
          </p:cNvPr>
          <p:cNvCxnSpPr>
            <a:cxnSpLocks/>
          </p:cNvCxnSpPr>
          <p:nvPr/>
        </p:nvCxnSpPr>
        <p:spPr bwMode="auto">
          <a:xfrm flipH="1">
            <a:off x="502920" y="4284077"/>
            <a:ext cx="454762" cy="0"/>
          </a:xfrm>
          <a:prstGeom prst="line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7EFEAD0C-9E09-4B4F-A1F8-45B9548B084E}"/>
              </a:ext>
            </a:extLst>
          </p:cNvPr>
          <p:cNvSpPr txBox="1"/>
          <p:nvPr/>
        </p:nvSpPr>
        <p:spPr>
          <a:xfrm>
            <a:off x="339776" y="4006578"/>
            <a:ext cx="790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reset</a:t>
            </a:r>
          </a:p>
        </p:txBody>
      </p:sp>
      <p:sp>
        <p:nvSpPr>
          <p:cNvPr id="41" name="Flowchart: Connector 40">
            <a:extLst>
              <a:ext uri="{FF2B5EF4-FFF2-40B4-BE49-F238E27FC236}">
                <a16:creationId xmlns:a16="http://schemas.microsoft.com/office/drawing/2014/main" id="{BF38C779-C59A-40AA-B06F-5285ACC51EE0}"/>
              </a:ext>
            </a:extLst>
          </p:cNvPr>
          <p:cNvSpPr/>
          <p:nvPr/>
        </p:nvSpPr>
        <p:spPr bwMode="auto">
          <a:xfrm>
            <a:off x="4409364" y="5128260"/>
            <a:ext cx="63576" cy="68578"/>
          </a:xfrm>
          <a:prstGeom prst="flowChartConnector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3151BBE9-C137-433F-ACDA-58BAF521186C}"/>
              </a:ext>
            </a:extLst>
          </p:cNvPr>
          <p:cNvCxnSpPr>
            <a:cxnSpLocks/>
          </p:cNvCxnSpPr>
          <p:nvPr/>
        </p:nvCxnSpPr>
        <p:spPr bwMode="auto">
          <a:xfrm flipH="1">
            <a:off x="502920" y="4017377"/>
            <a:ext cx="454762" cy="0"/>
          </a:xfrm>
          <a:prstGeom prst="line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B70B5E5D-EDB2-4A00-AAFC-12E03A83DB8D}"/>
              </a:ext>
            </a:extLst>
          </p:cNvPr>
          <p:cNvSpPr txBox="1"/>
          <p:nvPr/>
        </p:nvSpPr>
        <p:spPr>
          <a:xfrm>
            <a:off x="339776" y="3739878"/>
            <a:ext cx="790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 err="1">
                <a:solidFill>
                  <a:srgbClr val="000000"/>
                </a:solidFill>
                <a:latin typeface="Arial" pitchFamily="34" charset="0"/>
              </a:rPr>
              <a:t>clk</a:t>
            </a:r>
            <a:endParaRPr lang="en-US" sz="1400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2C722C4-B85A-4D71-B041-450DC4BBE5D8}"/>
              </a:ext>
            </a:extLst>
          </p:cNvPr>
          <p:cNvSpPr txBox="1"/>
          <p:nvPr/>
        </p:nvSpPr>
        <p:spPr>
          <a:xfrm>
            <a:off x="921994" y="4854238"/>
            <a:ext cx="8023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Q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61F84F9-E2CE-47C1-9C65-AA531D671E4D}"/>
              </a:ext>
            </a:extLst>
          </p:cNvPr>
          <p:cNvSpPr txBox="1"/>
          <p:nvPr/>
        </p:nvSpPr>
        <p:spPr>
          <a:xfrm>
            <a:off x="977418" y="3764465"/>
            <a:ext cx="23372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b="1" dirty="0">
                <a:solidFill>
                  <a:srgbClr val="000000"/>
                </a:solidFill>
                <a:latin typeface="Arial" pitchFamily="34" charset="0"/>
              </a:rPr>
              <a:t>Finite State Machine</a:t>
            </a:r>
          </a:p>
        </p:txBody>
      </p:sp>
    </p:spTree>
    <p:extLst>
      <p:ext uri="{BB962C8B-B14F-4D97-AF65-F5344CB8AC3E}">
        <p14:creationId xmlns:p14="http://schemas.microsoft.com/office/powerpoint/2010/main" val="3843415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Finite State Machines -   Moore vs Mealy Machine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Moore Machine – outputs depend only on current state of the machine.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Mealy Machine – outputs depend on both the current state and current inputs of the machine.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4" name="Slide Number Placeholder 3"/>
          <p:cNvSpPr txBox="1">
            <a:spLocks/>
          </p:cNvSpPr>
          <p:nvPr/>
        </p:nvSpPr>
        <p:spPr bwMode="auto">
          <a:xfrm>
            <a:off x="6910388" y="62531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  <a:sym typeface="Wingdings" pitchFamily="2" charset="2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  <a:sym typeface="Wingdings" pitchFamily="2" charset="2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  <a:sym typeface="Wingdings" pitchFamily="2" charset="2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  <a:sym typeface="Wingdings" pitchFamily="2" charset="2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  <a:sym typeface="Wingdings" pitchFamily="2" charset="2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  <a:sym typeface="Wingdings" pitchFamily="2" charset="2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  <a:sym typeface="Wingdings" pitchFamily="2" charset="2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  <a:sym typeface="Wingdings" pitchFamily="2" charset="2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  <a:sym typeface="Wingdings" pitchFamily="2" charset="2"/>
              </a:defRPr>
            </a:lvl9pPr>
          </a:lstStyle>
          <a:p>
            <a:pPr>
              <a:defRPr/>
            </a:pPr>
            <a:fld id="{C4D65584-0C7D-48B8-BEDE-21A2E8802255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1545336" y="2841498"/>
            <a:ext cx="1499616" cy="804672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Combinational Logic or</a:t>
            </a:r>
          </a:p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Next State Logic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4291584" y="2841498"/>
            <a:ext cx="646176" cy="804672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Flip Flops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6092952" y="2841498"/>
            <a:ext cx="1021080" cy="804672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Output Logic</a:t>
            </a:r>
          </a:p>
        </p:txBody>
      </p:sp>
      <p:sp>
        <p:nvSpPr>
          <p:cNvPr id="68" name="Isosceles Triangle 67"/>
          <p:cNvSpPr/>
          <p:nvPr/>
        </p:nvSpPr>
        <p:spPr bwMode="auto">
          <a:xfrm rot="10800000">
            <a:off x="4453128" y="2841499"/>
            <a:ext cx="323088" cy="155448"/>
          </a:xfrm>
          <a:prstGeom prst="triangl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0"/>
              </a:spcBef>
            </a:pPr>
            <a:endParaRPr lang="en-US" sz="1400">
              <a:solidFill>
                <a:srgbClr val="000000"/>
              </a:solidFill>
              <a:latin typeface="Arial" pitchFamily="34" charset="0"/>
            </a:endParaRPr>
          </a:p>
        </p:txBody>
      </p:sp>
      <p:cxnSp>
        <p:nvCxnSpPr>
          <p:cNvPr id="69" name="Straight Connector 68"/>
          <p:cNvCxnSpPr/>
          <p:nvPr/>
        </p:nvCxnSpPr>
        <p:spPr bwMode="auto">
          <a:xfrm flipH="1">
            <a:off x="658368" y="3243834"/>
            <a:ext cx="886968" cy="0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Straight Connector 69"/>
          <p:cNvCxnSpPr>
            <a:stCxn id="66" idx="1"/>
          </p:cNvCxnSpPr>
          <p:nvPr/>
        </p:nvCxnSpPr>
        <p:spPr bwMode="auto">
          <a:xfrm flipH="1">
            <a:off x="3044952" y="3243834"/>
            <a:ext cx="1246632" cy="0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/>
          <p:nvPr/>
        </p:nvCxnSpPr>
        <p:spPr bwMode="auto">
          <a:xfrm flipH="1">
            <a:off x="4937760" y="3243834"/>
            <a:ext cx="1155192" cy="0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 flipH="1">
            <a:off x="7114032" y="3243834"/>
            <a:ext cx="1155192" cy="0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262890" y="2919223"/>
            <a:ext cx="790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Inputs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478268" y="2919223"/>
            <a:ext cx="8884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Outputs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121275" y="2703779"/>
            <a:ext cx="8023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Current</a:t>
            </a:r>
          </a:p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State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3379470" y="2703780"/>
            <a:ext cx="888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Next</a:t>
            </a:r>
          </a:p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State</a:t>
            </a:r>
          </a:p>
        </p:txBody>
      </p:sp>
      <p:cxnSp>
        <p:nvCxnSpPr>
          <p:cNvPr id="77" name="Straight Connector 76"/>
          <p:cNvCxnSpPr>
            <a:stCxn id="68" idx="3"/>
            <a:endCxn id="78" idx="2"/>
          </p:cNvCxnSpPr>
          <p:nvPr/>
        </p:nvCxnSpPr>
        <p:spPr bwMode="auto">
          <a:xfrm flipV="1">
            <a:off x="4614672" y="2538186"/>
            <a:ext cx="0" cy="303313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8" name="TextBox 77"/>
          <p:cNvSpPr txBox="1"/>
          <p:nvPr/>
        </p:nvSpPr>
        <p:spPr>
          <a:xfrm>
            <a:off x="4245102" y="2230409"/>
            <a:ext cx="739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Clock</a:t>
            </a:r>
          </a:p>
        </p:txBody>
      </p:sp>
      <p:cxnSp>
        <p:nvCxnSpPr>
          <p:cNvPr id="79" name="Straight Connector 78"/>
          <p:cNvCxnSpPr/>
          <p:nvPr/>
        </p:nvCxnSpPr>
        <p:spPr bwMode="auto">
          <a:xfrm>
            <a:off x="5427726" y="3243834"/>
            <a:ext cx="0" cy="612648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/>
          <p:cNvCxnSpPr/>
          <p:nvPr/>
        </p:nvCxnSpPr>
        <p:spPr bwMode="auto">
          <a:xfrm>
            <a:off x="1230376" y="3463290"/>
            <a:ext cx="0" cy="393192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/>
          <p:cNvCxnSpPr/>
          <p:nvPr/>
        </p:nvCxnSpPr>
        <p:spPr bwMode="auto">
          <a:xfrm flipH="1">
            <a:off x="1226820" y="3844290"/>
            <a:ext cx="4200906" cy="0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/>
          <p:cNvCxnSpPr/>
          <p:nvPr/>
        </p:nvCxnSpPr>
        <p:spPr bwMode="auto">
          <a:xfrm>
            <a:off x="1226820" y="3463290"/>
            <a:ext cx="318516" cy="0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/>
          <p:nvPr/>
        </p:nvCxnSpPr>
        <p:spPr bwMode="auto">
          <a:xfrm flipH="1">
            <a:off x="1258697" y="3150054"/>
            <a:ext cx="137922" cy="153889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Straight Connector 83"/>
          <p:cNvCxnSpPr/>
          <p:nvPr/>
        </p:nvCxnSpPr>
        <p:spPr bwMode="auto">
          <a:xfrm flipH="1">
            <a:off x="3189351" y="3166889"/>
            <a:ext cx="137922" cy="153889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/>
          <p:nvPr/>
        </p:nvCxnSpPr>
        <p:spPr bwMode="auto">
          <a:xfrm flipH="1">
            <a:off x="5110988" y="3166888"/>
            <a:ext cx="137922" cy="153889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/>
          <p:cNvCxnSpPr/>
          <p:nvPr/>
        </p:nvCxnSpPr>
        <p:spPr bwMode="auto">
          <a:xfrm flipH="1">
            <a:off x="7275068" y="3163839"/>
            <a:ext cx="137922" cy="153889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TextBox 86"/>
          <p:cNvSpPr txBox="1"/>
          <p:nvPr/>
        </p:nvSpPr>
        <p:spPr>
          <a:xfrm>
            <a:off x="1178687" y="2914650"/>
            <a:ext cx="270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M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3123057" y="2913161"/>
            <a:ext cx="270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K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044694" y="2911672"/>
            <a:ext cx="270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K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7208774" y="2928400"/>
            <a:ext cx="270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N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1739265" y="5298948"/>
            <a:ext cx="1499616" cy="804672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Combinational Logic or</a:t>
            </a:r>
          </a:p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Next State Logic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4485513" y="5298948"/>
            <a:ext cx="646176" cy="804672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Flip Flops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6286881" y="5298948"/>
            <a:ext cx="1021080" cy="804672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Output Logic</a:t>
            </a:r>
          </a:p>
        </p:txBody>
      </p:sp>
      <p:sp>
        <p:nvSpPr>
          <p:cNvPr id="94" name="Isosceles Triangle 93"/>
          <p:cNvSpPr/>
          <p:nvPr/>
        </p:nvSpPr>
        <p:spPr bwMode="auto">
          <a:xfrm rot="10800000">
            <a:off x="4647057" y="5298949"/>
            <a:ext cx="323088" cy="155448"/>
          </a:xfrm>
          <a:prstGeom prst="triangl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0"/>
              </a:spcBef>
            </a:pPr>
            <a:endParaRPr lang="en-US" sz="1400">
              <a:solidFill>
                <a:srgbClr val="000000"/>
              </a:solidFill>
              <a:latin typeface="Arial" pitchFamily="34" charset="0"/>
            </a:endParaRPr>
          </a:p>
        </p:txBody>
      </p:sp>
      <p:cxnSp>
        <p:nvCxnSpPr>
          <p:cNvPr id="95" name="Straight Connector 94"/>
          <p:cNvCxnSpPr/>
          <p:nvPr/>
        </p:nvCxnSpPr>
        <p:spPr bwMode="auto">
          <a:xfrm flipH="1">
            <a:off x="852297" y="5701284"/>
            <a:ext cx="886968" cy="0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/>
          <p:cNvCxnSpPr>
            <a:stCxn id="92" idx="1"/>
          </p:cNvCxnSpPr>
          <p:nvPr/>
        </p:nvCxnSpPr>
        <p:spPr bwMode="auto">
          <a:xfrm flipH="1">
            <a:off x="3238881" y="5701284"/>
            <a:ext cx="1246632" cy="0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/>
          <p:nvPr/>
        </p:nvCxnSpPr>
        <p:spPr bwMode="auto">
          <a:xfrm flipH="1">
            <a:off x="5131689" y="5701284"/>
            <a:ext cx="1155192" cy="0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/>
          <p:cNvCxnSpPr/>
          <p:nvPr/>
        </p:nvCxnSpPr>
        <p:spPr bwMode="auto">
          <a:xfrm flipH="1">
            <a:off x="7307961" y="5701284"/>
            <a:ext cx="1155192" cy="0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9" name="TextBox 98"/>
          <p:cNvSpPr txBox="1"/>
          <p:nvPr/>
        </p:nvSpPr>
        <p:spPr>
          <a:xfrm>
            <a:off x="456819" y="5376673"/>
            <a:ext cx="790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Inputs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7672197" y="5376673"/>
            <a:ext cx="8884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Outputs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5315204" y="5161229"/>
            <a:ext cx="8023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Current</a:t>
            </a:r>
          </a:p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State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3573399" y="5161230"/>
            <a:ext cx="888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Next</a:t>
            </a:r>
          </a:p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State</a:t>
            </a:r>
          </a:p>
        </p:txBody>
      </p:sp>
      <p:cxnSp>
        <p:nvCxnSpPr>
          <p:cNvPr id="103" name="Straight Connector 102"/>
          <p:cNvCxnSpPr>
            <a:stCxn id="94" idx="3"/>
            <a:endCxn id="104" idx="2"/>
          </p:cNvCxnSpPr>
          <p:nvPr/>
        </p:nvCxnSpPr>
        <p:spPr bwMode="auto">
          <a:xfrm flipV="1">
            <a:off x="4808601" y="4995636"/>
            <a:ext cx="0" cy="303313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4439031" y="4687859"/>
            <a:ext cx="739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Clock</a:t>
            </a:r>
          </a:p>
        </p:txBody>
      </p:sp>
      <p:cxnSp>
        <p:nvCxnSpPr>
          <p:cNvPr id="105" name="Straight Connector 104"/>
          <p:cNvCxnSpPr/>
          <p:nvPr/>
        </p:nvCxnSpPr>
        <p:spPr bwMode="auto">
          <a:xfrm>
            <a:off x="5621655" y="5701284"/>
            <a:ext cx="0" cy="612648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Straight Connector 105"/>
          <p:cNvCxnSpPr/>
          <p:nvPr/>
        </p:nvCxnSpPr>
        <p:spPr bwMode="auto">
          <a:xfrm>
            <a:off x="1424305" y="5920740"/>
            <a:ext cx="0" cy="393192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/>
          <p:cNvCxnSpPr/>
          <p:nvPr/>
        </p:nvCxnSpPr>
        <p:spPr bwMode="auto">
          <a:xfrm flipH="1">
            <a:off x="1420749" y="6301740"/>
            <a:ext cx="4200906" cy="0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Straight Connector 107"/>
          <p:cNvCxnSpPr/>
          <p:nvPr/>
        </p:nvCxnSpPr>
        <p:spPr bwMode="auto">
          <a:xfrm>
            <a:off x="1420749" y="5920740"/>
            <a:ext cx="318516" cy="0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/>
          <p:cNvCxnSpPr/>
          <p:nvPr/>
        </p:nvCxnSpPr>
        <p:spPr bwMode="auto">
          <a:xfrm flipH="1">
            <a:off x="1452626" y="5607504"/>
            <a:ext cx="137922" cy="153889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0" name="Straight Connector 109"/>
          <p:cNvCxnSpPr/>
          <p:nvPr/>
        </p:nvCxnSpPr>
        <p:spPr bwMode="auto">
          <a:xfrm flipH="1">
            <a:off x="3383280" y="5624339"/>
            <a:ext cx="137922" cy="153889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/>
          <p:cNvCxnSpPr/>
          <p:nvPr/>
        </p:nvCxnSpPr>
        <p:spPr bwMode="auto">
          <a:xfrm flipH="1">
            <a:off x="5304917" y="5624338"/>
            <a:ext cx="137922" cy="153889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/>
          <p:cNvCxnSpPr/>
          <p:nvPr/>
        </p:nvCxnSpPr>
        <p:spPr bwMode="auto">
          <a:xfrm flipH="1">
            <a:off x="7468997" y="5621289"/>
            <a:ext cx="137922" cy="153889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3" name="TextBox 112"/>
          <p:cNvSpPr txBox="1"/>
          <p:nvPr/>
        </p:nvSpPr>
        <p:spPr>
          <a:xfrm>
            <a:off x="1372616" y="5372100"/>
            <a:ext cx="270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M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3316986" y="5370611"/>
            <a:ext cx="270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K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5238623" y="5369122"/>
            <a:ext cx="270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K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7402703" y="5385850"/>
            <a:ext cx="270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N</a:t>
            </a:r>
          </a:p>
        </p:txBody>
      </p:sp>
      <p:cxnSp>
        <p:nvCxnSpPr>
          <p:cNvPr id="117" name="Straight Connector 116"/>
          <p:cNvCxnSpPr/>
          <p:nvPr/>
        </p:nvCxnSpPr>
        <p:spPr bwMode="auto">
          <a:xfrm>
            <a:off x="1293495" y="5097781"/>
            <a:ext cx="0" cy="612648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8" name="Straight Connector 117"/>
          <p:cNvCxnSpPr/>
          <p:nvPr/>
        </p:nvCxnSpPr>
        <p:spPr bwMode="auto">
          <a:xfrm>
            <a:off x="6131306" y="5088638"/>
            <a:ext cx="0" cy="393192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Straight Connector 118"/>
          <p:cNvCxnSpPr/>
          <p:nvPr/>
        </p:nvCxnSpPr>
        <p:spPr bwMode="auto">
          <a:xfrm flipH="1">
            <a:off x="1293495" y="5097781"/>
            <a:ext cx="4846955" cy="0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Straight Connector 119"/>
          <p:cNvCxnSpPr/>
          <p:nvPr/>
        </p:nvCxnSpPr>
        <p:spPr bwMode="auto">
          <a:xfrm flipH="1">
            <a:off x="6117591" y="5472686"/>
            <a:ext cx="169290" cy="0"/>
          </a:xfrm>
          <a:prstGeom prst="line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59787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Finite State Machine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endParaRPr lang="en-US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AutoShape 2" descr="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AutoShape 4" descr="imag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pic>
        <p:nvPicPr>
          <p:cNvPr id="1029" name="Picture 5" descr="C:\Users\Jeffrey.Falkinburg\Documents\Courses\ECE383\Spr16\ECE383_slides\L8\state_machin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826" y="1954530"/>
            <a:ext cx="8282940" cy="2948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279780" y="6049708"/>
            <a:ext cx="84411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</a:rPr>
              <a:t>Figure 10.1 Block diagram of an FSM.</a:t>
            </a:r>
          </a:p>
        </p:txBody>
      </p:sp>
    </p:spTree>
    <p:extLst>
      <p:ext uri="{BB962C8B-B14F-4D97-AF65-F5344CB8AC3E}">
        <p14:creationId xmlns:p14="http://schemas.microsoft.com/office/powerpoint/2010/main" val="31912691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FSM Timing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23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8D56777-5443-449B-9B83-BB13C431DF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698" y="1772758"/>
            <a:ext cx="8248603" cy="2267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377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FSM Timing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sz="2200" u="sng" dirty="0"/>
              <a:t>Event 1</a:t>
            </a:r>
            <a:r>
              <a:rPr lang="en-US" sz="2200" dirty="0"/>
              <a:t>- Since flip flops sample their inputs on the positive edge of the clock, this point is the beginning of the timing analysis.`</a:t>
            </a:r>
            <a:endParaRPr lang="en-US" sz="2200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24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" name="Picture 2" descr="http://ece.ninja/383/lecture/img/lecture09-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667" y="3196130"/>
            <a:ext cx="7950200" cy="3224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lowchart: Connector 2">
            <a:extLst>
              <a:ext uri="{FF2B5EF4-FFF2-40B4-BE49-F238E27FC236}">
                <a16:creationId xmlns:a16="http://schemas.microsoft.com/office/drawing/2014/main" id="{B8603906-D9B2-45D4-8190-A0A43246DD56}"/>
              </a:ext>
            </a:extLst>
          </p:cNvPr>
          <p:cNvSpPr/>
          <p:nvPr/>
        </p:nvSpPr>
        <p:spPr bwMode="auto">
          <a:xfrm>
            <a:off x="1356360" y="3894770"/>
            <a:ext cx="312420" cy="297180"/>
          </a:xfrm>
          <a:prstGeom prst="flowChartConnector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446546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FSM Timing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sz="2200" u="sng" dirty="0"/>
              <a:t>Event 1</a:t>
            </a:r>
            <a:r>
              <a:rPr lang="en-US" sz="2200" dirty="0"/>
              <a:t>- Since flip flops sample their inputs on the positive edge of the clock, this point is the beginning of the timing analysis.</a:t>
            </a:r>
            <a:endParaRPr lang="en-US" sz="2200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25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" name="Picture 2" descr="http://ece.ninja/383/lecture/img/lecture09-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667" y="3196130"/>
            <a:ext cx="7950200" cy="3224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lowchart: Connector 2">
            <a:extLst>
              <a:ext uri="{FF2B5EF4-FFF2-40B4-BE49-F238E27FC236}">
                <a16:creationId xmlns:a16="http://schemas.microsoft.com/office/drawing/2014/main" id="{B8603906-D9B2-45D4-8190-A0A43246DD56}"/>
              </a:ext>
            </a:extLst>
          </p:cNvPr>
          <p:cNvSpPr/>
          <p:nvPr/>
        </p:nvSpPr>
        <p:spPr bwMode="auto">
          <a:xfrm>
            <a:off x="1356360" y="3894770"/>
            <a:ext cx="312420" cy="297180"/>
          </a:xfrm>
          <a:prstGeom prst="flowChartConnector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F97C84E7-560A-4DE0-ADC0-3B0884A365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2913" y="184728"/>
            <a:ext cx="4077479" cy="1121081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128876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FSM Timing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sz="2200" u="sng" dirty="0"/>
              <a:t>Event 2</a:t>
            </a:r>
            <a:r>
              <a:rPr lang="en-US" sz="2200" dirty="0"/>
              <a:t> - The propagation delay of the flip flops means a small delay occurs between the clock edge and the flip flop outputs, Q, becoming valid. This is the called the propagation delay of the flip flop and denoted </a:t>
            </a:r>
            <a:r>
              <a:rPr lang="en-US" sz="2200" dirty="0" err="1"/>
              <a:t>T_ff</a:t>
            </a:r>
            <a:r>
              <a:rPr lang="en-US" sz="2200" dirty="0"/>
              <a:t> in the diagram below.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26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" name="Picture 2" descr="http://ece.ninja/383/lecture/img/lecture09-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667" y="3196130"/>
            <a:ext cx="7950200" cy="3224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C0F1BB78-ED52-433D-BCD2-6443DD31F1E4}"/>
              </a:ext>
            </a:extLst>
          </p:cNvPr>
          <p:cNvSpPr/>
          <p:nvPr/>
        </p:nvSpPr>
        <p:spPr bwMode="auto">
          <a:xfrm>
            <a:off x="2720340" y="4443410"/>
            <a:ext cx="312420" cy="297180"/>
          </a:xfrm>
          <a:prstGeom prst="flowChartConnector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EC45573-F7E2-4ADF-B900-DDEDD225E8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2913" y="184728"/>
            <a:ext cx="4077479" cy="1121081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869840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FSM Timing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sz="2200" u="sng" dirty="0"/>
              <a:t>Event 3</a:t>
            </a:r>
            <a:r>
              <a:rPr lang="en-US" sz="2200" dirty="0"/>
              <a:t> - In order to maximize the clocking frequency of the FSM, the new inputs, X, to the FSM should be applied at the same moment that the flip flop outputs become valid.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27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" name="Picture 2" descr="http://ece.ninja/383/lecture/img/lecture09-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667" y="3196130"/>
            <a:ext cx="7950200" cy="3224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DB372EFB-8AAE-415C-9C33-F31914DCA0F4}"/>
              </a:ext>
            </a:extLst>
          </p:cNvPr>
          <p:cNvSpPr/>
          <p:nvPr/>
        </p:nvSpPr>
        <p:spPr bwMode="auto">
          <a:xfrm>
            <a:off x="2720340" y="3803330"/>
            <a:ext cx="312420" cy="297180"/>
          </a:xfrm>
          <a:prstGeom prst="flowChartConnector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3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9567186-E59A-453D-8A48-2D004F1ED2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2913" y="184728"/>
            <a:ext cx="4077479" cy="1121081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714483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FSM Timing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sz="2000" u="sng" dirty="0"/>
              <a:t>Event 4</a:t>
            </a:r>
            <a:r>
              <a:rPr lang="en-US" sz="2000" dirty="0"/>
              <a:t> - According to Figure above, changing Q and X causes the memory inputs to change (the Y signal above). The delay between the application of the new inputs to the MIE logic and Y becoming valid is the propagation delay of the combination logic, denoted </a:t>
            </a:r>
            <a:r>
              <a:rPr lang="en-US" sz="2000" dirty="0" err="1"/>
              <a:t>Tcombo</a:t>
            </a:r>
            <a:r>
              <a:rPr lang="en-US" sz="2000" dirty="0"/>
              <a:t>.</a:t>
            </a:r>
            <a:endParaRPr lang="en-US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28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" name="Picture 2" descr="http://ece.ninja/383/lecture/img/lecture09-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667" y="3196130"/>
            <a:ext cx="7950200" cy="3224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E13A726A-6F7F-4D18-A9E9-6CB20FD2D295}"/>
              </a:ext>
            </a:extLst>
          </p:cNvPr>
          <p:cNvSpPr/>
          <p:nvPr/>
        </p:nvSpPr>
        <p:spPr bwMode="auto">
          <a:xfrm>
            <a:off x="5722620" y="3803330"/>
            <a:ext cx="312420" cy="297180"/>
          </a:xfrm>
          <a:prstGeom prst="flowChartConnector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4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CF620DE-AA79-4606-848B-ECE1F59F47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2913" y="184728"/>
            <a:ext cx="4077479" cy="1121081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481827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FSM Timing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sz="2200" u="sng" dirty="0"/>
              <a:t>Event 5</a:t>
            </a:r>
            <a:r>
              <a:rPr lang="en-US" sz="2200" dirty="0"/>
              <a:t> - When the Y values are valid, a small delay occurs while the flip flops register their new inputs, denoted </a:t>
            </a:r>
            <a:r>
              <a:rPr lang="en-US" sz="2200" dirty="0" err="1"/>
              <a:t>Tsu</a:t>
            </a:r>
            <a:r>
              <a:rPr lang="en-US" sz="2200" dirty="0"/>
              <a:t>. After this setup time, the FSM is ready for another clock edge.</a:t>
            </a:r>
            <a:br>
              <a:rPr lang="en-US" sz="2200" dirty="0"/>
            </a:br>
            <a:endParaRPr lang="en-US" sz="2200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29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" name="Picture 2" descr="http://ece.ninja/383/lecture/img/lecture09-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667" y="3196130"/>
            <a:ext cx="7950200" cy="3224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376378FF-0004-4716-9A21-001A651596DA}"/>
              </a:ext>
            </a:extLst>
          </p:cNvPr>
          <p:cNvSpPr/>
          <p:nvPr/>
        </p:nvSpPr>
        <p:spPr bwMode="auto">
          <a:xfrm>
            <a:off x="6910388" y="4526314"/>
            <a:ext cx="312420" cy="297180"/>
          </a:xfrm>
          <a:prstGeom prst="flowChartConnector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5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8BA28A7-829D-4CA2-9314-6531BCBCF1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2913" y="184728"/>
            <a:ext cx="4077479" cy="1121081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653109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D Flip Flop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2879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The DAISY System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Lets bring in the cows.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30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0661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DAISY System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u="sng" dirty="0"/>
              <a:t>D</a:t>
            </a:r>
            <a:r>
              <a:rPr lang="en-US" b="0" dirty="0"/>
              <a:t>airy </a:t>
            </a:r>
            <a:r>
              <a:rPr lang="en-US" u="sng" dirty="0"/>
              <a:t>A</a:t>
            </a:r>
            <a:r>
              <a:rPr lang="en-US" b="0" dirty="0"/>
              <a:t>utomated </a:t>
            </a:r>
            <a:r>
              <a:rPr lang="en-US" u="sng" dirty="0"/>
              <a:t>I</a:t>
            </a:r>
            <a:r>
              <a:rPr lang="en-US" b="0" dirty="0"/>
              <a:t>nformation </a:t>
            </a:r>
            <a:r>
              <a:rPr lang="en-US" u="sng" dirty="0"/>
              <a:t>Sy</a:t>
            </a:r>
            <a:r>
              <a:rPr lang="en-US" b="0" dirty="0"/>
              <a:t>stem, or DAISY for short</a:t>
            </a:r>
          </a:p>
          <a:p>
            <a:r>
              <a:rPr lang="en-US" dirty="0"/>
              <a:t>Word Statement</a:t>
            </a:r>
            <a:r>
              <a:rPr lang="en-US" b="0" dirty="0"/>
              <a:t> Cows have a RFID tag attached to their collars. When the cow passes through the cattle chute on their way into the barn, a RFID reader reads the unique ID stored on the RFID tag and logs the cow into the barn. </a:t>
            </a:r>
          </a:p>
          <a:p>
            <a:pPr lvl="1"/>
            <a:r>
              <a:rPr lang="en-US" sz="2000" b="0" dirty="0"/>
              <a:t>The RFID system outputs a single bit: a 1 means the system has read an RFID tag and has successfully checked a cow back into the barn; a 0 means the RFID system is either still processing a tag or is not currently reading a tag.</a:t>
            </a:r>
          </a:p>
          <a:p>
            <a:pPr lvl="1"/>
            <a:r>
              <a:rPr lang="en-US" sz="2000" b="0" dirty="0"/>
              <a:t>The RFID system outputs a single bit: </a:t>
            </a:r>
          </a:p>
          <a:p>
            <a:pPr lvl="2"/>
            <a:r>
              <a:rPr lang="en-US" sz="2000" b="0" dirty="0"/>
              <a:t>Logic 1 – Cow Checked In</a:t>
            </a:r>
          </a:p>
          <a:p>
            <a:pPr lvl="2"/>
            <a:r>
              <a:rPr lang="en-US" sz="2000" b="0" dirty="0"/>
              <a:t>Logic 0 – Cow Not Processed</a:t>
            </a:r>
          </a:p>
          <a:p>
            <a:pPr lvl="1"/>
            <a:endParaRPr lang="en-US" b="0" dirty="0"/>
          </a:p>
          <a:p>
            <a:endParaRPr lang="en-US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975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DAISY System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In order to ensure each cow is scanned, the flow of cows into the barn is controlled by two gates at either end of the chute. Each gate is controlled by a single bit. To lift a gate, this input must be held at logic 1; to lower a gate, the input must be held at a logic 0. The sequence of raising and lowering the gates in order to control the flow of cows.</a:t>
            </a:r>
          </a:p>
          <a:p>
            <a:pPr lvl="1"/>
            <a:r>
              <a:rPr lang="en-US" b="0" dirty="0"/>
              <a:t>Flow of cows is controlled by two gates</a:t>
            </a:r>
          </a:p>
          <a:p>
            <a:pPr lvl="2"/>
            <a:r>
              <a:rPr lang="en-US" sz="2000" b="0" dirty="0"/>
              <a:t>Logic 1 – To lift a gate </a:t>
            </a:r>
          </a:p>
          <a:p>
            <a:pPr lvl="2"/>
            <a:r>
              <a:rPr lang="en-US" sz="2000" b="0" dirty="0"/>
              <a:t>Logic 0 – To lower a gate</a:t>
            </a:r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203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DAISY System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endParaRPr lang="en-US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33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146" name="Picture 2" descr="http://ece.ninja/383/lecture/img/lecture09-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509" y="1456267"/>
            <a:ext cx="6254983" cy="4968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04278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DAISY System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u="sng" dirty="0"/>
              <a:t>Step 1</a:t>
            </a:r>
            <a:r>
              <a:rPr lang="en-US" b="0" dirty="0"/>
              <a:t> - Gate1 is lifted allowing cow A to enter the chute.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34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146" name="Picture 2" descr="http://ece.ninja/383/lecture/img/lecture09-2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401"/>
          <a:stretch/>
        </p:blipFill>
        <p:spPr bwMode="auto">
          <a:xfrm>
            <a:off x="1492250" y="2704922"/>
            <a:ext cx="6159501" cy="1448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73053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DAISY System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u="sng" dirty="0"/>
              <a:t>Step 2</a:t>
            </a:r>
            <a:r>
              <a:rPr lang="en-US" b="0" dirty="0"/>
              <a:t> - The DAISY system has detected cow A is in the chute and closes gate1.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35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146" name="Picture 2" descr="http://ece.ninja/383/lecture/img/lecture09-2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907" b="47904"/>
          <a:stretch/>
        </p:blipFill>
        <p:spPr bwMode="auto">
          <a:xfrm>
            <a:off x="1492250" y="2861733"/>
            <a:ext cx="6159501" cy="1134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726009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DAISY System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u="sng" dirty="0"/>
              <a:t>Step 3</a:t>
            </a:r>
            <a:r>
              <a:rPr lang="en-US" b="0" dirty="0"/>
              <a:t> - The cow waits in the closed off chute until the RFID reader signals that it has read the tag and checked in cow A.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36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146" name="Picture 2" descr="http://ece.ninja/383/lecture/img/lecture09-2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924" b="24038"/>
          <a:stretch/>
        </p:blipFill>
        <p:spPr bwMode="auto">
          <a:xfrm>
            <a:off x="1492250" y="2840961"/>
            <a:ext cx="6159501" cy="1176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607217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DAISY System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u="sng" dirty="0"/>
              <a:t>Step 4</a:t>
            </a:r>
            <a:r>
              <a:rPr lang="en-US" b="0" dirty="0"/>
              <a:t> - Gate2 is raised allowing cow A to leave. If the cow takes more than 30 seconds to leave, then the cow is "goosed" by a three-second burst of compressed air. An air bust is repeated at 30-second intervals until the cow leaves the chute. At any time when the cow leaves the chute, Gate 2 is closed and the system transitions back to Step 1.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37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146" name="Picture 2" descr="http://ece.ninja/383/lecture/img/lecture09-2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593"/>
          <a:stretch/>
        </p:blipFill>
        <p:spPr bwMode="auto">
          <a:xfrm>
            <a:off x="1492250" y="4246878"/>
            <a:ext cx="6159501" cy="1243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07270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DAISY System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endParaRPr lang="en-US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38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146" name="Picture 2" descr="http://ece.ninja/383/lecture/img/lecture09-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509" y="1456267"/>
            <a:ext cx="6254983" cy="4968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878350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DAISY System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DAISY FSM Entity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39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2290" name="Picture 2" descr="http://ece.ninja/383/lecture/img/lecture09-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175" y="1905000"/>
            <a:ext cx="558165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217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5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524000"/>
            <a:ext cx="4535488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6" name="Rectangle 1"/>
          <p:cNvSpPr>
            <a:spLocks noChangeArrowheads="1"/>
          </p:cNvSpPr>
          <p:nvPr/>
        </p:nvSpPr>
        <p:spPr bwMode="auto">
          <a:xfrm>
            <a:off x="838200" y="5738812"/>
            <a:ext cx="1963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 dirty="0"/>
              <a:t>Figure 2.66 Circuit delay</a:t>
            </a:r>
            <a:endParaRPr lang="en-US" alt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11350" y="76200"/>
            <a:ext cx="6781800" cy="1143000"/>
          </a:xfrm>
          <a:prstGeom prst="rect">
            <a:avLst/>
          </a:prstGeom>
        </p:spPr>
        <p:txBody>
          <a:bodyPr anchor="ctr" anchorCtr="0"/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5pPr>
            <a:lvl6pPr marL="4572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6pPr>
            <a:lvl7pPr marL="9144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7pPr>
            <a:lvl8pPr marL="13716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8pPr>
            <a:lvl9pPr marL="18288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9pPr>
          </a:lstStyle>
          <a:p>
            <a:r>
              <a:rPr lang="en-US" kern="0" dirty="0">
                <a:solidFill>
                  <a:schemeClr val="tx1"/>
                </a:solidFill>
              </a:rPr>
              <a:t>Delay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4D65584-0C7D-48B8-BEDE-21A2E880225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1"/>
          <p:cNvSpPr txBox="1">
            <a:spLocks/>
          </p:cNvSpPr>
          <p:nvPr/>
        </p:nvSpPr>
        <p:spPr>
          <a:xfrm>
            <a:off x="86783" y="6182791"/>
            <a:ext cx="3613149" cy="238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5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1pPr>
            <a:lvl2pPr marL="742950" indent="-285750" algn="l" rtl="0" eaLnBrk="0" fontAlgn="base" hangingPunct="0">
              <a:spcBef>
                <a:spcPct val="5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2pPr>
            <a:lvl3pPr marL="1143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3pPr>
            <a:lvl4pPr marL="1600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4pPr>
            <a:lvl5pPr marL="20574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9pPr>
          </a:lstStyle>
          <a:p>
            <a:pPr eaLnBrk="1" hangingPunct="1"/>
            <a:r>
              <a:rPr lang="en-US" altLang="en-US" sz="1000" dirty="0">
                <a:solidFill>
                  <a:srgbClr val="000000"/>
                </a:solidFill>
              </a:rPr>
              <a:t>Copyright © 2013 Elsevier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23375367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DAISY System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Inputs to Daisy</a:t>
            </a:r>
          </a:p>
          <a:p>
            <a:endParaRPr lang="en-US" b="0" dirty="0"/>
          </a:p>
          <a:p>
            <a:endParaRPr lang="en-US" b="0" dirty="0"/>
          </a:p>
          <a:p>
            <a:r>
              <a:rPr lang="en-US" b="0" dirty="0"/>
              <a:t>Outputs to Daisy</a:t>
            </a:r>
          </a:p>
          <a:p>
            <a:endParaRPr lang="en-US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40</a:t>
            </a:fld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857610"/>
              </p:ext>
            </p:extLst>
          </p:nvPr>
        </p:nvGraphicFramePr>
        <p:xfrm>
          <a:off x="506412" y="2029011"/>
          <a:ext cx="8131176" cy="767979"/>
        </p:xfrm>
        <a:graphic>
          <a:graphicData uri="http://schemas.openxmlformats.org/drawingml/2006/table">
            <a:tbl>
              <a:tblPr/>
              <a:tblGrid>
                <a:gridCol w="2710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03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dirty="0">
                          <a:effectLst/>
                        </a:rPr>
                        <a:t>RFID Scanner = r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>
                          <a:effectLst/>
                        </a:rPr>
                        <a:t>Cow Present = c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>
                          <a:effectLst/>
                        </a:rPr>
                        <a:t>Timer Status = t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dirty="0">
                          <a:effectLst/>
                        </a:rPr>
                        <a:t>1 - Cow checked in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dirty="0">
                          <a:effectLst/>
                        </a:rPr>
                        <a:t>1 - cow present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>
                          <a:effectLst/>
                        </a:rPr>
                        <a:t>1 - timer up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dirty="0">
                          <a:effectLst/>
                        </a:rPr>
                        <a:t>0 - Cow not processed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dirty="0">
                          <a:effectLst/>
                        </a:rPr>
                        <a:t>0 - no cow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dirty="0">
                          <a:effectLst/>
                        </a:rPr>
                        <a:t>0 - timer running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139732"/>
              </p:ext>
            </p:extLst>
          </p:nvPr>
        </p:nvGraphicFramePr>
        <p:xfrm>
          <a:off x="506412" y="3385432"/>
          <a:ext cx="8131176" cy="1291095"/>
        </p:xfrm>
        <a:graphic>
          <a:graphicData uri="http://schemas.openxmlformats.org/drawingml/2006/table">
            <a:tbl>
              <a:tblPr/>
              <a:tblGrid>
                <a:gridCol w="2032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7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27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dirty="0">
                          <a:effectLst/>
                        </a:rPr>
                        <a:t>Gate1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>
                          <a:effectLst/>
                        </a:rPr>
                        <a:t>Gate2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>
                          <a:effectLst/>
                        </a:rPr>
                        <a:t>Timer Control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>
                          <a:effectLst/>
                        </a:rPr>
                        <a:t>Air Valve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dirty="0">
                          <a:effectLst/>
                        </a:rPr>
                        <a:t>1-gate up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>
                          <a:effectLst/>
                        </a:rPr>
                        <a:t>1-gate up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>
                          <a:effectLst/>
                        </a:rPr>
                        <a:t>00 Stop timer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>
                          <a:effectLst/>
                        </a:rPr>
                        <a:t>0 closed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>
                          <a:effectLst/>
                        </a:rPr>
                        <a:t>0-gate down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>
                          <a:effectLst/>
                        </a:rPr>
                        <a:t>0-gate down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>
                          <a:effectLst/>
                        </a:rPr>
                        <a:t>01 Set to 30 secs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>
                          <a:effectLst/>
                        </a:rPr>
                        <a:t>1 open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endParaRPr lang="en-US" sz="130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300" dirty="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dirty="0">
                          <a:effectLst/>
                        </a:rPr>
                        <a:t>10 Set to 3 secs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300" dirty="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123">
                <a:tc>
                  <a:txBody>
                    <a:bodyPr/>
                    <a:lstStyle/>
                    <a:p>
                      <a:pPr algn="l" fontAlgn="t"/>
                      <a:endParaRPr lang="en-US" sz="1300" dirty="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300" dirty="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dirty="0">
                          <a:effectLst/>
                        </a:rPr>
                        <a:t>11 Run timer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300" dirty="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00100" y="2919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br>
              <a:rPr lang="en-US" altLang="en-US" sz="1800">
                <a:solidFill>
                  <a:srgbClr val="000000"/>
                </a:solidFill>
                <a:latin typeface="Arial" charset="0"/>
                <a:cs typeface="Arial" charset="0"/>
              </a:rPr>
            </a:br>
            <a:endParaRPr lang="en-US" altLang="en-US" sz="18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8" name="Picture 2" descr="http://ece.ninja/383/lecture/img/lecture09-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9638" y="4714404"/>
            <a:ext cx="3104724" cy="1695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3997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DAISY System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State Diagram</a:t>
            </a:r>
          </a:p>
          <a:p>
            <a:pPr marL="863600" lvl="1" indent="-457200">
              <a:buFont typeface="+mj-lt"/>
              <a:buAutoNum type="arabicPeriod"/>
            </a:pPr>
            <a:r>
              <a:rPr lang="en-US" sz="1600" b="0" dirty="0"/>
              <a:t>Open gate1</a:t>
            </a:r>
          </a:p>
          <a:p>
            <a:pPr marL="863600" lvl="1" indent="-457200">
              <a:buFont typeface="+mj-lt"/>
              <a:buAutoNum type="arabicPeriod"/>
            </a:pPr>
            <a:r>
              <a:rPr lang="en-US" sz="1600" b="0" dirty="0"/>
              <a:t>Wait for cow to enter chute</a:t>
            </a:r>
          </a:p>
          <a:p>
            <a:pPr marL="863600" lvl="1" indent="-457200">
              <a:buFont typeface="+mj-lt"/>
              <a:buAutoNum type="arabicPeriod"/>
            </a:pPr>
            <a:r>
              <a:rPr lang="en-US" sz="1600" b="0" dirty="0"/>
              <a:t>Close gate1</a:t>
            </a:r>
          </a:p>
          <a:p>
            <a:pPr marL="863600" lvl="1" indent="-457200">
              <a:buFont typeface="+mj-lt"/>
              <a:buAutoNum type="arabicPeriod"/>
            </a:pPr>
            <a:r>
              <a:rPr lang="en-US" sz="1600" b="0" dirty="0"/>
              <a:t>Wait for RFID to read cow</a:t>
            </a:r>
          </a:p>
          <a:p>
            <a:pPr marL="863600" lvl="1" indent="-457200">
              <a:buFont typeface="+mj-lt"/>
              <a:buAutoNum type="arabicPeriod"/>
            </a:pPr>
            <a:r>
              <a:rPr lang="en-US" sz="1600" b="0" dirty="0"/>
              <a:t>Open gate2</a:t>
            </a:r>
          </a:p>
          <a:p>
            <a:pPr marL="863600" lvl="1" indent="-457200">
              <a:buFont typeface="+mj-lt"/>
              <a:buAutoNum type="arabicPeriod"/>
            </a:pPr>
            <a:r>
              <a:rPr lang="en-US" sz="1600" b="0" dirty="0"/>
              <a:t>Wait for cow to leave</a:t>
            </a:r>
          </a:p>
          <a:p>
            <a:pPr marL="863600" lvl="1" indent="-457200">
              <a:buFont typeface="+mj-lt"/>
              <a:buAutoNum type="arabicPeriod"/>
            </a:pPr>
            <a:r>
              <a:rPr lang="en-US" sz="1600" b="0" dirty="0"/>
              <a:t>If 30 seconds has transpired, then "goose" cow; </a:t>
            </a:r>
            <a:r>
              <a:rPr lang="en-US" sz="1600" b="0" dirty="0" err="1"/>
              <a:t>goto</a:t>
            </a:r>
            <a:r>
              <a:rPr lang="en-US" sz="1600" b="0" dirty="0"/>
              <a:t> Step 6</a:t>
            </a:r>
          </a:p>
          <a:p>
            <a:pPr marL="863600" lvl="1" indent="-457200">
              <a:buFont typeface="+mj-lt"/>
              <a:buAutoNum type="arabicPeriod"/>
            </a:pPr>
            <a:r>
              <a:rPr lang="en-US" sz="1600" b="0" dirty="0"/>
              <a:t>Else if the cow has left, then close gate2; </a:t>
            </a:r>
            <a:r>
              <a:rPr lang="en-US" sz="1600" b="0" dirty="0" err="1"/>
              <a:t>goto</a:t>
            </a:r>
            <a:r>
              <a:rPr lang="en-US" sz="1600" b="0" dirty="0"/>
              <a:t> Step 1</a:t>
            </a:r>
          </a:p>
          <a:p>
            <a:pPr marL="457200" indent="-457200">
              <a:buFont typeface="+mj-lt"/>
              <a:buAutoNum type="arabicPeriod"/>
            </a:pPr>
            <a:endParaRPr lang="en-US" sz="1600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41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00100" y="2919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br>
              <a:rPr lang="en-US" altLang="en-US" sz="1800">
                <a:solidFill>
                  <a:srgbClr val="000000"/>
                </a:solidFill>
                <a:latin typeface="Arial" charset="0"/>
                <a:cs typeface="Arial" charset="0"/>
              </a:rPr>
            </a:br>
            <a:endParaRPr lang="en-US" altLang="en-US" sz="18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18434" name="Picture 2" descr="http://ece.ninja/383/lecture/img/lecture09-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4266217"/>
            <a:ext cx="9001125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ece.ninja/383/lecture/img/lecture09-3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0101" y="1569493"/>
            <a:ext cx="3790371" cy="2069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9057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DAISY System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State Diagram</a:t>
            </a:r>
          </a:p>
          <a:p>
            <a:pPr marL="863600" lvl="1" indent="-457200">
              <a:buFont typeface="+mj-lt"/>
              <a:buAutoNum type="arabicPeriod"/>
            </a:pPr>
            <a:r>
              <a:rPr lang="en-US" sz="1600" b="0" dirty="0"/>
              <a:t>Open gate1</a:t>
            </a:r>
          </a:p>
          <a:p>
            <a:pPr marL="863600" lvl="1" indent="-457200">
              <a:buFont typeface="+mj-lt"/>
              <a:buAutoNum type="arabicPeriod"/>
            </a:pPr>
            <a:r>
              <a:rPr lang="en-US" sz="1600" b="0" dirty="0"/>
              <a:t>Wait for cow to enter chute</a:t>
            </a:r>
          </a:p>
          <a:p>
            <a:pPr marL="863600" lvl="1" indent="-457200">
              <a:buFont typeface="+mj-lt"/>
              <a:buAutoNum type="arabicPeriod"/>
            </a:pPr>
            <a:r>
              <a:rPr lang="en-US" sz="1600" b="0" dirty="0"/>
              <a:t>Close gate1</a:t>
            </a:r>
          </a:p>
          <a:p>
            <a:pPr marL="863600" lvl="1" indent="-457200">
              <a:buFont typeface="+mj-lt"/>
              <a:buAutoNum type="arabicPeriod"/>
            </a:pPr>
            <a:r>
              <a:rPr lang="en-US" sz="1600" b="0" dirty="0"/>
              <a:t>Wait for RFID to read cow</a:t>
            </a:r>
          </a:p>
          <a:p>
            <a:pPr marL="863600" lvl="1" indent="-457200">
              <a:buFont typeface="+mj-lt"/>
              <a:buAutoNum type="arabicPeriod"/>
            </a:pPr>
            <a:r>
              <a:rPr lang="en-US" sz="1600" b="0" dirty="0"/>
              <a:t>Open gate2</a:t>
            </a:r>
          </a:p>
          <a:p>
            <a:pPr marL="863600" lvl="1" indent="-457200">
              <a:buFont typeface="+mj-lt"/>
              <a:buAutoNum type="arabicPeriod"/>
            </a:pPr>
            <a:r>
              <a:rPr lang="en-US" sz="1600" b="0" dirty="0"/>
              <a:t>Wait for cow to leave</a:t>
            </a:r>
          </a:p>
          <a:p>
            <a:pPr marL="863600" lvl="1" indent="-457200">
              <a:buFont typeface="+mj-lt"/>
              <a:buAutoNum type="arabicPeriod"/>
            </a:pPr>
            <a:r>
              <a:rPr lang="en-US" sz="1600" b="0" dirty="0"/>
              <a:t>If 30 seconds has transpired, then "goose" cow; </a:t>
            </a:r>
            <a:r>
              <a:rPr lang="en-US" sz="1600" b="0" dirty="0" err="1"/>
              <a:t>goto</a:t>
            </a:r>
            <a:r>
              <a:rPr lang="en-US" sz="1600" b="0" dirty="0"/>
              <a:t> Step 6</a:t>
            </a:r>
          </a:p>
          <a:p>
            <a:pPr marL="863600" lvl="1" indent="-457200">
              <a:buFont typeface="+mj-lt"/>
              <a:buAutoNum type="arabicPeriod"/>
            </a:pPr>
            <a:r>
              <a:rPr lang="en-US" sz="1600" b="0" dirty="0"/>
              <a:t>Else if the cow has left, then close gate2; </a:t>
            </a:r>
            <a:r>
              <a:rPr lang="en-US" sz="1600" b="0" dirty="0" err="1"/>
              <a:t>goto</a:t>
            </a:r>
            <a:r>
              <a:rPr lang="en-US" sz="1600" b="0" dirty="0"/>
              <a:t> Step 1</a:t>
            </a:r>
          </a:p>
          <a:p>
            <a:pPr marL="457200" indent="-457200">
              <a:buFont typeface="+mj-lt"/>
              <a:buAutoNum type="arabicPeriod"/>
            </a:pPr>
            <a:endParaRPr lang="en-US" sz="1600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00100" y="2919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br>
              <a:rPr lang="en-US" altLang="en-US" sz="1800">
                <a:solidFill>
                  <a:srgbClr val="000000"/>
                </a:solidFill>
                <a:latin typeface="Arial" charset="0"/>
                <a:cs typeface="Arial" charset="0"/>
              </a:rPr>
            </a:br>
            <a:endParaRPr lang="en-US" altLang="en-US" sz="18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8" name="Picture 2" descr="http://ece.ninja/383/lecture/img/lecture09-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0101" y="1569493"/>
            <a:ext cx="3790371" cy="2069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lowchart: Connector 2">
            <a:extLst>
              <a:ext uri="{FF2B5EF4-FFF2-40B4-BE49-F238E27FC236}">
                <a16:creationId xmlns:a16="http://schemas.microsoft.com/office/drawing/2014/main" id="{A408F090-101E-42E8-AC33-1166C23554A2}"/>
              </a:ext>
            </a:extLst>
          </p:cNvPr>
          <p:cNvSpPr/>
          <p:nvPr/>
        </p:nvSpPr>
        <p:spPr bwMode="auto">
          <a:xfrm>
            <a:off x="229746" y="4978869"/>
            <a:ext cx="847564" cy="842975"/>
          </a:xfrm>
          <a:prstGeom prst="flowChartConnector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WaitEnter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Flowchart: Connector 8">
            <a:extLst>
              <a:ext uri="{FF2B5EF4-FFF2-40B4-BE49-F238E27FC236}">
                <a16:creationId xmlns:a16="http://schemas.microsoft.com/office/drawing/2014/main" id="{CAD68EE3-C053-4569-AD7C-549BFEC8667C}"/>
              </a:ext>
            </a:extLst>
          </p:cNvPr>
          <p:cNvSpPr/>
          <p:nvPr/>
        </p:nvSpPr>
        <p:spPr bwMode="auto">
          <a:xfrm>
            <a:off x="1608944" y="4978869"/>
            <a:ext cx="847564" cy="842975"/>
          </a:xfrm>
          <a:prstGeom prst="flowChartConnector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WaitRead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Flowchart: Connector 9">
            <a:extLst>
              <a:ext uri="{FF2B5EF4-FFF2-40B4-BE49-F238E27FC236}">
                <a16:creationId xmlns:a16="http://schemas.microsoft.com/office/drawing/2014/main" id="{C80C10E3-360F-4A70-BEF1-F18C4C267AE0}"/>
              </a:ext>
            </a:extLst>
          </p:cNvPr>
          <p:cNvSpPr/>
          <p:nvPr/>
        </p:nvSpPr>
        <p:spPr bwMode="auto">
          <a:xfrm>
            <a:off x="2988142" y="4978869"/>
            <a:ext cx="847564" cy="842975"/>
          </a:xfrm>
          <a:prstGeom prst="flowChartConnector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Set30</a:t>
            </a:r>
          </a:p>
        </p:txBody>
      </p:sp>
      <p:sp>
        <p:nvSpPr>
          <p:cNvPr id="12" name="Flowchart: Connector 11">
            <a:extLst>
              <a:ext uri="{FF2B5EF4-FFF2-40B4-BE49-F238E27FC236}">
                <a16:creationId xmlns:a16="http://schemas.microsoft.com/office/drawing/2014/main" id="{D6DA6CB5-F421-43B2-9CFB-D0715EF94C07}"/>
              </a:ext>
            </a:extLst>
          </p:cNvPr>
          <p:cNvSpPr/>
          <p:nvPr/>
        </p:nvSpPr>
        <p:spPr bwMode="auto">
          <a:xfrm>
            <a:off x="5746538" y="4978869"/>
            <a:ext cx="847564" cy="842975"/>
          </a:xfrm>
          <a:prstGeom prst="flowChartConnector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Set3</a:t>
            </a:r>
          </a:p>
        </p:txBody>
      </p:sp>
      <p:sp>
        <p:nvSpPr>
          <p:cNvPr id="13" name="Flowchart: Connector 12">
            <a:extLst>
              <a:ext uri="{FF2B5EF4-FFF2-40B4-BE49-F238E27FC236}">
                <a16:creationId xmlns:a16="http://schemas.microsoft.com/office/drawing/2014/main" id="{29C9AE57-F7DE-4EC8-8D8E-EDB97B191F18}"/>
              </a:ext>
            </a:extLst>
          </p:cNvPr>
          <p:cNvSpPr/>
          <p:nvPr/>
        </p:nvSpPr>
        <p:spPr bwMode="auto">
          <a:xfrm>
            <a:off x="7125736" y="4978869"/>
            <a:ext cx="847564" cy="842975"/>
          </a:xfrm>
          <a:prstGeom prst="flowChartConnector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Goose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14356C41-2A53-4F85-83C3-132D49E0C3F6}"/>
              </a:ext>
            </a:extLst>
          </p:cNvPr>
          <p:cNvGrpSpPr/>
          <p:nvPr/>
        </p:nvGrpSpPr>
        <p:grpSpPr>
          <a:xfrm>
            <a:off x="360219" y="4357644"/>
            <a:ext cx="847105" cy="751026"/>
            <a:chOff x="360219" y="4357644"/>
            <a:chExt cx="847105" cy="751026"/>
          </a:xfrm>
        </p:grpSpPr>
        <p:cxnSp>
          <p:nvCxnSpPr>
            <p:cNvPr id="15" name="Curved Connector 117">
              <a:extLst>
                <a:ext uri="{FF2B5EF4-FFF2-40B4-BE49-F238E27FC236}">
                  <a16:creationId xmlns:a16="http://schemas.microsoft.com/office/drawing/2014/main" id="{12A92699-376F-4E53-A424-CD55B2E38E5D}"/>
                </a:ext>
              </a:extLst>
            </p:cNvPr>
            <p:cNvCxnSpPr>
              <a:cxnSpLocks/>
              <a:stCxn id="3" idx="7"/>
              <a:endCxn id="3" idx="1"/>
            </p:cNvCxnSpPr>
            <p:nvPr/>
          </p:nvCxnSpPr>
          <p:spPr bwMode="auto">
            <a:xfrm rot="16200000" flipV="1">
              <a:off x="653528" y="4802661"/>
              <a:ext cx="12700" cy="599318"/>
            </a:xfrm>
            <a:prstGeom prst="curvedConnector3">
              <a:avLst>
                <a:gd name="adj1" fmla="val 4272055"/>
              </a:avLst>
            </a:prstGeom>
            <a:solidFill>
              <a:srgbClr val="0C2D83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999712EB-CDA9-4C1E-A48A-8CBBF67C2FEB}"/>
                </a:ext>
              </a:extLst>
            </p:cNvPr>
            <p:cNvSpPr txBox="1"/>
            <p:nvPr/>
          </p:nvSpPr>
          <p:spPr>
            <a:xfrm>
              <a:off x="711750" y="4357644"/>
              <a:ext cx="4955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hangingPunct="0">
                <a:spcBef>
                  <a:spcPct val="0"/>
                </a:spcBef>
              </a:pPr>
              <a:r>
                <a:rPr lang="en-US" sz="1400" dirty="0">
                  <a:solidFill>
                    <a:srgbClr val="000000"/>
                  </a:solidFill>
                  <a:latin typeface="Arial" pitchFamily="34" charset="0"/>
                </a:rPr>
                <a:t>c'</a:t>
              </a: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2BFD2C05-1034-4434-B45B-DDC8BAE4D86E}"/>
              </a:ext>
            </a:extLst>
          </p:cNvPr>
          <p:cNvGrpSpPr/>
          <p:nvPr/>
        </p:nvGrpSpPr>
        <p:grpSpPr>
          <a:xfrm>
            <a:off x="1077310" y="5093430"/>
            <a:ext cx="531634" cy="307777"/>
            <a:chOff x="1077310" y="5093430"/>
            <a:chExt cx="531634" cy="307777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56AF38F-78DA-4F9B-ACA5-2928630A4CF4}"/>
                </a:ext>
              </a:extLst>
            </p:cNvPr>
            <p:cNvSpPr txBox="1"/>
            <p:nvPr/>
          </p:nvSpPr>
          <p:spPr>
            <a:xfrm>
              <a:off x="1095340" y="5093430"/>
              <a:ext cx="4955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hangingPunct="0">
                <a:spcBef>
                  <a:spcPct val="0"/>
                </a:spcBef>
              </a:pPr>
              <a:r>
                <a:rPr lang="en-US" sz="1400" dirty="0">
                  <a:solidFill>
                    <a:srgbClr val="000000"/>
                  </a:solidFill>
                  <a:latin typeface="Arial" pitchFamily="34" charset="0"/>
                </a:rPr>
                <a:t>c</a:t>
              </a:r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E4D5C9E6-77DE-4BD1-9707-E614CB821749}"/>
                </a:ext>
              </a:extLst>
            </p:cNvPr>
            <p:cNvCxnSpPr>
              <a:stCxn id="3" idx="6"/>
              <a:endCxn id="9" idx="2"/>
            </p:cNvCxnSpPr>
            <p:nvPr/>
          </p:nvCxnSpPr>
          <p:spPr bwMode="auto">
            <a:xfrm>
              <a:off x="1077310" y="5400357"/>
              <a:ext cx="531634" cy="0"/>
            </a:xfrm>
            <a:prstGeom prst="straightConnector1">
              <a:avLst/>
            </a:prstGeom>
            <a:solidFill>
              <a:srgbClr val="0C2D83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57FB42DD-EF74-4E60-AAE9-6E5C96BF837E}"/>
              </a:ext>
            </a:extLst>
          </p:cNvPr>
          <p:cNvGrpSpPr/>
          <p:nvPr/>
        </p:nvGrpSpPr>
        <p:grpSpPr>
          <a:xfrm>
            <a:off x="2456508" y="5093430"/>
            <a:ext cx="531634" cy="307777"/>
            <a:chOff x="2456508" y="5093430"/>
            <a:chExt cx="531634" cy="307777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25EB143-4EEE-4B86-A70F-9D451F7C9B29}"/>
                </a:ext>
              </a:extLst>
            </p:cNvPr>
            <p:cNvSpPr txBox="1"/>
            <p:nvPr/>
          </p:nvSpPr>
          <p:spPr>
            <a:xfrm>
              <a:off x="2474538" y="5093430"/>
              <a:ext cx="4955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hangingPunct="0">
                <a:spcBef>
                  <a:spcPct val="0"/>
                </a:spcBef>
              </a:pPr>
              <a:r>
                <a:rPr lang="en-US" sz="1400" dirty="0">
                  <a:solidFill>
                    <a:srgbClr val="000000"/>
                  </a:solidFill>
                  <a:latin typeface="Arial" pitchFamily="34" charset="0"/>
                </a:rPr>
                <a:t>r</a:t>
              </a:r>
            </a:p>
          </p:txBody>
        </p: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40C9F4E3-062A-46BD-8990-E44ED390846F}"/>
                </a:ext>
              </a:extLst>
            </p:cNvPr>
            <p:cNvCxnSpPr/>
            <p:nvPr/>
          </p:nvCxnSpPr>
          <p:spPr bwMode="auto">
            <a:xfrm>
              <a:off x="2456508" y="5400357"/>
              <a:ext cx="531634" cy="0"/>
            </a:xfrm>
            <a:prstGeom prst="straightConnector1">
              <a:avLst/>
            </a:prstGeom>
            <a:solidFill>
              <a:srgbClr val="0C2D83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13EACC52-CCB0-4CEC-B368-DF1257056136}"/>
              </a:ext>
            </a:extLst>
          </p:cNvPr>
          <p:cNvGrpSpPr/>
          <p:nvPr/>
        </p:nvGrpSpPr>
        <p:grpSpPr>
          <a:xfrm>
            <a:off x="3835706" y="4978869"/>
            <a:ext cx="1379198" cy="842975"/>
            <a:chOff x="3835706" y="4978869"/>
            <a:chExt cx="1379198" cy="842975"/>
          </a:xfrm>
        </p:grpSpPr>
        <p:sp>
          <p:nvSpPr>
            <p:cNvPr id="11" name="Flowchart: Connector 10">
              <a:extLst>
                <a:ext uri="{FF2B5EF4-FFF2-40B4-BE49-F238E27FC236}">
                  <a16:creationId xmlns:a16="http://schemas.microsoft.com/office/drawing/2014/main" id="{4C777363-014D-4E71-AFE9-AAB9E89DF750}"/>
                </a:ext>
              </a:extLst>
            </p:cNvPr>
            <p:cNvSpPr/>
            <p:nvPr/>
          </p:nvSpPr>
          <p:spPr bwMode="auto">
            <a:xfrm>
              <a:off x="4367340" y="4978869"/>
              <a:ext cx="847564" cy="842975"/>
            </a:xfrm>
            <a:prstGeom prst="flowChartConnector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b="1" dirty="0" err="1">
                  <a:latin typeface="Arial" pitchFamily="34" charset="0"/>
                </a:rPr>
                <a:t>WaitLeave</a:t>
              </a: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1427E2E0-440F-41C5-855B-605DF9E49602}"/>
                </a:ext>
              </a:extLst>
            </p:cNvPr>
            <p:cNvCxnSpPr/>
            <p:nvPr/>
          </p:nvCxnSpPr>
          <p:spPr bwMode="auto">
            <a:xfrm>
              <a:off x="3835706" y="5400357"/>
              <a:ext cx="531634" cy="0"/>
            </a:xfrm>
            <a:prstGeom prst="straightConnector1">
              <a:avLst/>
            </a:prstGeom>
            <a:solidFill>
              <a:srgbClr val="0C2D83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F815A1F1-F130-4AC5-A8FA-C140E5C9F33A}"/>
              </a:ext>
            </a:extLst>
          </p:cNvPr>
          <p:cNvGrpSpPr/>
          <p:nvPr/>
        </p:nvGrpSpPr>
        <p:grpSpPr>
          <a:xfrm>
            <a:off x="5214904" y="5093430"/>
            <a:ext cx="531634" cy="307777"/>
            <a:chOff x="5214904" y="5093430"/>
            <a:chExt cx="531634" cy="307777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CBAF4F28-D409-4AEB-A080-2CB87130AC8E}"/>
                </a:ext>
              </a:extLst>
            </p:cNvPr>
            <p:cNvSpPr txBox="1"/>
            <p:nvPr/>
          </p:nvSpPr>
          <p:spPr>
            <a:xfrm>
              <a:off x="5232934" y="5093430"/>
              <a:ext cx="4955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hangingPunct="0">
                <a:spcBef>
                  <a:spcPct val="0"/>
                </a:spcBef>
              </a:pPr>
              <a:r>
                <a:rPr lang="en-US" sz="1400" dirty="0" err="1">
                  <a:solidFill>
                    <a:srgbClr val="000000"/>
                  </a:solidFill>
                  <a:latin typeface="Arial" pitchFamily="34" charset="0"/>
                </a:rPr>
                <a:t>tc</a:t>
              </a:r>
              <a:endParaRPr lang="en-US" sz="1400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02C86D30-DEF0-4811-93F0-A11734BD719F}"/>
                </a:ext>
              </a:extLst>
            </p:cNvPr>
            <p:cNvCxnSpPr/>
            <p:nvPr/>
          </p:nvCxnSpPr>
          <p:spPr bwMode="auto">
            <a:xfrm>
              <a:off x="5214904" y="5400357"/>
              <a:ext cx="531634" cy="0"/>
            </a:xfrm>
            <a:prstGeom prst="straightConnector1">
              <a:avLst/>
            </a:prstGeom>
            <a:solidFill>
              <a:srgbClr val="0C2D83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AEA7EBBF-7CD0-4663-BEC9-8B19FAFF0ECC}"/>
              </a:ext>
            </a:extLst>
          </p:cNvPr>
          <p:cNvCxnSpPr/>
          <p:nvPr/>
        </p:nvCxnSpPr>
        <p:spPr bwMode="auto">
          <a:xfrm>
            <a:off x="6594102" y="5400357"/>
            <a:ext cx="531634" cy="0"/>
          </a:xfrm>
          <a:prstGeom prst="straightConnector1">
            <a:avLst/>
          </a:prstGeom>
          <a:solidFill>
            <a:srgbClr val="0C2D8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53" name="Group 52">
            <a:extLst>
              <a:ext uri="{FF2B5EF4-FFF2-40B4-BE49-F238E27FC236}">
                <a16:creationId xmlns:a16="http://schemas.microsoft.com/office/drawing/2014/main" id="{1F1E8D1C-3D2D-4B95-B187-4D89C3379978}"/>
              </a:ext>
            </a:extLst>
          </p:cNvPr>
          <p:cNvGrpSpPr/>
          <p:nvPr/>
        </p:nvGrpSpPr>
        <p:grpSpPr>
          <a:xfrm>
            <a:off x="1756953" y="4357644"/>
            <a:ext cx="847105" cy="737374"/>
            <a:chOff x="1756953" y="4357644"/>
            <a:chExt cx="847105" cy="737374"/>
          </a:xfrm>
        </p:grpSpPr>
        <p:cxnSp>
          <p:nvCxnSpPr>
            <p:cNvPr id="26" name="Curved Connector 117">
              <a:extLst>
                <a:ext uri="{FF2B5EF4-FFF2-40B4-BE49-F238E27FC236}">
                  <a16:creationId xmlns:a16="http://schemas.microsoft.com/office/drawing/2014/main" id="{AF0512E3-313A-4503-9906-15A9B4F3DD86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2050262" y="4789009"/>
              <a:ext cx="12700" cy="599318"/>
            </a:xfrm>
            <a:prstGeom prst="curvedConnector3">
              <a:avLst>
                <a:gd name="adj1" fmla="val 4272055"/>
              </a:avLst>
            </a:prstGeom>
            <a:solidFill>
              <a:srgbClr val="0C2D83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89F2B50D-A1D2-4624-B8CC-786F45074FDE}"/>
                </a:ext>
              </a:extLst>
            </p:cNvPr>
            <p:cNvSpPr txBox="1"/>
            <p:nvPr/>
          </p:nvSpPr>
          <p:spPr>
            <a:xfrm>
              <a:off x="2108484" y="4357644"/>
              <a:ext cx="4955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hangingPunct="0">
                <a:spcBef>
                  <a:spcPct val="0"/>
                </a:spcBef>
              </a:pPr>
              <a:r>
                <a:rPr lang="en-US" sz="1400" dirty="0">
                  <a:solidFill>
                    <a:srgbClr val="000000"/>
                  </a:solidFill>
                  <a:latin typeface="Arial" pitchFamily="34" charset="0"/>
                </a:rPr>
                <a:t>r'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0CDE2346-A674-4602-8A75-E108BE980E12}"/>
              </a:ext>
            </a:extLst>
          </p:cNvPr>
          <p:cNvGrpSpPr/>
          <p:nvPr/>
        </p:nvGrpSpPr>
        <p:grpSpPr>
          <a:xfrm>
            <a:off x="4518216" y="4350992"/>
            <a:ext cx="847105" cy="731326"/>
            <a:chOff x="4518216" y="4350992"/>
            <a:chExt cx="847105" cy="731326"/>
          </a:xfrm>
        </p:grpSpPr>
        <p:cxnSp>
          <p:nvCxnSpPr>
            <p:cNvPr id="27" name="Curved Connector 117">
              <a:extLst>
                <a:ext uri="{FF2B5EF4-FFF2-40B4-BE49-F238E27FC236}">
                  <a16:creationId xmlns:a16="http://schemas.microsoft.com/office/drawing/2014/main" id="{A580906E-4489-44A1-8EB2-B9281CFAE2BA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4811525" y="4776309"/>
              <a:ext cx="12700" cy="599318"/>
            </a:xfrm>
            <a:prstGeom prst="curvedConnector3">
              <a:avLst>
                <a:gd name="adj1" fmla="val 4272055"/>
              </a:avLst>
            </a:prstGeom>
            <a:solidFill>
              <a:srgbClr val="0C2D83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17E5CBCF-A6D8-4F3E-A7FE-3ED16CB7EA4A}"/>
                </a:ext>
              </a:extLst>
            </p:cNvPr>
            <p:cNvSpPr txBox="1"/>
            <p:nvPr/>
          </p:nvSpPr>
          <p:spPr>
            <a:xfrm>
              <a:off x="4869747" y="4350992"/>
              <a:ext cx="4955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hangingPunct="0">
                <a:spcBef>
                  <a:spcPct val="0"/>
                </a:spcBef>
              </a:pPr>
              <a:r>
                <a:rPr lang="en-US" sz="1400" dirty="0" err="1">
                  <a:solidFill>
                    <a:srgbClr val="000000"/>
                  </a:solidFill>
                  <a:latin typeface="Arial" pitchFamily="34" charset="0"/>
                </a:rPr>
                <a:t>t’c</a:t>
              </a:r>
              <a:endParaRPr lang="en-US" sz="1400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B64E1F53-C47A-43F5-9B25-EDE86DE8263C}"/>
              </a:ext>
            </a:extLst>
          </p:cNvPr>
          <p:cNvGrpSpPr/>
          <p:nvPr/>
        </p:nvGrpSpPr>
        <p:grpSpPr>
          <a:xfrm>
            <a:off x="7279479" y="4342411"/>
            <a:ext cx="847105" cy="727207"/>
            <a:chOff x="7279479" y="4342411"/>
            <a:chExt cx="847105" cy="727207"/>
          </a:xfrm>
        </p:grpSpPr>
        <p:cxnSp>
          <p:nvCxnSpPr>
            <p:cNvPr id="28" name="Curved Connector 117">
              <a:extLst>
                <a:ext uri="{FF2B5EF4-FFF2-40B4-BE49-F238E27FC236}">
                  <a16:creationId xmlns:a16="http://schemas.microsoft.com/office/drawing/2014/main" id="{06AA612A-3B72-445F-860B-BFA42B7D1304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V="1">
              <a:off x="7572788" y="4763609"/>
              <a:ext cx="12700" cy="599318"/>
            </a:xfrm>
            <a:prstGeom prst="curvedConnector3">
              <a:avLst>
                <a:gd name="adj1" fmla="val 4272055"/>
              </a:avLst>
            </a:prstGeom>
            <a:solidFill>
              <a:srgbClr val="0C2D83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8B42CA6F-2AB0-4B52-A986-397B28F1EE53}"/>
                </a:ext>
              </a:extLst>
            </p:cNvPr>
            <p:cNvSpPr txBox="1"/>
            <p:nvPr/>
          </p:nvSpPr>
          <p:spPr>
            <a:xfrm>
              <a:off x="7631010" y="4342411"/>
              <a:ext cx="4955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hangingPunct="0">
                <a:spcBef>
                  <a:spcPct val="0"/>
                </a:spcBef>
              </a:pPr>
              <a:r>
                <a:rPr lang="en-US" sz="1400" dirty="0">
                  <a:solidFill>
                    <a:srgbClr val="000000"/>
                  </a:solidFill>
                  <a:latin typeface="Arial" pitchFamily="34" charset="0"/>
                </a:rPr>
                <a:t>t'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E44AD8A5-2A25-48B0-B429-16BFFAE42852}"/>
              </a:ext>
            </a:extLst>
          </p:cNvPr>
          <p:cNvGrpSpPr/>
          <p:nvPr/>
        </p:nvGrpSpPr>
        <p:grpSpPr>
          <a:xfrm>
            <a:off x="659878" y="5815494"/>
            <a:ext cx="4137594" cy="388677"/>
            <a:chOff x="659878" y="5815494"/>
            <a:chExt cx="4137594" cy="388677"/>
          </a:xfrm>
        </p:grpSpPr>
        <p:cxnSp>
          <p:nvCxnSpPr>
            <p:cNvPr id="14" name="Curved Connector 127">
              <a:extLst>
                <a:ext uri="{FF2B5EF4-FFF2-40B4-BE49-F238E27FC236}">
                  <a16:creationId xmlns:a16="http://schemas.microsoft.com/office/drawing/2014/main" id="{890130E0-68F6-42BA-98F5-47AEB916B3D0}"/>
                </a:ext>
              </a:extLst>
            </p:cNvPr>
            <p:cNvCxnSpPr>
              <a:cxnSpLocks/>
              <a:stCxn id="11" idx="4"/>
              <a:endCxn id="3" idx="4"/>
            </p:cNvCxnSpPr>
            <p:nvPr/>
          </p:nvCxnSpPr>
          <p:spPr bwMode="auto">
            <a:xfrm rot="5400000">
              <a:off x="2722325" y="3753047"/>
              <a:ext cx="12700" cy="4137594"/>
            </a:xfrm>
            <a:prstGeom prst="curvedConnector3">
              <a:avLst>
                <a:gd name="adj1" fmla="val 3000000"/>
              </a:avLst>
            </a:prstGeom>
            <a:solidFill>
              <a:srgbClr val="0C2D83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4BB64502-3A2A-4959-B113-D1713A9BD21E}"/>
                </a:ext>
              </a:extLst>
            </p:cNvPr>
            <p:cNvSpPr txBox="1"/>
            <p:nvPr/>
          </p:nvSpPr>
          <p:spPr>
            <a:xfrm>
              <a:off x="2480888" y="5896394"/>
              <a:ext cx="4955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hangingPunct="0">
                <a:spcBef>
                  <a:spcPct val="0"/>
                </a:spcBef>
              </a:pPr>
              <a:r>
                <a:rPr lang="en-US" sz="1400" dirty="0">
                  <a:solidFill>
                    <a:srgbClr val="000000"/>
                  </a:solidFill>
                  <a:latin typeface="Arial" pitchFamily="34" charset="0"/>
                </a:rPr>
                <a:t>c'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7E376D36-083C-44B8-8B62-B1B63FFE8AA1}"/>
              </a:ext>
            </a:extLst>
          </p:cNvPr>
          <p:cNvGrpSpPr/>
          <p:nvPr/>
        </p:nvGrpSpPr>
        <p:grpSpPr>
          <a:xfrm>
            <a:off x="3411924" y="5809144"/>
            <a:ext cx="4137594" cy="420637"/>
            <a:chOff x="3411924" y="5809144"/>
            <a:chExt cx="4137594" cy="420637"/>
          </a:xfrm>
        </p:grpSpPr>
        <p:cxnSp>
          <p:nvCxnSpPr>
            <p:cNvPr id="32" name="Curved Connector 127">
              <a:extLst>
                <a:ext uri="{FF2B5EF4-FFF2-40B4-BE49-F238E27FC236}">
                  <a16:creationId xmlns:a16="http://schemas.microsoft.com/office/drawing/2014/main" id="{62853EA5-0E45-4E2A-852E-6488D7250C9A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5474371" y="3746697"/>
              <a:ext cx="12700" cy="4137594"/>
            </a:xfrm>
            <a:prstGeom prst="curvedConnector3">
              <a:avLst>
                <a:gd name="adj1" fmla="val 3000000"/>
              </a:avLst>
            </a:prstGeom>
            <a:solidFill>
              <a:srgbClr val="0C2D83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078919B0-5C81-4C69-B037-3B02B1119C56}"/>
                </a:ext>
              </a:extLst>
            </p:cNvPr>
            <p:cNvSpPr txBox="1"/>
            <p:nvPr/>
          </p:nvSpPr>
          <p:spPr>
            <a:xfrm>
              <a:off x="5232934" y="5922004"/>
              <a:ext cx="4955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eaLnBrk="0" hangingPunct="0">
                <a:spcBef>
                  <a:spcPct val="0"/>
                </a:spcBef>
              </a:pPr>
              <a:r>
                <a:rPr lang="en-US" sz="1400" dirty="0">
                  <a:solidFill>
                    <a:srgbClr val="000000"/>
                  </a:solidFill>
                  <a:latin typeface="Arial" pitchFamily="34" charset="0"/>
                </a:rPr>
                <a:t>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79099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10" grpId="0" animBg="1"/>
      <p:bldP spid="12" grpId="0" animBg="1"/>
      <p:bldP spid="13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DAISY System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Memory Input Equations</a:t>
            </a:r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r>
              <a:rPr lang="en-US" b="0" dirty="0"/>
              <a:t>How many Flip Flops do we need?</a:t>
            </a:r>
          </a:p>
          <a:p>
            <a:endParaRPr lang="en-US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00100" y="2919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br>
              <a:rPr lang="en-US" altLang="en-US" sz="1800">
                <a:solidFill>
                  <a:srgbClr val="000000"/>
                </a:solidFill>
                <a:latin typeface="Arial" charset="0"/>
                <a:cs typeface="Arial" charset="0"/>
              </a:rPr>
            </a:br>
            <a:endParaRPr lang="en-US" altLang="en-US" sz="18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391547"/>
              </p:ext>
            </p:extLst>
          </p:nvPr>
        </p:nvGraphicFramePr>
        <p:xfrm>
          <a:off x="681567" y="2023437"/>
          <a:ext cx="8131174" cy="1791951"/>
        </p:xfrm>
        <a:graphic>
          <a:graphicData uri="http://schemas.openxmlformats.org/drawingml/2006/table">
            <a:tbl>
              <a:tblPr/>
              <a:tblGrid>
                <a:gridCol w="4065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5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dirty="0">
                          <a:effectLst/>
                        </a:rPr>
                        <a:t>State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>
                          <a:effectLst/>
                        </a:rPr>
                        <a:t>Code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>
                          <a:effectLst/>
                        </a:rPr>
                        <a:t>WaitEnter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>
                          <a:effectLst/>
                        </a:rPr>
                        <a:t>000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>
                          <a:effectLst/>
                        </a:rPr>
                        <a:t>WaitRead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>
                          <a:effectLst/>
                        </a:rPr>
                        <a:t>001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>
                          <a:effectLst/>
                        </a:rPr>
                        <a:t>Set30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>
                          <a:effectLst/>
                        </a:rPr>
                        <a:t>010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>
                          <a:effectLst/>
                        </a:rPr>
                        <a:t>WaitLeave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>
                          <a:effectLst/>
                        </a:rPr>
                        <a:t>011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>
                          <a:effectLst/>
                        </a:rPr>
                        <a:t>Set3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>
                          <a:effectLst/>
                        </a:rPr>
                        <a:t>100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dirty="0">
                          <a:effectLst/>
                        </a:rPr>
                        <a:t>Goose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dirty="0">
                          <a:effectLst/>
                        </a:rPr>
                        <a:t>101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800100" y="2803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br>
              <a:rPr lang="en-US" altLang="en-US" sz="1800">
                <a:solidFill>
                  <a:srgbClr val="000000"/>
                </a:solidFill>
                <a:latin typeface="Arial" charset="0"/>
                <a:cs typeface="Arial" charset="0"/>
              </a:rPr>
            </a:br>
            <a:endParaRPr lang="en-US" altLang="en-US" sz="18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5F43DD1-7969-4EB9-B2A4-9DC4352D65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353" y="4315773"/>
            <a:ext cx="7913294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437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DAISY System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Solve for three (one for each flip flop) 6-input Boolean Expressions </a:t>
            </a:r>
          </a:p>
          <a:p>
            <a:pPr lvl="1"/>
            <a:r>
              <a:rPr lang="en-US" b="0" dirty="0"/>
              <a:t>Using </a:t>
            </a:r>
            <a:r>
              <a:rPr lang="en-US" dirty="0"/>
              <a:t>espresso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00100" y="2919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br>
              <a:rPr lang="en-US" altLang="en-US" sz="1800">
                <a:solidFill>
                  <a:srgbClr val="000000"/>
                </a:solidFill>
                <a:latin typeface="Arial" charset="0"/>
                <a:cs typeface="Arial" charset="0"/>
              </a:rPr>
            </a:br>
            <a:endParaRPr lang="en-US" altLang="en-US" sz="18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800100" y="2803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br>
              <a:rPr lang="en-US" altLang="en-US" sz="1800">
                <a:solidFill>
                  <a:srgbClr val="000000"/>
                </a:solidFill>
                <a:latin typeface="Arial" charset="0"/>
                <a:cs typeface="Arial" charset="0"/>
              </a:rPr>
            </a:br>
            <a:endParaRPr lang="en-US" altLang="en-US" sz="18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86416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DAISY System – Expresso input file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endParaRPr lang="en-US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00100" y="2919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br>
              <a:rPr lang="en-US" altLang="en-US" sz="1800">
                <a:solidFill>
                  <a:srgbClr val="000000"/>
                </a:solidFill>
                <a:latin typeface="Arial" charset="0"/>
                <a:cs typeface="Arial" charset="0"/>
              </a:rPr>
            </a:br>
            <a:endParaRPr lang="en-US" altLang="en-US" sz="18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800100" y="2803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br>
              <a:rPr lang="en-US" altLang="en-US" sz="1800">
                <a:solidFill>
                  <a:srgbClr val="000000"/>
                </a:solidFill>
                <a:latin typeface="Arial" charset="0"/>
                <a:cs typeface="Arial" charset="0"/>
              </a:rPr>
            </a:br>
            <a:endParaRPr lang="en-US" altLang="en-US" sz="18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790" y="1424843"/>
            <a:ext cx="846161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dirty="0">
                <a:solidFill>
                  <a:srgbClr val="000000"/>
                </a:solidFill>
              </a:rPr>
              <a:t>.i 6 # .i specifies the number of inputs </a:t>
            </a:r>
          </a:p>
          <a:p>
            <a:pPr>
              <a:spcBef>
                <a:spcPts val="0"/>
              </a:spcBef>
            </a:pPr>
            <a:r>
              <a:rPr lang="en-US" sz="1800" dirty="0">
                <a:solidFill>
                  <a:srgbClr val="000000"/>
                </a:solidFill>
              </a:rPr>
              <a:t>.o 3 # .o specifies the number of outputs </a:t>
            </a:r>
          </a:p>
          <a:p>
            <a:pPr>
              <a:spcBef>
                <a:spcPts val="0"/>
              </a:spcBef>
            </a:pPr>
            <a:r>
              <a:rPr lang="en-US" sz="1800" dirty="0">
                <a:solidFill>
                  <a:srgbClr val="000000"/>
                </a:solidFill>
              </a:rPr>
              <a:t>.</a:t>
            </a:r>
            <a:r>
              <a:rPr lang="en-US" sz="1800" dirty="0" err="1">
                <a:solidFill>
                  <a:srgbClr val="000000"/>
                </a:solidFill>
              </a:rPr>
              <a:t>ilb</a:t>
            </a:r>
            <a:r>
              <a:rPr lang="en-US" sz="1800" dirty="0">
                <a:solidFill>
                  <a:srgbClr val="000000"/>
                </a:solidFill>
              </a:rPr>
              <a:t> Q2 Q1 Q0 R C T # This line specifies the names of the inputs in order </a:t>
            </a:r>
          </a:p>
          <a:p>
            <a:pPr>
              <a:spcBef>
                <a:spcPts val="0"/>
              </a:spcBef>
            </a:pPr>
            <a:r>
              <a:rPr lang="en-US" sz="1800" dirty="0">
                <a:solidFill>
                  <a:srgbClr val="000000"/>
                </a:solidFill>
              </a:rPr>
              <a:t>.</a:t>
            </a:r>
            <a:r>
              <a:rPr lang="en-US" sz="1800" dirty="0" err="1">
                <a:solidFill>
                  <a:srgbClr val="000000"/>
                </a:solidFill>
              </a:rPr>
              <a:t>ob</a:t>
            </a:r>
            <a:r>
              <a:rPr lang="en-US" sz="1800" dirty="0">
                <a:solidFill>
                  <a:srgbClr val="000000"/>
                </a:solidFill>
              </a:rPr>
              <a:t> D2 D1 D0 	# This line specifies the names of the outputs in order </a:t>
            </a:r>
          </a:p>
          <a:p>
            <a:pPr>
              <a:spcBef>
                <a:spcPts val="0"/>
              </a:spcBef>
            </a:pPr>
            <a:r>
              <a:rPr lang="en-US" sz="1800" dirty="0">
                <a:solidFill>
                  <a:srgbClr val="000000"/>
                </a:solidFill>
              </a:rPr>
              <a:t>		# The first six digits (before the space) correspond </a:t>
            </a:r>
          </a:p>
          <a:p>
            <a:pPr>
              <a:spcBef>
                <a:spcPts val="0"/>
              </a:spcBef>
            </a:pPr>
            <a:r>
              <a:rPr lang="en-US" sz="1800" dirty="0">
                <a:solidFill>
                  <a:srgbClr val="000000"/>
                </a:solidFill>
              </a:rPr>
              <a:t>		# to the inputs, the three after the space correspond </a:t>
            </a:r>
          </a:p>
          <a:p>
            <a:pPr>
              <a:spcBef>
                <a:spcPts val="0"/>
              </a:spcBef>
            </a:pPr>
            <a:r>
              <a:rPr lang="en-US" sz="1800" dirty="0">
                <a:solidFill>
                  <a:srgbClr val="000000"/>
                </a:solidFill>
              </a:rPr>
              <a:t>		# to the outputs, both in order specified above. </a:t>
            </a:r>
          </a:p>
          <a:p>
            <a:pPr>
              <a:spcBef>
                <a:spcPts val="0"/>
              </a:spcBef>
            </a:pPr>
            <a:r>
              <a:rPr lang="en-US" sz="1800" dirty="0">
                <a:solidFill>
                  <a:srgbClr val="000000"/>
                </a:solidFill>
              </a:rPr>
              <a:t>000 -0- 000 # </a:t>
            </a:r>
            <a:r>
              <a:rPr lang="en-US" sz="1800" dirty="0" err="1">
                <a:solidFill>
                  <a:srgbClr val="000000"/>
                </a:solidFill>
              </a:rPr>
              <a:t>WaitEnter</a:t>
            </a:r>
            <a:r>
              <a:rPr lang="en-US" sz="1800" dirty="0">
                <a:solidFill>
                  <a:srgbClr val="000000"/>
                </a:solidFill>
              </a:rPr>
              <a:t> + c' =&gt; </a:t>
            </a:r>
            <a:r>
              <a:rPr lang="en-US" sz="1800" dirty="0" err="1">
                <a:solidFill>
                  <a:srgbClr val="000000"/>
                </a:solidFill>
              </a:rPr>
              <a:t>WaitEnter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sz="1800" dirty="0">
                <a:solidFill>
                  <a:srgbClr val="000000"/>
                </a:solidFill>
              </a:rPr>
              <a:t>000 -1- 001 # </a:t>
            </a:r>
            <a:r>
              <a:rPr lang="en-US" sz="1800" dirty="0" err="1">
                <a:solidFill>
                  <a:srgbClr val="000000"/>
                </a:solidFill>
              </a:rPr>
              <a:t>WaitEnter</a:t>
            </a:r>
            <a:r>
              <a:rPr lang="en-US" sz="1800" dirty="0">
                <a:solidFill>
                  <a:srgbClr val="000000"/>
                </a:solidFill>
              </a:rPr>
              <a:t> + c =&gt; </a:t>
            </a:r>
            <a:r>
              <a:rPr lang="en-US" sz="1800" dirty="0" err="1">
                <a:solidFill>
                  <a:srgbClr val="000000"/>
                </a:solidFill>
              </a:rPr>
              <a:t>WaitRead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sz="1800" dirty="0">
                <a:solidFill>
                  <a:srgbClr val="000000"/>
                </a:solidFill>
              </a:rPr>
              <a:t>001 0-- 001 # </a:t>
            </a:r>
            <a:r>
              <a:rPr lang="en-US" sz="1800" dirty="0" err="1">
                <a:solidFill>
                  <a:srgbClr val="000000"/>
                </a:solidFill>
              </a:rPr>
              <a:t>WaitRead</a:t>
            </a:r>
            <a:r>
              <a:rPr lang="en-US" sz="1800" dirty="0">
                <a:solidFill>
                  <a:srgbClr val="000000"/>
                </a:solidFill>
              </a:rPr>
              <a:t> + r' =&gt; </a:t>
            </a:r>
            <a:r>
              <a:rPr lang="en-US" sz="1800" dirty="0" err="1">
                <a:solidFill>
                  <a:srgbClr val="000000"/>
                </a:solidFill>
              </a:rPr>
              <a:t>WaitRead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sz="1800" dirty="0">
                <a:solidFill>
                  <a:srgbClr val="000000"/>
                </a:solidFill>
              </a:rPr>
              <a:t>001 1-- 010 # </a:t>
            </a:r>
            <a:r>
              <a:rPr lang="en-US" sz="1800" dirty="0" err="1">
                <a:solidFill>
                  <a:srgbClr val="000000"/>
                </a:solidFill>
              </a:rPr>
              <a:t>WaitRead</a:t>
            </a:r>
            <a:r>
              <a:rPr lang="en-US" sz="1800" dirty="0">
                <a:solidFill>
                  <a:srgbClr val="000000"/>
                </a:solidFill>
              </a:rPr>
              <a:t> + r =&gt; Set30 </a:t>
            </a:r>
          </a:p>
          <a:p>
            <a:pPr>
              <a:spcBef>
                <a:spcPts val="0"/>
              </a:spcBef>
            </a:pPr>
            <a:r>
              <a:rPr lang="en-US" sz="1800" dirty="0">
                <a:solidFill>
                  <a:srgbClr val="000000"/>
                </a:solidFill>
              </a:rPr>
              <a:t>010 --- 011 # Set30 =&gt; </a:t>
            </a:r>
            <a:r>
              <a:rPr lang="en-US" sz="1800" dirty="0" err="1">
                <a:solidFill>
                  <a:srgbClr val="000000"/>
                </a:solidFill>
              </a:rPr>
              <a:t>WaitLeave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sz="1800" dirty="0">
                <a:solidFill>
                  <a:srgbClr val="000000"/>
                </a:solidFill>
              </a:rPr>
              <a:t>011 -10 011 # </a:t>
            </a:r>
            <a:r>
              <a:rPr lang="en-US" sz="1800" dirty="0" err="1">
                <a:solidFill>
                  <a:srgbClr val="000000"/>
                </a:solidFill>
              </a:rPr>
              <a:t>WaitLeave</a:t>
            </a:r>
            <a:r>
              <a:rPr lang="en-US" sz="1800" dirty="0">
                <a:solidFill>
                  <a:srgbClr val="000000"/>
                </a:solidFill>
              </a:rPr>
              <a:t> + </a:t>
            </a:r>
            <a:r>
              <a:rPr lang="en-US" sz="1800" dirty="0" err="1">
                <a:solidFill>
                  <a:srgbClr val="000000"/>
                </a:solidFill>
              </a:rPr>
              <a:t>t’c</a:t>
            </a:r>
            <a:r>
              <a:rPr lang="en-US" sz="1800" dirty="0">
                <a:solidFill>
                  <a:srgbClr val="000000"/>
                </a:solidFill>
              </a:rPr>
              <a:t> =&gt; </a:t>
            </a:r>
            <a:r>
              <a:rPr lang="en-US" sz="1800" dirty="0" err="1">
                <a:solidFill>
                  <a:srgbClr val="000000"/>
                </a:solidFill>
              </a:rPr>
              <a:t>WaitLeave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sz="1800" dirty="0">
                <a:solidFill>
                  <a:srgbClr val="000000"/>
                </a:solidFill>
              </a:rPr>
              <a:t>011 -11 100 # </a:t>
            </a:r>
            <a:r>
              <a:rPr lang="en-US" sz="1800" dirty="0" err="1">
                <a:solidFill>
                  <a:srgbClr val="000000"/>
                </a:solidFill>
              </a:rPr>
              <a:t>WaitLeave</a:t>
            </a:r>
            <a:r>
              <a:rPr lang="en-US" sz="1800" dirty="0">
                <a:solidFill>
                  <a:srgbClr val="000000"/>
                </a:solidFill>
              </a:rPr>
              <a:t> + </a:t>
            </a:r>
            <a:r>
              <a:rPr lang="en-US" sz="1800" dirty="0" err="1">
                <a:solidFill>
                  <a:srgbClr val="000000"/>
                </a:solidFill>
              </a:rPr>
              <a:t>tc</a:t>
            </a:r>
            <a:r>
              <a:rPr lang="en-US" sz="1800" dirty="0">
                <a:solidFill>
                  <a:srgbClr val="000000"/>
                </a:solidFill>
              </a:rPr>
              <a:t> =&gt; Set3 </a:t>
            </a:r>
          </a:p>
          <a:p>
            <a:pPr>
              <a:spcBef>
                <a:spcPts val="0"/>
              </a:spcBef>
            </a:pPr>
            <a:r>
              <a:rPr lang="en-US" sz="1800" dirty="0">
                <a:solidFill>
                  <a:srgbClr val="000000"/>
                </a:solidFill>
              </a:rPr>
              <a:t>011 -0- 000 # </a:t>
            </a:r>
            <a:r>
              <a:rPr lang="en-US" sz="1800" dirty="0" err="1">
                <a:solidFill>
                  <a:srgbClr val="000000"/>
                </a:solidFill>
              </a:rPr>
              <a:t>WaitLeave</a:t>
            </a:r>
            <a:r>
              <a:rPr lang="en-US" sz="1800" dirty="0">
                <a:solidFill>
                  <a:srgbClr val="000000"/>
                </a:solidFill>
              </a:rPr>
              <a:t> + c' =&gt; </a:t>
            </a:r>
            <a:r>
              <a:rPr lang="en-US" sz="1800" dirty="0" err="1">
                <a:solidFill>
                  <a:srgbClr val="000000"/>
                </a:solidFill>
              </a:rPr>
              <a:t>WaitEnter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sz="1800" dirty="0">
                <a:solidFill>
                  <a:srgbClr val="000000"/>
                </a:solidFill>
              </a:rPr>
              <a:t>100 --- 101 # Set3 =&gt; Goose </a:t>
            </a:r>
          </a:p>
          <a:p>
            <a:pPr>
              <a:spcBef>
                <a:spcPts val="0"/>
              </a:spcBef>
            </a:pPr>
            <a:r>
              <a:rPr lang="en-US" sz="1800" dirty="0">
                <a:solidFill>
                  <a:srgbClr val="000000"/>
                </a:solidFill>
              </a:rPr>
              <a:t>101 --0 101 # Goose + t' =&gt; Goose </a:t>
            </a:r>
          </a:p>
          <a:p>
            <a:pPr>
              <a:spcBef>
                <a:spcPts val="0"/>
              </a:spcBef>
            </a:pPr>
            <a:r>
              <a:rPr lang="en-US" sz="1800" dirty="0">
                <a:solidFill>
                  <a:srgbClr val="000000"/>
                </a:solidFill>
              </a:rPr>
              <a:t>101 --1 010 # Goose + t =&gt; Set30 .e # Signifies the end of the file.</a:t>
            </a:r>
          </a:p>
        </p:txBody>
      </p:sp>
    </p:spTree>
    <p:extLst>
      <p:ext uri="{BB962C8B-B14F-4D97-AF65-F5344CB8AC3E}">
        <p14:creationId xmlns:p14="http://schemas.microsoft.com/office/powerpoint/2010/main" val="17669509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DAISY System – Expresso Output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endParaRPr lang="en-US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00100" y="2919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br>
              <a:rPr lang="en-US" altLang="en-US" sz="1800">
                <a:solidFill>
                  <a:srgbClr val="000000"/>
                </a:solidFill>
                <a:latin typeface="Arial" charset="0"/>
                <a:cs typeface="Arial" charset="0"/>
              </a:rPr>
            </a:br>
            <a:endParaRPr lang="en-US" altLang="en-US" sz="18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800100" y="2803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br>
              <a:rPr lang="en-US" altLang="en-US" sz="1800">
                <a:solidFill>
                  <a:srgbClr val="000000"/>
                </a:solidFill>
                <a:latin typeface="Arial" charset="0"/>
                <a:cs typeface="Arial" charset="0"/>
              </a:rPr>
            </a:br>
            <a:endParaRPr lang="en-US" altLang="en-US" sz="18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1026" name="Picture 2" descr="http://ece.ninja/383/lecture/img/lecture09-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94951"/>
            <a:ext cx="9141039" cy="4278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737FF00-7E80-4781-92E3-7EA85D4C4E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52796"/>
            <a:ext cx="9144000" cy="4800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1843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1F93FC8B-7550-4A5D-9CC9-EE39F707C80A}"/>
              </a:ext>
            </a:extLst>
          </p:cNvPr>
          <p:cNvSpPr txBox="1">
            <a:spLocks/>
          </p:cNvSpPr>
          <p:nvPr/>
        </p:nvSpPr>
        <p:spPr bwMode="auto">
          <a:xfrm>
            <a:off x="581736" y="1523052"/>
            <a:ext cx="8131175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85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8975" indent="-2825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defRPr sz="2200" b="1">
                <a:solidFill>
                  <a:schemeClr val="tx1"/>
                </a:solidFill>
                <a:latin typeface="+mn-lt"/>
              </a:defRPr>
            </a:lvl2pPr>
            <a:lvl3pPr marL="1027113" indent="-223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defRPr sz="24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kern="0" dirty="0"/>
          </a:p>
          <a:p>
            <a:endParaRPr lang="en-US" kern="0" dirty="0"/>
          </a:p>
          <a:p>
            <a:endParaRPr lang="en-US" kern="0" dirty="0"/>
          </a:p>
          <a:p>
            <a:endParaRPr lang="en-US" kern="0" dirty="0"/>
          </a:p>
          <a:p>
            <a:endParaRPr lang="en-US" kern="0" dirty="0"/>
          </a:p>
          <a:p>
            <a:r>
              <a:rPr lang="en-US" kern="0" dirty="0" err="1"/>
              <a:t>D_WaitEnter</a:t>
            </a:r>
            <a:r>
              <a:rPr lang="en-US" kern="0" dirty="0"/>
              <a:t> = </a:t>
            </a:r>
          </a:p>
          <a:p>
            <a:r>
              <a:rPr lang="en-US" kern="0" dirty="0" err="1"/>
              <a:t>D_WaitRead</a:t>
            </a:r>
            <a:r>
              <a:rPr lang="en-US" kern="0" dirty="0"/>
              <a:t> =</a:t>
            </a:r>
          </a:p>
          <a:p>
            <a:r>
              <a:rPr lang="en-US" kern="0" dirty="0"/>
              <a:t>D_Set30 =</a:t>
            </a:r>
          </a:p>
          <a:p>
            <a:r>
              <a:rPr lang="en-US" kern="0" dirty="0" err="1"/>
              <a:t>D_WaitLeave</a:t>
            </a:r>
            <a:r>
              <a:rPr lang="en-US" kern="0" dirty="0"/>
              <a:t> =</a:t>
            </a:r>
          </a:p>
          <a:p>
            <a:r>
              <a:rPr lang="en-US" kern="0" dirty="0"/>
              <a:t>D_Set3 =</a:t>
            </a:r>
          </a:p>
          <a:p>
            <a:r>
              <a:rPr lang="en-US" kern="0" dirty="0" err="1"/>
              <a:t>D_Goose</a:t>
            </a:r>
            <a:r>
              <a:rPr lang="en-US" kern="0" dirty="0"/>
              <a:t> =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dirty="0"/>
              <a:t>Using a One’s Hot Encoding MIEs: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D_WaitEnter</a:t>
            </a:r>
            <a:r>
              <a:rPr lang="en-US" dirty="0"/>
              <a:t> = </a:t>
            </a:r>
            <a:r>
              <a:rPr lang="en-US" dirty="0" err="1"/>
              <a:t>Q_WaitEnter</a:t>
            </a:r>
            <a:r>
              <a:rPr lang="en-US" dirty="0"/>
              <a:t> * c' + </a:t>
            </a:r>
            <a:r>
              <a:rPr lang="en-US" dirty="0" err="1"/>
              <a:t>Q_WaitLeave</a:t>
            </a:r>
            <a:r>
              <a:rPr lang="en-US" dirty="0"/>
              <a:t> * c' </a:t>
            </a:r>
          </a:p>
          <a:p>
            <a:r>
              <a:rPr lang="en-US" dirty="0" err="1"/>
              <a:t>D_WaitRead</a:t>
            </a:r>
            <a:r>
              <a:rPr lang="en-US" dirty="0"/>
              <a:t> = </a:t>
            </a:r>
            <a:r>
              <a:rPr lang="en-US" dirty="0" err="1"/>
              <a:t>Q_WaitRead</a:t>
            </a:r>
            <a:r>
              <a:rPr lang="en-US" dirty="0"/>
              <a:t> * r' + </a:t>
            </a:r>
            <a:r>
              <a:rPr lang="en-US" dirty="0" err="1"/>
              <a:t>Q_WaitEnter</a:t>
            </a:r>
            <a:r>
              <a:rPr lang="en-US" dirty="0"/>
              <a:t> * c </a:t>
            </a:r>
          </a:p>
          <a:p>
            <a:r>
              <a:rPr lang="en-US" dirty="0"/>
              <a:t>D_Set30 = </a:t>
            </a:r>
            <a:r>
              <a:rPr lang="en-US" dirty="0" err="1"/>
              <a:t>Q_WaitRead</a:t>
            </a:r>
            <a:r>
              <a:rPr lang="en-US" dirty="0"/>
              <a:t> * r + </a:t>
            </a:r>
            <a:r>
              <a:rPr lang="en-US" dirty="0" err="1"/>
              <a:t>Q_Goose</a:t>
            </a:r>
            <a:r>
              <a:rPr lang="en-US" dirty="0"/>
              <a:t> * t</a:t>
            </a:r>
          </a:p>
          <a:p>
            <a:r>
              <a:rPr lang="en-US" dirty="0" err="1"/>
              <a:t>D_WaitLeave</a:t>
            </a:r>
            <a:r>
              <a:rPr lang="en-US" dirty="0"/>
              <a:t> = Q_Set30 + </a:t>
            </a:r>
            <a:r>
              <a:rPr lang="en-US" dirty="0" err="1"/>
              <a:t>Q_WaitLeave</a:t>
            </a:r>
            <a:r>
              <a:rPr lang="en-US" dirty="0"/>
              <a:t> * t' * c </a:t>
            </a:r>
          </a:p>
          <a:p>
            <a:r>
              <a:rPr lang="en-US" dirty="0"/>
              <a:t>D_Set3 = </a:t>
            </a:r>
            <a:r>
              <a:rPr lang="en-US" dirty="0" err="1"/>
              <a:t>Q_WaitLeave</a:t>
            </a:r>
            <a:r>
              <a:rPr lang="en-US" dirty="0"/>
              <a:t> * t * c </a:t>
            </a:r>
          </a:p>
          <a:p>
            <a:r>
              <a:rPr lang="en-US" dirty="0" err="1"/>
              <a:t>D_Goose</a:t>
            </a:r>
            <a:r>
              <a:rPr lang="en-US" dirty="0"/>
              <a:t> = </a:t>
            </a:r>
            <a:r>
              <a:rPr lang="en-US" dirty="0" err="1"/>
              <a:t>Q_Goose</a:t>
            </a:r>
            <a:r>
              <a:rPr lang="en-US" dirty="0"/>
              <a:t> * t' + Q_Set3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DAISY System –       One’s Hot Encoding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00100" y="2919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br>
              <a:rPr lang="en-US" altLang="en-US" sz="1800">
                <a:solidFill>
                  <a:srgbClr val="000000"/>
                </a:solidFill>
                <a:latin typeface="Arial" charset="0"/>
                <a:cs typeface="Arial" charset="0"/>
              </a:rPr>
            </a:br>
            <a:endParaRPr lang="en-US" altLang="en-US" sz="18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800100" y="2803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br>
              <a:rPr lang="en-US" altLang="en-US" sz="1800">
                <a:solidFill>
                  <a:srgbClr val="000000"/>
                </a:solidFill>
                <a:latin typeface="Arial" charset="0"/>
                <a:cs typeface="Arial" charset="0"/>
              </a:rPr>
            </a:br>
            <a:endParaRPr lang="en-US" altLang="en-US" sz="18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070627"/>
              </p:ext>
            </p:extLst>
          </p:nvPr>
        </p:nvGraphicFramePr>
        <p:xfrm>
          <a:off x="991909" y="1953183"/>
          <a:ext cx="7160182" cy="1791951"/>
        </p:xfrm>
        <a:graphic>
          <a:graphicData uri="http://schemas.openxmlformats.org/drawingml/2006/table">
            <a:tbl>
              <a:tblPr/>
              <a:tblGrid>
                <a:gridCol w="3580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00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dirty="0">
                          <a:effectLst/>
                        </a:rPr>
                        <a:t>State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>
                          <a:effectLst/>
                        </a:rPr>
                        <a:t>Code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dirty="0" err="1">
                          <a:effectLst/>
                        </a:rPr>
                        <a:t>WaitEnter</a:t>
                      </a:r>
                      <a:endParaRPr lang="en-US" sz="1300" dirty="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>
                          <a:effectLst/>
                        </a:rPr>
                        <a:t>000001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>
                          <a:effectLst/>
                        </a:rPr>
                        <a:t>WaitRead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>
                          <a:effectLst/>
                        </a:rPr>
                        <a:t>000010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>
                          <a:effectLst/>
                        </a:rPr>
                        <a:t>Set30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>
                          <a:effectLst/>
                        </a:rPr>
                        <a:t>000100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>
                          <a:effectLst/>
                        </a:rPr>
                        <a:t>WaitLeave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>
                          <a:effectLst/>
                        </a:rPr>
                        <a:t>001000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>
                          <a:effectLst/>
                        </a:rPr>
                        <a:t>Set3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>
                          <a:effectLst/>
                        </a:rPr>
                        <a:t>010000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dirty="0">
                          <a:effectLst/>
                        </a:rPr>
                        <a:t>Goose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dirty="0">
                          <a:effectLst/>
                        </a:rPr>
                        <a:t>100000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800100" y="2803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br>
              <a:rPr lang="en-US" altLang="en-US" sz="1800">
                <a:solidFill>
                  <a:srgbClr val="000000"/>
                </a:solidFill>
              </a:rPr>
            </a:b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58B8905-74FA-46EE-8608-BFFFFA0F45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909" y="1963788"/>
            <a:ext cx="7160183" cy="1770739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420075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DAISY System –       Output Equations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dirty="0"/>
              <a:t>The first step in generating the output equations is to build a control word table - a table listing, for each state, its output.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00100" y="2919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br>
              <a:rPr lang="en-US" altLang="en-US" sz="1800">
                <a:solidFill>
                  <a:srgbClr val="000000"/>
                </a:solidFill>
                <a:latin typeface="Arial" charset="0"/>
                <a:cs typeface="Arial" charset="0"/>
              </a:rPr>
            </a:br>
            <a:endParaRPr lang="en-US" altLang="en-US" sz="18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800100" y="2803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br>
              <a:rPr lang="en-US" altLang="en-US" sz="1800">
                <a:solidFill>
                  <a:srgbClr val="000000"/>
                </a:solidFill>
                <a:latin typeface="Arial" charset="0"/>
                <a:cs typeface="Arial" charset="0"/>
              </a:rPr>
            </a:br>
            <a:endParaRPr lang="en-US" altLang="en-US" sz="18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800100" y="2803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br>
              <a:rPr lang="en-US" altLang="en-US" sz="1800">
                <a:solidFill>
                  <a:srgbClr val="000000"/>
                </a:solidFill>
              </a:rPr>
            </a:br>
            <a:endParaRPr lang="en-US" altLang="en-US" sz="1800">
              <a:solidFill>
                <a:srgbClr val="000000"/>
              </a:solidFill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01821AF-5783-434D-B562-C76BCB2F6D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435019"/>
              </p:ext>
            </p:extLst>
          </p:nvPr>
        </p:nvGraphicFramePr>
        <p:xfrm>
          <a:off x="499846" y="2783834"/>
          <a:ext cx="8131175" cy="3538230"/>
        </p:xfrm>
        <a:graphic>
          <a:graphicData uri="http://schemas.openxmlformats.org/drawingml/2006/table">
            <a:tbl>
              <a:tblPr/>
              <a:tblGrid>
                <a:gridCol w="1626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6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62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6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62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State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Gate1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Gate2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Timer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Control Air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endParaRPr lang="en-US" sz="1600" dirty="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1-gate up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1-gate up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00 Stop timer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0 - closed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endParaRPr lang="en-US" sz="160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0-gate down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0-gate down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01 Set to 30 secs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1 - open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endParaRPr lang="en-US" sz="160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10 Set to 3 secs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endParaRPr lang="en-US" sz="160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11 Run timer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WaitEnter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 dirty="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WaitRead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 dirty="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Set30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 dirty="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 dirty="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WaitLeave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 dirty="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 dirty="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Set3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 dirty="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Goose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 dirty="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 dirty="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2463142"/>
              </p:ext>
            </p:extLst>
          </p:nvPr>
        </p:nvGraphicFramePr>
        <p:xfrm>
          <a:off x="499847" y="2774637"/>
          <a:ext cx="8131175" cy="3538230"/>
        </p:xfrm>
        <a:graphic>
          <a:graphicData uri="http://schemas.openxmlformats.org/drawingml/2006/table">
            <a:tbl>
              <a:tblPr/>
              <a:tblGrid>
                <a:gridCol w="1626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6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62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6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62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State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Gate1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Gate2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Timer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Control Air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endParaRPr lang="en-US" sz="1600" dirty="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1-gate up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1-gate up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00 Stop timer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0 - closed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endParaRPr lang="en-US" sz="160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0-gate down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0-gate down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01 Set to 30 secs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1 - open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endParaRPr lang="en-US" sz="160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10 Set to 3 secs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endParaRPr lang="en-US" sz="160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11 Run timer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WaitEnter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WaitRead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Set30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WaitLeave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11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Set3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10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Goose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11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0040DB25-E66F-44D8-A286-6EF1C4828B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341" y="989454"/>
            <a:ext cx="7160183" cy="1770739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810027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64FF7678-3C3A-4704-AC0D-A738500BD4FF}"/>
              </a:ext>
            </a:extLst>
          </p:cNvPr>
          <p:cNvSpPr txBox="1">
            <a:spLocks/>
          </p:cNvSpPr>
          <p:nvPr/>
        </p:nvSpPr>
        <p:spPr bwMode="auto">
          <a:xfrm>
            <a:off x="581736" y="1530672"/>
            <a:ext cx="8131175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85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8975" indent="-2825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defRPr sz="2200" b="1">
                <a:solidFill>
                  <a:schemeClr val="tx1"/>
                </a:solidFill>
                <a:latin typeface="+mn-lt"/>
              </a:defRPr>
            </a:lvl2pPr>
            <a:lvl3pPr marL="1027113" indent="-223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defRPr sz="24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kern="0" dirty="0"/>
          </a:p>
          <a:p>
            <a:endParaRPr lang="en-US" kern="0" dirty="0"/>
          </a:p>
          <a:p>
            <a:endParaRPr lang="en-US" kern="0" dirty="0"/>
          </a:p>
          <a:p>
            <a:endParaRPr lang="en-US" kern="0" dirty="0"/>
          </a:p>
          <a:p>
            <a:endParaRPr lang="en-US" kern="0" dirty="0"/>
          </a:p>
          <a:p>
            <a:r>
              <a:rPr lang="en-US" kern="0" dirty="0"/>
              <a:t>Z_Gate1 &lt;=</a:t>
            </a:r>
          </a:p>
          <a:p>
            <a:r>
              <a:rPr lang="en-US" kern="0" dirty="0"/>
              <a:t>Z_Gate2 &lt;=							</a:t>
            </a:r>
          </a:p>
          <a:p>
            <a:r>
              <a:rPr lang="en-US" kern="0" dirty="0"/>
              <a:t>Z_Timer_1 &lt;=</a:t>
            </a:r>
          </a:p>
          <a:p>
            <a:r>
              <a:rPr lang="en-US" kern="0" dirty="0"/>
              <a:t>Z_Timer_0 &lt;=</a:t>
            </a:r>
          </a:p>
          <a:p>
            <a:r>
              <a:rPr lang="en-US" kern="0" dirty="0" err="1"/>
              <a:t>Z_Air</a:t>
            </a:r>
            <a:r>
              <a:rPr lang="en-US" kern="0" dirty="0"/>
              <a:t> =</a:t>
            </a:r>
          </a:p>
          <a:p>
            <a:endParaRPr lang="en-US" kern="0" dirty="0"/>
          </a:p>
          <a:p>
            <a:endParaRPr lang="en-US" kern="0" dirty="0"/>
          </a:p>
          <a:p>
            <a:endParaRPr lang="en-US" kern="0" dirty="0"/>
          </a:p>
          <a:p>
            <a:endParaRPr lang="en-US" kern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DAISY System –       Output Equations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Z_Gate1 &lt;= </a:t>
            </a:r>
            <a:r>
              <a:rPr lang="en-US" dirty="0" err="1"/>
              <a:t>Q_WaitEnter</a:t>
            </a:r>
            <a:r>
              <a:rPr lang="en-US" dirty="0"/>
              <a:t>;</a:t>
            </a:r>
          </a:p>
          <a:p>
            <a:r>
              <a:rPr lang="en-US" dirty="0"/>
              <a:t>Z_Gate2 &lt;= Q_Set30 + </a:t>
            </a:r>
            <a:r>
              <a:rPr lang="en-US" dirty="0" err="1"/>
              <a:t>Q_WaitLeave</a:t>
            </a:r>
            <a:r>
              <a:rPr lang="en-US" dirty="0"/>
              <a:t> + Q_Set3 + </a:t>
            </a:r>
            <a:r>
              <a:rPr lang="en-US" dirty="0" err="1"/>
              <a:t>Q_Goose</a:t>
            </a:r>
            <a:endParaRPr lang="en-US" dirty="0"/>
          </a:p>
          <a:p>
            <a:r>
              <a:rPr lang="en-US" dirty="0"/>
              <a:t>Z_Timer_1 &lt;= Q_Set3 + </a:t>
            </a:r>
            <a:r>
              <a:rPr lang="en-US" dirty="0" err="1"/>
              <a:t>Q_WaitLeave</a:t>
            </a:r>
            <a:r>
              <a:rPr lang="en-US" dirty="0"/>
              <a:t> + </a:t>
            </a:r>
            <a:r>
              <a:rPr lang="en-US" dirty="0" err="1"/>
              <a:t>Q+Goose</a:t>
            </a:r>
            <a:endParaRPr lang="en-US" dirty="0"/>
          </a:p>
          <a:p>
            <a:r>
              <a:rPr lang="en-US" dirty="0"/>
              <a:t>Z_Timer_0 &lt;= Q_Set30 + </a:t>
            </a:r>
            <a:r>
              <a:rPr lang="en-US" dirty="0" err="1"/>
              <a:t>Q_WaitLeave</a:t>
            </a:r>
            <a:r>
              <a:rPr lang="en-US" dirty="0"/>
              <a:t> + </a:t>
            </a:r>
            <a:r>
              <a:rPr lang="en-US" dirty="0" err="1"/>
              <a:t>Q_Goose</a:t>
            </a:r>
            <a:endParaRPr lang="en-US" dirty="0"/>
          </a:p>
          <a:p>
            <a:r>
              <a:rPr lang="en-US" dirty="0" err="1"/>
              <a:t>Z_Air</a:t>
            </a:r>
            <a:r>
              <a:rPr lang="en-US" dirty="0"/>
              <a:t> = </a:t>
            </a:r>
            <a:r>
              <a:rPr lang="en-US" dirty="0" err="1"/>
              <a:t>Q_Goose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00100" y="2919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br>
              <a:rPr lang="en-US" altLang="en-US" sz="1800">
                <a:solidFill>
                  <a:srgbClr val="000000"/>
                </a:solidFill>
                <a:latin typeface="Arial" charset="0"/>
                <a:cs typeface="Arial" charset="0"/>
              </a:rPr>
            </a:br>
            <a:endParaRPr lang="en-US" altLang="en-US" sz="18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800100" y="2803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br>
              <a:rPr lang="en-US" altLang="en-US" sz="1800">
                <a:solidFill>
                  <a:srgbClr val="000000"/>
                </a:solidFill>
                <a:latin typeface="Arial" charset="0"/>
                <a:cs typeface="Arial" charset="0"/>
              </a:rPr>
            </a:br>
            <a:endParaRPr lang="en-US" altLang="en-US" sz="18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800100" y="2803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br>
              <a:rPr lang="en-US" altLang="en-US" sz="1800">
                <a:solidFill>
                  <a:srgbClr val="000000"/>
                </a:solidFill>
              </a:rPr>
            </a:br>
            <a:endParaRPr lang="en-US" altLang="en-US" sz="1800">
              <a:solidFill>
                <a:srgbClr val="000000"/>
              </a:solidFill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584FF12-AF33-4267-9194-69865D55CB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067337"/>
              </p:ext>
            </p:extLst>
          </p:nvPr>
        </p:nvGraphicFramePr>
        <p:xfrm>
          <a:off x="561975" y="229557"/>
          <a:ext cx="8131175" cy="3538230"/>
        </p:xfrm>
        <a:graphic>
          <a:graphicData uri="http://schemas.openxmlformats.org/drawingml/2006/table">
            <a:tbl>
              <a:tblPr/>
              <a:tblGrid>
                <a:gridCol w="1626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6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62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6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62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State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Gate1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Gate2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Timer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Control Air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endParaRPr lang="en-US" sz="1600" dirty="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1-gate up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1-gate up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00 Stop timer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0 - closed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endParaRPr lang="en-US" sz="160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0-gate down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0-gate down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01 Set to 30 secs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1 - open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endParaRPr lang="en-US" sz="160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10 Set to 3 secs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endParaRPr lang="en-US" sz="160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11 Run timer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WaitEnter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WaitRead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Set30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WaitLeave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11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Set3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10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Goose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>
                          <a:effectLst/>
                        </a:rPr>
                        <a:t>11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452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9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300" y="1468437"/>
            <a:ext cx="4343400" cy="417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660" name="Rectangle 1"/>
          <p:cNvSpPr>
            <a:spLocks noChangeArrowheads="1"/>
          </p:cNvSpPr>
          <p:nvPr/>
        </p:nvSpPr>
        <p:spPr bwMode="auto">
          <a:xfrm>
            <a:off x="782638" y="5638800"/>
            <a:ext cx="37893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/>
              <a:t>Figure 2.67 Propagation and contamination delay</a:t>
            </a:r>
            <a:endParaRPr lang="en-US" alt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11350" y="76200"/>
            <a:ext cx="6781800" cy="1143000"/>
          </a:xfrm>
          <a:prstGeom prst="rect">
            <a:avLst/>
          </a:prstGeom>
        </p:spPr>
        <p:txBody>
          <a:bodyPr/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5pPr>
            <a:lvl6pPr marL="4572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6pPr>
            <a:lvl7pPr marL="9144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7pPr>
            <a:lvl8pPr marL="13716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8pPr>
            <a:lvl9pPr marL="18288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9pPr>
          </a:lstStyle>
          <a:p>
            <a:r>
              <a:rPr lang="en-US" kern="0" dirty="0">
                <a:solidFill>
                  <a:schemeClr val="tx1"/>
                </a:solidFill>
              </a:rPr>
              <a:t>Propagation Delay and Contamination Delay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C4D65584-0C7D-48B8-BEDE-21A2E880225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Footer Placeholder 1"/>
          <p:cNvSpPr txBox="1">
            <a:spLocks/>
          </p:cNvSpPr>
          <p:nvPr/>
        </p:nvSpPr>
        <p:spPr>
          <a:xfrm>
            <a:off x="86783" y="6182791"/>
            <a:ext cx="3613149" cy="238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5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1pPr>
            <a:lvl2pPr marL="742950" indent="-285750" algn="l" rtl="0" eaLnBrk="0" fontAlgn="base" hangingPunct="0">
              <a:spcBef>
                <a:spcPct val="5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2pPr>
            <a:lvl3pPr marL="1143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3pPr>
            <a:lvl4pPr marL="1600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4pPr>
            <a:lvl5pPr marL="20574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9pPr>
          </a:lstStyle>
          <a:p>
            <a:pPr eaLnBrk="1" hangingPunct="1"/>
            <a:r>
              <a:rPr lang="en-US" altLang="en-US" sz="1000" dirty="0">
                <a:solidFill>
                  <a:srgbClr val="000000"/>
                </a:solidFill>
              </a:rPr>
              <a:t>Copyright © 2013 Elsevier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184658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DAISY System –       VHDL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00100" y="2919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br>
              <a:rPr lang="en-US" altLang="en-US" sz="1800">
                <a:solidFill>
                  <a:srgbClr val="000000"/>
                </a:solidFill>
                <a:latin typeface="Arial" charset="0"/>
                <a:cs typeface="Arial" charset="0"/>
              </a:rPr>
            </a:br>
            <a:endParaRPr lang="en-US" altLang="en-US" sz="18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800100" y="2803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br>
              <a:rPr lang="en-US" altLang="en-US" sz="1800">
                <a:solidFill>
                  <a:srgbClr val="000000"/>
                </a:solidFill>
                <a:latin typeface="Arial" charset="0"/>
                <a:cs typeface="Arial" charset="0"/>
              </a:rPr>
            </a:br>
            <a:endParaRPr lang="en-US" altLang="en-US" sz="18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800100" y="2803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br>
              <a:rPr lang="en-US" altLang="en-US" sz="1800">
                <a:solidFill>
                  <a:srgbClr val="000000"/>
                </a:solidFill>
              </a:rPr>
            </a:b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633486"/>
            <a:ext cx="9183305" cy="2255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9964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1456242"/>
            <a:ext cx="5857875" cy="322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684" name="Rectangle 1"/>
          <p:cNvSpPr>
            <a:spLocks noChangeArrowheads="1"/>
          </p:cNvSpPr>
          <p:nvPr/>
        </p:nvSpPr>
        <p:spPr bwMode="auto">
          <a:xfrm>
            <a:off x="990600" y="5624513"/>
            <a:ext cx="30368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 dirty="0"/>
              <a:t>Figure 2.68 Short path and critical path</a:t>
            </a:r>
            <a:endParaRPr lang="en-US" altLang="en-US" dirty="0"/>
          </a:p>
        </p:txBody>
      </p:sp>
      <p:sp>
        <p:nvSpPr>
          <p:cNvPr id="5" name="Footer Placeholder 1"/>
          <p:cNvSpPr txBox="1">
            <a:spLocks/>
          </p:cNvSpPr>
          <p:nvPr/>
        </p:nvSpPr>
        <p:spPr>
          <a:xfrm>
            <a:off x="86783" y="6182791"/>
            <a:ext cx="3613149" cy="238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5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1pPr>
            <a:lvl2pPr marL="742950" indent="-285750" algn="l" rtl="0" eaLnBrk="0" fontAlgn="base" hangingPunct="0">
              <a:spcBef>
                <a:spcPct val="5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2pPr>
            <a:lvl3pPr marL="1143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3pPr>
            <a:lvl4pPr marL="1600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4pPr>
            <a:lvl5pPr marL="20574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9pPr>
          </a:lstStyle>
          <a:p>
            <a:pPr eaLnBrk="1" hangingPunct="1"/>
            <a:r>
              <a:rPr lang="en-US" altLang="en-US" sz="1000" dirty="0">
                <a:solidFill>
                  <a:srgbClr val="000000"/>
                </a:solidFill>
              </a:rPr>
              <a:t>Copyright © 2013 Elsevier Inc. All rights reserved.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11350" y="76200"/>
            <a:ext cx="6781800" cy="1143000"/>
          </a:xfrm>
          <a:prstGeom prst="rect">
            <a:avLst/>
          </a:prstGeom>
        </p:spPr>
        <p:txBody>
          <a:bodyPr/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5pPr>
            <a:lvl6pPr marL="4572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6pPr>
            <a:lvl7pPr marL="9144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7pPr>
            <a:lvl8pPr marL="13716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8pPr>
            <a:lvl9pPr marL="18288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9pPr>
          </a:lstStyle>
          <a:p>
            <a:r>
              <a:rPr lang="en-US" kern="0" dirty="0">
                <a:solidFill>
                  <a:schemeClr val="tx1"/>
                </a:solidFill>
              </a:rPr>
              <a:t>Critical Path and Shortest Path</a:t>
            </a:r>
          </a:p>
        </p:txBody>
      </p:sp>
    </p:spTree>
    <p:extLst>
      <p:ext uri="{BB962C8B-B14F-4D97-AF65-F5344CB8AC3E}">
        <p14:creationId xmlns:p14="http://schemas.microsoft.com/office/powerpoint/2010/main" val="479156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7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57325"/>
            <a:ext cx="6019800" cy="421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708" name="Rectangle 1"/>
          <p:cNvSpPr>
            <a:spLocks noChangeArrowheads="1"/>
          </p:cNvSpPr>
          <p:nvPr/>
        </p:nvSpPr>
        <p:spPr bwMode="auto">
          <a:xfrm>
            <a:off x="1066800" y="5657850"/>
            <a:ext cx="35210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/>
              <a:t>Figure 2.69 Critical and short path waveforms</a:t>
            </a:r>
            <a:endParaRPr lang="en-US" altLang="en-US"/>
          </a:p>
        </p:txBody>
      </p:sp>
      <p:sp>
        <p:nvSpPr>
          <p:cNvPr id="6" name="Footer Placeholder 1"/>
          <p:cNvSpPr txBox="1">
            <a:spLocks/>
          </p:cNvSpPr>
          <p:nvPr/>
        </p:nvSpPr>
        <p:spPr>
          <a:xfrm>
            <a:off x="86783" y="6182791"/>
            <a:ext cx="3613149" cy="238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5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1pPr>
            <a:lvl2pPr marL="742950" indent="-285750" algn="l" rtl="0" eaLnBrk="0" fontAlgn="base" hangingPunct="0">
              <a:spcBef>
                <a:spcPct val="5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2pPr>
            <a:lvl3pPr marL="11430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3pPr>
            <a:lvl4pPr marL="16002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4pPr>
            <a:lvl5pPr marL="2057400" indent="-228600" algn="l" rtl="0" eaLnBrk="0" fontAlgn="base" hangingPunct="0">
              <a:spcBef>
                <a:spcPct val="5000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itchFamily="2" charset="2"/>
              </a:defRPr>
            </a:lvl9pPr>
          </a:lstStyle>
          <a:p>
            <a:pPr eaLnBrk="1" hangingPunct="1"/>
            <a:r>
              <a:rPr lang="en-US" altLang="en-US" sz="1000" dirty="0">
                <a:solidFill>
                  <a:srgbClr val="000000"/>
                </a:solidFill>
              </a:rPr>
              <a:t>Copyright © 2013 Elsevier Inc. All rights reserved.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911350" y="76200"/>
            <a:ext cx="6781800" cy="1143000"/>
          </a:xfrm>
          <a:prstGeom prst="rect">
            <a:avLst/>
          </a:prstGeom>
        </p:spPr>
        <p:txBody>
          <a:bodyPr/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5pPr>
            <a:lvl6pPr marL="4572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6pPr>
            <a:lvl7pPr marL="9144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7pPr>
            <a:lvl8pPr marL="13716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8pPr>
            <a:lvl9pPr marL="1828800"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pitchFamily="34" charset="0"/>
              </a:defRPr>
            </a:lvl9pPr>
          </a:lstStyle>
          <a:p>
            <a:r>
              <a:rPr lang="en-US" kern="0" dirty="0">
                <a:solidFill>
                  <a:schemeClr val="tx1"/>
                </a:solidFill>
              </a:rPr>
              <a:t>Critical Path and Shortest Path Waveform</a:t>
            </a:r>
          </a:p>
        </p:txBody>
      </p:sp>
    </p:spTree>
    <p:extLst>
      <p:ext uri="{BB962C8B-B14F-4D97-AF65-F5344CB8AC3E}">
        <p14:creationId xmlns:p14="http://schemas.microsoft.com/office/powerpoint/2010/main" val="2416704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 Flip Flop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Setup time(</a:t>
            </a:r>
            <a:r>
              <a:rPr lang="en-US" b="0" dirty="0" err="1"/>
              <a:t>t</a:t>
            </a:r>
            <a:r>
              <a:rPr lang="en-US" b="0" baseline="-25000" dirty="0" err="1"/>
              <a:t>su</a:t>
            </a:r>
            <a:r>
              <a:rPr lang="en-US" b="0" dirty="0"/>
              <a:t>) - is the amount of time before the rising edge of the clock in which the data inputs must be stable. </a:t>
            </a:r>
          </a:p>
          <a:p>
            <a:r>
              <a:rPr lang="en-US" b="0" dirty="0"/>
              <a:t>Hold time(</a:t>
            </a:r>
            <a:r>
              <a:rPr lang="en-US" b="0" dirty="0" err="1"/>
              <a:t>t</a:t>
            </a:r>
            <a:r>
              <a:rPr lang="en-US" b="0" baseline="-25000" dirty="0" err="1"/>
              <a:t>h</a:t>
            </a:r>
            <a:r>
              <a:rPr lang="en-US" b="0" dirty="0"/>
              <a:t>) is the amount of time after the rising edge of the clock during which the data input must be stable. </a:t>
            </a:r>
          </a:p>
          <a:p>
            <a:r>
              <a:rPr lang="en-US" b="0" dirty="0"/>
              <a:t>Propagation Delay(</a:t>
            </a:r>
            <a:r>
              <a:rPr lang="en-US" b="0" dirty="0" err="1"/>
              <a:t>t</a:t>
            </a:r>
            <a:r>
              <a:rPr lang="en-US" b="0" baseline="-25000" dirty="0" err="1"/>
              <a:t>p</a:t>
            </a:r>
            <a:r>
              <a:rPr lang="en-US" b="0" dirty="0"/>
              <a:t>), is the amount of time after the rising edge of the clock required for the new Q value to become valid. </a:t>
            </a:r>
          </a:p>
          <a:p>
            <a:pPr lvl="1"/>
            <a:r>
              <a:rPr lang="en-US" b="0" dirty="0"/>
              <a:t>It is also known as </a:t>
            </a:r>
            <a:r>
              <a:rPr lang="en-US" b="0" dirty="0" err="1"/>
              <a:t>t</a:t>
            </a:r>
            <a:r>
              <a:rPr lang="en-US" b="0" baseline="-25000" dirty="0" err="1"/>
              <a:t>CQ</a:t>
            </a:r>
            <a:r>
              <a:rPr lang="en-US" b="0" dirty="0"/>
              <a:t>, for "time clock to Q", or </a:t>
            </a:r>
            <a:r>
              <a:rPr lang="en-US" b="0" dirty="0" err="1"/>
              <a:t>t</a:t>
            </a:r>
            <a:r>
              <a:rPr lang="en-US" b="0" baseline="-25000" dirty="0" err="1"/>
              <a:t>FF</a:t>
            </a:r>
            <a:r>
              <a:rPr lang="en-US" b="0" dirty="0"/>
              <a:t>. These time values are illustrated in the picture below.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4 February 2020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610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 Flip Flop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4 February 2020</a:t>
            </a:fld>
            <a:endParaRPr lang="en-US" sz="1800">
              <a:solidFill>
                <a:srgbClr val="000000"/>
              </a:solidFill>
            </a:endParaRPr>
          </a:p>
        </p:txBody>
      </p:sp>
      <p:pic>
        <p:nvPicPr>
          <p:cNvPr id="1028" name="Picture 4" descr="http://ece.ninja/383/lecture/img/lecture09-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16062"/>
            <a:ext cx="9124950" cy="3600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3778730"/>
      </p:ext>
    </p:extLst>
  </p:cSld>
  <p:clrMapOvr>
    <a:masterClrMapping/>
  </p:clrMapOvr>
</p:sld>
</file>

<file path=ppt/theme/theme1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12849</TotalTime>
  <Words>2412</Words>
  <Application>Microsoft Office PowerPoint</Application>
  <PresentationFormat>On-screen Show (4:3)</PresentationFormat>
  <Paragraphs>599</Paragraphs>
  <Slides>50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6" baseType="lpstr">
      <vt:lpstr>Arial</vt:lpstr>
      <vt:lpstr>Century Schoolbook</vt:lpstr>
      <vt:lpstr>Times New Roman</vt:lpstr>
      <vt:lpstr>Trebuchet MS</vt:lpstr>
      <vt:lpstr>Wingdings</vt:lpstr>
      <vt:lpstr>2_Blank Presentation</vt:lpstr>
      <vt:lpstr>CSCE 436 – Advanced Embedded Systems Lecture 10 – Finite State Machines</vt:lpstr>
      <vt:lpstr>Lesson Outline</vt:lpstr>
      <vt:lpstr>D Flip Flop</vt:lpstr>
      <vt:lpstr>PowerPoint Presentation</vt:lpstr>
      <vt:lpstr>PowerPoint Presentation</vt:lpstr>
      <vt:lpstr>PowerPoint Presentation</vt:lpstr>
      <vt:lpstr>PowerPoint Presentation</vt:lpstr>
      <vt:lpstr>D Flip Flop</vt:lpstr>
      <vt:lpstr>D Flip Flop</vt:lpstr>
      <vt:lpstr>PowerPoint Presentation</vt:lpstr>
      <vt:lpstr>PowerPoint Presentation</vt:lpstr>
      <vt:lpstr>D Flip Flop</vt:lpstr>
      <vt:lpstr>Finite State Machine</vt:lpstr>
      <vt:lpstr>Finite State Machine</vt:lpstr>
      <vt:lpstr>Finite State Machines</vt:lpstr>
      <vt:lpstr>Finite State Machines -   Moore Machine</vt:lpstr>
      <vt:lpstr>Finite State Machines -    Mealy Machine</vt:lpstr>
      <vt:lpstr>Finite State Machines - Design</vt:lpstr>
      <vt:lpstr>Finite State Machine - Design</vt:lpstr>
      <vt:lpstr>Finite State Machine - Design</vt:lpstr>
      <vt:lpstr>Finite State Machines -   Moore vs Mealy Machine</vt:lpstr>
      <vt:lpstr>Finite State Machine</vt:lpstr>
      <vt:lpstr>FSM Timing</vt:lpstr>
      <vt:lpstr>FSM Timing</vt:lpstr>
      <vt:lpstr>FSM Timing</vt:lpstr>
      <vt:lpstr>FSM Timing</vt:lpstr>
      <vt:lpstr>FSM Timing</vt:lpstr>
      <vt:lpstr>FSM Timing</vt:lpstr>
      <vt:lpstr>FSM Timing</vt:lpstr>
      <vt:lpstr>The DAISY System</vt:lpstr>
      <vt:lpstr>The DAISY System</vt:lpstr>
      <vt:lpstr>The DAISY System</vt:lpstr>
      <vt:lpstr>The DAISY System</vt:lpstr>
      <vt:lpstr>The DAISY System</vt:lpstr>
      <vt:lpstr>The DAISY System</vt:lpstr>
      <vt:lpstr>The DAISY System</vt:lpstr>
      <vt:lpstr>The DAISY System</vt:lpstr>
      <vt:lpstr>The DAISY System</vt:lpstr>
      <vt:lpstr>The DAISY System</vt:lpstr>
      <vt:lpstr>The DAISY System</vt:lpstr>
      <vt:lpstr>The DAISY System</vt:lpstr>
      <vt:lpstr>The DAISY System</vt:lpstr>
      <vt:lpstr>The DAISY System</vt:lpstr>
      <vt:lpstr>The DAISY System</vt:lpstr>
      <vt:lpstr>The DAISY System – Expresso input file</vt:lpstr>
      <vt:lpstr>The DAISY System – Expresso Output</vt:lpstr>
      <vt:lpstr>The DAISY System –       One’s Hot Encoding</vt:lpstr>
      <vt:lpstr>The DAISY System –       Output Equations</vt:lpstr>
      <vt:lpstr>The DAISY System –       Output Equations</vt:lpstr>
      <vt:lpstr>The DAISY System –       VHDL</vt:lpstr>
    </vt:vector>
  </TitlesOfParts>
  <Company>usafa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Systems Courses</dc:title>
  <dc:creator>Falkinburg, Jeffrey L MAJ USAF USAFA USAFA/DFEC</dc:creator>
  <cp:lastModifiedBy>Jeffrey Falkinburg</cp:lastModifiedBy>
  <cp:revision>429</cp:revision>
  <cp:lastPrinted>2014-08-12T17:37:01Z</cp:lastPrinted>
  <dcterms:created xsi:type="dcterms:W3CDTF">2001-06-27T14:08:57Z</dcterms:created>
  <dcterms:modified xsi:type="dcterms:W3CDTF">2020-02-05T16:28:33Z</dcterms:modified>
</cp:coreProperties>
</file>