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Lst>
  <p:notesMasterIdLst>
    <p:notesMasterId r:id="rId36"/>
  </p:notesMasterIdLst>
  <p:handoutMasterIdLst>
    <p:handoutMasterId r:id="rId37"/>
  </p:handoutMasterIdLst>
  <p:sldIdLst>
    <p:sldId id="387" r:id="rId2"/>
    <p:sldId id="300" r:id="rId3"/>
    <p:sldId id="356" r:id="rId4"/>
    <p:sldId id="358" r:id="rId5"/>
    <p:sldId id="365" r:id="rId6"/>
    <p:sldId id="366" r:id="rId7"/>
    <p:sldId id="388" r:id="rId8"/>
    <p:sldId id="389" r:id="rId9"/>
    <p:sldId id="391" r:id="rId10"/>
    <p:sldId id="360" r:id="rId11"/>
    <p:sldId id="393" r:id="rId12"/>
    <p:sldId id="394" r:id="rId13"/>
    <p:sldId id="361" r:id="rId14"/>
    <p:sldId id="362" r:id="rId15"/>
    <p:sldId id="395" r:id="rId16"/>
    <p:sldId id="363" r:id="rId17"/>
    <p:sldId id="396" r:id="rId18"/>
    <p:sldId id="384" r:id="rId19"/>
    <p:sldId id="385" r:id="rId20"/>
    <p:sldId id="367" r:id="rId21"/>
    <p:sldId id="375" r:id="rId22"/>
    <p:sldId id="386" r:id="rId23"/>
    <p:sldId id="368" r:id="rId24"/>
    <p:sldId id="378" r:id="rId25"/>
    <p:sldId id="369" r:id="rId26"/>
    <p:sldId id="376" r:id="rId27"/>
    <p:sldId id="377" r:id="rId28"/>
    <p:sldId id="370" r:id="rId29"/>
    <p:sldId id="380" r:id="rId30"/>
    <p:sldId id="372" r:id="rId31"/>
    <p:sldId id="408" r:id="rId32"/>
    <p:sldId id="409" r:id="rId33"/>
    <p:sldId id="410" r:id="rId34"/>
    <p:sldId id="411" r:id="rId35"/>
  </p:sldIdLst>
  <p:sldSz cx="9144000" cy="6858000" type="screen4x3"/>
  <p:notesSz cx="6985000" cy="9283700"/>
  <p:defaultTextStyle>
    <a:defPPr>
      <a:defRPr lang="en-US"/>
    </a:defPPr>
    <a:lvl1pPr algn="l" rtl="0" fontAlgn="base">
      <a:spcBef>
        <a:spcPct val="50000"/>
      </a:spcBef>
      <a:spcAft>
        <a:spcPct val="0"/>
      </a:spcAft>
      <a:defRPr sz="2400" kern="1200">
        <a:solidFill>
          <a:schemeClr val="tx1"/>
        </a:solidFill>
        <a:latin typeface="Times New Roman" pitchFamily="18" charset="0"/>
        <a:ea typeface="+mn-ea"/>
        <a:cs typeface="+mn-cs"/>
        <a:sym typeface="Wingdings" pitchFamily="2" charset="2"/>
      </a:defRPr>
    </a:lvl1pPr>
    <a:lvl2pPr marL="457200" algn="l" rtl="0" fontAlgn="base">
      <a:spcBef>
        <a:spcPct val="50000"/>
      </a:spcBef>
      <a:spcAft>
        <a:spcPct val="0"/>
      </a:spcAft>
      <a:defRPr sz="2400" kern="1200">
        <a:solidFill>
          <a:schemeClr val="tx1"/>
        </a:solidFill>
        <a:latin typeface="Times New Roman" pitchFamily="18" charset="0"/>
        <a:ea typeface="+mn-ea"/>
        <a:cs typeface="+mn-cs"/>
        <a:sym typeface="Wingdings" pitchFamily="2" charset="2"/>
      </a:defRPr>
    </a:lvl2pPr>
    <a:lvl3pPr marL="914400" algn="l" rtl="0" fontAlgn="base">
      <a:spcBef>
        <a:spcPct val="50000"/>
      </a:spcBef>
      <a:spcAft>
        <a:spcPct val="0"/>
      </a:spcAft>
      <a:defRPr sz="2400" kern="1200">
        <a:solidFill>
          <a:schemeClr val="tx1"/>
        </a:solidFill>
        <a:latin typeface="Times New Roman" pitchFamily="18" charset="0"/>
        <a:ea typeface="+mn-ea"/>
        <a:cs typeface="+mn-cs"/>
        <a:sym typeface="Wingdings" pitchFamily="2" charset="2"/>
      </a:defRPr>
    </a:lvl3pPr>
    <a:lvl4pPr marL="1371600" algn="l" rtl="0" fontAlgn="base">
      <a:spcBef>
        <a:spcPct val="50000"/>
      </a:spcBef>
      <a:spcAft>
        <a:spcPct val="0"/>
      </a:spcAft>
      <a:defRPr sz="2400" kern="1200">
        <a:solidFill>
          <a:schemeClr val="tx1"/>
        </a:solidFill>
        <a:latin typeface="Times New Roman" pitchFamily="18" charset="0"/>
        <a:ea typeface="+mn-ea"/>
        <a:cs typeface="+mn-cs"/>
        <a:sym typeface="Wingdings" pitchFamily="2" charset="2"/>
      </a:defRPr>
    </a:lvl4pPr>
    <a:lvl5pPr marL="1828800" algn="l" rtl="0" fontAlgn="base">
      <a:spcBef>
        <a:spcPct val="50000"/>
      </a:spcBef>
      <a:spcAft>
        <a:spcPct val="0"/>
      </a:spcAft>
      <a:defRPr sz="2400" kern="1200">
        <a:solidFill>
          <a:schemeClr val="tx1"/>
        </a:solidFill>
        <a:latin typeface="Times New Roman" pitchFamily="18" charset="0"/>
        <a:ea typeface="+mn-ea"/>
        <a:cs typeface="+mn-cs"/>
        <a:sym typeface="Wingdings" pitchFamily="2" charset="2"/>
      </a:defRPr>
    </a:lvl5pPr>
    <a:lvl6pPr marL="2286000" algn="l" defTabSz="914400" rtl="0" eaLnBrk="1" latinLnBrk="0" hangingPunct="1">
      <a:defRPr sz="2400" kern="1200">
        <a:solidFill>
          <a:schemeClr val="tx1"/>
        </a:solidFill>
        <a:latin typeface="Times New Roman" pitchFamily="18" charset="0"/>
        <a:ea typeface="+mn-ea"/>
        <a:cs typeface="+mn-cs"/>
        <a:sym typeface="Wingdings" pitchFamily="2" charset="2"/>
      </a:defRPr>
    </a:lvl6pPr>
    <a:lvl7pPr marL="2743200" algn="l" defTabSz="914400" rtl="0" eaLnBrk="1" latinLnBrk="0" hangingPunct="1">
      <a:defRPr sz="2400" kern="1200">
        <a:solidFill>
          <a:schemeClr val="tx1"/>
        </a:solidFill>
        <a:latin typeface="Times New Roman" pitchFamily="18" charset="0"/>
        <a:ea typeface="+mn-ea"/>
        <a:cs typeface="+mn-cs"/>
        <a:sym typeface="Wingdings" pitchFamily="2" charset="2"/>
      </a:defRPr>
    </a:lvl7pPr>
    <a:lvl8pPr marL="3200400" algn="l" defTabSz="914400" rtl="0" eaLnBrk="1" latinLnBrk="0" hangingPunct="1">
      <a:defRPr sz="2400" kern="1200">
        <a:solidFill>
          <a:schemeClr val="tx1"/>
        </a:solidFill>
        <a:latin typeface="Times New Roman" pitchFamily="18" charset="0"/>
        <a:ea typeface="+mn-ea"/>
        <a:cs typeface="+mn-cs"/>
        <a:sym typeface="Wingdings" pitchFamily="2" charset="2"/>
      </a:defRPr>
    </a:lvl8pPr>
    <a:lvl9pPr marL="3657600" algn="l" defTabSz="914400" rtl="0" eaLnBrk="1" latinLnBrk="0" hangingPunct="1">
      <a:defRPr sz="2400" kern="1200">
        <a:solidFill>
          <a:schemeClr val="tx1"/>
        </a:solidFill>
        <a:latin typeface="Times New Roman" pitchFamily="18" charset="0"/>
        <a:ea typeface="+mn-ea"/>
        <a:cs typeface="+mn-cs"/>
        <a:sym typeface="Wingdings" pitchFamily="2" charset="2"/>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1313A52-3229-4D81-B1F6-03850864E71A}" v="2" dt="2022-05-03T15:23:54.58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p:cViewPr varScale="1">
        <p:scale>
          <a:sx n="88" d="100"/>
          <a:sy n="88" d="100"/>
        </p:scale>
        <p:origin x="1234" y="7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ffrey Falkinburg" userId="564ecc06-8e6c-46e5-98d6-5a3ff5d175eb" providerId="ADAL" clId="{02969E4F-C784-4F5B-8BB3-5D12C97029AD}"/>
    <pc:docChg chg="undo custSel modSld">
      <pc:chgData name="Jeffrey Falkinburg" userId="564ecc06-8e6c-46e5-98d6-5a3ff5d175eb" providerId="ADAL" clId="{02969E4F-C784-4F5B-8BB3-5D12C97029AD}" dt="2022-02-16T19:59:17.018" v="233" actId="167"/>
      <pc:docMkLst>
        <pc:docMk/>
      </pc:docMkLst>
      <pc:sldChg chg="addSp delSp modSp mod">
        <pc:chgData name="Jeffrey Falkinburg" userId="564ecc06-8e6c-46e5-98d6-5a3ff5d175eb" providerId="ADAL" clId="{02969E4F-C784-4F5B-8BB3-5D12C97029AD}" dt="2022-02-16T19:58:28.677" v="215"/>
        <pc:sldMkLst>
          <pc:docMk/>
          <pc:sldMk cId="371163663" sldId="366"/>
        </pc:sldMkLst>
        <pc:picChg chg="add del mod modCrop">
          <ac:chgData name="Jeffrey Falkinburg" userId="564ecc06-8e6c-46e5-98d6-5a3ff5d175eb" providerId="ADAL" clId="{02969E4F-C784-4F5B-8BB3-5D12C97029AD}" dt="2022-02-16T19:57:46.834" v="209" actId="21"/>
          <ac:picMkLst>
            <pc:docMk/>
            <pc:sldMk cId="371163663" sldId="366"/>
            <ac:picMk id="6" creationId="{6181D35D-1100-4BF6-9928-843AD9F21708}"/>
          </ac:picMkLst>
        </pc:picChg>
        <pc:picChg chg="add del mod">
          <ac:chgData name="Jeffrey Falkinburg" userId="564ecc06-8e6c-46e5-98d6-5a3ff5d175eb" providerId="ADAL" clId="{02969E4F-C784-4F5B-8BB3-5D12C97029AD}" dt="2022-02-16T19:58:25.762" v="213" actId="21"/>
          <ac:picMkLst>
            <pc:docMk/>
            <pc:sldMk cId="371163663" sldId="366"/>
            <ac:picMk id="7" creationId="{328776E1-E658-4D26-8E5C-8AD9552436AC}"/>
          </ac:picMkLst>
        </pc:picChg>
        <pc:picChg chg="add mod">
          <ac:chgData name="Jeffrey Falkinburg" userId="564ecc06-8e6c-46e5-98d6-5a3ff5d175eb" providerId="ADAL" clId="{02969E4F-C784-4F5B-8BB3-5D12C97029AD}" dt="2022-02-16T19:58:28.677" v="215"/>
          <ac:picMkLst>
            <pc:docMk/>
            <pc:sldMk cId="371163663" sldId="366"/>
            <ac:picMk id="8" creationId="{1D141805-175B-4B5A-8D7D-F1CFB81B99DA}"/>
          </ac:picMkLst>
        </pc:picChg>
        <pc:picChg chg="del">
          <ac:chgData name="Jeffrey Falkinburg" userId="564ecc06-8e6c-46e5-98d6-5a3ff5d175eb" providerId="ADAL" clId="{02969E4F-C784-4F5B-8BB3-5D12C97029AD}" dt="2022-02-16T19:58:27.975" v="214" actId="478"/>
          <ac:picMkLst>
            <pc:docMk/>
            <pc:sldMk cId="371163663" sldId="366"/>
            <ac:picMk id="3074" creationId="{00000000-0000-0000-0000-000000000000}"/>
          </ac:picMkLst>
        </pc:picChg>
      </pc:sldChg>
      <pc:sldChg chg="modSp mod">
        <pc:chgData name="Jeffrey Falkinburg" userId="564ecc06-8e6c-46e5-98d6-5a3ff5d175eb" providerId="ADAL" clId="{02969E4F-C784-4F5B-8BB3-5D12C97029AD}" dt="2022-02-13T22:22:00.839" v="189" actId="20577"/>
        <pc:sldMkLst>
          <pc:docMk/>
          <pc:sldMk cId="2194757560" sldId="367"/>
        </pc:sldMkLst>
        <pc:spChg chg="mod">
          <ac:chgData name="Jeffrey Falkinburg" userId="564ecc06-8e6c-46e5-98d6-5a3ff5d175eb" providerId="ADAL" clId="{02969E4F-C784-4F5B-8BB3-5D12C97029AD}" dt="2022-02-13T22:22:00.839" v="189" actId="20577"/>
          <ac:spMkLst>
            <pc:docMk/>
            <pc:sldMk cId="2194757560" sldId="367"/>
            <ac:spMk id="4" creationId="{00000000-0000-0000-0000-000000000000}"/>
          </ac:spMkLst>
        </pc:spChg>
      </pc:sldChg>
      <pc:sldChg chg="modSp mod">
        <pc:chgData name="Jeffrey Falkinburg" userId="564ecc06-8e6c-46e5-98d6-5a3ff5d175eb" providerId="ADAL" clId="{02969E4F-C784-4F5B-8BB3-5D12C97029AD}" dt="2022-02-13T22:22:47.676" v="190" actId="20577"/>
        <pc:sldMkLst>
          <pc:docMk/>
          <pc:sldMk cId="4184313425" sldId="384"/>
        </pc:sldMkLst>
        <pc:spChg chg="mod">
          <ac:chgData name="Jeffrey Falkinburg" userId="564ecc06-8e6c-46e5-98d6-5a3ff5d175eb" providerId="ADAL" clId="{02969E4F-C784-4F5B-8BB3-5D12C97029AD}" dt="2022-02-13T22:22:47.676" v="190" actId="20577"/>
          <ac:spMkLst>
            <pc:docMk/>
            <pc:sldMk cId="4184313425" sldId="384"/>
            <ac:spMk id="3" creationId="{00000000-0000-0000-0000-000000000000}"/>
          </ac:spMkLst>
        </pc:spChg>
      </pc:sldChg>
      <pc:sldChg chg="addSp delSp modSp mod">
        <pc:chgData name="Jeffrey Falkinburg" userId="564ecc06-8e6c-46e5-98d6-5a3ff5d175eb" providerId="ADAL" clId="{02969E4F-C784-4F5B-8BB3-5D12C97029AD}" dt="2022-02-16T19:58:34.845" v="218" actId="167"/>
        <pc:sldMkLst>
          <pc:docMk/>
          <pc:sldMk cId="48140357" sldId="388"/>
        </pc:sldMkLst>
        <pc:picChg chg="add mod ord">
          <ac:chgData name="Jeffrey Falkinburg" userId="564ecc06-8e6c-46e5-98d6-5a3ff5d175eb" providerId="ADAL" clId="{02969E4F-C784-4F5B-8BB3-5D12C97029AD}" dt="2022-02-16T19:58:34.845" v="218" actId="167"/>
          <ac:picMkLst>
            <pc:docMk/>
            <pc:sldMk cId="48140357" sldId="388"/>
            <ac:picMk id="20" creationId="{C6DB4B71-5C24-4683-8010-BA71B96CA314}"/>
          </ac:picMkLst>
        </pc:picChg>
        <pc:picChg chg="del">
          <ac:chgData name="Jeffrey Falkinburg" userId="564ecc06-8e6c-46e5-98d6-5a3ff5d175eb" providerId="ADAL" clId="{02969E4F-C784-4F5B-8BB3-5D12C97029AD}" dt="2022-02-16T19:58:31.911" v="216" actId="478"/>
          <ac:picMkLst>
            <pc:docMk/>
            <pc:sldMk cId="48140357" sldId="388"/>
            <ac:picMk id="3074" creationId="{00000000-0000-0000-0000-000000000000}"/>
          </ac:picMkLst>
        </pc:picChg>
      </pc:sldChg>
      <pc:sldChg chg="addSp delSp modSp mod">
        <pc:chgData name="Jeffrey Falkinburg" userId="564ecc06-8e6c-46e5-98d6-5a3ff5d175eb" providerId="ADAL" clId="{02969E4F-C784-4F5B-8BB3-5D12C97029AD}" dt="2022-02-16T19:58:43.375" v="221" actId="167"/>
        <pc:sldMkLst>
          <pc:docMk/>
          <pc:sldMk cId="3896272613" sldId="389"/>
        </pc:sldMkLst>
        <pc:picChg chg="add mod ord">
          <ac:chgData name="Jeffrey Falkinburg" userId="564ecc06-8e6c-46e5-98d6-5a3ff5d175eb" providerId="ADAL" clId="{02969E4F-C784-4F5B-8BB3-5D12C97029AD}" dt="2022-02-16T19:58:43.375" v="221" actId="167"/>
          <ac:picMkLst>
            <pc:docMk/>
            <pc:sldMk cId="3896272613" sldId="389"/>
            <ac:picMk id="13" creationId="{F8958248-FAE9-4244-9F2D-7400B74B17A7}"/>
          </ac:picMkLst>
        </pc:picChg>
        <pc:picChg chg="del">
          <ac:chgData name="Jeffrey Falkinburg" userId="564ecc06-8e6c-46e5-98d6-5a3ff5d175eb" providerId="ADAL" clId="{02969E4F-C784-4F5B-8BB3-5D12C97029AD}" dt="2022-02-16T19:58:39.719" v="219" actId="478"/>
          <ac:picMkLst>
            <pc:docMk/>
            <pc:sldMk cId="3896272613" sldId="389"/>
            <ac:picMk id="3074" creationId="{00000000-0000-0000-0000-000000000000}"/>
          </ac:picMkLst>
        </pc:picChg>
      </pc:sldChg>
      <pc:sldChg chg="addSp delSp modSp mod">
        <pc:chgData name="Jeffrey Falkinburg" userId="564ecc06-8e6c-46e5-98d6-5a3ff5d175eb" providerId="ADAL" clId="{02969E4F-C784-4F5B-8BB3-5D12C97029AD}" dt="2022-02-16T19:58:49.542" v="224" actId="167"/>
        <pc:sldMkLst>
          <pc:docMk/>
          <pc:sldMk cId="1163295069" sldId="391"/>
        </pc:sldMkLst>
        <pc:picChg chg="add mod ord">
          <ac:chgData name="Jeffrey Falkinburg" userId="564ecc06-8e6c-46e5-98d6-5a3ff5d175eb" providerId="ADAL" clId="{02969E4F-C784-4F5B-8BB3-5D12C97029AD}" dt="2022-02-16T19:58:49.542" v="224" actId="167"/>
          <ac:picMkLst>
            <pc:docMk/>
            <pc:sldMk cId="1163295069" sldId="391"/>
            <ac:picMk id="15" creationId="{25BEDE97-B8B6-4618-A430-942E49337B5A}"/>
          </ac:picMkLst>
        </pc:picChg>
        <pc:picChg chg="del">
          <ac:chgData name="Jeffrey Falkinburg" userId="564ecc06-8e6c-46e5-98d6-5a3ff5d175eb" providerId="ADAL" clId="{02969E4F-C784-4F5B-8BB3-5D12C97029AD}" dt="2022-02-16T19:58:46.750" v="222" actId="478"/>
          <ac:picMkLst>
            <pc:docMk/>
            <pc:sldMk cId="1163295069" sldId="391"/>
            <ac:picMk id="3074" creationId="{00000000-0000-0000-0000-000000000000}"/>
          </ac:picMkLst>
        </pc:picChg>
      </pc:sldChg>
      <pc:sldChg chg="addSp delSp modSp mod">
        <pc:chgData name="Jeffrey Falkinburg" userId="564ecc06-8e6c-46e5-98d6-5a3ff5d175eb" providerId="ADAL" clId="{02969E4F-C784-4F5B-8BB3-5D12C97029AD}" dt="2022-02-16T19:58:58.196" v="227" actId="167"/>
        <pc:sldMkLst>
          <pc:docMk/>
          <pc:sldMk cId="4032969653" sldId="394"/>
        </pc:sldMkLst>
        <pc:picChg chg="add mod ord">
          <ac:chgData name="Jeffrey Falkinburg" userId="564ecc06-8e6c-46e5-98d6-5a3ff5d175eb" providerId="ADAL" clId="{02969E4F-C784-4F5B-8BB3-5D12C97029AD}" dt="2022-02-16T19:58:58.196" v="227" actId="167"/>
          <ac:picMkLst>
            <pc:docMk/>
            <pc:sldMk cId="4032969653" sldId="394"/>
            <ac:picMk id="8" creationId="{F1AB4E48-ED20-48F0-85E4-D820602979E0}"/>
          </ac:picMkLst>
        </pc:picChg>
        <pc:picChg chg="del">
          <ac:chgData name="Jeffrey Falkinburg" userId="564ecc06-8e6c-46e5-98d6-5a3ff5d175eb" providerId="ADAL" clId="{02969E4F-C784-4F5B-8BB3-5D12C97029AD}" dt="2022-02-16T19:58:55.502" v="225" actId="478"/>
          <ac:picMkLst>
            <pc:docMk/>
            <pc:sldMk cId="4032969653" sldId="394"/>
            <ac:picMk id="3074" creationId="{00000000-0000-0000-0000-000000000000}"/>
          </ac:picMkLst>
        </pc:picChg>
      </pc:sldChg>
      <pc:sldChg chg="addSp delSp modSp mod">
        <pc:chgData name="Jeffrey Falkinburg" userId="564ecc06-8e6c-46e5-98d6-5a3ff5d175eb" providerId="ADAL" clId="{02969E4F-C784-4F5B-8BB3-5D12C97029AD}" dt="2022-02-16T19:59:07.408" v="230" actId="167"/>
        <pc:sldMkLst>
          <pc:docMk/>
          <pc:sldMk cId="590327007" sldId="395"/>
        </pc:sldMkLst>
        <pc:picChg chg="add mod ord">
          <ac:chgData name="Jeffrey Falkinburg" userId="564ecc06-8e6c-46e5-98d6-5a3ff5d175eb" providerId="ADAL" clId="{02969E4F-C784-4F5B-8BB3-5D12C97029AD}" dt="2022-02-16T19:59:07.408" v="230" actId="167"/>
          <ac:picMkLst>
            <pc:docMk/>
            <pc:sldMk cId="590327007" sldId="395"/>
            <ac:picMk id="8" creationId="{1DEEDD37-9615-472B-802E-EF89E107BE89}"/>
          </ac:picMkLst>
        </pc:picChg>
        <pc:picChg chg="del">
          <ac:chgData name="Jeffrey Falkinburg" userId="564ecc06-8e6c-46e5-98d6-5a3ff5d175eb" providerId="ADAL" clId="{02969E4F-C784-4F5B-8BB3-5D12C97029AD}" dt="2022-02-16T19:59:04.055" v="228" actId="478"/>
          <ac:picMkLst>
            <pc:docMk/>
            <pc:sldMk cId="590327007" sldId="395"/>
            <ac:picMk id="3074" creationId="{00000000-0000-0000-0000-000000000000}"/>
          </ac:picMkLst>
        </pc:picChg>
      </pc:sldChg>
      <pc:sldChg chg="addSp delSp modSp mod">
        <pc:chgData name="Jeffrey Falkinburg" userId="564ecc06-8e6c-46e5-98d6-5a3ff5d175eb" providerId="ADAL" clId="{02969E4F-C784-4F5B-8BB3-5D12C97029AD}" dt="2022-02-16T19:59:17.018" v="233" actId="167"/>
        <pc:sldMkLst>
          <pc:docMk/>
          <pc:sldMk cId="460840941" sldId="396"/>
        </pc:sldMkLst>
        <pc:picChg chg="add mod ord">
          <ac:chgData name="Jeffrey Falkinburg" userId="564ecc06-8e6c-46e5-98d6-5a3ff5d175eb" providerId="ADAL" clId="{02969E4F-C784-4F5B-8BB3-5D12C97029AD}" dt="2022-02-16T19:59:17.018" v="233" actId="167"/>
          <ac:picMkLst>
            <pc:docMk/>
            <pc:sldMk cId="460840941" sldId="396"/>
            <ac:picMk id="9" creationId="{D3920653-6A41-4192-936F-B0FEF299470B}"/>
          </ac:picMkLst>
        </pc:picChg>
        <pc:picChg chg="del">
          <ac:chgData name="Jeffrey Falkinburg" userId="564ecc06-8e6c-46e5-98d6-5a3ff5d175eb" providerId="ADAL" clId="{02969E4F-C784-4F5B-8BB3-5D12C97029AD}" dt="2022-02-16T19:59:13.887" v="231" actId="478"/>
          <ac:picMkLst>
            <pc:docMk/>
            <pc:sldMk cId="460840941" sldId="396"/>
            <ac:picMk id="3074" creationId="{00000000-0000-0000-0000-000000000000}"/>
          </ac:picMkLst>
        </pc:picChg>
      </pc:sldChg>
    </pc:docChg>
  </pc:docChgLst>
  <pc:docChgLst>
    <pc:chgData name="Jeffrey Falkinburg" userId="564ecc06-8e6c-46e5-98d6-5a3ff5d175eb" providerId="ADAL" clId="{91313A52-3229-4D81-B1F6-03850864E71A}"/>
    <pc:docChg chg="modSld">
      <pc:chgData name="Jeffrey Falkinburg" userId="564ecc06-8e6c-46e5-98d6-5a3ff5d175eb" providerId="ADAL" clId="{91313A52-3229-4D81-B1F6-03850864E71A}" dt="2022-05-03T15:23:23.906" v="3" actId="6549"/>
      <pc:docMkLst>
        <pc:docMk/>
      </pc:docMkLst>
      <pc:sldChg chg="modSp mod">
        <pc:chgData name="Jeffrey Falkinburg" userId="564ecc06-8e6c-46e5-98d6-5a3ff5d175eb" providerId="ADAL" clId="{91313A52-3229-4D81-B1F6-03850864E71A}" dt="2022-05-03T15:23:23.906" v="3" actId="6549"/>
        <pc:sldMkLst>
          <pc:docMk/>
          <pc:sldMk cId="2194757560" sldId="367"/>
        </pc:sldMkLst>
        <pc:spChg chg="mod">
          <ac:chgData name="Jeffrey Falkinburg" userId="564ecc06-8e6c-46e5-98d6-5a3ff5d175eb" providerId="ADAL" clId="{91313A52-3229-4D81-B1F6-03850864E71A}" dt="2022-05-03T15:23:23.906" v="3" actId="6549"/>
          <ac:spMkLst>
            <pc:docMk/>
            <pc:sldMk cId="2194757560" sldId="367"/>
            <ac:spMk id="4"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hdr" sz="quarter"/>
          </p:nvPr>
        </p:nvSpPr>
        <p:spPr bwMode="auto">
          <a:xfrm>
            <a:off x="1" y="0"/>
            <a:ext cx="3026622" cy="463550"/>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lvl1pPr defTabSz="930275">
              <a:spcBef>
                <a:spcPct val="0"/>
              </a:spcBef>
              <a:defRPr sz="1200" smtClean="0"/>
            </a:lvl1pPr>
          </a:lstStyle>
          <a:p>
            <a:pPr>
              <a:defRPr/>
            </a:pPr>
            <a:endParaRPr lang="en-US"/>
          </a:p>
        </p:txBody>
      </p:sp>
      <p:sp>
        <p:nvSpPr>
          <p:cNvPr id="52227" name="Rectangle 3"/>
          <p:cNvSpPr>
            <a:spLocks noGrp="1" noChangeArrowheads="1"/>
          </p:cNvSpPr>
          <p:nvPr>
            <p:ph type="dt" sz="quarter" idx="1"/>
          </p:nvPr>
        </p:nvSpPr>
        <p:spPr bwMode="auto">
          <a:xfrm>
            <a:off x="3958378" y="0"/>
            <a:ext cx="3026622" cy="463550"/>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lvl1pPr algn="r" defTabSz="930275">
              <a:spcBef>
                <a:spcPct val="0"/>
              </a:spcBef>
              <a:defRPr sz="1200" smtClean="0"/>
            </a:lvl1pPr>
          </a:lstStyle>
          <a:p>
            <a:pPr>
              <a:defRPr/>
            </a:pPr>
            <a:endParaRPr lang="en-US"/>
          </a:p>
        </p:txBody>
      </p:sp>
      <p:sp>
        <p:nvSpPr>
          <p:cNvPr id="52228" name="Rectangle 4"/>
          <p:cNvSpPr>
            <a:spLocks noGrp="1" noChangeArrowheads="1"/>
          </p:cNvSpPr>
          <p:nvPr>
            <p:ph type="ftr" sz="quarter" idx="2"/>
          </p:nvPr>
        </p:nvSpPr>
        <p:spPr bwMode="auto">
          <a:xfrm>
            <a:off x="1" y="8820150"/>
            <a:ext cx="3026622" cy="463550"/>
          </a:xfrm>
          <a:prstGeom prst="rect">
            <a:avLst/>
          </a:prstGeom>
          <a:noFill/>
          <a:ln w="9525">
            <a:noFill/>
            <a:miter lim="800000"/>
            <a:headEnd/>
            <a:tailEnd/>
          </a:ln>
          <a:effectLst/>
        </p:spPr>
        <p:txBody>
          <a:bodyPr vert="horz" wrap="square" lIns="93031" tIns="46516" rIns="93031" bIns="46516" numCol="1" anchor="b" anchorCtr="0" compatLnSpc="1">
            <a:prstTxWarp prst="textNoShape">
              <a:avLst/>
            </a:prstTxWarp>
          </a:bodyPr>
          <a:lstStyle>
            <a:lvl1pPr defTabSz="930275">
              <a:spcBef>
                <a:spcPct val="0"/>
              </a:spcBef>
              <a:defRPr sz="1200" smtClean="0"/>
            </a:lvl1pPr>
          </a:lstStyle>
          <a:p>
            <a:pPr>
              <a:defRPr/>
            </a:pPr>
            <a:endParaRPr lang="en-US"/>
          </a:p>
        </p:txBody>
      </p:sp>
      <p:sp>
        <p:nvSpPr>
          <p:cNvPr id="52229" name="Rectangle 5"/>
          <p:cNvSpPr>
            <a:spLocks noGrp="1" noChangeArrowheads="1"/>
          </p:cNvSpPr>
          <p:nvPr>
            <p:ph type="sldNum" sz="quarter" idx="3"/>
          </p:nvPr>
        </p:nvSpPr>
        <p:spPr bwMode="auto">
          <a:xfrm>
            <a:off x="3958378" y="8820150"/>
            <a:ext cx="3026622" cy="463550"/>
          </a:xfrm>
          <a:prstGeom prst="rect">
            <a:avLst/>
          </a:prstGeom>
          <a:noFill/>
          <a:ln w="9525">
            <a:noFill/>
            <a:miter lim="800000"/>
            <a:headEnd/>
            <a:tailEnd/>
          </a:ln>
          <a:effectLst/>
        </p:spPr>
        <p:txBody>
          <a:bodyPr vert="horz" wrap="square" lIns="93031" tIns="46516" rIns="93031" bIns="46516" numCol="1" anchor="b" anchorCtr="0" compatLnSpc="1">
            <a:prstTxWarp prst="textNoShape">
              <a:avLst/>
            </a:prstTxWarp>
          </a:bodyPr>
          <a:lstStyle>
            <a:lvl1pPr algn="r" defTabSz="930275">
              <a:spcBef>
                <a:spcPct val="0"/>
              </a:spcBef>
              <a:defRPr sz="1200" smtClean="0"/>
            </a:lvl1pPr>
          </a:lstStyle>
          <a:p>
            <a:pPr>
              <a:defRPr/>
            </a:pPr>
            <a:fld id="{0FCD54C7-7181-400D-9449-EBC4D4A20361}" type="slidenum">
              <a:rPr lang="en-US"/>
              <a:pPr>
                <a:defRPr/>
              </a:pPr>
              <a:t>‹#›</a:t>
            </a:fld>
            <a:endParaRPr lang="en-US"/>
          </a:p>
        </p:txBody>
      </p:sp>
    </p:spTree>
    <p:extLst>
      <p:ext uri="{BB962C8B-B14F-4D97-AF65-F5344CB8AC3E}">
        <p14:creationId xmlns:p14="http://schemas.microsoft.com/office/powerpoint/2010/main" val="41930536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1" y="0"/>
            <a:ext cx="3026622" cy="463550"/>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lvl1pPr defTabSz="930275">
              <a:spcBef>
                <a:spcPct val="0"/>
              </a:spcBef>
              <a:defRPr sz="1200" smtClean="0"/>
            </a:lvl1pPr>
          </a:lstStyle>
          <a:p>
            <a:pPr>
              <a:defRPr/>
            </a:pPr>
            <a:endParaRPr lang="en-US"/>
          </a:p>
        </p:txBody>
      </p:sp>
      <p:sp>
        <p:nvSpPr>
          <p:cNvPr id="11267" name="Rectangle 3"/>
          <p:cNvSpPr>
            <a:spLocks noGrp="1" noChangeArrowheads="1"/>
          </p:cNvSpPr>
          <p:nvPr>
            <p:ph type="dt" idx="1"/>
          </p:nvPr>
        </p:nvSpPr>
        <p:spPr bwMode="auto">
          <a:xfrm>
            <a:off x="3958378" y="0"/>
            <a:ext cx="3026622" cy="463550"/>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lvl1pPr algn="r" defTabSz="930275">
              <a:spcBef>
                <a:spcPct val="0"/>
              </a:spcBef>
              <a:defRPr sz="1200" smtClean="0"/>
            </a:lvl1pPr>
          </a:lstStyle>
          <a:p>
            <a:pPr>
              <a:defRPr/>
            </a:pPr>
            <a:endParaRPr lang="en-US"/>
          </a:p>
        </p:txBody>
      </p:sp>
      <p:sp>
        <p:nvSpPr>
          <p:cNvPr id="99332" name="Rectangle 4"/>
          <p:cNvSpPr>
            <a:spLocks noGrp="1" noRot="1" noChangeAspect="1" noChangeArrowheads="1" noTextEdit="1"/>
          </p:cNvSpPr>
          <p:nvPr>
            <p:ph type="sldImg" idx="2"/>
          </p:nvPr>
        </p:nvSpPr>
        <p:spPr bwMode="auto">
          <a:xfrm>
            <a:off x="1171575" y="696913"/>
            <a:ext cx="4641850" cy="3481387"/>
          </a:xfrm>
          <a:prstGeom prst="rect">
            <a:avLst/>
          </a:prstGeom>
          <a:noFill/>
          <a:ln w="9525">
            <a:solidFill>
              <a:srgbClr val="000000"/>
            </a:solidFill>
            <a:miter lim="800000"/>
            <a:headEnd/>
            <a:tailEnd/>
          </a:ln>
        </p:spPr>
      </p:sp>
      <p:sp>
        <p:nvSpPr>
          <p:cNvPr id="11269" name="Rectangle 5"/>
          <p:cNvSpPr>
            <a:spLocks noGrp="1" noChangeArrowheads="1"/>
          </p:cNvSpPr>
          <p:nvPr>
            <p:ph type="body" sz="quarter" idx="3"/>
          </p:nvPr>
        </p:nvSpPr>
        <p:spPr bwMode="auto">
          <a:xfrm>
            <a:off x="931756" y="4410076"/>
            <a:ext cx="5121488" cy="4176713"/>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270" name="Rectangle 6"/>
          <p:cNvSpPr>
            <a:spLocks noGrp="1" noChangeArrowheads="1"/>
          </p:cNvSpPr>
          <p:nvPr>
            <p:ph type="ftr" sz="quarter" idx="4"/>
          </p:nvPr>
        </p:nvSpPr>
        <p:spPr bwMode="auto">
          <a:xfrm>
            <a:off x="1" y="8820150"/>
            <a:ext cx="3026622" cy="463550"/>
          </a:xfrm>
          <a:prstGeom prst="rect">
            <a:avLst/>
          </a:prstGeom>
          <a:noFill/>
          <a:ln w="9525">
            <a:noFill/>
            <a:miter lim="800000"/>
            <a:headEnd/>
            <a:tailEnd/>
          </a:ln>
          <a:effectLst/>
        </p:spPr>
        <p:txBody>
          <a:bodyPr vert="horz" wrap="square" lIns="93031" tIns="46516" rIns="93031" bIns="46516" numCol="1" anchor="b" anchorCtr="0" compatLnSpc="1">
            <a:prstTxWarp prst="textNoShape">
              <a:avLst/>
            </a:prstTxWarp>
          </a:bodyPr>
          <a:lstStyle>
            <a:lvl1pPr defTabSz="930275">
              <a:spcBef>
                <a:spcPct val="0"/>
              </a:spcBef>
              <a:defRPr sz="1200" smtClean="0"/>
            </a:lvl1pPr>
          </a:lstStyle>
          <a:p>
            <a:pPr>
              <a:defRPr/>
            </a:pPr>
            <a:endParaRPr lang="en-US"/>
          </a:p>
        </p:txBody>
      </p:sp>
      <p:sp>
        <p:nvSpPr>
          <p:cNvPr id="11271" name="Rectangle 7"/>
          <p:cNvSpPr>
            <a:spLocks noGrp="1" noChangeArrowheads="1"/>
          </p:cNvSpPr>
          <p:nvPr>
            <p:ph type="sldNum" sz="quarter" idx="5"/>
          </p:nvPr>
        </p:nvSpPr>
        <p:spPr bwMode="auto">
          <a:xfrm>
            <a:off x="3958378" y="8820150"/>
            <a:ext cx="3026622" cy="463550"/>
          </a:xfrm>
          <a:prstGeom prst="rect">
            <a:avLst/>
          </a:prstGeom>
          <a:noFill/>
          <a:ln w="9525">
            <a:noFill/>
            <a:miter lim="800000"/>
            <a:headEnd/>
            <a:tailEnd/>
          </a:ln>
          <a:effectLst/>
        </p:spPr>
        <p:txBody>
          <a:bodyPr vert="horz" wrap="square" lIns="93031" tIns="46516" rIns="93031" bIns="46516" numCol="1" anchor="b" anchorCtr="0" compatLnSpc="1">
            <a:prstTxWarp prst="textNoShape">
              <a:avLst/>
            </a:prstTxWarp>
          </a:bodyPr>
          <a:lstStyle>
            <a:lvl1pPr algn="r" defTabSz="930275">
              <a:spcBef>
                <a:spcPct val="0"/>
              </a:spcBef>
              <a:defRPr sz="1200" smtClean="0"/>
            </a:lvl1pPr>
          </a:lstStyle>
          <a:p>
            <a:pPr>
              <a:defRPr/>
            </a:pPr>
            <a:fld id="{B521704A-D1DF-485C-B173-B5BBD5DDB5B9}" type="slidenum">
              <a:rPr lang="en-US"/>
              <a:pPr>
                <a:defRPr/>
              </a:pPr>
              <a:t>‹#›</a:t>
            </a:fld>
            <a:endParaRPr lang="en-US"/>
          </a:p>
        </p:txBody>
      </p:sp>
    </p:spTree>
    <p:extLst>
      <p:ext uri="{BB962C8B-B14F-4D97-AF65-F5344CB8AC3E}">
        <p14:creationId xmlns:p14="http://schemas.microsoft.com/office/powerpoint/2010/main" val="36223557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6" name="Rectangle 10">
            <a:extLst>
              <a:ext uri="{FF2B5EF4-FFF2-40B4-BE49-F238E27FC236}">
                <a16:creationId xmlns:a16="http://schemas.microsoft.com/office/drawing/2014/main" id="{EA4E1933-6E7F-48CF-B472-74ADF3745486}"/>
              </a:ext>
            </a:extLst>
          </p:cNvPr>
          <p:cNvSpPr>
            <a:spLocks noGrp="1" noChangeArrowheads="1"/>
          </p:cNvSpPr>
          <p:nvPr>
            <p:ph type="subTitle" idx="1"/>
          </p:nvPr>
        </p:nvSpPr>
        <p:spPr>
          <a:xfrm>
            <a:off x="4533900" y="5162550"/>
            <a:ext cx="4038600" cy="1162050"/>
          </a:xfrm>
        </p:spPr>
        <p:txBody>
          <a:bodyPr/>
          <a:lstStyle>
            <a:lvl1pPr marL="0" indent="0" algn="r">
              <a:buFont typeface="Wingdings" pitchFamily="2" charset="2"/>
              <a:buNone/>
              <a:defRPr/>
            </a:lvl1pPr>
          </a:lstStyle>
          <a:p>
            <a:r>
              <a:rPr lang="en-US"/>
              <a:t>Briefer’s Name</a:t>
            </a:r>
          </a:p>
          <a:p>
            <a:r>
              <a:rPr lang="en-US"/>
              <a:t>Office Symbol</a:t>
            </a:r>
          </a:p>
        </p:txBody>
      </p:sp>
      <p:sp>
        <p:nvSpPr>
          <p:cNvPr id="7" name="Rectangle 13">
            <a:extLst>
              <a:ext uri="{FF2B5EF4-FFF2-40B4-BE49-F238E27FC236}">
                <a16:creationId xmlns:a16="http://schemas.microsoft.com/office/drawing/2014/main" id="{1FDBA118-D4DE-4422-A268-9B66840E9E08}"/>
              </a:ext>
            </a:extLst>
          </p:cNvPr>
          <p:cNvSpPr>
            <a:spLocks noGrp="1" noChangeArrowheads="1"/>
          </p:cNvSpPr>
          <p:nvPr>
            <p:ph type="ctrTitle"/>
          </p:nvPr>
        </p:nvSpPr>
        <p:spPr>
          <a:xfrm>
            <a:off x="3848100" y="2286000"/>
            <a:ext cx="4762500" cy="1905000"/>
          </a:xfrm>
        </p:spPr>
        <p:txBody>
          <a:bodyPr/>
          <a:lstStyle>
            <a:lvl1pPr>
              <a:defRPr sz="4000"/>
            </a:lvl1pPr>
          </a:lstStyle>
          <a:p>
            <a:r>
              <a:rPr lang="en-US" dirty="0"/>
              <a:t>Briefing Topic Title Goes Here</a:t>
            </a:r>
          </a:p>
        </p:txBody>
      </p:sp>
      <p:sp>
        <p:nvSpPr>
          <p:cNvPr id="8" name="Line 14">
            <a:extLst>
              <a:ext uri="{FF2B5EF4-FFF2-40B4-BE49-F238E27FC236}">
                <a16:creationId xmlns:a16="http://schemas.microsoft.com/office/drawing/2014/main" id="{C0F4B829-AB70-42AD-846F-BF5A9C3978D9}"/>
              </a:ext>
            </a:extLst>
          </p:cNvPr>
          <p:cNvSpPr>
            <a:spLocks noChangeShapeType="1"/>
          </p:cNvSpPr>
          <p:nvPr userDrawn="1"/>
        </p:nvSpPr>
        <p:spPr bwMode="auto">
          <a:xfrm>
            <a:off x="382200" y="6316000"/>
            <a:ext cx="8382000" cy="0"/>
          </a:xfrm>
          <a:prstGeom prst="line">
            <a:avLst/>
          </a:prstGeom>
          <a:noFill/>
          <a:ln w="57150">
            <a:solidFill>
              <a:schemeClr val="bg1">
                <a:lumMod val="65000"/>
              </a:schemeClr>
            </a:solidFill>
            <a:round/>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charset="0"/>
              <a:ea typeface="+mn-ea"/>
              <a:cs typeface="+mn-cs"/>
              <a:sym typeface="Wingdings" pitchFamily="2" charset="2"/>
            </a:endParaRPr>
          </a:p>
        </p:txBody>
      </p:sp>
      <p:sp>
        <p:nvSpPr>
          <p:cNvPr id="9" name="Line 14">
            <a:extLst>
              <a:ext uri="{FF2B5EF4-FFF2-40B4-BE49-F238E27FC236}">
                <a16:creationId xmlns:a16="http://schemas.microsoft.com/office/drawing/2014/main" id="{25AF0827-16E4-43B1-8EF6-21AEA9FD19D9}"/>
              </a:ext>
            </a:extLst>
          </p:cNvPr>
          <p:cNvSpPr>
            <a:spLocks noChangeShapeType="1"/>
          </p:cNvSpPr>
          <p:nvPr userDrawn="1"/>
        </p:nvSpPr>
        <p:spPr bwMode="auto">
          <a:xfrm>
            <a:off x="417368" y="1558796"/>
            <a:ext cx="8382000" cy="0"/>
          </a:xfrm>
          <a:prstGeom prst="line">
            <a:avLst/>
          </a:prstGeom>
          <a:noFill/>
          <a:ln w="57150">
            <a:solidFill>
              <a:schemeClr val="bg1">
                <a:lumMod val="65000"/>
              </a:schemeClr>
            </a:solidFill>
            <a:round/>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charset="0"/>
              <a:ea typeface="+mn-ea"/>
              <a:cs typeface="+mn-cs"/>
              <a:sym typeface="Wingdings" pitchFamily="2" charset="2"/>
            </a:endParaRPr>
          </a:p>
        </p:txBody>
      </p:sp>
      <p:pic>
        <p:nvPicPr>
          <p:cNvPr id="10" name="Picture 9" descr="Nebraska_N_RGB.png">
            <a:extLst>
              <a:ext uri="{FF2B5EF4-FFF2-40B4-BE49-F238E27FC236}">
                <a16:creationId xmlns:a16="http://schemas.microsoft.com/office/drawing/2014/main" id="{327B40C8-1F1A-4B5E-835B-2518498F730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9635" y="2312385"/>
            <a:ext cx="1815450" cy="1692456"/>
          </a:xfrm>
          <a:prstGeom prst="rect">
            <a:avLst/>
          </a:prstGeom>
        </p:spPr>
      </p:pic>
      <p:pic>
        <p:nvPicPr>
          <p:cNvPr id="11" name="Picture 10" descr="1505.028 Toolbox PPT_Sidebar_1a.jpg">
            <a:extLst>
              <a:ext uri="{FF2B5EF4-FFF2-40B4-BE49-F238E27FC236}">
                <a16:creationId xmlns:a16="http://schemas.microsoft.com/office/drawing/2014/main" id="{D413006A-7978-4F63-B143-295EC02A9B29}"/>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89071" t="7003" r="1401" b="84923"/>
          <a:stretch/>
        </p:blipFill>
        <p:spPr>
          <a:xfrm>
            <a:off x="531540" y="4266229"/>
            <a:ext cx="2871639" cy="1368795"/>
          </a:xfrm>
          <a:prstGeom prst="rect">
            <a:avLst/>
          </a:prstGeom>
        </p:spPr>
      </p:pic>
      <p:sp>
        <p:nvSpPr>
          <p:cNvPr id="12" name="Line 15">
            <a:extLst>
              <a:ext uri="{FF2B5EF4-FFF2-40B4-BE49-F238E27FC236}">
                <a16:creationId xmlns:a16="http://schemas.microsoft.com/office/drawing/2014/main" id="{7F2DA9BC-BAE4-418A-B302-DFE495042250}"/>
              </a:ext>
            </a:extLst>
          </p:cNvPr>
          <p:cNvSpPr>
            <a:spLocks noChangeShapeType="1"/>
          </p:cNvSpPr>
          <p:nvPr userDrawn="1"/>
        </p:nvSpPr>
        <p:spPr bwMode="auto">
          <a:xfrm>
            <a:off x="381000" y="6451600"/>
            <a:ext cx="8382000" cy="0"/>
          </a:xfrm>
          <a:prstGeom prst="line">
            <a:avLst/>
          </a:prstGeom>
          <a:noFill/>
          <a:ln w="57150">
            <a:solidFill>
              <a:srgbClr val="DD212B"/>
            </a:solidFill>
            <a:round/>
            <a:headEnd/>
            <a:tailEnd/>
          </a:ln>
          <a:effectLst/>
        </p:spPr>
        <p:txBody>
          <a:bodyPr wrap="none" anchor="ctr"/>
          <a:lstStyle/>
          <a:p>
            <a:pPr fontAlgn="auto">
              <a:spcBef>
                <a:spcPts val="0"/>
              </a:spcBef>
              <a:spcAft>
                <a:spcPts val="0"/>
              </a:spcAft>
              <a:defRPr/>
            </a:pPr>
            <a:endParaRPr lang="en-US" sz="1800">
              <a:solidFill>
                <a:srgbClr val="000000"/>
              </a:solidFill>
              <a:latin typeface="Arial"/>
            </a:endParaRPr>
          </a:p>
        </p:txBody>
      </p:sp>
      <p:sp>
        <p:nvSpPr>
          <p:cNvPr id="13" name="Line 17">
            <a:extLst>
              <a:ext uri="{FF2B5EF4-FFF2-40B4-BE49-F238E27FC236}">
                <a16:creationId xmlns:a16="http://schemas.microsoft.com/office/drawing/2014/main" id="{B087A0A8-1D18-438A-8A7A-B4BC783DF93D}"/>
              </a:ext>
            </a:extLst>
          </p:cNvPr>
          <p:cNvSpPr>
            <a:spLocks noChangeShapeType="1"/>
          </p:cNvSpPr>
          <p:nvPr userDrawn="1"/>
        </p:nvSpPr>
        <p:spPr bwMode="auto">
          <a:xfrm>
            <a:off x="422275" y="1414463"/>
            <a:ext cx="8382000" cy="0"/>
          </a:xfrm>
          <a:prstGeom prst="line">
            <a:avLst/>
          </a:prstGeom>
          <a:noFill/>
          <a:ln w="57150">
            <a:solidFill>
              <a:srgbClr val="DD212B"/>
            </a:solidFill>
            <a:round/>
            <a:headEnd/>
            <a:tailEnd/>
          </a:ln>
          <a:effectLst/>
        </p:spPr>
        <p:txBody>
          <a:bodyPr wrap="none" anchor="ctr"/>
          <a:lstStyle/>
          <a:p>
            <a:pPr fontAlgn="auto">
              <a:spcBef>
                <a:spcPts val="0"/>
              </a:spcBef>
              <a:spcAft>
                <a:spcPts val="0"/>
              </a:spcAft>
              <a:defRPr/>
            </a:pPr>
            <a:endParaRPr lang="en-US" sz="1800">
              <a:solidFill>
                <a:srgbClr val="000000"/>
              </a:solidFill>
              <a:latin typeface="Arial"/>
            </a:endParaRPr>
          </a:p>
        </p:txBody>
      </p:sp>
    </p:spTree>
    <p:extLst>
      <p:ext uri="{BB962C8B-B14F-4D97-AF65-F5344CB8AC3E}">
        <p14:creationId xmlns:p14="http://schemas.microsoft.com/office/powerpoint/2010/main" val="31065482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4"/>
          <p:cNvSpPr>
            <a:spLocks noGrp="1" noChangeArrowheads="1"/>
          </p:cNvSpPr>
          <p:nvPr>
            <p:ph type="sldNum" sz="quarter" idx="10"/>
          </p:nvPr>
        </p:nvSpPr>
        <p:spPr>
          <a:ln/>
        </p:spPr>
        <p:txBody>
          <a:bodyPr/>
          <a:lstStyle>
            <a:lvl1pPr>
              <a:defRPr/>
            </a:lvl1pPr>
          </a:lstStyle>
          <a:p>
            <a:pPr>
              <a:defRPr/>
            </a:pPr>
            <a:endParaRPr lang="en-US">
              <a:solidFill>
                <a:srgbClr val="000000"/>
              </a:solidFill>
            </a:endParaRPr>
          </a:p>
          <a:p>
            <a:pPr>
              <a:defRPr/>
            </a:pPr>
            <a:fld id="{C567F1F5-194A-4EF4-8702-89EFF55C2EA8}" type="slidenum">
              <a:rPr lang="en-US">
                <a:solidFill>
                  <a:srgbClr val="000000"/>
                </a:solidFill>
              </a:rPr>
              <a:pPr>
                <a:defRPr/>
              </a:pPr>
              <a:t>‹#›</a:t>
            </a:fld>
            <a:endParaRPr lang="en-US">
              <a:solidFill>
                <a:srgbClr val="000000"/>
              </a:solidFill>
            </a:endParaRPr>
          </a:p>
        </p:txBody>
      </p:sp>
      <p:sp>
        <p:nvSpPr>
          <p:cNvPr id="5" name="Rectangle 45"/>
          <p:cNvSpPr>
            <a:spLocks noGrp="1" noChangeArrowheads="1"/>
          </p:cNvSpPr>
          <p:nvPr>
            <p:ph type="dt" sz="half" idx="11"/>
          </p:nvPr>
        </p:nvSpPr>
        <p:spPr>
          <a:xfrm>
            <a:off x="95250" y="6267450"/>
            <a:ext cx="2133600" cy="476250"/>
          </a:xfrm>
          <a:prstGeom prst="rect">
            <a:avLst/>
          </a:prstGeom>
          <a:ln/>
        </p:spPr>
        <p:txBody>
          <a:bodyPr/>
          <a:lstStyle>
            <a:lvl1pPr>
              <a:defRPr/>
            </a:lvl1pPr>
          </a:lstStyle>
          <a:p>
            <a:pPr fontAlgn="auto">
              <a:spcBef>
                <a:spcPts val="0"/>
              </a:spcBef>
              <a:spcAft>
                <a:spcPts val="0"/>
              </a:spcAft>
              <a:defRPr/>
            </a:pPr>
            <a:endParaRPr lang="en-US" sz="1800">
              <a:solidFill>
                <a:srgbClr val="000000"/>
              </a:solidFill>
            </a:endParaRPr>
          </a:p>
          <a:p>
            <a:pPr fontAlgn="auto">
              <a:spcBef>
                <a:spcPts val="0"/>
              </a:spcBef>
              <a:spcAft>
                <a:spcPts val="0"/>
              </a:spcAft>
              <a:defRPr/>
            </a:pPr>
            <a:fld id="{144E03DF-8FF9-4CC1-81A9-7D65C03EA82B}" type="datetime3">
              <a:rPr lang="en-US" sz="1800">
                <a:solidFill>
                  <a:srgbClr val="000000"/>
                </a:solidFill>
              </a:rPr>
              <a:pPr fontAlgn="auto">
                <a:spcBef>
                  <a:spcPts val="0"/>
                </a:spcBef>
                <a:spcAft>
                  <a:spcPts val="0"/>
                </a:spcAft>
                <a:defRPr/>
              </a:pPr>
              <a:t>19 March 2024</a:t>
            </a:fld>
            <a:endParaRPr lang="en-US" sz="1800">
              <a:solidFill>
                <a:srgbClr val="000000"/>
              </a:solidFill>
            </a:endParaRPr>
          </a:p>
        </p:txBody>
      </p:sp>
    </p:spTree>
    <p:extLst>
      <p:ext uri="{BB962C8B-B14F-4D97-AF65-F5344CB8AC3E}">
        <p14:creationId xmlns:p14="http://schemas.microsoft.com/office/powerpoint/2010/main" val="1805733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9275" y="76200"/>
            <a:ext cx="2032000" cy="57848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00100" y="76200"/>
            <a:ext cx="5946775" cy="57848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4"/>
          <p:cNvSpPr>
            <a:spLocks noGrp="1" noChangeArrowheads="1"/>
          </p:cNvSpPr>
          <p:nvPr>
            <p:ph type="sldNum" sz="quarter" idx="10"/>
          </p:nvPr>
        </p:nvSpPr>
        <p:spPr>
          <a:ln/>
        </p:spPr>
        <p:txBody>
          <a:bodyPr/>
          <a:lstStyle>
            <a:lvl1pPr>
              <a:defRPr/>
            </a:lvl1pPr>
          </a:lstStyle>
          <a:p>
            <a:pPr>
              <a:defRPr/>
            </a:pPr>
            <a:endParaRPr lang="en-US">
              <a:solidFill>
                <a:srgbClr val="000000"/>
              </a:solidFill>
            </a:endParaRPr>
          </a:p>
          <a:p>
            <a:pPr>
              <a:defRPr/>
            </a:pPr>
            <a:fld id="{51B54694-5A4F-4DDE-A246-90E7B842FB9E}" type="slidenum">
              <a:rPr lang="en-US">
                <a:solidFill>
                  <a:srgbClr val="000000"/>
                </a:solidFill>
              </a:rPr>
              <a:pPr>
                <a:defRPr/>
              </a:pPr>
              <a:t>‹#›</a:t>
            </a:fld>
            <a:endParaRPr lang="en-US">
              <a:solidFill>
                <a:srgbClr val="000000"/>
              </a:solidFill>
            </a:endParaRPr>
          </a:p>
        </p:txBody>
      </p:sp>
      <p:sp>
        <p:nvSpPr>
          <p:cNvPr id="5" name="Rectangle 45"/>
          <p:cNvSpPr>
            <a:spLocks noGrp="1" noChangeArrowheads="1"/>
          </p:cNvSpPr>
          <p:nvPr>
            <p:ph type="dt" sz="half" idx="11"/>
          </p:nvPr>
        </p:nvSpPr>
        <p:spPr>
          <a:xfrm>
            <a:off x="95250" y="6267450"/>
            <a:ext cx="2133600" cy="476250"/>
          </a:xfrm>
          <a:prstGeom prst="rect">
            <a:avLst/>
          </a:prstGeom>
          <a:ln/>
        </p:spPr>
        <p:txBody>
          <a:bodyPr/>
          <a:lstStyle>
            <a:lvl1pPr>
              <a:defRPr/>
            </a:lvl1pPr>
          </a:lstStyle>
          <a:p>
            <a:pPr fontAlgn="auto">
              <a:spcBef>
                <a:spcPts val="0"/>
              </a:spcBef>
              <a:spcAft>
                <a:spcPts val="0"/>
              </a:spcAft>
              <a:defRPr/>
            </a:pPr>
            <a:endParaRPr lang="en-US" sz="1800">
              <a:solidFill>
                <a:srgbClr val="000000"/>
              </a:solidFill>
            </a:endParaRPr>
          </a:p>
          <a:p>
            <a:pPr fontAlgn="auto">
              <a:spcBef>
                <a:spcPts val="0"/>
              </a:spcBef>
              <a:spcAft>
                <a:spcPts val="0"/>
              </a:spcAft>
              <a:defRPr/>
            </a:pPr>
            <a:fld id="{60DCB877-6D3E-4BCA-8EC7-D4670F81984A}" type="datetime3">
              <a:rPr lang="en-US" sz="1800">
                <a:solidFill>
                  <a:srgbClr val="000000"/>
                </a:solidFill>
              </a:rPr>
              <a:pPr fontAlgn="auto">
                <a:spcBef>
                  <a:spcPts val="0"/>
                </a:spcBef>
                <a:spcAft>
                  <a:spcPts val="0"/>
                </a:spcAft>
                <a:defRPr/>
              </a:pPr>
              <a:t>19 March 2024</a:t>
            </a:fld>
            <a:endParaRPr lang="en-US" sz="1800">
              <a:solidFill>
                <a:srgbClr val="000000"/>
              </a:solidFill>
            </a:endParaRPr>
          </a:p>
        </p:txBody>
      </p:sp>
    </p:spTree>
    <p:extLst>
      <p:ext uri="{BB962C8B-B14F-4D97-AF65-F5344CB8AC3E}">
        <p14:creationId xmlns:p14="http://schemas.microsoft.com/office/powerpoint/2010/main" val="21820981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911350" y="76200"/>
            <a:ext cx="6781800" cy="1143000"/>
          </a:xfrm>
        </p:spPr>
        <p:txBody>
          <a:bodyPr/>
          <a:lstStyle/>
          <a:p>
            <a:r>
              <a:rPr lang="en-US"/>
              <a:t>Click to edit Master title style</a:t>
            </a:r>
          </a:p>
        </p:txBody>
      </p:sp>
      <p:sp>
        <p:nvSpPr>
          <p:cNvPr id="3" name="Table Placeholder 2"/>
          <p:cNvSpPr>
            <a:spLocks noGrp="1"/>
          </p:cNvSpPr>
          <p:nvPr>
            <p:ph type="tbl" idx="1"/>
          </p:nvPr>
        </p:nvSpPr>
        <p:spPr>
          <a:xfrm>
            <a:off x="800100" y="1536700"/>
            <a:ext cx="8131175" cy="4324350"/>
          </a:xfrm>
        </p:spPr>
        <p:txBody>
          <a:bodyPr/>
          <a:lstStyle/>
          <a:p>
            <a:pPr lvl="0"/>
            <a:endParaRPr lang="en-US" noProof="0"/>
          </a:p>
        </p:txBody>
      </p:sp>
      <p:sp>
        <p:nvSpPr>
          <p:cNvPr id="4" name="Rectangle 44"/>
          <p:cNvSpPr>
            <a:spLocks noGrp="1" noChangeArrowheads="1"/>
          </p:cNvSpPr>
          <p:nvPr>
            <p:ph type="sldNum" sz="quarter" idx="10"/>
          </p:nvPr>
        </p:nvSpPr>
        <p:spPr>
          <a:ln/>
        </p:spPr>
        <p:txBody>
          <a:bodyPr/>
          <a:lstStyle>
            <a:lvl1pPr>
              <a:defRPr/>
            </a:lvl1pPr>
          </a:lstStyle>
          <a:p>
            <a:pPr>
              <a:defRPr/>
            </a:pPr>
            <a:endParaRPr lang="en-US">
              <a:solidFill>
                <a:srgbClr val="000000"/>
              </a:solidFill>
            </a:endParaRPr>
          </a:p>
          <a:p>
            <a:pPr>
              <a:defRPr/>
            </a:pPr>
            <a:fld id="{C4A63687-7E6C-4DE0-9BEB-8789448141D7}" type="slidenum">
              <a:rPr lang="en-US">
                <a:solidFill>
                  <a:srgbClr val="000000"/>
                </a:solidFill>
              </a:rPr>
              <a:pPr>
                <a:defRPr/>
              </a:pPr>
              <a:t>‹#›</a:t>
            </a:fld>
            <a:endParaRPr lang="en-US">
              <a:solidFill>
                <a:srgbClr val="000000"/>
              </a:solidFill>
            </a:endParaRPr>
          </a:p>
        </p:txBody>
      </p:sp>
      <p:sp>
        <p:nvSpPr>
          <p:cNvPr id="5" name="Rectangle 45"/>
          <p:cNvSpPr>
            <a:spLocks noGrp="1" noChangeArrowheads="1"/>
          </p:cNvSpPr>
          <p:nvPr>
            <p:ph type="dt" sz="half" idx="11"/>
          </p:nvPr>
        </p:nvSpPr>
        <p:spPr>
          <a:xfrm>
            <a:off x="95250" y="6267450"/>
            <a:ext cx="2133600" cy="476250"/>
          </a:xfrm>
          <a:prstGeom prst="rect">
            <a:avLst/>
          </a:prstGeom>
          <a:ln/>
        </p:spPr>
        <p:txBody>
          <a:bodyPr/>
          <a:lstStyle>
            <a:lvl1pPr>
              <a:defRPr/>
            </a:lvl1pPr>
          </a:lstStyle>
          <a:p>
            <a:pPr fontAlgn="auto">
              <a:spcBef>
                <a:spcPts val="0"/>
              </a:spcBef>
              <a:spcAft>
                <a:spcPts val="0"/>
              </a:spcAft>
              <a:defRPr/>
            </a:pPr>
            <a:endParaRPr lang="en-US" sz="1800">
              <a:solidFill>
                <a:srgbClr val="000000"/>
              </a:solidFill>
            </a:endParaRPr>
          </a:p>
          <a:p>
            <a:pPr fontAlgn="auto">
              <a:spcBef>
                <a:spcPts val="0"/>
              </a:spcBef>
              <a:spcAft>
                <a:spcPts val="0"/>
              </a:spcAft>
              <a:defRPr/>
            </a:pPr>
            <a:fld id="{E43D8F38-5EEC-4D31-B27F-2563D8A07911}" type="datetime3">
              <a:rPr lang="en-US" sz="1800">
                <a:solidFill>
                  <a:srgbClr val="000000"/>
                </a:solidFill>
              </a:rPr>
              <a:pPr fontAlgn="auto">
                <a:spcBef>
                  <a:spcPts val="0"/>
                </a:spcBef>
                <a:spcAft>
                  <a:spcPts val="0"/>
                </a:spcAft>
                <a:defRPr/>
              </a:pPr>
              <a:t>19 March 2024</a:t>
            </a:fld>
            <a:endParaRPr lang="en-US" sz="1800">
              <a:solidFill>
                <a:srgbClr val="000000"/>
              </a:solidFill>
            </a:endParaRPr>
          </a:p>
        </p:txBody>
      </p:sp>
    </p:spTree>
    <p:extLst>
      <p:ext uri="{BB962C8B-B14F-4D97-AF65-F5344CB8AC3E}">
        <p14:creationId xmlns:p14="http://schemas.microsoft.com/office/powerpoint/2010/main" val="22676783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4"/>
          <p:cNvSpPr>
            <a:spLocks noGrp="1" noChangeArrowheads="1"/>
          </p:cNvSpPr>
          <p:nvPr>
            <p:ph type="sldNum" sz="quarter" idx="10"/>
          </p:nvPr>
        </p:nvSpPr>
        <p:spPr>
          <a:xfrm>
            <a:off x="6896941" y="6381750"/>
            <a:ext cx="2133600" cy="476250"/>
          </a:xfrm>
          <a:ln/>
        </p:spPr>
        <p:txBody>
          <a:bodyPr/>
          <a:lstStyle>
            <a:lvl1pPr>
              <a:defRPr/>
            </a:lvl1pPr>
          </a:lstStyle>
          <a:p>
            <a:pPr>
              <a:defRPr/>
            </a:pPr>
            <a:fld id="{62D6D4B2-7611-498F-8780-1EDC26277454}" type="slidenum">
              <a:rPr lang="en-US" smtClean="0">
                <a:solidFill>
                  <a:srgbClr val="000000"/>
                </a:solidFill>
              </a:rPr>
              <a:pPr>
                <a:defRPr/>
              </a:pPr>
              <a:t>‹#›</a:t>
            </a:fld>
            <a:endParaRPr lang="en-US" dirty="0">
              <a:solidFill>
                <a:srgbClr val="000000"/>
              </a:solidFill>
            </a:endParaRPr>
          </a:p>
        </p:txBody>
      </p:sp>
      <p:sp>
        <p:nvSpPr>
          <p:cNvPr id="5" name="Rectangle 45"/>
          <p:cNvSpPr>
            <a:spLocks noGrp="1" noChangeArrowheads="1"/>
          </p:cNvSpPr>
          <p:nvPr>
            <p:ph type="dt" sz="half" idx="11"/>
          </p:nvPr>
        </p:nvSpPr>
        <p:spPr>
          <a:xfrm>
            <a:off x="95250" y="6267450"/>
            <a:ext cx="2133600" cy="476250"/>
          </a:xfrm>
          <a:prstGeom prst="rect">
            <a:avLst/>
          </a:prstGeom>
          <a:ln/>
        </p:spPr>
        <p:txBody>
          <a:bodyPr/>
          <a:lstStyle>
            <a:lvl1pPr>
              <a:defRPr/>
            </a:lvl1pPr>
          </a:lstStyle>
          <a:p>
            <a:pPr fontAlgn="auto">
              <a:spcBef>
                <a:spcPts val="0"/>
              </a:spcBef>
              <a:spcAft>
                <a:spcPts val="0"/>
              </a:spcAft>
              <a:defRPr/>
            </a:pPr>
            <a:endParaRPr lang="en-US" sz="1800">
              <a:solidFill>
                <a:srgbClr val="000000"/>
              </a:solidFill>
            </a:endParaRPr>
          </a:p>
          <a:p>
            <a:pPr fontAlgn="auto">
              <a:spcBef>
                <a:spcPts val="0"/>
              </a:spcBef>
              <a:spcAft>
                <a:spcPts val="0"/>
              </a:spcAft>
              <a:defRPr/>
            </a:pPr>
            <a:fld id="{D957A480-45FD-4E4A-ABAC-1E7EB071E91C}" type="datetime3">
              <a:rPr lang="en-US" sz="1800">
                <a:solidFill>
                  <a:srgbClr val="000000"/>
                </a:solidFill>
              </a:rPr>
              <a:pPr fontAlgn="auto">
                <a:spcBef>
                  <a:spcPts val="0"/>
                </a:spcBef>
                <a:spcAft>
                  <a:spcPts val="0"/>
                </a:spcAft>
                <a:defRPr/>
              </a:pPr>
              <a:t>19 March 2024</a:t>
            </a:fld>
            <a:endParaRPr lang="en-US" sz="1800">
              <a:solidFill>
                <a:srgbClr val="000000"/>
              </a:solidFill>
            </a:endParaRPr>
          </a:p>
        </p:txBody>
      </p:sp>
    </p:spTree>
    <p:extLst>
      <p:ext uri="{BB962C8B-B14F-4D97-AF65-F5344CB8AC3E}">
        <p14:creationId xmlns:p14="http://schemas.microsoft.com/office/powerpoint/2010/main" val="38820180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4"/>
          <p:cNvSpPr>
            <a:spLocks noGrp="1" noChangeArrowheads="1"/>
          </p:cNvSpPr>
          <p:nvPr>
            <p:ph type="sldNum" sz="quarter" idx="10"/>
          </p:nvPr>
        </p:nvSpPr>
        <p:spPr>
          <a:ln/>
        </p:spPr>
        <p:txBody>
          <a:bodyPr/>
          <a:lstStyle>
            <a:lvl1pPr>
              <a:defRPr/>
            </a:lvl1pPr>
          </a:lstStyle>
          <a:p>
            <a:pPr>
              <a:defRPr/>
            </a:pPr>
            <a:endParaRPr lang="en-US">
              <a:solidFill>
                <a:srgbClr val="000000"/>
              </a:solidFill>
            </a:endParaRPr>
          </a:p>
          <a:p>
            <a:pPr>
              <a:defRPr/>
            </a:pPr>
            <a:fld id="{683EF015-741B-43DE-8A3A-BDAB0992138F}" type="slidenum">
              <a:rPr lang="en-US">
                <a:solidFill>
                  <a:srgbClr val="000000"/>
                </a:solidFill>
              </a:rPr>
              <a:pPr>
                <a:defRPr/>
              </a:pPr>
              <a:t>‹#›</a:t>
            </a:fld>
            <a:endParaRPr lang="en-US">
              <a:solidFill>
                <a:srgbClr val="000000"/>
              </a:solidFill>
            </a:endParaRPr>
          </a:p>
        </p:txBody>
      </p:sp>
      <p:sp>
        <p:nvSpPr>
          <p:cNvPr id="5" name="Rectangle 45"/>
          <p:cNvSpPr>
            <a:spLocks noGrp="1" noChangeArrowheads="1"/>
          </p:cNvSpPr>
          <p:nvPr>
            <p:ph type="dt" sz="half" idx="11"/>
          </p:nvPr>
        </p:nvSpPr>
        <p:spPr>
          <a:xfrm>
            <a:off x="95250" y="6267450"/>
            <a:ext cx="2133600" cy="476250"/>
          </a:xfrm>
          <a:prstGeom prst="rect">
            <a:avLst/>
          </a:prstGeom>
          <a:ln/>
        </p:spPr>
        <p:txBody>
          <a:bodyPr/>
          <a:lstStyle>
            <a:lvl1pPr>
              <a:defRPr/>
            </a:lvl1pPr>
          </a:lstStyle>
          <a:p>
            <a:pPr fontAlgn="auto">
              <a:spcBef>
                <a:spcPts val="0"/>
              </a:spcBef>
              <a:spcAft>
                <a:spcPts val="0"/>
              </a:spcAft>
              <a:defRPr/>
            </a:pPr>
            <a:endParaRPr lang="en-US" sz="1800">
              <a:solidFill>
                <a:srgbClr val="000000"/>
              </a:solidFill>
            </a:endParaRPr>
          </a:p>
          <a:p>
            <a:pPr fontAlgn="auto">
              <a:spcBef>
                <a:spcPts val="0"/>
              </a:spcBef>
              <a:spcAft>
                <a:spcPts val="0"/>
              </a:spcAft>
              <a:defRPr/>
            </a:pPr>
            <a:fld id="{2E6BC4E5-C517-43F2-870E-64EFEEF1198A}" type="datetime3">
              <a:rPr lang="en-US" sz="1800">
                <a:solidFill>
                  <a:srgbClr val="000000"/>
                </a:solidFill>
              </a:rPr>
              <a:pPr fontAlgn="auto">
                <a:spcBef>
                  <a:spcPts val="0"/>
                </a:spcBef>
                <a:spcAft>
                  <a:spcPts val="0"/>
                </a:spcAft>
                <a:defRPr/>
              </a:pPr>
              <a:t>19 March 2024</a:t>
            </a:fld>
            <a:endParaRPr lang="en-US" sz="1800">
              <a:solidFill>
                <a:srgbClr val="000000"/>
              </a:solidFill>
            </a:endParaRPr>
          </a:p>
        </p:txBody>
      </p:sp>
    </p:spTree>
    <p:extLst>
      <p:ext uri="{BB962C8B-B14F-4D97-AF65-F5344CB8AC3E}">
        <p14:creationId xmlns:p14="http://schemas.microsoft.com/office/powerpoint/2010/main" val="37214831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00100" y="1536700"/>
            <a:ext cx="3989388" cy="4324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41888" y="1536700"/>
            <a:ext cx="3989387" cy="4324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4"/>
          <p:cNvSpPr>
            <a:spLocks noGrp="1" noChangeArrowheads="1"/>
          </p:cNvSpPr>
          <p:nvPr>
            <p:ph type="sldNum" sz="quarter" idx="10"/>
          </p:nvPr>
        </p:nvSpPr>
        <p:spPr>
          <a:ln/>
        </p:spPr>
        <p:txBody>
          <a:bodyPr/>
          <a:lstStyle>
            <a:lvl1pPr>
              <a:defRPr/>
            </a:lvl1pPr>
          </a:lstStyle>
          <a:p>
            <a:pPr>
              <a:defRPr/>
            </a:pPr>
            <a:endParaRPr lang="en-US">
              <a:solidFill>
                <a:srgbClr val="000000"/>
              </a:solidFill>
            </a:endParaRPr>
          </a:p>
          <a:p>
            <a:pPr>
              <a:defRPr/>
            </a:pPr>
            <a:fld id="{04E23353-4FEE-4528-8A35-E06682B0B952}" type="slidenum">
              <a:rPr lang="en-US">
                <a:solidFill>
                  <a:srgbClr val="000000"/>
                </a:solidFill>
              </a:rPr>
              <a:pPr>
                <a:defRPr/>
              </a:pPr>
              <a:t>‹#›</a:t>
            </a:fld>
            <a:endParaRPr lang="en-US">
              <a:solidFill>
                <a:srgbClr val="000000"/>
              </a:solidFill>
            </a:endParaRPr>
          </a:p>
        </p:txBody>
      </p:sp>
      <p:sp>
        <p:nvSpPr>
          <p:cNvPr id="6" name="Rectangle 45"/>
          <p:cNvSpPr>
            <a:spLocks noGrp="1" noChangeArrowheads="1"/>
          </p:cNvSpPr>
          <p:nvPr>
            <p:ph type="dt" sz="half" idx="11"/>
          </p:nvPr>
        </p:nvSpPr>
        <p:spPr>
          <a:xfrm>
            <a:off x="95250" y="6267450"/>
            <a:ext cx="2133600" cy="476250"/>
          </a:xfrm>
          <a:prstGeom prst="rect">
            <a:avLst/>
          </a:prstGeom>
          <a:ln/>
        </p:spPr>
        <p:txBody>
          <a:bodyPr/>
          <a:lstStyle>
            <a:lvl1pPr>
              <a:defRPr/>
            </a:lvl1pPr>
          </a:lstStyle>
          <a:p>
            <a:pPr fontAlgn="auto">
              <a:spcBef>
                <a:spcPts val="0"/>
              </a:spcBef>
              <a:spcAft>
                <a:spcPts val="0"/>
              </a:spcAft>
              <a:defRPr/>
            </a:pPr>
            <a:endParaRPr lang="en-US" sz="1800">
              <a:solidFill>
                <a:srgbClr val="000000"/>
              </a:solidFill>
            </a:endParaRPr>
          </a:p>
          <a:p>
            <a:pPr fontAlgn="auto">
              <a:spcBef>
                <a:spcPts val="0"/>
              </a:spcBef>
              <a:spcAft>
                <a:spcPts val="0"/>
              </a:spcAft>
              <a:defRPr/>
            </a:pPr>
            <a:fld id="{3C7A53D6-9E1F-476B-811C-8B0D7D6C129D}" type="datetime3">
              <a:rPr lang="en-US" sz="1800">
                <a:solidFill>
                  <a:srgbClr val="000000"/>
                </a:solidFill>
              </a:rPr>
              <a:pPr fontAlgn="auto">
                <a:spcBef>
                  <a:spcPts val="0"/>
                </a:spcBef>
                <a:spcAft>
                  <a:spcPts val="0"/>
                </a:spcAft>
                <a:defRPr/>
              </a:pPr>
              <a:t>19 March 2024</a:t>
            </a:fld>
            <a:endParaRPr lang="en-US" sz="1800">
              <a:solidFill>
                <a:srgbClr val="000000"/>
              </a:solidFill>
            </a:endParaRPr>
          </a:p>
        </p:txBody>
      </p:sp>
    </p:spTree>
    <p:extLst>
      <p:ext uri="{BB962C8B-B14F-4D97-AF65-F5344CB8AC3E}">
        <p14:creationId xmlns:p14="http://schemas.microsoft.com/office/powerpoint/2010/main" val="25185542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4"/>
          <p:cNvSpPr>
            <a:spLocks noGrp="1" noChangeArrowheads="1"/>
          </p:cNvSpPr>
          <p:nvPr>
            <p:ph type="sldNum" sz="quarter" idx="10"/>
          </p:nvPr>
        </p:nvSpPr>
        <p:spPr>
          <a:ln/>
        </p:spPr>
        <p:txBody>
          <a:bodyPr/>
          <a:lstStyle>
            <a:lvl1pPr>
              <a:defRPr/>
            </a:lvl1pPr>
          </a:lstStyle>
          <a:p>
            <a:pPr>
              <a:defRPr/>
            </a:pPr>
            <a:endParaRPr lang="en-US">
              <a:solidFill>
                <a:srgbClr val="000000"/>
              </a:solidFill>
            </a:endParaRPr>
          </a:p>
          <a:p>
            <a:pPr>
              <a:defRPr/>
            </a:pPr>
            <a:fld id="{E8D331FD-6F1F-4D9B-AF9A-483E3CAF7677}" type="slidenum">
              <a:rPr lang="en-US">
                <a:solidFill>
                  <a:srgbClr val="000000"/>
                </a:solidFill>
              </a:rPr>
              <a:pPr>
                <a:defRPr/>
              </a:pPr>
              <a:t>‹#›</a:t>
            </a:fld>
            <a:endParaRPr lang="en-US">
              <a:solidFill>
                <a:srgbClr val="000000"/>
              </a:solidFill>
            </a:endParaRPr>
          </a:p>
        </p:txBody>
      </p:sp>
      <p:sp>
        <p:nvSpPr>
          <p:cNvPr id="8" name="Rectangle 45"/>
          <p:cNvSpPr>
            <a:spLocks noGrp="1" noChangeArrowheads="1"/>
          </p:cNvSpPr>
          <p:nvPr>
            <p:ph type="dt" sz="half" idx="11"/>
          </p:nvPr>
        </p:nvSpPr>
        <p:spPr>
          <a:xfrm>
            <a:off x="95250" y="6267450"/>
            <a:ext cx="2133600" cy="476250"/>
          </a:xfrm>
          <a:prstGeom prst="rect">
            <a:avLst/>
          </a:prstGeom>
          <a:ln/>
        </p:spPr>
        <p:txBody>
          <a:bodyPr/>
          <a:lstStyle>
            <a:lvl1pPr>
              <a:defRPr/>
            </a:lvl1pPr>
          </a:lstStyle>
          <a:p>
            <a:pPr fontAlgn="auto">
              <a:spcBef>
                <a:spcPts val="0"/>
              </a:spcBef>
              <a:spcAft>
                <a:spcPts val="0"/>
              </a:spcAft>
              <a:defRPr/>
            </a:pPr>
            <a:endParaRPr lang="en-US" sz="1800">
              <a:solidFill>
                <a:srgbClr val="000000"/>
              </a:solidFill>
            </a:endParaRPr>
          </a:p>
          <a:p>
            <a:pPr fontAlgn="auto">
              <a:spcBef>
                <a:spcPts val="0"/>
              </a:spcBef>
              <a:spcAft>
                <a:spcPts val="0"/>
              </a:spcAft>
              <a:defRPr/>
            </a:pPr>
            <a:fld id="{7620B285-4050-43FA-AADB-0920DF539A7F}" type="datetime3">
              <a:rPr lang="en-US" sz="1800">
                <a:solidFill>
                  <a:srgbClr val="000000"/>
                </a:solidFill>
              </a:rPr>
              <a:pPr fontAlgn="auto">
                <a:spcBef>
                  <a:spcPts val="0"/>
                </a:spcBef>
                <a:spcAft>
                  <a:spcPts val="0"/>
                </a:spcAft>
                <a:defRPr/>
              </a:pPr>
              <a:t>19 March 2024</a:t>
            </a:fld>
            <a:endParaRPr lang="en-US" sz="1800">
              <a:solidFill>
                <a:srgbClr val="000000"/>
              </a:solidFill>
            </a:endParaRPr>
          </a:p>
        </p:txBody>
      </p:sp>
    </p:spTree>
    <p:extLst>
      <p:ext uri="{BB962C8B-B14F-4D97-AF65-F5344CB8AC3E}">
        <p14:creationId xmlns:p14="http://schemas.microsoft.com/office/powerpoint/2010/main" val="33942420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4"/>
          <p:cNvSpPr>
            <a:spLocks noGrp="1" noChangeArrowheads="1"/>
          </p:cNvSpPr>
          <p:nvPr>
            <p:ph type="sldNum" sz="quarter" idx="10"/>
          </p:nvPr>
        </p:nvSpPr>
        <p:spPr>
          <a:ln/>
        </p:spPr>
        <p:txBody>
          <a:bodyPr/>
          <a:lstStyle>
            <a:lvl1pPr>
              <a:defRPr/>
            </a:lvl1pPr>
          </a:lstStyle>
          <a:p>
            <a:pPr>
              <a:defRPr/>
            </a:pPr>
            <a:endParaRPr lang="en-US">
              <a:solidFill>
                <a:srgbClr val="000000"/>
              </a:solidFill>
            </a:endParaRPr>
          </a:p>
          <a:p>
            <a:pPr>
              <a:defRPr/>
            </a:pPr>
            <a:fld id="{7FF413A6-C1B6-4F62-8CFB-187CFCE2157E}" type="slidenum">
              <a:rPr lang="en-US">
                <a:solidFill>
                  <a:srgbClr val="000000"/>
                </a:solidFill>
              </a:rPr>
              <a:pPr>
                <a:defRPr/>
              </a:pPr>
              <a:t>‹#›</a:t>
            </a:fld>
            <a:endParaRPr lang="en-US">
              <a:solidFill>
                <a:srgbClr val="000000"/>
              </a:solidFill>
            </a:endParaRPr>
          </a:p>
        </p:txBody>
      </p:sp>
      <p:sp>
        <p:nvSpPr>
          <p:cNvPr id="4" name="Rectangle 45"/>
          <p:cNvSpPr>
            <a:spLocks noGrp="1" noChangeArrowheads="1"/>
          </p:cNvSpPr>
          <p:nvPr>
            <p:ph type="dt" sz="half" idx="11"/>
          </p:nvPr>
        </p:nvSpPr>
        <p:spPr>
          <a:xfrm>
            <a:off x="95250" y="6267450"/>
            <a:ext cx="2133600" cy="476250"/>
          </a:xfrm>
          <a:prstGeom prst="rect">
            <a:avLst/>
          </a:prstGeom>
          <a:ln/>
        </p:spPr>
        <p:txBody>
          <a:bodyPr/>
          <a:lstStyle>
            <a:lvl1pPr>
              <a:defRPr/>
            </a:lvl1pPr>
          </a:lstStyle>
          <a:p>
            <a:pPr fontAlgn="auto">
              <a:spcBef>
                <a:spcPts val="0"/>
              </a:spcBef>
              <a:spcAft>
                <a:spcPts val="0"/>
              </a:spcAft>
              <a:defRPr/>
            </a:pPr>
            <a:endParaRPr lang="en-US" sz="1800">
              <a:solidFill>
                <a:srgbClr val="000000"/>
              </a:solidFill>
            </a:endParaRPr>
          </a:p>
          <a:p>
            <a:pPr fontAlgn="auto">
              <a:spcBef>
                <a:spcPts val="0"/>
              </a:spcBef>
              <a:spcAft>
                <a:spcPts val="0"/>
              </a:spcAft>
              <a:defRPr/>
            </a:pPr>
            <a:fld id="{0EA175A4-5690-4F6B-983E-B173AF56C5D4}" type="datetime3">
              <a:rPr lang="en-US" sz="1800">
                <a:solidFill>
                  <a:srgbClr val="000000"/>
                </a:solidFill>
              </a:rPr>
              <a:pPr fontAlgn="auto">
                <a:spcBef>
                  <a:spcPts val="0"/>
                </a:spcBef>
                <a:spcAft>
                  <a:spcPts val="0"/>
                </a:spcAft>
                <a:defRPr/>
              </a:pPr>
              <a:t>19 March 2024</a:t>
            </a:fld>
            <a:endParaRPr lang="en-US" sz="1800">
              <a:solidFill>
                <a:srgbClr val="000000"/>
              </a:solidFill>
            </a:endParaRPr>
          </a:p>
        </p:txBody>
      </p:sp>
    </p:spTree>
    <p:extLst>
      <p:ext uri="{BB962C8B-B14F-4D97-AF65-F5344CB8AC3E}">
        <p14:creationId xmlns:p14="http://schemas.microsoft.com/office/powerpoint/2010/main" val="19619324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4"/>
          <p:cNvSpPr>
            <a:spLocks noGrp="1" noChangeArrowheads="1"/>
          </p:cNvSpPr>
          <p:nvPr>
            <p:ph type="sldNum" sz="quarter" idx="10"/>
          </p:nvPr>
        </p:nvSpPr>
        <p:spPr>
          <a:ln/>
        </p:spPr>
        <p:txBody>
          <a:bodyPr/>
          <a:lstStyle>
            <a:lvl1pPr>
              <a:defRPr/>
            </a:lvl1pPr>
          </a:lstStyle>
          <a:p>
            <a:pPr>
              <a:defRPr/>
            </a:pPr>
            <a:endParaRPr lang="en-US">
              <a:solidFill>
                <a:srgbClr val="000000"/>
              </a:solidFill>
            </a:endParaRPr>
          </a:p>
          <a:p>
            <a:pPr>
              <a:defRPr/>
            </a:pPr>
            <a:fld id="{4B30F739-B175-493E-BCB7-A2F184EDE3CD}" type="slidenum">
              <a:rPr lang="en-US">
                <a:solidFill>
                  <a:srgbClr val="000000"/>
                </a:solidFill>
              </a:rPr>
              <a:pPr>
                <a:defRPr/>
              </a:pPr>
              <a:t>‹#›</a:t>
            </a:fld>
            <a:endParaRPr lang="en-US">
              <a:solidFill>
                <a:srgbClr val="000000"/>
              </a:solidFill>
            </a:endParaRPr>
          </a:p>
        </p:txBody>
      </p:sp>
      <p:sp>
        <p:nvSpPr>
          <p:cNvPr id="3" name="Rectangle 45"/>
          <p:cNvSpPr>
            <a:spLocks noGrp="1" noChangeArrowheads="1"/>
          </p:cNvSpPr>
          <p:nvPr>
            <p:ph type="dt" sz="half" idx="11"/>
          </p:nvPr>
        </p:nvSpPr>
        <p:spPr>
          <a:xfrm>
            <a:off x="95250" y="6267450"/>
            <a:ext cx="2133600" cy="476250"/>
          </a:xfrm>
          <a:prstGeom prst="rect">
            <a:avLst/>
          </a:prstGeom>
          <a:ln/>
        </p:spPr>
        <p:txBody>
          <a:bodyPr/>
          <a:lstStyle>
            <a:lvl1pPr>
              <a:defRPr/>
            </a:lvl1pPr>
          </a:lstStyle>
          <a:p>
            <a:pPr fontAlgn="auto">
              <a:spcBef>
                <a:spcPts val="0"/>
              </a:spcBef>
              <a:spcAft>
                <a:spcPts val="0"/>
              </a:spcAft>
              <a:defRPr/>
            </a:pPr>
            <a:endParaRPr lang="en-US" sz="1800">
              <a:solidFill>
                <a:srgbClr val="000000"/>
              </a:solidFill>
            </a:endParaRPr>
          </a:p>
          <a:p>
            <a:pPr fontAlgn="auto">
              <a:spcBef>
                <a:spcPts val="0"/>
              </a:spcBef>
              <a:spcAft>
                <a:spcPts val="0"/>
              </a:spcAft>
              <a:defRPr/>
            </a:pPr>
            <a:fld id="{6FB5E55D-52CC-4139-85F7-657F2B75D194}" type="datetime3">
              <a:rPr lang="en-US" sz="1800">
                <a:solidFill>
                  <a:srgbClr val="000000"/>
                </a:solidFill>
              </a:rPr>
              <a:pPr fontAlgn="auto">
                <a:spcBef>
                  <a:spcPts val="0"/>
                </a:spcBef>
                <a:spcAft>
                  <a:spcPts val="0"/>
                </a:spcAft>
                <a:defRPr/>
              </a:pPr>
              <a:t>19 March 2024</a:t>
            </a:fld>
            <a:endParaRPr lang="en-US" sz="1800">
              <a:solidFill>
                <a:srgbClr val="000000"/>
              </a:solidFill>
            </a:endParaRPr>
          </a:p>
        </p:txBody>
      </p:sp>
    </p:spTree>
    <p:extLst>
      <p:ext uri="{BB962C8B-B14F-4D97-AF65-F5344CB8AC3E}">
        <p14:creationId xmlns:p14="http://schemas.microsoft.com/office/powerpoint/2010/main" val="127894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4"/>
          <p:cNvSpPr>
            <a:spLocks noGrp="1" noChangeArrowheads="1"/>
          </p:cNvSpPr>
          <p:nvPr>
            <p:ph type="sldNum" sz="quarter" idx="10"/>
          </p:nvPr>
        </p:nvSpPr>
        <p:spPr>
          <a:ln/>
        </p:spPr>
        <p:txBody>
          <a:bodyPr/>
          <a:lstStyle>
            <a:lvl1pPr>
              <a:defRPr/>
            </a:lvl1pPr>
          </a:lstStyle>
          <a:p>
            <a:pPr>
              <a:defRPr/>
            </a:pPr>
            <a:endParaRPr lang="en-US">
              <a:solidFill>
                <a:srgbClr val="000000"/>
              </a:solidFill>
            </a:endParaRPr>
          </a:p>
          <a:p>
            <a:pPr>
              <a:defRPr/>
            </a:pPr>
            <a:fld id="{AA4FB6B9-BF17-439A-AF11-BF4CD9B977CD}" type="slidenum">
              <a:rPr lang="en-US">
                <a:solidFill>
                  <a:srgbClr val="000000"/>
                </a:solidFill>
              </a:rPr>
              <a:pPr>
                <a:defRPr/>
              </a:pPr>
              <a:t>‹#›</a:t>
            </a:fld>
            <a:endParaRPr lang="en-US">
              <a:solidFill>
                <a:srgbClr val="000000"/>
              </a:solidFill>
            </a:endParaRPr>
          </a:p>
        </p:txBody>
      </p:sp>
      <p:sp>
        <p:nvSpPr>
          <p:cNvPr id="6" name="Rectangle 45"/>
          <p:cNvSpPr>
            <a:spLocks noGrp="1" noChangeArrowheads="1"/>
          </p:cNvSpPr>
          <p:nvPr>
            <p:ph type="dt" sz="half" idx="11"/>
          </p:nvPr>
        </p:nvSpPr>
        <p:spPr>
          <a:xfrm>
            <a:off x="95250" y="6267450"/>
            <a:ext cx="2133600" cy="476250"/>
          </a:xfrm>
          <a:prstGeom prst="rect">
            <a:avLst/>
          </a:prstGeom>
          <a:ln/>
        </p:spPr>
        <p:txBody>
          <a:bodyPr/>
          <a:lstStyle>
            <a:lvl1pPr>
              <a:defRPr/>
            </a:lvl1pPr>
          </a:lstStyle>
          <a:p>
            <a:pPr fontAlgn="auto">
              <a:spcBef>
                <a:spcPts val="0"/>
              </a:spcBef>
              <a:spcAft>
                <a:spcPts val="0"/>
              </a:spcAft>
              <a:defRPr/>
            </a:pPr>
            <a:endParaRPr lang="en-US" sz="1800">
              <a:solidFill>
                <a:srgbClr val="000000"/>
              </a:solidFill>
            </a:endParaRPr>
          </a:p>
          <a:p>
            <a:pPr fontAlgn="auto">
              <a:spcBef>
                <a:spcPts val="0"/>
              </a:spcBef>
              <a:spcAft>
                <a:spcPts val="0"/>
              </a:spcAft>
              <a:defRPr/>
            </a:pPr>
            <a:fld id="{085EA206-6CCF-4F3A-B44D-6D7AD10113F2}" type="datetime3">
              <a:rPr lang="en-US" sz="1800">
                <a:solidFill>
                  <a:srgbClr val="000000"/>
                </a:solidFill>
              </a:rPr>
              <a:pPr fontAlgn="auto">
                <a:spcBef>
                  <a:spcPts val="0"/>
                </a:spcBef>
                <a:spcAft>
                  <a:spcPts val="0"/>
                </a:spcAft>
                <a:defRPr/>
              </a:pPr>
              <a:t>19 March 2024</a:t>
            </a:fld>
            <a:endParaRPr lang="en-US" sz="1800">
              <a:solidFill>
                <a:srgbClr val="000000"/>
              </a:solidFill>
            </a:endParaRPr>
          </a:p>
        </p:txBody>
      </p:sp>
    </p:spTree>
    <p:extLst>
      <p:ext uri="{BB962C8B-B14F-4D97-AF65-F5344CB8AC3E}">
        <p14:creationId xmlns:p14="http://schemas.microsoft.com/office/powerpoint/2010/main" val="39477300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4"/>
          <p:cNvSpPr>
            <a:spLocks noGrp="1" noChangeArrowheads="1"/>
          </p:cNvSpPr>
          <p:nvPr>
            <p:ph type="sldNum" sz="quarter" idx="10"/>
          </p:nvPr>
        </p:nvSpPr>
        <p:spPr>
          <a:ln/>
        </p:spPr>
        <p:txBody>
          <a:bodyPr/>
          <a:lstStyle>
            <a:lvl1pPr>
              <a:defRPr/>
            </a:lvl1pPr>
          </a:lstStyle>
          <a:p>
            <a:pPr>
              <a:defRPr/>
            </a:pPr>
            <a:endParaRPr lang="en-US">
              <a:solidFill>
                <a:srgbClr val="000000"/>
              </a:solidFill>
            </a:endParaRPr>
          </a:p>
          <a:p>
            <a:pPr>
              <a:defRPr/>
            </a:pPr>
            <a:fld id="{549A2477-CE7E-45C6-B43D-4B971EC74F58}" type="slidenum">
              <a:rPr lang="en-US">
                <a:solidFill>
                  <a:srgbClr val="000000"/>
                </a:solidFill>
              </a:rPr>
              <a:pPr>
                <a:defRPr/>
              </a:pPr>
              <a:t>‹#›</a:t>
            </a:fld>
            <a:endParaRPr lang="en-US">
              <a:solidFill>
                <a:srgbClr val="000000"/>
              </a:solidFill>
            </a:endParaRPr>
          </a:p>
        </p:txBody>
      </p:sp>
      <p:sp>
        <p:nvSpPr>
          <p:cNvPr id="6" name="Rectangle 45"/>
          <p:cNvSpPr>
            <a:spLocks noGrp="1" noChangeArrowheads="1"/>
          </p:cNvSpPr>
          <p:nvPr>
            <p:ph type="dt" sz="half" idx="11"/>
          </p:nvPr>
        </p:nvSpPr>
        <p:spPr>
          <a:xfrm>
            <a:off x="95250" y="6267450"/>
            <a:ext cx="2133600" cy="476250"/>
          </a:xfrm>
          <a:prstGeom prst="rect">
            <a:avLst/>
          </a:prstGeom>
          <a:ln/>
        </p:spPr>
        <p:txBody>
          <a:bodyPr/>
          <a:lstStyle>
            <a:lvl1pPr>
              <a:defRPr/>
            </a:lvl1pPr>
          </a:lstStyle>
          <a:p>
            <a:pPr fontAlgn="auto">
              <a:spcBef>
                <a:spcPts val="0"/>
              </a:spcBef>
              <a:spcAft>
                <a:spcPts val="0"/>
              </a:spcAft>
              <a:defRPr/>
            </a:pPr>
            <a:endParaRPr lang="en-US" sz="1800">
              <a:solidFill>
                <a:srgbClr val="000000"/>
              </a:solidFill>
            </a:endParaRPr>
          </a:p>
          <a:p>
            <a:pPr fontAlgn="auto">
              <a:spcBef>
                <a:spcPts val="0"/>
              </a:spcBef>
              <a:spcAft>
                <a:spcPts val="0"/>
              </a:spcAft>
              <a:defRPr/>
            </a:pPr>
            <a:fld id="{F98E6776-D5C5-46E4-88B5-BCF57C743C82}" type="datetime3">
              <a:rPr lang="en-US" sz="1800">
                <a:solidFill>
                  <a:srgbClr val="000000"/>
                </a:solidFill>
              </a:rPr>
              <a:pPr fontAlgn="auto">
                <a:spcBef>
                  <a:spcPts val="0"/>
                </a:spcBef>
                <a:spcAft>
                  <a:spcPts val="0"/>
                </a:spcAft>
                <a:defRPr/>
              </a:pPr>
              <a:t>19 March 2024</a:t>
            </a:fld>
            <a:endParaRPr lang="en-US" sz="1800">
              <a:solidFill>
                <a:srgbClr val="000000"/>
              </a:solidFill>
            </a:endParaRPr>
          </a:p>
        </p:txBody>
      </p:sp>
    </p:spTree>
    <p:extLst>
      <p:ext uri="{BB962C8B-B14F-4D97-AF65-F5344CB8AC3E}">
        <p14:creationId xmlns:p14="http://schemas.microsoft.com/office/powerpoint/2010/main" val="31724527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800100" y="1536700"/>
            <a:ext cx="8131175" cy="4324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
        <p:nvSpPr>
          <p:cNvPr id="1027" name="Rectangle 2"/>
          <p:cNvSpPr>
            <a:spLocks noGrp="1" noChangeArrowheads="1"/>
          </p:cNvSpPr>
          <p:nvPr>
            <p:ph type="title"/>
          </p:nvPr>
        </p:nvSpPr>
        <p:spPr bwMode="auto">
          <a:xfrm>
            <a:off x="1911350" y="76200"/>
            <a:ext cx="6781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67" name="Text Box 43"/>
          <p:cNvSpPr txBox="1">
            <a:spLocks noChangeArrowheads="1"/>
          </p:cNvSpPr>
          <p:nvPr userDrawn="1"/>
        </p:nvSpPr>
        <p:spPr bwMode="auto">
          <a:xfrm>
            <a:off x="1295400" y="6491288"/>
            <a:ext cx="6553200" cy="336550"/>
          </a:xfrm>
          <a:prstGeom prst="rect">
            <a:avLst/>
          </a:prstGeom>
          <a:noFill/>
          <a:ln w="9525">
            <a:noFill/>
            <a:miter lim="800000"/>
            <a:headEnd/>
            <a:tailEnd/>
          </a:ln>
          <a:effectLst/>
        </p:spPr>
        <p:txBody>
          <a:bodyPr>
            <a:spAutoFit/>
          </a:bodyPr>
          <a:lstStyle/>
          <a:p>
            <a:pPr algn="ctr" fontAlgn="auto">
              <a:spcAft>
                <a:spcPts val="0"/>
              </a:spcAft>
              <a:defRPr/>
            </a:pPr>
            <a:r>
              <a:rPr lang="en-US" sz="1600" b="1" i="1" dirty="0">
                <a:solidFill>
                  <a:srgbClr val="000000"/>
                </a:solidFill>
                <a:latin typeface="Century Schoolbook" pitchFamily="18" charset="0"/>
              </a:rPr>
              <a:t>CSCE 436 – Advanced Embedded Systems</a:t>
            </a:r>
          </a:p>
        </p:txBody>
      </p:sp>
      <p:sp>
        <p:nvSpPr>
          <p:cNvPr id="1068" name="Rectangle 44"/>
          <p:cNvSpPr>
            <a:spLocks noGrp="1" noChangeArrowheads="1"/>
          </p:cNvSpPr>
          <p:nvPr>
            <p:ph type="sldNum" sz="quarter" idx="4"/>
          </p:nvPr>
        </p:nvSpPr>
        <p:spPr bwMode="auto">
          <a:xfrm>
            <a:off x="6910388" y="6253163"/>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mtClean="0">
                <a:latin typeface="Times New Roman" pitchFamily="18" charset="0"/>
              </a:defRPr>
            </a:lvl1pPr>
          </a:lstStyle>
          <a:p>
            <a:pPr fontAlgn="auto">
              <a:spcBef>
                <a:spcPts val="0"/>
              </a:spcBef>
              <a:spcAft>
                <a:spcPts val="0"/>
              </a:spcAft>
              <a:defRPr/>
            </a:pPr>
            <a:endParaRPr lang="en-US" sz="1800">
              <a:solidFill>
                <a:srgbClr val="000000"/>
              </a:solidFill>
            </a:endParaRPr>
          </a:p>
          <a:p>
            <a:pPr fontAlgn="auto">
              <a:spcBef>
                <a:spcPts val="0"/>
              </a:spcBef>
              <a:spcAft>
                <a:spcPts val="0"/>
              </a:spcAft>
              <a:defRPr/>
            </a:pPr>
            <a:fld id="{F49C0791-D0EA-4F3B-9503-D0DBAFE8CE0E}" type="slidenum">
              <a:rPr lang="en-US" sz="1800">
                <a:solidFill>
                  <a:srgbClr val="000000"/>
                </a:solidFill>
              </a:rPr>
              <a:pPr fontAlgn="auto">
                <a:spcBef>
                  <a:spcPts val="0"/>
                </a:spcBef>
                <a:spcAft>
                  <a:spcPts val="0"/>
                </a:spcAft>
                <a:defRPr/>
              </a:pPr>
              <a:t>‹#›</a:t>
            </a:fld>
            <a:endParaRPr lang="en-US" sz="1800">
              <a:solidFill>
                <a:srgbClr val="000000"/>
              </a:solidFill>
            </a:endParaRPr>
          </a:p>
        </p:txBody>
      </p:sp>
      <p:sp>
        <p:nvSpPr>
          <p:cNvPr id="10" name="Line 15">
            <a:extLst>
              <a:ext uri="{FF2B5EF4-FFF2-40B4-BE49-F238E27FC236}">
                <a16:creationId xmlns:a16="http://schemas.microsoft.com/office/drawing/2014/main" id="{46966779-F917-48E6-893E-91239A856D3C}"/>
              </a:ext>
            </a:extLst>
          </p:cNvPr>
          <p:cNvSpPr>
            <a:spLocks noChangeShapeType="1"/>
          </p:cNvSpPr>
          <p:nvPr userDrawn="1"/>
        </p:nvSpPr>
        <p:spPr bwMode="auto">
          <a:xfrm>
            <a:off x="381000" y="6451600"/>
            <a:ext cx="8382000" cy="0"/>
          </a:xfrm>
          <a:prstGeom prst="line">
            <a:avLst/>
          </a:prstGeom>
          <a:noFill/>
          <a:ln w="57150">
            <a:solidFill>
              <a:srgbClr val="DD212B"/>
            </a:solidFill>
            <a:round/>
            <a:headEnd/>
            <a:tailEnd/>
          </a:ln>
          <a:effectLst/>
        </p:spPr>
        <p:txBody>
          <a:bodyPr wrap="none" anchor="ctr"/>
          <a:lstStyle/>
          <a:p>
            <a:pPr fontAlgn="auto">
              <a:spcBef>
                <a:spcPts val="0"/>
              </a:spcBef>
              <a:spcAft>
                <a:spcPts val="0"/>
              </a:spcAft>
              <a:defRPr/>
            </a:pPr>
            <a:endParaRPr lang="en-US" sz="1800">
              <a:solidFill>
                <a:srgbClr val="000000"/>
              </a:solidFill>
              <a:latin typeface="Arial"/>
            </a:endParaRPr>
          </a:p>
        </p:txBody>
      </p:sp>
      <p:sp>
        <p:nvSpPr>
          <p:cNvPr id="11" name="Line 17">
            <a:extLst>
              <a:ext uri="{FF2B5EF4-FFF2-40B4-BE49-F238E27FC236}">
                <a16:creationId xmlns:a16="http://schemas.microsoft.com/office/drawing/2014/main" id="{DA35836C-2E7B-43F9-8C2A-2AE7A17DE8FD}"/>
              </a:ext>
            </a:extLst>
          </p:cNvPr>
          <p:cNvSpPr>
            <a:spLocks noChangeShapeType="1"/>
          </p:cNvSpPr>
          <p:nvPr userDrawn="1"/>
        </p:nvSpPr>
        <p:spPr bwMode="auto">
          <a:xfrm>
            <a:off x="422275" y="1414463"/>
            <a:ext cx="8382000" cy="0"/>
          </a:xfrm>
          <a:prstGeom prst="line">
            <a:avLst/>
          </a:prstGeom>
          <a:noFill/>
          <a:ln w="57150">
            <a:solidFill>
              <a:srgbClr val="DD212B"/>
            </a:solidFill>
            <a:round/>
            <a:headEnd/>
            <a:tailEnd/>
          </a:ln>
          <a:effectLst/>
        </p:spPr>
        <p:txBody>
          <a:bodyPr wrap="none" anchor="ctr"/>
          <a:lstStyle/>
          <a:p>
            <a:pPr fontAlgn="auto">
              <a:spcBef>
                <a:spcPts val="0"/>
              </a:spcBef>
              <a:spcAft>
                <a:spcPts val="0"/>
              </a:spcAft>
              <a:defRPr/>
            </a:pPr>
            <a:endParaRPr lang="en-US" sz="1800">
              <a:solidFill>
                <a:srgbClr val="000000"/>
              </a:solidFill>
              <a:latin typeface="Arial"/>
            </a:endParaRPr>
          </a:p>
        </p:txBody>
      </p:sp>
      <p:pic>
        <p:nvPicPr>
          <p:cNvPr id="12" name="Picture 11" descr="1505.028 Toolbox PPT_Sidebar_1a.jpg">
            <a:extLst>
              <a:ext uri="{FF2B5EF4-FFF2-40B4-BE49-F238E27FC236}">
                <a16:creationId xmlns:a16="http://schemas.microsoft.com/office/drawing/2014/main" id="{C2815DA7-5F4D-4D7D-A34F-1059605894B9}"/>
              </a:ext>
            </a:extLst>
          </p:cNvPr>
          <p:cNvPicPr>
            <a:picLocks noChangeAspect="1"/>
          </p:cNvPicPr>
          <p:nvPr userDrawn="1"/>
        </p:nvPicPr>
        <p:blipFill rotWithShape="1">
          <a:blip r:embed="rId14">
            <a:extLst>
              <a:ext uri="{28A0092B-C50C-407E-A947-70E740481C1C}">
                <a14:useLocalDpi xmlns:a14="http://schemas.microsoft.com/office/drawing/2010/main" val="0"/>
              </a:ext>
            </a:extLst>
          </a:blip>
          <a:srcRect l="89071" t="7003" r="1401" b="84923"/>
          <a:stretch/>
        </p:blipFill>
        <p:spPr>
          <a:xfrm>
            <a:off x="7972" y="196902"/>
            <a:ext cx="1896812" cy="904134"/>
          </a:xfrm>
          <a:prstGeom prst="rect">
            <a:avLst/>
          </a:prstGeom>
        </p:spPr>
      </p:pic>
    </p:spTree>
    <p:extLst>
      <p:ext uri="{BB962C8B-B14F-4D97-AF65-F5344CB8AC3E}">
        <p14:creationId xmlns:p14="http://schemas.microsoft.com/office/powerpoint/2010/main" val="1550196082"/>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hf hdr="0" ftr="0"/>
  <p:txStyles>
    <p:titleStyle>
      <a:lvl1pPr algn="r" rtl="0" eaLnBrk="0" fontAlgn="base" hangingPunct="0">
        <a:spcBef>
          <a:spcPct val="0"/>
        </a:spcBef>
        <a:spcAft>
          <a:spcPct val="0"/>
        </a:spcAft>
        <a:defRPr sz="3600" b="1">
          <a:solidFill>
            <a:schemeClr val="tx1"/>
          </a:solidFill>
          <a:latin typeface="+mj-lt"/>
          <a:ea typeface="+mj-ea"/>
          <a:cs typeface="+mj-cs"/>
        </a:defRPr>
      </a:lvl1pPr>
      <a:lvl2pPr algn="r" rtl="0" eaLnBrk="0" fontAlgn="base" hangingPunct="0">
        <a:spcBef>
          <a:spcPct val="0"/>
        </a:spcBef>
        <a:spcAft>
          <a:spcPct val="0"/>
        </a:spcAft>
        <a:defRPr sz="3600" b="1">
          <a:solidFill>
            <a:srgbClr val="0C2D83"/>
          </a:solidFill>
          <a:latin typeface="Arial" pitchFamily="34" charset="0"/>
        </a:defRPr>
      </a:lvl2pPr>
      <a:lvl3pPr algn="r" rtl="0" eaLnBrk="0" fontAlgn="base" hangingPunct="0">
        <a:spcBef>
          <a:spcPct val="0"/>
        </a:spcBef>
        <a:spcAft>
          <a:spcPct val="0"/>
        </a:spcAft>
        <a:defRPr sz="3600" b="1">
          <a:solidFill>
            <a:srgbClr val="0C2D83"/>
          </a:solidFill>
          <a:latin typeface="Arial" pitchFamily="34" charset="0"/>
        </a:defRPr>
      </a:lvl3pPr>
      <a:lvl4pPr algn="r" rtl="0" eaLnBrk="0" fontAlgn="base" hangingPunct="0">
        <a:spcBef>
          <a:spcPct val="0"/>
        </a:spcBef>
        <a:spcAft>
          <a:spcPct val="0"/>
        </a:spcAft>
        <a:defRPr sz="3600" b="1">
          <a:solidFill>
            <a:srgbClr val="0C2D83"/>
          </a:solidFill>
          <a:latin typeface="Arial" pitchFamily="34" charset="0"/>
        </a:defRPr>
      </a:lvl4pPr>
      <a:lvl5pPr algn="r" rtl="0" eaLnBrk="0" fontAlgn="base" hangingPunct="0">
        <a:spcBef>
          <a:spcPct val="0"/>
        </a:spcBef>
        <a:spcAft>
          <a:spcPct val="0"/>
        </a:spcAft>
        <a:defRPr sz="3600" b="1">
          <a:solidFill>
            <a:srgbClr val="0C2D83"/>
          </a:solidFill>
          <a:latin typeface="Arial" pitchFamily="34" charset="0"/>
        </a:defRPr>
      </a:lvl5pPr>
      <a:lvl6pPr marL="457200" algn="r" rtl="0" eaLnBrk="0" fontAlgn="base" hangingPunct="0">
        <a:spcBef>
          <a:spcPct val="0"/>
        </a:spcBef>
        <a:spcAft>
          <a:spcPct val="0"/>
        </a:spcAft>
        <a:defRPr sz="3600" b="1">
          <a:solidFill>
            <a:srgbClr val="0C2D83"/>
          </a:solidFill>
          <a:latin typeface="Arial" pitchFamily="34" charset="0"/>
        </a:defRPr>
      </a:lvl6pPr>
      <a:lvl7pPr marL="914400" algn="r" rtl="0" eaLnBrk="0" fontAlgn="base" hangingPunct="0">
        <a:spcBef>
          <a:spcPct val="0"/>
        </a:spcBef>
        <a:spcAft>
          <a:spcPct val="0"/>
        </a:spcAft>
        <a:defRPr sz="3600" b="1">
          <a:solidFill>
            <a:srgbClr val="0C2D83"/>
          </a:solidFill>
          <a:latin typeface="Arial" pitchFamily="34" charset="0"/>
        </a:defRPr>
      </a:lvl7pPr>
      <a:lvl8pPr marL="1371600" algn="r" rtl="0" eaLnBrk="0" fontAlgn="base" hangingPunct="0">
        <a:spcBef>
          <a:spcPct val="0"/>
        </a:spcBef>
        <a:spcAft>
          <a:spcPct val="0"/>
        </a:spcAft>
        <a:defRPr sz="3600" b="1">
          <a:solidFill>
            <a:srgbClr val="0C2D83"/>
          </a:solidFill>
          <a:latin typeface="Arial" pitchFamily="34" charset="0"/>
        </a:defRPr>
      </a:lvl8pPr>
      <a:lvl9pPr marL="1828800" algn="r" rtl="0" eaLnBrk="0" fontAlgn="base" hangingPunct="0">
        <a:spcBef>
          <a:spcPct val="0"/>
        </a:spcBef>
        <a:spcAft>
          <a:spcPct val="0"/>
        </a:spcAft>
        <a:defRPr sz="3600" b="1">
          <a:solidFill>
            <a:srgbClr val="0C2D83"/>
          </a:solidFill>
          <a:latin typeface="Arial" pitchFamily="34" charset="0"/>
        </a:defRPr>
      </a:lvl9pPr>
    </p:titleStyle>
    <p:bodyStyle>
      <a:lvl1pPr marL="285750" indent="-285750" algn="l" rtl="0" eaLnBrk="0" fontAlgn="base" hangingPunct="0">
        <a:spcBef>
          <a:spcPct val="20000"/>
        </a:spcBef>
        <a:spcAft>
          <a:spcPct val="0"/>
        </a:spcAft>
        <a:buClr>
          <a:srgbClr val="0C2D83"/>
        </a:buClr>
        <a:buSzPct val="80000"/>
        <a:buFont typeface="Wingdings" pitchFamily="2" charset="2"/>
        <a:buChar char="n"/>
        <a:defRPr sz="2400" b="1">
          <a:solidFill>
            <a:schemeClr val="tx1"/>
          </a:solidFill>
          <a:latin typeface="+mn-lt"/>
          <a:ea typeface="+mn-ea"/>
          <a:cs typeface="+mn-cs"/>
        </a:defRPr>
      </a:lvl1pPr>
      <a:lvl2pPr marL="688975" indent="-282575" algn="l" rtl="0" eaLnBrk="0" fontAlgn="base" hangingPunct="0">
        <a:spcBef>
          <a:spcPct val="20000"/>
        </a:spcBef>
        <a:spcAft>
          <a:spcPct val="0"/>
        </a:spcAft>
        <a:buClr>
          <a:srgbClr val="0C2D83"/>
        </a:buClr>
        <a:buSzPct val="80000"/>
        <a:buFont typeface="Wingdings" pitchFamily="2" charset="2"/>
        <a:buChar char="n"/>
        <a:defRPr sz="2200" b="1">
          <a:solidFill>
            <a:schemeClr val="tx1"/>
          </a:solidFill>
          <a:latin typeface="+mn-lt"/>
        </a:defRPr>
      </a:lvl2pPr>
      <a:lvl3pPr marL="1027113" indent="-223838" algn="l" rtl="0" eaLnBrk="0" fontAlgn="base" hangingPunct="0">
        <a:spcBef>
          <a:spcPct val="20000"/>
        </a:spcBef>
        <a:spcAft>
          <a:spcPct val="0"/>
        </a:spcAft>
        <a:buClr>
          <a:srgbClr val="0C2D83"/>
        </a:buClr>
        <a:buSzPct val="80000"/>
        <a:buFont typeface="Wingdings" pitchFamily="2" charset="2"/>
        <a:buChar char="n"/>
        <a:defRPr sz="2400" b="1">
          <a:solidFill>
            <a:schemeClr val="tx1"/>
          </a:solidFill>
          <a:latin typeface="+mn-lt"/>
        </a:defRPr>
      </a:lvl3pPr>
      <a:lvl4pPr marL="16002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5pPr>
      <a:lvl6pPr marL="25146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8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90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2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analog.com/media/en/technical-documentation/data-sheets/ADAU1761.pdf"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cse.unl.edu/~jfalkinburg/cse_courses/2024/436/lab/lab2/code/lab2_pack.vhdl"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hyperlink" Target="https://cse.unl.edu/~jfalkinburg/cse_courses/2022/436/lab/lab2/code/Lab2.xdc" TargetMode="External"/><Relationship Id="rId3" Type="http://schemas.openxmlformats.org/officeDocument/2006/relationships/hyperlink" Target="https://cse.unl.edu/~jfalkinburg/cse_courses/2022/436/lab/lab2/code/Lab2_datapath_tb.vhd" TargetMode="External"/><Relationship Id="rId7" Type="http://schemas.openxmlformats.org/officeDocument/2006/relationships/hyperlink" Target="https://cse.unl.edu/~jfalkinburg/cse_courses/2022/436/lab/lab2/code/TWICtl.vhd" TargetMode="External"/><Relationship Id="rId2" Type="http://schemas.openxmlformats.org/officeDocument/2006/relationships/hyperlink" Target="https://cse.unl.edu/~jfalkinburg/cse_courses/2022/436/lab/lab2/code/lab2.vhd" TargetMode="External"/><Relationship Id="rId1" Type="http://schemas.openxmlformats.org/officeDocument/2006/relationships/slideLayout" Target="../slideLayouts/slideLayout2.xml"/><Relationship Id="rId6" Type="http://schemas.openxmlformats.org/officeDocument/2006/relationships/hyperlink" Target="https://cse.unl.edu/~jfalkinburg/cse_courses/2022/436/lab/lab2/code/audio_init.v" TargetMode="External"/><Relationship Id="rId5" Type="http://schemas.openxmlformats.org/officeDocument/2006/relationships/hyperlink" Target="https://cse.unl.edu/~jfalkinburg/cse_courses/2022/436/lab/lab2/code/i2s_ctl.vhd" TargetMode="External"/><Relationship Id="rId4" Type="http://schemas.openxmlformats.org/officeDocument/2006/relationships/hyperlink" Target="https://cse.unl.edu/~jfalkinburg/cse_courses/2022/436/lab/lab2/code/Audio_Codec_Wrapper.vhd"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apps.apple.com/us/app/husker-scope/id1593014802?platform=iphone" TargetMode="External"/><Relationship Id="rId2" Type="http://schemas.openxmlformats.org/officeDocument/2006/relationships/hyperlink" Target="https://www.huskerscope.com/" TargetMode="External"/><Relationship Id="rId1" Type="http://schemas.openxmlformats.org/officeDocument/2006/relationships/slideLayout" Target="../slideLayouts/slideLayout2.xml"/><Relationship Id="rId5" Type="http://schemas.openxmlformats.org/officeDocument/2006/relationships/hyperlink" Target="https://www.huskerscope.com/app/" TargetMode="External"/><Relationship Id="rId4" Type="http://schemas.openxmlformats.org/officeDocument/2006/relationships/hyperlink" Target="https://play.google.com/store/apps/details?id=edu.unl.cse.huskerscope"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5DF30DD6-3E01-49FA-9EEB-6327E0B1BE09}"/>
              </a:ext>
            </a:extLst>
          </p:cNvPr>
          <p:cNvSpPr>
            <a:spLocks noGrp="1"/>
          </p:cNvSpPr>
          <p:nvPr>
            <p:ph type="subTitle" idx="1"/>
          </p:nvPr>
        </p:nvSpPr>
        <p:spPr/>
        <p:txBody>
          <a:bodyPr/>
          <a:lstStyle/>
          <a:p>
            <a:r>
              <a:rPr lang="en-US" dirty="0"/>
              <a:t>Prof Jeffrey Falkinburg</a:t>
            </a:r>
            <a:br>
              <a:rPr lang="en-US" dirty="0"/>
            </a:br>
            <a:r>
              <a:rPr lang="en-US" dirty="0"/>
              <a:t>Avery Hall 368</a:t>
            </a:r>
            <a:br>
              <a:rPr lang="en-US" dirty="0"/>
            </a:br>
            <a:r>
              <a:rPr lang="en-US" dirty="0"/>
              <a:t>472-5120</a:t>
            </a:r>
          </a:p>
        </p:txBody>
      </p:sp>
      <p:sp>
        <p:nvSpPr>
          <p:cNvPr id="3" name="Title 2">
            <a:extLst>
              <a:ext uri="{FF2B5EF4-FFF2-40B4-BE49-F238E27FC236}">
                <a16:creationId xmlns:a16="http://schemas.microsoft.com/office/drawing/2014/main" id="{7FBDBCE3-E6BF-4823-A01D-99FCCFD25254}"/>
              </a:ext>
            </a:extLst>
          </p:cNvPr>
          <p:cNvSpPr>
            <a:spLocks noGrp="1"/>
          </p:cNvSpPr>
          <p:nvPr>
            <p:ph type="ctrTitle"/>
          </p:nvPr>
        </p:nvSpPr>
        <p:spPr>
          <a:xfrm>
            <a:off x="2620108" y="2286000"/>
            <a:ext cx="5990492" cy="1905000"/>
          </a:xfrm>
        </p:spPr>
        <p:txBody>
          <a:bodyPr/>
          <a:lstStyle/>
          <a:p>
            <a:r>
              <a:rPr lang="en-US" dirty="0"/>
              <a:t>CSCE 436 – Advanced Embedded Systems</a:t>
            </a:r>
            <a:br>
              <a:rPr lang="en-US" dirty="0"/>
            </a:br>
            <a:r>
              <a:rPr lang="en-US" dirty="0"/>
              <a:t>Lecture 14 – Lab 2 – Data Acquisition, Storage and Display</a:t>
            </a:r>
          </a:p>
        </p:txBody>
      </p:sp>
    </p:spTree>
    <p:extLst>
      <p:ext uri="{BB962C8B-B14F-4D97-AF65-F5344CB8AC3E}">
        <p14:creationId xmlns:p14="http://schemas.microsoft.com/office/powerpoint/2010/main" val="24905035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2 – ADAU1761 </a:t>
            </a:r>
            <a:r>
              <a:rPr lang="en-US" dirty="0" err="1"/>
              <a:t>SigmaDSP</a:t>
            </a:r>
            <a:r>
              <a:rPr lang="en-US" dirty="0"/>
              <a:t> Audio Codec</a:t>
            </a:r>
          </a:p>
        </p:txBody>
      </p:sp>
      <p:sp>
        <p:nvSpPr>
          <p:cNvPr id="4" name="Content Placeholder 3"/>
          <p:cNvSpPr>
            <a:spLocks noGrp="1"/>
          </p:cNvSpPr>
          <p:nvPr>
            <p:ph idx="1"/>
          </p:nvPr>
        </p:nvSpPr>
        <p:spPr>
          <a:xfrm>
            <a:off x="581736" y="1523052"/>
            <a:ext cx="8131175" cy="4324350"/>
          </a:xfrm>
        </p:spPr>
        <p:txBody>
          <a:bodyPr/>
          <a:lstStyle/>
          <a:p>
            <a:r>
              <a:rPr lang="it-IT" b="0" dirty="0"/>
              <a:t>Analog Devices ADAU1761 SigmaDSP Audio Codec.  </a:t>
            </a:r>
          </a:p>
          <a:p>
            <a:pPr lvl="1"/>
            <a:r>
              <a:rPr lang="it-IT" sz="1400" b="0" dirty="0">
                <a:hlinkClick r:id="rId2"/>
              </a:rPr>
              <a:t>http://www.analog.com/media/en/technical-documentation/data-sheets/ADAU1761.pdf</a:t>
            </a:r>
            <a:endParaRPr lang="it-IT" sz="1400" b="0" dirty="0"/>
          </a:p>
          <a:p>
            <a:r>
              <a:rPr lang="en-US" b="0" dirty="0"/>
              <a:t>1. Loop back </a:t>
            </a:r>
            <a:r>
              <a:rPr lang="en-US" b="0" dirty="0" err="1"/>
              <a:t>L_bus_out</a:t>
            </a:r>
            <a:r>
              <a:rPr lang="en-US" b="0" dirty="0"/>
              <a:t> and </a:t>
            </a:r>
            <a:r>
              <a:rPr lang="en-US" b="0" dirty="0" err="1"/>
              <a:t>R_bus_out</a:t>
            </a:r>
            <a:r>
              <a:rPr lang="en-US" b="0" dirty="0"/>
              <a:t> and listen on the HP_OUT Jack</a:t>
            </a:r>
          </a:p>
          <a:p>
            <a:pPr marL="403225" lvl="1" indent="0">
              <a:buNone/>
            </a:pPr>
            <a:r>
              <a:rPr lang="en-US" sz="1600" b="0" dirty="0"/>
              <a:t> process (</a:t>
            </a:r>
            <a:r>
              <a:rPr lang="en-US" sz="1600" b="0" dirty="0" err="1"/>
              <a:t>clk</a:t>
            </a:r>
            <a:r>
              <a:rPr lang="en-US" sz="1600" b="0" dirty="0"/>
              <a:t>)</a:t>
            </a:r>
          </a:p>
          <a:p>
            <a:pPr marL="403225" lvl="1" indent="0">
              <a:buNone/>
            </a:pPr>
            <a:r>
              <a:rPr lang="en-US" sz="1600" b="0" dirty="0"/>
              <a:t>    begin</a:t>
            </a:r>
          </a:p>
          <a:p>
            <a:pPr marL="403225" lvl="1" indent="0">
              <a:buNone/>
            </a:pPr>
            <a:r>
              <a:rPr lang="en-US" sz="1600" b="0" dirty="0"/>
              <a:t>	if (</a:t>
            </a:r>
            <a:r>
              <a:rPr lang="en-US" sz="1600" b="0" dirty="0" err="1"/>
              <a:t>rising_edge</a:t>
            </a:r>
            <a:r>
              <a:rPr lang="en-US" sz="1600" b="0" dirty="0"/>
              <a:t>(</a:t>
            </a:r>
            <a:r>
              <a:rPr lang="en-US" sz="1600" b="0" dirty="0" err="1"/>
              <a:t>clk</a:t>
            </a:r>
            <a:r>
              <a:rPr lang="en-US" sz="1600" b="0" dirty="0"/>
              <a:t>)) then</a:t>
            </a:r>
          </a:p>
          <a:p>
            <a:pPr marL="403225" lvl="1" indent="0">
              <a:buNone/>
            </a:pPr>
            <a:r>
              <a:rPr lang="en-US" sz="1600" b="0" dirty="0"/>
              <a:t>	    if </a:t>
            </a:r>
            <a:r>
              <a:rPr lang="en-US" sz="1600" b="0" dirty="0" err="1"/>
              <a:t>reset_n</a:t>
            </a:r>
            <a:r>
              <a:rPr lang="en-US" sz="1600" b="0" dirty="0"/>
              <a:t> = '0' then</a:t>
            </a:r>
          </a:p>
          <a:p>
            <a:pPr marL="403225" lvl="1" indent="0">
              <a:buNone/>
            </a:pPr>
            <a:r>
              <a:rPr lang="en-US" sz="1600" b="0" dirty="0"/>
              <a:t>		</a:t>
            </a:r>
            <a:r>
              <a:rPr lang="en-US" sz="1600" b="0" dirty="0" err="1"/>
              <a:t>L_bus_in</a:t>
            </a:r>
            <a:r>
              <a:rPr lang="en-US" sz="1600" b="0" dirty="0"/>
              <a:t> &lt;= (others =&gt; '0');</a:t>
            </a:r>
          </a:p>
          <a:p>
            <a:pPr marL="403225" lvl="1" indent="0">
              <a:buNone/>
            </a:pPr>
            <a:r>
              <a:rPr lang="en-US" sz="1600" b="0" dirty="0"/>
              <a:t>		</a:t>
            </a:r>
            <a:r>
              <a:rPr lang="en-US" sz="1600" b="0" dirty="0" err="1"/>
              <a:t>R_bus_in</a:t>
            </a:r>
            <a:r>
              <a:rPr lang="en-US" sz="1600" b="0" dirty="0"/>
              <a:t> &lt;= (others =&gt; '0');				</a:t>
            </a:r>
          </a:p>
          <a:p>
            <a:pPr marL="403225" lvl="1" indent="0">
              <a:buNone/>
            </a:pPr>
            <a:r>
              <a:rPr lang="en-US" sz="1600" b="0" dirty="0"/>
              <a:t>	    </a:t>
            </a:r>
            <a:r>
              <a:rPr lang="en-US" sz="1600" b="0" dirty="0" err="1"/>
              <a:t>elsif</a:t>
            </a:r>
            <a:r>
              <a:rPr lang="en-US" sz="1600" b="0" dirty="0"/>
              <a:t>(ready = '1') then</a:t>
            </a:r>
          </a:p>
          <a:p>
            <a:pPr marL="403225" lvl="1" indent="0">
              <a:buNone/>
            </a:pPr>
            <a:r>
              <a:rPr lang="en-US" sz="1600" b="0" dirty="0"/>
              <a:t>		</a:t>
            </a:r>
            <a:r>
              <a:rPr lang="en-US" sz="1600" b="0" dirty="0" err="1"/>
              <a:t>L_bus_in</a:t>
            </a:r>
            <a:r>
              <a:rPr lang="en-US" sz="1600" b="0" dirty="0"/>
              <a:t> &lt;= </a:t>
            </a:r>
            <a:r>
              <a:rPr lang="en-US" sz="1600" b="0" dirty="0" err="1"/>
              <a:t>L_bus_out</a:t>
            </a:r>
            <a:r>
              <a:rPr lang="en-US" sz="1600" b="0" dirty="0"/>
              <a:t>;</a:t>
            </a:r>
          </a:p>
          <a:p>
            <a:pPr marL="403225" lvl="1" indent="0">
              <a:buNone/>
            </a:pPr>
            <a:r>
              <a:rPr lang="en-US" sz="1600" b="0" dirty="0"/>
              <a:t>		</a:t>
            </a:r>
            <a:r>
              <a:rPr lang="en-US" sz="1600" b="0" dirty="0" err="1"/>
              <a:t>R_bus_in</a:t>
            </a:r>
            <a:r>
              <a:rPr lang="en-US" sz="1600" b="0" dirty="0"/>
              <a:t> &lt;= </a:t>
            </a:r>
            <a:r>
              <a:rPr lang="en-US" sz="1600" b="0" dirty="0" err="1"/>
              <a:t>R_bus_out</a:t>
            </a:r>
            <a:r>
              <a:rPr lang="en-US" sz="1600" b="0" dirty="0"/>
              <a:t>;</a:t>
            </a:r>
          </a:p>
          <a:p>
            <a:pPr marL="403225" lvl="1" indent="0">
              <a:buNone/>
            </a:pPr>
            <a:r>
              <a:rPr lang="en-US" sz="1600" b="0" dirty="0"/>
              <a:t>	    end if;</a:t>
            </a:r>
          </a:p>
          <a:p>
            <a:pPr marL="403225" lvl="1" indent="0">
              <a:buNone/>
            </a:pPr>
            <a:r>
              <a:rPr lang="en-US" sz="1600" b="0" dirty="0"/>
              <a:t>	end if;</a:t>
            </a:r>
          </a:p>
          <a:p>
            <a:pPr marL="403225" lvl="1" indent="0">
              <a:buNone/>
            </a:pPr>
            <a:r>
              <a:rPr lang="en-US" sz="1600" b="0" dirty="0"/>
              <a:t>    end process;</a:t>
            </a:r>
            <a:endParaRPr lang="en-US" b="0" dirty="0"/>
          </a:p>
        </p:txBody>
      </p:sp>
      <p:sp>
        <p:nvSpPr>
          <p:cNvPr id="5" name="Slide Number Placeholder 3"/>
          <p:cNvSpPr>
            <a:spLocks noGrp="1"/>
          </p:cNvSpPr>
          <p:nvPr>
            <p:ph type="sldNum" sz="quarter" idx="10"/>
          </p:nvPr>
        </p:nvSpPr>
        <p:spPr>
          <a:xfrm>
            <a:off x="6910388" y="6253163"/>
            <a:ext cx="2133600" cy="476250"/>
          </a:xfrm>
        </p:spPr>
        <p:txBody>
          <a:bodyPr/>
          <a:lstStyle/>
          <a:p>
            <a:pPr>
              <a:defRPr/>
            </a:pPr>
            <a:fld id="{62D6D4B2-7611-498F-8780-1EDC26277454}" type="slidenum">
              <a:rPr lang="en-US" smtClean="0">
                <a:solidFill>
                  <a:srgbClr val="000000"/>
                </a:solidFill>
              </a:rPr>
              <a:pPr>
                <a:defRPr/>
              </a:pPr>
              <a:t>10</a:t>
            </a:fld>
            <a:endParaRPr lang="en-US" dirty="0">
              <a:solidFill>
                <a:srgbClr val="000000"/>
              </a:solidFill>
            </a:endParaRPr>
          </a:p>
        </p:txBody>
      </p:sp>
    </p:spTree>
    <p:extLst>
      <p:ext uri="{BB962C8B-B14F-4D97-AF65-F5344CB8AC3E}">
        <p14:creationId xmlns:p14="http://schemas.microsoft.com/office/powerpoint/2010/main" val="1052131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2 – Connections</a:t>
            </a:r>
          </a:p>
        </p:txBody>
      </p:sp>
      <p:sp>
        <p:nvSpPr>
          <p:cNvPr id="4" name="Content Placeholder 3"/>
          <p:cNvSpPr>
            <a:spLocks noGrp="1"/>
          </p:cNvSpPr>
          <p:nvPr>
            <p:ph idx="1"/>
          </p:nvPr>
        </p:nvSpPr>
        <p:spPr>
          <a:xfrm>
            <a:off x="581736" y="1523052"/>
            <a:ext cx="8131175" cy="4324350"/>
          </a:xfrm>
        </p:spPr>
        <p:txBody>
          <a:bodyPr/>
          <a:lstStyle/>
          <a:p>
            <a:endParaRPr lang="en-US" b="0" dirty="0"/>
          </a:p>
        </p:txBody>
      </p:sp>
      <p:sp>
        <p:nvSpPr>
          <p:cNvPr id="5" name="Slide Number Placeholder 3"/>
          <p:cNvSpPr>
            <a:spLocks noGrp="1"/>
          </p:cNvSpPr>
          <p:nvPr>
            <p:ph type="sldNum" sz="quarter" idx="10"/>
          </p:nvPr>
        </p:nvSpPr>
        <p:spPr>
          <a:xfrm>
            <a:off x="6910388" y="6198571"/>
            <a:ext cx="2133600" cy="476250"/>
          </a:xfrm>
        </p:spPr>
        <p:txBody>
          <a:bodyPr/>
          <a:lstStyle/>
          <a:p>
            <a:pPr>
              <a:defRPr/>
            </a:pPr>
            <a:fld id="{62D6D4B2-7611-498F-8780-1EDC26277454}" type="slidenum">
              <a:rPr lang="en-US" smtClean="0">
                <a:solidFill>
                  <a:srgbClr val="000000"/>
                </a:solidFill>
              </a:rPr>
              <a:pPr>
                <a:defRPr/>
              </a:pPr>
              <a:t>11</a:t>
            </a:fld>
            <a:endParaRPr lang="en-US" dirty="0">
              <a:solidFill>
                <a:srgbClr val="000000"/>
              </a:solidFill>
            </a:endParaRPr>
          </a:p>
        </p:txBody>
      </p:sp>
      <p:pic>
        <p:nvPicPr>
          <p:cNvPr id="11" name="Picture 4" descr="https://reference.digilentinc.com/_media/reference/programmable-logic/nexys-video/nexys-video-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8625" y="1608170"/>
            <a:ext cx="5715000" cy="5181601"/>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p:cNvSpPr/>
          <p:nvPr/>
        </p:nvSpPr>
        <p:spPr bwMode="auto">
          <a:xfrm>
            <a:off x="5240751" y="5158855"/>
            <a:ext cx="1050878" cy="982640"/>
          </a:xfrm>
          <a:prstGeom prst="ellipse">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eaLnBrk="0" hangingPunct="0">
              <a:spcBef>
                <a:spcPct val="0"/>
              </a:spcBef>
            </a:pPr>
            <a:endParaRPr lang="en-US" sz="1400" dirty="0">
              <a:solidFill>
                <a:srgbClr val="FF0000"/>
              </a:solidFill>
              <a:latin typeface="Arial" pitchFamily="34" charset="0"/>
            </a:endParaRPr>
          </a:p>
          <a:p>
            <a:pPr eaLnBrk="0" hangingPunct="0">
              <a:spcBef>
                <a:spcPct val="0"/>
              </a:spcBef>
            </a:pPr>
            <a:r>
              <a:rPr lang="en-US" sz="2000" dirty="0">
                <a:solidFill>
                  <a:srgbClr val="FF0000"/>
                </a:solidFill>
                <a:latin typeface="Arial" pitchFamily="34" charset="0"/>
              </a:rPr>
              <a:t>	       Buttons</a:t>
            </a:r>
          </a:p>
        </p:txBody>
      </p:sp>
      <p:sp>
        <p:nvSpPr>
          <p:cNvPr id="7" name="Oval 6"/>
          <p:cNvSpPr/>
          <p:nvPr/>
        </p:nvSpPr>
        <p:spPr bwMode="auto">
          <a:xfrm>
            <a:off x="2101764" y="2322401"/>
            <a:ext cx="1050877" cy="736979"/>
          </a:xfrm>
          <a:prstGeom prst="ellipse">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r" eaLnBrk="0" hangingPunct="0">
              <a:spcBef>
                <a:spcPct val="0"/>
              </a:spcBef>
            </a:pPr>
            <a:r>
              <a:rPr lang="en-US" sz="2000" dirty="0">
                <a:solidFill>
                  <a:srgbClr val="FF0000"/>
                </a:solidFill>
                <a:latin typeface="Arial" pitchFamily="34" charset="0"/>
              </a:rPr>
              <a:t>Power		         </a:t>
            </a:r>
          </a:p>
        </p:txBody>
      </p:sp>
      <p:sp>
        <p:nvSpPr>
          <p:cNvPr id="8" name="Oval 7"/>
          <p:cNvSpPr/>
          <p:nvPr/>
        </p:nvSpPr>
        <p:spPr bwMode="auto">
          <a:xfrm>
            <a:off x="3152642" y="1778764"/>
            <a:ext cx="1050877" cy="736979"/>
          </a:xfrm>
          <a:prstGeom prst="ellipse">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b" anchorCtr="0" compatLnSpc="1">
            <a:prstTxWarp prst="textNoShape">
              <a:avLst/>
            </a:prstTxWarp>
          </a:bodyPr>
          <a:lstStyle/>
          <a:p>
            <a:pPr algn="ctr" eaLnBrk="0" hangingPunct="0">
              <a:spcBef>
                <a:spcPct val="0"/>
              </a:spcBef>
            </a:pPr>
            <a:r>
              <a:rPr lang="en-US" sz="2000" dirty="0">
                <a:solidFill>
                  <a:srgbClr val="FF0000"/>
                </a:solidFill>
                <a:latin typeface="Arial" pitchFamily="34" charset="0"/>
              </a:rPr>
              <a:t>HDMI Out</a:t>
            </a:r>
          </a:p>
          <a:p>
            <a:pPr algn="ctr" eaLnBrk="0" hangingPunct="0">
              <a:spcBef>
                <a:spcPct val="0"/>
              </a:spcBef>
            </a:pPr>
            <a:endParaRPr lang="en-US" sz="1400" dirty="0">
              <a:solidFill>
                <a:srgbClr val="FF0000"/>
              </a:solidFill>
              <a:latin typeface="Arial" pitchFamily="34" charset="0"/>
            </a:endParaRPr>
          </a:p>
          <a:p>
            <a:pPr algn="ctr" eaLnBrk="0" hangingPunct="0">
              <a:spcBef>
                <a:spcPct val="0"/>
              </a:spcBef>
            </a:pPr>
            <a:endParaRPr lang="en-US" sz="1400" dirty="0">
              <a:solidFill>
                <a:srgbClr val="FF0000"/>
              </a:solidFill>
              <a:latin typeface="Arial" pitchFamily="34" charset="0"/>
            </a:endParaRPr>
          </a:p>
          <a:p>
            <a:pPr algn="ctr" eaLnBrk="0" hangingPunct="0">
              <a:spcBef>
                <a:spcPct val="0"/>
              </a:spcBef>
            </a:pPr>
            <a:r>
              <a:rPr lang="en-US" sz="1400" dirty="0">
                <a:solidFill>
                  <a:srgbClr val="FF0000"/>
                </a:solidFill>
                <a:latin typeface="Arial" pitchFamily="34" charset="0"/>
              </a:rPr>
              <a:t>         </a:t>
            </a:r>
          </a:p>
        </p:txBody>
      </p:sp>
      <p:sp>
        <p:nvSpPr>
          <p:cNvPr id="9" name="Oval 8"/>
          <p:cNvSpPr/>
          <p:nvPr/>
        </p:nvSpPr>
        <p:spPr bwMode="auto">
          <a:xfrm>
            <a:off x="2224604" y="5650175"/>
            <a:ext cx="805200" cy="495954"/>
          </a:xfrm>
          <a:prstGeom prst="ellipse">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r" eaLnBrk="0" hangingPunct="0">
              <a:spcBef>
                <a:spcPct val="0"/>
              </a:spcBef>
            </a:pPr>
            <a:r>
              <a:rPr lang="en-US" sz="2000" dirty="0">
                <a:solidFill>
                  <a:srgbClr val="FF0000"/>
                </a:solidFill>
                <a:latin typeface="Arial" pitchFamily="34" charset="0"/>
              </a:rPr>
              <a:t>USB </a:t>
            </a:r>
            <a:r>
              <a:rPr lang="en-US" sz="2000" dirty="0" err="1">
                <a:solidFill>
                  <a:srgbClr val="FF0000"/>
                </a:solidFill>
                <a:latin typeface="Arial" pitchFamily="34" charset="0"/>
              </a:rPr>
              <a:t>Prog</a:t>
            </a:r>
            <a:r>
              <a:rPr lang="en-US" sz="2000" dirty="0">
                <a:solidFill>
                  <a:srgbClr val="FF0000"/>
                </a:solidFill>
                <a:latin typeface="Arial" pitchFamily="34" charset="0"/>
              </a:rPr>
              <a:t>		</a:t>
            </a:r>
          </a:p>
        </p:txBody>
      </p:sp>
      <p:sp>
        <p:nvSpPr>
          <p:cNvPr id="10" name="Oval 9"/>
          <p:cNvSpPr/>
          <p:nvPr/>
        </p:nvSpPr>
        <p:spPr bwMode="auto">
          <a:xfrm>
            <a:off x="5445477" y="3166278"/>
            <a:ext cx="477650" cy="418552"/>
          </a:xfrm>
          <a:prstGeom prst="ellipse">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eaLnBrk="0" hangingPunct="0">
              <a:spcBef>
                <a:spcPct val="0"/>
              </a:spcBef>
            </a:pPr>
            <a:r>
              <a:rPr lang="en-US" sz="2000" dirty="0">
                <a:solidFill>
                  <a:srgbClr val="FF0000"/>
                </a:solidFill>
                <a:latin typeface="Arial" pitchFamily="34" charset="0"/>
              </a:rPr>
              <a:t>	    CPU Reset</a:t>
            </a:r>
          </a:p>
        </p:txBody>
      </p:sp>
      <p:sp>
        <p:nvSpPr>
          <p:cNvPr id="12" name="Oval 11"/>
          <p:cNvSpPr/>
          <p:nvPr/>
        </p:nvSpPr>
        <p:spPr bwMode="auto">
          <a:xfrm>
            <a:off x="5088403" y="1781036"/>
            <a:ext cx="595900" cy="736979"/>
          </a:xfrm>
          <a:prstGeom prst="ellipse">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b" anchorCtr="0" compatLnSpc="1">
            <a:prstTxWarp prst="textNoShape">
              <a:avLst/>
            </a:prstTxWarp>
          </a:bodyPr>
          <a:lstStyle/>
          <a:p>
            <a:pPr algn="ctr" eaLnBrk="0" hangingPunct="0">
              <a:spcBef>
                <a:spcPct val="0"/>
              </a:spcBef>
            </a:pPr>
            <a:r>
              <a:rPr lang="en-US" sz="2000" dirty="0">
                <a:solidFill>
                  <a:srgbClr val="FF0000"/>
                </a:solidFill>
                <a:latin typeface="Arial" pitchFamily="34" charset="0"/>
              </a:rPr>
              <a:t>Audio </a:t>
            </a:r>
          </a:p>
          <a:p>
            <a:pPr algn="ctr" eaLnBrk="0" hangingPunct="0">
              <a:spcBef>
                <a:spcPct val="0"/>
              </a:spcBef>
            </a:pPr>
            <a:r>
              <a:rPr lang="en-US" sz="2000" dirty="0">
                <a:solidFill>
                  <a:srgbClr val="FF0000"/>
                </a:solidFill>
                <a:latin typeface="Arial" pitchFamily="34" charset="0"/>
              </a:rPr>
              <a:t>Input </a:t>
            </a:r>
          </a:p>
          <a:p>
            <a:pPr algn="ctr" eaLnBrk="0" hangingPunct="0">
              <a:spcBef>
                <a:spcPct val="0"/>
              </a:spcBef>
            </a:pPr>
            <a:endParaRPr lang="en-US" sz="1400" dirty="0">
              <a:solidFill>
                <a:srgbClr val="FF0000"/>
              </a:solidFill>
              <a:latin typeface="Arial" pitchFamily="34" charset="0"/>
            </a:endParaRPr>
          </a:p>
          <a:p>
            <a:pPr algn="ctr" eaLnBrk="0" hangingPunct="0">
              <a:spcBef>
                <a:spcPct val="0"/>
              </a:spcBef>
            </a:pPr>
            <a:endParaRPr lang="en-US" sz="1400" dirty="0">
              <a:solidFill>
                <a:srgbClr val="FF0000"/>
              </a:solidFill>
              <a:latin typeface="Arial" pitchFamily="34" charset="0"/>
            </a:endParaRPr>
          </a:p>
          <a:p>
            <a:pPr algn="ctr" eaLnBrk="0" hangingPunct="0">
              <a:spcBef>
                <a:spcPct val="0"/>
              </a:spcBef>
            </a:pPr>
            <a:r>
              <a:rPr lang="en-US" sz="1400" dirty="0">
                <a:solidFill>
                  <a:srgbClr val="FF0000"/>
                </a:solidFill>
                <a:latin typeface="Arial" pitchFamily="34" charset="0"/>
              </a:rPr>
              <a:t>         </a:t>
            </a:r>
          </a:p>
        </p:txBody>
      </p:sp>
      <p:sp>
        <p:nvSpPr>
          <p:cNvPr id="13" name="Oval 12"/>
          <p:cNvSpPr/>
          <p:nvPr/>
        </p:nvSpPr>
        <p:spPr bwMode="auto">
          <a:xfrm>
            <a:off x="5735610" y="1783308"/>
            <a:ext cx="595900" cy="736979"/>
          </a:xfrm>
          <a:prstGeom prst="ellipse">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b" anchorCtr="0" compatLnSpc="1">
            <a:prstTxWarp prst="textNoShape">
              <a:avLst/>
            </a:prstTxWarp>
          </a:bodyPr>
          <a:lstStyle/>
          <a:p>
            <a:pPr algn="ctr" eaLnBrk="0" hangingPunct="0">
              <a:spcBef>
                <a:spcPct val="0"/>
              </a:spcBef>
            </a:pPr>
            <a:r>
              <a:rPr lang="en-US" sz="2000" dirty="0">
                <a:solidFill>
                  <a:srgbClr val="FF0000"/>
                </a:solidFill>
                <a:latin typeface="Arial" pitchFamily="34" charset="0"/>
              </a:rPr>
              <a:t> Audio</a:t>
            </a:r>
          </a:p>
          <a:p>
            <a:pPr algn="ctr" eaLnBrk="0" hangingPunct="0">
              <a:spcBef>
                <a:spcPct val="0"/>
              </a:spcBef>
            </a:pPr>
            <a:r>
              <a:rPr lang="en-US" sz="2000" dirty="0">
                <a:solidFill>
                  <a:srgbClr val="FF0000"/>
                </a:solidFill>
                <a:latin typeface="Arial" pitchFamily="34" charset="0"/>
              </a:rPr>
              <a:t>  Output</a:t>
            </a:r>
          </a:p>
          <a:p>
            <a:pPr algn="ctr" eaLnBrk="0" hangingPunct="0">
              <a:spcBef>
                <a:spcPct val="0"/>
              </a:spcBef>
            </a:pPr>
            <a:endParaRPr lang="en-US" sz="1400" dirty="0">
              <a:solidFill>
                <a:srgbClr val="FF0000"/>
              </a:solidFill>
              <a:latin typeface="Arial" pitchFamily="34" charset="0"/>
            </a:endParaRPr>
          </a:p>
          <a:p>
            <a:pPr algn="ctr" eaLnBrk="0" hangingPunct="0">
              <a:spcBef>
                <a:spcPct val="0"/>
              </a:spcBef>
            </a:pPr>
            <a:endParaRPr lang="en-US" sz="1400" dirty="0">
              <a:solidFill>
                <a:srgbClr val="FF0000"/>
              </a:solidFill>
              <a:latin typeface="Arial" pitchFamily="34" charset="0"/>
            </a:endParaRPr>
          </a:p>
          <a:p>
            <a:pPr algn="ctr" eaLnBrk="0" hangingPunct="0">
              <a:spcBef>
                <a:spcPct val="0"/>
              </a:spcBef>
            </a:pPr>
            <a:r>
              <a:rPr lang="en-US" sz="1400" dirty="0">
                <a:solidFill>
                  <a:srgbClr val="FF0000"/>
                </a:solidFill>
                <a:latin typeface="Arial" pitchFamily="34" charset="0"/>
              </a:rPr>
              <a:t>         </a:t>
            </a:r>
          </a:p>
        </p:txBody>
      </p:sp>
      <p:sp>
        <p:nvSpPr>
          <p:cNvPr id="14" name="Oval 13"/>
          <p:cNvSpPr/>
          <p:nvPr/>
        </p:nvSpPr>
        <p:spPr bwMode="auto">
          <a:xfrm>
            <a:off x="2047171" y="3871424"/>
            <a:ext cx="1050877" cy="736979"/>
          </a:xfrm>
          <a:prstGeom prst="ellipse">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r" eaLnBrk="0" hangingPunct="0">
              <a:spcBef>
                <a:spcPct val="0"/>
              </a:spcBef>
            </a:pPr>
            <a:r>
              <a:rPr lang="en-US" sz="1400" dirty="0">
                <a:solidFill>
                  <a:srgbClr val="FF0000"/>
                </a:solidFill>
                <a:latin typeface="Arial" pitchFamily="34" charset="0"/>
              </a:rPr>
              <a:t>JB PMOD		               </a:t>
            </a:r>
          </a:p>
          <a:p>
            <a:pPr algn="r" eaLnBrk="0" hangingPunct="0">
              <a:spcBef>
                <a:spcPct val="0"/>
              </a:spcBef>
            </a:pPr>
            <a:r>
              <a:rPr lang="en-US" sz="1400" dirty="0">
                <a:solidFill>
                  <a:srgbClr val="FF0000"/>
                </a:solidFill>
                <a:latin typeface="Arial" pitchFamily="34" charset="0"/>
              </a:rPr>
              <a:t>Connector	                 </a:t>
            </a:r>
          </a:p>
          <a:p>
            <a:pPr algn="r" eaLnBrk="0" hangingPunct="0">
              <a:spcBef>
                <a:spcPct val="0"/>
              </a:spcBef>
            </a:pPr>
            <a:r>
              <a:rPr lang="en-US" sz="1400" dirty="0">
                <a:solidFill>
                  <a:srgbClr val="FF0000"/>
                </a:solidFill>
                <a:latin typeface="Arial" pitchFamily="34" charset="0"/>
              </a:rPr>
              <a:t>For Test Signals                 </a:t>
            </a:r>
          </a:p>
        </p:txBody>
      </p:sp>
    </p:spTree>
    <p:extLst>
      <p:ext uri="{BB962C8B-B14F-4D97-AF65-F5344CB8AC3E}">
        <p14:creationId xmlns:p14="http://schemas.microsoft.com/office/powerpoint/2010/main" val="21373396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1AB4E48-ED20-48F0-85E4-D820602979E0}"/>
              </a:ext>
            </a:extLst>
          </p:cNvPr>
          <p:cNvPicPr>
            <a:picLocks noChangeAspect="1"/>
          </p:cNvPicPr>
          <p:nvPr/>
        </p:nvPicPr>
        <p:blipFill>
          <a:blip r:embed="rId2">
            <a:extLst>
              <a:ext uri="{28A0092B-C50C-407E-A947-70E740481C1C}">
                <a14:useLocalDpi xmlns:a14="http://schemas.microsoft.com/office/drawing/2010/main" val="0"/>
              </a:ext>
            </a:extLst>
          </a:blip>
          <a:srcRect t="636" b="636"/>
          <a:stretch/>
        </p:blipFill>
        <p:spPr>
          <a:xfrm>
            <a:off x="427347" y="1469138"/>
            <a:ext cx="8419110" cy="5242456"/>
          </a:xfrm>
          <a:prstGeom prst="rect">
            <a:avLst/>
          </a:prstGeom>
          <a:solidFill>
            <a:schemeClr val="bg1"/>
          </a:solidFill>
        </p:spPr>
      </p:pic>
      <p:sp>
        <p:nvSpPr>
          <p:cNvPr id="2" name="Title 1"/>
          <p:cNvSpPr>
            <a:spLocks noGrp="1"/>
          </p:cNvSpPr>
          <p:nvPr>
            <p:ph type="title"/>
          </p:nvPr>
        </p:nvSpPr>
        <p:spPr/>
        <p:txBody>
          <a:bodyPr/>
          <a:lstStyle/>
          <a:p>
            <a:r>
              <a:rPr lang="en-US" dirty="0"/>
              <a:t>Lab 2 – Architecture</a:t>
            </a:r>
            <a:br>
              <a:rPr lang="en-US" dirty="0"/>
            </a:br>
            <a:r>
              <a:rPr lang="en-US" dirty="0"/>
              <a:t>Audio Codec Wrapper</a:t>
            </a:r>
          </a:p>
        </p:txBody>
      </p:sp>
      <p:sp>
        <p:nvSpPr>
          <p:cNvPr id="4" name="Content Placeholder 3"/>
          <p:cNvSpPr>
            <a:spLocks noGrp="1"/>
          </p:cNvSpPr>
          <p:nvPr>
            <p:ph idx="1"/>
          </p:nvPr>
        </p:nvSpPr>
        <p:spPr>
          <a:xfrm>
            <a:off x="581736" y="1523052"/>
            <a:ext cx="8131175" cy="4324350"/>
          </a:xfrm>
        </p:spPr>
        <p:txBody>
          <a:bodyPr/>
          <a:lstStyle/>
          <a:p>
            <a:endParaRPr lang="en-US" b="0" dirty="0"/>
          </a:p>
        </p:txBody>
      </p:sp>
      <p:sp>
        <p:nvSpPr>
          <p:cNvPr id="5" name="Slide Number Placeholder 3"/>
          <p:cNvSpPr>
            <a:spLocks noGrp="1"/>
          </p:cNvSpPr>
          <p:nvPr>
            <p:ph type="sldNum" sz="quarter" idx="10"/>
          </p:nvPr>
        </p:nvSpPr>
        <p:spPr>
          <a:xfrm>
            <a:off x="6910388" y="6253163"/>
            <a:ext cx="2133600" cy="476250"/>
          </a:xfrm>
        </p:spPr>
        <p:txBody>
          <a:bodyPr/>
          <a:lstStyle/>
          <a:p>
            <a:pPr>
              <a:defRPr/>
            </a:pPr>
            <a:fld id="{62D6D4B2-7611-498F-8780-1EDC26277454}" type="slidenum">
              <a:rPr lang="en-US" smtClean="0">
                <a:solidFill>
                  <a:srgbClr val="000000"/>
                </a:solidFill>
              </a:rPr>
              <a:pPr>
                <a:defRPr/>
              </a:pPr>
              <a:t>12</a:t>
            </a:fld>
            <a:endParaRPr lang="en-US" dirty="0">
              <a:solidFill>
                <a:srgbClr val="000000"/>
              </a:solidFill>
            </a:endParaRPr>
          </a:p>
        </p:txBody>
      </p:sp>
      <p:sp>
        <p:nvSpPr>
          <p:cNvPr id="6" name="Oval 5">
            <a:extLst>
              <a:ext uri="{FF2B5EF4-FFF2-40B4-BE49-F238E27FC236}">
                <a16:creationId xmlns:a16="http://schemas.microsoft.com/office/drawing/2014/main" id="{CF98AE54-F5D3-4D50-90D0-84E2B714CFB9}"/>
              </a:ext>
            </a:extLst>
          </p:cNvPr>
          <p:cNvSpPr/>
          <p:nvPr/>
        </p:nvSpPr>
        <p:spPr bwMode="auto">
          <a:xfrm>
            <a:off x="3672840" y="2933701"/>
            <a:ext cx="655320" cy="1325880"/>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dirty="0">
              <a:ln>
                <a:noFill/>
              </a:ln>
              <a:solidFill>
                <a:srgbClr val="FF0000"/>
              </a:solidFill>
              <a:effectLst/>
              <a:latin typeface="Arial" pitchFamily="34" charset="0"/>
            </a:endParaRPr>
          </a:p>
        </p:txBody>
      </p:sp>
      <p:sp>
        <p:nvSpPr>
          <p:cNvPr id="7" name="TextBox 6">
            <a:extLst>
              <a:ext uri="{FF2B5EF4-FFF2-40B4-BE49-F238E27FC236}">
                <a16:creationId xmlns:a16="http://schemas.microsoft.com/office/drawing/2014/main" id="{31B8FD3E-ED96-40B4-BCE7-BCE1905F8192}"/>
              </a:ext>
            </a:extLst>
          </p:cNvPr>
          <p:cNvSpPr txBox="1"/>
          <p:nvPr/>
        </p:nvSpPr>
        <p:spPr>
          <a:xfrm>
            <a:off x="2850215" y="6337399"/>
            <a:ext cx="3443571" cy="307777"/>
          </a:xfrm>
          <a:prstGeom prst="rect">
            <a:avLst/>
          </a:prstGeom>
          <a:noFill/>
        </p:spPr>
        <p:txBody>
          <a:bodyPr wrap="none" rtlCol="0">
            <a:spAutoFit/>
          </a:bodyPr>
          <a:lstStyle/>
          <a:p>
            <a:r>
              <a:rPr lang="en-US" sz="1400" b="1" dirty="0">
                <a:solidFill>
                  <a:srgbClr val="FF0000"/>
                </a:solidFill>
                <a:latin typeface="+mj-lt"/>
              </a:rPr>
              <a:t>Signed to Unsigned 18-Bit Conversion</a:t>
            </a:r>
          </a:p>
        </p:txBody>
      </p:sp>
    </p:spTree>
    <p:extLst>
      <p:ext uri="{BB962C8B-B14F-4D97-AF65-F5344CB8AC3E}">
        <p14:creationId xmlns:p14="http://schemas.microsoft.com/office/powerpoint/2010/main" val="403296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2 – ADAU1761 </a:t>
            </a:r>
            <a:r>
              <a:rPr lang="en-US" dirty="0" err="1"/>
              <a:t>SigmaDSP</a:t>
            </a:r>
            <a:r>
              <a:rPr lang="en-US" dirty="0"/>
              <a:t> Audio Codec</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466536473"/>
              </p:ext>
            </p:extLst>
          </p:nvPr>
        </p:nvGraphicFramePr>
        <p:xfrm>
          <a:off x="526434" y="3935108"/>
          <a:ext cx="8131176" cy="1791783"/>
        </p:xfrm>
        <a:graphic>
          <a:graphicData uri="http://schemas.openxmlformats.org/drawingml/2006/table">
            <a:tbl>
              <a:tblPr/>
              <a:tblGrid>
                <a:gridCol w="2032794">
                  <a:extLst>
                    <a:ext uri="{9D8B030D-6E8A-4147-A177-3AD203B41FA5}">
                      <a16:colId xmlns:a16="http://schemas.microsoft.com/office/drawing/2014/main" val="20000"/>
                    </a:ext>
                  </a:extLst>
                </a:gridCol>
                <a:gridCol w="2032794">
                  <a:extLst>
                    <a:ext uri="{9D8B030D-6E8A-4147-A177-3AD203B41FA5}">
                      <a16:colId xmlns:a16="http://schemas.microsoft.com/office/drawing/2014/main" val="20001"/>
                    </a:ext>
                  </a:extLst>
                </a:gridCol>
                <a:gridCol w="2032794">
                  <a:extLst>
                    <a:ext uri="{9D8B030D-6E8A-4147-A177-3AD203B41FA5}">
                      <a16:colId xmlns:a16="http://schemas.microsoft.com/office/drawing/2014/main" val="20002"/>
                    </a:ext>
                  </a:extLst>
                </a:gridCol>
                <a:gridCol w="2032794">
                  <a:extLst>
                    <a:ext uri="{9D8B030D-6E8A-4147-A177-3AD203B41FA5}">
                      <a16:colId xmlns:a16="http://schemas.microsoft.com/office/drawing/2014/main" val="20003"/>
                    </a:ext>
                  </a:extLst>
                </a:gridCol>
              </a:tblGrid>
              <a:tr h="255969">
                <a:tc gridSpan="2">
                  <a:txBody>
                    <a:bodyPr/>
                    <a:lstStyle/>
                    <a:p>
                      <a:pPr algn="l" fontAlgn="t"/>
                      <a:r>
                        <a:rPr lang="en-US" sz="1300" dirty="0">
                          <a:effectLst/>
                        </a:rPr>
                        <a:t>Input Value</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F9F9"/>
                    </a:solidFill>
                  </a:tcPr>
                </a:tc>
                <a:tc hMerge="1">
                  <a:txBody>
                    <a:bodyPr/>
                    <a:lstStyle/>
                    <a:p>
                      <a:endParaRPr lang="en-US"/>
                    </a:p>
                  </a:txBody>
                  <a:tcPr/>
                </a:tc>
                <a:tc gridSpan="2">
                  <a:txBody>
                    <a:bodyPr/>
                    <a:lstStyle/>
                    <a:p>
                      <a:pPr algn="l" fontAlgn="t"/>
                      <a:r>
                        <a:rPr lang="en-US" sz="1300">
                          <a:effectLst/>
                        </a:rPr>
                        <a:t>Ouput Value</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F9F9"/>
                    </a:solidFill>
                  </a:tcPr>
                </a:tc>
                <a:tc hMerge="1">
                  <a:txBody>
                    <a:bodyPr/>
                    <a:lstStyle/>
                    <a:p>
                      <a:endParaRPr lang="en-US"/>
                    </a:p>
                  </a:txBody>
                  <a:tcPr/>
                </a:tc>
                <a:extLst>
                  <a:ext uri="{0D108BD9-81ED-4DB2-BD59-A6C34878D82A}">
                    <a16:rowId xmlns:a16="http://schemas.microsoft.com/office/drawing/2014/main" val="10000"/>
                  </a:ext>
                </a:extLst>
              </a:tr>
              <a:tr h="255969">
                <a:tc>
                  <a:txBody>
                    <a:bodyPr/>
                    <a:lstStyle/>
                    <a:p>
                      <a:pPr algn="l" fontAlgn="t"/>
                      <a:r>
                        <a:rPr lang="en-US" sz="1300" dirty="0">
                          <a:effectLst/>
                        </a:rPr>
                        <a:t>2's complement</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r>
                        <a:rPr lang="en-US" sz="1300">
                          <a:effectLst/>
                        </a:rPr>
                        <a:t>2's value</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r>
                        <a:rPr lang="en-US" sz="1300">
                          <a:effectLst/>
                        </a:rPr>
                        <a:t>unsigned</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r>
                        <a:rPr lang="en-US" sz="1300">
                          <a:effectLst/>
                        </a:rPr>
                        <a:t>unsigned value</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255969">
                <a:tc>
                  <a:txBody>
                    <a:bodyPr/>
                    <a:lstStyle/>
                    <a:p>
                      <a:pPr algn="l" fontAlgn="t"/>
                      <a:r>
                        <a:rPr lang="en-US" sz="1300">
                          <a:effectLst/>
                        </a:rPr>
                        <a:t>100...000</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F9F9"/>
                    </a:solidFill>
                  </a:tcPr>
                </a:tc>
                <a:tc>
                  <a:txBody>
                    <a:bodyPr/>
                    <a:lstStyle/>
                    <a:p>
                      <a:pPr algn="l" fontAlgn="t"/>
                      <a:r>
                        <a:rPr lang="en-US" sz="1300">
                          <a:effectLst/>
                        </a:rPr>
                        <a:t>-131072</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F9F9"/>
                    </a:solidFill>
                  </a:tcPr>
                </a:tc>
                <a:tc>
                  <a:txBody>
                    <a:bodyPr/>
                    <a:lstStyle/>
                    <a:p>
                      <a:pPr algn="l" fontAlgn="t"/>
                      <a:r>
                        <a:rPr lang="en-US" sz="1300">
                          <a:effectLst/>
                        </a:rPr>
                        <a:t>000...000</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F9F9"/>
                    </a:solidFill>
                  </a:tcPr>
                </a:tc>
                <a:tc>
                  <a:txBody>
                    <a:bodyPr/>
                    <a:lstStyle/>
                    <a:p>
                      <a:pPr algn="l" fontAlgn="t"/>
                      <a:r>
                        <a:rPr lang="en-US" sz="1300">
                          <a:effectLst/>
                        </a:rPr>
                        <a:t>0</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F9F9"/>
                    </a:solidFill>
                  </a:tcPr>
                </a:tc>
                <a:extLst>
                  <a:ext uri="{0D108BD9-81ED-4DB2-BD59-A6C34878D82A}">
                    <a16:rowId xmlns:a16="http://schemas.microsoft.com/office/drawing/2014/main" val="10002"/>
                  </a:ext>
                </a:extLst>
              </a:tr>
              <a:tr h="255969">
                <a:tc>
                  <a:txBody>
                    <a:bodyPr/>
                    <a:lstStyle/>
                    <a:p>
                      <a:pPr algn="l" fontAlgn="t"/>
                      <a:r>
                        <a:rPr lang="en-US" sz="1300">
                          <a:effectLst/>
                        </a:rPr>
                        <a:t>111...111</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r>
                        <a:rPr lang="en-US" sz="1300">
                          <a:effectLst/>
                        </a:rPr>
                        <a:t>-1</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r>
                        <a:rPr lang="en-US" sz="1300">
                          <a:effectLst/>
                        </a:rPr>
                        <a:t>011...111</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r>
                        <a:rPr lang="en-US" sz="1300">
                          <a:effectLst/>
                        </a:rPr>
                        <a:t>131071</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255969">
                <a:tc>
                  <a:txBody>
                    <a:bodyPr/>
                    <a:lstStyle/>
                    <a:p>
                      <a:pPr algn="l" fontAlgn="t"/>
                      <a:r>
                        <a:rPr lang="en-US" sz="1300">
                          <a:effectLst/>
                        </a:rPr>
                        <a:t>000...000</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F9F9"/>
                    </a:solidFill>
                  </a:tcPr>
                </a:tc>
                <a:tc>
                  <a:txBody>
                    <a:bodyPr/>
                    <a:lstStyle/>
                    <a:p>
                      <a:pPr algn="l" fontAlgn="t"/>
                      <a:r>
                        <a:rPr lang="en-US" sz="1300">
                          <a:effectLst/>
                        </a:rPr>
                        <a:t>0</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F9F9"/>
                    </a:solidFill>
                  </a:tcPr>
                </a:tc>
                <a:tc>
                  <a:txBody>
                    <a:bodyPr/>
                    <a:lstStyle/>
                    <a:p>
                      <a:pPr algn="l" fontAlgn="t"/>
                      <a:r>
                        <a:rPr lang="en-US" sz="1300">
                          <a:effectLst/>
                        </a:rPr>
                        <a:t>100...000</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F9F9"/>
                    </a:solidFill>
                  </a:tcPr>
                </a:tc>
                <a:tc>
                  <a:txBody>
                    <a:bodyPr/>
                    <a:lstStyle/>
                    <a:p>
                      <a:pPr algn="l" fontAlgn="t"/>
                      <a:r>
                        <a:rPr lang="en-US" sz="1300">
                          <a:effectLst/>
                        </a:rPr>
                        <a:t>131072</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F9F9"/>
                    </a:solidFill>
                  </a:tcPr>
                </a:tc>
                <a:extLst>
                  <a:ext uri="{0D108BD9-81ED-4DB2-BD59-A6C34878D82A}">
                    <a16:rowId xmlns:a16="http://schemas.microsoft.com/office/drawing/2014/main" val="10004"/>
                  </a:ext>
                </a:extLst>
              </a:tr>
              <a:tr h="255969">
                <a:tc>
                  <a:txBody>
                    <a:bodyPr/>
                    <a:lstStyle/>
                    <a:p>
                      <a:pPr algn="l" fontAlgn="t"/>
                      <a:r>
                        <a:rPr lang="en-US" sz="1300">
                          <a:effectLst/>
                        </a:rPr>
                        <a:t>000...001</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r>
                        <a:rPr lang="en-US" sz="1300">
                          <a:effectLst/>
                        </a:rPr>
                        <a:t>1</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r>
                        <a:rPr lang="en-US" sz="1300">
                          <a:effectLst/>
                        </a:rPr>
                        <a:t>100...001</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r>
                        <a:rPr lang="en-US" sz="1300">
                          <a:effectLst/>
                        </a:rPr>
                        <a:t>131073</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255969">
                <a:tc>
                  <a:txBody>
                    <a:bodyPr/>
                    <a:lstStyle/>
                    <a:p>
                      <a:pPr algn="l" fontAlgn="t"/>
                      <a:r>
                        <a:rPr lang="en-US" sz="1300">
                          <a:effectLst/>
                        </a:rPr>
                        <a:t>011...111</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F9F9"/>
                    </a:solidFill>
                  </a:tcPr>
                </a:tc>
                <a:tc>
                  <a:txBody>
                    <a:bodyPr/>
                    <a:lstStyle/>
                    <a:p>
                      <a:pPr algn="l" fontAlgn="t"/>
                      <a:r>
                        <a:rPr lang="en-US" sz="1300">
                          <a:effectLst/>
                        </a:rPr>
                        <a:t>131071</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F9F9"/>
                    </a:solidFill>
                  </a:tcPr>
                </a:tc>
                <a:tc>
                  <a:txBody>
                    <a:bodyPr/>
                    <a:lstStyle/>
                    <a:p>
                      <a:pPr algn="l" fontAlgn="t"/>
                      <a:r>
                        <a:rPr lang="en-US" sz="1300" dirty="0">
                          <a:effectLst/>
                        </a:rPr>
                        <a:t>111...111</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F9F9"/>
                    </a:solidFill>
                  </a:tcPr>
                </a:tc>
                <a:tc>
                  <a:txBody>
                    <a:bodyPr/>
                    <a:lstStyle/>
                    <a:p>
                      <a:pPr algn="l" fontAlgn="t"/>
                      <a:r>
                        <a:rPr lang="en-US" sz="1300" dirty="0">
                          <a:effectLst/>
                        </a:rPr>
                        <a:t>262143</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F9F9"/>
                    </a:solidFill>
                  </a:tcPr>
                </a:tc>
                <a:extLst>
                  <a:ext uri="{0D108BD9-81ED-4DB2-BD59-A6C34878D82A}">
                    <a16:rowId xmlns:a16="http://schemas.microsoft.com/office/drawing/2014/main" val="10006"/>
                  </a:ext>
                </a:extLst>
              </a:tr>
            </a:tbl>
          </a:graphicData>
        </a:graphic>
      </p:graphicFrame>
      <p:sp>
        <p:nvSpPr>
          <p:cNvPr id="5" name="Slide Number Placeholder 3"/>
          <p:cNvSpPr>
            <a:spLocks noGrp="1"/>
          </p:cNvSpPr>
          <p:nvPr>
            <p:ph type="sldNum" sz="quarter" idx="10"/>
          </p:nvPr>
        </p:nvSpPr>
        <p:spPr>
          <a:xfrm>
            <a:off x="6910388" y="6253163"/>
            <a:ext cx="2133600" cy="476250"/>
          </a:xfrm>
        </p:spPr>
        <p:txBody>
          <a:bodyPr/>
          <a:lstStyle/>
          <a:p>
            <a:pPr>
              <a:defRPr/>
            </a:pPr>
            <a:fld id="{62D6D4B2-7611-498F-8780-1EDC26277454}" type="slidenum">
              <a:rPr lang="en-US" smtClean="0">
                <a:solidFill>
                  <a:srgbClr val="000000"/>
                </a:solidFill>
              </a:rPr>
              <a:pPr>
                <a:defRPr/>
              </a:pPr>
              <a:t>13</a:t>
            </a:fld>
            <a:endParaRPr lang="en-US" dirty="0">
              <a:solidFill>
                <a:srgbClr val="000000"/>
              </a:solidFill>
            </a:endParaRPr>
          </a:p>
        </p:txBody>
      </p:sp>
      <p:sp>
        <p:nvSpPr>
          <p:cNvPr id="8" name="Content Placeholder 3"/>
          <p:cNvSpPr txBox="1">
            <a:spLocks/>
          </p:cNvSpPr>
          <p:nvPr/>
        </p:nvSpPr>
        <p:spPr bwMode="auto">
          <a:xfrm>
            <a:off x="581736" y="1523052"/>
            <a:ext cx="8131175" cy="4324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85750" indent="-285750" algn="l" rtl="0" eaLnBrk="0" fontAlgn="base" hangingPunct="0">
              <a:spcBef>
                <a:spcPct val="20000"/>
              </a:spcBef>
              <a:spcAft>
                <a:spcPct val="0"/>
              </a:spcAft>
              <a:buClr>
                <a:srgbClr val="0C2D83"/>
              </a:buClr>
              <a:buSzPct val="80000"/>
              <a:buFont typeface="Wingdings" pitchFamily="2" charset="2"/>
              <a:buChar char="n"/>
              <a:defRPr sz="2400" b="1">
                <a:solidFill>
                  <a:schemeClr val="tx1"/>
                </a:solidFill>
                <a:latin typeface="+mn-lt"/>
                <a:ea typeface="+mn-ea"/>
                <a:cs typeface="+mn-cs"/>
              </a:defRPr>
            </a:lvl1pPr>
            <a:lvl2pPr marL="688975" indent="-282575" algn="l" rtl="0" eaLnBrk="0" fontAlgn="base" hangingPunct="0">
              <a:spcBef>
                <a:spcPct val="20000"/>
              </a:spcBef>
              <a:spcAft>
                <a:spcPct val="0"/>
              </a:spcAft>
              <a:buClr>
                <a:srgbClr val="0C2D83"/>
              </a:buClr>
              <a:buSzPct val="80000"/>
              <a:buFont typeface="Wingdings" pitchFamily="2" charset="2"/>
              <a:buChar char="n"/>
              <a:defRPr sz="2200" b="1">
                <a:solidFill>
                  <a:schemeClr val="tx1"/>
                </a:solidFill>
                <a:latin typeface="+mn-lt"/>
              </a:defRPr>
            </a:lvl2pPr>
            <a:lvl3pPr marL="1027113" indent="-223838" algn="l" rtl="0" eaLnBrk="0" fontAlgn="base" hangingPunct="0">
              <a:spcBef>
                <a:spcPct val="20000"/>
              </a:spcBef>
              <a:spcAft>
                <a:spcPct val="0"/>
              </a:spcAft>
              <a:buClr>
                <a:srgbClr val="0C2D83"/>
              </a:buClr>
              <a:buSzPct val="80000"/>
              <a:buFont typeface="Wingdings" pitchFamily="2" charset="2"/>
              <a:buChar char="n"/>
              <a:defRPr sz="2400" b="1">
                <a:solidFill>
                  <a:schemeClr val="tx1"/>
                </a:solidFill>
                <a:latin typeface="+mn-lt"/>
              </a:defRPr>
            </a:lvl3pPr>
            <a:lvl4pPr marL="16002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5pPr>
            <a:lvl6pPr marL="25146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8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90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2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9pPr>
          </a:lstStyle>
          <a:p>
            <a:r>
              <a:rPr lang="en-US" kern="0" dirty="0"/>
              <a:t>Signed to Unsigned 18-bit Conversion:</a:t>
            </a:r>
          </a:p>
          <a:p>
            <a:pPr lvl="1"/>
            <a:r>
              <a:rPr lang="en-US" b="0" kern="0" dirty="0"/>
              <a:t>2. Convert </a:t>
            </a:r>
            <a:r>
              <a:rPr lang="en-US" b="0" dirty="0" err="1"/>
              <a:t>L_bus_out</a:t>
            </a:r>
            <a:r>
              <a:rPr lang="en-US" b="0" dirty="0"/>
              <a:t> signal is to send it, in an unsigned format, to be stored in the block ram (BRAM). </a:t>
            </a:r>
            <a:endParaRPr lang="en-US" b="0" kern="0" dirty="0"/>
          </a:p>
        </p:txBody>
      </p:sp>
    </p:spTree>
    <p:extLst>
      <p:ext uri="{BB962C8B-B14F-4D97-AF65-F5344CB8AC3E}">
        <p14:creationId xmlns:p14="http://schemas.microsoft.com/office/powerpoint/2010/main" val="42003784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2 – </a:t>
            </a:r>
            <a:r>
              <a:rPr lang="en-US" dirty="0" err="1"/>
              <a:t>Datapath</a:t>
            </a:r>
            <a:endParaRPr lang="en-US" dirty="0"/>
          </a:p>
        </p:txBody>
      </p:sp>
      <p:sp>
        <p:nvSpPr>
          <p:cNvPr id="5" name="Slide Number Placeholder 3"/>
          <p:cNvSpPr>
            <a:spLocks noGrp="1"/>
          </p:cNvSpPr>
          <p:nvPr>
            <p:ph type="sldNum" sz="quarter" idx="10"/>
          </p:nvPr>
        </p:nvSpPr>
        <p:spPr>
          <a:xfrm>
            <a:off x="6910388" y="6253163"/>
            <a:ext cx="2133600" cy="476250"/>
          </a:xfrm>
        </p:spPr>
        <p:txBody>
          <a:bodyPr/>
          <a:lstStyle/>
          <a:p>
            <a:pPr>
              <a:defRPr/>
            </a:pPr>
            <a:fld id="{62D6D4B2-7611-498F-8780-1EDC26277454}" type="slidenum">
              <a:rPr lang="en-US" smtClean="0">
                <a:solidFill>
                  <a:srgbClr val="000000"/>
                </a:solidFill>
              </a:rPr>
              <a:pPr>
                <a:defRPr/>
              </a:pPr>
              <a:t>14</a:t>
            </a:fld>
            <a:endParaRPr lang="en-US" dirty="0">
              <a:solidFill>
                <a:srgbClr val="000000"/>
              </a:solidFill>
            </a:endParaRPr>
          </a:p>
        </p:txBody>
      </p:sp>
      <p:sp>
        <p:nvSpPr>
          <p:cNvPr id="8" name="Content Placeholder 3"/>
          <p:cNvSpPr txBox="1">
            <a:spLocks/>
          </p:cNvSpPr>
          <p:nvPr/>
        </p:nvSpPr>
        <p:spPr bwMode="auto">
          <a:xfrm>
            <a:off x="581736" y="1523052"/>
            <a:ext cx="8131175" cy="4324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85750" indent="-285750" algn="l" rtl="0" eaLnBrk="0" fontAlgn="base" hangingPunct="0">
              <a:spcBef>
                <a:spcPct val="20000"/>
              </a:spcBef>
              <a:spcAft>
                <a:spcPct val="0"/>
              </a:spcAft>
              <a:buClr>
                <a:srgbClr val="0C2D83"/>
              </a:buClr>
              <a:buSzPct val="80000"/>
              <a:buFont typeface="Wingdings" pitchFamily="2" charset="2"/>
              <a:buChar char="n"/>
              <a:defRPr sz="2400" b="1">
                <a:solidFill>
                  <a:schemeClr val="tx1"/>
                </a:solidFill>
                <a:latin typeface="+mn-lt"/>
                <a:ea typeface="+mn-ea"/>
                <a:cs typeface="+mn-cs"/>
              </a:defRPr>
            </a:lvl1pPr>
            <a:lvl2pPr marL="688975" indent="-282575" algn="l" rtl="0" eaLnBrk="0" fontAlgn="base" hangingPunct="0">
              <a:spcBef>
                <a:spcPct val="20000"/>
              </a:spcBef>
              <a:spcAft>
                <a:spcPct val="0"/>
              </a:spcAft>
              <a:buClr>
                <a:srgbClr val="0C2D83"/>
              </a:buClr>
              <a:buSzPct val="80000"/>
              <a:buFont typeface="Wingdings" pitchFamily="2" charset="2"/>
              <a:buChar char="n"/>
              <a:defRPr sz="2200" b="1">
                <a:solidFill>
                  <a:schemeClr val="tx1"/>
                </a:solidFill>
                <a:latin typeface="+mn-lt"/>
              </a:defRPr>
            </a:lvl2pPr>
            <a:lvl3pPr marL="1027113" indent="-223838" algn="l" rtl="0" eaLnBrk="0" fontAlgn="base" hangingPunct="0">
              <a:spcBef>
                <a:spcPct val="20000"/>
              </a:spcBef>
              <a:spcAft>
                <a:spcPct val="0"/>
              </a:spcAft>
              <a:buClr>
                <a:srgbClr val="0C2D83"/>
              </a:buClr>
              <a:buSzPct val="80000"/>
              <a:buFont typeface="Wingdings" pitchFamily="2" charset="2"/>
              <a:buChar char="n"/>
              <a:defRPr sz="2400" b="1">
                <a:solidFill>
                  <a:schemeClr val="tx1"/>
                </a:solidFill>
                <a:latin typeface="+mn-lt"/>
              </a:defRPr>
            </a:lvl3pPr>
            <a:lvl4pPr marL="16002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5pPr>
            <a:lvl6pPr marL="25146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8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90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2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9pPr>
          </a:lstStyle>
          <a:p>
            <a:pPr marL="0" indent="0">
              <a:buNone/>
            </a:pPr>
            <a:r>
              <a:rPr lang="en-US" sz="1200" b="0" kern="0" dirty="0"/>
              <a:t>entity lab2_datapath is</a:t>
            </a:r>
          </a:p>
          <a:p>
            <a:pPr marL="0" indent="0">
              <a:buNone/>
            </a:pPr>
            <a:r>
              <a:rPr lang="en-US" sz="1200" b="0" kern="0" dirty="0"/>
              <a:t>    Port(	</a:t>
            </a:r>
            <a:r>
              <a:rPr lang="en-US" sz="1200" b="0" kern="0" dirty="0" err="1"/>
              <a:t>clk</a:t>
            </a:r>
            <a:r>
              <a:rPr lang="en-US" sz="1200" b="0" kern="0" dirty="0"/>
              <a:t> : in  STD_LOGIC;</a:t>
            </a:r>
          </a:p>
          <a:p>
            <a:pPr marL="0" indent="0">
              <a:buNone/>
            </a:pPr>
            <a:r>
              <a:rPr lang="en-US" sz="1200" b="0" kern="0" dirty="0"/>
              <a:t>	</a:t>
            </a:r>
            <a:r>
              <a:rPr lang="en-US" sz="1200" b="0" kern="0" dirty="0" err="1"/>
              <a:t>reset_n</a:t>
            </a:r>
            <a:r>
              <a:rPr lang="en-US" sz="1200" b="0" kern="0" dirty="0"/>
              <a:t> : in  STD_LOGIC;</a:t>
            </a:r>
          </a:p>
          <a:p>
            <a:pPr marL="0" indent="0">
              <a:buNone/>
            </a:pPr>
            <a:r>
              <a:rPr lang="en-US" sz="1200" b="0" kern="0" dirty="0"/>
              <a:t>	</a:t>
            </a:r>
            <a:r>
              <a:rPr lang="en-US" sz="1200" b="0" kern="0" dirty="0" err="1"/>
              <a:t>ac_mclk</a:t>
            </a:r>
            <a:r>
              <a:rPr lang="en-US" sz="1200" b="0" kern="0" dirty="0"/>
              <a:t> : out STD_LOGIC;</a:t>
            </a:r>
          </a:p>
          <a:p>
            <a:pPr marL="0" indent="0">
              <a:buNone/>
            </a:pPr>
            <a:r>
              <a:rPr lang="en-US" sz="1200" b="0" kern="0" dirty="0"/>
              <a:t>	</a:t>
            </a:r>
            <a:r>
              <a:rPr lang="en-US" sz="1200" b="0" kern="0" dirty="0" err="1"/>
              <a:t>ac_adc_sdata</a:t>
            </a:r>
            <a:r>
              <a:rPr lang="en-US" sz="1200" b="0" kern="0" dirty="0"/>
              <a:t> : in STD_LOGIC;</a:t>
            </a:r>
          </a:p>
          <a:p>
            <a:pPr marL="0" indent="0">
              <a:buNone/>
            </a:pPr>
            <a:r>
              <a:rPr lang="en-US" sz="1200" b="0" kern="0" dirty="0"/>
              <a:t>	</a:t>
            </a:r>
            <a:r>
              <a:rPr lang="en-US" sz="1200" b="0" kern="0" dirty="0" err="1"/>
              <a:t>ac_dac_sdata</a:t>
            </a:r>
            <a:r>
              <a:rPr lang="en-US" sz="1200" b="0" kern="0" dirty="0"/>
              <a:t> : out STD_LOGIC;</a:t>
            </a:r>
          </a:p>
          <a:p>
            <a:pPr marL="0" indent="0">
              <a:buNone/>
            </a:pPr>
            <a:r>
              <a:rPr lang="en-US" sz="1200" b="0" kern="0" dirty="0"/>
              <a:t>	</a:t>
            </a:r>
            <a:r>
              <a:rPr lang="en-US" sz="1200" b="0" kern="0" dirty="0" err="1"/>
              <a:t>ac_bclk</a:t>
            </a:r>
            <a:r>
              <a:rPr lang="en-US" sz="1200" b="0" kern="0" dirty="0"/>
              <a:t> : out STD_LOGIC;</a:t>
            </a:r>
          </a:p>
          <a:p>
            <a:pPr marL="0" indent="0">
              <a:buNone/>
            </a:pPr>
            <a:r>
              <a:rPr lang="en-US" sz="1200" b="0" kern="0" dirty="0"/>
              <a:t>	</a:t>
            </a:r>
            <a:r>
              <a:rPr lang="en-US" sz="1200" b="0" kern="0" dirty="0" err="1"/>
              <a:t>ac_lrclk</a:t>
            </a:r>
            <a:r>
              <a:rPr lang="en-US" sz="1200" b="0" kern="0" dirty="0"/>
              <a:t> : out STD_LOGIC;</a:t>
            </a:r>
          </a:p>
          <a:p>
            <a:pPr marL="0" indent="0">
              <a:buNone/>
            </a:pPr>
            <a:r>
              <a:rPr lang="en-US" sz="1200" b="0" kern="0" dirty="0"/>
              <a:t>	</a:t>
            </a:r>
            <a:r>
              <a:rPr lang="en-US" sz="1200" b="0" kern="0" dirty="0" err="1"/>
              <a:t>scl</a:t>
            </a:r>
            <a:r>
              <a:rPr lang="en-US" sz="1200" b="0" kern="0" dirty="0"/>
              <a:t> : </a:t>
            </a:r>
            <a:r>
              <a:rPr lang="en-US" sz="1200" b="0" kern="0" dirty="0" err="1"/>
              <a:t>inout</a:t>
            </a:r>
            <a:r>
              <a:rPr lang="en-US" sz="1200" b="0" kern="0" dirty="0"/>
              <a:t> STD_LOGIC;</a:t>
            </a:r>
          </a:p>
          <a:p>
            <a:pPr marL="0" indent="0">
              <a:buNone/>
            </a:pPr>
            <a:r>
              <a:rPr lang="en-US" sz="1200" b="0" kern="0" dirty="0"/>
              <a:t>	</a:t>
            </a:r>
            <a:r>
              <a:rPr lang="en-US" sz="1200" b="0" kern="0" dirty="0" err="1"/>
              <a:t>sda</a:t>
            </a:r>
            <a:r>
              <a:rPr lang="en-US" sz="1200" b="0" kern="0" dirty="0"/>
              <a:t> : </a:t>
            </a:r>
            <a:r>
              <a:rPr lang="en-US" sz="1200" b="0" kern="0" dirty="0" err="1"/>
              <a:t>inout</a:t>
            </a:r>
            <a:r>
              <a:rPr lang="en-US" sz="1200" b="0" kern="0" dirty="0"/>
              <a:t> STD_LOGIC;	</a:t>
            </a:r>
          </a:p>
          <a:p>
            <a:pPr marL="0" indent="0">
              <a:buNone/>
            </a:pPr>
            <a:r>
              <a:rPr lang="en-US" sz="1200" b="0" kern="0" dirty="0"/>
              <a:t>	</a:t>
            </a:r>
            <a:r>
              <a:rPr lang="en-US" sz="1200" b="0" kern="0" dirty="0" err="1"/>
              <a:t>tmds</a:t>
            </a:r>
            <a:r>
              <a:rPr lang="en-US" sz="1200" b="0" kern="0" dirty="0"/>
              <a:t> : out  STD_LOGIC_VECTOR (3 </a:t>
            </a:r>
            <a:r>
              <a:rPr lang="en-US" sz="1200" b="0" kern="0" dirty="0" err="1"/>
              <a:t>downto</a:t>
            </a:r>
            <a:r>
              <a:rPr lang="en-US" sz="1200" b="0" kern="0" dirty="0"/>
              <a:t> 0);</a:t>
            </a:r>
          </a:p>
          <a:p>
            <a:pPr marL="0" indent="0">
              <a:buNone/>
            </a:pPr>
            <a:r>
              <a:rPr lang="en-US" sz="1200" b="0" kern="0" dirty="0"/>
              <a:t>	</a:t>
            </a:r>
            <a:r>
              <a:rPr lang="en-US" sz="1200" b="0" kern="0" dirty="0" err="1"/>
              <a:t>tmdsb</a:t>
            </a:r>
            <a:r>
              <a:rPr lang="en-US" sz="1200" b="0" kern="0" dirty="0"/>
              <a:t> : out  STD_LOGIC_VECTOR (3 </a:t>
            </a:r>
            <a:r>
              <a:rPr lang="en-US" sz="1200" b="0" kern="0" dirty="0" err="1"/>
              <a:t>downto</a:t>
            </a:r>
            <a:r>
              <a:rPr lang="en-US" sz="1200" b="0" kern="0" dirty="0"/>
              <a:t> 0);</a:t>
            </a:r>
          </a:p>
          <a:p>
            <a:pPr marL="0" indent="0">
              <a:buNone/>
            </a:pPr>
            <a:r>
              <a:rPr lang="en-US" sz="1200" b="0" kern="0" dirty="0"/>
              <a:t>	</a:t>
            </a:r>
            <a:r>
              <a:rPr lang="en-US" sz="1200" b="0" kern="0" dirty="0" err="1"/>
              <a:t>sw</a:t>
            </a:r>
            <a:r>
              <a:rPr lang="en-US" sz="1200" b="0" kern="0" dirty="0"/>
              <a:t>: out </a:t>
            </a:r>
            <a:r>
              <a:rPr lang="en-US" sz="1200" b="0" kern="0" dirty="0" err="1"/>
              <a:t>std_logic_vector</a:t>
            </a:r>
            <a:r>
              <a:rPr lang="en-US" sz="1200" b="0" kern="0" dirty="0"/>
              <a:t>(2 </a:t>
            </a:r>
            <a:r>
              <a:rPr lang="en-US" sz="1200" b="0" kern="0" dirty="0" err="1"/>
              <a:t>downto</a:t>
            </a:r>
            <a:r>
              <a:rPr lang="en-US" sz="1200" b="0" kern="0" dirty="0"/>
              <a:t> 0);</a:t>
            </a:r>
          </a:p>
          <a:p>
            <a:pPr marL="0" indent="0">
              <a:buNone/>
            </a:pPr>
            <a:r>
              <a:rPr lang="en-US" sz="1200" b="0" kern="0" dirty="0"/>
              <a:t>	</a:t>
            </a:r>
            <a:r>
              <a:rPr lang="en-US" sz="1200" b="0" kern="0" dirty="0" err="1"/>
              <a:t>cw</a:t>
            </a:r>
            <a:r>
              <a:rPr lang="en-US" sz="1200" b="0" kern="0" dirty="0"/>
              <a:t>: in </a:t>
            </a:r>
            <a:r>
              <a:rPr lang="en-US" sz="1200" b="0" kern="0" dirty="0" err="1"/>
              <a:t>std_logic_vector</a:t>
            </a:r>
            <a:r>
              <a:rPr lang="en-US" sz="1200" b="0" kern="0" dirty="0"/>
              <a:t> (2 </a:t>
            </a:r>
            <a:r>
              <a:rPr lang="en-US" sz="1200" b="0" kern="0" dirty="0" err="1"/>
              <a:t>downto</a:t>
            </a:r>
            <a:r>
              <a:rPr lang="en-US" sz="1200" b="0" kern="0" dirty="0"/>
              <a:t> 0);</a:t>
            </a:r>
          </a:p>
          <a:p>
            <a:pPr marL="0" indent="0">
              <a:buNone/>
            </a:pPr>
            <a:r>
              <a:rPr lang="en-US" sz="1200" b="0" kern="0" dirty="0"/>
              <a:t>	</a:t>
            </a:r>
            <a:r>
              <a:rPr lang="en-US" sz="1200" b="0" kern="0" dirty="0" err="1"/>
              <a:t>btn</a:t>
            </a:r>
            <a:r>
              <a:rPr lang="en-US" sz="1200" b="0" kern="0" dirty="0"/>
              <a:t>: in	STD_LOGIC_VECTOR(4 </a:t>
            </a:r>
            <a:r>
              <a:rPr lang="en-US" sz="1200" b="0" kern="0" dirty="0" err="1"/>
              <a:t>downto</a:t>
            </a:r>
            <a:r>
              <a:rPr lang="en-US" sz="1200" b="0" kern="0" dirty="0"/>
              <a:t> 0);</a:t>
            </a:r>
          </a:p>
          <a:p>
            <a:pPr marL="0" indent="0">
              <a:buNone/>
            </a:pPr>
            <a:r>
              <a:rPr lang="en-US" sz="1200" b="0" kern="0" dirty="0"/>
              <a:t>	</a:t>
            </a:r>
            <a:r>
              <a:rPr lang="en-US" sz="1200" b="0" kern="0" dirty="0" err="1"/>
              <a:t>exWrAddr</a:t>
            </a:r>
            <a:r>
              <a:rPr lang="en-US" sz="1200" b="0" kern="0" dirty="0"/>
              <a:t>: in </a:t>
            </a:r>
            <a:r>
              <a:rPr lang="en-US" sz="1200" b="0" kern="0" dirty="0" err="1"/>
              <a:t>std_logic_vector</a:t>
            </a:r>
            <a:r>
              <a:rPr lang="en-US" sz="1200" b="0" kern="0" dirty="0"/>
              <a:t>(9 </a:t>
            </a:r>
            <a:r>
              <a:rPr lang="en-US" sz="1200" b="0" kern="0" dirty="0" err="1"/>
              <a:t>downto</a:t>
            </a:r>
            <a:r>
              <a:rPr lang="en-US" sz="1200" b="0" kern="0" dirty="0"/>
              <a:t> 0);</a:t>
            </a:r>
          </a:p>
          <a:p>
            <a:pPr marL="0" indent="0">
              <a:buNone/>
            </a:pPr>
            <a:r>
              <a:rPr lang="en-US" sz="1200" b="0" kern="0" dirty="0"/>
              <a:t>	</a:t>
            </a:r>
            <a:r>
              <a:rPr lang="en-US" sz="1200" b="0" kern="0" dirty="0" err="1"/>
              <a:t>exWen</a:t>
            </a:r>
            <a:r>
              <a:rPr lang="en-US" sz="1200" b="0" kern="0" dirty="0"/>
              <a:t>, </a:t>
            </a:r>
            <a:r>
              <a:rPr lang="en-US" sz="1200" b="0" kern="0" dirty="0" err="1"/>
              <a:t>exSel</a:t>
            </a:r>
            <a:r>
              <a:rPr lang="en-US" sz="1200" b="0" kern="0" dirty="0"/>
              <a:t>: in </a:t>
            </a:r>
            <a:r>
              <a:rPr lang="en-US" sz="1200" b="0" kern="0" dirty="0" err="1"/>
              <a:t>std_logic</a:t>
            </a:r>
            <a:r>
              <a:rPr lang="en-US" sz="1200" b="0" kern="0" dirty="0"/>
              <a:t>;</a:t>
            </a:r>
          </a:p>
          <a:p>
            <a:pPr marL="0" indent="0">
              <a:buNone/>
            </a:pPr>
            <a:r>
              <a:rPr lang="en-US" sz="1200" b="0" kern="0" dirty="0"/>
              <a:t>	</a:t>
            </a:r>
            <a:r>
              <a:rPr lang="en-US" sz="1200" b="0" kern="0" dirty="0" err="1"/>
              <a:t>Lbus_out</a:t>
            </a:r>
            <a:r>
              <a:rPr lang="en-US" sz="1200" b="0" kern="0" dirty="0"/>
              <a:t>, </a:t>
            </a:r>
            <a:r>
              <a:rPr lang="en-US" sz="1200" b="0" kern="0" dirty="0" err="1"/>
              <a:t>Rbus_out</a:t>
            </a:r>
            <a:r>
              <a:rPr lang="en-US" sz="1200" b="0" kern="0" dirty="0"/>
              <a:t>: out </a:t>
            </a:r>
            <a:r>
              <a:rPr lang="en-US" sz="1200" b="0" kern="0" dirty="0" err="1"/>
              <a:t>std_logic_vector</a:t>
            </a:r>
            <a:r>
              <a:rPr lang="en-US" sz="1200" b="0" kern="0" dirty="0"/>
              <a:t>(15 </a:t>
            </a:r>
            <a:r>
              <a:rPr lang="en-US" sz="1200" b="0" kern="0" dirty="0" err="1"/>
              <a:t>downto</a:t>
            </a:r>
            <a:r>
              <a:rPr lang="en-US" sz="1200" b="0" kern="0" dirty="0"/>
              <a:t> 0);</a:t>
            </a:r>
          </a:p>
          <a:p>
            <a:pPr marL="0" indent="0">
              <a:buNone/>
            </a:pPr>
            <a:r>
              <a:rPr lang="en-US" sz="1200" b="0" kern="0" dirty="0"/>
              <a:t>	</a:t>
            </a:r>
            <a:r>
              <a:rPr lang="en-US" sz="1200" b="0" kern="0" dirty="0" err="1"/>
              <a:t>exLbus</a:t>
            </a:r>
            <a:r>
              <a:rPr lang="en-US" sz="1200" b="0" kern="0" dirty="0"/>
              <a:t>, </a:t>
            </a:r>
            <a:r>
              <a:rPr lang="en-US" sz="1200" b="0" kern="0" dirty="0" err="1"/>
              <a:t>exRbus</a:t>
            </a:r>
            <a:r>
              <a:rPr lang="en-US" sz="1200" b="0" kern="0" dirty="0"/>
              <a:t>: in </a:t>
            </a:r>
            <a:r>
              <a:rPr lang="en-US" sz="1200" b="0" kern="0" dirty="0" err="1"/>
              <a:t>std_logic_vector</a:t>
            </a:r>
            <a:r>
              <a:rPr lang="en-US" sz="1200" b="0" kern="0" dirty="0"/>
              <a:t>(15 </a:t>
            </a:r>
            <a:r>
              <a:rPr lang="en-US" sz="1200" b="0" kern="0" dirty="0" err="1"/>
              <a:t>downto</a:t>
            </a:r>
            <a:r>
              <a:rPr lang="en-US" sz="1200" b="0" kern="0" dirty="0"/>
              <a:t> 0);</a:t>
            </a:r>
          </a:p>
          <a:p>
            <a:pPr marL="0" indent="0">
              <a:buNone/>
            </a:pPr>
            <a:r>
              <a:rPr lang="en-US" sz="1200" b="0" kern="0" dirty="0"/>
              <a:t>	</a:t>
            </a:r>
            <a:r>
              <a:rPr lang="en-US" sz="1200" b="0" kern="0" dirty="0" err="1"/>
              <a:t>flagQ</a:t>
            </a:r>
            <a:r>
              <a:rPr lang="en-US" sz="1200" b="0" kern="0" dirty="0"/>
              <a:t>: out </a:t>
            </a:r>
            <a:r>
              <a:rPr lang="en-US" sz="1200" b="0" kern="0" dirty="0" err="1"/>
              <a:t>std_logic_vector</a:t>
            </a:r>
            <a:r>
              <a:rPr lang="en-US" sz="1200" b="0" kern="0" dirty="0"/>
              <a:t>(7 </a:t>
            </a:r>
            <a:r>
              <a:rPr lang="en-US" sz="1200" b="0" kern="0" dirty="0" err="1"/>
              <a:t>downto</a:t>
            </a:r>
            <a:r>
              <a:rPr lang="en-US" sz="1200" b="0" kern="0" dirty="0"/>
              <a:t> 0);</a:t>
            </a:r>
          </a:p>
          <a:p>
            <a:pPr marL="0" indent="0">
              <a:buNone/>
            </a:pPr>
            <a:r>
              <a:rPr lang="en-US" sz="1200" b="0" kern="0" dirty="0"/>
              <a:t>	</a:t>
            </a:r>
            <a:r>
              <a:rPr lang="en-US" sz="1200" b="0" kern="0" dirty="0" err="1"/>
              <a:t>flagClear</a:t>
            </a:r>
            <a:r>
              <a:rPr lang="en-US" sz="1200" b="0" kern="0" dirty="0"/>
              <a:t>: in </a:t>
            </a:r>
            <a:r>
              <a:rPr lang="en-US" sz="1200" b="0" kern="0" dirty="0" err="1"/>
              <a:t>std_logic_vector</a:t>
            </a:r>
            <a:r>
              <a:rPr lang="en-US" sz="1200" b="0" kern="0" dirty="0"/>
              <a:t>(7 </a:t>
            </a:r>
            <a:r>
              <a:rPr lang="en-US" sz="1200" b="0" kern="0" dirty="0" err="1"/>
              <a:t>downto</a:t>
            </a:r>
            <a:r>
              <a:rPr lang="en-US" sz="1200" b="0" kern="0" dirty="0"/>
              <a:t> 0));</a:t>
            </a:r>
          </a:p>
          <a:p>
            <a:pPr marL="0" indent="0">
              <a:buNone/>
            </a:pPr>
            <a:r>
              <a:rPr lang="en-US" sz="1200" b="0" kern="0" dirty="0"/>
              <a:t>end lab2_datapath;</a:t>
            </a:r>
          </a:p>
        </p:txBody>
      </p:sp>
    </p:spTree>
    <p:extLst>
      <p:ext uri="{BB962C8B-B14F-4D97-AF65-F5344CB8AC3E}">
        <p14:creationId xmlns:p14="http://schemas.microsoft.com/office/powerpoint/2010/main" val="35681570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DEEDD37-9615-472B-802E-EF89E107BE89}"/>
              </a:ext>
            </a:extLst>
          </p:cNvPr>
          <p:cNvPicPr>
            <a:picLocks noChangeAspect="1"/>
          </p:cNvPicPr>
          <p:nvPr/>
        </p:nvPicPr>
        <p:blipFill>
          <a:blip r:embed="rId2">
            <a:extLst>
              <a:ext uri="{28A0092B-C50C-407E-A947-70E740481C1C}">
                <a14:useLocalDpi xmlns:a14="http://schemas.microsoft.com/office/drawing/2010/main" val="0"/>
              </a:ext>
            </a:extLst>
          </a:blip>
          <a:srcRect t="636" b="636"/>
          <a:stretch/>
        </p:blipFill>
        <p:spPr>
          <a:xfrm>
            <a:off x="427347" y="1469138"/>
            <a:ext cx="8419110" cy="5242456"/>
          </a:xfrm>
          <a:prstGeom prst="rect">
            <a:avLst/>
          </a:prstGeom>
          <a:solidFill>
            <a:schemeClr val="bg1"/>
          </a:solidFill>
        </p:spPr>
      </p:pic>
      <p:sp>
        <p:nvSpPr>
          <p:cNvPr id="2" name="Title 1"/>
          <p:cNvSpPr>
            <a:spLocks noGrp="1"/>
          </p:cNvSpPr>
          <p:nvPr>
            <p:ph type="title"/>
          </p:nvPr>
        </p:nvSpPr>
        <p:spPr/>
        <p:txBody>
          <a:bodyPr/>
          <a:lstStyle/>
          <a:p>
            <a:r>
              <a:rPr lang="en-US" dirty="0"/>
              <a:t>Lab 2 – Architecture</a:t>
            </a:r>
            <a:br>
              <a:rPr lang="en-US" dirty="0"/>
            </a:br>
            <a:r>
              <a:rPr lang="en-US" dirty="0"/>
              <a:t>Flag Register</a:t>
            </a:r>
          </a:p>
        </p:txBody>
      </p:sp>
      <p:sp>
        <p:nvSpPr>
          <p:cNvPr id="4" name="Content Placeholder 3"/>
          <p:cNvSpPr>
            <a:spLocks noGrp="1"/>
          </p:cNvSpPr>
          <p:nvPr>
            <p:ph idx="1"/>
          </p:nvPr>
        </p:nvSpPr>
        <p:spPr>
          <a:xfrm>
            <a:off x="581736" y="1523052"/>
            <a:ext cx="8131175" cy="4324350"/>
          </a:xfrm>
        </p:spPr>
        <p:txBody>
          <a:bodyPr/>
          <a:lstStyle/>
          <a:p>
            <a:endParaRPr lang="en-US" b="0" dirty="0"/>
          </a:p>
        </p:txBody>
      </p:sp>
      <p:sp>
        <p:nvSpPr>
          <p:cNvPr id="5" name="Slide Number Placeholder 3"/>
          <p:cNvSpPr>
            <a:spLocks noGrp="1"/>
          </p:cNvSpPr>
          <p:nvPr>
            <p:ph type="sldNum" sz="quarter" idx="10"/>
          </p:nvPr>
        </p:nvSpPr>
        <p:spPr>
          <a:xfrm>
            <a:off x="6910388" y="6253163"/>
            <a:ext cx="2133600" cy="476250"/>
          </a:xfrm>
        </p:spPr>
        <p:txBody>
          <a:bodyPr/>
          <a:lstStyle/>
          <a:p>
            <a:pPr>
              <a:defRPr/>
            </a:pPr>
            <a:fld id="{62D6D4B2-7611-498F-8780-1EDC26277454}" type="slidenum">
              <a:rPr lang="en-US" smtClean="0">
                <a:solidFill>
                  <a:srgbClr val="000000"/>
                </a:solidFill>
              </a:rPr>
              <a:pPr>
                <a:defRPr/>
              </a:pPr>
              <a:t>15</a:t>
            </a:fld>
            <a:endParaRPr lang="en-US" dirty="0">
              <a:solidFill>
                <a:srgbClr val="000000"/>
              </a:solidFill>
            </a:endParaRPr>
          </a:p>
        </p:txBody>
      </p:sp>
      <p:sp>
        <p:nvSpPr>
          <p:cNvPr id="6" name="Oval 5">
            <a:extLst>
              <a:ext uri="{FF2B5EF4-FFF2-40B4-BE49-F238E27FC236}">
                <a16:creationId xmlns:a16="http://schemas.microsoft.com/office/drawing/2014/main" id="{CF98AE54-F5D3-4D50-90D0-84E2B714CFB9}"/>
              </a:ext>
            </a:extLst>
          </p:cNvPr>
          <p:cNvSpPr/>
          <p:nvPr/>
        </p:nvSpPr>
        <p:spPr bwMode="auto">
          <a:xfrm>
            <a:off x="6367704" y="4696469"/>
            <a:ext cx="2194560" cy="1325880"/>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dirty="0">
              <a:ln>
                <a:noFill/>
              </a:ln>
              <a:solidFill>
                <a:srgbClr val="FF0000"/>
              </a:solidFill>
              <a:effectLst/>
              <a:latin typeface="Arial" pitchFamily="34" charset="0"/>
            </a:endParaRPr>
          </a:p>
        </p:txBody>
      </p:sp>
      <p:sp>
        <p:nvSpPr>
          <p:cNvPr id="7" name="TextBox 6">
            <a:extLst>
              <a:ext uri="{FF2B5EF4-FFF2-40B4-BE49-F238E27FC236}">
                <a16:creationId xmlns:a16="http://schemas.microsoft.com/office/drawing/2014/main" id="{31B8FD3E-ED96-40B4-BCE7-BCE1905F8192}"/>
              </a:ext>
            </a:extLst>
          </p:cNvPr>
          <p:cNvSpPr txBox="1"/>
          <p:nvPr/>
        </p:nvSpPr>
        <p:spPr>
          <a:xfrm>
            <a:off x="2850215" y="6337399"/>
            <a:ext cx="4158511" cy="307777"/>
          </a:xfrm>
          <a:prstGeom prst="rect">
            <a:avLst/>
          </a:prstGeom>
          <a:noFill/>
        </p:spPr>
        <p:txBody>
          <a:bodyPr wrap="none" rtlCol="0">
            <a:spAutoFit/>
          </a:bodyPr>
          <a:lstStyle/>
          <a:p>
            <a:r>
              <a:rPr lang="en-US" sz="1400" b="1" dirty="0">
                <a:solidFill>
                  <a:srgbClr val="FF0000"/>
                </a:solidFill>
                <a:latin typeface="+mj-lt"/>
              </a:rPr>
              <a:t>Multi-bit register that bits can be set or cleared</a:t>
            </a:r>
          </a:p>
        </p:txBody>
      </p:sp>
    </p:spTree>
    <p:extLst>
      <p:ext uri="{BB962C8B-B14F-4D97-AF65-F5344CB8AC3E}">
        <p14:creationId xmlns:p14="http://schemas.microsoft.com/office/powerpoint/2010/main" val="590327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2 – Flag Register</a:t>
            </a:r>
          </a:p>
        </p:txBody>
      </p:sp>
      <p:sp>
        <p:nvSpPr>
          <p:cNvPr id="5" name="Slide Number Placeholder 3"/>
          <p:cNvSpPr>
            <a:spLocks noGrp="1"/>
          </p:cNvSpPr>
          <p:nvPr>
            <p:ph type="sldNum" sz="quarter" idx="10"/>
          </p:nvPr>
        </p:nvSpPr>
        <p:spPr>
          <a:xfrm>
            <a:off x="6910388" y="6253163"/>
            <a:ext cx="2133600" cy="476250"/>
          </a:xfrm>
        </p:spPr>
        <p:txBody>
          <a:bodyPr/>
          <a:lstStyle/>
          <a:p>
            <a:pPr>
              <a:defRPr/>
            </a:pPr>
            <a:fld id="{62D6D4B2-7611-498F-8780-1EDC26277454}" type="slidenum">
              <a:rPr lang="en-US" smtClean="0">
                <a:solidFill>
                  <a:srgbClr val="000000"/>
                </a:solidFill>
              </a:rPr>
              <a:pPr>
                <a:defRPr/>
              </a:pPr>
              <a:t>16</a:t>
            </a:fld>
            <a:endParaRPr lang="en-US" dirty="0">
              <a:solidFill>
                <a:srgbClr val="000000"/>
              </a:solidFill>
            </a:endParaRPr>
          </a:p>
        </p:txBody>
      </p:sp>
      <p:sp>
        <p:nvSpPr>
          <p:cNvPr id="8" name="Content Placeholder 3"/>
          <p:cNvSpPr txBox="1">
            <a:spLocks/>
          </p:cNvSpPr>
          <p:nvPr/>
        </p:nvSpPr>
        <p:spPr bwMode="auto">
          <a:xfrm>
            <a:off x="581736" y="1523052"/>
            <a:ext cx="8131175" cy="4324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85750" indent="-285750" algn="l" rtl="0" eaLnBrk="0" fontAlgn="base" hangingPunct="0">
              <a:spcBef>
                <a:spcPct val="20000"/>
              </a:spcBef>
              <a:spcAft>
                <a:spcPct val="0"/>
              </a:spcAft>
              <a:buClr>
                <a:srgbClr val="0C2D83"/>
              </a:buClr>
              <a:buSzPct val="80000"/>
              <a:buFont typeface="Wingdings" pitchFamily="2" charset="2"/>
              <a:buChar char="n"/>
              <a:defRPr sz="2400" b="1">
                <a:solidFill>
                  <a:schemeClr val="tx1"/>
                </a:solidFill>
                <a:latin typeface="+mn-lt"/>
                <a:ea typeface="+mn-ea"/>
                <a:cs typeface="+mn-cs"/>
              </a:defRPr>
            </a:lvl1pPr>
            <a:lvl2pPr marL="688975" indent="-282575" algn="l" rtl="0" eaLnBrk="0" fontAlgn="base" hangingPunct="0">
              <a:spcBef>
                <a:spcPct val="20000"/>
              </a:spcBef>
              <a:spcAft>
                <a:spcPct val="0"/>
              </a:spcAft>
              <a:buClr>
                <a:srgbClr val="0C2D83"/>
              </a:buClr>
              <a:buSzPct val="80000"/>
              <a:buFont typeface="Wingdings" pitchFamily="2" charset="2"/>
              <a:buChar char="n"/>
              <a:defRPr sz="2200" b="1">
                <a:solidFill>
                  <a:schemeClr val="tx1"/>
                </a:solidFill>
                <a:latin typeface="+mn-lt"/>
              </a:defRPr>
            </a:lvl2pPr>
            <a:lvl3pPr marL="1027113" indent="-223838" algn="l" rtl="0" eaLnBrk="0" fontAlgn="base" hangingPunct="0">
              <a:spcBef>
                <a:spcPct val="20000"/>
              </a:spcBef>
              <a:spcAft>
                <a:spcPct val="0"/>
              </a:spcAft>
              <a:buClr>
                <a:srgbClr val="0C2D83"/>
              </a:buClr>
              <a:buSzPct val="80000"/>
              <a:buFont typeface="Wingdings" pitchFamily="2" charset="2"/>
              <a:buChar char="n"/>
              <a:defRPr sz="2400" b="1">
                <a:solidFill>
                  <a:schemeClr val="tx1"/>
                </a:solidFill>
                <a:latin typeface="+mn-lt"/>
              </a:defRPr>
            </a:lvl3pPr>
            <a:lvl4pPr marL="16002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5pPr>
            <a:lvl6pPr marL="25146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8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90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2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9pPr>
          </a:lstStyle>
          <a:p>
            <a:pPr marL="0" indent="0">
              <a:buNone/>
            </a:pPr>
            <a:endParaRPr lang="en-US" sz="2000" b="0" kern="0" dirty="0"/>
          </a:p>
          <a:p>
            <a:pPr marL="0" indent="0">
              <a:buNone/>
            </a:pPr>
            <a:endParaRPr lang="en-US" sz="2000" b="0" kern="0" dirty="0"/>
          </a:p>
          <a:p>
            <a:pPr marL="0" indent="0">
              <a:buNone/>
            </a:pPr>
            <a:endParaRPr lang="en-US" sz="2000" b="0" kern="0" dirty="0"/>
          </a:p>
          <a:p>
            <a:pPr marL="0" indent="0">
              <a:buNone/>
            </a:pPr>
            <a:endParaRPr lang="en-US" sz="2000" b="0" kern="0" dirty="0"/>
          </a:p>
          <a:p>
            <a:pPr marL="0" indent="0">
              <a:buNone/>
            </a:pPr>
            <a:endParaRPr lang="en-US" sz="2000" b="0" kern="0" dirty="0"/>
          </a:p>
          <a:p>
            <a:pPr marL="0" indent="0">
              <a:buNone/>
            </a:pPr>
            <a:endParaRPr lang="en-US" sz="2000" b="0" kern="0" dirty="0"/>
          </a:p>
          <a:p>
            <a:pPr marL="0" indent="0">
              <a:buNone/>
            </a:pPr>
            <a:r>
              <a:rPr lang="en-US" sz="2000" b="0" kern="0" dirty="0"/>
              <a:t>entity </a:t>
            </a:r>
            <a:r>
              <a:rPr lang="en-US" sz="2000" b="0" kern="0" dirty="0" err="1"/>
              <a:t>flagRegister</a:t>
            </a:r>
            <a:r>
              <a:rPr lang="en-US" sz="2000" b="0" kern="0" dirty="0"/>
              <a:t> is</a:t>
            </a:r>
          </a:p>
          <a:p>
            <a:pPr marL="0" indent="0">
              <a:buNone/>
            </a:pPr>
            <a:r>
              <a:rPr lang="en-US" sz="2000" b="0" kern="0" dirty="0"/>
              <a:t>	Generic (N: integer := 8);</a:t>
            </a:r>
          </a:p>
          <a:p>
            <a:pPr marL="0" indent="0">
              <a:buNone/>
            </a:pPr>
            <a:r>
              <a:rPr lang="en-US" sz="2000" b="0" kern="0" dirty="0"/>
              <a:t>	Port(	</a:t>
            </a:r>
            <a:r>
              <a:rPr lang="en-US" sz="2000" b="0" kern="0" dirty="0" err="1"/>
              <a:t>clk</a:t>
            </a:r>
            <a:r>
              <a:rPr lang="en-US" sz="2000" b="0" kern="0" dirty="0"/>
              <a:t>: in  STD_LOGIC;</a:t>
            </a:r>
          </a:p>
          <a:p>
            <a:pPr marL="0" indent="0">
              <a:buNone/>
            </a:pPr>
            <a:r>
              <a:rPr lang="en-US" sz="2000" b="0" kern="0" dirty="0"/>
              <a:t>			</a:t>
            </a:r>
            <a:r>
              <a:rPr lang="en-US" sz="2000" b="0" kern="0" dirty="0" err="1"/>
              <a:t>reset_n</a:t>
            </a:r>
            <a:r>
              <a:rPr lang="en-US" sz="2000" b="0" kern="0"/>
              <a:t> : </a:t>
            </a:r>
            <a:r>
              <a:rPr lang="en-US" sz="2000" b="0" kern="0" dirty="0"/>
              <a:t>in  STD_LOGIC;</a:t>
            </a:r>
          </a:p>
          <a:p>
            <a:pPr marL="0" indent="0">
              <a:buNone/>
            </a:pPr>
            <a:r>
              <a:rPr lang="en-US" sz="2000" b="0" kern="0" dirty="0"/>
              <a:t>			set, clear: in </a:t>
            </a:r>
            <a:r>
              <a:rPr lang="en-US" sz="2000" b="0" kern="0" dirty="0" err="1"/>
              <a:t>std_logic_vector</a:t>
            </a:r>
            <a:r>
              <a:rPr lang="en-US" sz="2000" b="0" kern="0" dirty="0"/>
              <a:t>(N-1 </a:t>
            </a:r>
            <a:r>
              <a:rPr lang="en-US" sz="2000" b="0" kern="0" dirty="0" err="1"/>
              <a:t>downto</a:t>
            </a:r>
            <a:r>
              <a:rPr lang="en-US" sz="2000" b="0" kern="0" dirty="0"/>
              <a:t> 0);</a:t>
            </a:r>
          </a:p>
          <a:p>
            <a:pPr marL="0" indent="0">
              <a:buNone/>
            </a:pPr>
            <a:r>
              <a:rPr lang="en-US" sz="2000" b="0" kern="0" dirty="0"/>
              <a:t>			Q: out </a:t>
            </a:r>
            <a:r>
              <a:rPr lang="en-US" sz="2000" b="0" kern="0" dirty="0" err="1"/>
              <a:t>std_logic_vector</a:t>
            </a:r>
            <a:r>
              <a:rPr lang="en-US" sz="2000" b="0" kern="0" dirty="0"/>
              <a:t>(N-1 </a:t>
            </a:r>
            <a:r>
              <a:rPr lang="en-US" sz="2000" b="0" kern="0" dirty="0" err="1"/>
              <a:t>downto</a:t>
            </a:r>
            <a:r>
              <a:rPr lang="en-US" sz="2000" b="0" kern="0" dirty="0"/>
              <a:t> 0));</a:t>
            </a:r>
          </a:p>
          <a:p>
            <a:pPr marL="0" indent="0">
              <a:buNone/>
            </a:pPr>
            <a:r>
              <a:rPr lang="en-US" sz="2000" b="0" kern="0" dirty="0"/>
              <a:t>end </a:t>
            </a:r>
            <a:r>
              <a:rPr lang="en-US" sz="2000" b="0" kern="0" dirty="0" err="1"/>
              <a:t>flagRegister</a:t>
            </a:r>
            <a:r>
              <a:rPr lang="en-US" sz="2000" b="0" kern="0" dirty="0"/>
              <a:t>;</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687002183"/>
              </p:ext>
            </p:extLst>
          </p:nvPr>
        </p:nvGraphicFramePr>
        <p:xfrm>
          <a:off x="581735" y="1686825"/>
          <a:ext cx="8131175" cy="1789580"/>
        </p:xfrm>
        <a:graphic>
          <a:graphicData uri="http://schemas.openxmlformats.org/drawingml/2006/table">
            <a:tbl>
              <a:tblPr/>
              <a:tblGrid>
                <a:gridCol w="1626235">
                  <a:extLst>
                    <a:ext uri="{9D8B030D-6E8A-4147-A177-3AD203B41FA5}">
                      <a16:colId xmlns:a16="http://schemas.microsoft.com/office/drawing/2014/main" val="20000"/>
                    </a:ext>
                  </a:extLst>
                </a:gridCol>
                <a:gridCol w="1626235">
                  <a:extLst>
                    <a:ext uri="{9D8B030D-6E8A-4147-A177-3AD203B41FA5}">
                      <a16:colId xmlns:a16="http://schemas.microsoft.com/office/drawing/2014/main" val="20001"/>
                    </a:ext>
                  </a:extLst>
                </a:gridCol>
                <a:gridCol w="1626235">
                  <a:extLst>
                    <a:ext uri="{9D8B030D-6E8A-4147-A177-3AD203B41FA5}">
                      <a16:colId xmlns:a16="http://schemas.microsoft.com/office/drawing/2014/main" val="20002"/>
                    </a:ext>
                  </a:extLst>
                </a:gridCol>
                <a:gridCol w="1626235">
                  <a:extLst>
                    <a:ext uri="{9D8B030D-6E8A-4147-A177-3AD203B41FA5}">
                      <a16:colId xmlns:a16="http://schemas.microsoft.com/office/drawing/2014/main" val="20003"/>
                    </a:ext>
                  </a:extLst>
                </a:gridCol>
                <a:gridCol w="1626235">
                  <a:extLst>
                    <a:ext uri="{9D8B030D-6E8A-4147-A177-3AD203B41FA5}">
                      <a16:colId xmlns:a16="http://schemas.microsoft.com/office/drawing/2014/main" val="20004"/>
                    </a:ext>
                  </a:extLst>
                </a:gridCol>
              </a:tblGrid>
              <a:tr h="250472">
                <a:tc>
                  <a:txBody>
                    <a:bodyPr/>
                    <a:lstStyle/>
                    <a:p>
                      <a:pPr algn="l" fontAlgn="t"/>
                      <a:r>
                        <a:rPr lang="en-US" sz="1300" dirty="0" err="1">
                          <a:effectLst/>
                        </a:rPr>
                        <a:t>reset_n</a:t>
                      </a:r>
                      <a:endParaRPr lang="en-US" sz="1300" dirty="0">
                        <a:effectLst/>
                      </a:endParaRP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F9F9"/>
                    </a:solidFill>
                  </a:tcPr>
                </a:tc>
                <a:tc>
                  <a:txBody>
                    <a:bodyPr/>
                    <a:lstStyle/>
                    <a:p>
                      <a:pPr algn="l" fontAlgn="t"/>
                      <a:r>
                        <a:rPr lang="en-US" sz="1300" dirty="0" err="1">
                          <a:effectLst/>
                        </a:rPr>
                        <a:t>clk</a:t>
                      </a:r>
                      <a:endParaRPr lang="en-US" sz="1300" dirty="0">
                        <a:effectLst/>
                      </a:endParaRP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F9F9"/>
                    </a:solidFill>
                  </a:tcPr>
                </a:tc>
                <a:tc>
                  <a:txBody>
                    <a:bodyPr/>
                    <a:lstStyle/>
                    <a:p>
                      <a:pPr algn="l" fontAlgn="t"/>
                      <a:r>
                        <a:rPr lang="en-US" sz="1300">
                          <a:effectLst/>
                        </a:rPr>
                        <a:t>set</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F9F9"/>
                    </a:solidFill>
                  </a:tcPr>
                </a:tc>
                <a:tc>
                  <a:txBody>
                    <a:bodyPr/>
                    <a:lstStyle/>
                    <a:p>
                      <a:pPr algn="l" fontAlgn="t"/>
                      <a:r>
                        <a:rPr lang="en-US" sz="1300">
                          <a:effectLst/>
                        </a:rPr>
                        <a:t>clear</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F9F9"/>
                    </a:solidFill>
                  </a:tcPr>
                </a:tc>
                <a:tc>
                  <a:txBody>
                    <a:bodyPr/>
                    <a:lstStyle/>
                    <a:p>
                      <a:pPr algn="l" fontAlgn="t"/>
                      <a:r>
                        <a:rPr lang="en-US" sz="1300">
                          <a:effectLst/>
                        </a:rPr>
                        <a:t>Q+</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F9F9"/>
                    </a:solidFill>
                  </a:tcPr>
                </a:tc>
                <a:extLst>
                  <a:ext uri="{0D108BD9-81ED-4DB2-BD59-A6C34878D82A}">
                    <a16:rowId xmlns:a16="http://schemas.microsoft.com/office/drawing/2014/main" val="10000"/>
                  </a:ext>
                </a:extLst>
              </a:tr>
              <a:tr h="255969">
                <a:tc>
                  <a:txBody>
                    <a:bodyPr/>
                    <a:lstStyle/>
                    <a:p>
                      <a:pPr algn="l" fontAlgn="t"/>
                      <a:r>
                        <a:rPr lang="en-US" sz="1300" dirty="0">
                          <a:effectLst/>
                        </a:rPr>
                        <a:t>0</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r>
                        <a:rPr lang="en-US" sz="1300">
                          <a:effectLst/>
                        </a:rPr>
                        <a:t>X</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r>
                        <a:rPr lang="en-US" sz="1300">
                          <a:effectLst/>
                        </a:rPr>
                        <a:t>X</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r>
                        <a:rPr lang="en-US" sz="1300">
                          <a:effectLst/>
                        </a:rPr>
                        <a:t>X</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r>
                        <a:rPr lang="en-US" sz="1300">
                          <a:effectLst/>
                        </a:rPr>
                        <a:t>0</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255969">
                <a:tc>
                  <a:txBody>
                    <a:bodyPr/>
                    <a:lstStyle/>
                    <a:p>
                      <a:pPr algn="l" fontAlgn="t"/>
                      <a:r>
                        <a:rPr lang="en-US" sz="1300">
                          <a:effectLst/>
                        </a:rPr>
                        <a:t>1</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F9F9"/>
                    </a:solidFill>
                  </a:tcPr>
                </a:tc>
                <a:tc>
                  <a:txBody>
                    <a:bodyPr/>
                    <a:lstStyle/>
                    <a:p>
                      <a:pPr algn="l" fontAlgn="t"/>
                      <a:r>
                        <a:rPr lang="en-US" sz="1300">
                          <a:effectLst/>
                        </a:rPr>
                        <a:t>0,1,falling</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F9F9"/>
                    </a:solidFill>
                  </a:tcPr>
                </a:tc>
                <a:tc>
                  <a:txBody>
                    <a:bodyPr/>
                    <a:lstStyle/>
                    <a:p>
                      <a:pPr algn="l" fontAlgn="t"/>
                      <a:r>
                        <a:rPr lang="en-US" sz="1300">
                          <a:effectLst/>
                        </a:rPr>
                        <a:t>X</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F9F9"/>
                    </a:solidFill>
                  </a:tcPr>
                </a:tc>
                <a:tc>
                  <a:txBody>
                    <a:bodyPr/>
                    <a:lstStyle/>
                    <a:p>
                      <a:pPr algn="l" fontAlgn="t"/>
                      <a:r>
                        <a:rPr lang="en-US" sz="1300">
                          <a:effectLst/>
                        </a:rPr>
                        <a:t>X</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F9F9"/>
                    </a:solidFill>
                  </a:tcPr>
                </a:tc>
                <a:tc>
                  <a:txBody>
                    <a:bodyPr/>
                    <a:lstStyle/>
                    <a:p>
                      <a:pPr algn="l" fontAlgn="t"/>
                      <a:r>
                        <a:rPr lang="en-US" sz="1300">
                          <a:effectLst/>
                        </a:rPr>
                        <a:t>Q</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F9F9"/>
                    </a:solidFill>
                  </a:tcPr>
                </a:tc>
                <a:extLst>
                  <a:ext uri="{0D108BD9-81ED-4DB2-BD59-A6C34878D82A}">
                    <a16:rowId xmlns:a16="http://schemas.microsoft.com/office/drawing/2014/main" val="10002"/>
                  </a:ext>
                </a:extLst>
              </a:tr>
              <a:tr h="255969">
                <a:tc>
                  <a:txBody>
                    <a:bodyPr/>
                    <a:lstStyle/>
                    <a:p>
                      <a:pPr algn="l" fontAlgn="t"/>
                      <a:r>
                        <a:rPr lang="en-US" sz="1300">
                          <a:effectLst/>
                        </a:rPr>
                        <a:t>1</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r>
                        <a:rPr lang="en-US" sz="1300">
                          <a:effectLst/>
                        </a:rPr>
                        <a:t>rising</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r>
                        <a:rPr lang="en-US" sz="1300">
                          <a:effectLst/>
                        </a:rPr>
                        <a:t>0</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r>
                        <a:rPr lang="en-US" sz="1300">
                          <a:effectLst/>
                        </a:rPr>
                        <a:t>0</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r>
                        <a:rPr lang="en-US" sz="1300">
                          <a:effectLst/>
                        </a:rPr>
                        <a:t>Q</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255969">
                <a:tc>
                  <a:txBody>
                    <a:bodyPr/>
                    <a:lstStyle/>
                    <a:p>
                      <a:pPr algn="l" fontAlgn="t"/>
                      <a:r>
                        <a:rPr lang="en-US" sz="1300">
                          <a:effectLst/>
                        </a:rPr>
                        <a:t>1</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F9F9"/>
                    </a:solidFill>
                  </a:tcPr>
                </a:tc>
                <a:tc>
                  <a:txBody>
                    <a:bodyPr/>
                    <a:lstStyle/>
                    <a:p>
                      <a:pPr algn="l" fontAlgn="t"/>
                      <a:r>
                        <a:rPr lang="en-US" sz="1300">
                          <a:effectLst/>
                        </a:rPr>
                        <a:t>rising</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F9F9"/>
                    </a:solidFill>
                  </a:tcPr>
                </a:tc>
                <a:tc>
                  <a:txBody>
                    <a:bodyPr/>
                    <a:lstStyle/>
                    <a:p>
                      <a:pPr algn="l" fontAlgn="t"/>
                      <a:r>
                        <a:rPr lang="en-US" sz="1300">
                          <a:effectLst/>
                        </a:rPr>
                        <a:t>1</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F9F9"/>
                    </a:solidFill>
                  </a:tcPr>
                </a:tc>
                <a:tc>
                  <a:txBody>
                    <a:bodyPr/>
                    <a:lstStyle/>
                    <a:p>
                      <a:pPr algn="l" fontAlgn="t"/>
                      <a:r>
                        <a:rPr lang="en-US" sz="1300">
                          <a:effectLst/>
                        </a:rPr>
                        <a:t>0</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F9F9"/>
                    </a:solidFill>
                  </a:tcPr>
                </a:tc>
                <a:tc>
                  <a:txBody>
                    <a:bodyPr/>
                    <a:lstStyle/>
                    <a:p>
                      <a:pPr algn="l" fontAlgn="t"/>
                      <a:r>
                        <a:rPr lang="en-US" sz="1300">
                          <a:effectLst/>
                        </a:rPr>
                        <a:t>1</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F9F9"/>
                    </a:solidFill>
                  </a:tcPr>
                </a:tc>
                <a:extLst>
                  <a:ext uri="{0D108BD9-81ED-4DB2-BD59-A6C34878D82A}">
                    <a16:rowId xmlns:a16="http://schemas.microsoft.com/office/drawing/2014/main" val="10004"/>
                  </a:ext>
                </a:extLst>
              </a:tr>
              <a:tr h="255969">
                <a:tc>
                  <a:txBody>
                    <a:bodyPr/>
                    <a:lstStyle/>
                    <a:p>
                      <a:pPr algn="l" fontAlgn="t"/>
                      <a:r>
                        <a:rPr lang="en-US" sz="1300">
                          <a:effectLst/>
                        </a:rPr>
                        <a:t>1</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r>
                        <a:rPr lang="en-US" sz="1300">
                          <a:effectLst/>
                        </a:rPr>
                        <a:t>rising</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r>
                        <a:rPr lang="en-US" sz="1300">
                          <a:effectLst/>
                        </a:rPr>
                        <a:t>0</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r>
                        <a:rPr lang="en-US" sz="1300">
                          <a:effectLst/>
                        </a:rPr>
                        <a:t>1</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r>
                        <a:rPr lang="en-US" sz="1300">
                          <a:effectLst/>
                        </a:rPr>
                        <a:t>0</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255969">
                <a:tc>
                  <a:txBody>
                    <a:bodyPr/>
                    <a:lstStyle/>
                    <a:p>
                      <a:pPr algn="l" fontAlgn="t"/>
                      <a:r>
                        <a:rPr lang="en-US" sz="1300">
                          <a:effectLst/>
                        </a:rPr>
                        <a:t>1</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F9F9"/>
                    </a:solidFill>
                  </a:tcPr>
                </a:tc>
                <a:tc>
                  <a:txBody>
                    <a:bodyPr/>
                    <a:lstStyle/>
                    <a:p>
                      <a:pPr algn="l" fontAlgn="t"/>
                      <a:r>
                        <a:rPr lang="en-US" sz="1300" dirty="0">
                          <a:effectLst/>
                        </a:rPr>
                        <a:t>rising</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F9F9"/>
                    </a:solidFill>
                  </a:tcPr>
                </a:tc>
                <a:tc>
                  <a:txBody>
                    <a:bodyPr/>
                    <a:lstStyle/>
                    <a:p>
                      <a:pPr algn="l" fontAlgn="t"/>
                      <a:r>
                        <a:rPr lang="en-US" sz="1300">
                          <a:effectLst/>
                        </a:rPr>
                        <a:t>1</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F9F9"/>
                    </a:solidFill>
                  </a:tcPr>
                </a:tc>
                <a:tc>
                  <a:txBody>
                    <a:bodyPr/>
                    <a:lstStyle/>
                    <a:p>
                      <a:pPr algn="l" fontAlgn="t"/>
                      <a:r>
                        <a:rPr lang="en-US" sz="1300">
                          <a:effectLst/>
                        </a:rPr>
                        <a:t>1</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F9F9"/>
                    </a:solidFill>
                  </a:tcPr>
                </a:tc>
                <a:tc>
                  <a:txBody>
                    <a:bodyPr/>
                    <a:lstStyle/>
                    <a:p>
                      <a:pPr algn="l" fontAlgn="t"/>
                      <a:r>
                        <a:rPr lang="en-US" sz="1300" dirty="0">
                          <a:effectLst/>
                        </a:rPr>
                        <a:t>X</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F9F9"/>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7116347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3920653-6A41-4192-936F-B0FEF299470B}"/>
              </a:ext>
            </a:extLst>
          </p:cNvPr>
          <p:cNvPicPr>
            <a:picLocks noChangeAspect="1"/>
          </p:cNvPicPr>
          <p:nvPr/>
        </p:nvPicPr>
        <p:blipFill>
          <a:blip r:embed="rId2">
            <a:extLst>
              <a:ext uri="{28A0092B-C50C-407E-A947-70E740481C1C}">
                <a14:useLocalDpi xmlns:a14="http://schemas.microsoft.com/office/drawing/2010/main" val="0"/>
              </a:ext>
            </a:extLst>
          </a:blip>
          <a:srcRect t="636" b="636"/>
          <a:stretch/>
        </p:blipFill>
        <p:spPr>
          <a:xfrm>
            <a:off x="427347" y="1469138"/>
            <a:ext cx="8419110" cy="5242456"/>
          </a:xfrm>
          <a:prstGeom prst="rect">
            <a:avLst/>
          </a:prstGeom>
          <a:solidFill>
            <a:schemeClr val="bg1"/>
          </a:solidFill>
        </p:spPr>
      </p:pic>
      <p:sp>
        <p:nvSpPr>
          <p:cNvPr id="2" name="Title 1"/>
          <p:cNvSpPr>
            <a:spLocks noGrp="1"/>
          </p:cNvSpPr>
          <p:nvPr>
            <p:ph type="title"/>
          </p:nvPr>
        </p:nvSpPr>
        <p:spPr/>
        <p:txBody>
          <a:bodyPr/>
          <a:lstStyle/>
          <a:p>
            <a:r>
              <a:rPr lang="en-US" dirty="0"/>
              <a:t>Lab 2 – Architecture</a:t>
            </a:r>
            <a:br>
              <a:rPr lang="en-US" dirty="0"/>
            </a:br>
            <a:r>
              <a:rPr lang="en-US" dirty="0"/>
              <a:t>Expansion/Setup for Lab 3 </a:t>
            </a:r>
          </a:p>
        </p:txBody>
      </p:sp>
      <p:sp>
        <p:nvSpPr>
          <p:cNvPr id="4" name="Content Placeholder 3"/>
          <p:cNvSpPr>
            <a:spLocks noGrp="1"/>
          </p:cNvSpPr>
          <p:nvPr>
            <p:ph idx="1"/>
          </p:nvPr>
        </p:nvSpPr>
        <p:spPr>
          <a:xfrm>
            <a:off x="581736" y="1523052"/>
            <a:ext cx="8131175" cy="4324350"/>
          </a:xfrm>
        </p:spPr>
        <p:txBody>
          <a:bodyPr/>
          <a:lstStyle/>
          <a:p>
            <a:endParaRPr lang="en-US" b="0" dirty="0"/>
          </a:p>
        </p:txBody>
      </p:sp>
      <p:sp>
        <p:nvSpPr>
          <p:cNvPr id="5" name="Slide Number Placeholder 3"/>
          <p:cNvSpPr>
            <a:spLocks noGrp="1"/>
          </p:cNvSpPr>
          <p:nvPr>
            <p:ph type="sldNum" sz="quarter" idx="10"/>
          </p:nvPr>
        </p:nvSpPr>
        <p:spPr>
          <a:xfrm>
            <a:off x="6910388" y="6253163"/>
            <a:ext cx="2133600" cy="476250"/>
          </a:xfrm>
        </p:spPr>
        <p:txBody>
          <a:bodyPr/>
          <a:lstStyle/>
          <a:p>
            <a:pPr>
              <a:defRPr/>
            </a:pPr>
            <a:fld id="{62D6D4B2-7611-498F-8780-1EDC26277454}" type="slidenum">
              <a:rPr lang="en-US" smtClean="0">
                <a:solidFill>
                  <a:srgbClr val="000000"/>
                </a:solidFill>
              </a:rPr>
              <a:pPr>
                <a:defRPr/>
              </a:pPr>
              <a:t>17</a:t>
            </a:fld>
            <a:endParaRPr lang="en-US" dirty="0">
              <a:solidFill>
                <a:srgbClr val="000000"/>
              </a:solidFill>
            </a:endParaRPr>
          </a:p>
        </p:txBody>
      </p:sp>
      <p:sp>
        <p:nvSpPr>
          <p:cNvPr id="6" name="Oval 5">
            <a:extLst>
              <a:ext uri="{FF2B5EF4-FFF2-40B4-BE49-F238E27FC236}">
                <a16:creationId xmlns:a16="http://schemas.microsoft.com/office/drawing/2014/main" id="{CF98AE54-F5D3-4D50-90D0-84E2B714CFB9}"/>
              </a:ext>
            </a:extLst>
          </p:cNvPr>
          <p:cNvSpPr/>
          <p:nvPr/>
        </p:nvSpPr>
        <p:spPr bwMode="auto">
          <a:xfrm>
            <a:off x="2918459" y="4831080"/>
            <a:ext cx="6004647" cy="1814095"/>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dirty="0">
              <a:ln>
                <a:noFill/>
              </a:ln>
              <a:solidFill>
                <a:srgbClr val="FF0000"/>
              </a:solidFill>
              <a:effectLst/>
              <a:latin typeface="Arial" pitchFamily="34" charset="0"/>
            </a:endParaRPr>
          </a:p>
        </p:txBody>
      </p:sp>
      <p:sp>
        <p:nvSpPr>
          <p:cNvPr id="7" name="TextBox 6">
            <a:extLst>
              <a:ext uri="{FF2B5EF4-FFF2-40B4-BE49-F238E27FC236}">
                <a16:creationId xmlns:a16="http://schemas.microsoft.com/office/drawing/2014/main" id="{31B8FD3E-ED96-40B4-BCE7-BCE1905F8192}"/>
              </a:ext>
            </a:extLst>
          </p:cNvPr>
          <p:cNvSpPr txBox="1"/>
          <p:nvPr/>
        </p:nvSpPr>
        <p:spPr>
          <a:xfrm>
            <a:off x="2850215" y="6337399"/>
            <a:ext cx="4713150" cy="307777"/>
          </a:xfrm>
          <a:prstGeom prst="rect">
            <a:avLst/>
          </a:prstGeom>
          <a:solidFill>
            <a:schemeClr val="bg1"/>
          </a:solidFill>
        </p:spPr>
        <p:txBody>
          <a:bodyPr wrap="none" rtlCol="0">
            <a:spAutoFit/>
          </a:bodyPr>
          <a:lstStyle/>
          <a:p>
            <a:r>
              <a:rPr lang="en-US" sz="1400" b="1" dirty="0">
                <a:solidFill>
                  <a:srgbClr val="FF0000"/>
                </a:solidFill>
                <a:latin typeface="+mj-lt"/>
              </a:rPr>
              <a:t>Register connections for Lab 3 soft core connections</a:t>
            </a:r>
          </a:p>
        </p:txBody>
      </p:sp>
      <p:sp>
        <p:nvSpPr>
          <p:cNvPr id="8" name="Oval 7">
            <a:extLst>
              <a:ext uri="{FF2B5EF4-FFF2-40B4-BE49-F238E27FC236}">
                <a16:creationId xmlns:a16="http://schemas.microsoft.com/office/drawing/2014/main" id="{2F49D6E1-C191-4B15-9232-E717FB66B49F}"/>
              </a:ext>
            </a:extLst>
          </p:cNvPr>
          <p:cNvSpPr/>
          <p:nvPr/>
        </p:nvSpPr>
        <p:spPr bwMode="auto">
          <a:xfrm>
            <a:off x="2682281" y="1303436"/>
            <a:ext cx="3779438" cy="929224"/>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dirty="0">
              <a:ln>
                <a:noFill/>
              </a:ln>
              <a:solidFill>
                <a:srgbClr val="FF0000"/>
              </a:solidFill>
              <a:effectLst/>
              <a:latin typeface="Arial" pitchFamily="34" charset="0"/>
            </a:endParaRPr>
          </a:p>
        </p:txBody>
      </p:sp>
    </p:spTree>
    <p:extLst>
      <p:ext uri="{BB962C8B-B14F-4D97-AF65-F5344CB8AC3E}">
        <p14:creationId xmlns:p14="http://schemas.microsoft.com/office/powerpoint/2010/main" val="460840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VHDL Package file </a:t>
            </a:r>
          </a:p>
        </p:txBody>
      </p:sp>
      <p:sp>
        <p:nvSpPr>
          <p:cNvPr id="3" name="Content Placeholder 2"/>
          <p:cNvSpPr>
            <a:spLocks noGrp="1"/>
          </p:cNvSpPr>
          <p:nvPr>
            <p:ph idx="1"/>
          </p:nvPr>
        </p:nvSpPr>
        <p:spPr/>
        <p:txBody>
          <a:bodyPr/>
          <a:lstStyle/>
          <a:p>
            <a:r>
              <a:rPr lang="en-US" sz="2000" dirty="0"/>
              <a:t>Packages – Package for Lab 2</a:t>
            </a:r>
          </a:p>
          <a:p>
            <a:pPr lvl="1"/>
            <a:r>
              <a:rPr lang="en-US" sz="1800">
                <a:hlinkClick r:id="rId2"/>
              </a:rPr>
              <a:t>https://cse.unl.edu/~jfalkinburg/cse_courses/2024/436/lab/lab2/code/lab2_pack.vhdl</a:t>
            </a:r>
            <a:r>
              <a:rPr lang="en-US" sz="1800"/>
              <a:t> </a:t>
            </a:r>
            <a:endParaRPr lang="en-US" sz="1800" dirty="0"/>
          </a:p>
          <a:p>
            <a:r>
              <a:rPr lang="en-US" sz="2000" dirty="0"/>
              <a:t>This is where you will put all your component declarations</a:t>
            </a:r>
          </a:p>
          <a:p>
            <a:r>
              <a:rPr lang="en-US" sz="2000" dirty="0"/>
              <a:t>Include this at the top of your file:</a:t>
            </a:r>
          </a:p>
          <a:p>
            <a:pPr marL="0" indent="0">
              <a:buNone/>
            </a:pPr>
            <a:r>
              <a:rPr lang="en-US" sz="2000" dirty="0"/>
              <a:t>    use work.lab2Parts.all; -- all my components are declared here</a:t>
            </a:r>
          </a:p>
        </p:txBody>
      </p:sp>
      <p:sp>
        <p:nvSpPr>
          <p:cNvPr id="4" name="Slide Number Placeholder 3"/>
          <p:cNvSpPr>
            <a:spLocks noGrp="1"/>
          </p:cNvSpPr>
          <p:nvPr>
            <p:ph type="sldNum" sz="quarter" idx="10"/>
          </p:nvPr>
        </p:nvSpPr>
        <p:spPr/>
        <p:txBody>
          <a:bodyPr/>
          <a:lstStyle/>
          <a:p>
            <a:pPr>
              <a:defRPr/>
            </a:pPr>
            <a:fld id="{62D6D4B2-7611-498F-8780-1EDC26277454}" type="slidenum">
              <a:rPr lang="en-US" smtClean="0">
                <a:solidFill>
                  <a:srgbClr val="000000"/>
                </a:solidFill>
              </a:rPr>
              <a:pPr>
                <a:defRPr/>
              </a:pPr>
              <a:t>18</a:t>
            </a:fld>
            <a:endParaRPr lang="en-US" dirty="0">
              <a:solidFill>
                <a:srgbClr val="000000"/>
              </a:solidFill>
            </a:endParaRPr>
          </a:p>
        </p:txBody>
      </p:sp>
      <p:sp>
        <p:nvSpPr>
          <p:cNvPr id="5" name="Date Placeholder 4"/>
          <p:cNvSpPr>
            <a:spLocks noGrp="1"/>
          </p:cNvSpPr>
          <p:nvPr>
            <p:ph type="dt" sz="half" idx="11"/>
          </p:nvPr>
        </p:nvSpPr>
        <p:spPr/>
        <p:txBody>
          <a:bodyPr/>
          <a:lstStyle/>
          <a:p>
            <a:pPr fontAlgn="auto">
              <a:spcBef>
                <a:spcPts val="0"/>
              </a:spcBef>
              <a:spcAft>
                <a:spcPts val="0"/>
              </a:spcAft>
              <a:defRPr/>
            </a:pPr>
            <a:endParaRPr lang="en-US" sz="1800">
              <a:solidFill>
                <a:srgbClr val="000000"/>
              </a:solidFill>
            </a:endParaRPr>
          </a:p>
          <a:p>
            <a:pPr fontAlgn="auto">
              <a:spcBef>
                <a:spcPts val="0"/>
              </a:spcBef>
              <a:spcAft>
                <a:spcPts val="0"/>
              </a:spcAft>
              <a:defRPr/>
            </a:pPr>
            <a:fld id="{D957A480-45FD-4E4A-ABAC-1E7EB071E91C}" type="datetime3">
              <a:rPr lang="en-US" sz="1800" smtClean="0">
                <a:solidFill>
                  <a:srgbClr val="000000"/>
                </a:solidFill>
              </a:rPr>
              <a:pPr fontAlgn="auto">
                <a:spcBef>
                  <a:spcPts val="0"/>
                </a:spcBef>
                <a:spcAft>
                  <a:spcPts val="0"/>
                </a:spcAft>
                <a:defRPr/>
              </a:pPr>
              <a:t>19 March 2024</a:t>
            </a:fld>
            <a:endParaRPr lang="en-US" sz="1800">
              <a:solidFill>
                <a:srgbClr val="000000"/>
              </a:solidFill>
            </a:endParaRPr>
          </a:p>
        </p:txBody>
      </p:sp>
    </p:spTree>
    <p:extLst>
      <p:ext uri="{BB962C8B-B14F-4D97-AF65-F5344CB8AC3E}">
        <p14:creationId xmlns:p14="http://schemas.microsoft.com/office/powerpoint/2010/main" val="41843134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VHDL Code</a:t>
            </a:r>
          </a:p>
        </p:txBody>
      </p:sp>
      <p:sp>
        <p:nvSpPr>
          <p:cNvPr id="3" name="Content Placeholder 2"/>
          <p:cNvSpPr>
            <a:spLocks noGrp="1"/>
          </p:cNvSpPr>
          <p:nvPr>
            <p:ph idx="1"/>
          </p:nvPr>
        </p:nvSpPr>
        <p:spPr/>
        <p:txBody>
          <a:bodyPr/>
          <a:lstStyle/>
          <a:p>
            <a:r>
              <a:rPr lang="en-US" sz="2000" b="0" dirty="0"/>
              <a:t>Overall Lab 2 File: </a:t>
            </a:r>
            <a:r>
              <a:rPr lang="en-US" sz="2000" b="0" dirty="0">
                <a:hlinkClick r:id="rId2"/>
              </a:rPr>
              <a:t>lab2.vhd</a:t>
            </a:r>
            <a:endParaRPr lang="en-US" sz="2000" b="0" dirty="0"/>
          </a:p>
          <a:p>
            <a:pPr lvl="1"/>
            <a:r>
              <a:rPr lang="en-US" sz="2000" b="0" dirty="0"/>
              <a:t>Lab 2 Datapath: </a:t>
            </a:r>
            <a:r>
              <a:rPr lang="en-US" sz="2000" b="0" dirty="0">
                <a:hlinkClick r:id="rId3"/>
              </a:rPr>
              <a:t>Lab2_datapath_tb.vhd</a:t>
            </a:r>
            <a:endParaRPr lang="en-US" sz="2000" b="0" dirty="0"/>
          </a:p>
          <a:p>
            <a:pPr lvl="1"/>
            <a:r>
              <a:rPr lang="en-US" sz="2000" b="0" dirty="0"/>
              <a:t>Audio Codec Wrapper: </a:t>
            </a:r>
            <a:r>
              <a:rPr lang="en-US" sz="2000" b="0" dirty="0" err="1">
                <a:hlinkClick r:id="rId4"/>
              </a:rPr>
              <a:t>Audio_Codec_Wrapper.vhd</a:t>
            </a:r>
            <a:r>
              <a:rPr lang="en-US" sz="2000" b="0" dirty="0">
                <a:hlinkClick r:id="rId4"/>
              </a:rPr>
              <a:t> (Audio Codec </a:t>
            </a:r>
            <a:r>
              <a:rPr lang="en-US" sz="2000" b="0" dirty="0" err="1">
                <a:hlinkClick r:id="rId4"/>
              </a:rPr>
              <a:t>Wraper</a:t>
            </a:r>
            <a:r>
              <a:rPr lang="en-US" sz="2000" b="0" dirty="0">
                <a:hlinkClick r:id="rId4"/>
              </a:rPr>
              <a:t> for Xilinx </a:t>
            </a:r>
            <a:r>
              <a:rPr lang="en-US" sz="2000" b="0" dirty="0" err="1">
                <a:hlinkClick r:id="rId4"/>
              </a:rPr>
              <a:t>Vivado</a:t>
            </a:r>
            <a:r>
              <a:rPr lang="en-US" sz="2000" b="0" dirty="0">
                <a:hlinkClick r:id="rId4"/>
              </a:rPr>
              <a:t>)</a:t>
            </a:r>
            <a:endParaRPr lang="en-US" sz="2000" b="0" dirty="0"/>
          </a:p>
          <a:p>
            <a:pPr lvl="2"/>
            <a:r>
              <a:rPr lang="en-US" sz="2000" b="0" dirty="0">
                <a:hlinkClick r:id="rId5"/>
              </a:rPr>
              <a:t>i2s_ctl.vhd (I2S Transmitter portion of Audio Codec </a:t>
            </a:r>
            <a:r>
              <a:rPr lang="en-US" sz="2000" b="0" dirty="0" err="1">
                <a:hlinkClick r:id="rId5"/>
              </a:rPr>
              <a:t>Wraper</a:t>
            </a:r>
            <a:r>
              <a:rPr lang="en-US" sz="2000" b="0" dirty="0">
                <a:hlinkClick r:id="rId5"/>
              </a:rPr>
              <a:t> for Xilinx </a:t>
            </a:r>
            <a:r>
              <a:rPr lang="en-US" sz="2000" b="0" dirty="0" err="1">
                <a:hlinkClick r:id="rId5"/>
              </a:rPr>
              <a:t>Vivado</a:t>
            </a:r>
            <a:r>
              <a:rPr lang="en-US" sz="2000" b="0" dirty="0">
                <a:hlinkClick r:id="rId5"/>
              </a:rPr>
              <a:t>)</a:t>
            </a:r>
            <a:endParaRPr lang="en-US" sz="2000" b="0" dirty="0"/>
          </a:p>
          <a:p>
            <a:pPr lvl="2"/>
            <a:r>
              <a:rPr lang="en-US" sz="2000" b="0" dirty="0" err="1">
                <a:hlinkClick r:id="rId6"/>
              </a:rPr>
              <a:t>audio_init.v</a:t>
            </a:r>
            <a:r>
              <a:rPr lang="en-US" sz="2000" b="0" dirty="0">
                <a:hlinkClick r:id="rId6"/>
              </a:rPr>
              <a:t> (Audio Initializer portion of Audio Codec </a:t>
            </a:r>
            <a:r>
              <a:rPr lang="en-US" sz="2000" b="0" dirty="0" err="1">
                <a:hlinkClick r:id="rId6"/>
              </a:rPr>
              <a:t>Wraper</a:t>
            </a:r>
            <a:r>
              <a:rPr lang="en-US" sz="2000" b="0" dirty="0">
                <a:hlinkClick r:id="rId6"/>
              </a:rPr>
              <a:t> for Xilinx </a:t>
            </a:r>
            <a:r>
              <a:rPr lang="en-US" sz="2000" b="0" dirty="0" err="1">
                <a:hlinkClick r:id="rId6"/>
              </a:rPr>
              <a:t>Vivado</a:t>
            </a:r>
            <a:r>
              <a:rPr lang="en-US" sz="2000" b="0" dirty="0">
                <a:hlinkClick r:id="rId6"/>
              </a:rPr>
              <a:t>)</a:t>
            </a:r>
            <a:endParaRPr lang="en-US" sz="2000" b="0" dirty="0"/>
          </a:p>
          <a:p>
            <a:pPr lvl="2"/>
            <a:r>
              <a:rPr lang="en-US" sz="2000" b="0" dirty="0" err="1">
                <a:hlinkClick r:id="rId7"/>
              </a:rPr>
              <a:t>TWICtl.vhd</a:t>
            </a:r>
            <a:r>
              <a:rPr lang="en-US" sz="2000" b="0" dirty="0">
                <a:hlinkClick r:id="rId7"/>
              </a:rPr>
              <a:t> (TWI Controller portion of Audio Codec </a:t>
            </a:r>
            <a:r>
              <a:rPr lang="en-US" sz="2000" b="0" dirty="0" err="1">
                <a:hlinkClick r:id="rId7"/>
              </a:rPr>
              <a:t>Wraper</a:t>
            </a:r>
            <a:r>
              <a:rPr lang="en-US" sz="2000" b="0" dirty="0">
                <a:hlinkClick r:id="rId7"/>
              </a:rPr>
              <a:t> for Xilinx </a:t>
            </a:r>
            <a:r>
              <a:rPr lang="en-US" sz="2000" b="0" dirty="0" err="1">
                <a:hlinkClick r:id="rId7"/>
              </a:rPr>
              <a:t>Vivado</a:t>
            </a:r>
            <a:r>
              <a:rPr lang="en-US" sz="2000" b="0" dirty="0">
                <a:hlinkClick r:id="rId7"/>
              </a:rPr>
              <a:t>)</a:t>
            </a:r>
            <a:endParaRPr lang="en-US" sz="2000" b="0" dirty="0"/>
          </a:p>
          <a:p>
            <a:pPr lvl="2"/>
            <a:r>
              <a:rPr lang="en-US" sz="2000" b="0" dirty="0"/>
              <a:t>You need to add a clocking wizard for the Audio Codec and set the output frequencies to what is required (see comments in the Audio Codec Wrapper file).</a:t>
            </a:r>
          </a:p>
          <a:p>
            <a:r>
              <a:rPr lang="en-US" sz="2000" b="0" dirty="0"/>
              <a:t>Constraint file: </a:t>
            </a:r>
            <a:r>
              <a:rPr lang="en-US" sz="2000" b="0" dirty="0">
                <a:hlinkClick r:id="rId8"/>
              </a:rPr>
              <a:t>Lab2.xdc</a:t>
            </a:r>
            <a:endParaRPr lang="en-US" sz="2000" b="0" dirty="0"/>
          </a:p>
          <a:p>
            <a:pPr marL="0" indent="0">
              <a:buNone/>
            </a:pPr>
            <a:endParaRPr lang="en-US" sz="2000" dirty="0"/>
          </a:p>
        </p:txBody>
      </p:sp>
      <p:sp>
        <p:nvSpPr>
          <p:cNvPr id="4" name="Slide Number Placeholder 3"/>
          <p:cNvSpPr>
            <a:spLocks noGrp="1"/>
          </p:cNvSpPr>
          <p:nvPr>
            <p:ph type="sldNum" sz="quarter" idx="10"/>
          </p:nvPr>
        </p:nvSpPr>
        <p:spPr/>
        <p:txBody>
          <a:bodyPr/>
          <a:lstStyle/>
          <a:p>
            <a:pPr>
              <a:defRPr/>
            </a:pPr>
            <a:fld id="{62D6D4B2-7611-498F-8780-1EDC26277454}" type="slidenum">
              <a:rPr lang="en-US" smtClean="0">
                <a:solidFill>
                  <a:srgbClr val="000000"/>
                </a:solidFill>
              </a:rPr>
              <a:pPr>
                <a:defRPr/>
              </a:pPr>
              <a:t>19</a:t>
            </a:fld>
            <a:endParaRPr lang="en-US" dirty="0">
              <a:solidFill>
                <a:srgbClr val="000000"/>
              </a:solidFill>
            </a:endParaRPr>
          </a:p>
        </p:txBody>
      </p:sp>
      <p:sp>
        <p:nvSpPr>
          <p:cNvPr id="5" name="Date Placeholder 4"/>
          <p:cNvSpPr>
            <a:spLocks noGrp="1"/>
          </p:cNvSpPr>
          <p:nvPr>
            <p:ph type="dt" sz="half" idx="11"/>
          </p:nvPr>
        </p:nvSpPr>
        <p:spPr/>
        <p:txBody>
          <a:bodyPr/>
          <a:lstStyle/>
          <a:p>
            <a:pPr fontAlgn="auto">
              <a:spcBef>
                <a:spcPts val="0"/>
              </a:spcBef>
              <a:spcAft>
                <a:spcPts val="0"/>
              </a:spcAft>
              <a:defRPr/>
            </a:pPr>
            <a:endParaRPr lang="en-US" sz="1800">
              <a:solidFill>
                <a:srgbClr val="000000"/>
              </a:solidFill>
            </a:endParaRPr>
          </a:p>
          <a:p>
            <a:pPr fontAlgn="auto">
              <a:spcBef>
                <a:spcPts val="0"/>
              </a:spcBef>
              <a:spcAft>
                <a:spcPts val="0"/>
              </a:spcAft>
              <a:defRPr/>
            </a:pPr>
            <a:fld id="{D957A480-45FD-4E4A-ABAC-1E7EB071E91C}" type="datetime3">
              <a:rPr lang="en-US" sz="1800" smtClean="0">
                <a:solidFill>
                  <a:srgbClr val="000000"/>
                </a:solidFill>
              </a:rPr>
              <a:pPr fontAlgn="auto">
                <a:spcBef>
                  <a:spcPts val="0"/>
                </a:spcBef>
                <a:spcAft>
                  <a:spcPts val="0"/>
                </a:spcAft>
                <a:defRPr/>
              </a:pPr>
              <a:t>19 March 2024</a:t>
            </a:fld>
            <a:endParaRPr lang="en-US" sz="1800">
              <a:solidFill>
                <a:srgbClr val="000000"/>
              </a:solidFill>
            </a:endParaRPr>
          </a:p>
        </p:txBody>
      </p:sp>
    </p:spTree>
    <p:extLst>
      <p:ext uri="{BB962C8B-B14F-4D97-AF65-F5344CB8AC3E}">
        <p14:creationId xmlns:p14="http://schemas.microsoft.com/office/powerpoint/2010/main" val="5329428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Lesson Outline</a:t>
            </a:r>
          </a:p>
        </p:txBody>
      </p:sp>
      <p:sp>
        <p:nvSpPr>
          <p:cNvPr id="4" name="Content Placeholder 3"/>
          <p:cNvSpPr>
            <a:spLocks noGrp="1"/>
          </p:cNvSpPr>
          <p:nvPr>
            <p:ph idx="1"/>
          </p:nvPr>
        </p:nvSpPr>
        <p:spPr/>
        <p:txBody>
          <a:bodyPr/>
          <a:lstStyle/>
          <a:p>
            <a:pPr eaLnBrk="1" hangingPunct="1">
              <a:lnSpc>
                <a:spcPct val="80000"/>
              </a:lnSpc>
            </a:pPr>
            <a:r>
              <a:rPr lang="en-US" dirty="0"/>
              <a:t>Time Logs!</a:t>
            </a:r>
          </a:p>
          <a:p>
            <a:pPr eaLnBrk="1" hangingPunct="1">
              <a:lnSpc>
                <a:spcPct val="80000"/>
              </a:lnSpc>
            </a:pPr>
            <a:r>
              <a:rPr lang="en-US" dirty="0"/>
              <a:t>Lab 2 – Data Acquisition, Storage and Display</a:t>
            </a:r>
          </a:p>
          <a:p>
            <a:pPr eaLnBrk="1" hangingPunct="1">
              <a:lnSpc>
                <a:spcPct val="80000"/>
              </a:lnSpc>
            </a:pPr>
            <a:endParaRPr lang="en-US" dirty="0"/>
          </a:p>
        </p:txBody>
      </p:sp>
      <p:sp>
        <p:nvSpPr>
          <p:cNvPr id="5" name="Slide Number Placeholder 3"/>
          <p:cNvSpPr>
            <a:spLocks noGrp="1"/>
          </p:cNvSpPr>
          <p:nvPr>
            <p:ph type="sldNum" sz="quarter" idx="10"/>
          </p:nvPr>
        </p:nvSpPr>
        <p:spPr>
          <a:xfrm>
            <a:off x="6910388" y="6253163"/>
            <a:ext cx="2133600" cy="476250"/>
          </a:xfrm>
        </p:spPr>
        <p:txBody>
          <a:bodyPr/>
          <a:lstStyle/>
          <a:p>
            <a:pPr>
              <a:defRPr/>
            </a:pPr>
            <a:fld id="{62D6D4B2-7611-498F-8780-1EDC26277454}" type="slidenum">
              <a:rPr lang="en-US" smtClean="0">
                <a:solidFill>
                  <a:srgbClr val="000000"/>
                </a:solidFill>
              </a:rPr>
              <a:pPr>
                <a:defRPr/>
              </a:pPr>
              <a:t>2</a:t>
            </a:fld>
            <a:endParaRPr lang="en-US" dirty="0">
              <a:solidFill>
                <a:srgbClr val="000000"/>
              </a:solidFill>
            </a:endParaRPr>
          </a:p>
        </p:txBody>
      </p:sp>
    </p:spTree>
    <p:extLst>
      <p:ext uri="{BB962C8B-B14F-4D97-AF65-F5344CB8AC3E}">
        <p14:creationId xmlns:p14="http://schemas.microsoft.com/office/powerpoint/2010/main" val="39916012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2 – Generating Audio Waveforms</a:t>
            </a:r>
          </a:p>
        </p:txBody>
      </p:sp>
      <p:sp>
        <p:nvSpPr>
          <p:cNvPr id="4" name="Content Placeholder 3"/>
          <p:cNvSpPr>
            <a:spLocks noGrp="1"/>
          </p:cNvSpPr>
          <p:nvPr>
            <p:ph idx="1"/>
          </p:nvPr>
        </p:nvSpPr>
        <p:spPr/>
        <p:txBody>
          <a:bodyPr/>
          <a:lstStyle/>
          <a:p>
            <a:pPr eaLnBrk="1" hangingPunct="1">
              <a:lnSpc>
                <a:spcPct val="80000"/>
              </a:lnSpc>
            </a:pPr>
            <a:r>
              <a:rPr lang="en-US" b="0" dirty="0"/>
              <a:t>Since you need to use a 3.5mm jack to input signals to the </a:t>
            </a:r>
            <a:r>
              <a:rPr lang="en-US" b="0" dirty="0" err="1"/>
              <a:t>Nexys</a:t>
            </a:r>
            <a:r>
              <a:rPr lang="en-US" b="0" dirty="0"/>
              <a:t> Video board, your phone's audio output works quite well. However, make sure you get an app where you can control both the left and right audio channels individually (i.e. the green and yellow signals in the figure above). </a:t>
            </a:r>
          </a:p>
          <a:p>
            <a:pPr lvl="1" eaLnBrk="1" hangingPunct="1">
              <a:lnSpc>
                <a:spcPct val="80000"/>
              </a:lnSpc>
            </a:pPr>
            <a:r>
              <a:rPr lang="en-US" b="0" dirty="0"/>
              <a:t>The </a:t>
            </a:r>
            <a:r>
              <a:rPr lang="en-US" b="0" dirty="0">
                <a:hlinkClick r:id="rId2"/>
              </a:rPr>
              <a:t>Husker Scope</a:t>
            </a:r>
            <a:r>
              <a:rPr lang="en-US" b="0" dirty="0"/>
              <a:t> </a:t>
            </a:r>
            <a:r>
              <a:rPr lang="en-US" b="0" dirty="0">
                <a:latin typeface="+mj-lt"/>
              </a:rPr>
              <a:t>app </a:t>
            </a:r>
            <a:r>
              <a:rPr lang="en-US" b="0" i="0" dirty="0">
                <a:solidFill>
                  <a:srgbClr val="000000"/>
                </a:solidFill>
                <a:effectLst/>
                <a:latin typeface="+mj-lt"/>
              </a:rPr>
              <a:t>is an easy to use all-in-one cross platform (</a:t>
            </a:r>
            <a:r>
              <a:rPr lang="en-US" b="0" i="0" dirty="0">
                <a:effectLst/>
                <a:latin typeface="+mj-lt"/>
                <a:hlinkClick r:id="rId3"/>
              </a:rPr>
              <a:t>iOS</a:t>
            </a:r>
            <a:r>
              <a:rPr lang="en-US" b="0" i="0" dirty="0">
                <a:solidFill>
                  <a:srgbClr val="000000"/>
                </a:solidFill>
                <a:effectLst/>
                <a:latin typeface="+mj-lt"/>
              </a:rPr>
              <a:t>, </a:t>
            </a:r>
            <a:r>
              <a:rPr lang="en-US" b="0" i="0" dirty="0">
                <a:effectLst/>
                <a:latin typeface="+mj-lt"/>
                <a:hlinkClick r:id="rId4"/>
              </a:rPr>
              <a:t>Android</a:t>
            </a:r>
            <a:r>
              <a:rPr lang="en-US" b="0" i="0" dirty="0">
                <a:solidFill>
                  <a:srgbClr val="000000"/>
                </a:solidFill>
                <a:effectLst/>
                <a:latin typeface="+mj-lt"/>
              </a:rPr>
              <a:t>, and </a:t>
            </a:r>
            <a:r>
              <a:rPr lang="en-US" b="0" i="0" dirty="0">
                <a:effectLst/>
                <a:latin typeface="+mj-lt"/>
                <a:hlinkClick r:id="rId5"/>
              </a:rPr>
              <a:t>Web App</a:t>
            </a:r>
            <a:r>
              <a:rPr lang="en-US" b="0" i="0" dirty="0">
                <a:solidFill>
                  <a:srgbClr val="000000"/>
                </a:solidFill>
                <a:effectLst/>
                <a:latin typeface="+mj-lt"/>
              </a:rPr>
              <a:t>) application that implements a Dual Channel Function Generator and Oscilloscope functionality for use in your lab</a:t>
            </a:r>
            <a:r>
              <a:rPr lang="en-US" b="0" dirty="0">
                <a:latin typeface="+mj-lt"/>
              </a:rPr>
              <a:t>.  </a:t>
            </a:r>
            <a:endParaRPr lang="en-US" dirty="0">
              <a:latin typeface="+mj-lt"/>
            </a:endParaRPr>
          </a:p>
        </p:txBody>
      </p:sp>
      <p:sp>
        <p:nvSpPr>
          <p:cNvPr id="5" name="Slide Number Placeholder 3"/>
          <p:cNvSpPr>
            <a:spLocks noGrp="1"/>
          </p:cNvSpPr>
          <p:nvPr>
            <p:ph type="sldNum" sz="quarter" idx="10"/>
          </p:nvPr>
        </p:nvSpPr>
        <p:spPr>
          <a:xfrm>
            <a:off x="6910388" y="6253163"/>
            <a:ext cx="2133600" cy="476250"/>
          </a:xfrm>
        </p:spPr>
        <p:txBody>
          <a:bodyPr/>
          <a:lstStyle/>
          <a:p>
            <a:pPr>
              <a:defRPr/>
            </a:pPr>
            <a:fld id="{62D6D4B2-7611-498F-8780-1EDC26277454}" type="slidenum">
              <a:rPr lang="en-US" smtClean="0">
                <a:solidFill>
                  <a:srgbClr val="000000"/>
                </a:solidFill>
              </a:rPr>
              <a:pPr>
                <a:defRPr/>
              </a:pPr>
              <a:t>20</a:t>
            </a:fld>
            <a:endParaRPr lang="en-US" dirty="0">
              <a:solidFill>
                <a:srgbClr val="000000"/>
              </a:solidFill>
            </a:endParaRPr>
          </a:p>
        </p:txBody>
      </p:sp>
    </p:spTree>
    <p:extLst>
      <p:ext uri="{BB962C8B-B14F-4D97-AF65-F5344CB8AC3E}">
        <p14:creationId xmlns:p14="http://schemas.microsoft.com/office/powerpoint/2010/main" val="21947575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2 – Requirements </a:t>
            </a:r>
            <a:br>
              <a:rPr lang="en-US" dirty="0"/>
            </a:br>
            <a:r>
              <a:rPr lang="en-US" dirty="0"/>
              <a:t>Gate Check 1</a:t>
            </a:r>
          </a:p>
        </p:txBody>
      </p:sp>
      <p:sp>
        <p:nvSpPr>
          <p:cNvPr id="4" name="Content Placeholder 3"/>
          <p:cNvSpPr>
            <a:spLocks noGrp="1"/>
          </p:cNvSpPr>
          <p:nvPr>
            <p:ph idx="1"/>
          </p:nvPr>
        </p:nvSpPr>
        <p:spPr/>
        <p:txBody>
          <a:bodyPr/>
          <a:lstStyle/>
          <a:p>
            <a:pPr eaLnBrk="1" hangingPunct="1">
              <a:lnSpc>
                <a:spcPct val="80000"/>
              </a:lnSpc>
            </a:pPr>
            <a:r>
              <a:rPr lang="en-US" dirty="0"/>
              <a:t>Gate Checks for Required Functionality</a:t>
            </a:r>
          </a:p>
          <a:p>
            <a:pPr lvl="1" eaLnBrk="1" hangingPunct="1">
              <a:lnSpc>
                <a:spcPct val="80000"/>
              </a:lnSpc>
            </a:pPr>
            <a:r>
              <a:rPr lang="en-US" b="0" dirty="0"/>
              <a:t>There are 2 gate checks associated with this lab, each worth 5 points - see the rubric below.</a:t>
            </a:r>
          </a:p>
          <a:p>
            <a:pPr eaLnBrk="1" hangingPunct="1">
              <a:lnSpc>
                <a:spcPct val="80000"/>
              </a:lnSpc>
            </a:pPr>
            <a:r>
              <a:rPr lang="en-US" dirty="0"/>
              <a:t>Gate Check 1</a:t>
            </a:r>
          </a:p>
          <a:p>
            <a:pPr lvl="1" eaLnBrk="1" hangingPunct="1">
              <a:lnSpc>
                <a:spcPct val="80000"/>
              </a:lnSpc>
            </a:pPr>
            <a:r>
              <a:rPr lang="en-US" b="0" dirty="0"/>
              <a:t>By </a:t>
            </a:r>
            <a:r>
              <a:rPr lang="en-US" dirty="0"/>
              <a:t>COB Lesson 14</a:t>
            </a:r>
            <a:r>
              <a:rPr lang="en-US" b="0" dirty="0"/>
              <a:t>, you must have started a Lab 2 </a:t>
            </a:r>
            <a:r>
              <a:rPr lang="en-US" b="0" dirty="0" err="1"/>
              <a:t>Vivado</a:t>
            </a:r>
            <a:r>
              <a:rPr lang="en-US" b="0" dirty="0"/>
              <a:t> project and downloaded the template files and drop in your Video, VGA, </a:t>
            </a:r>
            <a:r>
              <a:rPr lang="en-US" b="0" dirty="0" err="1"/>
              <a:t>Scopeface</a:t>
            </a:r>
            <a:r>
              <a:rPr lang="en-US" b="0" dirty="0"/>
              <a:t>, </a:t>
            </a:r>
            <a:r>
              <a:rPr lang="en-US" b="0" dirty="0" err="1"/>
              <a:t>dvid</a:t>
            </a:r>
            <a:r>
              <a:rPr lang="en-US" b="0" dirty="0"/>
              <a:t>, and </a:t>
            </a:r>
            <a:r>
              <a:rPr lang="en-US" b="0" dirty="0" err="1"/>
              <a:t>tdms</a:t>
            </a:r>
            <a:r>
              <a:rPr lang="en-US" b="0" dirty="0"/>
              <a:t> files from Lab 1 into your Lab 2 project in order to test your Lab 1 </a:t>
            </a:r>
            <a:r>
              <a:rPr lang="en-US" b="0" dirty="0" err="1"/>
              <a:t>Scopeface</a:t>
            </a:r>
            <a:r>
              <a:rPr lang="en-US" b="0" dirty="0"/>
              <a:t> works when you implement you Audio Code Wrapper.  Notice from the block diagram…you will copy your Video instantiation and button processes from Lab 1 into your Lab 2 </a:t>
            </a:r>
            <a:r>
              <a:rPr lang="en-US" b="0" dirty="0" err="1"/>
              <a:t>Datapath</a:t>
            </a:r>
            <a:r>
              <a:rPr lang="en-US" b="0" dirty="0"/>
              <a:t>.  You will also have to re-implement the Lab 1 Clocking Wizard in you Lab 2 project.  Doing this will eliminate a lot of errors from un-driven output signals on lab 2 top.</a:t>
            </a:r>
          </a:p>
        </p:txBody>
      </p:sp>
      <p:sp>
        <p:nvSpPr>
          <p:cNvPr id="5" name="Slide Number Placeholder 3"/>
          <p:cNvSpPr>
            <a:spLocks noGrp="1"/>
          </p:cNvSpPr>
          <p:nvPr>
            <p:ph type="sldNum" sz="quarter" idx="10"/>
          </p:nvPr>
        </p:nvSpPr>
        <p:spPr>
          <a:xfrm>
            <a:off x="6910388" y="6253163"/>
            <a:ext cx="2133600" cy="476250"/>
          </a:xfrm>
        </p:spPr>
        <p:txBody>
          <a:bodyPr/>
          <a:lstStyle/>
          <a:p>
            <a:pPr>
              <a:defRPr/>
            </a:pPr>
            <a:fld id="{62D6D4B2-7611-498F-8780-1EDC26277454}" type="slidenum">
              <a:rPr lang="en-US" smtClean="0">
                <a:solidFill>
                  <a:srgbClr val="000000"/>
                </a:solidFill>
              </a:rPr>
              <a:pPr>
                <a:defRPr/>
              </a:pPr>
              <a:t>21</a:t>
            </a:fld>
            <a:endParaRPr lang="en-US" dirty="0">
              <a:solidFill>
                <a:srgbClr val="000000"/>
              </a:solidFill>
            </a:endParaRPr>
          </a:p>
        </p:txBody>
      </p:sp>
    </p:spTree>
    <p:extLst>
      <p:ext uri="{BB962C8B-B14F-4D97-AF65-F5344CB8AC3E}">
        <p14:creationId xmlns:p14="http://schemas.microsoft.com/office/powerpoint/2010/main" val="8369555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2 – Requirements </a:t>
            </a:r>
            <a:br>
              <a:rPr lang="en-US" dirty="0"/>
            </a:br>
            <a:r>
              <a:rPr lang="en-US" dirty="0"/>
              <a:t>Gate Check 1</a:t>
            </a:r>
          </a:p>
        </p:txBody>
      </p:sp>
      <p:sp>
        <p:nvSpPr>
          <p:cNvPr id="4" name="Content Placeholder 3"/>
          <p:cNvSpPr>
            <a:spLocks noGrp="1"/>
          </p:cNvSpPr>
          <p:nvPr>
            <p:ph idx="1"/>
          </p:nvPr>
        </p:nvSpPr>
        <p:spPr/>
        <p:txBody>
          <a:bodyPr/>
          <a:lstStyle/>
          <a:p>
            <a:pPr eaLnBrk="1" hangingPunct="1">
              <a:lnSpc>
                <a:spcPct val="80000"/>
              </a:lnSpc>
            </a:pPr>
            <a:r>
              <a:rPr lang="en-US" dirty="0"/>
              <a:t>Gate Check 1</a:t>
            </a:r>
          </a:p>
          <a:p>
            <a:pPr lvl="1" eaLnBrk="1" hangingPunct="1">
              <a:lnSpc>
                <a:spcPct val="80000"/>
              </a:lnSpc>
            </a:pPr>
            <a:r>
              <a:rPr lang="en-US" b="0" dirty="0"/>
              <a:t>Next, you will need to have implement another Clocking Wizard and the Audio Codec Wrapper inside the </a:t>
            </a:r>
            <a:r>
              <a:rPr lang="en-US" b="0" dirty="0" err="1"/>
              <a:t>Datapath</a:t>
            </a:r>
            <a:r>
              <a:rPr lang="en-US" b="0" dirty="0"/>
              <a:t> entity to get your Audio Codec to begin functioning. Once you fully implement the Audio Codec Wrapper, you will drop in the Loopback process and make connections to loopback the serial ADC input back out to the DAC output (i.e. send the signal back into the Codec). Once you implement the design on the board, you can verify functionality by applying an audio signal to the audio line in jack (blue) and listening to it on the audio line out jack (Green) using a standard oscilloscope. Additionally your </a:t>
            </a:r>
            <a:r>
              <a:rPr lang="en-US" b="0" dirty="0" err="1"/>
              <a:t>Scopeface</a:t>
            </a:r>
            <a:r>
              <a:rPr lang="en-US" b="0" dirty="0"/>
              <a:t> and Button inputs from Lab 1 should be functional as well.</a:t>
            </a:r>
            <a:endParaRPr lang="en-US" dirty="0"/>
          </a:p>
        </p:txBody>
      </p:sp>
      <p:sp>
        <p:nvSpPr>
          <p:cNvPr id="5" name="Slide Number Placeholder 3"/>
          <p:cNvSpPr>
            <a:spLocks noGrp="1"/>
          </p:cNvSpPr>
          <p:nvPr>
            <p:ph type="sldNum" sz="quarter" idx="10"/>
          </p:nvPr>
        </p:nvSpPr>
        <p:spPr>
          <a:xfrm>
            <a:off x="6910388" y="6253163"/>
            <a:ext cx="2133600" cy="476250"/>
          </a:xfrm>
        </p:spPr>
        <p:txBody>
          <a:bodyPr/>
          <a:lstStyle/>
          <a:p>
            <a:pPr>
              <a:defRPr/>
            </a:pPr>
            <a:fld id="{62D6D4B2-7611-498F-8780-1EDC26277454}" type="slidenum">
              <a:rPr lang="en-US" smtClean="0">
                <a:solidFill>
                  <a:srgbClr val="000000"/>
                </a:solidFill>
              </a:rPr>
              <a:pPr>
                <a:defRPr/>
              </a:pPr>
              <a:t>22</a:t>
            </a:fld>
            <a:endParaRPr lang="en-US" dirty="0">
              <a:solidFill>
                <a:srgbClr val="000000"/>
              </a:solidFill>
            </a:endParaRPr>
          </a:p>
        </p:txBody>
      </p:sp>
    </p:spTree>
    <p:extLst>
      <p:ext uri="{BB962C8B-B14F-4D97-AF65-F5344CB8AC3E}">
        <p14:creationId xmlns:p14="http://schemas.microsoft.com/office/powerpoint/2010/main" val="837300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2 – Requirements</a:t>
            </a:r>
            <a:br>
              <a:rPr lang="en-US" dirty="0"/>
            </a:br>
            <a:r>
              <a:rPr lang="en-US" dirty="0"/>
              <a:t>Gate Check 2</a:t>
            </a:r>
          </a:p>
        </p:txBody>
      </p:sp>
      <p:sp>
        <p:nvSpPr>
          <p:cNvPr id="4" name="Content Placeholder 3"/>
          <p:cNvSpPr>
            <a:spLocks noGrp="1"/>
          </p:cNvSpPr>
          <p:nvPr>
            <p:ph idx="1"/>
          </p:nvPr>
        </p:nvSpPr>
        <p:spPr/>
        <p:txBody>
          <a:bodyPr/>
          <a:lstStyle/>
          <a:p>
            <a:pPr eaLnBrk="1" hangingPunct="1">
              <a:lnSpc>
                <a:spcPct val="80000"/>
              </a:lnSpc>
            </a:pPr>
            <a:r>
              <a:rPr lang="en-US" dirty="0"/>
              <a:t>Gate Check 2</a:t>
            </a:r>
          </a:p>
          <a:p>
            <a:pPr lvl="1" eaLnBrk="1" hangingPunct="1">
              <a:lnSpc>
                <a:spcPct val="80000"/>
              </a:lnSpc>
            </a:pPr>
            <a:r>
              <a:rPr lang="en-US" b="0" dirty="0"/>
              <a:t>NOTE: THIS IS THE HARDEST PART! By </a:t>
            </a:r>
            <a:r>
              <a:rPr lang="en-US" dirty="0"/>
              <a:t>BOC</a:t>
            </a:r>
            <a:r>
              <a:rPr lang="en-US" b="0" dirty="0"/>
              <a:t> </a:t>
            </a:r>
            <a:r>
              <a:rPr lang="en-US" dirty="0"/>
              <a:t>Lesson 16</a:t>
            </a:r>
            <a:r>
              <a:rPr lang="en-US" b="0" dirty="0"/>
              <a:t>, you must have implemented and connected the left channel BRAM and BRAM Address Counter to write Audio Codec data to BRAM. Once implemented, you can verify your BRAM works by using the given </a:t>
            </a:r>
            <a:r>
              <a:rPr lang="en-US" b="0" dirty="0" err="1"/>
              <a:t>datapath</a:t>
            </a:r>
            <a:r>
              <a:rPr lang="en-US" b="0" dirty="0"/>
              <a:t> </a:t>
            </a:r>
            <a:r>
              <a:rPr lang="en-US" b="0" dirty="0" err="1"/>
              <a:t>testbench</a:t>
            </a:r>
            <a:r>
              <a:rPr lang="en-US" b="0" dirty="0"/>
              <a:t> and watching the BRAM write address increment and data be written/read from the BRAM.</a:t>
            </a:r>
          </a:p>
        </p:txBody>
      </p:sp>
      <p:sp>
        <p:nvSpPr>
          <p:cNvPr id="5" name="Slide Number Placeholder 3"/>
          <p:cNvSpPr>
            <a:spLocks noGrp="1"/>
          </p:cNvSpPr>
          <p:nvPr>
            <p:ph type="sldNum" sz="quarter" idx="10"/>
          </p:nvPr>
        </p:nvSpPr>
        <p:spPr>
          <a:xfrm>
            <a:off x="6910388" y="6253163"/>
            <a:ext cx="2133600" cy="476250"/>
          </a:xfrm>
        </p:spPr>
        <p:txBody>
          <a:bodyPr/>
          <a:lstStyle/>
          <a:p>
            <a:pPr>
              <a:defRPr/>
            </a:pPr>
            <a:fld id="{62D6D4B2-7611-498F-8780-1EDC26277454}" type="slidenum">
              <a:rPr lang="en-US" smtClean="0">
                <a:solidFill>
                  <a:srgbClr val="000000"/>
                </a:solidFill>
              </a:rPr>
              <a:pPr>
                <a:defRPr/>
              </a:pPr>
              <a:t>23</a:t>
            </a:fld>
            <a:endParaRPr lang="en-US" dirty="0">
              <a:solidFill>
                <a:srgbClr val="000000"/>
              </a:solidFill>
            </a:endParaRPr>
          </a:p>
        </p:txBody>
      </p:sp>
    </p:spTree>
    <p:extLst>
      <p:ext uri="{BB962C8B-B14F-4D97-AF65-F5344CB8AC3E}">
        <p14:creationId xmlns:p14="http://schemas.microsoft.com/office/powerpoint/2010/main" val="27388958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2 – Requirements</a:t>
            </a:r>
            <a:br>
              <a:rPr lang="en-US" dirty="0"/>
            </a:br>
            <a:r>
              <a:rPr lang="en-US" dirty="0"/>
              <a:t>Gate Check 2 </a:t>
            </a:r>
            <a:r>
              <a:rPr lang="en-US" dirty="0" err="1"/>
              <a:t>Cont</a:t>
            </a:r>
            <a:endParaRPr lang="en-US" dirty="0"/>
          </a:p>
        </p:txBody>
      </p:sp>
      <p:sp>
        <p:nvSpPr>
          <p:cNvPr id="4" name="Content Placeholder 3"/>
          <p:cNvSpPr>
            <a:spLocks noGrp="1"/>
          </p:cNvSpPr>
          <p:nvPr>
            <p:ph idx="1"/>
          </p:nvPr>
        </p:nvSpPr>
        <p:spPr/>
        <p:txBody>
          <a:bodyPr/>
          <a:lstStyle/>
          <a:p>
            <a:pPr eaLnBrk="1" hangingPunct="1">
              <a:lnSpc>
                <a:spcPct val="80000"/>
              </a:lnSpc>
            </a:pPr>
            <a:r>
              <a:rPr lang="en-US" dirty="0"/>
              <a:t>Gate Check 2</a:t>
            </a:r>
          </a:p>
          <a:p>
            <a:pPr lvl="1" eaLnBrk="1" hangingPunct="1">
              <a:lnSpc>
                <a:spcPct val="80000"/>
              </a:lnSpc>
            </a:pPr>
            <a:r>
              <a:rPr lang="en-US" b="0" dirty="0"/>
              <a:t>Once this is working, you must implement Video entity (from Lab 1) to take the left channel output from BRAM and send it to the Channel 1 waveform to be displayed when the </a:t>
            </a:r>
            <a:r>
              <a:rPr lang="en-US" b="0" dirty="0" err="1"/>
              <a:t>readL</a:t>
            </a:r>
            <a:r>
              <a:rPr lang="en-US" b="0" dirty="0"/>
              <a:t> value equals the row value. Once implemented, this functionality can be verified first with the given </a:t>
            </a:r>
            <a:r>
              <a:rPr lang="en-US" b="0" dirty="0" err="1"/>
              <a:t>datapath</a:t>
            </a:r>
            <a:r>
              <a:rPr lang="en-US" b="0" dirty="0"/>
              <a:t> </a:t>
            </a:r>
            <a:r>
              <a:rPr lang="en-US" b="0" dirty="0" err="1"/>
              <a:t>testbench</a:t>
            </a:r>
            <a:r>
              <a:rPr lang="en-US" b="0" dirty="0"/>
              <a:t> to verify the channel 1 values are being updated properly when </a:t>
            </a:r>
            <a:r>
              <a:rPr lang="en-US" b="0" dirty="0" err="1"/>
              <a:t>readL</a:t>
            </a:r>
            <a:r>
              <a:rPr lang="en-US" b="0" dirty="0"/>
              <a:t> equals the row value. Additionally, you may try to implement this on the hardware and verify that your </a:t>
            </a:r>
            <a:r>
              <a:rPr lang="en-US" b="0" dirty="0" err="1"/>
              <a:t>scopeface</a:t>
            </a:r>
            <a:r>
              <a:rPr lang="en-US" b="0" dirty="0"/>
              <a:t> is still present and some values are being displayed for Channel 1 (at this point the waveform will be scrolling across the display or may be scaled wrong).</a:t>
            </a:r>
          </a:p>
        </p:txBody>
      </p:sp>
      <p:sp>
        <p:nvSpPr>
          <p:cNvPr id="5" name="Slide Number Placeholder 3"/>
          <p:cNvSpPr>
            <a:spLocks noGrp="1"/>
          </p:cNvSpPr>
          <p:nvPr>
            <p:ph type="sldNum" sz="quarter" idx="10"/>
          </p:nvPr>
        </p:nvSpPr>
        <p:spPr>
          <a:xfrm>
            <a:off x="6910388" y="6253163"/>
            <a:ext cx="2133600" cy="476250"/>
          </a:xfrm>
        </p:spPr>
        <p:txBody>
          <a:bodyPr/>
          <a:lstStyle/>
          <a:p>
            <a:pPr>
              <a:defRPr/>
            </a:pPr>
            <a:fld id="{62D6D4B2-7611-498F-8780-1EDC26277454}" type="slidenum">
              <a:rPr lang="en-US" smtClean="0">
                <a:solidFill>
                  <a:srgbClr val="000000"/>
                </a:solidFill>
              </a:rPr>
              <a:pPr>
                <a:defRPr/>
              </a:pPr>
              <a:t>24</a:t>
            </a:fld>
            <a:endParaRPr lang="en-US" dirty="0">
              <a:solidFill>
                <a:srgbClr val="000000"/>
              </a:solidFill>
            </a:endParaRPr>
          </a:p>
        </p:txBody>
      </p:sp>
    </p:spTree>
    <p:extLst>
      <p:ext uri="{BB962C8B-B14F-4D97-AF65-F5344CB8AC3E}">
        <p14:creationId xmlns:p14="http://schemas.microsoft.com/office/powerpoint/2010/main" val="40385562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2 – Requirements</a:t>
            </a:r>
            <a:br>
              <a:rPr lang="en-US" dirty="0"/>
            </a:br>
            <a:r>
              <a:rPr lang="en-US" dirty="0"/>
              <a:t>Required Functionality</a:t>
            </a:r>
          </a:p>
        </p:txBody>
      </p:sp>
      <p:sp>
        <p:nvSpPr>
          <p:cNvPr id="4" name="Content Placeholder 3"/>
          <p:cNvSpPr>
            <a:spLocks noGrp="1"/>
          </p:cNvSpPr>
          <p:nvPr>
            <p:ph idx="1"/>
          </p:nvPr>
        </p:nvSpPr>
        <p:spPr/>
        <p:txBody>
          <a:bodyPr/>
          <a:lstStyle/>
          <a:p>
            <a:r>
              <a:rPr lang="en-US" dirty="0"/>
              <a:t>Required Functionality</a:t>
            </a:r>
          </a:p>
          <a:p>
            <a:pPr lvl="1"/>
            <a:r>
              <a:rPr lang="en-US" b="0" dirty="0"/>
              <a:t>Get a single channel of the oscilloscope to display with reliable triggering that holds the waveform at a single point on the left edge of the display. A 220Hz waveform should display something similar to what is shown in the screenshot at the top of this page. Additionally, you must have the following done:</a:t>
            </a:r>
          </a:p>
          <a:p>
            <a:pPr lvl="2"/>
            <a:r>
              <a:rPr lang="en-US" b="0" dirty="0"/>
              <a:t>Use a package file to contain all your component declarations.</a:t>
            </a:r>
          </a:p>
          <a:p>
            <a:pPr lvl="2"/>
            <a:r>
              <a:rPr lang="en-US" b="0" dirty="0"/>
              <a:t>Use separate </a:t>
            </a:r>
            <a:r>
              <a:rPr lang="en-US" b="0" dirty="0" err="1"/>
              <a:t>datapath</a:t>
            </a:r>
            <a:r>
              <a:rPr lang="en-US" b="0" dirty="0"/>
              <a:t> and control unit.</a:t>
            </a:r>
          </a:p>
          <a:p>
            <a:pPr lvl="2" eaLnBrk="1" hangingPunct="1">
              <a:lnSpc>
                <a:spcPct val="80000"/>
              </a:lnSpc>
            </a:pPr>
            <a:endParaRPr lang="en-US" dirty="0"/>
          </a:p>
        </p:txBody>
      </p:sp>
      <p:sp>
        <p:nvSpPr>
          <p:cNvPr id="5" name="Slide Number Placeholder 3"/>
          <p:cNvSpPr>
            <a:spLocks noGrp="1"/>
          </p:cNvSpPr>
          <p:nvPr>
            <p:ph type="sldNum" sz="quarter" idx="10"/>
          </p:nvPr>
        </p:nvSpPr>
        <p:spPr>
          <a:xfrm>
            <a:off x="6910388" y="6253163"/>
            <a:ext cx="2133600" cy="476250"/>
          </a:xfrm>
        </p:spPr>
        <p:txBody>
          <a:bodyPr/>
          <a:lstStyle/>
          <a:p>
            <a:pPr>
              <a:defRPr/>
            </a:pPr>
            <a:fld id="{62D6D4B2-7611-498F-8780-1EDC26277454}" type="slidenum">
              <a:rPr lang="en-US" smtClean="0">
                <a:solidFill>
                  <a:srgbClr val="000000"/>
                </a:solidFill>
              </a:rPr>
              <a:pPr>
                <a:defRPr/>
              </a:pPr>
              <a:t>25</a:t>
            </a:fld>
            <a:endParaRPr lang="en-US" dirty="0">
              <a:solidFill>
                <a:srgbClr val="000000"/>
              </a:solidFill>
            </a:endParaRPr>
          </a:p>
        </p:txBody>
      </p:sp>
    </p:spTree>
    <p:extLst>
      <p:ext uri="{BB962C8B-B14F-4D97-AF65-F5344CB8AC3E}">
        <p14:creationId xmlns:p14="http://schemas.microsoft.com/office/powerpoint/2010/main" val="12925290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2 – Requirements</a:t>
            </a:r>
            <a:br>
              <a:rPr lang="en-US" dirty="0"/>
            </a:br>
            <a:r>
              <a:rPr lang="en-US" dirty="0"/>
              <a:t>Required Functionality </a:t>
            </a:r>
            <a:r>
              <a:rPr lang="en-US" dirty="0" err="1"/>
              <a:t>Cont</a:t>
            </a:r>
            <a:r>
              <a:rPr lang="en-US" dirty="0"/>
              <a:t> 1</a:t>
            </a:r>
          </a:p>
        </p:txBody>
      </p:sp>
      <p:sp>
        <p:nvSpPr>
          <p:cNvPr id="4" name="Content Placeholder 3"/>
          <p:cNvSpPr>
            <a:spLocks noGrp="1"/>
          </p:cNvSpPr>
          <p:nvPr>
            <p:ph idx="1"/>
          </p:nvPr>
        </p:nvSpPr>
        <p:spPr/>
        <p:txBody>
          <a:bodyPr/>
          <a:lstStyle/>
          <a:p>
            <a:r>
              <a:rPr lang="en-US" dirty="0"/>
              <a:t>Required Functionality</a:t>
            </a:r>
          </a:p>
          <a:p>
            <a:pPr lvl="2"/>
            <a:r>
              <a:rPr lang="en-US" b="0" dirty="0"/>
              <a:t>Your </a:t>
            </a:r>
            <a:r>
              <a:rPr lang="en-US" b="0" dirty="0" err="1"/>
              <a:t>datapath</a:t>
            </a:r>
            <a:r>
              <a:rPr lang="en-US" b="0" dirty="0"/>
              <a:t> must use processes which are similar to our basic building block (counter, register, mux, etc.). I do not want to see one massive process that attempts to do all the work in the </a:t>
            </a:r>
            <a:r>
              <a:rPr lang="en-US" b="0" dirty="0" err="1"/>
              <a:t>datapath</a:t>
            </a:r>
            <a:r>
              <a:rPr lang="en-US" b="0" dirty="0"/>
              <a:t>.</a:t>
            </a:r>
          </a:p>
          <a:p>
            <a:pPr lvl="2"/>
            <a:r>
              <a:rPr lang="en-US" b="0" dirty="0" err="1"/>
              <a:t>Testbench</a:t>
            </a:r>
            <a:r>
              <a:rPr lang="en-US" b="0" dirty="0"/>
              <a:t> for the </a:t>
            </a:r>
            <a:r>
              <a:rPr lang="en-US" b="0" dirty="0" err="1"/>
              <a:t>flagRegister</a:t>
            </a:r>
            <a:r>
              <a:rPr lang="en-US" b="0" dirty="0"/>
              <a:t>.</a:t>
            </a:r>
          </a:p>
          <a:p>
            <a:pPr lvl="2"/>
            <a:r>
              <a:rPr lang="en-US" b="0" dirty="0" err="1"/>
              <a:t>Testbench</a:t>
            </a:r>
            <a:r>
              <a:rPr lang="en-US" b="0" dirty="0"/>
              <a:t> for the control unit.</a:t>
            </a:r>
          </a:p>
        </p:txBody>
      </p:sp>
      <p:sp>
        <p:nvSpPr>
          <p:cNvPr id="5" name="Slide Number Placeholder 3"/>
          <p:cNvSpPr>
            <a:spLocks noGrp="1"/>
          </p:cNvSpPr>
          <p:nvPr>
            <p:ph type="sldNum" sz="quarter" idx="10"/>
          </p:nvPr>
        </p:nvSpPr>
        <p:spPr>
          <a:xfrm>
            <a:off x="6910388" y="6253163"/>
            <a:ext cx="2133600" cy="476250"/>
          </a:xfrm>
        </p:spPr>
        <p:txBody>
          <a:bodyPr/>
          <a:lstStyle/>
          <a:p>
            <a:pPr>
              <a:defRPr/>
            </a:pPr>
            <a:fld id="{62D6D4B2-7611-498F-8780-1EDC26277454}" type="slidenum">
              <a:rPr lang="en-US" smtClean="0">
                <a:solidFill>
                  <a:srgbClr val="000000"/>
                </a:solidFill>
              </a:rPr>
              <a:pPr>
                <a:defRPr/>
              </a:pPr>
              <a:t>26</a:t>
            </a:fld>
            <a:endParaRPr lang="en-US" dirty="0">
              <a:solidFill>
                <a:srgbClr val="000000"/>
              </a:solidFill>
            </a:endParaRPr>
          </a:p>
        </p:txBody>
      </p:sp>
    </p:spTree>
    <p:extLst>
      <p:ext uri="{BB962C8B-B14F-4D97-AF65-F5344CB8AC3E}">
        <p14:creationId xmlns:p14="http://schemas.microsoft.com/office/powerpoint/2010/main" val="13820044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2 – Requirements</a:t>
            </a:r>
            <a:br>
              <a:rPr lang="en-US" dirty="0"/>
            </a:br>
            <a:r>
              <a:rPr lang="en-US" dirty="0"/>
              <a:t>Required Functionality </a:t>
            </a:r>
            <a:r>
              <a:rPr lang="en-US" dirty="0" err="1"/>
              <a:t>Cont</a:t>
            </a:r>
            <a:r>
              <a:rPr lang="en-US" dirty="0"/>
              <a:t> 2</a:t>
            </a:r>
          </a:p>
        </p:txBody>
      </p:sp>
      <p:sp>
        <p:nvSpPr>
          <p:cNvPr id="4" name="Content Placeholder 3"/>
          <p:cNvSpPr>
            <a:spLocks noGrp="1"/>
          </p:cNvSpPr>
          <p:nvPr>
            <p:ph idx="1"/>
          </p:nvPr>
        </p:nvSpPr>
        <p:spPr/>
        <p:txBody>
          <a:bodyPr/>
          <a:lstStyle/>
          <a:p>
            <a:r>
              <a:rPr lang="en-US" dirty="0"/>
              <a:t>Required Functionality</a:t>
            </a:r>
          </a:p>
          <a:p>
            <a:pPr lvl="2"/>
            <a:r>
              <a:rPr lang="en-US" b="0" dirty="0" err="1"/>
              <a:t>Testbench</a:t>
            </a:r>
            <a:r>
              <a:rPr lang="en-US" b="0" dirty="0"/>
              <a:t> for the </a:t>
            </a:r>
            <a:r>
              <a:rPr lang="en-US" b="0" dirty="0" err="1"/>
              <a:t>datapath</a:t>
            </a:r>
            <a:r>
              <a:rPr lang="en-US" b="0" dirty="0"/>
              <a:t> unit showing data (different value than what is given in the </a:t>
            </a:r>
            <a:r>
              <a:rPr lang="en-US" b="0" dirty="0" err="1"/>
              <a:t>testbench</a:t>
            </a:r>
            <a:r>
              <a:rPr lang="en-US" b="0" dirty="0"/>
              <a:t>) coming out of the audio codec and being converted from signed to unsigned and then to </a:t>
            </a:r>
            <a:r>
              <a:rPr lang="en-US" b="0" dirty="0" err="1"/>
              <a:t>std_logic_vector</a:t>
            </a:r>
            <a:r>
              <a:rPr lang="en-US" b="0" dirty="0"/>
              <a:t> to go into your BRAM. Include calculations to back up what the waveform shows.</a:t>
            </a:r>
          </a:p>
          <a:p>
            <a:pPr lvl="2"/>
            <a:r>
              <a:rPr lang="en-US" b="0" dirty="0"/>
              <a:t>For Bonus Points: Testbench for the </a:t>
            </a:r>
            <a:r>
              <a:rPr lang="en-US" b="0" dirty="0" err="1"/>
              <a:t>datapath</a:t>
            </a:r>
            <a:r>
              <a:rPr lang="en-US" b="0" dirty="0"/>
              <a:t> unit showing that same data coming out of the BRAM. Make sure you show the read address and the data values coming out. This will require you to set your control words on the testbench. </a:t>
            </a:r>
          </a:p>
          <a:p>
            <a:pPr lvl="2"/>
            <a:endParaRPr lang="en-US" b="0" dirty="0"/>
          </a:p>
          <a:p>
            <a:pPr lvl="2" eaLnBrk="1" hangingPunct="1">
              <a:lnSpc>
                <a:spcPct val="80000"/>
              </a:lnSpc>
            </a:pPr>
            <a:endParaRPr lang="en-US" dirty="0"/>
          </a:p>
        </p:txBody>
      </p:sp>
      <p:sp>
        <p:nvSpPr>
          <p:cNvPr id="5" name="Slide Number Placeholder 3"/>
          <p:cNvSpPr>
            <a:spLocks noGrp="1"/>
          </p:cNvSpPr>
          <p:nvPr>
            <p:ph type="sldNum" sz="quarter" idx="10"/>
          </p:nvPr>
        </p:nvSpPr>
        <p:spPr>
          <a:xfrm>
            <a:off x="6910388" y="6253163"/>
            <a:ext cx="2133600" cy="476250"/>
          </a:xfrm>
        </p:spPr>
        <p:txBody>
          <a:bodyPr/>
          <a:lstStyle/>
          <a:p>
            <a:pPr>
              <a:defRPr/>
            </a:pPr>
            <a:fld id="{62D6D4B2-7611-498F-8780-1EDC26277454}" type="slidenum">
              <a:rPr lang="en-US" smtClean="0">
                <a:solidFill>
                  <a:srgbClr val="000000"/>
                </a:solidFill>
              </a:rPr>
              <a:pPr>
                <a:defRPr/>
              </a:pPr>
              <a:t>27</a:t>
            </a:fld>
            <a:endParaRPr lang="en-US" dirty="0">
              <a:solidFill>
                <a:srgbClr val="000000"/>
              </a:solidFill>
            </a:endParaRPr>
          </a:p>
        </p:txBody>
      </p:sp>
    </p:spTree>
    <p:extLst>
      <p:ext uri="{BB962C8B-B14F-4D97-AF65-F5344CB8AC3E}">
        <p14:creationId xmlns:p14="http://schemas.microsoft.com/office/powerpoint/2010/main" val="14693110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2 – Requirements</a:t>
            </a:r>
            <a:br>
              <a:rPr lang="en-US" dirty="0"/>
            </a:br>
            <a:r>
              <a:rPr lang="en-US" dirty="0"/>
              <a:t>B-Level Functionality</a:t>
            </a:r>
          </a:p>
        </p:txBody>
      </p:sp>
      <p:sp>
        <p:nvSpPr>
          <p:cNvPr id="4" name="Content Placeholder 3"/>
          <p:cNvSpPr>
            <a:spLocks noGrp="1"/>
          </p:cNvSpPr>
          <p:nvPr>
            <p:ph idx="1"/>
          </p:nvPr>
        </p:nvSpPr>
        <p:spPr/>
        <p:txBody>
          <a:bodyPr/>
          <a:lstStyle/>
          <a:p>
            <a:r>
              <a:rPr lang="en-US" dirty="0"/>
              <a:t>B-level Functionality</a:t>
            </a:r>
          </a:p>
          <a:p>
            <a:pPr lvl="1"/>
            <a:r>
              <a:rPr lang="en-US" b="0" dirty="0"/>
              <a:t>Meet all the requirements of required functionality</a:t>
            </a:r>
          </a:p>
          <a:p>
            <a:pPr lvl="1"/>
            <a:r>
              <a:rPr lang="en-US" b="0" dirty="0"/>
              <a:t>Add a second channel (in green).</a:t>
            </a:r>
          </a:p>
          <a:p>
            <a:pPr lvl="1"/>
            <a:r>
              <a:rPr lang="en-US" b="0" dirty="0"/>
              <a:t>Integrate the button </a:t>
            </a:r>
            <a:r>
              <a:rPr lang="en-US" b="0" dirty="0" err="1"/>
              <a:t>debouncing</a:t>
            </a:r>
            <a:r>
              <a:rPr lang="en-US" b="0" dirty="0"/>
              <a:t> strategy in HW #7 to </a:t>
            </a:r>
            <a:r>
              <a:rPr lang="en-US" b="0" dirty="0" err="1"/>
              <a:t>debounce</a:t>
            </a:r>
            <a:r>
              <a:rPr lang="en-US" b="0" dirty="0"/>
              <a:t> the buttons controlling the trigger time and trigger voltage.</a:t>
            </a:r>
          </a:p>
          <a:p>
            <a:pPr lvl="1"/>
            <a:r>
              <a:rPr lang="en-US" b="0" dirty="0"/>
              <a:t>Move the cursors on the screen.</a:t>
            </a:r>
          </a:p>
        </p:txBody>
      </p:sp>
      <p:sp>
        <p:nvSpPr>
          <p:cNvPr id="5" name="Slide Number Placeholder 3"/>
          <p:cNvSpPr>
            <a:spLocks noGrp="1"/>
          </p:cNvSpPr>
          <p:nvPr>
            <p:ph type="sldNum" sz="quarter" idx="10"/>
          </p:nvPr>
        </p:nvSpPr>
        <p:spPr>
          <a:xfrm>
            <a:off x="6910388" y="6253163"/>
            <a:ext cx="2133600" cy="476250"/>
          </a:xfrm>
        </p:spPr>
        <p:txBody>
          <a:bodyPr/>
          <a:lstStyle/>
          <a:p>
            <a:pPr>
              <a:defRPr/>
            </a:pPr>
            <a:fld id="{62D6D4B2-7611-498F-8780-1EDC26277454}" type="slidenum">
              <a:rPr lang="en-US" smtClean="0">
                <a:solidFill>
                  <a:srgbClr val="000000"/>
                </a:solidFill>
              </a:rPr>
              <a:pPr>
                <a:defRPr/>
              </a:pPr>
              <a:t>28</a:t>
            </a:fld>
            <a:endParaRPr lang="en-US" dirty="0">
              <a:solidFill>
                <a:srgbClr val="000000"/>
              </a:solidFill>
            </a:endParaRPr>
          </a:p>
        </p:txBody>
      </p:sp>
    </p:spTree>
    <p:extLst>
      <p:ext uri="{BB962C8B-B14F-4D97-AF65-F5344CB8AC3E}">
        <p14:creationId xmlns:p14="http://schemas.microsoft.com/office/powerpoint/2010/main" val="3633920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2 – Requirements</a:t>
            </a:r>
            <a:br>
              <a:rPr lang="en-US" dirty="0"/>
            </a:br>
            <a:r>
              <a:rPr lang="en-US" dirty="0"/>
              <a:t>A-Level Functionality</a:t>
            </a:r>
          </a:p>
        </p:txBody>
      </p:sp>
      <p:sp>
        <p:nvSpPr>
          <p:cNvPr id="4" name="Content Placeholder 3"/>
          <p:cNvSpPr>
            <a:spLocks noGrp="1"/>
          </p:cNvSpPr>
          <p:nvPr>
            <p:ph idx="1"/>
          </p:nvPr>
        </p:nvSpPr>
        <p:spPr/>
        <p:txBody>
          <a:bodyPr/>
          <a:lstStyle/>
          <a:p>
            <a:r>
              <a:rPr lang="en-US" dirty="0"/>
              <a:t>A-level Functionality</a:t>
            </a:r>
          </a:p>
          <a:p>
            <a:pPr lvl="1"/>
            <a:r>
              <a:rPr lang="en-US" b="0" dirty="0"/>
              <a:t>Meet all the requirements of B-level functionality.</a:t>
            </a:r>
          </a:p>
          <a:p>
            <a:pPr lvl="1"/>
            <a:r>
              <a:rPr lang="en-US" b="0" dirty="0"/>
              <a:t>Use the trigger voltage marker to establish the actual trigger voltage used to capture the waveform. As the trigger is moved up and down, you should see the point at which the waveform intersects the left side of the screen change.</a:t>
            </a:r>
          </a:p>
          <a:p>
            <a:pPr lvl="2" eaLnBrk="1" hangingPunct="1">
              <a:lnSpc>
                <a:spcPct val="80000"/>
              </a:lnSpc>
            </a:pPr>
            <a:endParaRPr lang="en-US" dirty="0"/>
          </a:p>
        </p:txBody>
      </p:sp>
      <p:sp>
        <p:nvSpPr>
          <p:cNvPr id="5" name="Slide Number Placeholder 3"/>
          <p:cNvSpPr>
            <a:spLocks noGrp="1"/>
          </p:cNvSpPr>
          <p:nvPr>
            <p:ph type="sldNum" sz="quarter" idx="10"/>
          </p:nvPr>
        </p:nvSpPr>
        <p:spPr>
          <a:xfrm>
            <a:off x="6910388" y="6253163"/>
            <a:ext cx="2133600" cy="476250"/>
          </a:xfrm>
        </p:spPr>
        <p:txBody>
          <a:bodyPr/>
          <a:lstStyle/>
          <a:p>
            <a:pPr>
              <a:defRPr/>
            </a:pPr>
            <a:fld id="{62D6D4B2-7611-498F-8780-1EDC26277454}" type="slidenum">
              <a:rPr lang="en-US" smtClean="0">
                <a:solidFill>
                  <a:srgbClr val="000000"/>
                </a:solidFill>
              </a:rPr>
              <a:pPr>
                <a:defRPr/>
              </a:pPr>
              <a:t>29</a:t>
            </a:fld>
            <a:endParaRPr lang="en-US" dirty="0">
              <a:solidFill>
                <a:srgbClr val="000000"/>
              </a:solidFill>
            </a:endParaRPr>
          </a:p>
        </p:txBody>
      </p:sp>
    </p:spTree>
    <p:extLst>
      <p:ext uri="{BB962C8B-B14F-4D97-AF65-F5344CB8AC3E}">
        <p14:creationId xmlns:p14="http://schemas.microsoft.com/office/powerpoint/2010/main" val="5179689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cap="none" dirty="0"/>
              <a:t>Lab 2 – Data Acquisition, Storage and Display</a:t>
            </a:r>
          </a:p>
        </p:txBody>
      </p:sp>
      <p:sp>
        <p:nvSpPr>
          <p:cNvPr id="7" name="Text Placeholder 6"/>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2D6D4B2-7611-498F-8780-1EDC26277454}" type="slidenum">
              <a:rPr lang="en-US" smtClean="0">
                <a:solidFill>
                  <a:srgbClr val="000000"/>
                </a:solidFill>
              </a:rPr>
              <a:pPr>
                <a:defRPr/>
              </a:pPr>
              <a:t>3</a:t>
            </a:fld>
            <a:endParaRPr lang="en-US" dirty="0">
              <a:solidFill>
                <a:srgbClr val="000000"/>
              </a:solidFill>
            </a:endParaRPr>
          </a:p>
        </p:txBody>
      </p:sp>
    </p:spTree>
    <p:extLst>
      <p:ext uri="{BB962C8B-B14F-4D97-AF65-F5344CB8AC3E}">
        <p14:creationId xmlns:p14="http://schemas.microsoft.com/office/powerpoint/2010/main" val="28900134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2 – Requirements</a:t>
            </a:r>
            <a:br>
              <a:rPr lang="en-US" dirty="0"/>
            </a:br>
            <a:r>
              <a:rPr lang="en-US" dirty="0"/>
              <a:t>Turn In</a:t>
            </a:r>
          </a:p>
        </p:txBody>
      </p:sp>
      <p:sp>
        <p:nvSpPr>
          <p:cNvPr id="4" name="Content Placeholder 3"/>
          <p:cNvSpPr>
            <a:spLocks noGrp="1"/>
          </p:cNvSpPr>
          <p:nvPr>
            <p:ph idx="1"/>
          </p:nvPr>
        </p:nvSpPr>
        <p:spPr/>
        <p:txBody>
          <a:bodyPr/>
          <a:lstStyle/>
          <a:p>
            <a:r>
              <a:rPr lang="en-US" dirty="0"/>
              <a:t>Turn In Requirements</a:t>
            </a:r>
          </a:p>
          <a:p>
            <a:pPr lvl="1"/>
            <a:r>
              <a:rPr lang="en-US" b="0" dirty="0"/>
              <a:t>All your work in this lab is to be submitted using </a:t>
            </a:r>
            <a:r>
              <a:rPr lang="en-US" b="0" dirty="0" err="1"/>
              <a:t>Bitbucket</a:t>
            </a:r>
            <a:r>
              <a:rPr lang="en-US" b="0" dirty="0"/>
              <a:t>. The main part of the lab is your README, documenting your design. Your README must include the following:</a:t>
            </a:r>
          </a:p>
          <a:p>
            <a:pPr lvl="1"/>
            <a:r>
              <a:rPr lang="en-US" dirty="0"/>
              <a:t>Objectives or Purpose </a:t>
            </a:r>
            <a:r>
              <a:rPr lang="en-US" b="0" dirty="0"/>
              <a:t>- Provide a brief overview of the problem.</a:t>
            </a:r>
          </a:p>
          <a:p>
            <a:pPr lvl="1"/>
            <a:r>
              <a:rPr lang="en-US" dirty="0"/>
              <a:t>Preliminary Design</a:t>
            </a:r>
            <a:r>
              <a:rPr lang="en-US" b="0" dirty="0"/>
              <a:t> - Include prelab material or lab handout info.</a:t>
            </a:r>
          </a:p>
          <a:p>
            <a:pPr lvl="1"/>
            <a:r>
              <a:rPr lang="en-US" dirty="0"/>
              <a:t>Software Flowchart </a:t>
            </a:r>
            <a:r>
              <a:rPr lang="en-US" b="0" dirty="0"/>
              <a:t>- Include a flowchart at a high level showing your oscilloscope functionality. PowerPoint or Google Drawings works well for this.</a:t>
            </a:r>
          </a:p>
        </p:txBody>
      </p:sp>
      <p:sp>
        <p:nvSpPr>
          <p:cNvPr id="6" name="Slide Number Placeholder 3">
            <a:extLst>
              <a:ext uri="{FF2B5EF4-FFF2-40B4-BE49-F238E27FC236}">
                <a16:creationId xmlns:a16="http://schemas.microsoft.com/office/drawing/2014/main" id="{2EFBBE4C-DF10-4506-9B73-6034FF357EEE}"/>
              </a:ext>
            </a:extLst>
          </p:cNvPr>
          <p:cNvSpPr>
            <a:spLocks noGrp="1"/>
          </p:cNvSpPr>
          <p:nvPr>
            <p:ph type="sldNum" sz="quarter" idx="10"/>
          </p:nvPr>
        </p:nvSpPr>
        <p:spPr>
          <a:xfrm>
            <a:off x="6910388" y="6383798"/>
            <a:ext cx="2133600" cy="476250"/>
          </a:xfrm>
        </p:spPr>
        <p:txBody>
          <a:bodyPr/>
          <a:lstStyle/>
          <a:p>
            <a:pPr>
              <a:defRPr/>
            </a:pPr>
            <a:fld id="{62D6D4B2-7611-498F-8780-1EDC26277454}" type="slidenum">
              <a:rPr lang="en-US" smtClean="0">
                <a:solidFill>
                  <a:srgbClr val="000000"/>
                </a:solidFill>
              </a:rPr>
              <a:pPr>
                <a:defRPr/>
              </a:pPr>
              <a:t>30</a:t>
            </a:fld>
            <a:endParaRPr lang="en-US" dirty="0">
              <a:solidFill>
                <a:srgbClr val="000000"/>
              </a:solidFill>
            </a:endParaRPr>
          </a:p>
        </p:txBody>
      </p:sp>
    </p:spTree>
    <p:extLst>
      <p:ext uri="{BB962C8B-B14F-4D97-AF65-F5344CB8AC3E}">
        <p14:creationId xmlns:p14="http://schemas.microsoft.com/office/powerpoint/2010/main" val="15181570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2 – Requirements</a:t>
            </a:r>
            <a:br>
              <a:rPr lang="en-US" dirty="0"/>
            </a:br>
            <a:r>
              <a:rPr lang="en-US" dirty="0"/>
              <a:t>Turn In Continued 1</a:t>
            </a:r>
          </a:p>
        </p:txBody>
      </p:sp>
      <p:sp>
        <p:nvSpPr>
          <p:cNvPr id="4" name="Content Placeholder 3"/>
          <p:cNvSpPr>
            <a:spLocks noGrp="1"/>
          </p:cNvSpPr>
          <p:nvPr>
            <p:ph idx="1"/>
          </p:nvPr>
        </p:nvSpPr>
        <p:spPr/>
        <p:txBody>
          <a:bodyPr/>
          <a:lstStyle/>
          <a:p>
            <a:r>
              <a:rPr lang="en-US" dirty="0"/>
              <a:t>Turn In Requirements</a:t>
            </a:r>
          </a:p>
          <a:p>
            <a:pPr lvl="1"/>
            <a:r>
              <a:rPr lang="en-US" dirty="0"/>
              <a:t>Hardware Schematic or Implementation</a:t>
            </a:r>
            <a:r>
              <a:rPr lang="en-US" b="0" dirty="0"/>
              <a:t> - Provide block-diagram of your solution using the </a:t>
            </a:r>
            <a:r>
              <a:rPr lang="en-US" dirty="0"/>
              <a:t>signal names in your code</a:t>
            </a:r>
            <a:r>
              <a:rPr lang="en-US" b="0" dirty="0"/>
              <a:t>. The block diagram given above is somewhat incomplete, </a:t>
            </a:r>
            <a:r>
              <a:rPr lang="en-US" dirty="0"/>
              <a:t>make sure to include corrections to this diagram</a:t>
            </a:r>
            <a:r>
              <a:rPr lang="en-US" b="0" dirty="0"/>
              <a:t>. An editable block diagram PPT is provided at the top of the page. For each module that you built, explain its overall purpose, inputs, outputs, and behavior. Include all your </a:t>
            </a:r>
            <a:r>
              <a:rPr lang="en-US" b="0" dirty="0" err="1"/>
              <a:t>vhdl</a:t>
            </a:r>
            <a:r>
              <a:rPr lang="en-US" b="0" dirty="0"/>
              <a:t> files (code and testbench), </a:t>
            </a:r>
            <a:r>
              <a:rPr lang="en-US" b="0" dirty="0" err="1"/>
              <a:t>wcfg</a:t>
            </a:r>
            <a:r>
              <a:rPr lang="en-US" b="0" dirty="0"/>
              <a:t> file, and bit files. Leave them in your Lab project folder where </a:t>
            </a:r>
            <a:r>
              <a:rPr lang="en-US" b="0" dirty="0" err="1"/>
              <a:t>Vivado</a:t>
            </a:r>
            <a:r>
              <a:rPr lang="en-US" b="0" dirty="0"/>
              <a:t> puts them. Do not move them to a "code" folder.</a:t>
            </a:r>
          </a:p>
        </p:txBody>
      </p:sp>
      <p:sp>
        <p:nvSpPr>
          <p:cNvPr id="6" name="Slide Number Placeholder 3">
            <a:extLst>
              <a:ext uri="{FF2B5EF4-FFF2-40B4-BE49-F238E27FC236}">
                <a16:creationId xmlns:a16="http://schemas.microsoft.com/office/drawing/2014/main" id="{2EFBBE4C-DF10-4506-9B73-6034FF357EEE}"/>
              </a:ext>
            </a:extLst>
          </p:cNvPr>
          <p:cNvSpPr>
            <a:spLocks noGrp="1"/>
          </p:cNvSpPr>
          <p:nvPr>
            <p:ph type="sldNum" sz="quarter" idx="10"/>
          </p:nvPr>
        </p:nvSpPr>
        <p:spPr>
          <a:xfrm>
            <a:off x="6910388" y="6383798"/>
            <a:ext cx="2133600" cy="476250"/>
          </a:xfrm>
        </p:spPr>
        <p:txBody>
          <a:bodyPr/>
          <a:lstStyle/>
          <a:p>
            <a:pPr>
              <a:defRPr/>
            </a:pPr>
            <a:fld id="{62D6D4B2-7611-498F-8780-1EDC26277454}" type="slidenum">
              <a:rPr lang="en-US" smtClean="0">
                <a:solidFill>
                  <a:srgbClr val="000000"/>
                </a:solidFill>
              </a:rPr>
              <a:pPr>
                <a:defRPr/>
              </a:pPr>
              <a:t>31</a:t>
            </a:fld>
            <a:endParaRPr lang="en-US" dirty="0">
              <a:solidFill>
                <a:srgbClr val="000000"/>
              </a:solidFill>
            </a:endParaRPr>
          </a:p>
        </p:txBody>
      </p:sp>
    </p:spTree>
    <p:extLst>
      <p:ext uri="{BB962C8B-B14F-4D97-AF65-F5344CB8AC3E}">
        <p14:creationId xmlns:p14="http://schemas.microsoft.com/office/powerpoint/2010/main" val="14177945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2 – Requirements</a:t>
            </a:r>
            <a:br>
              <a:rPr lang="en-US" dirty="0"/>
            </a:br>
            <a:r>
              <a:rPr lang="en-US" dirty="0"/>
              <a:t>Turn In Continued 2</a:t>
            </a:r>
          </a:p>
        </p:txBody>
      </p:sp>
      <p:sp>
        <p:nvSpPr>
          <p:cNvPr id="4" name="Content Placeholder 3"/>
          <p:cNvSpPr>
            <a:spLocks noGrp="1"/>
          </p:cNvSpPr>
          <p:nvPr>
            <p:ph idx="1"/>
          </p:nvPr>
        </p:nvSpPr>
        <p:spPr/>
        <p:txBody>
          <a:bodyPr/>
          <a:lstStyle/>
          <a:p>
            <a:r>
              <a:rPr lang="en-US" dirty="0"/>
              <a:t>Turn In Requirements</a:t>
            </a:r>
          </a:p>
          <a:p>
            <a:pPr lvl="1"/>
            <a:r>
              <a:rPr lang="en-US" dirty="0"/>
              <a:t>Debugging</a:t>
            </a:r>
            <a:r>
              <a:rPr lang="en-US" b="0" dirty="0"/>
              <a:t> - List the major problems you encountered and how you fixed them. This should cover all the problems you encountered in the lab and how you fixed them. Break each problem and solution into separate paragraphs..</a:t>
            </a:r>
          </a:p>
          <a:p>
            <a:pPr lvl="1"/>
            <a:r>
              <a:rPr lang="en-US" dirty="0"/>
              <a:t>Test Methodology or Results </a:t>
            </a:r>
            <a:r>
              <a:rPr lang="en-US" b="0" dirty="0"/>
              <a:t>- Briefly describe the methods used to verify system functionality. Show proof of functionality for Gate Checks and Functionalities. For Required Functionality a picture of your </a:t>
            </a:r>
            <a:r>
              <a:rPr lang="en-US" b="0" dirty="0" err="1"/>
              <a:t>scopeface</a:t>
            </a:r>
            <a:r>
              <a:rPr lang="en-US" b="0" dirty="0"/>
              <a:t> is acceptable, but A-Functionality will probably require video. Additionally, you should be pushing a copy of your bit file.</a:t>
            </a:r>
          </a:p>
        </p:txBody>
      </p:sp>
      <p:sp>
        <p:nvSpPr>
          <p:cNvPr id="6" name="Slide Number Placeholder 3">
            <a:extLst>
              <a:ext uri="{FF2B5EF4-FFF2-40B4-BE49-F238E27FC236}">
                <a16:creationId xmlns:a16="http://schemas.microsoft.com/office/drawing/2014/main" id="{2EFBBE4C-DF10-4506-9B73-6034FF357EEE}"/>
              </a:ext>
            </a:extLst>
          </p:cNvPr>
          <p:cNvSpPr>
            <a:spLocks noGrp="1"/>
          </p:cNvSpPr>
          <p:nvPr>
            <p:ph type="sldNum" sz="quarter" idx="10"/>
          </p:nvPr>
        </p:nvSpPr>
        <p:spPr>
          <a:xfrm>
            <a:off x="6910388" y="6383798"/>
            <a:ext cx="2133600" cy="476250"/>
          </a:xfrm>
        </p:spPr>
        <p:txBody>
          <a:bodyPr/>
          <a:lstStyle/>
          <a:p>
            <a:pPr>
              <a:defRPr/>
            </a:pPr>
            <a:fld id="{62D6D4B2-7611-498F-8780-1EDC26277454}" type="slidenum">
              <a:rPr lang="en-US" smtClean="0">
                <a:solidFill>
                  <a:srgbClr val="000000"/>
                </a:solidFill>
              </a:rPr>
              <a:pPr>
                <a:defRPr/>
              </a:pPr>
              <a:t>32</a:t>
            </a:fld>
            <a:endParaRPr lang="en-US" dirty="0">
              <a:solidFill>
                <a:srgbClr val="000000"/>
              </a:solidFill>
            </a:endParaRPr>
          </a:p>
        </p:txBody>
      </p:sp>
    </p:spTree>
    <p:extLst>
      <p:ext uri="{BB962C8B-B14F-4D97-AF65-F5344CB8AC3E}">
        <p14:creationId xmlns:p14="http://schemas.microsoft.com/office/powerpoint/2010/main" val="11858919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2 – Requirements</a:t>
            </a:r>
            <a:br>
              <a:rPr lang="en-US" dirty="0"/>
            </a:br>
            <a:r>
              <a:rPr lang="en-US" dirty="0"/>
              <a:t>Turn In Continued 3</a:t>
            </a:r>
          </a:p>
        </p:txBody>
      </p:sp>
      <p:sp>
        <p:nvSpPr>
          <p:cNvPr id="4" name="Content Placeholder 3"/>
          <p:cNvSpPr>
            <a:spLocks noGrp="1"/>
          </p:cNvSpPr>
          <p:nvPr>
            <p:ph idx="1"/>
          </p:nvPr>
        </p:nvSpPr>
        <p:spPr/>
        <p:txBody>
          <a:bodyPr/>
          <a:lstStyle/>
          <a:p>
            <a:r>
              <a:rPr lang="en-US" dirty="0"/>
              <a:t>Turn In Requirements</a:t>
            </a:r>
          </a:p>
          <a:p>
            <a:pPr lvl="1"/>
            <a:r>
              <a:rPr lang="en-US" dirty="0"/>
              <a:t>Questions on Capability </a:t>
            </a:r>
            <a:r>
              <a:rPr lang="en-US" b="0" dirty="0"/>
              <a:t>- Well you have built a oscilloscope, what are its capabilities?</a:t>
            </a:r>
          </a:p>
          <a:p>
            <a:pPr marL="1260475" lvl="2" indent="-457200">
              <a:buFont typeface="+mj-lt"/>
              <a:buAutoNum type="arabicPeriod"/>
            </a:pPr>
            <a:r>
              <a:rPr lang="en-US" sz="1900" b="0" dirty="0"/>
              <a:t>The horizontal axis represents time. There are 10 major divisions on the display; how long does each major division represent?</a:t>
            </a:r>
          </a:p>
          <a:p>
            <a:pPr marL="1260475" lvl="2" indent="-457200">
              <a:buFont typeface="+mj-lt"/>
              <a:buAutoNum type="arabicPeriod"/>
            </a:pPr>
            <a:r>
              <a:rPr lang="en-US" sz="1900" b="0" dirty="0"/>
              <a:t>Each major time division is split into 4 minor division, how long does each minor division represent?</a:t>
            </a:r>
          </a:p>
          <a:p>
            <a:pPr marL="1260475" lvl="2" indent="-457200">
              <a:buFont typeface="+mj-lt"/>
              <a:buAutoNum type="arabicPeriod"/>
            </a:pPr>
            <a:r>
              <a:rPr lang="en-US" sz="1900" b="0" dirty="0"/>
              <a:t>Generate a sine wave that can be fully captured on your display (like the yellow channel in the image at the top of this web page). Record its height in major and minor vertical divisions. Measure this same audio output using the break out audio cable or connect to the tip or ring and ground to the sleeve ground. Record the peak-to-peak voltage. Compute the number of volts in each major and minor vertical division.</a:t>
            </a:r>
          </a:p>
        </p:txBody>
      </p:sp>
      <p:sp>
        <p:nvSpPr>
          <p:cNvPr id="6" name="Slide Number Placeholder 3">
            <a:extLst>
              <a:ext uri="{FF2B5EF4-FFF2-40B4-BE49-F238E27FC236}">
                <a16:creationId xmlns:a16="http://schemas.microsoft.com/office/drawing/2014/main" id="{2EFBBE4C-DF10-4506-9B73-6034FF357EEE}"/>
              </a:ext>
            </a:extLst>
          </p:cNvPr>
          <p:cNvSpPr>
            <a:spLocks noGrp="1"/>
          </p:cNvSpPr>
          <p:nvPr>
            <p:ph type="sldNum" sz="quarter" idx="10"/>
          </p:nvPr>
        </p:nvSpPr>
        <p:spPr>
          <a:xfrm>
            <a:off x="6910388" y="6383798"/>
            <a:ext cx="2133600" cy="476250"/>
          </a:xfrm>
        </p:spPr>
        <p:txBody>
          <a:bodyPr/>
          <a:lstStyle/>
          <a:p>
            <a:pPr>
              <a:defRPr/>
            </a:pPr>
            <a:fld id="{62D6D4B2-7611-498F-8780-1EDC26277454}" type="slidenum">
              <a:rPr lang="en-US" smtClean="0">
                <a:solidFill>
                  <a:srgbClr val="000000"/>
                </a:solidFill>
              </a:rPr>
              <a:pPr>
                <a:defRPr/>
              </a:pPr>
              <a:t>33</a:t>
            </a:fld>
            <a:endParaRPr lang="en-US" dirty="0">
              <a:solidFill>
                <a:srgbClr val="000000"/>
              </a:solidFill>
            </a:endParaRPr>
          </a:p>
        </p:txBody>
      </p:sp>
    </p:spTree>
    <p:extLst>
      <p:ext uri="{BB962C8B-B14F-4D97-AF65-F5344CB8AC3E}">
        <p14:creationId xmlns:p14="http://schemas.microsoft.com/office/powerpoint/2010/main" val="7696123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2 – Requirements</a:t>
            </a:r>
            <a:br>
              <a:rPr lang="en-US" dirty="0"/>
            </a:br>
            <a:r>
              <a:rPr lang="en-US" dirty="0"/>
              <a:t>Turn In Continued 4</a:t>
            </a:r>
          </a:p>
        </p:txBody>
      </p:sp>
      <p:sp>
        <p:nvSpPr>
          <p:cNvPr id="4" name="Content Placeholder 3"/>
          <p:cNvSpPr>
            <a:spLocks noGrp="1"/>
          </p:cNvSpPr>
          <p:nvPr>
            <p:ph idx="1"/>
          </p:nvPr>
        </p:nvSpPr>
        <p:spPr/>
        <p:txBody>
          <a:bodyPr/>
          <a:lstStyle/>
          <a:p>
            <a:r>
              <a:rPr lang="en-US" dirty="0"/>
              <a:t>Turn In Requirements</a:t>
            </a:r>
          </a:p>
          <a:p>
            <a:pPr lvl="1"/>
            <a:r>
              <a:rPr lang="en-US" dirty="0"/>
              <a:t>Questions on Capability Continued </a:t>
            </a:r>
            <a:r>
              <a:rPr lang="en-US" b="0" dirty="0"/>
              <a:t>-</a:t>
            </a:r>
            <a:endParaRPr lang="en-US" sz="1900" b="0" dirty="0"/>
          </a:p>
          <a:p>
            <a:pPr marL="1260475" lvl="2" indent="-457200">
              <a:buFont typeface="+mj-lt"/>
              <a:buAutoNum type="arabicPeriod" startAt="4"/>
            </a:pPr>
            <a:r>
              <a:rPr lang="en-US" sz="1900" b="0" dirty="0"/>
              <a:t>Starting at address 0, how long does it take to fill the entire memory with audio samples (coming in at 48kHz)?</a:t>
            </a:r>
          </a:p>
          <a:p>
            <a:pPr marL="1260475" lvl="2" indent="-457200">
              <a:buFont typeface="+mj-lt"/>
              <a:buAutoNum type="arabicPeriod" startAt="4"/>
            </a:pPr>
            <a:r>
              <a:rPr lang="en-US" sz="1900" b="0" dirty="0"/>
              <a:t>How long does it take to completely draw the display once?</a:t>
            </a:r>
          </a:p>
          <a:p>
            <a:pPr marL="1260475" lvl="2" indent="-457200">
              <a:buFont typeface="+mj-lt"/>
              <a:buAutoNum type="arabicPeriod" startAt="4"/>
            </a:pPr>
            <a:r>
              <a:rPr lang="en-US" sz="1900" b="0" dirty="0"/>
              <a:t>The question is likely relevant to Lab 3 - how long is the </a:t>
            </a:r>
            <a:r>
              <a:rPr lang="en-US" sz="1900" b="0" dirty="0" err="1"/>
              <a:t>v_synch</a:t>
            </a:r>
            <a:r>
              <a:rPr lang="en-US" sz="1900" b="0" dirty="0"/>
              <a:t> signal held low?</a:t>
            </a:r>
          </a:p>
          <a:p>
            <a:pPr lvl="1"/>
            <a:r>
              <a:rPr lang="en-US" dirty="0"/>
              <a:t>Conclusion</a:t>
            </a:r>
            <a:r>
              <a:rPr lang="en-US" b="0" dirty="0"/>
              <a:t> - Explain what your learned from this lab and what changes you would recommend in future years to this lab or the lectures leading up to this lab.</a:t>
            </a:r>
          </a:p>
          <a:p>
            <a:pPr lvl="1"/>
            <a:r>
              <a:rPr lang="en-US" dirty="0"/>
              <a:t>Documentation</a:t>
            </a:r>
            <a:r>
              <a:rPr lang="en-US" b="0" dirty="0"/>
              <a:t> - Document any help or </a:t>
            </a:r>
            <a:r>
              <a:rPr lang="en-US" b="0" dirty="0" err="1"/>
              <a:t>resourses</a:t>
            </a:r>
            <a:r>
              <a:rPr lang="en-US" b="0" dirty="0"/>
              <a:t> used for the lab.</a:t>
            </a:r>
          </a:p>
        </p:txBody>
      </p:sp>
      <p:sp>
        <p:nvSpPr>
          <p:cNvPr id="6" name="Slide Number Placeholder 3">
            <a:extLst>
              <a:ext uri="{FF2B5EF4-FFF2-40B4-BE49-F238E27FC236}">
                <a16:creationId xmlns:a16="http://schemas.microsoft.com/office/drawing/2014/main" id="{2EFBBE4C-DF10-4506-9B73-6034FF357EEE}"/>
              </a:ext>
            </a:extLst>
          </p:cNvPr>
          <p:cNvSpPr>
            <a:spLocks noGrp="1"/>
          </p:cNvSpPr>
          <p:nvPr>
            <p:ph type="sldNum" sz="quarter" idx="10"/>
          </p:nvPr>
        </p:nvSpPr>
        <p:spPr>
          <a:xfrm>
            <a:off x="6910388" y="6383798"/>
            <a:ext cx="2133600" cy="476250"/>
          </a:xfrm>
        </p:spPr>
        <p:txBody>
          <a:bodyPr/>
          <a:lstStyle/>
          <a:p>
            <a:pPr>
              <a:defRPr/>
            </a:pPr>
            <a:fld id="{62D6D4B2-7611-498F-8780-1EDC26277454}" type="slidenum">
              <a:rPr lang="en-US" smtClean="0">
                <a:solidFill>
                  <a:srgbClr val="000000"/>
                </a:solidFill>
              </a:rPr>
              <a:pPr>
                <a:defRPr/>
              </a:pPr>
              <a:t>34</a:t>
            </a:fld>
            <a:endParaRPr lang="en-US" dirty="0">
              <a:solidFill>
                <a:srgbClr val="000000"/>
              </a:solidFill>
            </a:endParaRPr>
          </a:p>
        </p:txBody>
      </p:sp>
    </p:spTree>
    <p:extLst>
      <p:ext uri="{BB962C8B-B14F-4D97-AF65-F5344CB8AC3E}">
        <p14:creationId xmlns:p14="http://schemas.microsoft.com/office/powerpoint/2010/main" val="12180225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2 – Lab Overview</a:t>
            </a:r>
          </a:p>
        </p:txBody>
      </p:sp>
      <p:sp>
        <p:nvSpPr>
          <p:cNvPr id="4" name="Content Placeholder 3"/>
          <p:cNvSpPr>
            <a:spLocks noGrp="1"/>
          </p:cNvSpPr>
          <p:nvPr>
            <p:ph idx="1"/>
          </p:nvPr>
        </p:nvSpPr>
        <p:spPr>
          <a:xfrm>
            <a:off x="581736" y="1523052"/>
            <a:ext cx="8131175" cy="4324350"/>
          </a:xfrm>
        </p:spPr>
        <p:txBody>
          <a:bodyPr/>
          <a:lstStyle/>
          <a:p>
            <a:r>
              <a:rPr lang="en-US" b="0" dirty="0"/>
              <a:t>Lab Overview - Integrate the video display controller developed in Lab 1 with the audio codec on the </a:t>
            </a:r>
            <a:r>
              <a:rPr lang="en-US" b="0" dirty="0" err="1"/>
              <a:t>Nexys</a:t>
            </a:r>
            <a:r>
              <a:rPr lang="en-US" b="0" dirty="0"/>
              <a:t> Video board to build a basic 2-channel oscilloscope. </a:t>
            </a:r>
          </a:p>
        </p:txBody>
      </p:sp>
      <p:sp>
        <p:nvSpPr>
          <p:cNvPr id="5" name="Slide Number Placeholder 3"/>
          <p:cNvSpPr>
            <a:spLocks noGrp="1"/>
          </p:cNvSpPr>
          <p:nvPr>
            <p:ph type="sldNum" sz="quarter" idx="10"/>
          </p:nvPr>
        </p:nvSpPr>
        <p:spPr>
          <a:xfrm>
            <a:off x="6910388" y="6253163"/>
            <a:ext cx="2133600" cy="476250"/>
          </a:xfrm>
        </p:spPr>
        <p:txBody>
          <a:bodyPr/>
          <a:lstStyle/>
          <a:p>
            <a:pPr>
              <a:defRPr/>
            </a:pPr>
            <a:fld id="{62D6D4B2-7611-498F-8780-1EDC26277454}" type="slidenum">
              <a:rPr lang="en-US" smtClean="0">
                <a:solidFill>
                  <a:srgbClr val="000000"/>
                </a:solidFill>
              </a:rPr>
              <a:pPr>
                <a:defRPr/>
              </a:pPr>
              <a:t>4</a:t>
            </a:fld>
            <a:endParaRPr lang="en-US" dirty="0">
              <a:solidFill>
                <a:srgbClr val="000000"/>
              </a:solidFill>
            </a:endParaRPr>
          </a:p>
        </p:txBody>
      </p:sp>
      <p:pic>
        <p:nvPicPr>
          <p:cNvPr id="1026" name="Picture 2" descr="http://ece.ninja/383/lab/lab2/img/complet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5991" y="2741684"/>
            <a:ext cx="5486649" cy="4048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76967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2 – Connections</a:t>
            </a:r>
          </a:p>
        </p:txBody>
      </p:sp>
      <p:sp>
        <p:nvSpPr>
          <p:cNvPr id="4" name="Content Placeholder 3"/>
          <p:cNvSpPr>
            <a:spLocks noGrp="1"/>
          </p:cNvSpPr>
          <p:nvPr>
            <p:ph idx="1"/>
          </p:nvPr>
        </p:nvSpPr>
        <p:spPr>
          <a:xfrm>
            <a:off x="581736" y="1523052"/>
            <a:ext cx="8131175" cy="4324350"/>
          </a:xfrm>
        </p:spPr>
        <p:txBody>
          <a:bodyPr/>
          <a:lstStyle/>
          <a:p>
            <a:endParaRPr lang="en-US" b="0" dirty="0"/>
          </a:p>
        </p:txBody>
      </p:sp>
      <p:sp>
        <p:nvSpPr>
          <p:cNvPr id="5" name="Slide Number Placeholder 3"/>
          <p:cNvSpPr>
            <a:spLocks noGrp="1"/>
          </p:cNvSpPr>
          <p:nvPr>
            <p:ph type="sldNum" sz="quarter" idx="10"/>
          </p:nvPr>
        </p:nvSpPr>
        <p:spPr>
          <a:xfrm>
            <a:off x="6910388" y="6198571"/>
            <a:ext cx="2133600" cy="476250"/>
          </a:xfrm>
        </p:spPr>
        <p:txBody>
          <a:bodyPr/>
          <a:lstStyle/>
          <a:p>
            <a:pPr>
              <a:defRPr/>
            </a:pPr>
            <a:fld id="{62D6D4B2-7611-498F-8780-1EDC26277454}" type="slidenum">
              <a:rPr lang="en-US" smtClean="0">
                <a:solidFill>
                  <a:srgbClr val="000000"/>
                </a:solidFill>
              </a:rPr>
              <a:pPr>
                <a:defRPr/>
              </a:pPr>
              <a:t>5</a:t>
            </a:fld>
            <a:endParaRPr lang="en-US" dirty="0">
              <a:solidFill>
                <a:srgbClr val="000000"/>
              </a:solidFill>
            </a:endParaRPr>
          </a:p>
        </p:txBody>
      </p:sp>
      <p:pic>
        <p:nvPicPr>
          <p:cNvPr id="11" name="Picture 4" descr="https://reference.digilentinc.com/_media/reference/programmable-logic/nexys-video/nexys-video-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8625" y="1608170"/>
            <a:ext cx="5715000" cy="5181601"/>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p:cNvSpPr/>
          <p:nvPr/>
        </p:nvSpPr>
        <p:spPr bwMode="auto">
          <a:xfrm>
            <a:off x="5240751" y="5158855"/>
            <a:ext cx="1050878" cy="982640"/>
          </a:xfrm>
          <a:prstGeom prst="ellipse">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eaLnBrk="0" hangingPunct="0">
              <a:spcBef>
                <a:spcPct val="0"/>
              </a:spcBef>
            </a:pPr>
            <a:endParaRPr lang="en-US" sz="1400" dirty="0">
              <a:solidFill>
                <a:srgbClr val="FF0000"/>
              </a:solidFill>
              <a:latin typeface="Arial" pitchFamily="34" charset="0"/>
            </a:endParaRPr>
          </a:p>
          <a:p>
            <a:pPr eaLnBrk="0" hangingPunct="0">
              <a:spcBef>
                <a:spcPct val="0"/>
              </a:spcBef>
            </a:pPr>
            <a:r>
              <a:rPr lang="en-US" sz="2000" dirty="0">
                <a:solidFill>
                  <a:srgbClr val="FF0000"/>
                </a:solidFill>
                <a:latin typeface="Arial" pitchFamily="34" charset="0"/>
              </a:rPr>
              <a:t>	       Buttons</a:t>
            </a:r>
          </a:p>
        </p:txBody>
      </p:sp>
      <p:sp>
        <p:nvSpPr>
          <p:cNvPr id="7" name="Oval 6"/>
          <p:cNvSpPr/>
          <p:nvPr/>
        </p:nvSpPr>
        <p:spPr bwMode="auto">
          <a:xfrm>
            <a:off x="2101764" y="2322401"/>
            <a:ext cx="1050877" cy="736979"/>
          </a:xfrm>
          <a:prstGeom prst="ellipse">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r" eaLnBrk="0" hangingPunct="0">
              <a:spcBef>
                <a:spcPct val="0"/>
              </a:spcBef>
            </a:pPr>
            <a:r>
              <a:rPr lang="en-US" sz="2000" dirty="0">
                <a:solidFill>
                  <a:srgbClr val="FF0000"/>
                </a:solidFill>
                <a:latin typeface="Arial" pitchFamily="34" charset="0"/>
              </a:rPr>
              <a:t>Power		         </a:t>
            </a:r>
          </a:p>
        </p:txBody>
      </p:sp>
      <p:sp>
        <p:nvSpPr>
          <p:cNvPr id="8" name="Oval 7"/>
          <p:cNvSpPr/>
          <p:nvPr/>
        </p:nvSpPr>
        <p:spPr bwMode="auto">
          <a:xfrm>
            <a:off x="3152642" y="1778764"/>
            <a:ext cx="1050877" cy="736979"/>
          </a:xfrm>
          <a:prstGeom prst="ellipse">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b" anchorCtr="0" compatLnSpc="1">
            <a:prstTxWarp prst="textNoShape">
              <a:avLst/>
            </a:prstTxWarp>
          </a:bodyPr>
          <a:lstStyle/>
          <a:p>
            <a:pPr algn="ctr" eaLnBrk="0" hangingPunct="0">
              <a:spcBef>
                <a:spcPct val="0"/>
              </a:spcBef>
            </a:pPr>
            <a:r>
              <a:rPr lang="en-US" sz="2000" dirty="0">
                <a:solidFill>
                  <a:srgbClr val="FF0000"/>
                </a:solidFill>
                <a:latin typeface="Arial" pitchFamily="34" charset="0"/>
              </a:rPr>
              <a:t>HDMI Out</a:t>
            </a:r>
          </a:p>
          <a:p>
            <a:pPr algn="ctr" eaLnBrk="0" hangingPunct="0">
              <a:spcBef>
                <a:spcPct val="0"/>
              </a:spcBef>
            </a:pPr>
            <a:endParaRPr lang="en-US" sz="1400" dirty="0">
              <a:solidFill>
                <a:srgbClr val="FF0000"/>
              </a:solidFill>
              <a:latin typeface="Arial" pitchFamily="34" charset="0"/>
            </a:endParaRPr>
          </a:p>
          <a:p>
            <a:pPr algn="ctr" eaLnBrk="0" hangingPunct="0">
              <a:spcBef>
                <a:spcPct val="0"/>
              </a:spcBef>
            </a:pPr>
            <a:endParaRPr lang="en-US" sz="1400" dirty="0">
              <a:solidFill>
                <a:srgbClr val="FF0000"/>
              </a:solidFill>
              <a:latin typeface="Arial" pitchFamily="34" charset="0"/>
            </a:endParaRPr>
          </a:p>
          <a:p>
            <a:pPr algn="ctr" eaLnBrk="0" hangingPunct="0">
              <a:spcBef>
                <a:spcPct val="0"/>
              </a:spcBef>
            </a:pPr>
            <a:r>
              <a:rPr lang="en-US" sz="1400" dirty="0">
                <a:solidFill>
                  <a:srgbClr val="FF0000"/>
                </a:solidFill>
                <a:latin typeface="Arial" pitchFamily="34" charset="0"/>
              </a:rPr>
              <a:t>         </a:t>
            </a:r>
          </a:p>
        </p:txBody>
      </p:sp>
      <p:sp>
        <p:nvSpPr>
          <p:cNvPr id="9" name="Oval 8"/>
          <p:cNvSpPr/>
          <p:nvPr/>
        </p:nvSpPr>
        <p:spPr bwMode="auto">
          <a:xfrm>
            <a:off x="2224604" y="5650175"/>
            <a:ext cx="805200" cy="495954"/>
          </a:xfrm>
          <a:prstGeom prst="ellipse">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r" eaLnBrk="0" hangingPunct="0">
              <a:spcBef>
                <a:spcPct val="0"/>
              </a:spcBef>
            </a:pPr>
            <a:r>
              <a:rPr lang="en-US" sz="2000" dirty="0">
                <a:solidFill>
                  <a:srgbClr val="FF0000"/>
                </a:solidFill>
                <a:latin typeface="Arial" pitchFamily="34" charset="0"/>
              </a:rPr>
              <a:t>USB </a:t>
            </a:r>
            <a:r>
              <a:rPr lang="en-US" sz="2000" dirty="0" err="1">
                <a:solidFill>
                  <a:srgbClr val="FF0000"/>
                </a:solidFill>
                <a:latin typeface="Arial" pitchFamily="34" charset="0"/>
              </a:rPr>
              <a:t>Prog</a:t>
            </a:r>
            <a:r>
              <a:rPr lang="en-US" sz="2000" dirty="0">
                <a:solidFill>
                  <a:srgbClr val="FF0000"/>
                </a:solidFill>
                <a:latin typeface="Arial" pitchFamily="34" charset="0"/>
              </a:rPr>
              <a:t>		</a:t>
            </a:r>
          </a:p>
        </p:txBody>
      </p:sp>
      <p:sp>
        <p:nvSpPr>
          <p:cNvPr id="10" name="Oval 9"/>
          <p:cNvSpPr/>
          <p:nvPr/>
        </p:nvSpPr>
        <p:spPr bwMode="auto">
          <a:xfrm>
            <a:off x="5445477" y="3166278"/>
            <a:ext cx="477650" cy="418552"/>
          </a:xfrm>
          <a:prstGeom prst="ellipse">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eaLnBrk="0" hangingPunct="0">
              <a:spcBef>
                <a:spcPct val="0"/>
              </a:spcBef>
            </a:pPr>
            <a:r>
              <a:rPr lang="en-US" sz="2000" dirty="0">
                <a:solidFill>
                  <a:srgbClr val="FF0000"/>
                </a:solidFill>
                <a:latin typeface="Arial" pitchFamily="34" charset="0"/>
              </a:rPr>
              <a:t>	    CPU Reset</a:t>
            </a:r>
          </a:p>
        </p:txBody>
      </p:sp>
      <p:sp>
        <p:nvSpPr>
          <p:cNvPr id="12" name="Oval 11"/>
          <p:cNvSpPr/>
          <p:nvPr/>
        </p:nvSpPr>
        <p:spPr bwMode="auto">
          <a:xfrm>
            <a:off x="5088403" y="1781036"/>
            <a:ext cx="595900" cy="736979"/>
          </a:xfrm>
          <a:prstGeom prst="ellipse">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b" anchorCtr="0" compatLnSpc="1">
            <a:prstTxWarp prst="textNoShape">
              <a:avLst/>
            </a:prstTxWarp>
          </a:bodyPr>
          <a:lstStyle/>
          <a:p>
            <a:pPr algn="ctr" eaLnBrk="0" hangingPunct="0">
              <a:spcBef>
                <a:spcPct val="0"/>
              </a:spcBef>
            </a:pPr>
            <a:r>
              <a:rPr lang="en-US" sz="2000" dirty="0">
                <a:solidFill>
                  <a:srgbClr val="FF0000"/>
                </a:solidFill>
                <a:latin typeface="Arial" pitchFamily="34" charset="0"/>
              </a:rPr>
              <a:t>Audio </a:t>
            </a:r>
          </a:p>
          <a:p>
            <a:pPr algn="ctr" eaLnBrk="0" hangingPunct="0">
              <a:spcBef>
                <a:spcPct val="0"/>
              </a:spcBef>
            </a:pPr>
            <a:r>
              <a:rPr lang="en-US" sz="2000" dirty="0">
                <a:solidFill>
                  <a:srgbClr val="FF0000"/>
                </a:solidFill>
                <a:latin typeface="Arial" pitchFamily="34" charset="0"/>
              </a:rPr>
              <a:t>Input </a:t>
            </a:r>
          </a:p>
          <a:p>
            <a:pPr algn="ctr" eaLnBrk="0" hangingPunct="0">
              <a:spcBef>
                <a:spcPct val="0"/>
              </a:spcBef>
            </a:pPr>
            <a:endParaRPr lang="en-US" sz="1400" dirty="0">
              <a:solidFill>
                <a:srgbClr val="FF0000"/>
              </a:solidFill>
              <a:latin typeface="Arial" pitchFamily="34" charset="0"/>
            </a:endParaRPr>
          </a:p>
          <a:p>
            <a:pPr algn="ctr" eaLnBrk="0" hangingPunct="0">
              <a:spcBef>
                <a:spcPct val="0"/>
              </a:spcBef>
            </a:pPr>
            <a:endParaRPr lang="en-US" sz="1400" dirty="0">
              <a:solidFill>
                <a:srgbClr val="FF0000"/>
              </a:solidFill>
              <a:latin typeface="Arial" pitchFamily="34" charset="0"/>
            </a:endParaRPr>
          </a:p>
          <a:p>
            <a:pPr algn="ctr" eaLnBrk="0" hangingPunct="0">
              <a:spcBef>
                <a:spcPct val="0"/>
              </a:spcBef>
            </a:pPr>
            <a:r>
              <a:rPr lang="en-US" sz="1400" dirty="0">
                <a:solidFill>
                  <a:srgbClr val="FF0000"/>
                </a:solidFill>
                <a:latin typeface="Arial" pitchFamily="34" charset="0"/>
              </a:rPr>
              <a:t>         </a:t>
            </a:r>
          </a:p>
        </p:txBody>
      </p:sp>
      <p:sp>
        <p:nvSpPr>
          <p:cNvPr id="13" name="Oval 12"/>
          <p:cNvSpPr/>
          <p:nvPr/>
        </p:nvSpPr>
        <p:spPr bwMode="auto">
          <a:xfrm>
            <a:off x="5735610" y="1783308"/>
            <a:ext cx="595900" cy="736979"/>
          </a:xfrm>
          <a:prstGeom prst="ellipse">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b" anchorCtr="0" compatLnSpc="1">
            <a:prstTxWarp prst="textNoShape">
              <a:avLst/>
            </a:prstTxWarp>
          </a:bodyPr>
          <a:lstStyle/>
          <a:p>
            <a:pPr algn="ctr" eaLnBrk="0" hangingPunct="0">
              <a:spcBef>
                <a:spcPct val="0"/>
              </a:spcBef>
            </a:pPr>
            <a:r>
              <a:rPr lang="en-US" sz="2000" dirty="0">
                <a:solidFill>
                  <a:srgbClr val="FF0000"/>
                </a:solidFill>
                <a:latin typeface="Arial" pitchFamily="34" charset="0"/>
              </a:rPr>
              <a:t> Audio</a:t>
            </a:r>
          </a:p>
          <a:p>
            <a:pPr algn="ctr" eaLnBrk="0" hangingPunct="0">
              <a:spcBef>
                <a:spcPct val="0"/>
              </a:spcBef>
            </a:pPr>
            <a:r>
              <a:rPr lang="en-US" sz="2000" dirty="0">
                <a:solidFill>
                  <a:srgbClr val="FF0000"/>
                </a:solidFill>
                <a:latin typeface="Arial" pitchFamily="34" charset="0"/>
              </a:rPr>
              <a:t>  Output</a:t>
            </a:r>
          </a:p>
          <a:p>
            <a:pPr algn="ctr" eaLnBrk="0" hangingPunct="0">
              <a:spcBef>
                <a:spcPct val="0"/>
              </a:spcBef>
            </a:pPr>
            <a:endParaRPr lang="en-US" sz="1400" dirty="0">
              <a:solidFill>
                <a:srgbClr val="FF0000"/>
              </a:solidFill>
              <a:latin typeface="Arial" pitchFamily="34" charset="0"/>
            </a:endParaRPr>
          </a:p>
          <a:p>
            <a:pPr algn="ctr" eaLnBrk="0" hangingPunct="0">
              <a:spcBef>
                <a:spcPct val="0"/>
              </a:spcBef>
            </a:pPr>
            <a:endParaRPr lang="en-US" sz="1400" dirty="0">
              <a:solidFill>
                <a:srgbClr val="FF0000"/>
              </a:solidFill>
              <a:latin typeface="Arial" pitchFamily="34" charset="0"/>
            </a:endParaRPr>
          </a:p>
          <a:p>
            <a:pPr algn="ctr" eaLnBrk="0" hangingPunct="0">
              <a:spcBef>
                <a:spcPct val="0"/>
              </a:spcBef>
            </a:pPr>
            <a:r>
              <a:rPr lang="en-US" sz="1400" dirty="0">
                <a:solidFill>
                  <a:srgbClr val="FF0000"/>
                </a:solidFill>
                <a:latin typeface="Arial" pitchFamily="34" charset="0"/>
              </a:rPr>
              <a:t>         </a:t>
            </a:r>
          </a:p>
        </p:txBody>
      </p:sp>
      <p:sp>
        <p:nvSpPr>
          <p:cNvPr id="14" name="Oval 13"/>
          <p:cNvSpPr/>
          <p:nvPr/>
        </p:nvSpPr>
        <p:spPr bwMode="auto">
          <a:xfrm>
            <a:off x="2047171" y="3871424"/>
            <a:ext cx="1050877" cy="736979"/>
          </a:xfrm>
          <a:prstGeom prst="ellipse">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r" eaLnBrk="0" hangingPunct="0">
              <a:spcBef>
                <a:spcPct val="0"/>
              </a:spcBef>
            </a:pPr>
            <a:r>
              <a:rPr lang="en-US" sz="1400" dirty="0">
                <a:solidFill>
                  <a:srgbClr val="FF0000"/>
                </a:solidFill>
                <a:latin typeface="Arial" pitchFamily="34" charset="0"/>
              </a:rPr>
              <a:t>JB PMOD		               </a:t>
            </a:r>
          </a:p>
          <a:p>
            <a:pPr algn="r" eaLnBrk="0" hangingPunct="0">
              <a:spcBef>
                <a:spcPct val="0"/>
              </a:spcBef>
            </a:pPr>
            <a:r>
              <a:rPr lang="en-US" sz="1400" dirty="0">
                <a:solidFill>
                  <a:srgbClr val="FF0000"/>
                </a:solidFill>
                <a:latin typeface="Arial" pitchFamily="34" charset="0"/>
              </a:rPr>
              <a:t>Connector	                 </a:t>
            </a:r>
          </a:p>
          <a:p>
            <a:pPr algn="r" eaLnBrk="0" hangingPunct="0">
              <a:spcBef>
                <a:spcPct val="0"/>
              </a:spcBef>
            </a:pPr>
            <a:r>
              <a:rPr lang="en-US" sz="1400" dirty="0">
                <a:solidFill>
                  <a:srgbClr val="FF0000"/>
                </a:solidFill>
                <a:latin typeface="Arial" pitchFamily="34" charset="0"/>
              </a:rPr>
              <a:t>For Test Signals                 </a:t>
            </a:r>
          </a:p>
        </p:txBody>
      </p:sp>
    </p:spTree>
    <p:extLst>
      <p:ext uri="{BB962C8B-B14F-4D97-AF65-F5344CB8AC3E}">
        <p14:creationId xmlns:p14="http://schemas.microsoft.com/office/powerpoint/2010/main" val="25414856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2 – Architecture</a:t>
            </a:r>
          </a:p>
        </p:txBody>
      </p:sp>
      <p:sp>
        <p:nvSpPr>
          <p:cNvPr id="4" name="Content Placeholder 3"/>
          <p:cNvSpPr>
            <a:spLocks noGrp="1"/>
          </p:cNvSpPr>
          <p:nvPr>
            <p:ph idx="1"/>
          </p:nvPr>
        </p:nvSpPr>
        <p:spPr>
          <a:xfrm>
            <a:off x="581736" y="1523052"/>
            <a:ext cx="8131175" cy="4324350"/>
          </a:xfrm>
        </p:spPr>
        <p:txBody>
          <a:bodyPr/>
          <a:lstStyle/>
          <a:p>
            <a:endParaRPr lang="en-US" b="0" dirty="0"/>
          </a:p>
        </p:txBody>
      </p:sp>
      <p:sp>
        <p:nvSpPr>
          <p:cNvPr id="5" name="Slide Number Placeholder 3"/>
          <p:cNvSpPr>
            <a:spLocks noGrp="1"/>
          </p:cNvSpPr>
          <p:nvPr>
            <p:ph type="sldNum" sz="quarter" idx="10"/>
          </p:nvPr>
        </p:nvSpPr>
        <p:spPr>
          <a:xfrm>
            <a:off x="6910388" y="6253163"/>
            <a:ext cx="2133600" cy="476250"/>
          </a:xfrm>
        </p:spPr>
        <p:txBody>
          <a:bodyPr/>
          <a:lstStyle/>
          <a:p>
            <a:pPr>
              <a:defRPr/>
            </a:pPr>
            <a:fld id="{62D6D4B2-7611-498F-8780-1EDC26277454}" type="slidenum">
              <a:rPr lang="en-US" smtClean="0">
                <a:solidFill>
                  <a:srgbClr val="000000"/>
                </a:solidFill>
              </a:rPr>
              <a:pPr>
                <a:defRPr/>
              </a:pPr>
              <a:t>6</a:t>
            </a:fld>
            <a:endParaRPr lang="en-US" dirty="0">
              <a:solidFill>
                <a:srgbClr val="000000"/>
              </a:solidFill>
            </a:endParaRPr>
          </a:p>
        </p:txBody>
      </p:sp>
      <p:pic>
        <p:nvPicPr>
          <p:cNvPr id="8" name="Picture 7">
            <a:extLst>
              <a:ext uri="{FF2B5EF4-FFF2-40B4-BE49-F238E27FC236}">
                <a16:creationId xmlns:a16="http://schemas.microsoft.com/office/drawing/2014/main" id="{1D141805-175B-4B5A-8D7D-F1CFB81B99DA}"/>
              </a:ext>
            </a:extLst>
          </p:cNvPr>
          <p:cNvPicPr>
            <a:picLocks noChangeAspect="1"/>
          </p:cNvPicPr>
          <p:nvPr/>
        </p:nvPicPr>
        <p:blipFill>
          <a:blip r:embed="rId2">
            <a:extLst>
              <a:ext uri="{28A0092B-C50C-407E-A947-70E740481C1C}">
                <a14:useLocalDpi xmlns:a14="http://schemas.microsoft.com/office/drawing/2010/main" val="0"/>
              </a:ext>
            </a:extLst>
          </a:blip>
          <a:srcRect t="636" b="636"/>
          <a:stretch/>
        </p:blipFill>
        <p:spPr>
          <a:xfrm>
            <a:off x="427347" y="1469138"/>
            <a:ext cx="8419110" cy="5242456"/>
          </a:xfrm>
          <a:prstGeom prst="rect">
            <a:avLst/>
          </a:prstGeom>
          <a:solidFill>
            <a:schemeClr val="bg1"/>
          </a:solidFill>
        </p:spPr>
      </p:pic>
    </p:spTree>
    <p:extLst>
      <p:ext uri="{BB962C8B-B14F-4D97-AF65-F5344CB8AC3E}">
        <p14:creationId xmlns:p14="http://schemas.microsoft.com/office/powerpoint/2010/main" val="3711636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C6DB4B71-5C24-4683-8010-BA71B96CA314}"/>
              </a:ext>
            </a:extLst>
          </p:cNvPr>
          <p:cNvPicPr>
            <a:picLocks noChangeAspect="1"/>
          </p:cNvPicPr>
          <p:nvPr/>
        </p:nvPicPr>
        <p:blipFill>
          <a:blip r:embed="rId2">
            <a:extLst>
              <a:ext uri="{28A0092B-C50C-407E-A947-70E740481C1C}">
                <a14:useLocalDpi xmlns:a14="http://schemas.microsoft.com/office/drawing/2010/main" val="0"/>
              </a:ext>
            </a:extLst>
          </a:blip>
          <a:srcRect t="636" b="636"/>
          <a:stretch/>
        </p:blipFill>
        <p:spPr>
          <a:xfrm>
            <a:off x="427347" y="1469138"/>
            <a:ext cx="8419110" cy="5242456"/>
          </a:xfrm>
          <a:prstGeom prst="rect">
            <a:avLst/>
          </a:prstGeom>
          <a:solidFill>
            <a:schemeClr val="bg1"/>
          </a:solidFill>
        </p:spPr>
      </p:pic>
      <p:sp>
        <p:nvSpPr>
          <p:cNvPr id="2" name="Title 1"/>
          <p:cNvSpPr>
            <a:spLocks noGrp="1"/>
          </p:cNvSpPr>
          <p:nvPr>
            <p:ph type="title"/>
          </p:nvPr>
        </p:nvSpPr>
        <p:spPr/>
        <p:txBody>
          <a:bodyPr/>
          <a:lstStyle/>
          <a:p>
            <a:r>
              <a:rPr lang="en-US" dirty="0"/>
              <a:t>Lab 2 – Architecture</a:t>
            </a:r>
            <a:br>
              <a:rPr lang="en-US" dirty="0"/>
            </a:br>
            <a:r>
              <a:rPr lang="en-US" sz="2800" dirty="0"/>
              <a:t>Connecting things we already learned </a:t>
            </a:r>
            <a:endParaRPr lang="en-US" dirty="0"/>
          </a:p>
        </p:txBody>
      </p:sp>
      <p:sp>
        <p:nvSpPr>
          <p:cNvPr id="4" name="Content Placeholder 3"/>
          <p:cNvSpPr>
            <a:spLocks noGrp="1"/>
          </p:cNvSpPr>
          <p:nvPr>
            <p:ph idx="1"/>
          </p:nvPr>
        </p:nvSpPr>
        <p:spPr>
          <a:xfrm>
            <a:off x="581736" y="1523052"/>
            <a:ext cx="8131175" cy="4324350"/>
          </a:xfrm>
        </p:spPr>
        <p:txBody>
          <a:bodyPr/>
          <a:lstStyle/>
          <a:p>
            <a:endParaRPr lang="en-US" b="0" dirty="0"/>
          </a:p>
        </p:txBody>
      </p:sp>
      <p:sp>
        <p:nvSpPr>
          <p:cNvPr id="5" name="Slide Number Placeholder 3"/>
          <p:cNvSpPr>
            <a:spLocks noGrp="1"/>
          </p:cNvSpPr>
          <p:nvPr>
            <p:ph type="sldNum" sz="quarter" idx="10"/>
          </p:nvPr>
        </p:nvSpPr>
        <p:spPr>
          <a:xfrm>
            <a:off x="6910388" y="6253163"/>
            <a:ext cx="2133600" cy="476250"/>
          </a:xfrm>
        </p:spPr>
        <p:txBody>
          <a:bodyPr/>
          <a:lstStyle/>
          <a:p>
            <a:pPr>
              <a:defRPr/>
            </a:pPr>
            <a:fld id="{62D6D4B2-7611-498F-8780-1EDC26277454}" type="slidenum">
              <a:rPr lang="en-US" smtClean="0">
                <a:solidFill>
                  <a:srgbClr val="000000"/>
                </a:solidFill>
              </a:rPr>
              <a:pPr>
                <a:defRPr/>
              </a:pPr>
              <a:t>7</a:t>
            </a:fld>
            <a:endParaRPr lang="en-US" dirty="0">
              <a:solidFill>
                <a:srgbClr val="000000"/>
              </a:solidFill>
            </a:endParaRPr>
          </a:p>
        </p:txBody>
      </p:sp>
      <p:sp>
        <p:nvSpPr>
          <p:cNvPr id="3" name="Oval 2">
            <a:extLst>
              <a:ext uri="{FF2B5EF4-FFF2-40B4-BE49-F238E27FC236}">
                <a16:creationId xmlns:a16="http://schemas.microsoft.com/office/drawing/2014/main" id="{4259C71A-3D87-42AD-8AF7-00079F719C67}"/>
              </a:ext>
            </a:extLst>
          </p:cNvPr>
          <p:cNvSpPr/>
          <p:nvPr/>
        </p:nvSpPr>
        <p:spPr bwMode="auto">
          <a:xfrm>
            <a:off x="5693094" y="1431347"/>
            <a:ext cx="3213259" cy="3009900"/>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rgbClr val="FF0000"/>
                </a:solidFill>
                <a:effectLst/>
                <a:latin typeface="Arial" pitchFamily="34" charset="0"/>
              </a:rPr>
              <a:t>Lab 1 Code</a:t>
            </a:r>
          </a:p>
        </p:txBody>
      </p:sp>
      <p:sp>
        <p:nvSpPr>
          <p:cNvPr id="7" name="Oval 6">
            <a:extLst>
              <a:ext uri="{FF2B5EF4-FFF2-40B4-BE49-F238E27FC236}">
                <a16:creationId xmlns:a16="http://schemas.microsoft.com/office/drawing/2014/main" id="{6D00D028-B59E-45C0-9AE5-34C4C066BBC1}"/>
              </a:ext>
            </a:extLst>
          </p:cNvPr>
          <p:cNvSpPr/>
          <p:nvPr/>
        </p:nvSpPr>
        <p:spPr bwMode="auto">
          <a:xfrm>
            <a:off x="4632961" y="2599403"/>
            <a:ext cx="1539474" cy="3009900"/>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rgbClr val="FF0000"/>
                </a:solidFill>
                <a:effectLst/>
                <a:latin typeface="Arial" pitchFamily="34" charset="0"/>
              </a:rPr>
              <a:t>Lecture 13</a:t>
            </a:r>
          </a:p>
        </p:txBody>
      </p:sp>
      <p:sp>
        <p:nvSpPr>
          <p:cNvPr id="9" name="Oval 8">
            <a:extLst>
              <a:ext uri="{FF2B5EF4-FFF2-40B4-BE49-F238E27FC236}">
                <a16:creationId xmlns:a16="http://schemas.microsoft.com/office/drawing/2014/main" id="{3CC71C23-7A19-4905-9EFC-BEAE8FE3C84D}"/>
              </a:ext>
            </a:extLst>
          </p:cNvPr>
          <p:cNvSpPr/>
          <p:nvPr/>
        </p:nvSpPr>
        <p:spPr bwMode="auto">
          <a:xfrm>
            <a:off x="525928" y="1431347"/>
            <a:ext cx="1385423" cy="358204"/>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rgbClr val="FF0000"/>
                </a:solidFill>
                <a:effectLst/>
                <a:latin typeface="Arial" pitchFamily="34" charset="0"/>
              </a:rPr>
              <a:t>Given</a:t>
            </a:r>
          </a:p>
        </p:txBody>
      </p:sp>
      <p:sp>
        <p:nvSpPr>
          <p:cNvPr id="10" name="Oval 9">
            <a:extLst>
              <a:ext uri="{FF2B5EF4-FFF2-40B4-BE49-F238E27FC236}">
                <a16:creationId xmlns:a16="http://schemas.microsoft.com/office/drawing/2014/main" id="{87A2610F-2763-4624-BE78-B0C581975D9C}"/>
              </a:ext>
            </a:extLst>
          </p:cNvPr>
          <p:cNvSpPr/>
          <p:nvPr/>
        </p:nvSpPr>
        <p:spPr bwMode="auto">
          <a:xfrm>
            <a:off x="581736" y="1886992"/>
            <a:ext cx="2077644" cy="3066008"/>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rgbClr val="FF0000"/>
                </a:solidFill>
                <a:effectLst/>
                <a:latin typeface="Arial" pitchFamily="34" charset="0"/>
              </a:rPr>
              <a:t>Given</a:t>
            </a:r>
          </a:p>
        </p:txBody>
      </p:sp>
      <p:sp>
        <p:nvSpPr>
          <p:cNvPr id="11" name="Oval 10">
            <a:extLst>
              <a:ext uri="{FF2B5EF4-FFF2-40B4-BE49-F238E27FC236}">
                <a16:creationId xmlns:a16="http://schemas.microsoft.com/office/drawing/2014/main" id="{786BC88E-F723-40F0-9C56-F9DA446A74D5}"/>
              </a:ext>
            </a:extLst>
          </p:cNvPr>
          <p:cNvSpPr/>
          <p:nvPr/>
        </p:nvSpPr>
        <p:spPr bwMode="auto">
          <a:xfrm>
            <a:off x="2658471" y="1729739"/>
            <a:ext cx="1539474" cy="869664"/>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rgbClr val="FF0000"/>
                </a:solidFill>
                <a:effectLst/>
                <a:latin typeface="Arial" pitchFamily="34" charset="0"/>
              </a:rPr>
              <a:t>Lecture 11</a:t>
            </a:r>
          </a:p>
        </p:txBody>
      </p:sp>
      <p:sp>
        <p:nvSpPr>
          <p:cNvPr id="8" name="TextBox 7">
            <a:extLst>
              <a:ext uri="{FF2B5EF4-FFF2-40B4-BE49-F238E27FC236}">
                <a16:creationId xmlns:a16="http://schemas.microsoft.com/office/drawing/2014/main" id="{BBA13C37-E97A-4FC0-81B7-E06D2430D9FE}"/>
              </a:ext>
            </a:extLst>
          </p:cNvPr>
          <p:cNvSpPr txBox="1"/>
          <p:nvPr/>
        </p:nvSpPr>
        <p:spPr>
          <a:xfrm>
            <a:off x="2854696" y="6337399"/>
            <a:ext cx="6151043" cy="307777"/>
          </a:xfrm>
          <a:prstGeom prst="rect">
            <a:avLst/>
          </a:prstGeom>
          <a:noFill/>
        </p:spPr>
        <p:txBody>
          <a:bodyPr wrap="none" rtlCol="0">
            <a:spAutoFit/>
          </a:bodyPr>
          <a:lstStyle/>
          <a:p>
            <a:r>
              <a:rPr lang="en-US" sz="1400" b="1" dirty="0">
                <a:solidFill>
                  <a:srgbClr val="FF0000"/>
                </a:solidFill>
                <a:latin typeface="+mj-lt"/>
              </a:rPr>
              <a:t>Comparators and </a:t>
            </a:r>
            <a:r>
              <a:rPr lang="en-US" sz="1400" b="1" dirty="0" err="1">
                <a:solidFill>
                  <a:srgbClr val="FF0000"/>
                </a:solidFill>
                <a:latin typeface="+mj-lt"/>
              </a:rPr>
              <a:t>Muxes</a:t>
            </a:r>
            <a:r>
              <a:rPr lang="en-US" sz="1400" b="1" dirty="0">
                <a:solidFill>
                  <a:srgbClr val="FF0000"/>
                </a:solidFill>
                <a:latin typeface="+mj-lt"/>
              </a:rPr>
              <a:t> can be implemented as a “When” statements</a:t>
            </a:r>
          </a:p>
        </p:txBody>
      </p:sp>
      <p:sp>
        <p:nvSpPr>
          <p:cNvPr id="16" name="Oval 15">
            <a:extLst>
              <a:ext uri="{FF2B5EF4-FFF2-40B4-BE49-F238E27FC236}">
                <a16:creationId xmlns:a16="http://schemas.microsoft.com/office/drawing/2014/main" id="{263C9C08-C9D0-4EA6-BC6C-8FB259357EC0}"/>
              </a:ext>
            </a:extLst>
          </p:cNvPr>
          <p:cNvSpPr/>
          <p:nvPr/>
        </p:nvSpPr>
        <p:spPr bwMode="auto">
          <a:xfrm>
            <a:off x="742981" y="1698557"/>
            <a:ext cx="2054006" cy="358204"/>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rgbClr val="FF0000"/>
                </a:solidFill>
                <a:effectLst/>
                <a:latin typeface="Arial" pitchFamily="34" charset="0"/>
              </a:rPr>
              <a:t>Create!</a:t>
            </a:r>
          </a:p>
        </p:txBody>
      </p:sp>
      <p:sp>
        <p:nvSpPr>
          <p:cNvPr id="17" name="Oval 16">
            <a:extLst>
              <a:ext uri="{FF2B5EF4-FFF2-40B4-BE49-F238E27FC236}">
                <a16:creationId xmlns:a16="http://schemas.microsoft.com/office/drawing/2014/main" id="{066E2DEC-CA77-40C6-8C80-2DDED42A542A}"/>
              </a:ext>
            </a:extLst>
          </p:cNvPr>
          <p:cNvSpPr/>
          <p:nvPr/>
        </p:nvSpPr>
        <p:spPr bwMode="auto">
          <a:xfrm>
            <a:off x="798788" y="5957651"/>
            <a:ext cx="1998199" cy="358204"/>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rgbClr val="FF0000"/>
                </a:solidFill>
                <a:effectLst/>
                <a:latin typeface="Arial" pitchFamily="34" charset="0"/>
              </a:rPr>
              <a:t>Create!</a:t>
            </a:r>
          </a:p>
        </p:txBody>
      </p:sp>
      <p:sp>
        <p:nvSpPr>
          <p:cNvPr id="18" name="Oval 17">
            <a:extLst>
              <a:ext uri="{FF2B5EF4-FFF2-40B4-BE49-F238E27FC236}">
                <a16:creationId xmlns:a16="http://schemas.microsoft.com/office/drawing/2014/main" id="{DF3CD2E5-3D3E-40AB-B0C4-605ED2D1CEC8}"/>
              </a:ext>
            </a:extLst>
          </p:cNvPr>
          <p:cNvSpPr/>
          <p:nvPr/>
        </p:nvSpPr>
        <p:spPr bwMode="auto">
          <a:xfrm>
            <a:off x="6443573" y="4859423"/>
            <a:ext cx="1998199" cy="842129"/>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rgbClr val="FF0000"/>
                </a:solidFill>
                <a:effectLst/>
                <a:latin typeface="Arial" pitchFamily="34" charset="0"/>
              </a:rPr>
              <a:t>Just a multi-bit register</a:t>
            </a:r>
          </a:p>
        </p:txBody>
      </p:sp>
      <p:sp>
        <p:nvSpPr>
          <p:cNvPr id="19" name="TextBox 18">
            <a:extLst>
              <a:ext uri="{FF2B5EF4-FFF2-40B4-BE49-F238E27FC236}">
                <a16:creationId xmlns:a16="http://schemas.microsoft.com/office/drawing/2014/main" id="{6CA8B9BE-F74F-482F-AEA9-010038EFB354}"/>
              </a:ext>
            </a:extLst>
          </p:cNvPr>
          <p:cNvSpPr txBox="1"/>
          <p:nvPr/>
        </p:nvSpPr>
        <p:spPr>
          <a:xfrm>
            <a:off x="2854696" y="6580760"/>
            <a:ext cx="3347391" cy="307777"/>
          </a:xfrm>
          <a:prstGeom prst="rect">
            <a:avLst/>
          </a:prstGeom>
          <a:noFill/>
        </p:spPr>
        <p:txBody>
          <a:bodyPr wrap="none" rtlCol="0">
            <a:spAutoFit/>
          </a:bodyPr>
          <a:lstStyle/>
          <a:p>
            <a:r>
              <a:rPr lang="en-US" sz="1400" b="1" dirty="0">
                <a:solidFill>
                  <a:srgbClr val="FF0000"/>
                </a:solidFill>
                <a:latin typeface="+mj-lt"/>
              </a:rPr>
              <a:t>Registers are created with a process </a:t>
            </a:r>
          </a:p>
        </p:txBody>
      </p:sp>
    </p:spTree>
    <p:extLst>
      <p:ext uri="{BB962C8B-B14F-4D97-AF65-F5344CB8AC3E}">
        <p14:creationId xmlns:p14="http://schemas.microsoft.com/office/powerpoint/2010/main" val="48140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9" grpId="0" animBg="1"/>
      <p:bldP spid="10" grpId="0" animBg="1"/>
      <p:bldP spid="11" grpId="0" animBg="1"/>
      <p:bldP spid="8" grpId="0"/>
      <p:bldP spid="16" grpId="0" animBg="1"/>
      <p:bldP spid="17" grpId="0" animBg="1"/>
      <p:bldP spid="18" grpId="0" animBg="1"/>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F8958248-FAE9-4244-9F2D-7400B74B17A7}"/>
              </a:ext>
            </a:extLst>
          </p:cNvPr>
          <p:cNvPicPr>
            <a:picLocks noChangeAspect="1"/>
          </p:cNvPicPr>
          <p:nvPr/>
        </p:nvPicPr>
        <p:blipFill>
          <a:blip r:embed="rId2">
            <a:extLst>
              <a:ext uri="{28A0092B-C50C-407E-A947-70E740481C1C}">
                <a14:useLocalDpi xmlns:a14="http://schemas.microsoft.com/office/drawing/2010/main" val="0"/>
              </a:ext>
            </a:extLst>
          </a:blip>
          <a:srcRect t="636" b="636"/>
          <a:stretch/>
        </p:blipFill>
        <p:spPr>
          <a:xfrm>
            <a:off x="427347" y="1469138"/>
            <a:ext cx="8419110" cy="5242456"/>
          </a:xfrm>
          <a:prstGeom prst="rect">
            <a:avLst/>
          </a:prstGeom>
          <a:solidFill>
            <a:schemeClr val="bg1"/>
          </a:solidFill>
        </p:spPr>
      </p:pic>
      <p:sp>
        <p:nvSpPr>
          <p:cNvPr id="2" name="Title 1"/>
          <p:cNvSpPr>
            <a:spLocks noGrp="1"/>
          </p:cNvSpPr>
          <p:nvPr>
            <p:ph type="title"/>
          </p:nvPr>
        </p:nvSpPr>
        <p:spPr/>
        <p:txBody>
          <a:bodyPr/>
          <a:lstStyle/>
          <a:p>
            <a:r>
              <a:rPr lang="en-US" dirty="0"/>
              <a:t>Lab 2 – Architecture</a:t>
            </a:r>
            <a:br>
              <a:rPr lang="en-US" dirty="0"/>
            </a:br>
            <a:r>
              <a:rPr lang="en-US" sz="2800" dirty="0"/>
              <a:t>Datapath / Control communication</a:t>
            </a:r>
            <a:endParaRPr lang="en-US" dirty="0"/>
          </a:p>
        </p:txBody>
      </p:sp>
      <p:sp>
        <p:nvSpPr>
          <p:cNvPr id="4" name="Content Placeholder 3"/>
          <p:cNvSpPr>
            <a:spLocks noGrp="1"/>
          </p:cNvSpPr>
          <p:nvPr>
            <p:ph idx="1"/>
          </p:nvPr>
        </p:nvSpPr>
        <p:spPr>
          <a:xfrm>
            <a:off x="581736" y="1523052"/>
            <a:ext cx="8131175" cy="4324350"/>
          </a:xfrm>
        </p:spPr>
        <p:txBody>
          <a:bodyPr/>
          <a:lstStyle/>
          <a:p>
            <a:endParaRPr lang="en-US" b="0" dirty="0"/>
          </a:p>
        </p:txBody>
      </p:sp>
      <p:sp>
        <p:nvSpPr>
          <p:cNvPr id="5" name="Slide Number Placeholder 3"/>
          <p:cNvSpPr>
            <a:spLocks noGrp="1"/>
          </p:cNvSpPr>
          <p:nvPr>
            <p:ph type="sldNum" sz="quarter" idx="10"/>
          </p:nvPr>
        </p:nvSpPr>
        <p:spPr>
          <a:xfrm>
            <a:off x="6910388" y="6253163"/>
            <a:ext cx="2133600" cy="476250"/>
          </a:xfrm>
        </p:spPr>
        <p:txBody>
          <a:bodyPr/>
          <a:lstStyle/>
          <a:p>
            <a:pPr>
              <a:defRPr/>
            </a:pPr>
            <a:fld id="{62D6D4B2-7611-498F-8780-1EDC26277454}" type="slidenum">
              <a:rPr lang="en-US" smtClean="0">
                <a:solidFill>
                  <a:srgbClr val="000000"/>
                </a:solidFill>
              </a:rPr>
              <a:pPr>
                <a:defRPr/>
              </a:pPr>
              <a:t>8</a:t>
            </a:fld>
            <a:endParaRPr lang="en-US" dirty="0">
              <a:solidFill>
                <a:srgbClr val="000000"/>
              </a:solidFill>
            </a:endParaRPr>
          </a:p>
        </p:txBody>
      </p:sp>
      <p:sp>
        <p:nvSpPr>
          <p:cNvPr id="6" name="Oval 5">
            <a:extLst>
              <a:ext uri="{FF2B5EF4-FFF2-40B4-BE49-F238E27FC236}">
                <a16:creationId xmlns:a16="http://schemas.microsoft.com/office/drawing/2014/main" id="{F64274C4-753C-4A3F-997B-6167F27B9E88}"/>
              </a:ext>
            </a:extLst>
          </p:cNvPr>
          <p:cNvSpPr/>
          <p:nvPr/>
        </p:nvSpPr>
        <p:spPr bwMode="auto">
          <a:xfrm>
            <a:off x="895724" y="5322026"/>
            <a:ext cx="1355698" cy="1017301"/>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dirty="0">
                <a:ln>
                  <a:noFill/>
                </a:ln>
                <a:solidFill>
                  <a:srgbClr val="FF0000"/>
                </a:solidFill>
                <a:effectLst/>
                <a:latin typeface="Arial" pitchFamily="34" charset="0"/>
              </a:rPr>
              <a:t>Status</a:t>
            </a:r>
          </a:p>
          <a:p>
            <a:pPr marL="0" marR="0" indent="0" algn="ctr" defTabSz="914400" rtl="0" eaLnBrk="0" fontAlgn="base" latinLnBrk="0" hangingPunct="0">
              <a:lnSpc>
                <a:spcPct val="100000"/>
              </a:lnSpc>
              <a:spcBef>
                <a:spcPct val="0"/>
              </a:spcBef>
              <a:spcAft>
                <a:spcPct val="0"/>
              </a:spcAft>
              <a:buClrTx/>
              <a:buSzTx/>
              <a:buFontTx/>
              <a:buNone/>
              <a:tabLst/>
            </a:pPr>
            <a:r>
              <a:rPr lang="en-US" sz="1400" b="1" baseline="0" dirty="0">
                <a:solidFill>
                  <a:srgbClr val="FF0000"/>
                </a:solidFill>
                <a:latin typeface="Arial" pitchFamily="34" charset="0"/>
              </a:rPr>
              <a:t>Signals</a:t>
            </a:r>
            <a:endParaRPr kumimoji="0" lang="en-US" sz="1400" b="1" i="0" u="none" strike="noStrike" cap="none" normalizeH="0" baseline="0" dirty="0">
              <a:ln>
                <a:noFill/>
              </a:ln>
              <a:solidFill>
                <a:srgbClr val="FF0000"/>
              </a:solidFill>
              <a:effectLst/>
              <a:latin typeface="Arial" pitchFamily="34" charset="0"/>
            </a:endParaRPr>
          </a:p>
        </p:txBody>
      </p:sp>
      <p:sp>
        <p:nvSpPr>
          <p:cNvPr id="7" name="Oval 6">
            <a:extLst>
              <a:ext uri="{FF2B5EF4-FFF2-40B4-BE49-F238E27FC236}">
                <a16:creationId xmlns:a16="http://schemas.microsoft.com/office/drawing/2014/main" id="{E41F5304-66F1-4575-8040-5EBD76E6A138}"/>
              </a:ext>
            </a:extLst>
          </p:cNvPr>
          <p:cNvSpPr/>
          <p:nvPr/>
        </p:nvSpPr>
        <p:spPr bwMode="auto">
          <a:xfrm>
            <a:off x="2251422" y="5322025"/>
            <a:ext cx="1355698" cy="1017301"/>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rgbClr val="FF0000"/>
                </a:solidFill>
                <a:effectLst/>
                <a:latin typeface="Arial" pitchFamily="34" charset="0"/>
              </a:rPr>
              <a:t>Control Signals</a:t>
            </a:r>
          </a:p>
        </p:txBody>
      </p:sp>
      <p:sp>
        <p:nvSpPr>
          <p:cNvPr id="8" name="Oval 7">
            <a:extLst>
              <a:ext uri="{FF2B5EF4-FFF2-40B4-BE49-F238E27FC236}">
                <a16:creationId xmlns:a16="http://schemas.microsoft.com/office/drawing/2014/main" id="{EAB17DDE-621E-4307-9F24-6310E43E1111}"/>
              </a:ext>
            </a:extLst>
          </p:cNvPr>
          <p:cNvSpPr/>
          <p:nvPr/>
        </p:nvSpPr>
        <p:spPr bwMode="auto">
          <a:xfrm>
            <a:off x="4149449" y="4633471"/>
            <a:ext cx="845102" cy="368835"/>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b="1" dirty="0" err="1">
                <a:solidFill>
                  <a:srgbClr val="FF0000"/>
                </a:solidFill>
                <a:latin typeface="Arial" pitchFamily="34" charset="0"/>
              </a:rPr>
              <a:t>sw</a:t>
            </a:r>
            <a:endParaRPr kumimoji="0" lang="en-US" sz="1400" b="1" i="0" u="none" strike="noStrike" cap="none" normalizeH="0" baseline="0" dirty="0">
              <a:ln>
                <a:noFill/>
              </a:ln>
              <a:solidFill>
                <a:srgbClr val="FF0000"/>
              </a:solidFill>
              <a:effectLst/>
              <a:latin typeface="Arial" pitchFamily="34" charset="0"/>
            </a:endParaRPr>
          </a:p>
        </p:txBody>
      </p:sp>
      <p:sp>
        <p:nvSpPr>
          <p:cNvPr id="9" name="Oval 8">
            <a:extLst>
              <a:ext uri="{FF2B5EF4-FFF2-40B4-BE49-F238E27FC236}">
                <a16:creationId xmlns:a16="http://schemas.microsoft.com/office/drawing/2014/main" id="{50866BF4-C4C5-408C-9013-506003EAEAEC}"/>
              </a:ext>
            </a:extLst>
          </p:cNvPr>
          <p:cNvSpPr/>
          <p:nvPr/>
        </p:nvSpPr>
        <p:spPr bwMode="auto">
          <a:xfrm>
            <a:off x="2288632" y="2995491"/>
            <a:ext cx="845102" cy="368835"/>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b="1" dirty="0" err="1">
                <a:solidFill>
                  <a:srgbClr val="FF0000"/>
                </a:solidFill>
                <a:latin typeface="Arial" pitchFamily="34" charset="0"/>
              </a:rPr>
              <a:t>sw</a:t>
            </a:r>
            <a:endParaRPr kumimoji="0" lang="en-US" sz="1400" b="1" i="0" u="none" strike="noStrike" cap="none" normalizeH="0" baseline="0" dirty="0">
              <a:ln>
                <a:noFill/>
              </a:ln>
              <a:solidFill>
                <a:srgbClr val="FF0000"/>
              </a:solidFill>
              <a:effectLst/>
              <a:latin typeface="Arial" pitchFamily="34" charset="0"/>
            </a:endParaRPr>
          </a:p>
        </p:txBody>
      </p:sp>
      <p:sp>
        <p:nvSpPr>
          <p:cNvPr id="10" name="Oval 9">
            <a:extLst>
              <a:ext uri="{FF2B5EF4-FFF2-40B4-BE49-F238E27FC236}">
                <a16:creationId xmlns:a16="http://schemas.microsoft.com/office/drawing/2014/main" id="{72E0CA14-D887-4AB9-9617-2B82D44DC866}"/>
              </a:ext>
            </a:extLst>
          </p:cNvPr>
          <p:cNvSpPr/>
          <p:nvPr/>
        </p:nvSpPr>
        <p:spPr bwMode="auto">
          <a:xfrm>
            <a:off x="3043012" y="2504780"/>
            <a:ext cx="845102" cy="368835"/>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b="1" dirty="0" err="1">
                <a:solidFill>
                  <a:srgbClr val="FF0000"/>
                </a:solidFill>
                <a:latin typeface="Arial" pitchFamily="34" charset="0"/>
              </a:rPr>
              <a:t>sw</a:t>
            </a:r>
            <a:endParaRPr kumimoji="0" lang="en-US" sz="1400" b="1" i="0" u="none" strike="noStrike" cap="none" normalizeH="0" baseline="0" dirty="0">
              <a:ln>
                <a:noFill/>
              </a:ln>
              <a:solidFill>
                <a:srgbClr val="FF0000"/>
              </a:solidFill>
              <a:effectLst/>
              <a:latin typeface="Arial" pitchFamily="34" charset="0"/>
            </a:endParaRPr>
          </a:p>
        </p:txBody>
      </p:sp>
      <p:sp>
        <p:nvSpPr>
          <p:cNvPr id="11" name="Oval 10">
            <a:extLst>
              <a:ext uri="{FF2B5EF4-FFF2-40B4-BE49-F238E27FC236}">
                <a16:creationId xmlns:a16="http://schemas.microsoft.com/office/drawing/2014/main" id="{6679470E-A819-4C3E-9465-25494B8347D6}"/>
              </a:ext>
            </a:extLst>
          </p:cNvPr>
          <p:cNvSpPr/>
          <p:nvPr/>
        </p:nvSpPr>
        <p:spPr bwMode="auto">
          <a:xfrm>
            <a:off x="3653155" y="4367719"/>
            <a:ext cx="845102" cy="368835"/>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b="1" dirty="0" err="1">
                <a:solidFill>
                  <a:srgbClr val="FF0000"/>
                </a:solidFill>
                <a:latin typeface="Arial" pitchFamily="34" charset="0"/>
              </a:rPr>
              <a:t>cw</a:t>
            </a:r>
            <a:endParaRPr kumimoji="0" lang="en-US" sz="1400" b="1" i="0" u="none" strike="noStrike" cap="none" normalizeH="0" baseline="0" dirty="0">
              <a:ln>
                <a:noFill/>
              </a:ln>
              <a:solidFill>
                <a:srgbClr val="FF0000"/>
              </a:solidFill>
              <a:effectLst/>
              <a:latin typeface="Arial" pitchFamily="34" charset="0"/>
            </a:endParaRPr>
          </a:p>
        </p:txBody>
      </p:sp>
      <p:sp>
        <p:nvSpPr>
          <p:cNvPr id="12" name="Oval 11">
            <a:extLst>
              <a:ext uri="{FF2B5EF4-FFF2-40B4-BE49-F238E27FC236}">
                <a16:creationId xmlns:a16="http://schemas.microsoft.com/office/drawing/2014/main" id="{D8CC3126-06CF-4F32-86CC-37A2EDD45258}"/>
              </a:ext>
            </a:extLst>
          </p:cNvPr>
          <p:cNvSpPr/>
          <p:nvPr/>
        </p:nvSpPr>
        <p:spPr bwMode="auto">
          <a:xfrm>
            <a:off x="2268576" y="1869464"/>
            <a:ext cx="845102" cy="368835"/>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b="1" dirty="0" err="1">
                <a:solidFill>
                  <a:srgbClr val="FF0000"/>
                </a:solidFill>
                <a:latin typeface="Arial" pitchFamily="34" charset="0"/>
              </a:rPr>
              <a:t>cw</a:t>
            </a:r>
            <a:endParaRPr kumimoji="0" lang="en-US" sz="1400" b="1" i="0" u="none" strike="noStrike" cap="none" normalizeH="0" baseline="0" dirty="0">
              <a:ln>
                <a:noFill/>
              </a:ln>
              <a:solidFill>
                <a:srgbClr val="FF0000"/>
              </a:solidFill>
              <a:effectLst/>
              <a:latin typeface="Arial" pitchFamily="34" charset="0"/>
            </a:endParaRPr>
          </a:p>
        </p:txBody>
      </p:sp>
    </p:spTree>
    <p:extLst>
      <p:ext uri="{BB962C8B-B14F-4D97-AF65-F5344CB8AC3E}">
        <p14:creationId xmlns:p14="http://schemas.microsoft.com/office/powerpoint/2010/main" val="3896272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25BEDE97-B8B6-4618-A430-942E49337B5A}"/>
              </a:ext>
            </a:extLst>
          </p:cNvPr>
          <p:cNvPicPr>
            <a:picLocks noChangeAspect="1"/>
          </p:cNvPicPr>
          <p:nvPr/>
        </p:nvPicPr>
        <p:blipFill>
          <a:blip r:embed="rId2">
            <a:extLst>
              <a:ext uri="{28A0092B-C50C-407E-A947-70E740481C1C}">
                <a14:useLocalDpi xmlns:a14="http://schemas.microsoft.com/office/drawing/2010/main" val="0"/>
              </a:ext>
            </a:extLst>
          </a:blip>
          <a:srcRect t="636" b="636"/>
          <a:stretch/>
        </p:blipFill>
        <p:spPr>
          <a:xfrm>
            <a:off x="427347" y="1495265"/>
            <a:ext cx="8419110" cy="5242456"/>
          </a:xfrm>
          <a:prstGeom prst="rect">
            <a:avLst/>
          </a:prstGeom>
          <a:solidFill>
            <a:schemeClr val="bg1"/>
          </a:solidFill>
        </p:spPr>
      </p:pic>
      <p:sp>
        <p:nvSpPr>
          <p:cNvPr id="2" name="Title 1"/>
          <p:cNvSpPr>
            <a:spLocks noGrp="1"/>
          </p:cNvSpPr>
          <p:nvPr>
            <p:ph type="title"/>
          </p:nvPr>
        </p:nvSpPr>
        <p:spPr/>
        <p:txBody>
          <a:bodyPr/>
          <a:lstStyle/>
          <a:p>
            <a:r>
              <a:rPr lang="en-US" dirty="0"/>
              <a:t>Lab 2 – Architecture</a:t>
            </a:r>
            <a:br>
              <a:rPr lang="en-US" dirty="0"/>
            </a:br>
            <a:r>
              <a:rPr lang="en-US" dirty="0"/>
              <a:t>Audio Codec Wrapper</a:t>
            </a:r>
          </a:p>
        </p:txBody>
      </p:sp>
      <p:sp>
        <p:nvSpPr>
          <p:cNvPr id="4" name="Content Placeholder 3"/>
          <p:cNvSpPr>
            <a:spLocks noGrp="1"/>
          </p:cNvSpPr>
          <p:nvPr>
            <p:ph idx="1"/>
          </p:nvPr>
        </p:nvSpPr>
        <p:spPr>
          <a:xfrm>
            <a:off x="581736" y="1523052"/>
            <a:ext cx="8131175" cy="4324350"/>
          </a:xfrm>
        </p:spPr>
        <p:txBody>
          <a:bodyPr/>
          <a:lstStyle/>
          <a:p>
            <a:endParaRPr lang="en-US" b="0" dirty="0"/>
          </a:p>
        </p:txBody>
      </p:sp>
      <p:sp>
        <p:nvSpPr>
          <p:cNvPr id="5" name="Slide Number Placeholder 3"/>
          <p:cNvSpPr>
            <a:spLocks noGrp="1"/>
          </p:cNvSpPr>
          <p:nvPr>
            <p:ph type="sldNum" sz="quarter" idx="10"/>
          </p:nvPr>
        </p:nvSpPr>
        <p:spPr>
          <a:xfrm>
            <a:off x="6910388" y="6253163"/>
            <a:ext cx="2133600" cy="476250"/>
          </a:xfrm>
        </p:spPr>
        <p:txBody>
          <a:bodyPr/>
          <a:lstStyle/>
          <a:p>
            <a:pPr>
              <a:defRPr/>
            </a:pPr>
            <a:fld id="{62D6D4B2-7611-498F-8780-1EDC26277454}" type="slidenum">
              <a:rPr lang="en-US" smtClean="0">
                <a:solidFill>
                  <a:srgbClr val="000000"/>
                </a:solidFill>
              </a:rPr>
              <a:pPr>
                <a:defRPr/>
              </a:pPr>
              <a:t>9</a:t>
            </a:fld>
            <a:endParaRPr lang="en-US" dirty="0">
              <a:solidFill>
                <a:srgbClr val="000000"/>
              </a:solidFill>
            </a:endParaRPr>
          </a:p>
        </p:txBody>
      </p:sp>
      <p:sp>
        <p:nvSpPr>
          <p:cNvPr id="6" name="Oval 5">
            <a:extLst>
              <a:ext uri="{FF2B5EF4-FFF2-40B4-BE49-F238E27FC236}">
                <a16:creationId xmlns:a16="http://schemas.microsoft.com/office/drawing/2014/main" id="{CF98AE54-F5D3-4D50-90D0-84E2B714CFB9}"/>
              </a:ext>
            </a:extLst>
          </p:cNvPr>
          <p:cNvSpPr/>
          <p:nvPr/>
        </p:nvSpPr>
        <p:spPr bwMode="auto">
          <a:xfrm>
            <a:off x="375281" y="1661160"/>
            <a:ext cx="3510919" cy="3436620"/>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dirty="0">
              <a:ln>
                <a:noFill/>
              </a:ln>
              <a:solidFill>
                <a:srgbClr val="FF0000"/>
              </a:solidFill>
              <a:effectLst/>
              <a:latin typeface="Arial" pitchFamily="34" charset="0"/>
            </a:endParaRPr>
          </a:p>
        </p:txBody>
      </p:sp>
      <p:sp>
        <p:nvSpPr>
          <p:cNvPr id="7" name="TextBox 6">
            <a:extLst>
              <a:ext uri="{FF2B5EF4-FFF2-40B4-BE49-F238E27FC236}">
                <a16:creationId xmlns:a16="http://schemas.microsoft.com/office/drawing/2014/main" id="{31B8FD3E-ED96-40B4-BCE7-BCE1905F8192}"/>
              </a:ext>
            </a:extLst>
          </p:cNvPr>
          <p:cNvSpPr txBox="1"/>
          <p:nvPr/>
        </p:nvSpPr>
        <p:spPr>
          <a:xfrm>
            <a:off x="2040812" y="6337399"/>
            <a:ext cx="6522876" cy="307777"/>
          </a:xfrm>
          <a:prstGeom prst="rect">
            <a:avLst/>
          </a:prstGeom>
          <a:noFill/>
        </p:spPr>
        <p:txBody>
          <a:bodyPr wrap="none" rtlCol="0">
            <a:spAutoFit/>
          </a:bodyPr>
          <a:lstStyle/>
          <a:p>
            <a:r>
              <a:rPr lang="en-US" sz="1400" b="1" dirty="0">
                <a:solidFill>
                  <a:srgbClr val="FF0000"/>
                </a:solidFill>
                <a:latin typeface="+mj-lt"/>
              </a:rPr>
              <a:t>Works very similar to the PS2 Keyboard from Lecture 12 and Homework #8</a:t>
            </a:r>
          </a:p>
        </p:txBody>
      </p:sp>
      <p:cxnSp>
        <p:nvCxnSpPr>
          <p:cNvPr id="8" name="Straight Arrow Connector 7">
            <a:extLst>
              <a:ext uri="{FF2B5EF4-FFF2-40B4-BE49-F238E27FC236}">
                <a16:creationId xmlns:a16="http://schemas.microsoft.com/office/drawing/2014/main" id="{355E131E-98DF-4D70-B917-F656D4EB5A1E}"/>
              </a:ext>
            </a:extLst>
          </p:cNvPr>
          <p:cNvCxnSpPr/>
          <p:nvPr/>
        </p:nvCxnSpPr>
        <p:spPr bwMode="auto">
          <a:xfrm>
            <a:off x="2308860" y="3200400"/>
            <a:ext cx="1196340" cy="0"/>
          </a:xfrm>
          <a:prstGeom prst="straightConnector1">
            <a:avLst/>
          </a:prstGeom>
          <a:solidFill>
            <a:srgbClr val="0C2D83"/>
          </a:solidFill>
          <a:ln w="12700" cap="flat" cmpd="sng" algn="ctr">
            <a:solidFill>
              <a:srgbClr val="FF0000"/>
            </a:solidFill>
            <a:prstDash val="solid"/>
            <a:round/>
            <a:headEnd type="none" w="med" len="med"/>
            <a:tailEnd type="triangle"/>
          </a:ln>
          <a:effectLst/>
        </p:spPr>
      </p:cxnSp>
      <p:cxnSp>
        <p:nvCxnSpPr>
          <p:cNvPr id="10" name="Straight Arrow Connector 9">
            <a:extLst>
              <a:ext uri="{FF2B5EF4-FFF2-40B4-BE49-F238E27FC236}">
                <a16:creationId xmlns:a16="http://schemas.microsoft.com/office/drawing/2014/main" id="{AFCD83A5-789D-40E7-98B9-5C62BE427007}"/>
              </a:ext>
            </a:extLst>
          </p:cNvPr>
          <p:cNvCxnSpPr>
            <a:cxnSpLocks/>
          </p:cNvCxnSpPr>
          <p:nvPr/>
        </p:nvCxnSpPr>
        <p:spPr bwMode="auto">
          <a:xfrm>
            <a:off x="2308860" y="3764280"/>
            <a:ext cx="1021080" cy="0"/>
          </a:xfrm>
          <a:prstGeom prst="straightConnector1">
            <a:avLst/>
          </a:prstGeom>
          <a:solidFill>
            <a:srgbClr val="0C2D83"/>
          </a:solidFill>
          <a:ln w="25400" cap="flat" cmpd="sng" algn="ctr">
            <a:solidFill>
              <a:srgbClr val="FF0000"/>
            </a:solidFill>
            <a:prstDash val="solid"/>
            <a:round/>
            <a:headEnd type="none" w="med" len="med"/>
            <a:tailEnd type="triangle"/>
          </a:ln>
          <a:effectLst/>
        </p:spPr>
      </p:cxnSp>
      <p:cxnSp>
        <p:nvCxnSpPr>
          <p:cNvPr id="13" name="Straight Arrow Connector 12">
            <a:extLst>
              <a:ext uri="{FF2B5EF4-FFF2-40B4-BE49-F238E27FC236}">
                <a16:creationId xmlns:a16="http://schemas.microsoft.com/office/drawing/2014/main" id="{6B971949-2AD5-4C3B-B7A5-F3A77AB09C48}"/>
              </a:ext>
            </a:extLst>
          </p:cNvPr>
          <p:cNvCxnSpPr>
            <a:cxnSpLocks/>
          </p:cNvCxnSpPr>
          <p:nvPr/>
        </p:nvCxnSpPr>
        <p:spPr bwMode="auto">
          <a:xfrm>
            <a:off x="2308860" y="3619500"/>
            <a:ext cx="1021080" cy="0"/>
          </a:xfrm>
          <a:prstGeom prst="straightConnector1">
            <a:avLst/>
          </a:prstGeom>
          <a:solidFill>
            <a:srgbClr val="0C2D83"/>
          </a:solidFill>
          <a:ln w="25400" cap="flat" cmpd="sng" algn="ctr">
            <a:solidFill>
              <a:srgbClr val="FF0000"/>
            </a:solidFill>
            <a:prstDash val="solid"/>
            <a:round/>
            <a:headEnd type="none" w="med" len="med"/>
            <a:tailEnd type="triangle"/>
          </a:ln>
          <a:effectLst/>
        </p:spPr>
      </p:cxnSp>
      <p:cxnSp>
        <p:nvCxnSpPr>
          <p:cNvPr id="14" name="Connector: Elbow 13">
            <a:extLst>
              <a:ext uri="{FF2B5EF4-FFF2-40B4-BE49-F238E27FC236}">
                <a16:creationId xmlns:a16="http://schemas.microsoft.com/office/drawing/2014/main" id="{B5D9868C-093E-4CA1-92C7-389485851EAF}"/>
              </a:ext>
            </a:extLst>
          </p:cNvPr>
          <p:cNvCxnSpPr/>
          <p:nvPr/>
        </p:nvCxnSpPr>
        <p:spPr bwMode="auto">
          <a:xfrm rot="10800000">
            <a:off x="2308860" y="3329940"/>
            <a:ext cx="1021080" cy="289560"/>
          </a:xfrm>
          <a:prstGeom prst="bentConnector3">
            <a:avLst>
              <a:gd name="adj1" fmla="val -38806"/>
            </a:avLst>
          </a:prstGeom>
          <a:solidFill>
            <a:srgbClr val="0C2D83"/>
          </a:solidFill>
          <a:ln w="25400" cap="flat" cmpd="sng" algn="ctr">
            <a:solidFill>
              <a:srgbClr val="FF0000"/>
            </a:solidFill>
            <a:prstDash val="solid"/>
            <a:round/>
            <a:headEnd type="none" w="med" len="med"/>
            <a:tailEnd type="triangle"/>
          </a:ln>
          <a:effectLst/>
        </p:spPr>
      </p:cxnSp>
      <p:cxnSp>
        <p:nvCxnSpPr>
          <p:cNvPr id="17" name="Connector: Elbow 16">
            <a:extLst>
              <a:ext uri="{FF2B5EF4-FFF2-40B4-BE49-F238E27FC236}">
                <a16:creationId xmlns:a16="http://schemas.microsoft.com/office/drawing/2014/main" id="{4C2FC00B-DAA1-49F1-BC9E-0DE8CEB06BE6}"/>
              </a:ext>
            </a:extLst>
          </p:cNvPr>
          <p:cNvCxnSpPr/>
          <p:nvPr/>
        </p:nvCxnSpPr>
        <p:spPr bwMode="auto">
          <a:xfrm rot="10800000">
            <a:off x="2324100" y="3467100"/>
            <a:ext cx="1021080" cy="289560"/>
          </a:xfrm>
          <a:prstGeom prst="bentConnector3">
            <a:avLst>
              <a:gd name="adj1" fmla="val -44030"/>
            </a:avLst>
          </a:prstGeom>
          <a:solidFill>
            <a:srgbClr val="0C2D83"/>
          </a:solidFill>
          <a:ln w="25400"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1163295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theme/theme1.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C2D83"/>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0C2D83"/>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12142</TotalTime>
  <Words>2744</Words>
  <Application>Microsoft Office PowerPoint</Application>
  <PresentationFormat>On-screen Show (4:3)</PresentationFormat>
  <Paragraphs>320</Paragraphs>
  <Slides>34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Arial</vt:lpstr>
      <vt:lpstr>Century Schoolbook</vt:lpstr>
      <vt:lpstr>Times New Roman</vt:lpstr>
      <vt:lpstr>Wingdings</vt:lpstr>
      <vt:lpstr>1_Blank Presentation</vt:lpstr>
      <vt:lpstr>CSCE 436 – Advanced Embedded Systems Lecture 14 – Lab 2 – Data Acquisition, Storage and Display</vt:lpstr>
      <vt:lpstr>Lesson Outline</vt:lpstr>
      <vt:lpstr>Lab 2 – Data Acquisition, Storage and Display</vt:lpstr>
      <vt:lpstr>Lab 2 – Lab Overview</vt:lpstr>
      <vt:lpstr>Lab 2 – Connections</vt:lpstr>
      <vt:lpstr>Lab 2 – Architecture</vt:lpstr>
      <vt:lpstr>Lab 2 – Architecture Connecting things we already learned </vt:lpstr>
      <vt:lpstr>Lab 2 – Architecture Datapath / Control communication</vt:lpstr>
      <vt:lpstr>Lab 2 – Architecture Audio Codec Wrapper</vt:lpstr>
      <vt:lpstr>Lab 2 – ADAU1761 SigmaDSP Audio Codec</vt:lpstr>
      <vt:lpstr>Lab 2 – Connections</vt:lpstr>
      <vt:lpstr>Lab 2 – Architecture Audio Codec Wrapper</vt:lpstr>
      <vt:lpstr>Lab 2 – ADAU1761 SigmaDSP Audio Codec</vt:lpstr>
      <vt:lpstr>Lab 2 – Datapath</vt:lpstr>
      <vt:lpstr>Lab 2 – Architecture Flag Register</vt:lpstr>
      <vt:lpstr>Lab 2 – Flag Register</vt:lpstr>
      <vt:lpstr>Lab 2 – Architecture Expansion/Setup for Lab 3 </vt:lpstr>
      <vt:lpstr>VHDL Package file </vt:lpstr>
      <vt:lpstr>VHDL Code</vt:lpstr>
      <vt:lpstr>Lab 2 – Generating Audio Waveforms</vt:lpstr>
      <vt:lpstr>Lab 2 – Requirements  Gate Check 1</vt:lpstr>
      <vt:lpstr>Lab 2 – Requirements  Gate Check 1</vt:lpstr>
      <vt:lpstr>Lab 2 – Requirements Gate Check 2</vt:lpstr>
      <vt:lpstr>Lab 2 – Requirements Gate Check 2 Cont</vt:lpstr>
      <vt:lpstr>Lab 2 – Requirements Required Functionality</vt:lpstr>
      <vt:lpstr>Lab 2 – Requirements Required Functionality Cont 1</vt:lpstr>
      <vt:lpstr>Lab 2 – Requirements Required Functionality Cont 2</vt:lpstr>
      <vt:lpstr>Lab 2 – Requirements B-Level Functionality</vt:lpstr>
      <vt:lpstr>Lab 2 – Requirements A-Level Functionality</vt:lpstr>
      <vt:lpstr>Lab 2 – Requirements Turn In</vt:lpstr>
      <vt:lpstr>Lab 2 – Requirements Turn In Continued 1</vt:lpstr>
      <vt:lpstr>Lab 2 – Requirements Turn In Continued 2</vt:lpstr>
      <vt:lpstr>Lab 2 – Requirements Turn In Continued 3</vt:lpstr>
      <vt:lpstr>Lab 2 – Requirements Turn In Continued 4</vt:lpstr>
    </vt:vector>
  </TitlesOfParts>
  <Company>usafa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Computer Systems Courses</dc:title>
  <dc:creator>Falkinburg, Jeffrey L MAJ USAF USAFA USAFA/DFEC</dc:creator>
  <cp:lastModifiedBy>Jeffrey Falkinburg</cp:lastModifiedBy>
  <cp:revision>519</cp:revision>
  <cp:lastPrinted>2014-08-12T17:37:01Z</cp:lastPrinted>
  <dcterms:created xsi:type="dcterms:W3CDTF">2001-06-27T14:08:57Z</dcterms:created>
  <dcterms:modified xsi:type="dcterms:W3CDTF">2024-03-20T00:36:49Z</dcterms:modified>
</cp:coreProperties>
</file>