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765" r:id="rId2"/>
    <p:sldId id="300" r:id="rId3"/>
    <p:sldId id="345" r:id="rId4"/>
    <p:sldId id="334" r:id="rId5"/>
    <p:sldId id="335" r:id="rId6"/>
    <p:sldId id="336" r:id="rId7"/>
    <p:sldId id="337" r:id="rId8"/>
    <p:sldId id="766" r:id="rId9"/>
    <p:sldId id="338" r:id="rId10"/>
    <p:sldId id="339" r:id="rId11"/>
    <p:sldId id="340" r:id="rId12"/>
    <p:sldId id="301" r:id="rId13"/>
    <p:sldId id="341" r:id="rId14"/>
    <p:sldId id="352" r:id="rId15"/>
    <p:sldId id="355" r:id="rId16"/>
    <p:sldId id="357" r:id="rId17"/>
    <p:sldId id="358" r:id="rId18"/>
    <p:sldId id="346" r:id="rId19"/>
    <p:sldId id="342" r:id="rId20"/>
    <p:sldId id="343" r:id="rId21"/>
    <p:sldId id="353" r:id="rId22"/>
    <p:sldId id="360" r:id="rId23"/>
    <p:sldId id="359" r:id="rId24"/>
    <p:sldId id="767" r:id="rId25"/>
    <p:sldId id="361" r:id="rId26"/>
    <p:sldId id="768" r:id="rId27"/>
    <p:sldId id="354" r:id="rId28"/>
    <p:sldId id="347" r:id="rId29"/>
    <p:sldId id="350" r:id="rId30"/>
    <p:sldId id="348" r:id="rId31"/>
    <p:sldId id="349" r:id="rId32"/>
    <p:sldId id="333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3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>
            <a:extLst>
              <a:ext uri="{FF2B5EF4-FFF2-40B4-BE49-F238E27FC236}">
                <a16:creationId xmlns:a16="http://schemas.microsoft.com/office/drawing/2014/main" id="{4B9A5774-267B-4EE9-A5B1-DE72C43CE5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F84F806C-3293-4214-8124-EB90F30FF5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66D29DDD-A7B3-4429-8446-17E8A9A90F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9529CEE8-6F09-4DB9-90B1-BDC655D8AEB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1" name="Picture 10" descr="Nebraska_N_RGB.png">
            <a:extLst>
              <a:ext uri="{FF2B5EF4-FFF2-40B4-BE49-F238E27FC236}">
                <a16:creationId xmlns:a16="http://schemas.microsoft.com/office/drawing/2014/main" id="{272F5B8E-CEE1-41E7-A0A3-F40CF2ACFD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2" name="Picture 11" descr="1505.028 Toolbox PPT_Sidebar_1a.jpg">
            <a:extLst>
              <a:ext uri="{FF2B5EF4-FFF2-40B4-BE49-F238E27FC236}">
                <a16:creationId xmlns:a16="http://schemas.microsoft.com/office/drawing/2014/main" id="{B7F98A4B-E502-4E11-95C9-2082C7A5B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3" name="Line 15">
            <a:extLst>
              <a:ext uri="{FF2B5EF4-FFF2-40B4-BE49-F238E27FC236}">
                <a16:creationId xmlns:a16="http://schemas.microsoft.com/office/drawing/2014/main" id="{B94D8FB7-FF47-42A4-BE99-0CB49B213A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5CCCAF6F-B886-418D-AFEF-E037920DEE9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D339EEE1-41B7-47CE-A029-634388D4DB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8154C51A-3D04-42F0-807A-4EAA394DAC9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6379B253-AE7C-489D-AE30-7805414396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ronics-tutorials.ws/logic/logic_1.html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en.wikipedia.org/wiki/List_of_7400-series_integrated_circui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363CF0-480A-4C1E-87DF-F19724B5B1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19780A-AABB-40D5-8FB5-CD4B39B57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8369" y="2286000"/>
            <a:ext cx="5832231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436 - Advanced Embedded Systems</a:t>
            </a:r>
            <a:br>
              <a:rPr lang="en-US" dirty="0"/>
            </a:br>
            <a:r>
              <a:rPr lang="en-US" sz="3200" dirty="0"/>
              <a:t>Lecture 2 – Digital System, Hierarchical Design, and testbench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Modern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Encapsulate the concepts of entity, connectivity, concurrency, and timing</a:t>
            </a:r>
          </a:p>
          <a:p>
            <a:r>
              <a:rPr lang="en-US" dirty="0"/>
              <a:t>Incorporate propagation delay and timing information</a:t>
            </a:r>
          </a:p>
          <a:p>
            <a:r>
              <a:rPr lang="en-US" dirty="0"/>
              <a:t>Consist of constructs for structural implementation</a:t>
            </a:r>
          </a:p>
          <a:p>
            <a:r>
              <a:rPr lang="en-US" dirty="0"/>
              <a:t>Incorporate constructs for behavioral description (sequential execution of traditional PL)</a:t>
            </a:r>
          </a:p>
          <a:p>
            <a:r>
              <a:rPr lang="en-US" dirty="0"/>
              <a:t>Describe the operations and structures in gate level and RT level</a:t>
            </a:r>
          </a:p>
          <a:p>
            <a:r>
              <a:rPr lang="en-US" dirty="0"/>
              <a:t>Consist of constructs to support hierarchical design process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Industry-Standard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VHDL</a:t>
            </a:r>
          </a:p>
          <a:p>
            <a:pPr lvl="1"/>
            <a:r>
              <a:rPr lang="en-US" sz="1800" dirty="0"/>
              <a:t>DoD initiative in 1980s</a:t>
            </a:r>
          </a:p>
          <a:p>
            <a:pPr lvl="1"/>
            <a:r>
              <a:rPr lang="en-US" sz="1800" dirty="0"/>
              <a:t>Transferred to IEEE to standardize</a:t>
            </a:r>
          </a:p>
          <a:p>
            <a:pPr lvl="1"/>
            <a:r>
              <a:rPr lang="en-US" sz="1800" dirty="0"/>
              <a:t>First released in 1987</a:t>
            </a:r>
          </a:p>
          <a:p>
            <a:pPr lvl="1"/>
            <a:r>
              <a:rPr lang="en-US" sz="1800" dirty="0"/>
              <a:t>Similar to Ada</a:t>
            </a:r>
          </a:p>
          <a:p>
            <a:pPr lvl="1"/>
            <a:r>
              <a:rPr lang="en-US" sz="1800" dirty="0"/>
              <a:t>Heavily used in FPGA industry</a:t>
            </a:r>
          </a:p>
          <a:p>
            <a:pPr lvl="1"/>
            <a:r>
              <a:rPr lang="en-US" sz="1800" dirty="0"/>
              <a:t>New versions: 1993, 2001, 2008</a:t>
            </a:r>
          </a:p>
          <a:p>
            <a:r>
              <a:rPr lang="en-US" sz="1800" dirty="0"/>
              <a:t>Verilog</a:t>
            </a:r>
          </a:p>
          <a:p>
            <a:pPr lvl="1"/>
            <a:r>
              <a:rPr lang="en-US" sz="1800" dirty="0"/>
              <a:t>Developed by industry</a:t>
            </a:r>
          </a:p>
          <a:p>
            <a:pPr lvl="1"/>
            <a:r>
              <a:rPr lang="en-US" sz="1800" dirty="0"/>
              <a:t>Released in early 1980s</a:t>
            </a:r>
          </a:p>
          <a:p>
            <a:pPr lvl="1"/>
            <a:r>
              <a:rPr lang="en-US" sz="1800" dirty="0"/>
              <a:t>Similar to C</a:t>
            </a:r>
          </a:p>
          <a:p>
            <a:pPr lvl="1"/>
            <a:r>
              <a:rPr lang="en-US" sz="1800" dirty="0"/>
              <a:t>Heavily used in ASIC industry</a:t>
            </a:r>
          </a:p>
          <a:p>
            <a:pPr lvl="1"/>
            <a:r>
              <a:rPr lang="en-US" sz="1800" dirty="0"/>
              <a:t>New versions: 1995, 2001, 2005, 2009</a:t>
            </a:r>
          </a:p>
          <a:p>
            <a:pPr lvl="1"/>
            <a:r>
              <a:rPr lang="en-US" sz="1800" dirty="0" err="1"/>
              <a:t>SystemVerilog</a:t>
            </a:r>
            <a:r>
              <a:rPr lang="en-US" sz="1800" dirty="0"/>
              <a:t> is a superset of </a:t>
            </a:r>
            <a:r>
              <a:rPr lang="en-US" sz="1800"/>
              <a:t>Verilog 2005 &amp; 2009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17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Basic VHDL Concepts By Example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6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Structural Description from Lesson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036" y="253848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1570" y="2238233"/>
            <a:ext cx="24838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/>
              <a:t>Truth Table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a b c | f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-------|--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1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0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1 | 1</a:t>
            </a:r>
          </a:p>
        </p:txBody>
      </p:sp>
      <p:sp>
        <p:nvSpPr>
          <p:cNvPr id="9" name="Line Callout 1 8"/>
          <p:cNvSpPr/>
          <p:nvPr/>
        </p:nvSpPr>
        <p:spPr bwMode="auto">
          <a:xfrm>
            <a:off x="6810233" y="2006221"/>
            <a:ext cx="1310185" cy="532263"/>
          </a:xfrm>
          <a:prstGeom prst="borderCallout1">
            <a:avLst>
              <a:gd name="adj1" fmla="val 46955"/>
              <a:gd name="adj2" fmla="val -1041"/>
              <a:gd name="adj3" fmla="val 240706"/>
              <a:gd name="adj4" fmla="val -5291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Entity</a:t>
            </a:r>
          </a:p>
        </p:txBody>
      </p:sp>
      <p:sp>
        <p:nvSpPr>
          <p:cNvPr id="11" name="Line Callout 1 10"/>
          <p:cNvSpPr/>
          <p:nvPr/>
        </p:nvSpPr>
        <p:spPr bwMode="auto">
          <a:xfrm>
            <a:off x="7001302" y="2540759"/>
            <a:ext cx="2142698" cy="532263"/>
          </a:xfrm>
          <a:prstGeom prst="borderCallout1">
            <a:avLst>
              <a:gd name="adj1" fmla="val 105929"/>
              <a:gd name="adj2" fmla="val 49629"/>
              <a:gd name="adj3" fmla="val 368911"/>
              <a:gd name="adj4" fmla="val -30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val="33469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Entity declaration</a:t>
            </a:r>
          </a:p>
          <a:p>
            <a:pPr lvl="1"/>
            <a:r>
              <a:rPr lang="en-US" dirty="0"/>
              <a:t>i/o ports (“outline” of the circuit)</a:t>
            </a:r>
          </a:p>
          <a:p>
            <a:r>
              <a:rPr lang="en-US" dirty="0"/>
              <a:t>Architecture body</a:t>
            </a:r>
          </a:p>
          <a:p>
            <a:pPr lvl="1"/>
            <a:r>
              <a:rPr lang="en-US" dirty="0"/>
              <a:t>Signal declaration</a:t>
            </a:r>
          </a:p>
          <a:p>
            <a:pPr lvl="1"/>
            <a:r>
              <a:rPr lang="en-US" dirty="0"/>
              <a:t>Each concurrent statement</a:t>
            </a:r>
          </a:p>
          <a:p>
            <a:pPr lvl="1"/>
            <a:r>
              <a:rPr lang="en-US" dirty="0"/>
              <a:t>Can be thought of as a circuit part</a:t>
            </a:r>
          </a:p>
          <a:p>
            <a:pPr lvl="1"/>
            <a:r>
              <a:rPr lang="en-US" dirty="0"/>
              <a:t>Contains timing information</a:t>
            </a:r>
          </a:p>
          <a:p>
            <a:pPr lvl="1"/>
            <a:r>
              <a:rPr lang="en-US" dirty="0"/>
              <a:t>Arch body can be thought as a “collection of parts”</a:t>
            </a:r>
          </a:p>
          <a:p>
            <a:r>
              <a:rPr lang="en-US" dirty="0"/>
              <a:t>What’s the difference between this and a C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4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structural view, a circuit is constructed by smaller parts.</a:t>
            </a:r>
          </a:p>
          <a:p>
            <a:r>
              <a:rPr lang="en-US" dirty="0"/>
              <a:t>Structural description specifies the types of parts and connections.</a:t>
            </a:r>
          </a:p>
          <a:p>
            <a:r>
              <a:rPr lang="en-US" dirty="0"/>
              <a:t>Essentially a textual description of a schematic</a:t>
            </a:r>
          </a:p>
          <a:p>
            <a:r>
              <a:rPr lang="en-US" dirty="0"/>
              <a:t>Done by using “component” in VHDL</a:t>
            </a:r>
          </a:p>
          <a:p>
            <a:pPr lvl="1"/>
            <a:r>
              <a:rPr lang="en-US" i="1" dirty="0"/>
              <a:t>First declared (make known)</a:t>
            </a:r>
          </a:p>
          <a:p>
            <a:pPr lvl="1"/>
            <a:r>
              <a:rPr lang="en-US" i="1" dirty="0"/>
              <a:t>Then instantiated (used)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8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 Component 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	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library </a:t>
            </a:r>
            <a:r>
              <a:rPr lang="en-US" sz="1400" b="1" dirty="0" err="1"/>
              <a:t>unisim</a:t>
            </a:r>
            <a:r>
              <a:rPr lang="en-US" sz="1400" b="1" dirty="0"/>
              <a:t>;			-- Use these libraries if you are using primitive components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</a:t>
            </a:r>
            <a:r>
              <a:rPr lang="en-US" sz="1400" b="1" dirty="0" err="1"/>
              <a:t>unisim.vcomponents.all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architecture structure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i1, i2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signal	s1, s2, s3: </a:t>
            </a:r>
            <a:r>
              <a:rPr lang="en-US" sz="1400" b="1" dirty="0" err="1"/>
              <a:t>std_logic</a:t>
            </a:r>
            <a:r>
              <a:rPr lang="en-US" sz="1400" b="1" dirty="0"/>
              <a:t>;	-- wires which begin and end in the component</a:t>
            </a:r>
          </a:p>
          <a:p>
            <a:pPr>
              <a:spcBef>
                <a:spcPts val="0"/>
              </a:spcBef>
            </a:pPr>
            <a:endParaRPr lang="en-US" sz="1400" b="1" dirty="0"/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12B34E2A-77BE-4D88-9108-5CED0F567BD3}"/>
              </a:ext>
            </a:extLst>
          </p:cNvPr>
          <p:cNvSpPr/>
          <p:nvPr/>
        </p:nvSpPr>
        <p:spPr bwMode="auto">
          <a:xfrm>
            <a:off x="5308007" y="2811764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85446"/>
              <a:gd name="adj4" fmla="val -11899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Declarations before Begin</a:t>
            </a:r>
          </a:p>
        </p:txBody>
      </p:sp>
      <p:sp>
        <p:nvSpPr>
          <p:cNvPr id="9" name="Line Callout 1 8">
            <a:extLst>
              <a:ext uri="{FF2B5EF4-FFF2-40B4-BE49-F238E27FC236}">
                <a16:creationId xmlns:a16="http://schemas.microsoft.com/office/drawing/2014/main" id="{C88CD832-9F82-4930-AEA9-48046DFDB636}"/>
              </a:ext>
            </a:extLst>
          </p:cNvPr>
          <p:cNvSpPr/>
          <p:nvPr/>
        </p:nvSpPr>
        <p:spPr bwMode="auto">
          <a:xfrm>
            <a:off x="3831771" y="2122333"/>
            <a:ext cx="4974147" cy="532263"/>
          </a:xfrm>
          <a:prstGeom prst="borderCallout1">
            <a:avLst>
              <a:gd name="adj1" fmla="val 46955"/>
              <a:gd name="adj2" fmla="val -1041"/>
              <a:gd name="adj3" fmla="val 26012"/>
              <a:gd name="adj4" fmla="val -2263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Primitive Components Library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0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–Component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unit1: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s1 &lt;= a and b;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s1);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unit2: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s2 &lt;= b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s2);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unit3: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s3 &lt;= a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s3);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unit4:	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f &lt;= s1 or s2 or s3;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s1,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s2,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i2 =&gt; s3,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f);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structure;</a:t>
            </a:r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1707FA22-F246-41BF-88E1-AFD2E33D5E09}"/>
              </a:ext>
            </a:extLst>
          </p:cNvPr>
          <p:cNvSpPr/>
          <p:nvPr/>
        </p:nvSpPr>
        <p:spPr bwMode="auto">
          <a:xfrm>
            <a:off x="5512343" y="1832050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76915"/>
              <a:gd name="adj4" fmla="val -90955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Instantiations after Begin</a:t>
            </a:r>
          </a:p>
        </p:txBody>
      </p:sp>
    </p:spTree>
    <p:extLst>
      <p:ext uri="{BB962C8B-B14F-4D97-AF65-F5344CB8AC3E}">
        <p14:creationId xmlns:p14="http://schemas.microsoft.com/office/powerpoint/2010/main" val="23575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A behavioral description of a component describes what the circuit does rather than how it is done.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2241352"/>
            <a:ext cx="83251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a='0'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a='0' and b='1'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a='1'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-- essentially an enumeration of a truth table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91617" y="2241352"/>
            <a:ext cx="24838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/>
              <a:t>Truth Table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a b c | f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-------|--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1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0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1 | 1</a:t>
            </a:r>
          </a:p>
        </p:txBody>
      </p:sp>
    </p:spTree>
    <p:extLst>
      <p:ext uri="{BB962C8B-B14F-4D97-AF65-F5344CB8AC3E}">
        <p14:creationId xmlns:p14="http://schemas.microsoft.com/office/powerpoint/2010/main" val="19437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Concatenation operator helps make code more readable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776" y="2243627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majority2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signal temp: </a:t>
            </a:r>
            <a:r>
              <a:rPr lang="en-US" sz="1400" b="1" dirty="0" err="1"/>
              <a:t>std_logic_vector</a:t>
            </a:r>
            <a:r>
              <a:rPr lang="en-US" sz="1400" b="1" dirty="0"/>
              <a:t>(2 </a:t>
            </a:r>
            <a:r>
              <a:rPr lang="en-US" sz="1400" b="1" dirty="0" err="1"/>
              <a:t>downto</a:t>
            </a:r>
            <a:r>
              <a:rPr lang="en-US" sz="1400" b="1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temp &lt;= a &amp; b &amp; c;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temp = "000" else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"011"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"100"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sp>
        <p:nvSpPr>
          <p:cNvPr id="8" name="Line Callout 1 7"/>
          <p:cNvSpPr/>
          <p:nvPr/>
        </p:nvSpPr>
        <p:spPr bwMode="auto">
          <a:xfrm>
            <a:off x="6059604" y="2052557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225107"/>
              <a:gd name="adj4" fmla="val -11676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Concatenation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Operator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Line Callout 1 8"/>
          <p:cNvSpPr/>
          <p:nvPr/>
        </p:nvSpPr>
        <p:spPr bwMode="auto">
          <a:xfrm>
            <a:off x="6059605" y="3173948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126496"/>
              <a:gd name="adj4" fmla="val -6898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800" dirty="0"/>
              <a:t>Double quotes for </a:t>
            </a:r>
            <a:r>
              <a:rPr lang="en-US" sz="2800" dirty="0" err="1"/>
              <a:t>std_logic_vectors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HW #1 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 Sequential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combinational and sequential?</a:t>
            </a:r>
          </a:p>
          <a:p>
            <a:pPr lvl="1"/>
            <a:r>
              <a:rPr lang="en-US" dirty="0"/>
              <a:t>A clock signal in the entity for the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060" y="278613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62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VHDL they are called literals (not a constant)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2134772"/>
            <a:ext cx="832513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lvl="1" indent="0">
              <a:buNone/>
            </a:pPr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(3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</a:t>
            </a:r>
            <a:r>
              <a:rPr lang="en-US" b="1" dirty="0" err="1"/>
              <a:t>x“D</a:t>
            </a:r>
            <a:r>
              <a:rPr lang="en-US" b="1" dirty="0"/>
              <a:t>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“0101”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d“12” else </a:t>
            </a:r>
          </a:p>
          <a:p>
            <a:pPr marL="406400" lvl="1" indent="0">
              <a:buNone/>
            </a:pPr>
            <a:r>
              <a:rPr lang="en-US" b="1" dirty="0"/>
              <a:t>“=” – used to compare</a:t>
            </a:r>
          </a:p>
          <a:p>
            <a:pPr marL="406400" lvl="1" indent="0">
              <a:buNone/>
            </a:pPr>
            <a:r>
              <a:rPr lang="en-US" b="1" dirty="0"/>
              <a:t>“&lt;=” – used to assign</a:t>
            </a:r>
          </a:p>
          <a:p>
            <a:pPr marL="406400" lvl="1"/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(15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&lt;= x“C0_FF_EE”; --can also use separators</a:t>
            </a:r>
          </a:p>
        </p:txBody>
      </p:sp>
    </p:spTree>
    <p:extLst>
      <p:ext uri="{BB962C8B-B14F-4D97-AF65-F5344CB8AC3E}">
        <p14:creationId xmlns:p14="http://schemas.microsoft.com/office/powerpoint/2010/main" val="3732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Testbenches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17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Testbench</a:t>
            </a:r>
            <a:r>
              <a:rPr lang="en-US" dirty="0"/>
              <a:t> – Component Declaration and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ENTITY </a:t>
            </a:r>
            <a:r>
              <a:rPr lang="en-US" sz="1800" b="1" dirty="0" err="1"/>
              <a:t>majority_tb</a:t>
            </a:r>
            <a:r>
              <a:rPr lang="en-US" sz="1800" b="1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</a:t>
            </a:r>
            <a:r>
              <a:rPr lang="en-US" sz="1800" b="1" dirty="0" err="1"/>
              <a:t>majority_tb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ARCHITECTURE behavior OF </a:t>
            </a:r>
            <a:r>
              <a:rPr lang="en-US" sz="1800" b="1" dirty="0" err="1"/>
              <a:t>majority_tb</a:t>
            </a:r>
            <a:r>
              <a:rPr lang="en-US" sz="1800" b="1" dirty="0"/>
              <a:t> IS 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COMPONENT majority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PORT(	a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: OUT  </a:t>
            </a:r>
            <a:r>
              <a:rPr lang="en-US" sz="1800" b="1" dirty="0" err="1"/>
              <a:t>std_logic</a:t>
            </a:r>
            <a:r>
              <a:rPr lang="en-US" sz="18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signal s1, s2, s3, s4: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</a:t>
            </a:r>
          </a:p>
        </p:txBody>
      </p:sp>
      <p:pic>
        <p:nvPicPr>
          <p:cNvPr id="1026" name="Picture 2" descr="http://ece.ninja/383/lecture/img/lecture02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810" y="2739148"/>
            <a:ext cx="48387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981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D250-61AE-4167-886E-42D4E74B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Test 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8BF4D-B414-4336-8DB6-F626795D8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C55C6-FDD9-49BD-9796-F3D099350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27422-AA7F-4D46-860D-7F434BF988C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CCE7D-0672-41F4-BC30-761007071E91}"/>
              </a:ext>
            </a:extLst>
          </p:cNvPr>
          <p:cNvSpPr txBox="1"/>
          <p:nvPr/>
        </p:nvSpPr>
        <p:spPr>
          <a:xfrm>
            <a:off x="450376" y="1436134"/>
            <a:ext cx="83251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s1 &lt;= '0', '1' after 40us;</a:t>
            </a:r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s2 &lt;= '0', '1' after 20us, '0' after 40us, '1' after 60us;</a:t>
            </a:r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s3 &lt;= '0', '1' after 10us, '0' after 20us, '1' after 30us , '0' after 40us, '1' after 50us , '0' after 60us, '1' after 70us, 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end behavior;</a:t>
            </a:r>
          </a:p>
        </p:txBody>
      </p:sp>
    </p:spTree>
    <p:extLst>
      <p:ext uri="{BB962C8B-B14F-4D97-AF65-F5344CB8AC3E}">
        <p14:creationId xmlns:p14="http://schemas.microsoft.com/office/powerpoint/2010/main" val="2955862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Testbench – Test Vectors for self checking testbenches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/>
              <a:t>Test Vector Setup (before begin):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Loop to apply the 8 test input vectors to majority circuit (after begin)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 marL="1487488" indent="-1487488">
              <a:spcBef>
                <a:spcPts val="0"/>
              </a:spcBef>
              <a:tabLst>
                <a:tab pos="914400" algn="l"/>
              </a:tabLst>
            </a:pPr>
            <a:r>
              <a:rPr lang="en-US" sz="1800" dirty="0"/>
              <a:t>4.	SIGNAL TEST_INPUT: TEST_INPUT_VECTOR := ("000", "001", "010", "011", "100", "101", "110", "111");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5540590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Testbench – Test Vectors for self checking testbenches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/>
              <a:t>Test Vector Setup: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Loop to apply the 8 test input vectors to majority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SIGNAL TEST_INPUT: TEST_INPUT_VECTOR := ("000", "001", "010", "011", "100", "101", "110", "111");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2628391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Experimentation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add and remove waveforms to the waveform view.</a:t>
            </a:r>
          </a:p>
          <a:p>
            <a:r>
              <a:rPr lang="en-US" dirty="0"/>
              <a:t>How to change the radix of a vector waveform</a:t>
            </a:r>
          </a:p>
          <a:p>
            <a:r>
              <a:rPr lang="en-US" dirty="0"/>
              <a:t>How to change the colors of the waveforms.</a:t>
            </a:r>
          </a:p>
          <a:p>
            <a:r>
              <a:rPr lang="en-US" dirty="0"/>
              <a:t>How to transcend the design hierarchy.</a:t>
            </a:r>
          </a:p>
          <a:p>
            <a:r>
              <a:rPr lang="en-US" dirty="0"/>
              <a:t>How to observe signal values in design hierarchy.</a:t>
            </a:r>
          </a:p>
          <a:p>
            <a:r>
              <a:rPr lang="en-US" dirty="0"/>
              <a:t>How to observe signals values in the VHDL code.</a:t>
            </a:r>
          </a:p>
          <a:p>
            <a:r>
              <a:rPr lang="en-US" dirty="0"/>
              <a:t>How to save a load a simulation waveform </a:t>
            </a:r>
            <a:r>
              <a:rPr lang="en-US" dirty="0" err="1"/>
              <a:t>wcfg</a:t>
            </a:r>
            <a:r>
              <a:rPr lang="en-US" dirty="0"/>
              <a:t> file.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37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Inputs: a(2 </a:t>
            </a:r>
            <a:r>
              <a:rPr lang="en-US" b="0" dirty="0" err="1"/>
              <a:t>downto</a:t>
            </a:r>
            <a:r>
              <a:rPr lang="en-US" b="0" dirty="0"/>
              <a:t> 0)</a:t>
            </a:r>
          </a:p>
          <a:p>
            <a:r>
              <a:rPr lang="en-US" b="0" dirty="0"/>
              <a:t>Output: even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parity_detec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98" y="2033739"/>
            <a:ext cx="8811804" cy="41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440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1875131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</a:t>
            </a:r>
            <a:r>
              <a:rPr lang="en-US" sz="1400" dirty="0" err="1"/>
              <a:t>ieee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entity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port(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a     :   in </a:t>
            </a:r>
            <a:r>
              <a:rPr lang="en-US" sz="1400" dirty="0" err="1"/>
              <a:t>std_logic_vector</a:t>
            </a:r>
            <a:r>
              <a:rPr lang="en-US" sz="1400" dirty="0"/>
              <a:t>(2 </a:t>
            </a:r>
            <a:r>
              <a:rPr lang="en-US" sz="1400" dirty="0" err="1"/>
              <a:t>downto</a:t>
            </a:r>
            <a:r>
              <a:rPr lang="en-US" sz="14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even  :   out </a:t>
            </a:r>
            <a:r>
              <a:rPr lang="en-US" sz="1400" dirty="0" err="1"/>
              <a:t>std_logic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  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even_detector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architecture </a:t>
            </a:r>
            <a:r>
              <a:rPr lang="en-US" sz="1400" dirty="0" err="1"/>
              <a:t>sop_arch</a:t>
            </a:r>
            <a:r>
              <a:rPr lang="en-US" sz="1400" dirty="0"/>
              <a:t> of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signal p1, p2, p3, p4 : </a:t>
            </a:r>
            <a:r>
              <a:rPr lang="en-US" sz="1400" dirty="0" err="1"/>
              <a:t>std_logic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even &lt;= (p1 or p2) or (p3 or p4) after 20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p1 &lt;= (not a(2)) and (not a(1)) and (not a(0)) after 15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p2 &lt;= (not a(2)) and a(1)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p3 &lt;= a(2) and (not a(1))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p4 &lt;= a(2) and a(1) and (not a(0))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sop_arch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8053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Overview of HDLs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VHDL Conceptual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conceptual_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021" y="1475584"/>
            <a:ext cx="6045959" cy="494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560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Implementation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Same entity declaration</a:t>
            </a:r>
          </a:p>
          <a:p>
            <a:r>
              <a:rPr lang="en-US" b="0" dirty="0"/>
              <a:t>VHDL now contains </a:t>
            </a:r>
            <a:r>
              <a:rPr lang="en-US" b="0" i="1" dirty="0"/>
              <a:t>two</a:t>
            </a:r>
            <a:r>
              <a:rPr lang="en-US" b="0" dirty="0"/>
              <a:t> architecture bodies (</a:t>
            </a:r>
            <a:r>
              <a:rPr lang="en-US" b="0" dirty="0" err="1"/>
              <a:t>sop_arch</a:t>
            </a:r>
            <a:r>
              <a:rPr lang="en-US" b="0" dirty="0"/>
              <a:t> is in the "...")</a:t>
            </a:r>
          </a:p>
          <a:p>
            <a:r>
              <a:rPr lang="en-US" b="0" dirty="0"/>
              <a:t>Implicit delta delay</a:t>
            </a:r>
            <a:br>
              <a:rPr lang="en-US" b="0" dirty="0"/>
            </a:b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713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62347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1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use C or Java as an HDL?</a:t>
            </a:r>
          </a:p>
          <a:p>
            <a:r>
              <a:rPr lang="en-US" dirty="0"/>
              <a:t>A computer programming language:</a:t>
            </a:r>
          </a:p>
          <a:p>
            <a:pPr lvl="1"/>
            <a:r>
              <a:rPr lang="en-US" dirty="0"/>
              <a:t>Semantics ("meaning")</a:t>
            </a:r>
          </a:p>
          <a:p>
            <a:pPr lvl="1"/>
            <a:r>
              <a:rPr lang="en-US" dirty="0"/>
              <a:t>Syntax ("grammar")</a:t>
            </a:r>
          </a:p>
          <a:p>
            <a:r>
              <a:rPr lang="en-US" dirty="0"/>
              <a:t>Development of a Language</a:t>
            </a:r>
          </a:p>
          <a:p>
            <a:pPr lvl="1"/>
            <a:r>
              <a:rPr lang="en-US" dirty="0"/>
              <a:t>Study the characteristics of the underlying processes</a:t>
            </a:r>
          </a:p>
          <a:p>
            <a:pPr lvl="1"/>
            <a:r>
              <a:rPr lang="en-US" dirty="0"/>
              <a:t>Develop syntactic constructs and their associated semantics to model and express these characteristics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Traditional PL</a:t>
            </a:r>
          </a:p>
          <a:p>
            <a:pPr lvl="1"/>
            <a:r>
              <a:rPr lang="en-US" sz="2000" dirty="0"/>
              <a:t>Modeled after a sequential process</a:t>
            </a:r>
          </a:p>
          <a:p>
            <a:pPr lvl="1"/>
            <a:r>
              <a:rPr lang="en-US" sz="2000" dirty="0"/>
              <a:t>Operations performed in a sequential order</a:t>
            </a:r>
          </a:p>
          <a:p>
            <a:pPr lvl="1"/>
            <a:r>
              <a:rPr lang="en-US" sz="2000" dirty="0"/>
              <a:t>Help human's thinking process to develop an algorithm step-by-step</a:t>
            </a:r>
          </a:p>
          <a:p>
            <a:pPr lvl="1"/>
            <a:r>
              <a:rPr lang="en-US" sz="2000" dirty="0"/>
              <a:t>Resemble the operation of a basic computer model</a:t>
            </a:r>
          </a:p>
          <a:p>
            <a:r>
              <a:rPr lang="en-US" sz="2000" dirty="0"/>
              <a:t>HDL</a:t>
            </a:r>
          </a:p>
          <a:p>
            <a:pPr lvl="1"/>
            <a:r>
              <a:rPr lang="en-US" sz="2000" dirty="0"/>
              <a:t>Characteristics of digital hardware</a:t>
            </a:r>
          </a:p>
          <a:p>
            <a:pPr lvl="2"/>
            <a:r>
              <a:rPr lang="en-US" sz="2000" dirty="0"/>
              <a:t>Connections of parts</a:t>
            </a:r>
          </a:p>
          <a:p>
            <a:pPr lvl="2"/>
            <a:r>
              <a:rPr lang="en-US" sz="2000" dirty="0"/>
              <a:t>Concurrent operations</a:t>
            </a:r>
          </a:p>
          <a:p>
            <a:pPr lvl="2"/>
            <a:r>
              <a:rPr lang="en-US" sz="2000" dirty="0"/>
              <a:t>Concept of propagation delay and timing</a:t>
            </a:r>
          </a:p>
          <a:p>
            <a:pPr lvl="1"/>
            <a:r>
              <a:rPr lang="en-US" sz="2000" dirty="0"/>
              <a:t>Characteristics cannot be captured by traditional PLs</a:t>
            </a:r>
          </a:p>
          <a:p>
            <a:pPr lvl="1"/>
            <a:r>
              <a:rPr lang="en-US" sz="2000" dirty="0"/>
              <a:t>Require new languages: HDL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4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HDL continued</a:t>
            </a:r>
          </a:p>
          <a:p>
            <a:pPr lvl="1"/>
            <a:r>
              <a:rPr lang="en-US" dirty="0"/>
              <a:t>Structural Connections</a:t>
            </a:r>
          </a:p>
          <a:p>
            <a:pPr lvl="1"/>
            <a:r>
              <a:rPr lang="en-US" dirty="0"/>
              <a:t>Timing</a:t>
            </a:r>
          </a:p>
          <a:p>
            <a:pPr lvl="1"/>
            <a:r>
              <a:rPr lang="en-US" dirty="0"/>
              <a:t>Parallel Nature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Use of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Documentation</a:t>
            </a:r>
          </a:p>
          <a:p>
            <a:r>
              <a:rPr lang="en-US" dirty="0"/>
              <a:t>Input to a simulator</a:t>
            </a:r>
          </a:p>
          <a:p>
            <a:r>
              <a:rPr lang="en-US" dirty="0"/>
              <a:t>Input to a synthesizer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3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C8E1-689F-4FED-9897-D6219378C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161D-0C21-4D9F-B792-FDF874FBD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  <a:p>
            <a:pPr lvl="1"/>
            <a:r>
              <a:rPr lang="en-US" dirty="0">
                <a:hlinkClick r:id="rId2"/>
              </a:rPr>
              <a:t>https://en.wikipedia.org/wiki/List_of_7400-series_integrated_circuits</a:t>
            </a:r>
            <a:endParaRPr lang="en-US" dirty="0"/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r>
              <a:rPr lang="en-US" dirty="0"/>
              <a:t>Images from </a:t>
            </a:r>
            <a:r>
              <a:rPr lang="en-US" sz="1600" dirty="0">
                <a:hlinkClick r:id="rId3"/>
              </a:rPr>
              <a:t>https://www.electronics-tutorials.ws/logic/logic_2.html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64D89-4772-46BC-91D5-B5D001397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D6896-DEEC-4EE5-A6E4-2138DA63DB7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 January 2023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C358A8-C0D9-45D0-86D0-FC13C0D081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0060" y="4394748"/>
            <a:ext cx="3152100" cy="15945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60062B-628E-4189-A848-034F5851B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5712" y="2825743"/>
            <a:ext cx="3084379" cy="15883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BFBB6A-1177-4723-A9EE-A532CC3B8D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0212" y="4400015"/>
            <a:ext cx="3109005" cy="15698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9A23D0-29F7-48E4-A126-0582AC697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269" y="2794961"/>
            <a:ext cx="3115161" cy="161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8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an HDL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Capture characteristics of a digital circuit:</a:t>
            </a:r>
          </a:p>
          <a:p>
            <a:pPr lvl="1"/>
            <a:r>
              <a:rPr lang="en-US" i="1" dirty="0"/>
              <a:t>Entity</a:t>
            </a:r>
            <a:r>
              <a:rPr lang="en-US" dirty="0"/>
              <a:t> - basic building block (e.g. 7400 chips)</a:t>
            </a:r>
          </a:p>
          <a:p>
            <a:pPr lvl="1"/>
            <a:r>
              <a:rPr lang="en-US" i="1" dirty="0"/>
              <a:t>Connectivity</a:t>
            </a:r>
            <a:r>
              <a:rPr lang="en-US" dirty="0"/>
              <a:t> - Connection of entities (e.g. wires)</a:t>
            </a:r>
          </a:p>
          <a:p>
            <a:pPr lvl="1"/>
            <a:r>
              <a:rPr lang="en-US" i="1" dirty="0"/>
              <a:t>Concurrency</a:t>
            </a:r>
            <a:r>
              <a:rPr lang="en-US" dirty="0"/>
              <a:t> - parallel operations</a:t>
            </a:r>
          </a:p>
          <a:p>
            <a:pPr lvl="1"/>
            <a:r>
              <a:rPr lang="en-US" i="1" dirty="0"/>
              <a:t>Timing</a:t>
            </a:r>
            <a:r>
              <a:rPr lang="en-US" dirty="0"/>
              <a:t> - schedule / order of multiple operations</a:t>
            </a:r>
          </a:p>
          <a:p>
            <a:r>
              <a:rPr lang="en-US" dirty="0"/>
              <a:t>Must be able to describe a circuit in</a:t>
            </a:r>
          </a:p>
          <a:p>
            <a:pPr lvl="1"/>
            <a:r>
              <a:rPr lang="en-US" dirty="0"/>
              <a:t>Gate level and RT level</a:t>
            </a:r>
          </a:p>
          <a:p>
            <a:pPr lvl="1"/>
            <a:r>
              <a:rPr lang="en-US" dirty="0"/>
              <a:t>Structural view and behavioral view (</a:t>
            </a:r>
            <a:r>
              <a:rPr lang="en-US" i="1" dirty="0"/>
              <a:t>not</a:t>
            </a:r>
            <a:r>
              <a:rPr lang="en-US" dirty="0"/>
              <a:t> physical)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6621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8159</TotalTime>
  <Words>2496</Words>
  <Application>Microsoft Office PowerPoint</Application>
  <PresentationFormat>On-screen Show (4:3)</PresentationFormat>
  <Paragraphs>397</Paragraphs>
  <Slides>32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436 - Advanced Embedded Systems Lecture 2 – Digital System, Hierarchical Design, and testbench</vt:lpstr>
      <vt:lpstr>Lesson Outline</vt:lpstr>
      <vt:lpstr>Overview of HDLs</vt:lpstr>
      <vt:lpstr>Programming Language</vt:lpstr>
      <vt:lpstr>HDL vs Traditional PL</vt:lpstr>
      <vt:lpstr>HDL vs Traditional PL</vt:lpstr>
      <vt:lpstr>Modern Use of HDLs</vt:lpstr>
      <vt:lpstr>7400-Series Integrated Circuits</vt:lpstr>
      <vt:lpstr>Characteristics of an HDL</vt:lpstr>
      <vt:lpstr>Highlights of Modern HDLs</vt:lpstr>
      <vt:lpstr>Industry-Standard HDLs</vt:lpstr>
      <vt:lpstr>Basic VHDL Concepts By Example</vt:lpstr>
      <vt:lpstr>Structural Description</vt:lpstr>
      <vt:lpstr>Structural Description</vt:lpstr>
      <vt:lpstr>Structural Description</vt:lpstr>
      <vt:lpstr>Structural Description – Component Declaration</vt:lpstr>
      <vt:lpstr>Structural Description –Component Instantiation</vt:lpstr>
      <vt:lpstr>Behavioral</vt:lpstr>
      <vt:lpstr>Behavioral</vt:lpstr>
      <vt:lpstr>Combinational vs Sequential</vt:lpstr>
      <vt:lpstr>Literals</vt:lpstr>
      <vt:lpstr>Testbenches</vt:lpstr>
      <vt:lpstr>Testbench – Component Declaration and Instantiation</vt:lpstr>
      <vt:lpstr>Simple Test Vectors</vt:lpstr>
      <vt:lpstr>Testbench – Test Vectors for self checking testbenches</vt:lpstr>
      <vt:lpstr>Testbench – Test Vectors for self checking testbenches</vt:lpstr>
      <vt:lpstr>Simulation Experimentation</vt:lpstr>
      <vt:lpstr>Even Parity Detection Circuit</vt:lpstr>
      <vt:lpstr>Even Parity Detection Circuit</vt:lpstr>
      <vt:lpstr>VHDL Conceptual Diagram</vt:lpstr>
      <vt:lpstr>Alternative Implementation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289</cp:revision>
  <cp:lastPrinted>2014-08-12T17:37:01Z</cp:lastPrinted>
  <dcterms:created xsi:type="dcterms:W3CDTF">2001-06-27T14:08:57Z</dcterms:created>
  <dcterms:modified xsi:type="dcterms:W3CDTF">2023-01-26T01:55:55Z</dcterms:modified>
</cp:coreProperties>
</file>