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86"/>
  </p:notesMasterIdLst>
  <p:handoutMasterIdLst>
    <p:handoutMasterId r:id="rId87"/>
  </p:handoutMasterIdLst>
  <p:sldIdLst>
    <p:sldId id="488" r:id="rId3"/>
    <p:sldId id="300" r:id="rId4"/>
    <p:sldId id="356" r:id="rId5"/>
    <p:sldId id="358" r:id="rId6"/>
    <p:sldId id="485" r:id="rId7"/>
    <p:sldId id="487" r:id="rId8"/>
    <p:sldId id="434" r:id="rId9"/>
    <p:sldId id="401" r:id="rId10"/>
    <p:sldId id="436" r:id="rId11"/>
    <p:sldId id="402" r:id="rId12"/>
    <p:sldId id="437" r:id="rId13"/>
    <p:sldId id="438" r:id="rId14"/>
    <p:sldId id="439" r:id="rId15"/>
    <p:sldId id="440" r:id="rId16"/>
    <p:sldId id="441" r:id="rId17"/>
    <p:sldId id="493" r:id="rId18"/>
    <p:sldId id="442" r:id="rId19"/>
    <p:sldId id="452" r:id="rId20"/>
    <p:sldId id="468" r:id="rId21"/>
    <p:sldId id="475" r:id="rId22"/>
    <p:sldId id="467" r:id="rId23"/>
    <p:sldId id="469" r:id="rId24"/>
    <p:sldId id="476" r:id="rId25"/>
    <p:sldId id="470" r:id="rId26"/>
    <p:sldId id="471" r:id="rId27"/>
    <p:sldId id="466" r:id="rId28"/>
    <p:sldId id="454" r:id="rId29"/>
    <p:sldId id="455" r:id="rId30"/>
    <p:sldId id="456" r:id="rId31"/>
    <p:sldId id="457" r:id="rId32"/>
    <p:sldId id="473" r:id="rId33"/>
    <p:sldId id="477" r:id="rId34"/>
    <p:sldId id="446" r:id="rId35"/>
    <p:sldId id="474" r:id="rId36"/>
    <p:sldId id="472" r:id="rId37"/>
    <p:sldId id="453" r:id="rId38"/>
    <p:sldId id="458" r:id="rId39"/>
    <p:sldId id="459" r:id="rId40"/>
    <p:sldId id="444" r:id="rId41"/>
    <p:sldId id="445" r:id="rId42"/>
    <p:sldId id="447" r:id="rId43"/>
    <p:sldId id="451" r:id="rId44"/>
    <p:sldId id="450" r:id="rId45"/>
    <p:sldId id="460" r:id="rId46"/>
    <p:sldId id="507" r:id="rId47"/>
    <p:sldId id="462" r:id="rId48"/>
    <p:sldId id="464" r:id="rId49"/>
    <p:sldId id="463" r:id="rId50"/>
    <p:sldId id="465" r:id="rId51"/>
    <p:sldId id="411" r:id="rId52"/>
    <p:sldId id="483" r:id="rId53"/>
    <p:sldId id="484" r:id="rId54"/>
    <p:sldId id="482" r:id="rId55"/>
    <p:sldId id="486" r:id="rId56"/>
    <p:sldId id="391" r:id="rId57"/>
    <p:sldId id="492" r:id="rId58"/>
    <p:sldId id="414" r:id="rId59"/>
    <p:sldId id="392" r:id="rId60"/>
    <p:sldId id="496" r:id="rId61"/>
    <p:sldId id="430" r:id="rId62"/>
    <p:sldId id="432" r:id="rId63"/>
    <p:sldId id="431" r:id="rId64"/>
    <p:sldId id="433" r:id="rId65"/>
    <p:sldId id="497" r:id="rId66"/>
    <p:sldId id="498" r:id="rId67"/>
    <p:sldId id="499" r:id="rId68"/>
    <p:sldId id="422" r:id="rId69"/>
    <p:sldId id="423" r:id="rId70"/>
    <p:sldId id="478" r:id="rId71"/>
    <p:sldId id="479" r:id="rId72"/>
    <p:sldId id="481" r:id="rId73"/>
    <p:sldId id="480" r:id="rId74"/>
    <p:sldId id="416" r:id="rId75"/>
    <p:sldId id="501" r:id="rId76"/>
    <p:sldId id="502" r:id="rId77"/>
    <p:sldId id="503" r:id="rId78"/>
    <p:sldId id="418" r:id="rId79"/>
    <p:sldId id="500" r:id="rId80"/>
    <p:sldId id="417" r:id="rId81"/>
    <p:sldId id="504" r:id="rId82"/>
    <p:sldId id="505" r:id="rId83"/>
    <p:sldId id="506" r:id="rId84"/>
    <p:sldId id="412" r:id="rId8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0F0"/>
    <a:srgbClr val="DAD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F08FB-C841-4607-ACD2-B85C38E58DA1}" v="41" dt="2022-03-02T21:07:32.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88" d="100"/>
          <a:sy n="88" d="100"/>
        </p:scale>
        <p:origin x="1190" y="-37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microsoft.com/office/2016/11/relationships/changesInfo" Target="changesInfos/changesInfo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564ecc06-8e6c-46e5-98d6-5a3ff5d175eb" providerId="ADAL" clId="{C3AF08FB-C841-4607-ACD2-B85C38E58DA1}"/>
    <pc:docChg chg="undo custSel addSld delSld modSld">
      <pc:chgData name="Jeffrey Falkinburg" userId="564ecc06-8e6c-46e5-98d6-5a3ff5d175eb" providerId="ADAL" clId="{C3AF08FB-C841-4607-ACD2-B85C38E58DA1}" dt="2022-03-02T21:07:32.102" v="152" actId="1076"/>
      <pc:docMkLst>
        <pc:docMk/>
      </pc:docMkLst>
      <pc:sldChg chg="modSp mod">
        <pc:chgData name="Jeffrey Falkinburg" userId="564ecc06-8e6c-46e5-98d6-5a3ff5d175eb" providerId="ADAL" clId="{C3AF08FB-C841-4607-ACD2-B85C38E58DA1}" dt="2022-03-01T21:46:04.185" v="0" actId="6549"/>
        <pc:sldMkLst>
          <pc:docMk/>
          <pc:sldMk cId="3991601210" sldId="300"/>
        </pc:sldMkLst>
        <pc:spChg chg="mod">
          <ac:chgData name="Jeffrey Falkinburg" userId="564ecc06-8e6c-46e5-98d6-5a3ff5d175eb" providerId="ADAL" clId="{C3AF08FB-C841-4607-ACD2-B85C38E58DA1}" dt="2022-03-01T21:46:04.185" v="0" actId="6549"/>
          <ac:spMkLst>
            <pc:docMk/>
            <pc:sldMk cId="3991601210" sldId="300"/>
            <ac:spMk id="4" creationId="{00000000-0000-0000-0000-000000000000}"/>
          </ac:spMkLst>
        </pc:spChg>
      </pc:sldChg>
      <pc:sldChg chg="modSp">
        <pc:chgData name="Jeffrey Falkinburg" userId="564ecc06-8e6c-46e5-98d6-5a3ff5d175eb" providerId="ADAL" clId="{C3AF08FB-C841-4607-ACD2-B85C38E58DA1}" dt="2022-03-02T21:03:32.032" v="142" actId="1076"/>
        <pc:sldMkLst>
          <pc:docMk/>
          <pc:sldMk cId="3739622373" sldId="454"/>
        </pc:sldMkLst>
        <pc:picChg chg="mod">
          <ac:chgData name="Jeffrey Falkinburg" userId="564ecc06-8e6c-46e5-98d6-5a3ff5d175eb" providerId="ADAL" clId="{C3AF08FB-C841-4607-ACD2-B85C38E58DA1}" dt="2022-03-02T21:03:32.032" v="142" actId="1076"/>
          <ac:picMkLst>
            <pc:docMk/>
            <pc:sldMk cId="3739622373" sldId="454"/>
            <ac:picMk id="8" creationId="{00000000-0000-0000-0000-000000000000}"/>
          </ac:picMkLst>
        </pc:picChg>
      </pc:sldChg>
      <pc:sldChg chg="addSp delSp modSp add del mod delAnim modAnim">
        <pc:chgData name="Jeffrey Falkinburg" userId="564ecc06-8e6c-46e5-98d6-5a3ff5d175eb" providerId="ADAL" clId="{C3AF08FB-C841-4607-ACD2-B85C38E58DA1}" dt="2022-03-02T21:04:22.070" v="144" actId="1076"/>
        <pc:sldMkLst>
          <pc:docMk/>
          <pc:sldMk cId="4175787820" sldId="455"/>
        </pc:sldMkLst>
        <pc:spChg chg="mod">
          <ac:chgData name="Jeffrey Falkinburg" userId="564ecc06-8e6c-46e5-98d6-5a3ff5d175eb" providerId="ADAL" clId="{C3AF08FB-C841-4607-ACD2-B85C38E58DA1}" dt="2022-03-01T22:07:08.377" v="63" actId="207"/>
          <ac:spMkLst>
            <pc:docMk/>
            <pc:sldMk cId="4175787820" sldId="455"/>
            <ac:spMk id="4" creationId="{00000000-0000-0000-0000-000000000000}"/>
          </ac:spMkLst>
        </pc:spChg>
        <pc:picChg chg="del">
          <ac:chgData name="Jeffrey Falkinburg" userId="564ecc06-8e6c-46e5-98d6-5a3ff5d175eb" providerId="ADAL" clId="{C3AF08FB-C841-4607-ACD2-B85C38E58DA1}" dt="2022-03-01T22:06:58.972" v="61" actId="21"/>
          <ac:picMkLst>
            <pc:docMk/>
            <pc:sldMk cId="4175787820" sldId="455"/>
            <ac:picMk id="3" creationId="{FCE3C8AD-9B5E-4848-BA9F-669E2E5B3B70}"/>
          </ac:picMkLst>
        </pc:picChg>
        <pc:picChg chg="add mod">
          <ac:chgData name="Jeffrey Falkinburg" userId="564ecc06-8e6c-46e5-98d6-5a3ff5d175eb" providerId="ADAL" clId="{C3AF08FB-C841-4607-ACD2-B85C38E58DA1}" dt="2022-03-02T21:04:22.070" v="144" actId="1076"/>
          <ac:picMkLst>
            <pc:docMk/>
            <pc:sldMk cId="4175787820" sldId="455"/>
            <ac:picMk id="6" creationId="{E2070873-229E-4F34-8FA9-8156360D5E3A}"/>
          </ac:picMkLst>
        </pc:picChg>
      </pc:sldChg>
      <pc:sldChg chg="addSp delSp modSp add del mod delAnim modAnim">
        <pc:chgData name="Jeffrey Falkinburg" userId="564ecc06-8e6c-46e5-98d6-5a3ff5d175eb" providerId="ADAL" clId="{C3AF08FB-C841-4607-ACD2-B85C38E58DA1}" dt="2022-03-01T22:09:59.697" v="68" actId="47"/>
        <pc:sldMkLst>
          <pc:docMk/>
          <pc:sldMk cId="2546465949" sldId="456"/>
        </pc:sldMkLst>
        <pc:spChg chg="mod">
          <ac:chgData name="Jeffrey Falkinburg" userId="564ecc06-8e6c-46e5-98d6-5a3ff5d175eb" providerId="ADAL" clId="{C3AF08FB-C841-4607-ACD2-B85C38E58DA1}" dt="2022-03-01T22:06:45.399" v="59" actId="207"/>
          <ac:spMkLst>
            <pc:docMk/>
            <pc:sldMk cId="2546465949" sldId="456"/>
            <ac:spMk id="4" creationId="{00000000-0000-0000-0000-000000000000}"/>
          </ac:spMkLst>
        </pc:spChg>
        <pc:picChg chg="del mod">
          <ac:chgData name="Jeffrey Falkinburg" userId="564ecc06-8e6c-46e5-98d6-5a3ff5d175eb" providerId="ADAL" clId="{C3AF08FB-C841-4607-ACD2-B85C38E58DA1}" dt="2022-03-01T22:06:37.001" v="58" actId="21"/>
          <ac:picMkLst>
            <pc:docMk/>
            <pc:sldMk cId="2546465949" sldId="456"/>
            <ac:picMk id="3" creationId="{4D9C495D-EA22-488C-B0E2-20C360966D60}"/>
          </ac:picMkLst>
        </pc:picChg>
        <pc:picChg chg="add mod">
          <ac:chgData name="Jeffrey Falkinburg" userId="564ecc06-8e6c-46e5-98d6-5a3ff5d175eb" providerId="ADAL" clId="{C3AF08FB-C841-4607-ACD2-B85C38E58DA1}" dt="2022-03-01T22:06:49.341" v="60"/>
          <ac:picMkLst>
            <pc:docMk/>
            <pc:sldMk cId="2546465949" sldId="456"/>
            <ac:picMk id="6" creationId="{7940596B-138D-4A02-AB31-98EB7E35B9FB}"/>
          </ac:picMkLst>
        </pc:picChg>
      </pc:sldChg>
      <pc:sldChg chg="modSp">
        <pc:chgData name="Jeffrey Falkinburg" userId="564ecc06-8e6c-46e5-98d6-5a3ff5d175eb" providerId="ADAL" clId="{C3AF08FB-C841-4607-ACD2-B85C38E58DA1}" dt="2022-03-02T21:07:32.102" v="152" actId="1076"/>
        <pc:sldMkLst>
          <pc:docMk/>
          <pc:sldMk cId="1629829496" sldId="457"/>
        </pc:sldMkLst>
        <pc:picChg chg="mod">
          <ac:chgData name="Jeffrey Falkinburg" userId="564ecc06-8e6c-46e5-98d6-5a3ff5d175eb" providerId="ADAL" clId="{C3AF08FB-C841-4607-ACD2-B85C38E58DA1}" dt="2022-03-02T21:07:32.102" v="152" actId="1076"/>
          <ac:picMkLst>
            <pc:docMk/>
            <pc:sldMk cId="1629829496" sldId="457"/>
            <ac:picMk id="6" creationId="{00000000-0000-0000-0000-000000000000}"/>
          </ac:picMkLst>
        </pc:picChg>
      </pc:sldChg>
      <pc:sldChg chg="addSp delSp modSp mod modAnim">
        <pc:chgData name="Jeffrey Falkinburg" userId="564ecc06-8e6c-46e5-98d6-5a3ff5d175eb" providerId="ADAL" clId="{C3AF08FB-C841-4607-ACD2-B85C38E58DA1}" dt="2022-03-02T19:44:46.330" v="98"/>
        <pc:sldMkLst>
          <pc:docMk/>
          <pc:sldMk cId="524806262" sldId="467"/>
        </pc:sldMkLst>
        <pc:spChg chg="add del mod">
          <ac:chgData name="Jeffrey Falkinburg" userId="564ecc06-8e6c-46e5-98d6-5a3ff5d175eb" providerId="ADAL" clId="{C3AF08FB-C841-4607-ACD2-B85C38E58DA1}" dt="2022-03-02T19:44:46.330" v="98"/>
          <ac:spMkLst>
            <pc:docMk/>
            <pc:sldMk cId="524806262" sldId="467"/>
            <ac:spMk id="5" creationId="{95D804DB-2DB1-4A88-A5AA-6170BE0678FE}"/>
          </ac:spMkLst>
        </pc:spChg>
        <pc:spChg chg="add mod">
          <ac:chgData name="Jeffrey Falkinburg" userId="564ecc06-8e6c-46e5-98d6-5a3ff5d175eb" providerId="ADAL" clId="{C3AF08FB-C841-4607-ACD2-B85C38E58DA1}" dt="2022-03-02T19:44:28.995" v="94" actId="122"/>
          <ac:spMkLst>
            <pc:docMk/>
            <pc:sldMk cId="524806262" sldId="467"/>
            <ac:spMk id="7" creationId="{DA0271B8-1252-44AC-B0ED-104D4CDACA2E}"/>
          </ac:spMkLst>
        </pc:spChg>
        <pc:spChg chg="add mod">
          <ac:chgData name="Jeffrey Falkinburg" userId="564ecc06-8e6c-46e5-98d6-5a3ff5d175eb" providerId="ADAL" clId="{C3AF08FB-C841-4607-ACD2-B85C38E58DA1}" dt="2022-03-02T19:44:28.995" v="94" actId="122"/>
          <ac:spMkLst>
            <pc:docMk/>
            <pc:sldMk cId="524806262" sldId="467"/>
            <ac:spMk id="8" creationId="{121AD43D-E2C7-4C62-8E95-B59DAF4A7157}"/>
          </ac:spMkLst>
        </pc:spChg>
        <pc:spChg chg="add mod">
          <ac:chgData name="Jeffrey Falkinburg" userId="564ecc06-8e6c-46e5-98d6-5a3ff5d175eb" providerId="ADAL" clId="{C3AF08FB-C841-4607-ACD2-B85C38E58DA1}" dt="2022-03-02T19:44:32.853" v="95" actId="1076"/>
          <ac:spMkLst>
            <pc:docMk/>
            <pc:sldMk cId="524806262" sldId="467"/>
            <ac:spMk id="9" creationId="{7BE1AE9C-4A9C-466A-BCAC-C8A7E956EC42}"/>
          </ac:spMkLst>
        </pc:spChg>
        <pc:spChg chg="add mod">
          <ac:chgData name="Jeffrey Falkinburg" userId="564ecc06-8e6c-46e5-98d6-5a3ff5d175eb" providerId="ADAL" clId="{C3AF08FB-C841-4607-ACD2-B85C38E58DA1}" dt="2022-03-02T19:44:40.885" v="96"/>
          <ac:spMkLst>
            <pc:docMk/>
            <pc:sldMk cId="524806262" sldId="467"/>
            <ac:spMk id="10" creationId="{E9B37371-FC61-40D5-8120-A31AAADB991A}"/>
          </ac:spMkLst>
        </pc:spChg>
        <pc:spChg chg="add mod">
          <ac:chgData name="Jeffrey Falkinburg" userId="564ecc06-8e6c-46e5-98d6-5a3ff5d175eb" providerId="ADAL" clId="{C3AF08FB-C841-4607-ACD2-B85C38E58DA1}" dt="2022-03-02T19:44:28.995" v="94" actId="122"/>
          <ac:spMkLst>
            <pc:docMk/>
            <pc:sldMk cId="524806262" sldId="467"/>
            <ac:spMk id="11" creationId="{A058DC6C-01B8-46A8-9CCC-DFCD0CFEBAD6}"/>
          </ac:spMkLst>
        </pc:spChg>
      </pc:sldChg>
      <pc:sldChg chg="addSp modSp mod modAnim">
        <pc:chgData name="Jeffrey Falkinburg" userId="564ecc06-8e6c-46e5-98d6-5a3ff5d175eb" providerId="ADAL" clId="{C3AF08FB-C841-4607-ACD2-B85C38E58DA1}" dt="2022-03-02T19:45:41.664" v="101" actId="1076"/>
        <pc:sldMkLst>
          <pc:docMk/>
          <pc:sldMk cId="1790859158" sldId="470"/>
        </pc:sldMkLst>
        <pc:spChg chg="add mod">
          <ac:chgData name="Jeffrey Falkinburg" userId="564ecc06-8e6c-46e5-98d6-5a3ff5d175eb" providerId="ADAL" clId="{C3AF08FB-C841-4607-ACD2-B85C38E58DA1}" dt="2022-03-02T19:45:41.664" v="101" actId="1076"/>
          <ac:spMkLst>
            <pc:docMk/>
            <pc:sldMk cId="1790859158" sldId="470"/>
            <ac:spMk id="7" creationId="{6B792B8E-007F-4BE5-A572-F9BE95DCA6A4}"/>
          </ac:spMkLst>
        </pc:spChg>
      </pc:sldChg>
      <pc:sldChg chg="addSp modSp mod modAnim">
        <pc:chgData name="Jeffrey Falkinburg" userId="564ecc06-8e6c-46e5-98d6-5a3ff5d175eb" providerId="ADAL" clId="{C3AF08FB-C841-4607-ACD2-B85C38E58DA1}" dt="2022-03-02T19:47:16.208" v="140"/>
        <pc:sldMkLst>
          <pc:docMk/>
          <pc:sldMk cId="4606955" sldId="471"/>
        </pc:sldMkLst>
        <pc:spChg chg="add mod">
          <ac:chgData name="Jeffrey Falkinburg" userId="564ecc06-8e6c-46e5-98d6-5a3ff5d175eb" providerId="ADAL" clId="{C3AF08FB-C841-4607-ACD2-B85C38E58DA1}" dt="2022-03-02T19:46:02.081" v="105" actId="1076"/>
          <ac:spMkLst>
            <pc:docMk/>
            <pc:sldMk cId="4606955" sldId="471"/>
            <ac:spMk id="7" creationId="{AB3FCE32-59E8-4CCA-BF20-059AF0AC07FD}"/>
          </ac:spMkLst>
        </pc:spChg>
        <pc:spChg chg="add mod">
          <ac:chgData name="Jeffrey Falkinburg" userId="564ecc06-8e6c-46e5-98d6-5a3ff5d175eb" providerId="ADAL" clId="{C3AF08FB-C841-4607-ACD2-B85C38E58DA1}" dt="2022-03-02T19:46:16.847" v="119" actId="1035"/>
          <ac:spMkLst>
            <pc:docMk/>
            <pc:sldMk cId="4606955" sldId="471"/>
            <ac:spMk id="8" creationId="{83541A54-150B-46B6-9868-1E0668006E63}"/>
          </ac:spMkLst>
        </pc:spChg>
        <pc:spChg chg="add mod">
          <ac:chgData name="Jeffrey Falkinburg" userId="564ecc06-8e6c-46e5-98d6-5a3ff5d175eb" providerId="ADAL" clId="{C3AF08FB-C841-4607-ACD2-B85C38E58DA1}" dt="2022-03-02T19:46:32.510" v="123" actId="1076"/>
          <ac:spMkLst>
            <pc:docMk/>
            <pc:sldMk cId="4606955" sldId="471"/>
            <ac:spMk id="9" creationId="{4DCAE884-E5D0-4A29-A927-00572761E48A}"/>
          </ac:spMkLst>
        </pc:spChg>
        <pc:spChg chg="add mod">
          <ac:chgData name="Jeffrey Falkinburg" userId="564ecc06-8e6c-46e5-98d6-5a3ff5d175eb" providerId="ADAL" clId="{C3AF08FB-C841-4607-ACD2-B85C38E58DA1}" dt="2022-03-02T19:46:54.258" v="134"/>
          <ac:spMkLst>
            <pc:docMk/>
            <pc:sldMk cId="4606955" sldId="471"/>
            <ac:spMk id="10" creationId="{31DC26D5-6EE1-4C37-AFAA-97AA06891C48}"/>
          </ac:spMkLst>
        </pc:spChg>
        <pc:spChg chg="add mod">
          <ac:chgData name="Jeffrey Falkinburg" userId="564ecc06-8e6c-46e5-98d6-5a3ff5d175eb" providerId="ADAL" clId="{C3AF08FB-C841-4607-ACD2-B85C38E58DA1}" dt="2022-03-02T19:47:16.208" v="140"/>
          <ac:spMkLst>
            <pc:docMk/>
            <pc:sldMk cId="4606955" sldId="471"/>
            <ac:spMk id="11" creationId="{B7838B28-3499-4380-A6F9-982E9599C7CD}"/>
          </ac:spMkLst>
        </pc:spChg>
      </pc:sldChg>
      <pc:sldChg chg="modSp mod">
        <pc:chgData name="Jeffrey Falkinburg" userId="564ecc06-8e6c-46e5-98d6-5a3ff5d175eb" providerId="ADAL" clId="{C3AF08FB-C841-4607-ACD2-B85C38E58DA1}" dt="2022-03-01T22:26:01.621" v="70" actId="20577"/>
        <pc:sldMkLst>
          <pc:docMk/>
          <pc:sldMk cId="3546225181" sldId="489"/>
        </pc:sldMkLst>
        <pc:spChg chg="mod">
          <ac:chgData name="Jeffrey Falkinburg" userId="564ecc06-8e6c-46e5-98d6-5a3ff5d175eb" providerId="ADAL" clId="{C3AF08FB-C841-4607-ACD2-B85C38E58DA1}" dt="2022-03-01T22:26:01.621" v="70" actId="20577"/>
          <ac:spMkLst>
            <pc:docMk/>
            <pc:sldMk cId="3546225181" sldId="489"/>
            <ac:spMk id="3" creationId="{FBB6AD34-B010-43D5-A294-6D7A2D994B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A771E9E8-6066-4E22-8B8D-F12992C73AEC}"/>
              </a:ext>
            </a:extLst>
          </p:cNvPr>
          <p:cNvSpPr>
            <a:spLocks noGrp="1" noChangeArrowheads="1"/>
          </p:cNvSpPr>
          <p:nvPr>
            <p:ph type="subTitle" idx="1"/>
          </p:nvPr>
        </p:nvSpPr>
        <p:spPr>
          <a:xfrm>
            <a:off x="4533900" y="515239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347BCEC6-7D56-41CE-AD86-53A19380D14E}"/>
              </a:ext>
            </a:extLst>
          </p:cNvPr>
          <p:cNvSpPr>
            <a:spLocks noGrp="1" noChangeArrowheads="1"/>
          </p:cNvSpPr>
          <p:nvPr>
            <p:ph type="ctrTitle"/>
          </p:nvPr>
        </p:nvSpPr>
        <p:spPr>
          <a:xfrm>
            <a:off x="3848100" y="227584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2334979A-0F3E-485A-9165-78F667529855}"/>
              </a:ext>
            </a:extLst>
          </p:cNvPr>
          <p:cNvSpPr>
            <a:spLocks noChangeShapeType="1"/>
          </p:cNvSpPr>
          <p:nvPr userDrawn="1"/>
        </p:nvSpPr>
        <p:spPr bwMode="auto">
          <a:xfrm>
            <a:off x="382200" y="630584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582B255A-3223-4052-8C07-4BCAB30DF451}"/>
              </a:ext>
            </a:extLst>
          </p:cNvPr>
          <p:cNvSpPr>
            <a:spLocks noChangeShapeType="1"/>
          </p:cNvSpPr>
          <p:nvPr userDrawn="1"/>
        </p:nvSpPr>
        <p:spPr bwMode="auto">
          <a:xfrm>
            <a:off x="417368" y="154863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EB246AC9-6DC2-4B6A-8581-6EC6F2E146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02225"/>
            <a:ext cx="1815450" cy="1692456"/>
          </a:xfrm>
          <a:prstGeom prst="rect">
            <a:avLst/>
          </a:prstGeom>
        </p:spPr>
      </p:pic>
      <p:pic>
        <p:nvPicPr>
          <p:cNvPr id="11" name="Picture 10" descr="1505.028 Toolbox PPT_Sidebar_1a.jpg">
            <a:extLst>
              <a:ext uri="{FF2B5EF4-FFF2-40B4-BE49-F238E27FC236}">
                <a16:creationId xmlns:a16="http://schemas.microsoft.com/office/drawing/2014/main" id="{068E0D12-6899-4691-9D8C-AC775B6C4F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56069"/>
            <a:ext cx="2871639" cy="1368795"/>
          </a:xfrm>
          <a:prstGeom prst="rect">
            <a:avLst/>
          </a:prstGeom>
        </p:spPr>
      </p:pic>
      <p:sp>
        <p:nvSpPr>
          <p:cNvPr id="12" name="Line 15">
            <a:extLst>
              <a:ext uri="{FF2B5EF4-FFF2-40B4-BE49-F238E27FC236}">
                <a16:creationId xmlns:a16="http://schemas.microsoft.com/office/drawing/2014/main" id="{E20369FE-BCCA-4EF9-BF89-1E26331B78E9}"/>
              </a:ext>
            </a:extLst>
          </p:cNvPr>
          <p:cNvSpPr>
            <a:spLocks noChangeShapeType="1"/>
          </p:cNvSpPr>
          <p:nvPr userDrawn="1"/>
        </p:nvSpPr>
        <p:spPr bwMode="auto">
          <a:xfrm>
            <a:off x="381000" y="644144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F20185DC-A990-466C-AE56-84BA64A7F36C}"/>
              </a:ext>
            </a:extLst>
          </p:cNvPr>
          <p:cNvSpPr>
            <a:spLocks noChangeShapeType="1"/>
          </p:cNvSpPr>
          <p:nvPr userDrawn="1"/>
        </p:nvSpPr>
        <p:spPr bwMode="auto">
          <a:xfrm>
            <a:off x="422275" y="140430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79799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30 July 2022</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469951E3-170E-4EBD-8942-1E9B966213A5}"/>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A6AA9E85-4731-4715-84C3-87108246EE0F}"/>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Text Box 43">
            <a:extLst>
              <a:ext uri="{FF2B5EF4-FFF2-40B4-BE49-F238E27FC236}">
                <a16:creationId xmlns:a16="http://schemas.microsoft.com/office/drawing/2014/main" id="{D2C3D190-1EB3-442A-B72B-C13DBC503239}"/>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3" name="Picture 12" descr="1505.028 Toolbox PPT_Sidebar_1a.jpg">
            <a:extLst>
              <a:ext uri="{FF2B5EF4-FFF2-40B4-BE49-F238E27FC236}">
                <a16:creationId xmlns:a16="http://schemas.microsoft.com/office/drawing/2014/main" id="{5FFD1B55-1F8C-4BE2-A5D7-BC7A7C130F78}"/>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81E22EE1-0FA7-4936-8BAF-F0DAA38EC9A9}"/>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5E591F48-5396-49D7-A251-CB605C74B82F}"/>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F6C20CD6-7389-4952-8FEC-D66123B2BE24}"/>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BBE9EEAF-4843-452C-82B6-37EB580BA3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830988836"/>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ference.digilentinc.com/learn/programmable-logic/tutorials/zedboard-creating-custom-ip-cores/star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hipsontheshore.wordpress.com/2012/04/17/short-break/"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support.xilinx.com/s/question/0D52E00006jpcvVSAQ/fatal-error-xparametersh-no-such-file-or-directoryxilinx-platform-definition-filexpfm-is-removed-after-building-the-project?language=en_US" TargetMode="External"/><Relationship Id="rId2" Type="http://schemas.openxmlformats.org/officeDocument/2006/relationships/hyperlink" Target="https://support.xilinx.com/s/article/75527?language=en_US"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ference.digilentinc.com/learn/programmable-logic/tutorials/nexys-video-getting-started-with-microblaze/start" TargetMode="External"/><Relationship Id="rId2" Type="http://schemas.openxmlformats.org/officeDocument/2006/relationships/hyperlink" Target="https://digilent.com/reference/programmable-logic/guides/getting-started-with-ip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120458-7E27-4F2B-9275-55052F3FB9E6}"/>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A59C64D2-26CC-475D-B910-2C54C0E1F1BB}"/>
              </a:ext>
            </a:extLst>
          </p:cNvPr>
          <p:cNvSpPr>
            <a:spLocks noGrp="1"/>
          </p:cNvSpPr>
          <p:nvPr>
            <p:ph type="ctrTitle"/>
          </p:nvPr>
        </p:nvSpPr>
        <p:spPr>
          <a:xfrm>
            <a:off x="2875085" y="2275840"/>
            <a:ext cx="5735515" cy="1905000"/>
          </a:xfrm>
        </p:spPr>
        <p:txBody>
          <a:bodyPr/>
          <a:lstStyle/>
          <a:p>
            <a:r>
              <a:rPr lang="en-US" dirty="0"/>
              <a:t>CSCE 436 – Advanced Embedded Systems</a:t>
            </a:r>
            <a:br>
              <a:rPr lang="en-US" dirty="0"/>
            </a:br>
            <a:r>
              <a:rPr lang="en-US" sz="3600" dirty="0">
                <a:latin typeface="Trebuchet MS" panose="020B0603020202020204" pitchFamily="34" charset="0"/>
              </a:rPr>
              <a:t>Lecture 19 – Soft Core (</a:t>
            </a:r>
            <a:r>
              <a:rPr lang="en-US" sz="3600" dirty="0" err="1">
                <a:latin typeface="Trebuchet MS" panose="020B0603020202020204" pitchFamily="34" charset="0"/>
              </a:rPr>
              <a:t>MicroBlaze</a:t>
            </a:r>
            <a:r>
              <a:rPr lang="en-US" sz="3600" dirty="0">
                <a:latin typeface="Trebuchet MS" panose="020B0603020202020204" pitchFamily="34" charset="0"/>
              </a:rPr>
              <a:t>) + Custom IP</a:t>
            </a:r>
            <a:endParaRPr lang="en-US" dirty="0"/>
          </a:p>
        </p:txBody>
      </p:sp>
    </p:spTree>
    <p:extLst>
      <p:ext uri="{BB962C8B-B14F-4D97-AF65-F5344CB8AC3E}">
        <p14:creationId xmlns:p14="http://schemas.microsoft.com/office/powerpoint/2010/main" val="218546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pPr marL="285750" lvl="1" indent="-285750"/>
            <a:r>
              <a:rPr lang="en-US" b="0" dirty="0"/>
              <a:t>This step requires Create and package new custom IP (your custom hardware) and import it into your </a:t>
            </a:r>
            <a:r>
              <a:rPr lang="en-US" b="0" dirty="0" err="1"/>
              <a:t>Vivado</a:t>
            </a:r>
            <a:r>
              <a:rPr lang="en-US" b="0" dirty="0"/>
              <a:t> design.</a:t>
            </a:r>
          </a:p>
          <a:p>
            <a:pPr marL="285750" lvl="1" indent="-285750"/>
            <a:r>
              <a:rPr lang="en-US" b="0" dirty="0"/>
              <a:t>You will defined the logical arrangement of the component in VHDL. Your entity description will contain two types of connections; those targeted at external ports on the </a:t>
            </a:r>
            <a:r>
              <a:rPr lang="en-US" b="0" dirty="0" err="1"/>
              <a:t>Artix</a:t>
            </a:r>
            <a:r>
              <a:rPr lang="en-US" b="0" dirty="0"/>
              <a:t> 7 chip and those intended to be accessible to the </a:t>
            </a:r>
            <a:r>
              <a:rPr lang="en-US" b="0" dirty="0" err="1"/>
              <a:t>MicroBlaze</a:t>
            </a:r>
            <a:r>
              <a:rPr lang="en-US" b="0" dirty="0"/>
              <a:t> processor. </a:t>
            </a:r>
          </a:p>
          <a:p>
            <a:pPr marL="285750" lvl="1" indent="-285750"/>
            <a:r>
              <a:rPr lang="en-US" b="0" dirty="0"/>
              <a:t>You can also use this online tutorial to help guide you.</a:t>
            </a:r>
          </a:p>
          <a:p>
            <a:pPr marL="285750" lvl="1" indent="-285750"/>
            <a:r>
              <a:rPr lang="en-US" b="0" dirty="0">
                <a:hlinkClick r:id="rId2"/>
              </a:rPr>
              <a:t>https://reference.digilentinc.com/learn/programmable-logic/tutorials/zedboard-creating-custom-ip-cores/start</a:t>
            </a:r>
            <a:endParaRPr lang="en-US" b="0" dirty="0"/>
          </a:p>
          <a:p>
            <a:pPr marL="285750" lvl="1" indent="-285750"/>
            <a:endParaRPr lang="en-US" b="0" dirty="0"/>
          </a:p>
          <a:p>
            <a:endParaRPr lang="en-US" b="0" dirty="0"/>
          </a:p>
          <a:p>
            <a:endParaRPr lang="en-US" b="0" dirty="0"/>
          </a:p>
          <a:p>
            <a:endParaRPr lang="en-US" b="0" dirty="0"/>
          </a:p>
        </p:txBody>
      </p:sp>
      <p:sp>
        <p:nvSpPr>
          <p:cNvPr id="5" name="Slide Number Placeholder 3"/>
          <p:cNvSpPr>
            <a:spLocks noGrp="1"/>
          </p:cNvSpPr>
          <p:nvPr>
            <p:ph type="sldNum" sz="quarter" idx="10"/>
          </p:nvPr>
        </p:nvSpPr>
        <p:spPr>
          <a:xfrm>
            <a:off x="6910388" y="6375995"/>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51302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1. Open </a:t>
            </a:r>
            <a:r>
              <a:rPr lang="en-US" dirty="0" err="1"/>
              <a:t>Vivado</a:t>
            </a:r>
            <a:r>
              <a:rPr lang="en-US" dirty="0"/>
              <a:t> and create a new project</a:t>
            </a:r>
            <a:endParaRPr lang="en-US" b="0" dirty="0"/>
          </a:p>
          <a:p>
            <a:pPr lvl="1"/>
            <a:r>
              <a:rPr lang="en-US" b="0" dirty="0"/>
              <a:t>Go to </a:t>
            </a:r>
            <a:r>
              <a:rPr lang="en-US" dirty="0" err="1"/>
              <a:t>Tools→Create</a:t>
            </a:r>
            <a:r>
              <a:rPr lang="en-US" dirty="0"/>
              <a:t> and package IP</a:t>
            </a:r>
            <a:endParaRPr lang="en-US" b="0" dirty="0"/>
          </a:p>
          <a:p>
            <a:endParaRPr lang="en-US" b="0" dirty="0"/>
          </a:p>
          <a:p>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2050" name="Picture 2" descr="https://reference.digilentinc.com/_media/zybo/zybo/image_9.png?w=600&amp;tok=59e2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490154"/>
            <a:ext cx="5715000" cy="4371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4296261"/>
            <a:ext cx="3428514" cy="126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72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2. Create your custom IP project</a:t>
            </a:r>
          </a:p>
          <a:p>
            <a:pPr lvl="1"/>
            <a:r>
              <a:rPr lang="en-US" b="0" dirty="0"/>
              <a:t>2.1) Select </a:t>
            </a:r>
            <a:r>
              <a:rPr lang="en-US" dirty="0"/>
              <a:t>Create a new AXI4 peripheral</a:t>
            </a:r>
            <a:r>
              <a:rPr lang="en-US" b="0" dirty="0"/>
              <a:t> and click </a:t>
            </a:r>
            <a:r>
              <a:rPr lang="en-US" dirty="0"/>
              <a:t>Next</a:t>
            </a:r>
            <a:endParaRPr lang="en-US" b="0" dirty="0"/>
          </a:p>
          <a:p>
            <a:endParaRPr lang="en-US" b="0" dirty="0"/>
          </a:p>
          <a:p>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pic>
        <p:nvPicPr>
          <p:cNvPr id="3074" name="Picture 2" descr="https://reference.digilentinc.com/_media/zybo/zybo/image_10.png?w=600&amp;tok=d2f5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486025"/>
            <a:ext cx="57150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6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pPr lvl="1"/>
            <a:r>
              <a:rPr lang="en-US" b="0" dirty="0"/>
              <a:t>2.2) Input “</a:t>
            </a:r>
            <a:r>
              <a:rPr lang="en-US" b="0" dirty="0" err="1"/>
              <a:t>My_Counter_IP</a:t>
            </a:r>
            <a:r>
              <a:rPr lang="en-US" b="0" dirty="0"/>
              <a:t>” in the name field and click </a:t>
            </a:r>
            <a:r>
              <a:rPr lang="en-US" dirty="0"/>
              <a:t>Next</a:t>
            </a:r>
            <a:br>
              <a:rPr lang="en-US" dirty="0"/>
            </a:br>
            <a:endParaRPr lang="en-US" b="0" dirty="0"/>
          </a:p>
          <a:p>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pic>
        <p:nvPicPr>
          <p:cNvPr id="3" name="Picture 2">
            <a:extLst>
              <a:ext uri="{FF2B5EF4-FFF2-40B4-BE49-F238E27FC236}">
                <a16:creationId xmlns:a16="http://schemas.microsoft.com/office/drawing/2014/main" id="{428AF838-940A-499C-A245-DCACA79EF83F}"/>
              </a:ext>
            </a:extLst>
          </p:cNvPr>
          <p:cNvPicPr>
            <a:picLocks noChangeAspect="1"/>
          </p:cNvPicPr>
          <p:nvPr/>
        </p:nvPicPr>
        <p:blipFill>
          <a:blip r:embed="rId2"/>
          <a:stretch>
            <a:fillRect/>
          </a:stretch>
        </p:blipFill>
        <p:spPr>
          <a:xfrm>
            <a:off x="1583353" y="2251753"/>
            <a:ext cx="5977294" cy="4100948"/>
          </a:xfrm>
          <a:prstGeom prst="rect">
            <a:avLst/>
          </a:prstGeom>
        </p:spPr>
      </p:pic>
    </p:spTree>
    <p:extLst>
      <p:ext uri="{BB962C8B-B14F-4D97-AF65-F5344CB8AC3E}">
        <p14:creationId xmlns:p14="http://schemas.microsoft.com/office/powerpoint/2010/main" val="316140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pPr lvl="1"/>
            <a:r>
              <a:rPr lang="en-US" b="0" dirty="0"/>
              <a:t>2.3) Change the number of Registers to 32 on the AXI interface and click </a:t>
            </a:r>
            <a:r>
              <a:rPr lang="en-US" dirty="0"/>
              <a:t>Next</a:t>
            </a:r>
            <a:br>
              <a:rPr lang="en-US"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120" y="2234434"/>
            <a:ext cx="6027760" cy="462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4572000" y="4128993"/>
            <a:ext cx="2442949"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384051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pPr lvl="1"/>
            <a:r>
              <a:rPr lang="en-US" b="0" dirty="0"/>
              <a:t>2.4) Select </a:t>
            </a:r>
            <a:r>
              <a:rPr lang="en-US" dirty="0"/>
              <a:t>Edit IP</a:t>
            </a:r>
            <a:r>
              <a:rPr lang="en-US" b="0" dirty="0"/>
              <a:t> and click </a:t>
            </a:r>
            <a:r>
              <a:rPr lang="en-US" dirty="0"/>
              <a:t>Finish</a:t>
            </a:r>
            <a:br>
              <a:rPr lang="en-US"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pic>
        <p:nvPicPr>
          <p:cNvPr id="8194" name="Picture 2" descr="https://reference.digilentinc.com/_media/zybo/zybo/image_13.png?w=600&amp;tok=d5a7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067067"/>
            <a:ext cx="57150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19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3. Designing the IP core</a:t>
            </a:r>
          </a:p>
          <a:p>
            <a:pPr lvl="1"/>
            <a:r>
              <a:rPr lang="en-US" b="0" dirty="0"/>
              <a:t>3.1) A new instance of </a:t>
            </a:r>
            <a:r>
              <a:rPr lang="en-US" b="0" dirty="0" err="1"/>
              <a:t>Vivado</a:t>
            </a:r>
            <a:r>
              <a:rPr lang="en-US" b="0" dirty="0"/>
              <a:t> will open up for the new IP core. Expand the top level file </a:t>
            </a:r>
            <a:r>
              <a:rPr lang="en-US" dirty="0"/>
              <a:t>My_Counter_IP_v1_0</a:t>
            </a:r>
            <a:r>
              <a:rPr lang="en-US" b="0" dirty="0"/>
              <a:t>. Then double-click on </a:t>
            </a:r>
            <a:r>
              <a:rPr lang="en-US" dirty="0"/>
              <a:t>My_Counter_IP_v1_0_S00_AXI</a:t>
            </a:r>
            <a:r>
              <a:rPr lang="en-US" b="0" dirty="0"/>
              <a:t> to open it in the editor.</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pic>
        <p:nvPicPr>
          <p:cNvPr id="8" name="Picture 7">
            <a:extLst>
              <a:ext uri="{FF2B5EF4-FFF2-40B4-BE49-F238E27FC236}">
                <a16:creationId xmlns:a16="http://schemas.microsoft.com/office/drawing/2014/main" id="{3D3A6A8F-FC57-49F3-981E-75710122E949}"/>
              </a:ext>
            </a:extLst>
          </p:cNvPr>
          <p:cNvPicPr>
            <a:picLocks noChangeAspect="1"/>
          </p:cNvPicPr>
          <p:nvPr/>
        </p:nvPicPr>
        <p:blipFill>
          <a:blip r:embed="rId2"/>
          <a:stretch>
            <a:fillRect/>
          </a:stretch>
        </p:blipFill>
        <p:spPr>
          <a:xfrm>
            <a:off x="2367857" y="3428999"/>
            <a:ext cx="4408286" cy="2972637"/>
          </a:xfrm>
          <a:prstGeom prst="rect">
            <a:avLst/>
          </a:prstGeom>
        </p:spPr>
      </p:pic>
    </p:spTree>
    <p:extLst>
      <p:ext uri="{BB962C8B-B14F-4D97-AF65-F5344CB8AC3E}">
        <p14:creationId xmlns:p14="http://schemas.microsoft.com/office/powerpoint/2010/main" val="249881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Error opening My_Counter_IP_v1_0 in editor.  </a:t>
            </a:r>
            <a:r>
              <a:rPr lang="en-US" dirty="0" err="1"/>
              <a:t>Vivado</a:t>
            </a:r>
            <a:r>
              <a:rPr lang="en-US" dirty="0"/>
              <a:t> getting stuck initializing language server:</a:t>
            </a:r>
          </a:p>
          <a:p>
            <a:pPr lvl="1"/>
            <a:r>
              <a:rPr lang="en-US" b="0" dirty="0"/>
              <a:t>Change the option </a:t>
            </a:r>
            <a:r>
              <a:rPr lang="en-US" dirty="0"/>
              <a:t>"Tools -&gt; Settings -&gt; Tool Settings -&gt; Text Editor -&gt; Syntax Checking -&gt; Syntax checking" </a:t>
            </a:r>
            <a:r>
              <a:rPr lang="en-US" b="0" dirty="0"/>
              <a:t>from </a:t>
            </a:r>
            <a:r>
              <a:rPr lang="en-US" b="0" dirty="0" err="1"/>
              <a:t>Sigasi</a:t>
            </a:r>
            <a:r>
              <a:rPr lang="en-US" b="0" dirty="0"/>
              <a:t> to </a:t>
            </a:r>
            <a:r>
              <a:rPr lang="en-US" b="0" dirty="0" err="1"/>
              <a:t>Vivado</a:t>
            </a:r>
            <a:r>
              <a:rPr lang="en-US" b="0" dirty="0"/>
              <a:t>, then </a:t>
            </a:r>
            <a:r>
              <a:rPr lang="en-US" dirty="0"/>
              <a:t>restart </a:t>
            </a:r>
            <a:r>
              <a:rPr lang="en-US" b="0" dirty="0" err="1"/>
              <a:t>Vivado</a:t>
            </a:r>
            <a:r>
              <a:rPr lang="en-US" b="0" dirty="0"/>
              <a:t>.</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15391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4. Adding the </a:t>
            </a:r>
            <a:r>
              <a:rPr lang="en-US" dirty="0" err="1"/>
              <a:t>Lec</a:t>
            </a:r>
            <a:r>
              <a:rPr lang="en-US" dirty="0"/>
              <a:t> 11 Counter to the My_Counter_IP_v1_0 project by adding the source lec19.vhd file</a:t>
            </a:r>
          </a:p>
          <a:p>
            <a:pPr lvl="1"/>
            <a:r>
              <a:rPr lang="en-US" b="0" dirty="0"/>
              <a:t>Your counter will not yet be connected to the top level design</a:t>
            </a:r>
          </a:p>
          <a:p>
            <a:pPr lvl="1"/>
            <a:endParaRPr lang="en-US" b="0" dirty="0"/>
          </a:p>
          <a:p>
            <a:pPr marL="406400" lvl="1"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963" y="3557232"/>
            <a:ext cx="5066438" cy="239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9D8ED6D0-7E8C-4061-959E-205C0568E7DF}"/>
              </a:ext>
            </a:extLst>
          </p:cNvPr>
          <p:cNvPicPr>
            <a:picLocks noChangeAspect="1"/>
          </p:cNvPicPr>
          <p:nvPr/>
        </p:nvPicPr>
        <p:blipFill>
          <a:blip r:embed="rId3"/>
          <a:stretch>
            <a:fillRect/>
          </a:stretch>
        </p:blipFill>
        <p:spPr>
          <a:xfrm>
            <a:off x="2147963" y="3553197"/>
            <a:ext cx="5066438" cy="2565326"/>
          </a:xfrm>
          <a:prstGeom prst="rect">
            <a:avLst/>
          </a:prstGeom>
        </p:spPr>
      </p:pic>
    </p:spTree>
    <p:extLst>
      <p:ext uri="{BB962C8B-B14F-4D97-AF65-F5344CB8AC3E}">
        <p14:creationId xmlns:p14="http://schemas.microsoft.com/office/powerpoint/2010/main" val="179917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1a: Hardware Questions/ Notes related to handout</a:t>
            </a:r>
          </a:p>
        </p:txBody>
      </p:sp>
      <p:sp>
        <p:nvSpPr>
          <p:cNvPr id="4" name="Content Placeholder 3"/>
          <p:cNvSpPr>
            <a:spLocks noGrp="1"/>
          </p:cNvSpPr>
          <p:nvPr>
            <p:ph idx="1"/>
          </p:nvPr>
        </p:nvSpPr>
        <p:spPr>
          <a:xfrm>
            <a:off x="581736" y="1523052"/>
            <a:ext cx="8131175" cy="4324350"/>
          </a:xfrm>
        </p:spPr>
        <p:txBody>
          <a:bodyPr/>
          <a:lstStyle/>
          <a:p>
            <a:r>
              <a:rPr lang="en-US" b="0" dirty="0"/>
              <a:t>Note: the truth table for the counter is in the comments.</a:t>
            </a:r>
          </a:p>
          <a:p>
            <a:r>
              <a:rPr lang="en-US" b="0" dirty="0"/>
              <a:t>Q: In lec19.vhdl, what other library must be added?</a:t>
            </a:r>
          </a:p>
          <a:p>
            <a:r>
              <a:rPr lang="en-US" b="0" dirty="0"/>
              <a:t>Q: In lec19.vhdl, does the use work.lec19Parts.all library need to be added?</a:t>
            </a:r>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33367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err="1"/>
              <a:t>MicroBlaze</a:t>
            </a:r>
            <a:r>
              <a:rPr lang="en-US" dirty="0"/>
              <a:t> + Custom IP</a:t>
            </a:r>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pic>
        <p:nvPicPr>
          <p:cNvPr id="10" name="Picture 9">
            <a:extLst>
              <a:ext uri="{FF2B5EF4-FFF2-40B4-BE49-F238E27FC236}">
                <a16:creationId xmlns:a16="http://schemas.microsoft.com/office/drawing/2014/main" id="{4C5FFCF6-BBBE-4BD3-B29D-F35C44EE1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872" y="1473958"/>
            <a:ext cx="8980630" cy="489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5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lec19.vhdl – </a:t>
            </a:r>
            <a:r>
              <a:rPr lang="en-US" dirty="0" err="1"/>
              <a:t>Lec</a:t>
            </a:r>
            <a:r>
              <a:rPr lang="en-US" dirty="0"/>
              <a:t> 11 Counter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a:extLst>
              <a:ext uri="{FF2B5EF4-FFF2-40B4-BE49-F238E27FC236}">
                <a16:creationId xmlns:a16="http://schemas.microsoft.com/office/drawing/2014/main" id="{263ED173-C597-499A-8085-4E8774E9F961}"/>
              </a:ext>
            </a:extLst>
          </p:cNvPr>
          <p:cNvPicPr>
            <a:picLocks noChangeAspect="1"/>
          </p:cNvPicPr>
          <p:nvPr/>
        </p:nvPicPr>
        <p:blipFill>
          <a:blip r:embed="rId2"/>
          <a:stretch>
            <a:fillRect/>
          </a:stretch>
        </p:blipFill>
        <p:spPr>
          <a:xfrm>
            <a:off x="935506" y="1455497"/>
            <a:ext cx="7272989" cy="5416861"/>
          </a:xfrm>
          <a:prstGeom prst="rect">
            <a:avLst/>
          </a:prstGeom>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
        <p:nvSpPr>
          <p:cNvPr id="7" name="TextBox 6">
            <a:extLst>
              <a:ext uri="{FF2B5EF4-FFF2-40B4-BE49-F238E27FC236}">
                <a16:creationId xmlns:a16="http://schemas.microsoft.com/office/drawing/2014/main" id="{DA0271B8-1252-44AC-B0ED-104D4CDACA2E}"/>
              </a:ext>
            </a:extLst>
          </p:cNvPr>
          <p:cNvSpPr txBox="1"/>
          <p:nvPr/>
        </p:nvSpPr>
        <p:spPr>
          <a:xfrm>
            <a:off x="4140714" y="3685227"/>
            <a:ext cx="2323072"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unsigned (N-1 </a:t>
            </a:r>
            <a:r>
              <a:rPr lang="en-US" sz="1200" dirty="0" err="1">
                <a:solidFill>
                  <a:srgbClr val="FF0000"/>
                </a:solidFill>
                <a:latin typeface="Courier New" panose="02070309020205020404" pitchFamily="49" charset="0"/>
                <a:cs typeface="Courier New" panose="02070309020205020404" pitchFamily="49" charset="0"/>
              </a:rPr>
              <a:t>downto</a:t>
            </a:r>
            <a:r>
              <a:rPr lang="en-US" sz="1200" dirty="0">
                <a:solidFill>
                  <a:srgbClr val="FF0000"/>
                </a:solidFill>
                <a:latin typeface="Courier New" panose="02070309020205020404" pitchFamily="49" charset="0"/>
                <a:cs typeface="Courier New" panose="02070309020205020404" pitchFamily="49" charset="0"/>
              </a:rPr>
              <a:t> 0)</a:t>
            </a:r>
          </a:p>
        </p:txBody>
      </p:sp>
      <p:sp>
        <p:nvSpPr>
          <p:cNvPr id="8" name="TextBox 7">
            <a:extLst>
              <a:ext uri="{FF2B5EF4-FFF2-40B4-BE49-F238E27FC236}">
                <a16:creationId xmlns:a16="http://schemas.microsoft.com/office/drawing/2014/main" id="{121AD43D-E2C7-4C62-8E95-B59DAF4A7157}"/>
              </a:ext>
            </a:extLst>
          </p:cNvPr>
          <p:cNvSpPr txBox="1"/>
          <p:nvPr/>
        </p:nvSpPr>
        <p:spPr>
          <a:xfrm>
            <a:off x="5196144" y="4714900"/>
            <a:ext cx="1579278"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(others =&gt; '0')</a:t>
            </a:r>
          </a:p>
        </p:txBody>
      </p:sp>
      <p:sp>
        <p:nvSpPr>
          <p:cNvPr id="9" name="TextBox 8">
            <a:extLst>
              <a:ext uri="{FF2B5EF4-FFF2-40B4-BE49-F238E27FC236}">
                <a16:creationId xmlns:a16="http://schemas.microsoft.com/office/drawing/2014/main" id="{7BE1AE9C-4A9C-466A-BCAC-C8A7E956EC42}"/>
              </a:ext>
            </a:extLst>
          </p:cNvPr>
          <p:cNvSpPr txBox="1"/>
          <p:nvPr/>
        </p:nvSpPr>
        <p:spPr>
          <a:xfrm>
            <a:off x="5335605" y="5057949"/>
            <a:ext cx="1300356" cy="276999"/>
          </a:xfrm>
          <a:prstGeom prst="rect">
            <a:avLst/>
          </a:prstGeom>
          <a:noFill/>
        </p:spPr>
        <p:txBody>
          <a:bodyPr wrap="none" rtlCol="0">
            <a:spAutoFit/>
          </a:bodyPr>
          <a:lstStyle/>
          <a:p>
            <a:pPr algn="ctr"/>
            <a:r>
              <a:rPr lang="en-US" sz="1200" dirty="0" err="1">
                <a:solidFill>
                  <a:srgbClr val="FF0000"/>
                </a:solidFill>
                <a:latin typeface="Courier New" panose="02070309020205020404" pitchFamily="49" charset="0"/>
                <a:cs typeface="Courier New" panose="02070309020205020404" pitchFamily="49" charset="0"/>
              </a:rPr>
              <a:t>processQ</a:t>
            </a:r>
            <a:r>
              <a:rPr lang="en-US" sz="1200" dirty="0">
                <a:solidFill>
                  <a:srgbClr val="FF0000"/>
                </a:solidFill>
                <a:latin typeface="Courier New" panose="02070309020205020404" pitchFamily="49" charset="0"/>
                <a:cs typeface="Courier New" panose="02070309020205020404" pitchFamily="49" charset="0"/>
              </a:rPr>
              <a:t> + 1</a:t>
            </a:r>
          </a:p>
        </p:txBody>
      </p:sp>
      <p:sp>
        <p:nvSpPr>
          <p:cNvPr id="10" name="TextBox 9">
            <a:extLst>
              <a:ext uri="{FF2B5EF4-FFF2-40B4-BE49-F238E27FC236}">
                <a16:creationId xmlns:a16="http://schemas.microsoft.com/office/drawing/2014/main" id="{E9B37371-FC61-40D5-8120-A31AAADB991A}"/>
              </a:ext>
            </a:extLst>
          </p:cNvPr>
          <p:cNvSpPr txBox="1"/>
          <p:nvPr/>
        </p:nvSpPr>
        <p:spPr>
          <a:xfrm>
            <a:off x="5382092" y="5404008"/>
            <a:ext cx="1207382"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unsigned(D)</a:t>
            </a:r>
          </a:p>
        </p:txBody>
      </p:sp>
      <p:sp>
        <p:nvSpPr>
          <p:cNvPr id="11" name="TextBox 10">
            <a:extLst>
              <a:ext uri="{FF2B5EF4-FFF2-40B4-BE49-F238E27FC236}">
                <a16:creationId xmlns:a16="http://schemas.microsoft.com/office/drawing/2014/main" id="{A058DC6C-01B8-46A8-9CCC-DFCD0CFEBAD6}"/>
              </a:ext>
            </a:extLst>
          </p:cNvPr>
          <p:cNvSpPr txBox="1"/>
          <p:nvPr/>
        </p:nvSpPr>
        <p:spPr>
          <a:xfrm>
            <a:off x="5196144" y="5748562"/>
            <a:ext cx="1579278"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(others =&gt; '0')</a:t>
            </a:r>
          </a:p>
        </p:txBody>
      </p:sp>
    </p:spTree>
    <p:extLst>
      <p:ext uri="{BB962C8B-B14F-4D97-AF65-F5344CB8AC3E}">
        <p14:creationId xmlns:p14="http://schemas.microsoft.com/office/powerpoint/2010/main" val="52480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1b: Hardware Questions/ Notes related to handout</a:t>
            </a:r>
          </a:p>
        </p:txBody>
      </p:sp>
      <p:sp>
        <p:nvSpPr>
          <p:cNvPr id="4" name="Content Placeholder 3"/>
          <p:cNvSpPr>
            <a:spLocks noGrp="1"/>
          </p:cNvSpPr>
          <p:nvPr>
            <p:ph idx="1"/>
          </p:nvPr>
        </p:nvSpPr>
        <p:spPr>
          <a:xfrm>
            <a:off x="581736" y="1523052"/>
            <a:ext cx="8131175" cy="4324350"/>
          </a:xfrm>
        </p:spPr>
        <p:txBody>
          <a:bodyPr/>
          <a:lstStyle/>
          <a:p>
            <a:r>
              <a:rPr lang="en-US" b="0" dirty="0"/>
              <a:t>Q: In my_counter_ip_v1_0_S00_AXI.vhd, what do the generics C_S_AXI_DATA_WIDTH do?</a:t>
            </a:r>
          </a:p>
          <a:p>
            <a:r>
              <a:rPr lang="en-US" b="0" dirty="0"/>
              <a:t>Q: In my_counter_ip_v1_0_S00_AXI.vhd, what two roles is slv_reg0 serving?</a:t>
            </a:r>
          </a:p>
          <a:p>
            <a:r>
              <a:rPr lang="en-US" b="0" dirty="0"/>
              <a:t>Q: In my_counter_ip_v1_0_S00_AXI.vhd, what roles does slv_reg1 serve?</a:t>
            </a:r>
          </a:p>
          <a:p>
            <a:r>
              <a:rPr lang="en-US" b="0" dirty="0"/>
              <a:t>Q: In my_counter_ip_v1_0_S00_AXI.vhd, slv_reg0 is on the left and right-hand side of an assignment. Identify the two lines where this happens.</a:t>
            </a:r>
          </a:p>
          <a:p>
            <a:r>
              <a:rPr lang="en-US" b="0" dirty="0"/>
              <a:t>Q: In my_counter_ip_v1_0_S00_AXI.vhd, on line 73, what is the role does X"000000" serve?</a:t>
            </a:r>
          </a:p>
          <a:p>
            <a:endParaRPr lang="en-US" b="0" dirty="0"/>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86694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872" y="1473958"/>
            <a:ext cx="8980630" cy="489050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63355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504" y="76200"/>
            <a:ext cx="6891646" cy="1143000"/>
          </a:xfrm>
        </p:spPr>
        <p:txBody>
          <a:bodyPr/>
          <a:lstStyle/>
          <a:p>
            <a:r>
              <a:rPr lang="en-US" dirty="0"/>
              <a:t>my_counter_ip_v1_0_S00_AXI.vhd – User Logic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a:extLst>
              <a:ext uri="{FF2B5EF4-FFF2-40B4-BE49-F238E27FC236}">
                <a16:creationId xmlns:a16="http://schemas.microsoft.com/office/drawing/2014/main" id="{33A6DA8D-992F-40ED-9D19-854DBCBF2759}"/>
              </a:ext>
            </a:extLst>
          </p:cNvPr>
          <p:cNvPicPr>
            <a:picLocks noChangeAspect="1"/>
          </p:cNvPicPr>
          <p:nvPr/>
        </p:nvPicPr>
        <p:blipFill>
          <a:blip r:embed="rId2"/>
          <a:stretch>
            <a:fillRect/>
          </a:stretch>
        </p:blipFill>
        <p:spPr>
          <a:xfrm>
            <a:off x="1037229" y="1123818"/>
            <a:ext cx="7069540" cy="5734182"/>
          </a:xfrm>
          <a:prstGeom prst="rect">
            <a:avLst/>
          </a:prstGeom>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
        <p:nvSpPr>
          <p:cNvPr id="7" name="TextBox 6">
            <a:extLst>
              <a:ext uri="{FF2B5EF4-FFF2-40B4-BE49-F238E27FC236}">
                <a16:creationId xmlns:a16="http://schemas.microsoft.com/office/drawing/2014/main" id="{6B792B8E-007F-4BE5-A572-F9BE95DCA6A4}"/>
              </a:ext>
            </a:extLst>
          </p:cNvPr>
          <p:cNvSpPr txBox="1"/>
          <p:nvPr/>
        </p:nvSpPr>
        <p:spPr>
          <a:xfrm>
            <a:off x="3015316" y="6581001"/>
            <a:ext cx="277640"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Q</a:t>
            </a:r>
          </a:p>
        </p:txBody>
      </p:sp>
    </p:spTree>
    <p:extLst>
      <p:ext uri="{BB962C8B-B14F-4D97-AF65-F5344CB8AC3E}">
        <p14:creationId xmlns:p14="http://schemas.microsoft.com/office/powerpoint/2010/main" val="17908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504" y="76200"/>
            <a:ext cx="6891646" cy="1143000"/>
          </a:xfrm>
        </p:spPr>
        <p:txBody>
          <a:bodyPr/>
          <a:lstStyle/>
          <a:p>
            <a:r>
              <a:rPr lang="en-US" dirty="0"/>
              <a:t>my_counter_ip_v1_0_S00_AXI.vhd – User Logic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9" y="2713868"/>
            <a:ext cx="7888404" cy="369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
        <p:nvSpPr>
          <p:cNvPr id="7" name="TextBox 6">
            <a:extLst>
              <a:ext uri="{FF2B5EF4-FFF2-40B4-BE49-F238E27FC236}">
                <a16:creationId xmlns:a16="http://schemas.microsoft.com/office/drawing/2014/main" id="{AB3FCE32-59E8-4CCA-BF20-059AF0AC07FD}"/>
              </a:ext>
            </a:extLst>
          </p:cNvPr>
          <p:cNvSpPr txBox="1"/>
          <p:nvPr/>
        </p:nvSpPr>
        <p:spPr>
          <a:xfrm>
            <a:off x="2742281" y="4817342"/>
            <a:ext cx="649537"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lec11</a:t>
            </a:r>
          </a:p>
        </p:txBody>
      </p:sp>
      <p:sp>
        <p:nvSpPr>
          <p:cNvPr id="8" name="TextBox 7">
            <a:extLst>
              <a:ext uri="{FF2B5EF4-FFF2-40B4-BE49-F238E27FC236}">
                <a16:creationId xmlns:a16="http://schemas.microsoft.com/office/drawing/2014/main" id="{83541A54-150B-46B6-9868-1E0668006E63}"/>
              </a:ext>
            </a:extLst>
          </p:cNvPr>
          <p:cNvSpPr txBox="1"/>
          <p:nvPr/>
        </p:nvSpPr>
        <p:spPr>
          <a:xfrm>
            <a:off x="3806343" y="4991848"/>
            <a:ext cx="277640"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8</a:t>
            </a:r>
          </a:p>
        </p:txBody>
      </p:sp>
      <p:sp>
        <p:nvSpPr>
          <p:cNvPr id="9" name="TextBox 8">
            <a:extLst>
              <a:ext uri="{FF2B5EF4-FFF2-40B4-BE49-F238E27FC236}">
                <a16:creationId xmlns:a16="http://schemas.microsoft.com/office/drawing/2014/main" id="{4DCAE884-E5D0-4A29-A927-00572761E48A}"/>
              </a:ext>
            </a:extLst>
          </p:cNvPr>
          <p:cNvSpPr txBox="1"/>
          <p:nvPr/>
        </p:nvSpPr>
        <p:spPr>
          <a:xfrm>
            <a:off x="5964244" y="5129894"/>
            <a:ext cx="1114408"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S_AXI_ACLK</a:t>
            </a:r>
          </a:p>
        </p:txBody>
      </p:sp>
      <p:sp>
        <p:nvSpPr>
          <p:cNvPr id="10" name="TextBox 9">
            <a:extLst>
              <a:ext uri="{FF2B5EF4-FFF2-40B4-BE49-F238E27FC236}">
                <a16:creationId xmlns:a16="http://schemas.microsoft.com/office/drawing/2014/main" id="{31DC26D5-6EE1-4C37-AFAA-97AA06891C48}"/>
              </a:ext>
            </a:extLst>
          </p:cNvPr>
          <p:cNvSpPr txBox="1"/>
          <p:nvPr/>
        </p:nvSpPr>
        <p:spPr>
          <a:xfrm>
            <a:off x="5824783" y="5319752"/>
            <a:ext cx="1393330"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S_AXI_ARESETN</a:t>
            </a:r>
          </a:p>
        </p:txBody>
      </p:sp>
      <p:sp>
        <p:nvSpPr>
          <p:cNvPr id="11" name="TextBox 10">
            <a:extLst>
              <a:ext uri="{FF2B5EF4-FFF2-40B4-BE49-F238E27FC236}">
                <a16:creationId xmlns:a16="http://schemas.microsoft.com/office/drawing/2014/main" id="{B7838B28-3499-4380-A6F9-982E9599C7CD}"/>
              </a:ext>
            </a:extLst>
          </p:cNvPr>
          <p:cNvSpPr txBox="1"/>
          <p:nvPr/>
        </p:nvSpPr>
        <p:spPr>
          <a:xfrm>
            <a:off x="6382628" y="5803832"/>
            <a:ext cx="277640" cy="276999"/>
          </a:xfrm>
          <a:prstGeom prst="rect">
            <a:avLst/>
          </a:prstGeom>
          <a:noFill/>
        </p:spPr>
        <p:txBody>
          <a:bodyPr wrap="none" rtlCol="0">
            <a:spAutoFit/>
          </a:bodyPr>
          <a:lstStyle/>
          <a:p>
            <a:pPr algn="ctr"/>
            <a:r>
              <a:rPr lang="en-US" sz="1200" dirty="0">
                <a:solidFill>
                  <a:srgbClr val="FF0000"/>
                </a:solidFill>
                <a:latin typeface="Courier New" panose="02070309020205020404" pitchFamily="49" charset="0"/>
                <a:cs typeface="Courier New" panose="02070309020205020404" pitchFamily="49" charset="0"/>
              </a:rPr>
              <a:t>Q</a:t>
            </a:r>
          </a:p>
        </p:txBody>
      </p:sp>
    </p:spTree>
    <p:extLst>
      <p:ext uri="{BB962C8B-B14F-4D97-AF65-F5344CB8AC3E}">
        <p14:creationId xmlns:p14="http://schemas.microsoft.com/office/powerpoint/2010/main" val="46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5. Modifying My_Counter_IP_v1_0_S00_AXI </a:t>
            </a:r>
            <a:r>
              <a:rPr lang="en-US" dirty="0" err="1"/>
              <a:t>axi</a:t>
            </a:r>
            <a:r>
              <a:rPr lang="en-US" dirty="0"/>
              <a:t> bus interface file</a:t>
            </a:r>
          </a:p>
          <a:p>
            <a:pPr lvl="1"/>
            <a:r>
              <a:rPr lang="en-US" b="0" dirty="0"/>
              <a:t>Add numeric standard library at the top of the file:</a:t>
            </a:r>
          </a:p>
          <a:p>
            <a:pPr marL="406400" lvl="1" indent="0">
              <a:buNone/>
            </a:pPr>
            <a:r>
              <a:rPr lang="en-US" b="0" dirty="0"/>
              <a:t>	use </a:t>
            </a:r>
            <a:r>
              <a:rPr lang="en-US" b="0" dirty="0" err="1"/>
              <a:t>ieee.numeric_std.all</a:t>
            </a:r>
            <a:r>
              <a:rPr lang="en-US" b="0" dirty="0"/>
              <a:t>; </a:t>
            </a:r>
          </a:p>
          <a:p>
            <a:pPr marL="406400" lvl="1"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412176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5. Modifying My_Counter_IP_v1_0_S00_AXI </a:t>
            </a:r>
            <a:r>
              <a:rPr lang="en-US" dirty="0" err="1"/>
              <a:t>axi</a:t>
            </a:r>
            <a:r>
              <a:rPr lang="en-US" dirty="0"/>
              <a:t> bus interface file</a:t>
            </a:r>
          </a:p>
          <a:p>
            <a:pPr lvl="1"/>
            <a:r>
              <a:rPr lang="en-US" b="0" dirty="0"/>
              <a:t>Add a port for the LEDs in the my_counter_ip_v1_0_S00_AXI entity between the comments:</a:t>
            </a:r>
          </a:p>
          <a:p>
            <a:pPr marL="406400" lvl="1" indent="0">
              <a:buNone/>
            </a:pPr>
            <a:r>
              <a:rPr lang="en-US" b="0" dirty="0"/>
              <a:t>	port (</a:t>
            </a:r>
          </a:p>
          <a:p>
            <a:pPr marL="406400" lvl="1" indent="0">
              <a:buNone/>
            </a:pPr>
            <a:r>
              <a:rPr lang="en-US" b="0" dirty="0">
                <a:solidFill>
                  <a:srgbClr val="00B050"/>
                </a:solidFill>
              </a:rPr>
              <a:t>		-- Users to add ports here</a:t>
            </a:r>
          </a:p>
          <a:p>
            <a:pPr marL="406400" lvl="1" indent="0">
              <a:buNone/>
            </a:pPr>
            <a:r>
              <a:rPr lang="en-US" b="0" dirty="0"/>
              <a:t>		LED	  : out </a:t>
            </a:r>
            <a:r>
              <a:rPr lang="en-US" b="0" dirty="0" err="1"/>
              <a:t>std_logic_vector</a:t>
            </a:r>
            <a:r>
              <a:rPr lang="en-US" b="0" dirty="0"/>
              <a:t>(7 </a:t>
            </a:r>
            <a:r>
              <a:rPr lang="en-US" b="0" dirty="0" err="1"/>
              <a:t>downto</a:t>
            </a:r>
            <a:r>
              <a:rPr lang="en-US" b="0" dirty="0"/>
              <a:t> 0);</a:t>
            </a:r>
          </a:p>
          <a:p>
            <a:pPr marL="406400" lvl="1" indent="0">
              <a:buNone/>
            </a:pPr>
            <a:r>
              <a:rPr lang="en-US" b="0" dirty="0">
                <a:solidFill>
                  <a:srgbClr val="00B050"/>
                </a:solidFill>
              </a:rPr>
              <a:t>		-- User ports ends</a:t>
            </a:r>
          </a:p>
          <a:p>
            <a:pPr marL="406400" lvl="1" indent="0">
              <a:buNone/>
            </a:pPr>
            <a:r>
              <a:rPr lang="en-US" b="0" dirty="0">
                <a:solidFill>
                  <a:srgbClr val="00B050"/>
                </a:solidFill>
              </a:rPr>
              <a:t>		-- Do not modify the ports beyond this line</a:t>
            </a:r>
          </a:p>
          <a:p>
            <a:pPr marL="406400" lvl="1" indent="0">
              <a:buNone/>
            </a:pPr>
            <a:r>
              <a:rPr lang="en-US" b="0" dirty="0">
                <a:solidFill>
                  <a:srgbClr val="00B050"/>
                </a:solidFill>
              </a:rPr>
              <a:t>		-- Global Clock Signal</a:t>
            </a:r>
          </a:p>
          <a:p>
            <a:pPr marL="406400" lvl="1" indent="0">
              <a:buNone/>
            </a:pPr>
            <a:r>
              <a:rPr lang="en-US" b="0" dirty="0"/>
              <a:t>		S_AXI_ACLK	: in </a:t>
            </a:r>
            <a:r>
              <a:rPr lang="en-US" b="0" dirty="0" err="1"/>
              <a:t>std_logic</a:t>
            </a:r>
            <a:r>
              <a:rPr lang="en-US" b="0" dirty="0"/>
              <a:t>;</a:t>
            </a:r>
          </a:p>
          <a:p>
            <a:pPr marL="406400" lvl="1"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001"/>
          <a:stretch/>
        </p:blipFill>
        <p:spPr bwMode="auto">
          <a:xfrm>
            <a:off x="723332" y="2397072"/>
            <a:ext cx="7683688" cy="379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6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5. Modifying My_Counter_IP_v1_0_S00_AXI </a:t>
            </a:r>
            <a:r>
              <a:rPr lang="en-US" dirty="0" err="1"/>
              <a:t>axi</a:t>
            </a:r>
            <a:r>
              <a:rPr lang="en-US" dirty="0"/>
              <a:t> bus interface file</a:t>
            </a:r>
          </a:p>
          <a:p>
            <a:pPr lvl="1"/>
            <a:r>
              <a:rPr lang="en-US" b="0" dirty="0"/>
              <a:t>Add the counter declaration and a signal for Q before begin in the my_counter_ip_v1_0_S00_AXI architecture:</a:t>
            </a:r>
          </a:p>
          <a:p>
            <a:pPr marL="406400" lvl="1" indent="0">
              <a:buNone/>
            </a:pPr>
            <a:r>
              <a:rPr lang="en-US" sz="1600" b="0" dirty="0"/>
              <a:t>	component lec11 is</a:t>
            </a:r>
          </a:p>
          <a:p>
            <a:pPr marL="406400" lvl="1" indent="0">
              <a:buNone/>
            </a:pPr>
            <a:r>
              <a:rPr lang="en-US" sz="1600" b="0" dirty="0"/>
              <a:t>	generic (N: integer := 4);</a:t>
            </a:r>
          </a:p>
          <a:p>
            <a:pPr marL="406400" lvl="1" indent="0">
              <a:buNone/>
            </a:pPr>
            <a:r>
              <a:rPr lang="en-US" sz="1600" b="0" dirty="0"/>
              <a:t>	Port(   </a:t>
            </a:r>
            <a:r>
              <a:rPr lang="en-US" sz="1600" b="0" dirty="0" err="1"/>
              <a:t>clk</a:t>
            </a:r>
            <a:r>
              <a:rPr lang="en-US" sz="1600" b="0" dirty="0"/>
              <a:t>: in  STD_LOGIC;</a:t>
            </a:r>
          </a:p>
          <a:p>
            <a:pPr marL="406400" lvl="1" indent="0">
              <a:buNone/>
            </a:pPr>
            <a:r>
              <a:rPr lang="en-US" sz="1600" b="0" dirty="0"/>
              <a:t>                </a:t>
            </a:r>
            <a:r>
              <a:rPr lang="en-US" sz="1600" b="0" dirty="0" err="1"/>
              <a:t>reset_n</a:t>
            </a:r>
            <a:r>
              <a:rPr lang="en-US" sz="1600" b="0" dirty="0"/>
              <a:t> : in  STD_LOGIC;</a:t>
            </a:r>
          </a:p>
          <a:p>
            <a:pPr marL="406400" lvl="1" indent="0">
              <a:buNone/>
            </a:pPr>
            <a:r>
              <a:rPr lang="en-US" sz="1600" b="0" dirty="0"/>
              <a:t>                --roll : out  STD_LOGIC; </a:t>
            </a:r>
            <a:r>
              <a:rPr lang="en-US" sz="1600" b="0" dirty="0">
                <a:solidFill>
                  <a:srgbClr val="00B050"/>
                </a:solidFill>
              </a:rPr>
              <a:t>--don’t add this yet</a:t>
            </a:r>
          </a:p>
          <a:p>
            <a:pPr marL="406400" lvl="1" indent="0">
              <a:buNone/>
            </a:pPr>
            <a:r>
              <a:rPr lang="en-US" sz="1600" b="0" dirty="0"/>
              <a:t>                ctrl: in </a:t>
            </a:r>
            <a:r>
              <a:rPr lang="en-US" sz="1600" b="0" dirty="0" err="1"/>
              <a:t>std_logic_vector</a:t>
            </a:r>
            <a:r>
              <a:rPr lang="en-US" sz="1600" b="0" dirty="0"/>
              <a:t>(1 </a:t>
            </a:r>
            <a:r>
              <a:rPr lang="en-US" sz="1600" b="0" dirty="0" err="1"/>
              <a:t>downto</a:t>
            </a:r>
            <a:r>
              <a:rPr lang="en-US" sz="1600" b="0" dirty="0"/>
              <a:t> 0);</a:t>
            </a:r>
          </a:p>
          <a:p>
            <a:pPr marL="406400" lvl="1" indent="0">
              <a:buNone/>
            </a:pPr>
            <a:r>
              <a:rPr lang="en-US" sz="1600" b="0" dirty="0"/>
              <a:t>                D: in unsigned (N-1 </a:t>
            </a:r>
            <a:r>
              <a:rPr lang="en-US" sz="1600" b="0" dirty="0" err="1"/>
              <a:t>downto</a:t>
            </a:r>
            <a:r>
              <a:rPr lang="en-US" sz="1600" b="0" dirty="0"/>
              <a:t> 0);</a:t>
            </a:r>
          </a:p>
          <a:p>
            <a:pPr marL="406400" lvl="1" indent="0">
              <a:buNone/>
            </a:pPr>
            <a:r>
              <a:rPr lang="en-US" sz="1600" b="0" dirty="0"/>
              <a:t>                Q: out unsigned (N-1 </a:t>
            </a:r>
            <a:r>
              <a:rPr lang="en-US" sz="1600" b="0" dirty="0" err="1"/>
              <a:t>downto</a:t>
            </a:r>
            <a:r>
              <a:rPr lang="en-US" sz="1600" b="0" dirty="0"/>
              <a:t> 0));</a:t>
            </a:r>
          </a:p>
          <a:p>
            <a:pPr marL="406400" lvl="1" indent="0">
              <a:buNone/>
            </a:pPr>
            <a:r>
              <a:rPr lang="en-US" sz="1600" b="0" dirty="0"/>
              <a:t>    	end component;</a:t>
            </a:r>
          </a:p>
          <a:p>
            <a:pPr marL="406400" lvl="1" indent="0">
              <a:buNone/>
            </a:pPr>
            <a:endParaRPr lang="en-US" sz="1600" b="0" dirty="0"/>
          </a:p>
          <a:p>
            <a:pPr marL="406400" lvl="1" indent="0">
              <a:buNone/>
            </a:pPr>
            <a:r>
              <a:rPr lang="en-US" sz="1600" b="0" dirty="0"/>
              <a:t>	signal Q : unsigned (7 </a:t>
            </a:r>
            <a:r>
              <a:rPr lang="en-US" sz="1600" b="0" dirty="0" err="1"/>
              <a:t>downto</a:t>
            </a:r>
            <a:r>
              <a:rPr lang="en-US" sz="1600" b="0" dirty="0"/>
              <a:t> 0);</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pic>
        <p:nvPicPr>
          <p:cNvPr id="6" name="Picture 5">
            <a:extLst>
              <a:ext uri="{FF2B5EF4-FFF2-40B4-BE49-F238E27FC236}">
                <a16:creationId xmlns:a16="http://schemas.microsoft.com/office/drawing/2014/main" id="{E2070873-229E-4F34-8FA9-8156360D5E3A}"/>
              </a:ext>
            </a:extLst>
          </p:cNvPr>
          <p:cNvPicPr>
            <a:picLocks noChangeAspect="1"/>
          </p:cNvPicPr>
          <p:nvPr/>
        </p:nvPicPr>
        <p:blipFill rotWithShape="1">
          <a:blip r:embed="rId2"/>
          <a:srcRect t="60818"/>
          <a:stretch/>
        </p:blipFill>
        <p:spPr>
          <a:xfrm>
            <a:off x="668741" y="3804314"/>
            <a:ext cx="7715250" cy="2451954"/>
          </a:xfrm>
          <a:prstGeom prst="rect">
            <a:avLst/>
          </a:prstGeom>
        </p:spPr>
      </p:pic>
    </p:spTree>
    <p:extLst>
      <p:ext uri="{BB962C8B-B14F-4D97-AF65-F5344CB8AC3E}">
        <p14:creationId xmlns:p14="http://schemas.microsoft.com/office/powerpoint/2010/main" val="41757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5. Modifying My_Counter_IP_v1_0_S00_AXI </a:t>
            </a:r>
            <a:r>
              <a:rPr lang="en-US" dirty="0" err="1"/>
              <a:t>axi</a:t>
            </a:r>
            <a:r>
              <a:rPr lang="en-US" dirty="0"/>
              <a:t> bus interface file</a:t>
            </a:r>
          </a:p>
          <a:p>
            <a:pPr lvl="1"/>
            <a:r>
              <a:rPr lang="en-US" b="0" dirty="0"/>
              <a:t>Add the counter implementation and connect the wires within the my_counter_ip_v1_0_S00_AXI architecture:</a:t>
            </a:r>
          </a:p>
          <a:p>
            <a:pPr marL="406400" lvl="1" indent="0">
              <a:buNone/>
            </a:pPr>
            <a:r>
              <a:rPr lang="en-US" sz="1600" b="0" dirty="0">
                <a:solidFill>
                  <a:srgbClr val="00B050"/>
                </a:solidFill>
              </a:rPr>
              <a:t>	-- Add user logic here</a:t>
            </a:r>
          </a:p>
          <a:p>
            <a:pPr marL="406400" lvl="1" indent="0">
              <a:buNone/>
            </a:pPr>
            <a:r>
              <a:rPr lang="en-US" sz="1600" b="0" dirty="0"/>
              <a:t>	counter: lec11 </a:t>
            </a:r>
          </a:p>
          <a:p>
            <a:pPr marL="406400" lvl="1" indent="0">
              <a:buNone/>
            </a:pPr>
            <a:r>
              <a:rPr lang="en-US" sz="1600" b="0" dirty="0"/>
              <a:t>	generic map (8)</a:t>
            </a:r>
          </a:p>
          <a:p>
            <a:pPr marL="406400" lvl="1" indent="0">
              <a:buNone/>
            </a:pPr>
            <a:r>
              <a:rPr lang="en-US" sz="1600" b="0" dirty="0"/>
              <a:t>	port map(    </a:t>
            </a:r>
            <a:r>
              <a:rPr lang="en-US" sz="1600" b="0" dirty="0" err="1"/>
              <a:t>clk</a:t>
            </a:r>
            <a:r>
              <a:rPr lang="en-US" sz="1600" b="0" dirty="0"/>
              <a:t> =&gt; S_AXI_ACLK, </a:t>
            </a:r>
          </a:p>
          <a:p>
            <a:pPr marL="406400" lvl="1" indent="0">
              <a:buNone/>
            </a:pPr>
            <a:r>
              <a:rPr lang="en-US" sz="1600" b="0" dirty="0"/>
              <a:t>                        </a:t>
            </a:r>
            <a:r>
              <a:rPr lang="en-US" sz="1600" b="0" dirty="0" err="1"/>
              <a:t>reset_n</a:t>
            </a:r>
            <a:r>
              <a:rPr lang="en-US" sz="1600" b="0" dirty="0"/>
              <a:t> =&gt; S_AXI_ARESETN, </a:t>
            </a:r>
          </a:p>
          <a:p>
            <a:pPr marL="406400" lvl="1" indent="0">
              <a:buNone/>
            </a:pPr>
            <a:r>
              <a:rPr lang="en-US" sz="1600" b="0" dirty="0"/>
              <a:t>                        --roll =&gt; </a:t>
            </a:r>
            <a:r>
              <a:rPr lang="en-US" sz="1600" b="0" dirty="0" err="1"/>
              <a:t>roll_sig</a:t>
            </a:r>
            <a:r>
              <a:rPr lang="en-US" sz="1600" b="0" dirty="0"/>
              <a:t>, </a:t>
            </a:r>
            <a:r>
              <a:rPr lang="en-US" sz="1600" b="0" dirty="0">
                <a:solidFill>
                  <a:srgbClr val="00B050"/>
                </a:solidFill>
              </a:rPr>
              <a:t>--don’t add this yet</a:t>
            </a:r>
          </a:p>
          <a:p>
            <a:pPr marL="406400" lvl="1" indent="0">
              <a:buNone/>
            </a:pPr>
            <a:r>
              <a:rPr lang="en-US" sz="1600" b="0" dirty="0"/>
              <a:t>                        ctrl =&gt;    slv_reg1(1 </a:t>
            </a:r>
            <a:r>
              <a:rPr lang="en-US" sz="1600" b="0" dirty="0" err="1"/>
              <a:t>downto</a:t>
            </a:r>
            <a:r>
              <a:rPr lang="en-US" sz="1600" b="0" dirty="0"/>
              <a:t> 0),</a:t>
            </a:r>
          </a:p>
          <a:p>
            <a:pPr marL="406400" lvl="1" indent="0">
              <a:buNone/>
            </a:pPr>
            <a:r>
              <a:rPr lang="en-US" sz="1600" b="0" dirty="0"/>
              <a:t>                        D =&gt; unsigned(slv_reg0(7 </a:t>
            </a:r>
            <a:r>
              <a:rPr lang="en-US" sz="1600" b="0" dirty="0" err="1"/>
              <a:t>downto</a:t>
            </a:r>
            <a:r>
              <a:rPr lang="en-US" sz="1600" b="0" dirty="0"/>
              <a:t> 0)), </a:t>
            </a:r>
          </a:p>
          <a:p>
            <a:pPr marL="406400" lvl="1" indent="0">
              <a:buNone/>
            </a:pPr>
            <a:r>
              <a:rPr lang="en-US" sz="1600" b="0" dirty="0"/>
              <a:t>                        Q =&gt; Q);</a:t>
            </a:r>
          </a:p>
          <a:p>
            <a:pPr marL="406400" lvl="1" indent="0">
              <a:buNone/>
            </a:pPr>
            <a:r>
              <a:rPr lang="en-US" sz="1600" b="0" dirty="0"/>
              <a:t>	LED &lt;= </a:t>
            </a:r>
            <a:r>
              <a:rPr lang="en-US" sz="1600" b="0" dirty="0" err="1"/>
              <a:t>std_logic_vector</a:t>
            </a:r>
            <a:r>
              <a:rPr lang="en-US" sz="1600" b="0" dirty="0"/>
              <a:t>(Q);</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pic>
        <p:nvPicPr>
          <p:cNvPr id="6" name="Picture 5">
            <a:extLst>
              <a:ext uri="{FF2B5EF4-FFF2-40B4-BE49-F238E27FC236}">
                <a16:creationId xmlns:a16="http://schemas.microsoft.com/office/drawing/2014/main" id="{7940596B-138D-4A02-AB31-98EB7E35B9FB}"/>
              </a:ext>
            </a:extLst>
          </p:cNvPr>
          <p:cNvPicPr>
            <a:picLocks noChangeAspect="1"/>
          </p:cNvPicPr>
          <p:nvPr/>
        </p:nvPicPr>
        <p:blipFill>
          <a:blip r:embed="rId2"/>
          <a:stretch>
            <a:fillRect/>
          </a:stretch>
        </p:blipFill>
        <p:spPr>
          <a:xfrm>
            <a:off x="286607" y="3910042"/>
            <a:ext cx="8406543" cy="1806284"/>
          </a:xfrm>
          <a:prstGeom prst="rect">
            <a:avLst/>
          </a:prstGeom>
        </p:spPr>
      </p:pic>
    </p:spTree>
    <p:extLst>
      <p:ext uri="{BB962C8B-B14F-4D97-AF65-F5344CB8AC3E}">
        <p14:creationId xmlns:p14="http://schemas.microsoft.com/office/powerpoint/2010/main" val="25464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cap="none" dirty="0" err="1"/>
              <a:t>MicroBlaze</a:t>
            </a:r>
            <a:r>
              <a:rPr lang="en-US" cap="none" dirty="0"/>
              <a:t> + Custom IP</a:t>
            </a:r>
          </a:p>
        </p:txBody>
      </p:sp>
      <p:sp>
        <p:nvSpPr>
          <p:cNvPr id="7" name="Text Placeholder 6"/>
          <p:cNvSpPr>
            <a:spLocks noGrp="1"/>
          </p:cNvSpPr>
          <p:nvPr>
            <p:ph type="body" idx="1"/>
          </p:nvPr>
        </p:nvSpPr>
        <p:spPr/>
        <p:txBody>
          <a:bodyPr/>
          <a:lstStyle/>
          <a:p>
            <a:endParaRPr lang="en-US" dirty="0"/>
          </a:p>
        </p:txBody>
      </p:sp>
      <p:sp>
        <p:nvSpPr>
          <p:cNvPr id="5"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234718" cy="4324350"/>
          </a:xfrm>
        </p:spPr>
        <p:txBody>
          <a:bodyPr/>
          <a:lstStyle/>
          <a:p>
            <a:r>
              <a:rPr lang="en-US" dirty="0"/>
              <a:t>5. Modifying My_Counter_IP_v1_0_S00_AXI </a:t>
            </a:r>
            <a:r>
              <a:rPr lang="en-US" dirty="0" err="1"/>
              <a:t>axi</a:t>
            </a:r>
            <a:r>
              <a:rPr lang="en-US" dirty="0"/>
              <a:t> bus interface file</a:t>
            </a:r>
          </a:p>
          <a:p>
            <a:pPr lvl="1"/>
            <a:r>
              <a:rPr lang="en-US" b="0" dirty="0"/>
              <a:t>Connect the counter implementation Q output signal to slave register 0 (slv_reg0) in the my_counter_ip_v1_0_S00_AXI architecture:</a:t>
            </a:r>
          </a:p>
          <a:p>
            <a:pPr marL="406400" lvl="1" indent="0">
              <a:buNone/>
            </a:pPr>
            <a:r>
              <a:rPr lang="en-US" sz="1600" b="0" dirty="0" err="1"/>
              <a:t>loc_addr</a:t>
            </a:r>
            <a:r>
              <a:rPr lang="en-US" sz="1600" b="0" dirty="0"/>
              <a:t> := </a:t>
            </a:r>
            <a:r>
              <a:rPr lang="en-US" sz="1600" b="0" dirty="0" err="1"/>
              <a:t>axi_araddr</a:t>
            </a:r>
            <a:r>
              <a:rPr lang="en-US" sz="1600" b="0" dirty="0"/>
              <a:t>(ADDR_LSB + OPT_MEM_ADDR_BITS </a:t>
            </a:r>
            <a:r>
              <a:rPr lang="en-US" sz="1600" b="0" dirty="0" err="1"/>
              <a:t>downto</a:t>
            </a:r>
            <a:r>
              <a:rPr lang="en-US" sz="1600" b="0" dirty="0"/>
              <a:t> ADDR_LSB);	 </a:t>
            </a:r>
            <a:r>
              <a:rPr lang="en-US" sz="1400" b="0" dirty="0"/>
              <a:t>case </a:t>
            </a:r>
            <a:r>
              <a:rPr lang="en-US" sz="1400" b="0" dirty="0" err="1"/>
              <a:t>loc_addr</a:t>
            </a:r>
            <a:r>
              <a:rPr lang="en-US" sz="1400" b="0" dirty="0"/>
              <a:t> is</a:t>
            </a:r>
          </a:p>
          <a:p>
            <a:pPr marL="406400" lvl="1" indent="0">
              <a:buNone/>
            </a:pPr>
            <a:r>
              <a:rPr lang="en-US" sz="1600" b="0" dirty="0"/>
              <a:t>		when b"00000" =&gt;</a:t>
            </a:r>
          </a:p>
          <a:p>
            <a:pPr marL="406400" lvl="1" indent="0">
              <a:buNone/>
            </a:pPr>
            <a:r>
              <a:rPr lang="en-US" sz="1600" dirty="0"/>
              <a:t>			</a:t>
            </a:r>
            <a:r>
              <a:rPr lang="en-US" sz="1600" dirty="0" err="1"/>
              <a:t>reg_data_out</a:t>
            </a:r>
            <a:r>
              <a:rPr lang="en-US" sz="1600" dirty="0"/>
              <a:t> &lt;= x"000000" &amp; </a:t>
            </a:r>
            <a:r>
              <a:rPr lang="en-US" sz="1600" dirty="0" err="1"/>
              <a:t>std_logic_vector</a:t>
            </a:r>
            <a:r>
              <a:rPr lang="en-US" sz="1600" dirty="0"/>
              <a:t>(Q);</a:t>
            </a:r>
          </a:p>
          <a:p>
            <a:pPr marL="406400" lvl="1" indent="0">
              <a:buNone/>
            </a:pPr>
            <a:r>
              <a:rPr lang="en-US" sz="1600" b="0" dirty="0"/>
              <a:t>		when b"00001" =&gt;</a:t>
            </a:r>
          </a:p>
          <a:p>
            <a:pPr marL="406400" lvl="1" indent="0">
              <a:buNone/>
            </a:pPr>
            <a:r>
              <a:rPr lang="en-US" sz="1600" b="0" dirty="0"/>
              <a:t>			</a:t>
            </a:r>
            <a:r>
              <a:rPr lang="en-US" sz="1600" b="0" dirty="0" err="1"/>
              <a:t>reg_data_out</a:t>
            </a:r>
            <a:r>
              <a:rPr lang="en-US" sz="1600" b="0" dirty="0"/>
              <a:t> &lt;= slv_reg1;</a:t>
            </a:r>
          </a:p>
          <a:p>
            <a:pPr marL="406400" lvl="1" indent="0">
              <a:buNone/>
            </a:pPr>
            <a:r>
              <a:rPr lang="en-US" sz="1600" b="0" dirty="0"/>
              <a:t>		when b"00010" =&gt;</a:t>
            </a:r>
          </a:p>
          <a:p>
            <a:pPr marL="406400" lvl="1" indent="0">
              <a:buNone/>
            </a:pPr>
            <a:r>
              <a:rPr lang="en-US" sz="1600" b="0" dirty="0"/>
              <a:t>			</a:t>
            </a:r>
            <a:r>
              <a:rPr lang="en-US" sz="1600" b="0" dirty="0" err="1"/>
              <a:t>reg_data_out</a:t>
            </a:r>
            <a:r>
              <a:rPr lang="en-US" sz="1600" b="0" dirty="0"/>
              <a:t> &lt;= slv_reg2;</a:t>
            </a:r>
          </a:p>
          <a:p>
            <a:pPr marL="406400" lvl="1" indent="0">
              <a:buNone/>
            </a:pPr>
            <a:endParaRPr lang="en-US" sz="1600"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 y="3494854"/>
            <a:ext cx="9143998" cy="214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8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1c: Hardware Questions/ Notes related to handout</a:t>
            </a:r>
          </a:p>
        </p:txBody>
      </p:sp>
      <p:sp>
        <p:nvSpPr>
          <p:cNvPr id="4" name="Content Placeholder 3"/>
          <p:cNvSpPr>
            <a:spLocks noGrp="1"/>
          </p:cNvSpPr>
          <p:nvPr>
            <p:ph idx="1"/>
          </p:nvPr>
        </p:nvSpPr>
        <p:spPr>
          <a:xfrm>
            <a:off x="581736" y="1523052"/>
            <a:ext cx="8131175" cy="4324350"/>
          </a:xfrm>
        </p:spPr>
        <p:txBody>
          <a:bodyPr/>
          <a:lstStyle/>
          <a:p>
            <a:r>
              <a:rPr lang="en-US" b="0" dirty="0"/>
              <a:t>Q: If you want a signal to go outside the </a:t>
            </a:r>
            <a:r>
              <a:rPr lang="en-US" b="0" dirty="0" err="1"/>
              <a:t>Artix</a:t>
            </a:r>
            <a:r>
              <a:rPr lang="en-US" b="0" dirty="0"/>
              <a:t> 7 chip...</a:t>
            </a:r>
          </a:p>
          <a:p>
            <a:pPr lvl="1"/>
            <a:r>
              <a:rPr lang="en-US" b="0" dirty="0"/>
              <a:t>What files must it appear on the entity description?</a:t>
            </a:r>
          </a:p>
          <a:p>
            <a:pPr lvl="1"/>
            <a:r>
              <a:rPr lang="en-US" b="0" dirty="0"/>
              <a:t>What other files must contain information about the signal?</a:t>
            </a:r>
          </a:p>
          <a:p>
            <a:r>
              <a:rPr lang="en-US" b="0" dirty="0"/>
              <a:t>Q: If you want a signal to go to the </a:t>
            </a:r>
            <a:r>
              <a:rPr lang="en-US" b="0" dirty="0" err="1"/>
              <a:t>MicroBlaze</a:t>
            </a:r>
            <a:r>
              <a:rPr lang="en-US" b="0" dirty="0"/>
              <a:t>...</a:t>
            </a:r>
          </a:p>
          <a:p>
            <a:pPr lvl="1"/>
            <a:r>
              <a:rPr lang="en-US" b="0"/>
              <a:t>In </a:t>
            </a:r>
            <a:r>
              <a:rPr lang="en-US" b="0" dirty="0"/>
              <a:t>order for the </a:t>
            </a:r>
            <a:r>
              <a:rPr lang="en-US" b="0" dirty="0" err="1"/>
              <a:t>MicroBlaze</a:t>
            </a:r>
            <a:r>
              <a:rPr lang="en-US" b="0" dirty="0"/>
              <a:t> to read the signal, what must you do?</a:t>
            </a:r>
          </a:p>
          <a:p>
            <a:pPr lvl="1"/>
            <a:r>
              <a:rPr lang="en-US" b="0" dirty="0"/>
              <a:t>In order for the </a:t>
            </a:r>
            <a:r>
              <a:rPr lang="en-US" b="0" dirty="0" err="1"/>
              <a:t>MicroBlaze</a:t>
            </a:r>
            <a:r>
              <a:rPr lang="en-US" b="0" dirty="0"/>
              <a:t> to write to the signal, what must you do?</a:t>
            </a:r>
          </a:p>
          <a:p>
            <a:endParaRPr lang="en-US" b="0" dirty="0"/>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4505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872" y="1473958"/>
            <a:ext cx="8980630" cy="489050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63355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My_Counter_IP_v1_0.vhd – Top Level</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128"/>
          <a:stretch/>
        </p:blipFill>
        <p:spPr bwMode="auto">
          <a:xfrm>
            <a:off x="763390" y="1464193"/>
            <a:ext cx="7617220" cy="495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21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My_Counter_IP_v1_0.vhd – Top Level</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021"/>
          <a:stretch/>
        </p:blipFill>
        <p:spPr bwMode="auto">
          <a:xfrm>
            <a:off x="672763" y="2019868"/>
            <a:ext cx="7798473" cy="439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021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6. Modifying My_Counter_IP_v1_0 top level file</a:t>
            </a:r>
          </a:p>
          <a:p>
            <a:pPr lvl="1"/>
            <a:r>
              <a:rPr lang="en-US" b="0" dirty="0"/>
              <a:t>Add numeric standard library at the top of the file:</a:t>
            </a:r>
          </a:p>
          <a:p>
            <a:pPr marL="406400" lvl="1" indent="0">
              <a:buNone/>
            </a:pPr>
            <a:r>
              <a:rPr lang="en-US" b="0" dirty="0"/>
              <a:t>	use </a:t>
            </a:r>
            <a:r>
              <a:rPr lang="en-US" b="0" dirty="0" err="1"/>
              <a:t>ieee.numeric_std.all</a:t>
            </a:r>
            <a:r>
              <a:rPr lang="en-US" b="0" dirty="0"/>
              <a:t>; </a:t>
            </a:r>
          </a:p>
          <a:p>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3348874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6. Modifying My_Counter_IP_v1_0 top level file</a:t>
            </a:r>
          </a:p>
          <a:p>
            <a:pPr lvl="1"/>
            <a:r>
              <a:rPr lang="en-US" b="0" dirty="0"/>
              <a:t>Add a port for the LEDs in the my_counter_ip_v1_0 entity between the comments to expose it to externally:</a:t>
            </a:r>
          </a:p>
          <a:p>
            <a:pPr marL="406400" lvl="1" indent="0">
              <a:buNone/>
            </a:pPr>
            <a:r>
              <a:rPr lang="en-US" b="0" dirty="0"/>
              <a:t>	port (</a:t>
            </a:r>
          </a:p>
          <a:p>
            <a:pPr marL="406400" lvl="1" indent="0">
              <a:buNone/>
            </a:pPr>
            <a:r>
              <a:rPr lang="en-US" b="0" dirty="0">
                <a:solidFill>
                  <a:srgbClr val="00B050"/>
                </a:solidFill>
              </a:rPr>
              <a:t>		-- Users to add ports here</a:t>
            </a:r>
          </a:p>
          <a:p>
            <a:pPr marL="406400" lvl="1" indent="0">
              <a:buNone/>
            </a:pPr>
            <a:r>
              <a:rPr lang="en-US" dirty="0"/>
              <a:t>		LED : out </a:t>
            </a:r>
            <a:r>
              <a:rPr lang="en-US" dirty="0" err="1"/>
              <a:t>std_logic_vector</a:t>
            </a:r>
            <a:r>
              <a:rPr lang="en-US" dirty="0"/>
              <a:t>(7 </a:t>
            </a:r>
            <a:r>
              <a:rPr lang="en-US" dirty="0" err="1"/>
              <a:t>downto</a:t>
            </a:r>
            <a:r>
              <a:rPr lang="en-US" dirty="0"/>
              <a:t> 0); </a:t>
            </a:r>
          </a:p>
          <a:p>
            <a:pPr marL="406400" lvl="1" indent="0">
              <a:buNone/>
            </a:pPr>
            <a:r>
              <a:rPr lang="en-US" b="0" dirty="0">
                <a:solidFill>
                  <a:srgbClr val="00B050"/>
                </a:solidFill>
              </a:rPr>
              <a:t>		-- User ports ends</a:t>
            </a:r>
          </a:p>
          <a:p>
            <a:pPr marL="406400" lvl="1" indent="0">
              <a:buNone/>
            </a:pPr>
            <a:r>
              <a:rPr lang="en-US" b="0" dirty="0"/>
              <a:t>		s00_axi_aclk	: in </a:t>
            </a:r>
            <a:r>
              <a:rPr lang="en-US" b="0" dirty="0" err="1"/>
              <a:t>std_logic</a:t>
            </a:r>
            <a:r>
              <a:rPr lang="en-US" b="0" dirty="0"/>
              <a:t>;</a:t>
            </a:r>
          </a:p>
          <a:p>
            <a:pPr marL="406400" lvl="1" indent="0">
              <a:buNone/>
            </a:pP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36</a:t>
            </a:fld>
            <a:endParaRPr lang="en-US" dirty="0">
              <a:solidFill>
                <a:srgbClr val="000000"/>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02" y="3078659"/>
            <a:ext cx="7929349" cy="333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6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6. Modifying My_Counter_IP_v1_0 top level file</a:t>
            </a:r>
          </a:p>
          <a:p>
            <a:pPr lvl="1"/>
            <a:r>
              <a:rPr lang="en-US" b="0" dirty="0"/>
              <a:t>Add a port for the LEDs in the my_counter_ip_v1_0_S00_AXI component declaration:</a:t>
            </a:r>
          </a:p>
          <a:p>
            <a:pPr marL="406400" lvl="1" indent="0">
              <a:buNone/>
            </a:pPr>
            <a:r>
              <a:rPr lang="en-US" b="0" dirty="0"/>
              <a:t>	port (</a:t>
            </a:r>
          </a:p>
          <a:p>
            <a:pPr marL="406400" lvl="1" indent="0">
              <a:buNone/>
            </a:pPr>
            <a:r>
              <a:rPr lang="en-US" dirty="0"/>
              <a:t>		LED : out </a:t>
            </a:r>
            <a:r>
              <a:rPr lang="en-US" dirty="0" err="1"/>
              <a:t>std_logic_vector</a:t>
            </a:r>
            <a:r>
              <a:rPr lang="en-US" dirty="0"/>
              <a:t>(7 </a:t>
            </a:r>
            <a:r>
              <a:rPr lang="en-US" dirty="0" err="1"/>
              <a:t>downto</a:t>
            </a:r>
            <a:r>
              <a:rPr lang="en-US" dirty="0"/>
              <a:t> 0); </a:t>
            </a:r>
          </a:p>
          <a:p>
            <a:pPr marL="406400" lvl="1" indent="0">
              <a:buNone/>
            </a:pPr>
            <a:r>
              <a:rPr lang="en-US" b="0" dirty="0"/>
              <a:t>		S_AXI_ACLK	: in </a:t>
            </a:r>
            <a:r>
              <a:rPr lang="en-US" b="0" dirty="0" err="1"/>
              <a:t>std_logic</a:t>
            </a:r>
            <a:r>
              <a:rPr lang="en-US" b="0" dirty="0"/>
              <a:t>;</a:t>
            </a:r>
          </a:p>
          <a:p>
            <a:pPr marL="406400" lvl="1" indent="0">
              <a:buNone/>
            </a:pP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37</a:t>
            </a:fld>
            <a:endParaRPr lang="en-US"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68" y="4319551"/>
            <a:ext cx="7943866" cy="209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2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6. Modifying My_Counter_IP_v1_0 top level file</a:t>
            </a:r>
          </a:p>
          <a:p>
            <a:pPr lvl="1"/>
            <a:r>
              <a:rPr lang="en-US" b="0" dirty="0"/>
              <a:t>Add a port map for the LEDs in the my_counter_ip_v1_0_S00_AXI component instantiation:</a:t>
            </a:r>
          </a:p>
          <a:p>
            <a:pPr marL="406400" lvl="1" indent="0">
              <a:buNone/>
            </a:pPr>
            <a:r>
              <a:rPr lang="en-US" b="0" dirty="0"/>
              <a:t>	port map (</a:t>
            </a:r>
          </a:p>
          <a:p>
            <a:pPr marL="406400" lvl="1" indent="0">
              <a:buNone/>
            </a:pPr>
            <a:r>
              <a:rPr lang="en-US" dirty="0"/>
              <a:t> 		LED =&gt; LED,		</a:t>
            </a:r>
          </a:p>
          <a:p>
            <a:pPr marL="406400" lvl="1" indent="0">
              <a:buNone/>
            </a:pPr>
            <a:r>
              <a:rPr lang="en-US" b="0" dirty="0"/>
              <a:t>		S_AXI_ACLK	=&gt; s00_axi_aclk,</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38</a:t>
            </a:fld>
            <a:endParaRPr lang="en-US"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66" y="3857646"/>
            <a:ext cx="8015519" cy="94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5" y="4746736"/>
            <a:ext cx="7843452" cy="166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26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dirty="0"/>
              <a:t>7. Packaging the IP core</a:t>
            </a:r>
          </a:p>
          <a:p>
            <a:pPr lvl="1"/>
            <a:r>
              <a:rPr lang="en-US" b="0" dirty="0"/>
              <a:t>Now that we have written the core, it is time to package up the HDL to create a complete IP package.</a:t>
            </a:r>
          </a:p>
          <a:p>
            <a:pPr lvl="1"/>
            <a:r>
              <a:rPr lang="en-US" b="0" dirty="0"/>
              <a:t>7.1) Now click on </a:t>
            </a:r>
            <a:r>
              <a:rPr lang="en-US" dirty="0"/>
              <a:t>Package IP</a:t>
            </a:r>
            <a:r>
              <a:rPr lang="en-US" b="0" dirty="0"/>
              <a:t> in the Flow Navigator and you should see the Package IP tab. Select </a:t>
            </a:r>
            <a:r>
              <a:rPr lang="en-US" dirty="0"/>
              <a:t>Compatibility</a:t>
            </a:r>
            <a:r>
              <a:rPr lang="en-US" b="0" dirty="0"/>
              <a:t> and make sure “Artix7” are present. If those are not there, you can add them by clicking the plus button. The Life Cycle does not matter at this point.</a:t>
            </a:r>
            <a:br>
              <a:rPr lang="en-US" dirty="0"/>
            </a:br>
            <a:br>
              <a:rPr lang="en-US" dirty="0"/>
            </a:b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404881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7" name="Rounded Rectangle 6"/>
          <p:cNvSpPr/>
          <p:nvPr/>
        </p:nvSpPr>
        <p:spPr>
          <a:xfrm>
            <a:off x="2723752" y="1796897"/>
            <a:ext cx="4697837" cy="67876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 name="TextBox 7"/>
          <p:cNvSpPr txBox="1"/>
          <p:nvPr/>
        </p:nvSpPr>
        <p:spPr>
          <a:xfrm>
            <a:off x="2806995" y="1796897"/>
            <a:ext cx="3255792" cy="369332"/>
          </a:xfrm>
          <a:prstGeom prst="rect">
            <a:avLst/>
          </a:prstGeom>
          <a:noFill/>
        </p:spPr>
        <p:txBody>
          <a:bodyPr wrap="square" lIns="91440" tIns="45720" rIns="91440" bIns="45720" rtlCol="0">
            <a:spAutoFit/>
          </a:bodyPr>
          <a:lstStyle/>
          <a:p>
            <a:r>
              <a:rPr lang="en-US" sz="1800" b="1" dirty="0"/>
              <a:t>axi_uartlite_0 @ 40600000</a:t>
            </a:r>
            <a:endParaRPr lang="en-US" sz="4400" b="1" dirty="0"/>
          </a:p>
        </p:txBody>
      </p:sp>
      <p:cxnSp>
        <p:nvCxnSpPr>
          <p:cNvPr id="9" name="Straight Connector 8"/>
          <p:cNvCxnSpPr>
            <a:endCxn id="17" idx="1"/>
          </p:cNvCxnSpPr>
          <p:nvPr/>
        </p:nvCxnSpPr>
        <p:spPr>
          <a:xfrm>
            <a:off x="3628519" y="4143847"/>
            <a:ext cx="2167568"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38671" y="3832569"/>
            <a:ext cx="1438967" cy="338554"/>
          </a:xfrm>
          <a:prstGeom prst="rect">
            <a:avLst/>
          </a:prstGeom>
          <a:noFill/>
        </p:spPr>
        <p:txBody>
          <a:bodyPr wrap="square" lIns="91440" tIns="45720" rIns="91440" bIns="45720" rtlCol="0">
            <a:spAutoFit/>
          </a:bodyPr>
          <a:lstStyle/>
          <a:p>
            <a:pPr algn="r"/>
            <a:r>
              <a:rPr lang="en-US" sz="1600" dirty="0"/>
              <a:t>S_AXI_ACLK</a:t>
            </a:r>
          </a:p>
        </p:txBody>
      </p:sp>
      <p:cxnSp>
        <p:nvCxnSpPr>
          <p:cNvPr id="11" name="Straight Connector 10"/>
          <p:cNvCxnSpPr>
            <a:endCxn id="18" idx="1"/>
          </p:cNvCxnSpPr>
          <p:nvPr/>
        </p:nvCxnSpPr>
        <p:spPr>
          <a:xfrm>
            <a:off x="3590419" y="4447709"/>
            <a:ext cx="2167567"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7751" y="4136431"/>
            <a:ext cx="1957430" cy="338554"/>
          </a:xfrm>
          <a:prstGeom prst="rect">
            <a:avLst/>
          </a:prstGeom>
          <a:noFill/>
        </p:spPr>
        <p:txBody>
          <a:bodyPr wrap="square" lIns="91440" tIns="45720" rIns="91440" bIns="45720" rtlCol="0">
            <a:spAutoFit/>
          </a:bodyPr>
          <a:lstStyle/>
          <a:p>
            <a:pPr algn="r"/>
            <a:r>
              <a:rPr lang="en-US" sz="1600" dirty="0"/>
              <a:t>S_AXI_ARESETN</a:t>
            </a:r>
          </a:p>
        </p:txBody>
      </p:sp>
      <p:cxnSp>
        <p:nvCxnSpPr>
          <p:cNvPr id="13" name="Straight Connector 12"/>
          <p:cNvCxnSpPr>
            <a:endCxn id="19" idx="1"/>
          </p:cNvCxnSpPr>
          <p:nvPr/>
        </p:nvCxnSpPr>
        <p:spPr>
          <a:xfrm flipV="1">
            <a:off x="3628519" y="4759796"/>
            <a:ext cx="2177093" cy="815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38671" y="4448518"/>
            <a:ext cx="1446034" cy="338554"/>
          </a:xfrm>
          <a:prstGeom prst="rect">
            <a:avLst/>
          </a:prstGeom>
          <a:noFill/>
        </p:spPr>
        <p:txBody>
          <a:bodyPr wrap="square" lIns="91440" tIns="45720" rIns="91440" bIns="45720" rtlCol="0">
            <a:spAutoFit/>
          </a:bodyPr>
          <a:lstStyle/>
          <a:p>
            <a:pPr algn="r"/>
            <a:r>
              <a:rPr lang="en-US" sz="1600" dirty="0"/>
              <a:t>slv_reg1</a:t>
            </a:r>
            <a:endParaRPr lang="en-US" sz="2000" dirty="0"/>
          </a:p>
        </p:txBody>
      </p:sp>
      <p:sp>
        <p:nvSpPr>
          <p:cNvPr id="17" name="TextBox 16"/>
          <p:cNvSpPr txBox="1"/>
          <p:nvPr/>
        </p:nvSpPr>
        <p:spPr>
          <a:xfrm>
            <a:off x="5796087" y="3959181"/>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18" name="TextBox 17"/>
          <p:cNvSpPr txBox="1"/>
          <p:nvPr/>
        </p:nvSpPr>
        <p:spPr>
          <a:xfrm>
            <a:off x="5757986" y="4263043"/>
            <a:ext cx="992856" cy="369332"/>
          </a:xfrm>
          <a:prstGeom prst="rect">
            <a:avLst/>
          </a:prstGeom>
          <a:noFill/>
        </p:spPr>
        <p:txBody>
          <a:bodyPr wrap="square" lIns="91440" tIns="45720" rIns="91440" bIns="45720" rtlCol="0">
            <a:spAutoFit/>
          </a:bodyPr>
          <a:lstStyle/>
          <a:p>
            <a:r>
              <a:rPr lang="en-US" sz="1800" dirty="0"/>
              <a:t> </a:t>
            </a:r>
            <a:r>
              <a:rPr lang="en-US" sz="1800" dirty="0" err="1"/>
              <a:t>reset_n</a:t>
            </a:r>
            <a:endParaRPr lang="en-US" sz="1800" dirty="0"/>
          </a:p>
        </p:txBody>
      </p:sp>
      <p:sp>
        <p:nvSpPr>
          <p:cNvPr id="19" name="TextBox 18"/>
          <p:cNvSpPr txBox="1"/>
          <p:nvPr/>
        </p:nvSpPr>
        <p:spPr>
          <a:xfrm>
            <a:off x="5805612" y="4575130"/>
            <a:ext cx="759542" cy="369332"/>
          </a:xfrm>
          <a:prstGeom prst="rect">
            <a:avLst/>
          </a:prstGeom>
          <a:noFill/>
        </p:spPr>
        <p:txBody>
          <a:bodyPr wrap="square" lIns="91440" tIns="45720" rIns="91440" bIns="45720" rtlCol="0">
            <a:spAutoFit/>
          </a:bodyPr>
          <a:lstStyle/>
          <a:p>
            <a:r>
              <a:rPr lang="en-US" sz="1800" dirty="0"/>
              <a:t>ctrl</a:t>
            </a:r>
          </a:p>
        </p:txBody>
      </p:sp>
      <p:sp>
        <p:nvSpPr>
          <p:cNvPr id="21" name="Rounded Rectangle 20"/>
          <p:cNvSpPr/>
          <p:nvPr/>
        </p:nvSpPr>
        <p:spPr>
          <a:xfrm>
            <a:off x="183773" y="1594531"/>
            <a:ext cx="8003422" cy="4755435"/>
          </a:xfrm>
          <a:prstGeom prst="roundRect">
            <a:avLst>
              <a:gd name="adj" fmla="val 62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2" name="TextBox 21"/>
          <p:cNvSpPr txBox="1"/>
          <p:nvPr/>
        </p:nvSpPr>
        <p:spPr>
          <a:xfrm>
            <a:off x="178080" y="1609301"/>
            <a:ext cx="2400532" cy="400110"/>
          </a:xfrm>
          <a:prstGeom prst="rect">
            <a:avLst/>
          </a:prstGeom>
          <a:noFill/>
        </p:spPr>
        <p:txBody>
          <a:bodyPr wrap="square" lIns="91440" tIns="45720" rIns="91440" bIns="45720" rtlCol="0">
            <a:spAutoFit/>
          </a:bodyPr>
          <a:lstStyle/>
          <a:p>
            <a:r>
              <a:rPr lang="en-US" sz="2000" b="1" dirty="0" err="1"/>
              <a:t>Artix</a:t>
            </a:r>
            <a:r>
              <a:rPr lang="en-US" sz="2000" b="1" dirty="0"/>
              <a:t> 7 (design_1)</a:t>
            </a:r>
            <a:endParaRPr lang="en-US" sz="4800" b="1" dirty="0"/>
          </a:p>
        </p:txBody>
      </p:sp>
      <p:sp>
        <p:nvSpPr>
          <p:cNvPr id="23" name="Rounded Rectangle 22"/>
          <p:cNvSpPr/>
          <p:nvPr/>
        </p:nvSpPr>
        <p:spPr>
          <a:xfrm>
            <a:off x="349288" y="2821246"/>
            <a:ext cx="1868328" cy="3368542"/>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4" name="TextBox 23"/>
          <p:cNvSpPr txBox="1"/>
          <p:nvPr/>
        </p:nvSpPr>
        <p:spPr>
          <a:xfrm>
            <a:off x="589405" y="2836413"/>
            <a:ext cx="1524000" cy="369332"/>
          </a:xfrm>
          <a:prstGeom prst="rect">
            <a:avLst/>
          </a:prstGeom>
          <a:noFill/>
        </p:spPr>
        <p:txBody>
          <a:bodyPr wrap="square" lIns="91440" tIns="45720" rIns="91440" bIns="45720" rtlCol="0">
            <a:spAutoFit/>
          </a:bodyPr>
          <a:lstStyle/>
          <a:p>
            <a:pPr algn="ctr"/>
            <a:r>
              <a:rPr lang="en-US" sz="1800" b="1" dirty="0" err="1"/>
              <a:t>MicroBlaze</a:t>
            </a:r>
            <a:endParaRPr lang="en-US" sz="4400" b="1" dirty="0"/>
          </a:p>
        </p:txBody>
      </p:sp>
      <p:sp>
        <p:nvSpPr>
          <p:cNvPr id="25" name="Rounded Rectangle 24"/>
          <p:cNvSpPr/>
          <p:nvPr/>
        </p:nvSpPr>
        <p:spPr>
          <a:xfrm>
            <a:off x="533996" y="3242037"/>
            <a:ext cx="1490615" cy="193793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6" name="TextBox 25"/>
          <p:cNvSpPr txBox="1"/>
          <p:nvPr/>
        </p:nvSpPr>
        <p:spPr>
          <a:xfrm>
            <a:off x="531371" y="3242037"/>
            <a:ext cx="1524000" cy="369332"/>
          </a:xfrm>
          <a:prstGeom prst="rect">
            <a:avLst/>
          </a:prstGeom>
          <a:noFill/>
        </p:spPr>
        <p:txBody>
          <a:bodyPr wrap="square" lIns="91440" tIns="45720" rIns="91440" bIns="45720" rtlCol="0">
            <a:spAutoFit/>
          </a:bodyPr>
          <a:lstStyle/>
          <a:p>
            <a:pPr algn="ctr"/>
            <a:r>
              <a:rPr lang="en-US" sz="1800" b="1" dirty="0"/>
              <a:t>Lec19.c</a:t>
            </a:r>
            <a:endParaRPr lang="en-US" sz="4400" b="1" dirty="0"/>
          </a:p>
        </p:txBody>
      </p:sp>
      <p:sp>
        <p:nvSpPr>
          <p:cNvPr id="27" name="Rounded Rectangle 26"/>
          <p:cNvSpPr/>
          <p:nvPr/>
        </p:nvSpPr>
        <p:spPr>
          <a:xfrm>
            <a:off x="2498963" y="2821246"/>
            <a:ext cx="5132825" cy="3368542"/>
          </a:xfrm>
          <a:prstGeom prst="roundRect">
            <a:avLst>
              <a:gd name="adj" fmla="val 95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8" name="TextBox 27"/>
          <p:cNvSpPr txBox="1"/>
          <p:nvPr/>
        </p:nvSpPr>
        <p:spPr>
          <a:xfrm>
            <a:off x="2507263" y="2836413"/>
            <a:ext cx="5478103" cy="369332"/>
          </a:xfrm>
          <a:prstGeom prst="rect">
            <a:avLst/>
          </a:prstGeom>
          <a:noFill/>
        </p:spPr>
        <p:txBody>
          <a:bodyPr wrap="square" lIns="91440" tIns="45720" rIns="91440" bIns="45720" rtlCol="0">
            <a:spAutoFit/>
          </a:bodyPr>
          <a:lstStyle/>
          <a:p>
            <a:r>
              <a:rPr lang="en-US" sz="1800" b="1" dirty="0"/>
              <a:t>my_counter_ip_v1_0.vhd @ 0x44a00000</a:t>
            </a:r>
            <a:endParaRPr lang="en-US" sz="4400" b="1" dirty="0"/>
          </a:p>
        </p:txBody>
      </p:sp>
      <p:sp>
        <p:nvSpPr>
          <p:cNvPr id="30" name="Rounded Rectangle 29"/>
          <p:cNvSpPr/>
          <p:nvPr/>
        </p:nvSpPr>
        <p:spPr>
          <a:xfrm>
            <a:off x="2723753" y="3242037"/>
            <a:ext cx="904766" cy="2778934"/>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1" name="TextBox 30"/>
          <p:cNvSpPr txBox="1"/>
          <p:nvPr/>
        </p:nvSpPr>
        <p:spPr>
          <a:xfrm>
            <a:off x="2727689" y="3239689"/>
            <a:ext cx="900829" cy="369332"/>
          </a:xfrm>
          <a:prstGeom prst="rect">
            <a:avLst/>
          </a:prstGeom>
          <a:noFill/>
        </p:spPr>
        <p:txBody>
          <a:bodyPr wrap="square" lIns="91440" tIns="45720" rIns="91440" bIns="45720" rtlCol="0">
            <a:spAutoFit/>
          </a:bodyPr>
          <a:lstStyle/>
          <a:p>
            <a:pPr algn="ctr"/>
            <a:r>
              <a:rPr lang="en-US" sz="1800" b="1" dirty="0" err="1"/>
              <a:t>axi_lite</a:t>
            </a:r>
            <a:endParaRPr lang="en-US" sz="4400" b="1" dirty="0"/>
          </a:p>
        </p:txBody>
      </p:sp>
      <p:sp>
        <p:nvSpPr>
          <p:cNvPr id="32" name="Rounded Rectangle 31"/>
          <p:cNvSpPr/>
          <p:nvPr/>
        </p:nvSpPr>
        <p:spPr>
          <a:xfrm>
            <a:off x="4014699" y="3239689"/>
            <a:ext cx="3406891" cy="2781282"/>
          </a:xfrm>
          <a:prstGeom prst="roundRect">
            <a:avLst>
              <a:gd name="adj" fmla="val 81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3" name="TextBox 32"/>
          <p:cNvSpPr txBox="1"/>
          <p:nvPr/>
        </p:nvSpPr>
        <p:spPr>
          <a:xfrm>
            <a:off x="4018937" y="3239689"/>
            <a:ext cx="3672046" cy="338554"/>
          </a:xfrm>
          <a:prstGeom prst="rect">
            <a:avLst/>
          </a:prstGeom>
          <a:noFill/>
        </p:spPr>
        <p:txBody>
          <a:bodyPr wrap="square" lIns="91440" tIns="45720" rIns="91440" bIns="45720" rtlCol="0">
            <a:spAutoFit/>
          </a:bodyPr>
          <a:lstStyle/>
          <a:p>
            <a:r>
              <a:rPr lang="en-US" sz="1600" b="1" dirty="0"/>
              <a:t>my_counter_ip_v1_0_S00_AXI.vhd</a:t>
            </a:r>
            <a:endParaRPr lang="en-US" sz="4000" b="1" dirty="0"/>
          </a:p>
        </p:txBody>
      </p:sp>
      <p:sp>
        <p:nvSpPr>
          <p:cNvPr id="34" name="Rounded Rectangle 33"/>
          <p:cNvSpPr/>
          <p:nvPr/>
        </p:nvSpPr>
        <p:spPr>
          <a:xfrm>
            <a:off x="5805612" y="3730265"/>
            <a:ext cx="1490615" cy="1863315"/>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5" name="TextBox 34"/>
          <p:cNvSpPr txBox="1"/>
          <p:nvPr/>
        </p:nvSpPr>
        <p:spPr>
          <a:xfrm>
            <a:off x="5783570" y="3728002"/>
            <a:ext cx="1493240" cy="369332"/>
          </a:xfrm>
          <a:prstGeom prst="rect">
            <a:avLst/>
          </a:prstGeom>
          <a:noFill/>
        </p:spPr>
        <p:txBody>
          <a:bodyPr wrap="square" lIns="91440" tIns="45720" rIns="91440" bIns="45720" rtlCol="0">
            <a:spAutoFit/>
          </a:bodyPr>
          <a:lstStyle/>
          <a:p>
            <a:pPr algn="ctr"/>
            <a:r>
              <a:rPr lang="en-US" sz="1800" b="1" dirty="0"/>
              <a:t>Lec19.vhd</a:t>
            </a:r>
            <a:endParaRPr lang="en-US" sz="4400" b="1" dirty="0"/>
          </a:p>
        </p:txBody>
      </p:sp>
      <p:sp>
        <p:nvSpPr>
          <p:cNvPr id="40" name="TextBox 39"/>
          <p:cNvSpPr txBox="1"/>
          <p:nvPr/>
        </p:nvSpPr>
        <p:spPr>
          <a:xfrm>
            <a:off x="4121473" y="4731559"/>
            <a:ext cx="570681" cy="369332"/>
          </a:xfrm>
          <a:prstGeom prst="rect">
            <a:avLst/>
          </a:prstGeom>
          <a:noFill/>
        </p:spPr>
        <p:txBody>
          <a:bodyPr wrap="square" lIns="91440" tIns="45720" rIns="91440" bIns="45720" rtlCol="0">
            <a:spAutoFit/>
          </a:bodyPr>
          <a:lstStyle/>
          <a:p>
            <a:r>
              <a:rPr lang="en-US" sz="1800" dirty="0"/>
              <a:t>32</a:t>
            </a:r>
          </a:p>
        </p:txBody>
      </p:sp>
      <p:cxnSp>
        <p:nvCxnSpPr>
          <p:cNvPr id="41" name="Straight Connector 40"/>
          <p:cNvCxnSpPr/>
          <p:nvPr/>
        </p:nvCxnSpPr>
        <p:spPr>
          <a:xfrm flipV="1">
            <a:off x="4471176" y="4615554"/>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4" idx="1"/>
          </p:cNvCxnSpPr>
          <p:nvPr/>
        </p:nvCxnSpPr>
        <p:spPr>
          <a:xfrm flipV="1">
            <a:off x="3628519" y="5066944"/>
            <a:ext cx="2174745" cy="815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36323" y="4755666"/>
            <a:ext cx="1446034" cy="338554"/>
          </a:xfrm>
          <a:prstGeom prst="rect">
            <a:avLst/>
          </a:prstGeom>
          <a:noFill/>
        </p:spPr>
        <p:txBody>
          <a:bodyPr wrap="square" lIns="91440" tIns="45720" rIns="91440" bIns="45720" rtlCol="0">
            <a:spAutoFit/>
          </a:bodyPr>
          <a:lstStyle/>
          <a:p>
            <a:pPr algn="r"/>
            <a:r>
              <a:rPr lang="en-US" sz="1600" dirty="0"/>
              <a:t>slv_reg0</a:t>
            </a:r>
            <a:endParaRPr lang="en-US" sz="2000" dirty="0"/>
          </a:p>
        </p:txBody>
      </p:sp>
      <p:sp>
        <p:nvSpPr>
          <p:cNvPr id="44" name="TextBox 43"/>
          <p:cNvSpPr txBox="1"/>
          <p:nvPr/>
        </p:nvSpPr>
        <p:spPr>
          <a:xfrm>
            <a:off x="5803264" y="4882278"/>
            <a:ext cx="759542" cy="369332"/>
          </a:xfrm>
          <a:prstGeom prst="rect">
            <a:avLst/>
          </a:prstGeom>
          <a:noFill/>
        </p:spPr>
        <p:txBody>
          <a:bodyPr wrap="square" lIns="91440" tIns="45720" rIns="91440" bIns="45720" rtlCol="0">
            <a:spAutoFit/>
          </a:bodyPr>
          <a:lstStyle/>
          <a:p>
            <a:r>
              <a:rPr lang="en-US" sz="1800" dirty="0"/>
              <a:t>Q/D</a:t>
            </a:r>
          </a:p>
        </p:txBody>
      </p:sp>
      <p:sp>
        <p:nvSpPr>
          <p:cNvPr id="45" name="TextBox 44"/>
          <p:cNvSpPr txBox="1"/>
          <p:nvPr/>
        </p:nvSpPr>
        <p:spPr>
          <a:xfrm>
            <a:off x="4119125" y="5038707"/>
            <a:ext cx="570681" cy="369332"/>
          </a:xfrm>
          <a:prstGeom prst="rect">
            <a:avLst/>
          </a:prstGeom>
          <a:noFill/>
        </p:spPr>
        <p:txBody>
          <a:bodyPr wrap="square" lIns="91440" tIns="45720" rIns="91440" bIns="45720" rtlCol="0">
            <a:spAutoFit/>
          </a:bodyPr>
          <a:lstStyle/>
          <a:p>
            <a:r>
              <a:rPr lang="en-US" sz="1800" dirty="0"/>
              <a:t>32</a:t>
            </a:r>
          </a:p>
        </p:txBody>
      </p:sp>
      <p:cxnSp>
        <p:nvCxnSpPr>
          <p:cNvPr id="46" name="Straight Connector 45"/>
          <p:cNvCxnSpPr/>
          <p:nvPr/>
        </p:nvCxnSpPr>
        <p:spPr>
          <a:xfrm flipV="1">
            <a:off x="4468828" y="4922702"/>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46314" y="5755683"/>
            <a:ext cx="2779498"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7772388" y="4263042"/>
            <a:ext cx="821493" cy="1926745"/>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68" name="TextBox 67"/>
          <p:cNvSpPr txBox="1"/>
          <p:nvPr/>
        </p:nvSpPr>
        <p:spPr>
          <a:xfrm rot="16200000">
            <a:off x="7327030" y="4957567"/>
            <a:ext cx="1720330" cy="338554"/>
          </a:xfrm>
          <a:prstGeom prst="rect">
            <a:avLst/>
          </a:prstGeom>
          <a:noFill/>
        </p:spPr>
        <p:txBody>
          <a:bodyPr wrap="square" lIns="91440" tIns="45720" rIns="91440" bIns="45720" rtlCol="0">
            <a:spAutoFit/>
          </a:bodyPr>
          <a:lstStyle/>
          <a:p>
            <a:pPr algn="ctr"/>
            <a:r>
              <a:rPr lang="en-US" sz="1600" b="1" dirty="0"/>
              <a:t>Lec19.xdc</a:t>
            </a:r>
            <a:endParaRPr lang="en-US" sz="4000" b="1" dirty="0"/>
          </a:p>
        </p:txBody>
      </p:sp>
      <p:cxnSp>
        <p:nvCxnSpPr>
          <p:cNvPr id="70" name="Straight Connector 69"/>
          <p:cNvCxnSpPr/>
          <p:nvPr/>
        </p:nvCxnSpPr>
        <p:spPr>
          <a:xfrm flipV="1">
            <a:off x="5246314" y="5090258"/>
            <a:ext cx="0" cy="6654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298597" y="5708655"/>
            <a:ext cx="570681" cy="369332"/>
          </a:xfrm>
          <a:prstGeom prst="rect">
            <a:avLst/>
          </a:prstGeom>
          <a:noFill/>
        </p:spPr>
        <p:txBody>
          <a:bodyPr wrap="square" lIns="91440" tIns="45720" rIns="91440" bIns="45720" rtlCol="0">
            <a:spAutoFit/>
          </a:bodyPr>
          <a:lstStyle/>
          <a:p>
            <a:r>
              <a:rPr lang="en-US" sz="1800" dirty="0"/>
              <a:t>8</a:t>
            </a:r>
          </a:p>
        </p:txBody>
      </p:sp>
      <p:cxnSp>
        <p:nvCxnSpPr>
          <p:cNvPr id="74" name="Straight Connector 73"/>
          <p:cNvCxnSpPr/>
          <p:nvPr/>
        </p:nvCxnSpPr>
        <p:spPr>
          <a:xfrm flipV="1">
            <a:off x="5531337" y="5613916"/>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772388" y="5571017"/>
            <a:ext cx="821492" cy="369332"/>
          </a:xfrm>
          <a:prstGeom prst="rect">
            <a:avLst/>
          </a:prstGeom>
          <a:noFill/>
        </p:spPr>
        <p:txBody>
          <a:bodyPr wrap="square" lIns="91440" tIns="45720" rIns="91440" bIns="45720" rtlCol="0">
            <a:spAutoFit/>
          </a:bodyPr>
          <a:lstStyle/>
          <a:p>
            <a:pPr algn="ctr"/>
            <a:r>
              <a:rPr lang="en-US" sz="1800" dirty="0"/>
              <a:t>LED</a:t>
            </a:r>
          </a:p>
        </p:txBody>
      </p:sp>
      <p:cxnSp>
        <p:nvCxnSpPr>
          <p:cNvPr id="76" name="Straight Connector 75"/>
          <p:cNvCxnSpPr>
            <a:stCxn id="75" idx="3"/>
          </p:cNvCxnSpPr>
          <p:nvPr/>
        </p:nvCxnSpPr>
        <p:spPr>
          <a:xfrm>
            <a:off x="8593880" y="5755683"/>
            <a:ext cx="379999"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527313" y="3930029"/>
            <a:ext cx="576930" cy="1815882"/>
          </a:xfrm>
          <a:prstGeom prst="rect">
            <a:avLst/>
          </a:prstGeom>
          <a:noFill/>
        </p:spPr>
        <p:txBody>
          <a:bodyPr wrap="square" lIns="91440" tIns="45720" rIns="91440" bIns="45720" rtlCol="0">
            <a:spAutoFit/>
          </a:bodyPr>
          <a:lstStyle/>
          <a:p>
            <a:pPr algn="ctr">
              <a:spcBef>
                <a:spcPts val="0"/>
              </a:spcBef>
            </a:pPr>
            <a:r>
              <a:rPr lang="en-US" sz="1400" dirty="0"/>
              <a:t>T14</a:t>
            </a:r>
          </a:p>
          <a:p>
            <a:pPr algn="ctr">
              <a:spcBef>
                <a:spcPts val="0"/>
              </a:spcBef>
            </a:pPr>
            <a:r>
              <a:rPr lang="en-US" sz="1400" dirty="0"/>
              <a:t>T15</a:t>
            </a:r>
          </a:p>
          <a:p>
            <a:pPr algn="ctr">
              <a:spcBef>
                <a:spcPts val="0"/>
              </a:spcBef>
            </a:pPr>
            <a:r>
              <a:rPr lang="en-US" sz="1400" dirty="0"/>
              <a:t>T16</a:t>
            </a:r>
          </a:p>
          <a:p>
            <a:pPr algn="ctr">
              <a:spcBef>
                <a:spcPts val="0"/>
              </a:spcBef>
            </a:pPr>
            <a:r>
              <a:rPr lang="en-US" sz="1400" dirty="0"/>
              <a:t>U16</a:t>
            </a:r>
          </a:p>
          <a:p>
            <a:pPr algn="ctr">
              <a:spcBef>
                <a:spcPts val="0"/>
              </a:spcBef>
            </a:pPr>
            <a:r>
              <a:rPr lang="en-US" sz="1400" dirty="0"/>
              <a:t>V15</a:t>
            </a:r>
          </a:p>
          <a:p>
            <a:pPr algn="ctr">
              <a:spcBef>
                <a:spcPts val="0"/>
              </a:spcBef>
            </a:pPr>
            <a:r>
              <a:rPr lang="en-US" sz="1400" dirty="0"/>
              <a:t>W16</a:t>
            </a:r>
          </a:p>
          <a:p>
            <a:pPr algn="ctr">
              <a:spcBef>
                <a:spcPts val="0"/>
              </a:spcBef>
            </a:pPr>
            <a:r>
              <a:rPr lang="en-US" sz="1400" dirty="0"/>
              <a:t>W15</a:t>
            </a:r>
          </a:p>
          <a:p>
            <a:pPr algn="ctr">
              <a:spcBef>
                <a:spcPts val="0"/>
              </a:spcBef>
            </a:pPr>
            <a:r>
              <a:rPr lang="en-US" sz="1400" dirty="0"/>
              <a:t>Y13</a:t>
            </a:r>
          </a:p>
        </p:txBody>
      </p:sp>
      <p:sp>
        <p:nvSpPr>
          <p:cNvPr id="80" name="Rounded Rectangle 79"/>
          <p:cNvSpPr/>
          <p:nvPr/>
        </p:nvSpPr>
        <p:spPr>
          <a:xfrm>
            <a:off x="7775926" y="1809230"/>
            <a:ext cx="821493" cy="228810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1" name="TextBox 80"/>
          <p:cNvSpPr txBox="1"/>
          <p:nvPr/>
        </p:nvSpPr>
        <p:spPr>
          <a:xfrm rot="16200000">
            <a:off x="7279374" y="2874509"/>
            <a:ext cx="1354867" cy="338554"/>
          </a:xfrm>
          <a:prstGeom prst="rect">
            <a:avLst/>
          </a:prstGeom>
          <a:noFill/>
        </p:spPr>
        <p:txBody>
          <a:bodyPr wrap="square" lIns="91440" tIns="45720" rIns="91440" bIns="45720" rtlCol="0">
            <a:spAutoFit/>
          </a:bodyPr>
          <a:lstStyle/>
          <a:p>
            <a:pPr algn="ctr"/>
            <a:r>
              <a:rPr lang="en-US" sz="1600" b="1" dirty="0"/>
              <a:t>Design_1.xdc</a:t>
            </a:r>
            <a:endParaRPr lang="en-US" sz="4000" b="1" dirty="0"/>
          </a:p>
        </p:txBody>
      </p:sp>
      <p:sp>
        <p:nvSpPr>
          <p:cNvPr id="84" name="TextBox 83"/>
          <p:cNvSpPr txBox="1"/>
          <p:nvPr/>
        </p:nvSpPr>
        <p:spPr>
          <a:xfrm>
            <a:off x="8417932" y="1743169"/>
            <a:ext cx="743014" cy="523220"/>
          </a:xfrm>
          <a:prstGeom prst="rect">
            <a:avLst/>
          </a:prstGeom>
          <a:noFill/>
        </p:spPr>
        <p:txBody>
          <a:bodyPr wrap="square" lIns="91440" tIns="45720" rIns="91440" bIns="45720" rtlCol="0">
            <a:spAutoFit/>
          </a:bodyPr>
          <a:lstStyle/>
          <a:p>
            <a:pPr algn="r">
              <a:spcBef>
                <a:spcPts val="0"/>
              </a:spcBef>
            </a:pPr>
            <a:r>
              <a:rPr lang="en-US" sz="1400" dirty="0"/>
              <a:t>AA19</a:t>
            </a:r>
          </a:p>
          <a:p>
            <a:pPr algn="r">
              <a:spcBef>
                <a:spcPts val="0"/>
              </a:spcBef>
            </a:pPr>
            <a:r>
              <a:rPr lang="en-US" sz="1400" dirty="0"/>
              <a:t>V18</a:t>
            </a:r>
          </a:p>
        </p:txBody>
      </p:sp>
      <p:cxnSp>
        <p:nvCxnSpPr>
          <p:cNvPr id="85" name="Straight Connector 84"/>
          <p:cNvCxnSpPr>
            <a:stCxn id="88" idx="3"/>
            <a:endCxn id="86" idx="1"/>
          </p:cNvCxnSpPr>
          <p:nvPr/>
        </p:nvCxnSpPr>
        <p:spPr>
          <a:xfrm>
            <a:off x="7411689" y="1988145"/>
            <a:ext cx="36149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773185" y="1803479"/>
            <a:ext cx="533400" cy="369332"/>
          </a:xfrm>
          <a:prstGeom prst="rect">
            <a:avLst/>
          </a:prstGeom>
          <a:noFill/>
        </p:spPr>
        <p:txBody>
          <a:bodyPr wrap="square" lIns="91440" tIns="45720" rIns="91440" bIns="45720" rtlCol="0">
            <a:spAutoFit/>
          </a:bodyPr>
          <a:lstStyle/>
          <a:p>
            <a:r>
              <a:rPr lang="en-US" sz="1800" dirty="0"/>
              <a:t>RX</a:t>
            </a:r>
          </a:p>
        </p:txBody>
      </p:sp>
      <p:sp>
        <p:nvSpPr>
          <p:cNvPr id="88" name="TextBox 87"/>
          <p:cNvSpPr txBox="1"/>
          <p:nvPr/>
        </p:nvSpPr>
        <p:spPr>
          <a:xfrm>
            <a:off x="6878289" y="1803479"/>
            <a:ext cx="533400" cy="369332"/>
          </a:xfrm>
          <a:prstGeom prst="rect">
            <a:avLst/>
          </a:prstGeom>
          <a:noFill/>
        </p:spPr>
        <p:txBody>
          <a:bodyPr wrap="square" lIns="91440" tIns="45720" rIns="91440" bIns="45720" rtlCol="0">
            <a:spAutoFit/>
          </a:bodyPr>
          <a:lstStyle/>
          <a:p>
            <a:pPr algn="r"/>
            <a:r>
              <a:rPr lang="en-US" sz="1800" dirty="0"/>
              <a:t>RX</a:t>
            </a:r>
          </a:p>
        </p:txBody>
      </p:sp>
      <p:cxnSp>
        <p:nvCxnSpPr>
          <p:cNvPr id="92" name="Straight Connector 91"/>
          <p:cNvCxnSpPr>
            <a:stCxn id="94" idx="3"/>
            <a:endCxn id="93" idx="1"/>
          </p:cNvCxnSpPr>
          <p:nvPr/>
        </p:nvCxnSpPr>
        <p:spPr>
          <a:xfrm>
            <a:off x="7415227" y="2214976"/>
            <a:ext cx="361496"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776723" y="2030310"/>
            <a:ext cx="533400" cy="369332"/>
          </a:xfrm>
          <a:prstGeom prst="rect">
            <a:avLst/>
          </a:prstGeom>
          <a:noFill/>
        </p:spPr>
        <p:txBody>
          <a:bodyPr wrap="square" lIns="91440" tIns="45720" rIns="91440" bIns="45720" rtlCol="0">
            <a:spAutoFit/>
          </a:bodyPr>
          <a:lstStyle/>
          <a:p>
            <a:r>
              <a:rPr lang="en-US" sz="1800" dirty="0"/>
              <a:t>TX</a:t>
            </a:r>
          </a:p>
        </p:txBody>
      </p:sp>
      <p:sp>
        <p:nvSpPr>
          <p:cNvPr id="94" name="TextBox 93"/>
          <p:cNvSpPr txBox="1"/>
          <p:nvPr/>
        </p:nvSpPr>
        <p:spPr>
          <a:xfrm>
            <a:off x="6881827" y="2030310"/>
            <a:ext cx="533400" cy="369332"/>
          </a:xfrm>
          <a:prstGeom prst="rect">
            <a:avLst/>
          </a:prstGeom>
          <a:noFill/>
        </p:spPr>
        <p:txBody>
          <a:bodyPr wrap="square" lIns="91440" tIns="45720" rIns="91440" bIns="45720" rtlCol="0">
            <a:spAutoFit/>
          </a:bodyPr>
          <a:lstStyle/>
          <a:p>
            <a:pPr algn="r"/>
            <a:r>
              <a:rPr lang="en-US" sz="1800" dirty="0"/>
              <a:t>TX</a:t>
            </a:r>
          </a:p>
        </p:txBody>
      </p:sp>
      <p:cxnSp>
        <p:nvCxnSpPr>
          <p:cNvPr id="95" name="Straight Connector 94"/>
          <p:cNvCxnSpPr>
            <a:stCxn id="86" idx="3"/>
          </p:cNvCxnSpPr>
          <p:nvPr/>
        </p:nvCxnSpPr>
        <p:spPr>
          <a:xfrm>
            <a:off x="8306585" y="1988145"/>
            <a:ext cx="767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310123" y="2204205"/>
            <a:ext cx="763727" cy="1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2217615" y="4505517"/>
            <a:ext cx="506137"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2356366" y="2136278"/>
            <a:ext cx="0" cy="236924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7" idx="1"/>
          </p:cNvCxnSpPr>
          <p:nvPr/>
        </p:nvCxnSpPr>
        <p:spPr>
          <a:xfrm>
            <a:off x="2335100" y="2136277"/>
            <a:ext cx="388652"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063814" y="3428941"/>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122" name="TextBox 121"/>
          <p:cNvSpPr txBox="1"/>
          <p:nvPr/>
        </p:nvSpPr>
        <p:spPr>
          <a:xfrm>
            <a:off x="7690983" y="3634506"/>
            <a:ext cx="909769" cy="369332"/>
          </a:xfrm>
          <a:prstGeom prst="rect">
            <a:avLst/>
          </a:prstGeom>
          <a:noFill/>
        </p:spPr>
        <p:txBody>
          <a:bodyPr wrap="square" lIns="91440" tIns="45720" rIns="91440" bIns="45720" rtlCol="0">
            <a:spAutoFit/>
          </a:bodyPr>
          <a:lstStyle/>
          <a:p>
            <a:pPr algn="r"/>
            <a:r>
              <a:rPr lang="en-US" sz="1800" dirty="0" err="1"/>
              <a:t>reset_n</a:t>
            </a:r>
            <a:endParaRPr lang="en-US" sz="1800" dirty="0"/>
          </a:p>
        </p:txBody>
      </p:sp>
      <p:cxnSp>
        <p:nvCxnSpPr>
          <p:cNvPr id="123" name="Straight Connector 122"/>
          <p:cNvCxnSpPr/>
          <p:nvPr/>
        </p:nvCxnSpPr>
        <p:spPr>
          <a:xfrm>
            <a:off x="8600752" y="3608975"/>
            <a:ext cx="476636" cy="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8600752" y="3819036"/>
            <a:ext cx="476636" cy="13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8272608" y="3347365"/>
            <a:ext cx="743014" cy="523220"/>
          </a:xfrm>
          <a:prstGeom prst="rect">
            <a:avLst/>
          </a:prstGeom>
          <a:noFill/>
        </p:spPr>
        <p:txBody>
          <a:bodyPr wrap="square" lIns="91440" tIns="45720" rIns="91440" bIns="45720" rtlCol="0">
            <a:spAutoFit/>
          </a:bodyPr>
          <a:lstStyle/>
          <a:p>
            <a:pPr algn="r">
              <a:spcBef>
                <a:spcPts val="0"/>
              </a:spcBef>
            </a:pPr>
            <a:r>
              <a:rPr lang="en-US" sz="1400" dirty="0"/>
              <a:t>R4</a:t>
            </a:r>
          </a:p>
          <a:p>
            <a:pPr algn="r">
              <a:spcBef>
                <a:spcPts val="0"/>
              </a:spcBef>
            </a:pPr>
            <a:r>
              <a:rPr lang="en-US" sz="1400" dirty="0"/>
              <a:t>G4</a:t>
            </a:r>
          </a:p>
        </p:txBody>
      </p:sp>
      <p:sp>
        <p:nvSpPr>
          <p:cNvPr id="64"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cxnSp>
        <p:nvCxnSpPr>
          <p:cNvPr id="65" name="Straight Connector 64"/>
          <p:cNvCxnSpPr>
            <a:endCxn id="66" idx="1"/>
          </p:cNvCxnSpPr>
          <p:nvPr/>
        </p:nvCxnSpPr>
        <p:spPr>
          <a:xfrm>
            <a:off x="3628518" y="5364640"/>
            <a:ext cx="2183483"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812001" y="5179974"/>
            <a:ext cx="992856" cy="369332"/>
          </a:xfrm>
          <a:prstGeom prst="rect">
            <a:avLst/>
          </a:prstGeom>
          <a:noFill/>
        </p:spPr>
        <p:txBody>
          <a:bodyPr wrap="square" lIns="91440" tIns="45720" rIns="91440" bIns="45720" rtlCol="0">
            <a:spAutoFit/>
          </a:bodyPr>
          <a:lstStyle/>
          <a:p>
            <a:r>
              <a:rPr lang="en-US" sz="1800" dirty="0"/>
              <a:t>roll</a:t>
            </a:r>
          </a:p>
        </p:txBody>
      </p:sp>
      <p:sp>
        <p:nvSpPr>
          <p:cNvPr id="72" name="TextBox 71"/>
          <p:cNvSpPr txBox="1"/>
          <p:nvPr/>
        </p:nvSpPr>
        <p:spPr>
          <a:xfrm>
            <a:off x="4338671" y="5058118"/>
            <a:ext cx="1446034" cy="338554"/>
          </a:xfrm>
          <a:prstGeom prst="rect">
            <a:avLst/>
          </a:prstGeom>
          <a:noFill/>
        </p:spPr>
        <p:txBody>
          <a:bodyPr wrap="square" lIns="91440" tIns="45720" rIns="91440" bIns="45720" rtlCol="0">
            <a:spAutoFit/>
          </a:bodyPr>
          <a:lstStyle/>
          <a:p>
            <a:pPr algn="r"/>
            <a:r>
              <a:rPr lang="en-US" sz="1600" dirty="0"/>
              <a:t>slv_reg2</a:t>
            </a:r>
            <a:endParaRPr lang="en-US" sz="2000" dirty="0"/>
          </a:p>
        </p:txBody>
      </p:sp>
    </p:spTree>
    <p:extLst>
      <p:ext uri="{BB962C8B-B14F-4D97-AF65-F5344CB8AC3E}">
        <p14:creationId xmlns:p14="http://schemas.microsoft.com/office/powerpoint/2010/main" val="221769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7. Packaging the IP core</a:t>
            </a:r>
            <a:br>
              <a:rPr lang="en-US" dirty="0"/>
            </a:br>
            <a:br>
              <a:rPr lang="en-US" dirty="0"/>
            </a:b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40</a:t>
            </a:fld>
            <a:endParaRPr lang="en-US" dirty="0">
              <a:solidFill>
                <a:srgbClr val="00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540" y="2136015"/>
            <a:ext cx="5364921" cy="428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703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7.2) Select </a:t>
            </a:r>
            <a:r>
              <a:rPr lang="en-US" dirty="0"/>
              <a:t>Customization Parameters</a:t>
            </a:r>
            <a:r>
              <a:rPr lang="en-US" b="0" dirty="0"/>
              <a:t> and select the line for </a:t>
            </a:r>
            <a:r>
              <a:rPr lang="en-US" dirty="0"/>
              <a:t>Merge Changes from Customization Parameters Wizard</a:t>
            </a:r>
            <a:r>
              <a:rPr lang="en-US" b="0" dirty="0"/>
              <a:t>. This will have the </a:t>
            </a:r>
            <a:r>
              <a:rPr lang="en-US" b="0" dirty="0" err="1"/>
              <a:t>My_Counter_IP</a:t>
            </a:r>
            <a:r>
              <a:rPr lang="en-US" b="0" dirty="0"/>
              <a:t> parameters from the top file.</a:t>
            </a:r>
            <a:br>
              <a:rPr lang="en-US"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41</a:t>
            </a:fld>
            <a:endParaRPr lang="en-US" dirty="0">
              <a:solidFill>
                <a:srgbClr val="00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155476"/>
            <a:ext cx="708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965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42</a:t>
            </a:fld>
            <a:endParaRPr lang="en-US" dirty="0">
              <a:solidFill>
                <a:srgbClr val="000000"/>
              </a:solidFill>
            </a:endParaRPr>
          </a:p>
        </p:txBody>
      </p:sp>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7.3) Select </a:t>
            </a:r>
            <a:r>
              <a:rPr lang="en-US" dirty="0"/>
              <a:t>Customization GUI</a:t>
            </a:r>
            <a:r>
              <a:rPr lang="en-US" b="0" dirty="0"/>
              <a:t>. This is were we get to change our graphical interface.  No changes at this time.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29599"/>
            <a:ext cx="9144000" cy="471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79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7.4) Now the core should be complete so select </a:t>
            </a:r>
            <a:r>
              <a:rPr lang="en-US" dirty="0"/>
              <a:t>Review and Package</a:t>
            </a:r>
            <a:r>
              <a:rPr lang="en-US" b="0" dirty="0"/>
              <a:t> and click the </a:t>
            </a:r>
            <a:r>
              <a:rPr lang="en-US" dirty="0"/>
              <a:t>Re-package IP</a:t>
            </a:r>
            <a:r>
              <a:rPr lang="en-US" b="0" dirty="0"/>
              <a:t> button.</a:t>
            </a:r>
            <a:br>
              <a:rPr lang="en-US"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43</a:t>
            </a:fld>
            <a:endParaRPr lang="en-US"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8" y="2378231"/>
            <a:ext cx="7888405" cy="405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4367284" y="6127844"/>
            <a:ext cx="1869744" cy="290013"/>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6975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7.5) A popup will ask if you want to close the project, Select </a:t>
            </a:r>
            <a:r>
              <a:rPr lang="en-US" dirty="0"/>
              <a:t>Yes</a:t>
            </a:r>
            <a:r>
              <a:rPr lang="en-US" b="0" dirty="0"/>
              <a:t>.</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44</a:t>
            </a:fld>
            <a:endParaRPr lang="en-US" dirty="0">
              <a:solidFill>
                <a:srgbClr val="00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39" y="2852382"/>
            <a:ext cx="7633922" cy="257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3179930" y="4681182"/>
            <a:ext cx="1624082" cy="515196"/>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27808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20AB32-B0FA-CB18-6FFE-80E937740B5C}"/>
              </a:ext>
            </a:extLst>
          </p:cNvPr>
          <p:cNvSpPr>
            <a:spLocks noGrp="1"/>
          </p:cNvSpPr>
          <p:nvPr>
            <p:ph type="subTitle" idx="1"/>
          </p:nvPr>
        </p:nvSpPr>
        <p:spPr/>
        <p:txBody>
          <a:bodyPr/>
          <a:lstStyle/>
          <a:p>
            <a:pPr lvl="1"/>
            <a:r>
              <a:rPr lang="en-US" sz="1800" dirty="0"/>
              <a:t>Before you add your Custom IP to your design update the </a:t>
            </a:r>
            <a:r>
              <a:rPr lang="en-US" sz="1800" dirty="0" err="1"/>
              <a:t>Makefile</a:t>
            </a:r>
            <a:r>
              <a:rPr lang="en-US" sz="1800" dirty="0"/>
              <a:t> in the </a:t>
            </a:r>
            <a:r>
              <a:rPr lang="en-US" sz="1800" dirty="0" err="1"/>
              <a:t>ip_repo</a:t>
            </a:r>
            <a:r>
              <a:rPr lang="en-US" sz="1800" dirty="0"/>
              <a:t>/my_counter_ip_1.0/drivers folder using the following code (Fixing this now will eliminate issues later in Vitis):</a:t>
            </a:r>
          </a:p>
        </p:txBody>
      </p:sp>
      <p:sp>
        <p:nvSpPr>
          <p:cNvPr id="3" name="Title 2">
            <a:extLst>
              <a:ext uri="{FF2B5EF4-FFF2-40B4-BE49-F238E27FC236}">
                <a16:creationId xmlns:a16="http://schemas.microsoft.com/office/drawing/2014/main" id="{E78F9E5C-5642-9A81-23E7-CA72B501702F}"/>
              </a:ext>
            </a:extLst>
          </p:cNvPr>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TextBox 3">
            <a:extLst>
              <a:ext uri="{FF2B5EF4-FFF2-40B4-BE49-F238E27FC236}">
                <a16:creationId xmlns:a16="http://schemas.microsoft.com/office/drawing/2014/main" id="{AF9B1D0F-9F6B-0A2D-7227-B9FE50804F4E}"/>
              </a:ext>
            </a:extLst>
          </p:cNvPr>
          <p:cNvSpPr txBox="1"/>
          <p:nvPr/>
        </p:nvSpPr>
        <p:spPr>
          <a:xfrm>
            <a:off x="2245081" y="2456795"/>
            <a:ext cx="4653838" cy="4401205"/>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COMPILER=</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ARCHIVER=</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CP=cp</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COMPILER_FLAGS=</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EXTRA_COMPILER_FLAGS=</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LIB=</a:t>
            </a:r>
            <a:r>
              <a:rPr kumimoji="0" lang="en-US" sz="700" b="0" i="0" u="none" strike="noStrike" kern="1200" cap="none" spc="0" normalizeH="0" baseline="0" noProof="0" dirty="0" err="1">
                <a:ln>
                  <a:noFill/>
                </a:ln>
                <a:solidFill>
                  <a:srgbClr val="333333"/>
                </a:solidFill>
                <a:effectLst/>
                <a:uLnTx/>
                <a:uFillTx/>
                <a:latin typeface="Courier New" panose="02070309020205020404" pitchFamily="49" charset="0"/>
                <a:ea typeface="+mn-ea"/>
                <a:cs typeface="+mn-cs"/>
                <a:sym typeface="Wingdings" pitchFamily="2" charset="2"/>
              </a:rPr>
              <a:t>libxil.a</a:t>
            </a:r>
            <a:endPar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endParaRP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RELEASEDIR=../../../lib</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INCLUDEDIR=../../../include</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INCLUDES=-I./. -I${INCLUDEDIR}</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INCLUDEFILES=*.h</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LIBSOURCES=$(wildcard *.c)</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OBJECTS = $(</a:t>
            </a:r>
            <a:r>
              <a:rPr kumimoji="0" lang="en-US" sz="700" b="0" i="0" u="none" strike="noStrike" kern="1200" cap="none" spc="0" normalizeH="0" baseline="0" noProof="0" dirty="0" err="1">
                <a:ln>
                  <a:noFill/>
                </a:ln>
                <a:solidFill>
                  <a:srgbClr val="333333"/>
                </a:solidFill>
                <a:effectLst/>
                <a:uLnTx/>
                <a:uFillTx/>
                <a:latin typeface="Courier New" panose="02070309020205020404" pitchFamily="49" charset="0"/>
                <a:ea typeface="+mn-ea"/>
                <a:cs typeface="+mn-cs"/>
                <a:sym typeface="Wingdings" pitchFamily="2" charset="2"/>
              </a:rPr>
              <a:t>addsuffix</a:t>
            </a: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.o, $(</a:t>
            </a:r>
            <a:r>
              <a:rPr kumimoji="0" lang="en-US" sz="700" b="0" i="0" u="none" strike="noStrike" kern="1200" cap="none" spc="0" normalizeH="0" baseline="0" noProof="0" dirty="0" err="1">
                <a:ln>
                  <a:noFill/>
                </a:ln>
                <a:solidFill>
                  <a:srgbClr val="333333"/>
                </a:solidFill>
                <a:effectLst/>
                <a:uLnTx/>
                <a:uFillTx/>
                <a:latin typeface="Courier New" panose="02070309020205020404" pitchFamily="49" charset="0"/>
                <a:ea typeface="+mn-ea"/>
                <a:cs typeface="+mn-cs"/>
                <a:sym typeface="Wingdings" pitchFamily="2" charset="2"/>
              </a:rPr>
              <a:t>basename</a:t>
            </a: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$(wildcard *.c)))</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ASSEMBLY_OBJECTS = $(</a:t>
            </a:r>
            <a:r>
              <a:rPr kumimoji="0" lang="en-US" sz="700" b="0" i="0" u="none" strike="noStrike" kern="1200" cap="none" spc="0" normalizeH="0" baseline="0" noProof="0" dirty="0" err="1">
                <a:ln>
                  <a:noFill/>
                </a:ln>
                <a:solidFill>
                  <a:srgbClr val="333333"/>
                </a:solidFill>
                <a:effectLst/>
                <a:uLnTx/>
                <a:uFillTx/>
                <a:latin typeface="Courier New" panose="02070309020205020404" pitchFamily="49" charset="0"/>
                <a:ea typeface="+mn-ea"/>
                <a:cs typeface="+mn-cs"/>
                <a:sym typeface="Wingdings" pitchFamily="2" charset="2"/>
              </a:rPr>
              <a:t>addsuffix</a:t>
            </a: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.o, $(</a:t>
            </a:r>
            <a:r>
              <a:rPr kumimoji="0" lang="en-US" sz="700" b="0" i="0" u="none" strike="noStrike" kern="1200" cap="none" spc="0" normalizeH="0" baseline="0" noProof="0" dirty="0" err="1">
                <a:ln>
                  <a:noFill/>
                </a:ln>
                <a:solidFill>
                  <a:srgbClr val="333333"/>
                </a:solidFill>
                <a:effectLst/>
                <a:uLnTx/>
                <a:uFillTx/>
                <a:latin typeface="Courier New" panose="02070309020205020404" pitchFamily="49" charset="0"/>
                <a:ea typeface="+mn-ea"/>
                <a:cs typeface="+mn-cs"/>
                <a:sym typeface="Wingdings" pitchFamily="2" charset="2"/>
              </a:rPr>
              <a:t>basename</a:t>
            </a: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$(wildcard *.S)))</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libs:</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echo "Compiling </a:t>
            </a:r>
            <a:r>
              <a:rPr kumimoji="0" lang="en-US" sz="700" b="0" i="0" u="none" strike="noStrike" kern="1200" cap="none" spc="0" normalizeH="0" baseline="0" noProof="0" dirty="0" err="1">
                <a:ln>
                  <a:noFill/>
                </a:ln>
                <a:solidFill>
                  <a:srgbClr val="333333"/>
                </a:solidFill>
                <a:effectLst/>
                <a:uLnTx/>
                <a:uFillTx/>
                <a:latin typeface="Courier New" panose="02070309020205020404" pitchFamily="49" charset="0"/>
                <a:ea typeface="+mn-ea"/>
                <a:cs typeface="+mn-cs"/>
                <a:sym typeface="Wingdings" pitchFamily="2" charset="2"/>
              </a:rPr>
              <a:t>simple_adder</a:t>
            </a: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$(COMPILER) $(COMPILER_FLAGS) $(EXTRA_COMPILER_FLAGS) $(INCLUDES) $(LIBSOURCES)</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$(ARCHIVER) -r ${RELEASEDIR}/${LIB} ${OBJECTS} ${ASSEMBLY_OBJECTS} </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make clean</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include:</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${CP} $(INCLUDEFILES) $(INCLUDEDIR)</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 </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clean:</a:t>
            </a:r>
          </a:p>
          <a:p>
            <a:pPr marL="0" marR="0" lvl="0" indent="0" algn="l" defTabSz="914400" rtl="0" eaLnBrk="1" fontAlgn="base" latinLnBrk="0" hangingPunct="1">
              <a:lnSpc>
                <a:spcPct val="100000"/>
              </a:lnSpc>
              <a:spcBef>
                <a:spcPct val="50000"/>
              </a:spcBef>
              <a:spcAft>
                <a:spcPct val="0"/>
              </a:spcAft>
              <a:buClrTx/>
              <a:buSzTx/>
              <a:buFont typeface="+mj-lt"/>
              <a:buAutoNum type="arabicPeriod"/>
              <a:tabLst/>
              <a:defRPr/>
            </a:pPr>
            <a:r>
              <a:rPr kumimoji="0" lang="en-US" sz="700" b="0" i="0" u="none" strike="noStrike" kern="1200" cap="none" spc="0" normalizeH="0" baseline="0" noProof="0" dirty="0">
                <a:ln>
                  <a:noFill/>
                </a:ln>
                <a:solidFill>
                  <a:srgbClr val="333333"/>
                </a:solidFill>
                <a:effectLst/>
                <a:uLnTx/>
                <a:uFillTx/>
                <a:latin typeface="Courier New" panose="02070309020205020404" pitchFamily="49" charset="0"/>
                <a:ea typeface="+mn-ea"/>
                <a:cs typeface="+mn-cs"/>
                <a:sym typeface="Wingdings" pitchFamily="2" charset="2"/>
              </a:rPr>
              <a:t>rm -rf ${OBJECTS} ${ASSEMBLY_OBJECTS}</a:t>
            </a:r>
          </a:p>
        </p:txBody>
      </p:sp>
    </p:spTree>
    <p:extLst>
      <p:ext uri="{BB962C8B-B14F-4D97-AF65-F5344CB8AC3E}">
        <p14:creationId xmlns:p14="http://schemas.microsoft.com/office/powerpoint/2010/main" val="326912439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8. Add Custom IP to your design</a:t>
            </a:r>
          </a:p>
          <a:p>
            <a:pPr lvl="1"/>
            <a:r>
              <a:rPr lang="en-US" b="0" dirty="0"/>
              <a:t>8.1) In the project manager page of the original window, click </a:t>
            </a:r>
            <a:r>
              <a:rPr lang="en-US" dirty="0"/>
              <a:t>Open Block Design</a:t>
            </a:r>
            <a:r>
              <a:rPr lang="en-US" b="0" dirty="0"/>
              <a:t>. This adds a block design to the project.</a:t>
            </a:r>
          </a:p>
          <a:p>
            <a:pPr lvl="1"/>
            <a:r>
              <a:rPr lang="en-US" b="0" dirty="0"/>
              <a:t>8.2) Use the  </a:t>
            </a:r>
            <a:r>
              <a:rPr lang="en-US" dirty="0"/>
              <a:t>Add IP</a:t>
            </a:r>
            <a:r>
              <a:rPr lang="en-US" b="0" dirty="0"/>
              <a:t>      button to add our </a:t>
            </a:r>
            <a:r>
              <a:rPr lang="en-US" dirty="0" err="1"/>
              <a:t>Lec</a:t>
            </a:r>
            <a:r>
              <a:rPr lang="en-US" dirty="0"/>
              <a:t> 11 Counter IP Core</a:t>
            </a:r>
            <a:r>
              <a:rPr lang="en-US" b="0" dirty="0"/>
              <a:t>.</a:t>
            </a:r>
            <a:br>
              <a:rPr lang="en-US" dirty="0"/>
            </a:br>
            <a:endParaRPr lang="en-US" b="0" dirty="0"/>
          </a:p>
          <a:p>
            <a:pPr marL="0"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46</a:t>
            </a:fld>
            <a:endParaRPr lang="en-US" dirty="0">
              <a:solidFill>
                <a:srgbClr val="000000"/>
              </a:solidFill>
            </a:endParaRPr>
          </a:p>
        </p:txBody>
      </p:sp>
      <p:pic>
        <p:nvPicPr>
          <p:cNvPr id="15362" name="Picture 2" descr="https://reference.digilentinc.com/_media/genesys2/add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829" y="3039082"/>
            <a:ext cx="330864" cy="3639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81" y="3857781"/>
            <a:ext cx="2488157" cy="276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961" y="4598656"/>
            <a:ext cx="27432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166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8. Add Custom IP to your design</a:t>
            </a:r>
          </a:p>
          <a:p>
            <a:pPr lvl="1"/>
            <a:r>
              <a:rPr lang="en-US" b="0" dirty="0"/>
              <a:t>8.3) Right click on LEDs and select </a:t>
            </a:r>
            <a:r>
              <a:rPr lang="en-US" dirty="0"/>
              <a:t>Make External</a:t>
            </a:r>
            <a:r>
              <a:rPr lang="en-US" b="0" dirty="0"/>
              <a:t> and then run Connection Automation</a:t>
            </a:r>
            <a:br>
              <a:rPr lang="en-US" dirty="0"/>
            </a:br>
            <a:br>
              <a:rPr lang="en-US" dirty="0"/>
            </a:br>
            <a:endParaRPr lang="en-US" b="0" dirty="0"/>
          </a:p>
          <a:p>
            <a:pPr marL="0"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47</a:t>
            </a:fld>
            <a:endParaRPr lang="en-US" dirty="0">
              <a:solidFill>
                <a:srgbClr val="000000"/>
              </a:solidFill>
            </a:endParaRPr>
          </a:p>
        </p:txBody>
      </p:sp>
      <p:pic>
        <p:nvPicPr>
          <p:cNvPr id="28674" name="Picture 2" descr="https://reference.digilentinc.com/_media/reference/programmable-logic/zedboard-getting-started-with-zynq/image_15.jpg?w=600&amp;tok=92c5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733776"/>
            <a:ext cx="57150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73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8. Add Custom IP to your design</a:t>
            </a:r>
          </a:p>
          <a:p>
            <a:pPr lvl="1"/>
            <a:r>
              <a:rPr lang="en-US" b="0" dirty="0"/>
              <a:t>8.4) The MIG block should read </a:t>
            </a:r>
            <a:r>
              <a:rPr lang="en-US" dirty="0"/>
              <a:t>my_counter_ip_0</a:t>
            </a:r>
            <a:r>
              <a:rPr lang="en-US" b="0" dirty="0"/>
              <a:t>. Place your cursor on this symbol </a:t>
            </a:r>
            <a:r>
              <a:rPr lang="en-US" dirty="0"/>
              <a:t>||</a:t>
            </a:r>
            <a:r>
              <a:rPr lang="en-US" b="0" dirty="0"/>
              <a:t> next to the </a:t>
            </a:r>
            <a:r>
              <a:rPr lang="en-US" dirty="0"/>
              <a:t>LED[7:0]</a:t>
            </a:r>
            <a:r>
              <a:rPr lang="en-US" b="0" dirty="0"/>
              <a:t> port name. Your cursor will change to look like a pencil. Right click here and in the drop down list select </a:t>
            </a:r>
            <a:r>
              <a:rPr lang="en-US" dirty="0"/>
              <a:t>Make External</a:t>
            </a:r>
            <a:r>
              <a:rPr lang="en-US" b="0" dirty="0"/>
              <a:t> or left click on </a:t>
            </a:r>
            <a:r>
              <a:rPr lang="en-US" dirty="0"/>
              <a:t>||</a:t>
            </a:r>
            <a:r>
              <a:rPr lang="en-US" b="0" dirty="0"/>
              <a:t> and use the keyboard shortcut, </a:t>
            </a:r>
            <a:r>
              <a:rPr lang="en-US" b="0" i="1" dirty="0"/>
              <a:t>“</a:t>
            </a:r>
            <a:r>
              <a:rPr lang="en-US" b="0" i="1" dirty="0" err="1"/>
              <a:t>Ctrl+t</a:t>
            </a:r>
            <a:r>
              <a:rPr lang="en-US" b="0" i="1" dirty="0"/>
              <a:t>”</a:t>
            </a:r>
            <a:r>
              <a:rPr lang="en-US" b="0" dirty="0"/>
              <a:t>.</a:t>
            </a:r>
            <a:br>
              <a:rPr lang="en-US" dirty="0"/>
            </a:br>
            <a:br>
              <a:rPr lang="en-US" dirty="0"/>
            </a:br>
            <a:endParaRPr lang="en-US" b="0" dirty="0"/>
          </a:p>
          <a:p>
            <a:pPr marL="0"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48</a:t>
            </a:fld>
            <a:endParaRPr lang="en-US" dirty="0">
              <a:solidFill>
                <a:srgbClr val="000000"/>
              </a:solidFill>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685" y="4530416"/>
            <a:ext cx="31908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800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8. Add Custom IP to your design</a:t>
            </a:r>
          </a:p>
          <a:p>
            <a:pPr lvl="1"/>
            <a:r>
              <a:rPr lang="en-US" b="0" dirty="0"/>
              <a:t>8.5) Your custom IP should now be connected.  Now you need to add a constraints file to add the LED net to the pins on the </a:t>
            </a:r>
            <a:r>
              <a:rPr lang="en-US" b="0" dirty="0" err="1"/>
              <a:t>Artix</a:t>
            </a:r>
            <a:r>
              <a:rPr lang="en-US" b="0" dirty="0"/>
              <a:t> 7 chip by adding the following lines to the lec19.xdc file.</a:t>
            </a:r>
          </a:p>
          <a:p>
            <a:pPr marL="0" lvl="1" indent="0">
              <a:buNone/>
            </a:pPr>
            <a:r>
              <a:rPr lang="en-US" sz="1000" dirty="0"/>
              <a:t>## LEDs</a:t>
            </a:r>
          </a:p>
          <a:p>
            <a:pPr marL="0" lvl="1" indent="0">
              <a:buNone/>
            </a:pPr>
            <a:r>
              <a:rPr lang="en-US" sz="1000" dirty="0" err="1"/>
              <a:t>set_property</a:t>
            </a:r>
            <a:r>
              <a:rPr lang="en-US" sz="1000" dirty="0"/>
              <a:t> -</a:t>
            </a:r>
            <a:r>
              <a:rPr lang="en-US" sz="1000" dirty="0" err="1"/>
              <a:t>dict</a:t>
            </a:r>
            <a:r>
              <a:rPr lang="en-US" sz="1000" dirty="0"/>
              <a:t> { PACKAGE_PIN T14   IOSTANDARD LVCMOS25 } [</a:t>
            </a:r>
            <a:r>
              <a:rPr lang="en-US" sz="1000" dirty="0" err="1"/>
              <a:t>get_ports</a:t>
            </a:r>
            <a:r>
              <a:rPr lang="en-US" sz="1000" dirty="0"/>
              <a:t> { LED[0] }]; #IO_L15P_T2_DQS_13 </a:t>
            </a:r>
            <a:r>
              <a:rPr lang="en-US" sz="1000" dirty="0" err="1"/>
              <a:t>Sch</a:t>
            </a:r>
            <a:r>
              <a:rPr lang="en-US" sz="1000" dirty="0"/>
              <a:t>=led[0]</a:t>
            </a:r>
          </a:p>
          <a:p>
            <a:pPr marL="0" lvl="1" indent="0">
              <a:buNone/>
            </a:pPr>
            <a:r>
              <a:rPr lang="en-US" sz="1000" dirty="0" err="1"/>
              <a:t>set_property</a:t>
            </a:r>
            <a:r>
              <a:rPr lang="en-US" sz="1000" dirty="0"/>
              <a:t> -</a:t>
            </a:r>
            <a:r>
              <a:rPr lang="en-US" sz="1000" dirty="0" err="1"/>
              <a:t>dict</a:t>
            </a:r>
            <a:r>
              <a:rPr lang="en-US" sz="1000" dirty="0"/>
              <a:t> { PACKAGE_PIN T15   IOSTANDARD LVCMOS25 } [</a:t>
            </a:r>
            <a:r>
              <a:rPr lang="en-US" sz="1000" dirty="0" err="1"/>
              <a:t>get_ports</a:t>
            </a:r>
            <a:r>
              <a:rPr lang="en-US" sz="1000" dirty="0"/>
              <a:t> { LED[1] }]; #IO_L15N_T2_DQS_13 </a:t>
            </a:r>
            <a:r>
              <a:rPr lang="en-US" sz="1000" dirty="0" err="1"/>
              <a:t>Sch</a:t>
            </a:r>
            <a:r>
              <a:rPr lang="en-US" sz="1000" dirty="0"/>
              <a:t>=led[1]</a:t>
            </a:r>
          </a:p>
          <a:p>
            <a:pPr marL="0" lvl="1" indent="0">
              <a:buNone/>
            </a:pPr>
            <a:r>
              <a:rPr lang="en-US" sz="1000" dirty="0" err="1"/>
              <a:t>set_property</a:t>
            </a:r>
            <a:r>
              <a:rPr lang="en-US" sz="1000" dirty="0"/>
              <a:t> -</a:t>
            </a:r>
            <a:r>
              <a:rPr lang="en-US" sz="1000" dirty="0" err="1"/>
              <a:t>dict</a:t>
            </a:r>
            <a:r>
              <a:rPr lang="en-US" sz="1000" dirty="0"/>
              <a:t> { PACKAGE_PIN T16   IOSTANDARD LVCMOS25 } [</a:t>
            </a:r>
            <a:r>
              <a:rPr lang="en-US" sz="1000" dirty="0" err="1"/>
              <a:t>get_ports</a:t>
            </a:r>
            <a:r>
              <a:rPr lang="en-US" sz="1000" dirty="0"/>
              <a:t> { LED[2] }]; #IO_L17P_T2_13 </a:t>
            </a:r>
            <a:r>
              <a:rPr lang="en-US" sz="1000" dirty="0" err="1"/>
              <a:t>Sch</a:t>
            </a:r>
            <a:r>
              <a:rPr lang="en-US" sz="1000" dirty="0"/>
              <a:t>=led[2]</a:t>
            </a:r>
          </a:p>
          <a:p>
            <a:pPr marL="0" lvl="1" indent="0">
              <a:buNone/>
            </a:pPr>
            <a:r>
              <a:rPr lang="en-US" sz="1000" dirty="0" err="1"/>
              <a:t>set_property</a:t>
            </a:r>
            <a:r>
              <a:rPr lang="en-US" sz="1000" dirty="0"/>
              <a:t> -</a:t>
            </a:r>
            <a:r>
              <a:rPr lang="en-US" sz="1000" dirty="0" err="1"/>
              <a:t>dict</a:t>
            </a:r>
            <a:r>
              <a:rPr lang="en-US" sz="1000" dirty="0"/>
              <a:t> { PACKAGE_PIN U16   IOSTANDARD LVCMOS25 } [</a:t>
            </a:r>
            <a:r>
              <a:rPr lang="en-US" sz="1000" dirty="0" err="1"/>
              <a:t>get_ports</a:t>
            </a:r>
            <a:r>
              <a:rPr lang="en-US" sz="1000" dirty="0"/>
              <a:t> { LED[3] }]; #IO_L17N_T2_13 </a:t>
            </a:r>
            <a:r>
              <a:rPr lang="en-US" sz="1000" dirty="0" err="1"/>
              <a:t>Sch</a:t>
            </a:r>
            <a:r>
              <a:rPr lang="en-US" sz="1000" dirty="0"/>
              <a:t>=led[3]</a:t>
            </a:r>
          </a:p>
          <a:p>
            <a:pPr marL="0" lvl="1" indent="0">
              <a:buNone/>
            </a:pPr>
            <a:r>
              <a:rPr lang="en-US" sz="1000" dirty="0" err="1"/>
              <a:t>set_property</a:t>
            </a:r>
            <a:r>
              <a:rPr lang="en-US" sz="1000" dirty="0"/>
              <a:t> -</a:t>
            </a:r>
            <a:r>
              <a:rPr lang="en-US" sz="1000" dirty="0" err="1"/>
              <a:t>dict</a:t>
            </a:r>
            <a:r>
              <a:rPr lang="en-US" sz="1000" dirty="0"/>
              <a:t> { PACKAGE_PIN V15   IOSTANDARD LVCMOS25 } [</a:t>
            </a:r>
            <a:r>
              <a:rPr lang="en-US" sz="1000" dirty="0" err="1"/>
              <a:t>get_ports</a:t>
            </a:r>
            <a:r>
              <a:rPr lang="en-US" sz="1000" dirty="0"/>
              <a:t> { LED[4] }]; #IO_L14N_T2_SRCC_13 </a:t>
            </a:r>
            <a:r>
              <a:rPr lang="en-US" sz="1000" dirty="0" err="1"/>
              <a:t>Sch</a:t>
            </a:r>
            <a:r>
              <a:rPr lang="en-US" sz="1000" dirty="0"/>
              <a:t>=led[4]</a:t>
            </a:r>
          </a:p>
          <a:p>
            <a:pPr marL="0" lvl="1" indent="0">
              <a:buNone/>
            </a:pPr>
            <a:r>
              <a:rPr lang="en-US" sz="1000" dirty="0" err="1"/>
              <a:t>set_property</a:t>
            </a:r>
            <a:r>
              <a:rPr lang="en-US" sz="1000" dirty="0"/>
              <a:t> -</a:t>
            </a:r>
            <a:r>
              <a:rPr lang="en-US" sz="1000" dirty="0" err="1"/>
              <a:t>dict</a:t>
            </a:r>
            <a:r>
              <a:rPr lang="en-US" sz="1000" dirty="0"/>
              <a:t> { PACKAGE_PIN W16   IOSTANDARD LVCMOS25 } [</a:t>
            </a:r>
            <a:r>
              <a:rPr lang="en-US" sz="1000" dirty="0" err="1"/>
              <a:t>get_ports</a:t>
            </a:r>
            <a:r>
              <a:rPr lang="en-US" sz="1000" dirty="0"/>
              <a:t> { LED[5] }]; #IO_L16N_T2_13 </a:t>
            </a:r>
            <a:r>
              <a:rPr lang="en-US" sz="1000" dirty="0" err="1"/>
              <a:t>Sch</a:t>
            </a:r>
            <a:r>
              <a:rPr lang="en-US" sz="1000" dirty="0"/>
              <a:t>=led[5]</a:t>
            </a:r>
          </a:p>
          <a:p>
            <a:pPr marL="0" lvl="1" indent="0">
              <a:buNone/>
            </a:pPr>
            <a:r>
              <a:rPr lang="en-US" sz="1000" dirty="0" err="1"/>
              <a:t>set_property</a:t>
            </a:r>
            <a:r>
              <a:rPr lang="en-US" sz="1000" dirty="0"/>
              <a:t> -</a:t>
            </a:r>
            <a:r>
              <a:rPr lang="en-US" sz="1000" dirty="0" err="1"/>
              <a:t>dict</a:t>
            </a:r>
            <a:r>
              <a:rPr lang="en-US" sz="1000" dirty="0"/>
              <a:t> { PACKAGE_PIN W15   IOSTANDARD LVCMOS25 } [</a:t>
            </a:r>
            <a:r>
              <a:rPr lang="en-US" sz="1000" dirty="0" err="1"/>
              <a:t>get_ports</a:t>
            </a:r>
            <a:r>
              <a:rPr lang="en-US" sz="1000" dirty="0"/>
              <a:t> { LED[6] }]; #IO_L16P_T2_13 </a:t>
            </a:r>
            <a:r>
              <a:rPr lang="en-US" sz="1000" dirty="0" err="1"/>
              <a:t>Sch</a:t>
            </a:r>
            <a:r>
              <a:rPr lang="en-US" sz="1000" dirty="0"/>
              <a:t>=led[6]</a:t>
            </a:r>
          </a:p>
          <a:p>
            <a:pPr marL="0" lvl="1" indent="0">
              <a:buNone/>
            </a:pPr>
            <a:r>
              <a:rPr lang="en-US" sz="1000" dirty="0" err="1"/>
              <a:t>set_property</a:t>
            </a:r>
            <a:r>
              <a:rPr lang="en-US" sz="1000" dirty="0"/>
              <a:t> -</a:t>
            </a:r>
            <a:r>
              <a:rPr lang="en-US" sz="1000" dirty="0" err="1"/>
              <a:t>dict</a:t>
            </a:r>
            <a:r>
              <a:rPr lang="en-US" sz="1000" dirty="0"/>
              <a:t> { PACKAGE_PIN Y13   IOSTANDARD LVCMOS25 } [</a:t>
            </a:r>
            <a:r>
              <a:rPr lang="en-US" sz="1000" dirty="0" err="1"/>
              <a:t>get_ports</a:t>
            </a:r>
            <a:r>
              <a:rPr lang="en-US" sz="1000" dirty="0"/>
              <a:t> { LED[7] }]; #IO_L5P_T0_13 </a:t>
            </a:r>
            <a:r>
              <a:rPr lang="en-US" sz="1000" dirty="0" err="1"/>
              <a:t>Sch</a:t>
            </a:r>
            <a:r>
              <a:rPr lang="en-US" sz="1000" dirty="0"/>
              <a:t>=led[7]</a:t>
            </a:r>
          </a:p>
          <a:p>
            <a:pPr marL="406400" lvl="1" indent="0">
              <a:buNone/>
            </a:pPr>
            <a:br>
              <a:rPr lang="en-US" dirty="0"/>
            </a:br>
            <a:br>
              <a:rPr lang="en-US" dirty="0"/>
            </a:br>
            <a:endParaRPr lang="en-US" b="0" dirty="0"/>
          </a:p>
          <a:p>
            <a:pPr marL="0" indent="0">
              <a:buNone/>
            </a:pPr>
            <a:br>
              <a:rPr lang="en-US" b="0"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31330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 with Interrupt</a:t>
            </a:r>
          </a:p>
        </p:txBody>
      </p:sp>
      <p:sp>
        <p:nvSpPr>
          <p:cNvPr id="7" name="Rounded Rectangle 6"/>
          <p:cNvSpPr/>
          <p:nvPr/>
        </p:nvSpPr>
        <p:spPr>
          <a:xfrm>
            <a:off x="2723752" y="1673072"/>
            <a:ext cx="4697837" cy="67876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 name="TextBox 7"/>
          <p:cNvSpPr txBox="1"/>
          <p:nvPr/>
        </p:nvSpPr>
        <p:spPr>
          <a:xfrm>
            <a:off x="2806995" y="1673072"/>
            <a:ext cx="3255792" cy="369332"/>
          </a:xfrm>
          <a:prstGeom prst="rect">
            <a:avLst/>
          </a:prstGeom>
          <a:noFill/>
        </p:spPr>
        <p:txBody>
          <a:bodyPr wrap="square" lIns="91440" tIns="45720" rIns="91440" bIns="45720" rtlCol="0">
            <a:spAutoFit/>
          </a:bodyPr>
          <a:lstStyle/>
          <a:p>
            <a:r>
              <a:rPr lang="en-US" sz="1800" b="1" dirty="0"/>
              <a:t>axi_uartlite_0 @ 40600000</a:t>
            </a:r>
            <a:endParaRPr lang="en-US" sz="4400" b="1" dirty="0"/>
          </a:p>
        </p:txBody>
      </p:sp>
      <p:cxnSp>
        <p:nvCxnSpPr>
          <p:cNvPr id="9" name="Straight Connector 8"/>
          <p:cNvCxnSpPr>
            <a:endCxn id="17" idx="1"/>
          </p:cNvCxnSpPr>
          <p:nvPr/>
        </p:nvCxnSpPr>
        <p:spPr>
          <a:xfrm>
            <a:off x="3628519" y="4020022"/>
            <a:ext cx="2167568"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38671" y="3708744"/>
            <a:ext cx="1438967" cy="338554"/>
          </a:xfrm>
          <a:prstGeom prst="rect">
            <a:avLst/>
          </a:prstGeom>
          <a:noFill/>
        </p:spPr>
        <p:txBody>
          <a:bodyPr wrap="square" lIns="91440" tIns="45720" rIns="91440" bIns="45720" rtlCol="0">
            <a:spAutoFit/>
          </a:bodyPr>
          <a:lstStyle/>
          <a:p>
            <a:pPr algn="r"/>
            <a:r>
              <a:rPr lang="en-US" sz="1600" dirty="0"/>
              <a:t>S_AXI_ACLK</a:t>
            </a:r>
          </a:p>
        </p:txBody>
      </p:sp>
      <p:cxnSp>
        <p:nvCxnSpPr>
          <p:cNvPr id="11" name="Straight Connector 10"/>
          <p:cNvCxnSpPr>
            <a:endCxn id="18" idx="1"/>
          </p:cNvCxnSpPr>
          <p:nvPr/>
        </p:nvCxnSpPr>
        <p:spPr>
          <a:xfrm>
            <a:off x="3587575" y="4323884"/>
            <a:ext cx="2167567"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7751" y="4012606"/>
            <a:ext cx="1957430" cy="338554"/>
          </a:xfrm>
          <a:prstGeom prst="rect">
            <a:avLst/>
          </a:prstGeom>
          <a:noFill/>
        </p:spPr>
        <p:txBody>
          <a:bodyPr wrap="square" lIns="91440" tIns="45720" rIns="91440" bIns="45720" rtlCol="0">
            <a:spAutoFit/>
          </a:bodyPr>
          <a:lstStyle/>
          <a:p>
            <a:pPr algn="r"/>
            <a:r>
              <a:rPr lang="en-US" sz="1600" dirty="0"/>
              <a:t>S_AXI_ARESETN</a:t>
            </a:r>
          </a:p>
        </p:txBody>
      </p:sp>
      <p:cxnSp>
        <p:nvCxnSpPr>
          <p:cNvPr id="13" name="Straight Connector 12"/>
          <p:cNvCxnSpPr>
            <a:endCxn id="19" idx="1"/>
          </p:cNvCxnSpPr>
          <p:nvPr/>
        </p:nvCxnSpPr>
        <p:spPr>
          <a:xfrm flipV="1">
            <a:off x="3628519" y="4635971"/>
            <a:ext cx="2177093" cy="815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4396" y="4324693"/>
            <a:ext cx="1446034" cy="338554"/>
          </a:xfrm>
          <a:prstGeom prst="rect">
            <a:avLst/>
          </a:prstGeom>
          <a:noFill/>
        </p:spPr>
        <p:txBody>
          <a:bodyPr wrap="square" lIns="91440" tIns="45720" rIns="91440" bIns="45720" rtlCol="0">
            <a:spAutoFit/>
          </a:bodyPr>
          <a:lstStyle/>
          <a:p>
            <a:pPr algn="r"/>
            <a:r>
              <a:rPr lang="en-US" sz="1600" dirty="0"/>
              <a:t>slv_reg1</a:t>
            </a:r>
            <a:endParaRPr lang="en-US" sz="2000" dirty="0"/>
          </a:p>
        </p:txBody>
      </p:sp>
      <p:sp>
        <p:nvSpPr>
          <p:cNvPr id="17" name="TextBox 16"/>
          <p:cNvSpPr txBox="1"/>
          <p:nvPr/>
        </p:nvSpPr>
        <p:spPr>
          <a:xfrm>
            <a:off x="5796087" y="3835356"/>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18" name="TextBox 17"/>
          <p:cNvSpPr txBox="1"/>
          <p:nvPr/>
        </p:nvSpPr>
        <p:spPr>
          <a:xfrm>
            <a:off x="5755142" y="4139218"/>
            <a:ext cx="992856" cy="369332"/>
          </a:xfrm>
          <a:prstGeom prst="rect">
            <a:avLst/>
          </a:prstGeom>
          <a:noFill/>
        </p:spPr>
        <p:txBody>
          <a:bodyPr wrap="square" lIns="91440" tIns="45720" rIns="91440" bIns="45720" rtlCol="0">
            <a:spAutoFit/>
          </a:bodyPr>
          <a:lstStyle/>
          <a:p>
            <a:r>
              <a:rPr lang="en-US" sz="1800" dirty="0"/>
              <a:t> </a:t>
            </a:r>
            <a:r>
              <a:rPr lang="en-US" sz="1800" dirty="0" err="1"/>
              <a:t>reset_n</a:t>
            </a:r>
            <a:endParaRPr lang="en-US" sz="1800" dirty="0"/>
          </a:p>
        </p:txBody>
      </p:sp>
      <p:sp>
        <p:nvSpPr>
          <p:cNvPr id="19" name="TextBox 18"/>
          <p:cNvSpPr txBox="1"/>
          <p:nvPr/>
        </p:nvSpPr>
        <p:spPr>
          <a:xfrm>
            <a:off x="5805612" y="4451305"/>
            <a:ext cx="759542" cy="369332"/>
          </a:xfrm>
          <a:prstGeom prst="rect">
            <a:avLst/>
          </a:prstGeom>
          <a:noFill/>
        </p:spPr>
        <p:txBody>
          <a:bodyPr wrap="square" lIns="91440" tIns="45720" rIns="91440" bIns="45720" rtlCol="0">
            <a:spAutoFit/>
          </a:bodyPr>
          <a:lstStyle/>
          <a:p>
            <a:r>
              <a:rPr lang="en-US" sz="1800" dirty="0"/>
              <a:t>ctrl</a:t>
            </a:r>
          </a:p>
        </p:txBody>
      </p:sp>
      <p:sp>
        <p:nvSpPr>
          <p:cNvPr id="21" name="Rounded Rectangle 20"/>
          <p:cNvSpPr/>
          <p:nvPr/>
        </p:nvSpPr>
        <p:spPr>
          <a:xfrm>
            <a:off x="183773" y="1470706"/>
            <a:ext cx="8003422" cy="4891994"/>
          </a:xfrm>
          <a:prstGeom prst="roundRect">
            <a:avLst>
              <a:gd name="adj" fmla="val 62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2" name="TextBox 21"/>
          <p:cNvSpPr txBox="1"/>
          <p:nvPr/>
        </p:nvSpPr>
        <p:spPr>
          <a:xfrm>
            <a:off x="178080" y="1485476"/>
            <a:ext cx="2400532" cy="400110"/>
          </a:xfrm>
          <a:prstGeom prst="rect">
            <a:avLst/>
          </a:prstGeom>
          <a:noFill/>
        </p:spPr>
        <p:txBody>
          <a:bodyPr wrap="square" lIns="91440" tIns="45720" rIns="91440" bIns="45720" rtlCol="0">
            <a:spAutoFit/>
          </a:bodyPr>
          <a:lstStyle/>
          <a:p>
            <a:r>
              <a:rPr lang="en-US" sz="2000" b="1" dirty="0" err="1"/>
              <a:t>Artix</a:t>
            </a:r>
            <a:r>
              <a:rPr lang="en-US" sz="2000" b="1" dirty="0"/>
              <a:t> 7 (design_1)</a:t>
            </a:r>
            <a:endParaRPr lang="en-US" sz="4800" b="1" dirty="0"/>
          </a:p>
        </p:txBody>
      </p:sp>
      <p:sp>
        <p:nvSpPr>
          <p:cNvPr id="23" name="Rounded Rectangle 22"/>
          <p:cNvSpPr/>
          <p:nvPr/>
        </p:nvSpPr>
        <p:spPr>
          <a:xfrm>
            <a:off x="349288" y="2697421"/>
            <a:ext cx="1868328" cy="351287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4" name="TextBox 23"/>
          <p:cNvSpPr txBox="1"/>
          <p:nvPr/>
        </p:nvSpPr>
        <p:spPr>
          <a:xfrm>
            <a:off x="589405" y="2712588"/>
            <a:ext cx="1524000" cy="369332"/>
          </a:xfrm>
          <a:prstGeom prst="rect">
            <a:avLst/>
          </a:prstGeom>
          <a:noFill/>
        </p:spPr>
        <p:txBody>
          <a:bodyPr wrap="square" lIns="91440" tIns="45720" rIns="91440" bIns="45720" rtlCol="0">
            <a:spAutoFit/>
          </a:bodyPr>
          <a:lstStyle/>
          <a:p>
            <a:pPr algn="ctr"/>
            <a:r>
              <a:rPr lang="en-US" sz="1800" b="1" dirty="0" err="1"/>
              <a:t>MicroBlaze</a:t>
            </a:r>
            <a:endParaRPr lang="en-US" sz="4400" b="1" dirty="0"/>
          </a:p>
        </p:txBody>
      </p:sp>
      <p:sp>
        <p:nvSpPr>
          <p:cNvPr id="25" name="Rounded Rectangle 24"/>
          <p:cNvSpPr/>
          <p:nvPr/>
        </p:nvSpPr>
        <p:spPr>
          <a:xfrm>
            <a:off x="533996" y="3118211"/>
            <a:ext cx="1490615" cy="1937937"/>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7" name="Rounded Rectangle 26"/>
          <p:cNvSpPr/>
          <p:nvPr/>
        </p:nvSpPr>
        <p:spPr>
          <a:xfrm>
            <a:off x="2498963" y="2697420"/>
            <a:ext cx="5132825" cy="3512879"/>
          </a:xfrm>
          <a:prstGeom prst="roundRect">
            <a:avLst>
              <a:gd name="adj" fmla="val 95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8" name="TextBox 27"/>
          <p:cNvSpPr txBox="1"/>
          <p:nvPr/>
        </p:nvSpPr>
        <p:spPr>
          <a:xfrm>
            <a:off x="2507263" y="2712588"/>
            <a:ext cx="5478103" cy="369332"/>
          </a:xfrm>
          <a:prstGeom prst="rect">
            <a:avLst/>
          </a:prstGeom>
          <a:noFill/>
        </p:spPr>
        <p:txBody>
          <a:bodyPr wrap="square" lIns="91440" tIns="45720" rIns="91440" bIns="45720" rtlCol="0">
            <a:spAutoFit/>
          </a:bodyPr>
          <a:lstStyle/>
          <a:p>
            <a:r>
              <a:rPr lang="en-US" sz="1800" b="1" dirty="0"/>
              <a:t>my_counter_ip_v2_0.vhd @ 0x44a00000</a:t>
            </a:r>
            <a:endParaRPr lang="en-US" sz="4400" b="1" dirty="0"/>
          </a:p>
        </p:txBody>
      </p:sp>
      <p:sp>
        <p:nvSpPr>
          <p:cNvPr id="32" name="Rounded Rectangle 31"/>
          <p:cNvSpPr/>
          <p:nvPr/>
        </p:nvSpPr>
        <p:spPr>
          <a:xfrm>
            <a:off x="4014699" y="3115864"/>
            <a:ext cx="3406891" cy="2950098"/>
          </a:xfrm>
          <a:prstGeom prst="roundRect">
            <a:avLst>
              <a:gd name="adj" fmla="val 81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3" name="TextBox 32"/>
          <p:cNvSpPr txBox="1"/>
          <p:nvPr/>
        </p:nvSpPr>
        <p:spPr>
          <a:xfrm>
            <a:off x="4018937" y="3115864"/>
            <a:ext cx="3672046" cy="338554"/>
          </a:xfrm>
          <a:prstGeom prst="rect">
            <a:avLst/>
          </a:prstGeom>
          <a:noFill/>
        </p:spPr>
        <p:txBody>
          <a:bodyPr wrap="square" lIns="91440" tIns="45720" rIns="91440" bIns="45720" rtlCol="0">
            <a:spAutoFit/>
          </a:bodyPr>
          <a:lstStyle/>
          <a:p>
            <a:r>
              <a:rPr lang="en-US" sz="1600" b="1" dirty="0"/>
              <a:t>my_counter_ip_v2_0_S00_AXI.vhd</a:t>
            </a:r>
            <a:endParaRPr lang="en-US" sz="4000" b="1" dirty="0"/>
          </a:p>
        </p:txBody>
      </p:sp>
      <p:sp>
        <p:nvSpPr>
          <p:cNvPr id="34" name="Rounded Rectangle 33"/>
          <p:cNvSpPr/>
          <p:nvPr/>
        </p:nvSpPr>
        <p:spPr>
          <a:xfrm>
            <a:off x="5805612" y="3606440"/>
            <a:ext cx="1490615" cy="197144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5" name="TextBox 34"/>
          <p:cNvSpPr txBox="1"/>
          <p:nvPr/>
        </p:nvSpPr>
        <p:spPr>
          <a:xfrm>
            <a:off x="5783570" y="3604177"/>
            <a:ext cx="1493240" cy="369332"/>
          </a:xfrm>
          <a:prstGeom prst="rect">
            <a:avLst/>
          </a:prstGeom>
          <a:noFill/>
        </p:spPr>
        <p:txBody>
          <a:bodyPr wrap="square" lIns="91440" tIns="45720" rIns="91440" bIns="45720" rtlCol="0">
            <a:spAutoFit/>
          </a:bodyPr>
          <a:lstStyle/>
          <a:p>
            <a:pPr algn="ctr"/>
            <a:r>
              <a:rPr lang="en-US" sz="1800" b="1" dirty="0"/>
              <a:t>Lec20.vhd</a:t>
            </a:r>
            <a:endParaRPr lang="en-US" sz="4400" b="1" dirty="0"/>
          </a:p>
        </p:txBody>
      </p:sp>
      <p:sp>
        <p:nvSpPr>
          <p:cNvPr id="40" name="TextBox 39"/>
          <p:cNvSpPr txBox="1"/>
          <p:nvPr/>
        </p:nvSpPr>
        <p:spPr>
          <a:xfrm>
            <a:off x="4121473" y="4607734"/>
            <a:ext cx="570681" cy="369332"/>
          </a:xfrm>
          <a:prstGeom prst="rect">
            <a:avLst/>
          </a:prstGeom>
          <a:noFill/>
        </p:spPr>
        <p:txBody>
          <a:bodyPr wrap="square" lIns="91440" tIns="45720" rIns="91440" bIns="45720" rtlCol="0">
            <a:spAutoFit/>
          </a:bodyPr>
          <a:lstStyle/>
          <a:p>
            <a:r>
              <a:rPr lang="en-US" sz="1800" dirty="0"/>
              <a:t>32</a:t>
            </a:r>
          </a:p>
        </p:txBody>
      </p:sp>
      <p:cxnSp>
        <p:nvCxnSpPr>
          <p:cNvPr id="41" name="Straight Connector 40"/>
          <p:cNvCxnSpPr/>
          <p:nvPr/>
        </p:nvCxnSpPr>
        <p:spPr>
          <a:xfrm flipV="1">
            <a:off x="4471176" y="4491729"/>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4" idx="1"/>
          </p:cNvCxnSpPr>
          <p:nvPr/>
        </p:nvCxnSpPr>
        <p:spPr>
          <a:xfrm flipV="1">
            <a:off x="3628519" y="4943119"/>
            <a:ext cx="2174745" cy="815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22048" y="4631841"/>
            <a:ext cx="1446034" cy="338554"/>
          </a:xfrm>
          <a:prstGeom prst="rect">
            <a:avLst/>
          </a:prstGeom>
          <a:noFill/>
        </p:spPr>
        <p:txBody>
          <a:bodyPr wrap="square" lIns="91440" tIns="45720" rIns="91440" bIns="45720" rtlCol="0">
            <a:spAutoFit/>
          </a:bodyPr>
          <a:lstStyle/>
          <a:p>
            <a:pPr algn="r"/>
            <a:r>
              <a:rPr lang="en-US" sz="1600" dirty="0"/>
              <a:t>slv_reg0</a:t>
            </a:r>
            <a:endParaRPr lang="en-US" sz="2000" dirty="0"/>
          </a:p>
        </p:txBody>
      </p:sp>
      <p:sp>
        <p:nvSpPr>
          <p:cNvPr id="44" name="TextBox 43"/>
          <p:cNvSpPr txBox="1"/>
          <p:nvPr/>
        </p:nvSpPr>
        <p:spPr>
          <a:xfrm>
            <a:off x="5803264" y="4758453"/>
            <a:ext cx="759542" cy="369332"/>
          </a:xfrm>
          <a:prstGeom prst="rect">
            <a:avLst/>
          </a:prstGeom>
          <a:noFill/>
        </p:spPr>
        <p:txBody>
          <a:bodyPr wrap="square" lIns="91440" tIns="45720" rIns="91440" bIns="45720" rtlCol="0">
            <a:spAutoFit/>
          </a:bodyPr>
          <a:lstStyle/>
          <a:p>
            <a:r>
              <a:rPr lang="en-US" sz="1800" dirty="0"/>
              <a:t>Q/D</a:t>
            </a:r>
          </a:p>
        </p:txBody>
      </p:sp>
      <p:sp>
        <p:nvSpPr>
          <p:cNvPr id="45" name="TextBox 44"/>
          <p:cNvSpPr txBox="1"/>
          <p:nvPr/>
        </p:nvSpPr>
        <p:spPr>
          <a:xfrm>
            <a:off x="4119125" y="4914882"/>
            <a:ext cx="570681" cy="369332"/>
          </a:xfrm>
          <a:prstGeom prst="rect">
            <a:avLst/>
          </a:prstGeom>
          <a:noFill/>
        </p:spPr>
        <p:txBody>
          <a:bodyPr wrap="square" lIns="91440" tIns="45720" rIns="91440" bIns="45720" rtlCol="0">
            <a:spAutoFit/>
          </a:bodyPr>
          <a:lstStyle/>
          <a:p>
            <a:r>
              <a:rPr lang="en-US" sz="1800" dirty="0"/>
              <a:t>32</a:t>
            </a:r>
          </a:p>
        </p:txBody>
      </p:sp>
      <p:cxnSp>
        <p:nvCxnSpPr>
          <p:cNvPr id="46" name="Straight Connector 45"/>
          <p:cNvCxnSpPr/>
          <p:nvPr/>
        </p:nvCxnSpPr>
        <p:spPr>
          <a:xfrm flipV="1">
            <a:off x="4468828" y="4798877"/>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75" idx="1"/>
          </p:cNvCxnSpPr>
          <p:nvPr/>
        </p:nvCxnSpPr>
        <p:spPr>
          <a:xfrm>
            <a:off x="5593872" y="5822358"/>
            <a:ext cx="217851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7772388" y="4329717"/>
            <a:ext cx="821493" cy="1926745"/>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68" name="TextBox 67"/>
          <p:cNvSpPr txBox="1"/>
          <p:nvPr/>
        </p:nvSpPr>
        <p:spPr>
          <a:xfrm rot="16200000">
            <a:off x="7327030" y="5024242"/>
            <a:ext cx="1720330" cy="338554"/>
          </a:xfrm>
          <a:prstGeom prst="rect">
            <a:avLst/>
          </a:prstGeom>
          <a:noFill/>
        </p:spPr>
        <p:txBody>
          <a:bodyPr wrap="square" lIns="91440" tIns="45720" rIns="91440" bIns="45720" rtlCol="0">
            <a:spAutoFit/>
          </a:bodyPr>
          <a:lstStyle/>
          <a:p>
            <a:pPr algn="ctr"/>
            <a:r>
              <a:rPr lang="en-US" sz="1600" b="1" dirty="0"/>
              <a:t>Lec19.xdc</a:t>
            </a:r>
            <a:endParaRPr lang="en-US" sz="4000" b="1" dirty="0"/>
          </a:p>
        </p:txBody>
      </p:sp>
      <p:cxnSp>
        <p:nvCxnSpPr>
          <p:cNvPr id="70" name="Straight Connector 69"/>
          <p:cNvCxnSpPr/>
          <p:nvPr/>
        </p:nvCxnSpPr>
        <p:spPr>
          <a:xfrm flipV="1">
            <a:off x="5608264" y="4966434"/>
            <a:ext cx="0" cy="86655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593872" y="5775330"/>
            <a:ext cx="570681" cy="369332"/>
          </a:xfrm>
          <a:prstGeom prst="rect">
            <a:avLst/>
          </a:prstGeom>
          <a:noFill/>
        </p:spPr>
        <p:txBody>
          <a:bodyPr wrap="square" lIns="91440" tIns="45720" rIns="91440" bIns="45720" rtlCol="0">
            <a:spAutoFit/>
          </a:bodyPr>
          <a:lstStyle/>
          <a:p>
            <a:r>
              <a:rPr lang="en-US" sz="1800" dirty="0"/>
              <a:t>8</a:t>
            </a:r>
          </a:p>
        </p:txBody>
      </p:sp>
      <p:cxnSp>
        <p:nvCxnSpPr>
          <p:cNvPr id="74" name="Straight Connector 73"/>
          <p:cNvCxnSpPr/>
          <p:nvPr/>
        </p:nvCxnSpPr>
        <p:spPr>
          <a:xfrm flipV="1">
            <a:off x="5826612" y="5680591"/>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772388" y="5637692"/>
            <a:ext cx="821492" cy="369332"/>
          </a:xfrm>
          <a:prstGeom prst="rect">
            <a:avLst/>
          </a:prstGeom>
          <a:noFill/>
        </p:spPr>
        <p:txBody>
          <a:bodyPr wrap="square" lIns="91440" tIns="45720" rIns="91440" bIns="45720" rtlCol="0">
            <a:spAutoFit/>
          </a:bodyPr>
          <a:lstStyle/>
          <a:p>
            <a:pPr algn="ctr"/>
            <a:r>
              <a:rPr lang="en-US" sz="1800" dirty="0"/>
              <a:t>LED</a:t>
            </a:r>
          </a:p>
        </p:txBody>
      </p:sp>
      <p:cxnSp>
        <p:nvCxnSpPr>
          <p:cNvPr id="76" name="Straight Connector 75"/>
          <p:cNvCxnSpPr>
            <a:stCxn id="75" idx="3"/>
          </p:cNvCxnSpPr>
          <p:nvPr/>
        </p:nvCxnSpPr>
        <p:spPr>
          <a:xfrm>
            <a:off x="8593880" y="5822358"/>
            <a:ext cx="379999"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527313" y="3996704"/>
            <a:ext cx="576930" cy="1815882"/>
          </a:xfrm>
          <a:prstGeom prst="rect">
            <a:avLst/>
          </a:prstGeom>
          <a:noFill/>
        </p:spPr>
        <p:txBody>
          <a:bodyPr wrap="square" lIns="91440" tIns="45720" rIns="91440" bIns="45720" rtlCol="0">
            <a:spAutoFit/>
          </a:bodyPr>
          <a:lstStyle/>
          <a:p>
            <a:pPr algn="ctr">
              <a:spcBef>
                <a:spcPts val="0"/>
              </a:spcBef>
            </a:pPr>
            <a:r>
              <a:rPr lang="en-US" sz="1400" dirty="0"/>
              <a:t>T14</a:t>
            </a:r>
          </a:p>
          <a:p>
            <a:pPr algn="ctr">
              <a:spcBef>
                <a:spcPts val="0"/>
              </a:spcBef>
            </a:pPr>
            <a:r>
              <a:rPr lang="en-US" sz="1400" dirty="0"/>
              <a:t>T15</a:t>
            </a:r>
          </a:p>
          <a:p>
            <a:pPr algn="ctr">
              <a:spcBef>
                <a:spcPts val="0"/>
              </a:spcBef>
            </a:pPr>
            <a:r>
              <a:rPr lang="en-US" sz="1400" dirty="0"/>
              <a:t>T16</a:t>
            </a:r>
          </a:p>
          <a:p>
            <a:pPr algn="ctr">
              <a:spcBef>
                <a:spcPts val="0"/>
              </a:spcBef>
            </a:pPr>
            <a:r>
              <a:rPr lang="en-US" sz="1400" dirty="0"/>
              <a:t>U16</a:t>
            </a:r>
          </a:p>
          <a:p>
            <a:pPr algn="ctr">
              <a:spcBef>
                <a:spcPts val="0"/>
              </a:spcBef>
            </a:pPr>
            <a:r>
              <a:rPr lang="en-US" sz="1400" dirty="0"/>
              <a:t>V15</a:t>
            </a:r>
          </a:p>
          <a:p>
            <a:pPr algn="ctr">
              <a:spcBef>
                <a:spcPts val="0"/>
              </a:spcBef>
            </a:pPr>
            <a:r>
              <a:rPr lang="en-US" sz="1400" dirty="0"/>
              <a:t>W16</a:t>
            </a:r>
          </a:p>
          <a:p>
            <a:pPr algn="ctr">
              <a:spcBef>
                <a:spcPts val="0"/>
              </a:spcBef>
            </a:pPr>
            <a:r>
              <a:rPr lang="en-US" sz="1400" dirty="0"/>
              <a:t>W15</a:t>
            </a:r>
          </a:p>
          <a:p>
            <a:pPr algn="ctr">
              <a:spcBef>
                <a:spcPts val="0"/>
              </a:spcBef>
            </a:pPr>
            <a:r>
              <a:rPr lang="en-US" sz="1400" dirty="0"/>
              <a:t>Y13</a:t>
            </a:r>
          </a:p>
        </p:txBody>
      </p:sp>
      <p:sp>
        <p:nvSpPr>
          <p:cNvPr id="80" name="Rounded Rectangle 79"/>
          <p:cNvSpPr/>
          <p:nvPr/>
        </p:nvSpPr>
        <p:spPr>
          <a:xfrm>
            <a:off x="7775926" y="1685405"/>
            <a:ext cx="821493" cy="228810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1" name="TextBox 80"/>
          <p:cNvSpPr txBox="1"/>
          <p:nvPr/>
        </p:nvSpPr>
        <p:spPr>
          <a:xfrm rot="16200000">
            <a:off x="7279374" y="2750684"/>
            <a:ext cx="1354867" cy="338554"/>
          </a:xfrm>
          <a:prstGeom prst="rect">
            <a:avLst/>
          </a:prstGeom>
          <a:noFill/>
        </p:spPr>
        <p:txBody>
          <a:bodyPr wrap="square" lIns="91440" tIns="45720" rIns="91440" bIns="45720" rtlCol="0">
            <a:spAutoFit/>
          </a:bodyPr>
          <a:lstStyle/>
          <a:p>
            <a:pPr algn="ctr"/>
            <a:r>
              <a:rPr lang="en-US" sz="1600" b="1" dirty="0"/>
              <a:t>Design_1.xdc</a:t>
            </a:r>
            <a:endParaRPr lang="en-US" sz="4000" b="1" dirty="0"/>
          </a:p>
        </p:txBody>
      </p:sp>
      <p:sp>
        <p:nvSpPr>
          <p:cNvPr id="84" name="TextBox 83"/>
          <p:cNvSpPr txBox="1"/>
          <p:nvPr/>
        </p:nvSpPr>
        <p:spPr>
          <a:xfrm>
            <a:off x="8417932" y="1619344"/>
            <a:ext cx="743014" cy="523220"/>
          </a:xfrm>
          <a:prstGeom prst="rect">
            <a:avLst/>
          </a:prstGeom>
          <a:noFill/>
        </p:spPr>
        <p:txBody>
          <a:bodyPr wrap="square" lIns="91440" tIns="45720" rIns="91440" bIns="45720" rtlCol="0">
            <a:spAutoFit/>
          </a:bodyPr>
          <a:lstStyle/>
          <a:p>
            <a:pPr algn="r">
              <a:spcBef>
                <a:spcPts val="0"/>
              </a:spcBef>
            </a:pPr>
            <a:r>
              <a:rPr lang="en-US" sz="1400" dirty="0"/>
              <a:t>AA19</a:t>
            </a:r>
          </a:p>
          <a:p>
            <a:pPr algn="r">
              <a:spcBef>
                <a:spcPts val="0"/>
              </a:spcBef>
            </a:pPr>
            <a:r>
              <a:rPr lang="en-US" sz="1400" dirty="0"/>
              <a:t>V18</a:t>
            </a:r>
          </a:p>
        </p:txBody>
      </p:sp>
      <p:cxnSp>
        <p:nvCxnSpPr>
          <p:cNvPr id="85" name="Straight Connector 84"/>
          <p:cNvCxnSpPr>
            <a:stCxn id="88" idx="3"/>
            <a:endCxn id="86" idx="1"/>
          </p:cNvCxnSpPr>
          <p:nvPr/>
        </p:nvCxnSpPr>
        <p:spPr>
          <a:xfrm>
            <a:off x="7411689" y="1864320"/>
            <a:ext cx="36149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773185" y="1679654"/>
            <a:ext cx="533400" cy="369332"/>
          </a:xfrm>
          <a:prstGeom prst="rect">
            <a:avLst/>
          </a:prstGeom>
          <a:noFill/>
        </p:spPr>
        <p:txBody>
          <a:bodyPr wrap="square" lIns="91440" tIns="45720" rIns="91440" bIns="45720" rtlCol="0">
            <a:spAutoFit/>
          </a:bodyPr>
          <a:lstStyle/>
          <a:p>
            <a:r>
              <a:rPr lang="en-US" sz="1800" dirty="0"/>
              <a:t>RX</a:t>
            </a:r>
          </a:p>
        </p:txBody>
      </p:sp>
      <p:sp>
        <p:nvSpPr>
          <p:cNvPr id="88" name="TextBox 87"/>
          <p:cNvSpPr txBox="1"/>
          <p:nvPr/>
        </p:nvSpPr>
        <p:spPr>
          <a:xfrm>
            <a:off x="6878289" y="1679654"/>
            <a:ext cx="533400" cy="369332"/>
          </a:xfrm>
          <a:prstGeom prst="rect">
            <a:avLst/>
          </a:prstGeom>
          <a:noFill/>
        </p:spPr>
        <p:txBody>
          <a:bodyPr wrap="square" lIns="91440" tIns="45720" rIns="91440" bIns="45720" rtlCol="0">
            <a:spAutoFit/>
          </a:bodyPr>
          <a:lstStyle/>
          <a:p>
            <a:pPr algn="r"/>
            <a:r>
              <a:rPr lang="en-US" sz="1800" dirty="0"/>
              <a:t>RX</a:t>
            </a:r>
          </a:p>
        </p:txBody>
      </p:sp>
      <p:cxnSp>
        <p:nvCxnSpPr>
          <p:cNvPr id="92" name="Straight Connector 91"/>
          <p:cNvCxnSpPr>
            <a:stCxn id="94" idx="3"/>
            <a:endCxn id="93" idx="1"/>
          </p:cNvCxnSpPr>
          <p:nvPr/>
        </p:nvCxnSpPr>
        <p:spPr>
          <a:xfrm>
            <a:off x="7415227" y="2091151"/>
            <a:ext cx="361496"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776723" y="1906485"/>
            <a:ext cx="533400" cy="369332"/>
          </a:xfrm>
          <a:prstGeom prst="rect">
            <a:avLst/>
          </a:prstGeom>
          <a:noFill/>
        </p:spPr>
        <p:txBody>
          <a:bodyPr wrap="square" lIns="91440" tIns="45720" rIns="91440" bIns="45720" rtlCol="0">
            <a:spAutoFit/>
          </a:bodyPr>
          <a:lstStyle/>
          <a:p>
            <a:r>
              <a:rPr lang="en-US" sz="1800" dirty="0"/>
              <a:t>TX</a:t>
            </a:r>
          </a:p>
        </p:txBody>
      </p:sp>
      <p:sp>
        <p:nvSpPr>
          <p:cNvPr id="94" name="TextBox 93"/>
          <p:cNvSpPr txBox="1"/>
          <p:nvPr/>
        </p:nvSpPr>
        <p:spPr>
          <a:xfrm>
            <a:off x="6881827" y="1906485"/>
            <a:ext cx="533400" cy="369332"/>
          </a:xfrm>
          <a:prstGeom prst="rect">
            <a:avLst/>
          </a:prstGeom>
          <a:noFill/>
        </p:spPr>
        <p:txBody>
          <a:bodyPr wrap="square" lIns="91440" tIns="45720" rIns="91440" bIns="45720" rtlCol="0">
            <a:spAutoFit/>
          </a:bodyPr>
          <a:lstStyle/>
          <a:p>
            <a:pPr algn="r"/>
            <a:r>
              <a:rPr lang="en-US" sz="1800" dirty="0"/>
              <a:t>TX</a:t>
            </a:r>
          </a:p>
        </p:txBody>
      </p:sp>
      <p:cxnSp>
        <p:nvCxnSpPr>
          <p:cNvPr id="95" name="Straight Connector 94"/>
          <p:cNvCxnSpPr>
            <a:stCxn id="86" idx="3"/>
          </p:cNvCxnSpPr>
          <p:nvPr/>
        </p:nvCxnSpPr>
        <p:spPr>
          <a:xfrm>
            <a:off x="8306585" y="1864320"/>
            <a:ext cx="767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310123" y="2080380"/>
            <a:ext cx="763727" cy="1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2356366" y="2012453"/>
            <a:ext cx="0" cy="236924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7" idx="1"/>
          </p:cNvCxnSpPr>
          <p:nvPr/>
        </p:nvCxnSpPr>
        <p:spPr>
          <a:xfrm>
            <a:off x="2335100" y="2012452"/>
            <a:ext cx="388652"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063814" y="3305116"/>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122" name="TextBox 121"/>
          <p:cNvSpPr txBox="1"/>
          <p:nvPr/>
        </p:nvSpPr>
        <p:spPr>
          <a:xfrm>
            <a:off x="7690983" y="3510681"/>
            <a:ext cx="909769" cy="369332"/>
          </a:xfrm>
          <a:prstGeom prst="rect">
            <a:avLst/>
          </a:prstGeom>
          <a:noFill/>
        </p:spPr>
        <p:txBody>
          <a:bodyPr wrap="square" lIns="91440" tIns="45720" rIns="91440" bIns="45720" rtlCol="0">
            <a:spAutoFit/>
          </a:bodyPr>
          <a:lstStyle/>
          <a:p>
            <a:pPr algn="r"/>
            <a:r>
              <a:rPr lang="en-US" sz="1800" dirty="0" err="1"/>
              <a:t>reset_n</a:t>
            </a:r>
            <a:endParaRPr lang="en-US" sz="1800" dirty="0"/>
          </a:p>
        </p:txBody>
      </p:sp>
      <p:cxnSp>
        <p:nvCxnSpPr>
          <p:cNvPr id="123" name="Straight Connector 122"/>
          <p:cNvCxnSpPr/>
          <p:nvPr/>
        </p:nvCxnSpPr>
        <p:spPr>
          <a:xfrm>
            <a:off x="8600752" y="3485150"/>
            <a:ext cx="476636" cy="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8600752" y="3695211"/>
            <a:ext cx="476636" cy="13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8272608" y="3223540"/>
            <a:ext cx="743014" cy="523220"/>
          </a:xfrm>
          <a:prstGeom prst="rect">
            <a:avLst/>
          </a:prstGeom>
          <a:noFill/>
        </p:spPr>
        <p:txBody>
          <a:bodyPr wrap="square" lIns="91440" tIns="45720" rIns="91440" bIns="45720" rtlCol="0">
            <a:spAutoFit/>
          </a:bodyPr>
          <a:lstStyle/>
          <a:p>
            <a:pPr algn="r">
              <a:spcBef>
                <a:spcPts val="0"/>
              </a:spcBef>
            </a:pPr>
            <a:r>
              <a:rPr lang="en-US" sz="1400" dirty="0"/>
              <a:t>R4</a:t>
            </a:r>
          </a:p>
          <a:p>
            <a:pPr algn="r">
              <a:spcBef>
                <a:spcPts val="0"/>
              </a:spcBef>
            </a:pPr>
            <a:r>
              <a:rPr lang="en-US" sz="1400" dirty="0"/>
              <a:t>G4</a:t>
            </a:r>
          </a:p>
        </p:txBody>
      </p:sp>
      <p:sp>
        <p:nvSpPr>
          <p:cNvPr id="64" name="Slide Number Placeholder 3"/>
          <p:cNvSpPr>
            <a:spLocks noGrp="1"/>
          </p:cNvSpPr>
          <p:nvPr>
            <p:ph type="sldNum" sz="quarter" idx="10"/>
          </p:nvPr>
        </p:nvSpPr>
        <p:spPr>
          <a:xfrm>
            <a:off x="6910388" y="6257925"/>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cxnSp>
        <p:nvCxnSpPr>
          <p:cNvPr id="65" name="Straight Connector 64"/>
          <p:cNvCxnSpPr>
            <a:stCxn id="97" idx="3"/>
            <a:endCxn id="66" idx="1"/>
          </p:cNvCxnSpPr>
          <p:nvPr/>
        </p:nvCxnSpPr>
        <p:spPr>
          <a:xfrm>
            <a:off x="5416319" y="5355115"/>
            <a:ext cx="395682"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812001" y="5170449"/>
            <a:ext cx="992856" cy="369332"/>
          </a:xfrm>
          <a:prstGeom prst="rect">
            <a:avLst/>
          </a:prstGeom>
          <a:noFill/>
        </p:spPr>
        <p:txBody>
          <a:bodyPr wrap="square" lIns="91440" tIns="45720" rIns="91440" bIns="45720" rtlCol="0">
            <a:spAutoFit/>
          </a:bodyPr>
          <a:lstStyle/>
          <a:p>
            <a:r>
              <a:rPr lang="en-US" sz="1800" dirty="0"/>
              <a:t>roll</a:t>
            </a:r>
          </a:p>
        </p:txBody>
      </p:sp>
      <p:sp>
        <p:nvSpPr>
          <p:cNvPr id="72" name="TextBox 71"/>
          <p:cNvSpPr txBox="1"/>
          <p:nvPr/>
        </p:nvSpPr>
        <p:spPr>
          <a:xfrm>
            <a:off x="780056" y="4581945"/>
            <a:ext cx="992856" cy="369332"/>
          </a:xfrm>
          <a:prstGeom prst="rect">
            <a:avLst/>
          </a:prstGeom>
          <a:noFill/>
        </p:spPr>
        <p:txBody>
          <a:bodyPr wrap="square" lIns="91440" tIns="45720" rIns="91440" bIns="45720" rtlCol="0">
            <a:spAutoFit/>
          </a:bodyPr>
          <a:lstStyle/>
          <a:p>
            <a:pPr algn="ctr"/>
            <a:r>
              <a:rPr lang="en-US" sz="1800" dirty="0" err="1"/>
              <a:t>myISR</a:t>
            </a:r>
            <a:r>
              <a:rPr lang="en-US" sz="1800" dirty="0"/>
              <a:t>()</a:t>
            </a:r>
          </a:p>
        </p:txBody>
      </p:sp>
      <p:sp>
        <p:nvSpPr>
          <p:cNvPr id="77" name="TextBox 76"/>
          <p:cNvSpPr txBox="1"/>
          <p:nvPr/>
        </p:nvSpPr>
        <p:spPr>
          <a:xfrm>
            <a:off x="780056" y="4293915"/>
            <a:ext cx="992856" cy="369332"/>
          </a:xfrm>
          <a:prstGeom prst="rect">
            <a:avLst/>
          </a:prstGeom>
          <a:noFill/>
        </p:spPr>
        <p:txBody>
          <a:bodyPr wrap="square" lIns="91440" tIns="45720" rIns="91440" bIns="45720" rtlCol="0">
            <a:spAutoFit/>
          </a:bodyPr>
          <a:lstStyle/>
          <a:p>
            <a:pPr algn="ctr"/>
            <a:r>
              <a:rPr lang="en-US" sz="1800" dirty="0"/>
              <a:t>main()</a:t>
            </a:r>
          </a:p>
        </p:txBody>
      </p:sp>
      <p:sp>
        <p:nvSpPr>
          <p:cNvPr id="78" name="TextBox 77"/>
          <p:cNvSpPr txBox="1"/>
          <p:nvPr/>
        </p:nvSpPr>
        <p:spPr>
          <a:xfrm>
            <a:off x="3559000" y="5048593"/>
            <a:ext cx="917391" cy="338554"/>
          </a:xfrm>
          <a:prstGeom prst="rect">
            <a:avLst/>
          </a:prstGeom>
          <a:noFill/>
        </p:spPr>
        <p:txBody>
          <a:bodyPr wrap="square" lIns="91440" tIns="45720" rIns="91440" bIns="45720" rtlCol="0">
            <a:spAutoFit/>
          </a:bodyPr>
          <a:lstStyle/>
          <a:p>
            <a:pPr algn="r"/>
            <a:r>
              <a:rPr lang="en-US" sz="1600" dirty="0"/>
              <a:t>slv_reg2</a:t>
            </a:r>
            <a:endParaRPr lang="en-US" sz="2000" dirty="0"/>
          </a:p>
        </p:txBody>
      </p:sp>
      <p:sp>
        <p:nvSpPr>
          <p:cNvPr id="26" name="TextBox 25"/>
          <p:cNvSpPr txBox="1"/>
          <p:nvPr/>
        </p:nvSpPr>
        <p:spPr>
          <a:xfrm>
            <a:off x="531371" y="3118212"/>
            <a:ext cx="1524000" cy="369332"/>
          </a:xfrm>
          <a:prstGeom prst="rect">
            <a:avLst/>
          </a:prstGeom>
          <a:noFill/>
        </p:spPr>
        <p:txBody>
          <a:bodyPr wrap="square" lIns="91440" tIns="45720" rIns="91440" bIns="45720" rtlCol="0">
            <a:spAutoFit/>
          </a:bodyPr>
          <a:lstStyle/>
          <a:p>
            <a:pPr algn="ctr"/>
            <a:r>
              <a:rPr lang="en-US" sz="1800" b="1" dirty="0"/>
              <a:t>Lec20.c</a:t>
            </a:r>
            <a:endParaRPr lang="en-US" sz="4400" b="1" dirty="0"/>
          </a:p>
        </p:txBody>
      </p:sp>
      <p:cxnSp>
        <p:nvCxnSpPr>
          <p:cNvPr id="106" name="Straight Connector 105"/>
          <p:cNvCxnSpPr/>
          <p:nvPr/>
        </p:nvCxnSpPr>
        <p:spPr>
          <a:xfrm flipV="1">
            <a:off x="2217615" y="4381692"/>
            <a:ext cx="506137"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27140" y="5355115"/>
            <a:ext cx="359438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20636" y="5170449"/>
            <a:ext cx="992856" cy="369332"/>
          </a:xfrm>
          <a:prstGeom prst="rect">
            <a:avLst/>
          </a:prstGeom>
          <a:noFill/>
        </p:spPr>
        <p:txBody>
          <a:bodyPr wrap="square" lIns="91440" tIns="45720" rIns="91440" bIns="45720" rtlCol="0">
            <a:spAutoFit/>
          </a:bodyPr>
          <a:lstStyle/>
          <a:p>
            <a:pPr algn="r"/>
            <a:r>
              <a:rPr lang="en-US" sz="1800" dirty="0"/>
              <a:t>Interrupt</a:t>
            </a:r>
          </a:p>
        </p:txBody>
      </p:sp>
      <p:sp>
        <p:nvSpPr>
          <p:cNvPr id="30" name="Rounded Rectangle 29"/>
          <p:cNvSpPr/>
          <p:nvPr/>
        </p:nvSpPr>
        <p:spPr>
          <a:xfrm>
            <a:off x="2723753" y="3118212"/>
            <a:ext cx="904766" cy="2935472"/>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1" name="TextBox 30"/>
          <p:cNvSpPr txBox="1"/>
          <p:nvPr/>
        </p:nvSpPr>
        <p:spPr>
          <a:xfrm>
            <a:off x="2727689" y="3115864"/>
            <a:ext cx="900829" cy="369332"/>
          </a:xfrm>
          <a:prstGeom prst="rect">
            <a:avLst/>
          </a:prstGeom>
          <a:noFill/>
        </p:spPr>
        <p:txBody>
          <a:bodyPr wrap="square" lIns="91440" tIns="45720" rIns="91440" bIns="45720" rtlCol="0">
            <a:spAutoFit/>
          </a:bodyPr>
          <a:lstStyle/>
          <a:p>
            <a:pPr algn="ctr"/>
            <a:r>
              <a:rPr lang="en-US" sz="1800" b="1" dirty="0" err="1"/>
              <a:t>axi_lite</a:t>
            </a:r>
            <a:endParaRPr lang="en-US" sz="4400" b="1" dirty="0"/>
          </a:p>
        </p:txBody>
      </p:sp>
      <p:cxnSp>
        <p:nvCxnSpPr>
          <p:cNvPr id="69" name="Straight Connector 68"/>
          <p:cNvCxnSpPr/>
          <p:nvPr/>
        </p:nvCxnSpPr>
        <p:spPr>
          <a:xfrm>
            <a:off x="2727689" y="5355115"/>
            <a:ext cx="900830"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9" idx="1"/>
          </p:cNvCxnSpPr>
          <p:nvPr/>
        </p:nvCxnSpPr>
        <p:spPr>
          <a:xfrm>
            <a:off x="3628519" y="5648325"/>
            <a:ext cx="829013" cy="0"/>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673763" y="5460678"/>
            <a:ext cx="992856" cy="369332"/>
          </a:xfrm>
          <a:prstGeom prst="rect">
            <a:avLst/>
          </a:prstGeom>
          <a:noFill/>
        </p:spPr>
        <p:txBody>
          <a:bodyPr wrap="square" lIns="91440" tIns="45720" rIns="91440" bIns="45720" rtlCol="0">
            <a:spAutoFit/>
          </a:bodyPr>
          <a:lstStyle/>
          <a:p>
            <a:pPr algn="r"/>
            <a:r>
              <a:rPr lang="en-US" sz="1800" dirty="0"/>
              <a:t>slv_reg3</a:t>
            </a:r>
          </a:p>
        </p:txBody>
      </p:sp>
      <p:cxnSp>
        <p:nvCxnSpPr>
          <p:cNvPr id="102" name="Straight Connector 101"/>
          <p:cNvCxnSpPr>
            <a:endCxn id="66" idx="1"/>
          </p:cNvCxnSpPr>
          <p:nvPr/>
        </p:nvCxnSpPr>
        <p:spPr>
          <a:xfrm>
            <a:off x="3628518" y="5355115"/>
            <a:ext cx="2183483"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4457532" y="5175748"/>
            <a:ext cx="962193" cy="784247"/>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6" name="TextBox 95"/>
          <p:cNvSpPr txBox="1"/>
          <p:nvPr/>
        </p:nvSpPr>
        <p:spPr>
          <a:xfrm>
            <a:off x="4417134" y="5170449"/>
            <a:ext cx="741282" cy="369332"/>
          </a:xfrm>
          <a:prstGeom prst="rect">
            <a:avLst/>
          </a:prstGeom>
          <a:noFill/>
        </p:spPr>
        <p:txBody>
          <a:bodyPr wrap="square" lIns="91440" tIns="45720" rIns="91440" bIns="45720" rtlCol="0">
            <a:spAutoFit/>
          </a:bodyPr>
          <a:lstStyle/>
          <a:p>
            <a:r>
              <a:rPr lang="en-US" sz="1800" dirty="0" err="1"/>
              <a:t>flagQ</a:t>
            </a:r>
            <a:endParaRPr lang="en-US" sz="1800" dirty="0"/>
          </a:p>
        </p:txBody>
      </p:sp>
      <p:sp>
        <p:nvSpPr>
          <p:cNvPr id="97" name="TextBox 96"/>
          <p:cNvSpPr txBox="1"/>
          <p:nvPr/>
        </p:nvSpPr>
        <p:spPr>
          <a:xfrm>
            <a:off x="4675037" y="5170449"/>
            <a:ext cx="741282" cy="369332"/>
          </a:xfrm>
          <a:prstGeom prst="rect">
            <a:avLst/>
          </a:prstGeom>
          <a:noFill/>
        </p:spPr>
        <p:txBody>
          <a:bodyPr wrap="square" lIns="91440" tIns="45720" rIns="91440" bIns="45720" rtlCol="0">
            <a:spAutoFit/>
          </a:bodyPr>
          <a:lstStyle/>
          <a:p>
            <a:pPr algn="r"/>
            <a:r>
              <a:rPr lang="en-US" sz="1800" dirty="0"/>
              <a:t>set</a:t>
            </a:r>
          </a:p>
        </p:txBody>
      </p:sp>
      <p:sp>
        <p:nvSpPr>
          <p:cNvPr id="99" name="TextBox 98"/>
          <p:cNvSpPr txBox="1"/>
          <p:nvPr/>
        </p:nvSpPr>
        <p:spPr>
          <a:xfrm>
            <a:off x="4457532" y="5463659"/>
            <a:ext cx="992856" cy="369332"/>
          </a:xfrm>
          <a:prstGeom prst="rect">
            <a:avLst/>
          </a:prstGeom>
          <a:noFill/>
        </p:spPr>
        <p:txBody>
          <a:bodyPr wrap="square" lIns="91440" tIns="45720" rIns="91440" bIns="45720" rtlCol="0">
            <a:spAutoFit/>
          </a:bodyPr>
          <a:lstStyle/>
          <a:p>
            <a:r>
              <a:rPr lang="en-US" sz="1800" dirty="0"/>
              <a:t>clear</a:t>
            </a:r>
          </a:p>
        </p:txBody>
      </p:sp>
    </p:spTree>
    <p:extLst>
      <p:ext uri="{BB962C8B-B14F-4D97-AF65-F5344CB8AC3E}">
        <p14:creationId xmlns:p14="http://schemas.microsoft.com/office/powerpoint/2010/main" val="26238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2" grpId="0"/>
      <p:bldP spid="78" grpId="0"/>
      <p:bldP spid="91" grpId="0"/>
      <p:bldP spid="101" grpId="0"/>
      <p:bldP spid="87" grpId="0" animBg="1"/>
      <p:bldP spid="96" grpId="0"/>
      <p:bldP spid="97" grpId="0"/>
      <p:bldP spid="9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872" y="1473958"/>
            <a:ext cx="8980630" cy="489050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3286044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Custom IP</a:t>
            </a:r>
          </a:p>
        </p:txBody>
      </p:sp>
      <p:sp>
        <p:nvSpPr>
          <p:cNvPr id="4" name="Content Placeholder 3"/>
          <p:cNvSpPr>
            <a:spLocks noGrp="1"/>
          </p:cNvSpPr>
          <p:nvPr>
            <p:ph idx="1"/>
          </p:nvPr>
        </p:nvSpPr>
        <p:spPr>
          <a:xfrm>
            <a:off x="581736" y="1523052"/>
            <a:ext cx="8131175" cy="4324350"/>
          </a:xfrm>
        </p:spPr>
        <p:txBody>
          <a:bodyPr/>
          <a:lstStyle/>
          <a:p>
            <a:r>
              <a:rPr lang="en-US" b="0" dirty="0"/>
              <a:t>Right click on custom IP and click </a:t>
            </a:r>
            <a:r>
              <a:rPr lang="en-US" dirty="0"/>
              <a:t>Edit in IP Packager</a:t>
            </a:r>
            <a:r>
              <a:rPr lang="en-US" b="0" dirty="0"/>
              <a:t> if you want to modify!  Otherwise skip to validate design.</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51</a:t>
            </a:fld>
            <a:endParaRPr lang="en-US" dirty="0">
              <a:solidFill>
                <a:srgbClr val="000000"/>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341" t="16206" b="31290"/>
          <a:stretch/>
        </p:blipFill>
        <p:spPr bwMode="auto">
          <a:xfrm>
            <a:off x="741049" y="2347676"/>
            <a:ext cx="7661903" cy="406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5167587" y="5524074"/>
            <a:ext cx="1315100"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FF0000"/>
                </a:solidFill>
                <a:effectLst/>
                <a:latin typeface="Arial" charset="0"/>
              </a:rPr>
              <a:t>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
        <p:nvSpPr>
          <p:cNvPr id="12" name="Oval 11"/>
          <p:cNvSpPr/>
          <p:nvPr/>
        </p:nvSpPr>
        <p:spPr bwMode="auto">
          <a:xfrm>
            <a:off x="5524703" y="4293799"/>
            <a:ext cx="1315100"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rgbClr val="FF0000"/>
                </a:solidFill>
                <a:latin typeface="Arial" charset="0"/>
              </a:rPr>
              <a:t>2</a:t>
            </a: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grpSp>
        <p:nvGrpSpPr>
          <p:cNvPr id="9" name="Group 8">
            <a:extLst>
              <a:ext uri="{FF2B5EF4-FFF2-40B4-BE49-F238E27FC236}">
                <a16:creationId xmlns:a16="http://schemas.microsoft.com/office/drawing/2014/main" id="{00FB08A5-BF5E-411B-9CB9-72BE538F219E}"/>
              </a:ext>
            </a:extLst>
          </p:cNvPr>
          <p:cNvGrpSpPr/>
          <p:nvPr/>
        </p:nvGrpSpPr>
        <p:grpSpPr>
          <a:xfrm>
            <a:off x="1591031" y="2626910"/>
            <a:ext cx="5743575" cy="2095500"/>
            <a:chOff x="1591031" y="2626910"/>
            <a:chExt cx="5743575" cy="209550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031" y="2626910"/>
              <a:ext cx="57435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24EE015-5F31-4C70-B42F-F20E47377D74}"/>
                </a:ext>
              </a:extLst>
            </p:cNvPr>
            <p:cNvSpPr txBox="1"/>
            <p:nvPr/>
          </p:nvSpPr>
          <p:spPr>
            <a:xfrm>
              <a:off x="5901691" y="3810536"/>
              <a:ext cx="64770" cy="138499"/>
            </a:xfrm>
            <a:prstGeom prst="rect">
              <a:avLst/>
            </a:prstGeom>
            <a:solidFill>
              <a:schemeClr val="bg1"/>
            </a:solidFill>
          </p:spPr>
          <p:txBody>
            <a:bodyPr wrap="square" lIns="0" tIns="0" rIns="0" bIns="0" rtlCol="0" anchor="ctr" anchorCtr="0">
              <a:spAutoFit/>
            </a:bodyPr>
            <a:lstStyle/>
            <a:p>
              <a:r>
                <a:rPr lang="en-US" sz="900" dirty="0">
                  <a:latin typeface="Calibri" panose="020F0502020204030204" pitchFamily="34" charset="0"/>
                  <a:cs typeface="Calibri" panose="020F0502020204030204" pitchFamily="34" charset="0"/>
                </a:rPr>
                <a:t>9</a:t>
              </a:r>
            </a:p>
          </p:txBody>
        </p:sp>
        <p:sp>
          <p:nvSpPr>
            <p:cNvPr id="10" name="TextBox 9">
              <a:extLst>
                <a:ext uri="{FF2B5EF4-FFF2-40B4-BE49-F238E27FC236}">
                  <a16:creationId xmlns:a16="http://schemas.microsoft.com/office/drawing/2014/main" id="{6419AC70-E2C7-4DEB-AC17-89B5B88EC442}"/>
                </a:ext>
              </a:extLst>
            </p:cNvPr>
            <p:cNvSpPr txBox="1"/>
            <p:nvPr/>
          </p:nvSpPr>
          <p:spPr>
            <a:xfrm>
              <a:off x="6450302" y="3810536"/>
              <a:ext cx="64770" cy="138499"/>
            </a:xfrm>
            <a:prstGeom prst="rect">
              <a:avLst/>
            </a:prstGeom>
            <a:solidFill>
              <a:schemeClr val="bg1"/>
            </a:solidFill>
          </p:spPr>
          <p:txBody>
            <a:bodyPr wrap="square" lIns="0" tIns="0" rIns="0" bIns="0" rtlCol="0" anchor="ctr" anchorCtr="0">
              <a:spAutoFit/>
            </a:bodyPr>
            <a:lstStyle/>
            <a:p>
              <a:r>
                <a:rPr lang="en-US" sz="900" dirty="0">
                  <a:latin typeface="Calibri" panose="020F0502020204030204" pitchFamily="34" charset="0"/>
                  <a:cs typeface="Calibri" panose="020F0502020204030204" pitchFamily="34" charset="0"/>
                </a:rPr>
                <a:t>9</a:t>
              </a:r>
            </a:p>
          </p:txBody>
        </p:sp>
      </p:grpSp>
    </p:spTree>
    <p:extLst>
      <p:ext uri="{BB962C8B-B14F-4D97-AF65-F5344CB8AC3E}">
        <p14:creationId xmlns:p14="http://schemas.microsoft.com/office/powerpoint/2010/main" val="13998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Create and Package Custom IP</a:t>
            </a:r>
          </a:p>
        </p:txBody>
      </p:sp>
      <p:sp>
        <p:nvSpPr>
          <p:cNvPr id="4" name="Content Placeholder 3"/>
          <p:cNvSpPr>
            <a:spLocks noGrp="1"/>
          </p:cNvSpPr>
          <p:nvPr>
            <p:ph idx="1"/>
          </p:nvPr>
        </p:nvSpPr>
        <p:spPr>
          <a:xfrm>
            <a:off x="581736" y="1523052"/>
            <a:ext cx="8131175" cy="4324350"/>
          </a:xfrm>
        </p:spPr>
        <p:txBody>
          <a:bodyPr/>
          <a:lstStyle/>
          <a:p>
            <a:r>
              <a:rPr lang="en-US" b="0" dirty="0"/>
              <a:t>Now that you updated the core you need to re-select </a:t>
            </a:r>
            <a:r>
              <a:rPr lang="en-US" dirty="0"/>
              <a:t>Review and Package</a:t>
            </a:r>
            <a:r>
              <a:rPr lang="en-US" b="0" dirty="0"/>
              <a:t> and click the </a:t>
            </a:r>
            <a:r>
              <a:rPr lang="en-US" dirty="0"/>
              <a:t>Re-package IP</a:t>
            </a:r>
            <a:r>
              <a:rPr lang="en-US" b="0" dirty="0"/>
              <a:t> button.</a:t>
            </a:r>
            <a:br>
              <a:rPr lang="en-US" dirty="0"/>
            </a:br>
            <a:endParaRPr lang="en-US" b="0" dirty="0"/>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52</a:t>
            </a:fld>
            <a:endParaRPr lang="en-US" dirty="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8" y="2378231"/>
            <a:ext cx="7888405" cy="405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4367284" y="6127844"/>
            <a:ext cx="1869744" cy="290013"/>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15382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Custom IP</a:t>
            </a:r>
          </a:p>
        </p:txBody>
      </p:sp>
      <p:sp>
        <p:nvSpPr>
          <p:cNvPr id="4" name="Content Placeholder 3"/>
          <p:cNvSpPr>
            <a:spLocks noGrp="1"/>
          </p:cNvSpPr>
          <p:nvPr>
            <p:ph idx="1"/>
          </p:nvPr>
        </p:nvSpPr>
        <p:spPr>
          <a:xfrm>
            <a:off x="581736" y="1523052"/>
            <a:ext cx="8131175" cy="4324350"/>
          </a:xfrm>
        </p:spPr>
        <p:txBody>
          <a:bodyPr/>
          <a:lstStyle/>
          <a:p>
            <a:r>
              <a:rPr lang="en-US" b="0" dirty="0"/>
              <a:t>Refresh IP Catalog, Upgrade IP and then Re-Generate</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53</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3279"/>
            <a:ext cx="9144000" cy="284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6276"/>
            <a:ext cx="9144000" cy="192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127850" y="2098485"/>
            <a:ext cx="1096735"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FF0000"/>
                </a:solidFill>
                <a:effectLst/>
                <a:latin typeface="Arial" charset="0"/>
              </a:rPr>
              <a:t>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
        <p:nvSpPr>
          <p:cNvPr id="9" name="Oval 8"/>
          <p:cNvSpPr/>
          <p:nvPr/>
        </p:nvSpPr>
        <p:spPr bwMode="auto">
          <a:xfrm>
            <a:off x="113001" y="6456699"/>
            <a:ext cx="1096735"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rgbClr val="FF0000"/>
                </a:solidFill>
                <a:latin typeface="Arial" charset="0"/>
              </a:rPr>
              <a:t>2</a:t>
            </a: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10127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Design</a:t>
            </a:r>
          </a:p>
        </p:txBody>
      </p:sp>
      <p:sp>
        <p:nvSpPr>
          <p:cNvPr id="3" name="Content Placeholder 2"/>
          <p:cNvSpPr>
            <a:spLocks noGrp="1"/>
          </p:cNvSpPr>
          <p:nvPr>
            <p:ph idx="1"/>
          </p:nvPr>
        </p:nvSpPr>
        <p:spPr/>
        <p:txBody>
          <a:bodyPr/>
          <a:lstStyle/>
          <a:p>
            <a:r>
              <a:rPr lang="en-US" dirty="0"/>
              <a:t>You should verify the addressing for all your design components before continuing.  </a:t>
            </a:r>
          </a:p>
          <a:p>
            <a:r>
              <a:rPr lang="en-US" dirty="0"/>
              <a:t>Verify that the base addresses are the same addresses used in the template C-code.</a:t>
            </a:r>
          </a:p>
          <a:p>
            <a:r>
              <a:rPr lang="en-US" dirty="0"/>
              <a:t>Should be no changes at this time. </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54</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30 July 2022</a:t>
            </a:fld>
            <a:endParaRPr lang="en-US" sz="180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81425"/>
            <a:ext cx="7620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5380326" y="4532649"/>
            <a:ext cx="1096735"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rgbClr val="FF0000"/>
                </a:solidFill>
                <a:latin typeface="Arial" charset="0"/>
              </a:rPr>
              <a:t>2</a:t>
            </a: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
        <p:nvSpPr>
          <p:cNvPr id="8" name="Oval 7"/>
          <p:cNvSpPr/>
          <p:nvPr/>
        </p:nvSpPr>
        <p:spPr bwMode="auto">
          <a:xfrm>
            <a:off x="5408901" y="4976457"/>
            <a:ext cx="1096735"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rgbClr val="FF0000"/>
                </a:solidFill>
                <a:latin typeface="Arial" charset="0"/>
              </a:rPr>
              <a:t>3</a:t>
            </a: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
        <p:nvSpPr>
          <p:cNvPr id="9" name="Oval 8"/>
          <p:cNvSpPr/>
          <p:nvPr/>
        </p:nvSpPr>
        <p:spPr bwMode="auto">
          <a:xfrm>
            <a:off x="1703676" y="3781425"/>
            <a:ext cx="1220499"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rgbClr val="FF0000"/>
                </a:solidFill>
                <a:latin typeface="Arial" charset="0"/>
              </a:rPr>
              <a:t>1</a:t>
            </a: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17864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 and Export Design</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a:pPr>
            <a:r>
              <a:rPr lang="en-US" b="0" dirty="0"/>
              <a:t>First click validate design_1</a:t>
            </a:r>
          </a:p>
          <a:p>
            <a:pPr marL="457200" indent="-457200">
              <a:buFont typeface="+mj-lt"/>
              <a:buAutoNum type="arabicPeriod"/>
            </a:pPr>
            <a:r>
              <a:rPr lang="en-US" b="0" dirty="0"/>
              <a:t>Regenerate the design_1 HDL wrapper. </a:t>
            </a:r>
          </a:p>
          <a:p>
            <a:pPr marL="457200" indent="-457200">
              <a:buFont typeface="+mj-lt"/>
              <a:buAutoNum type="arabicPeriod"/>
            </a:pPr>
            <a:r>
              <a:rPr lang="en-US" b="0" dirty="0"/>
              <a:t>Finally you need to generate the Generate Design </a:t>
            </a:r>
            <a:r>
              <a:rPr lang="en-US" b="0" dirty="0" err="1"/>
              <a:t>bitstream</a:t>
            </a:r>
            <a:r>
              <a:rPr lang="en-US" b="0" dirty="0"/>
              <a:t> </a:t>
            </a:r>
          </a:p>
          <a:p>
            <a:pPr marL="457200" indent="-457200">
              <a:buFont typeface="+mj-lt"/>
              <a:buAutoNum type="arabicPeriod"/>
            </a:pPr>
            <a:r>
              <a:rPr lang="en-US" b="0" dirty="0"/>
              <a:t>Take a coffee break while it builds</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55</a:t>
            </a:fld>
            <a:endParaRPr lang="en-US" dirty="0">
              <a:solidFill>
                <a:srgbClr val="000000"/>
              </a:solidFill>
            </a:endParaRPr>
          </a:p>
        </p:txBody>
      </p:sp>
    </p:spTree>
    <p:extLst>
      <p:ext uri="{BB962C8B-B14F-4D97-AF65-F5344CB8AC3E}">
        <p14:creationId xmlns:p14="http://schemas.microsoft.com/office/powerpoint/2010/main" val="1331824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Coffee Break</a:t>
            </a:r>
          </a:p>
        </p:txBody>
      </p:sp>
      <p:sp>
        <p:nvSpPr>
          <p:cNvPr id="5" name="Slide Number Placeholder 3"/>
          <p:cNvSpPr>
            <a:spLocks noGrp="1"/>
          </p:cNvSpPr>
          <p:nvPr>
            <p:ph type="sldNum" sz="quarter" idx="10"/>
          </p:nvPr>
        </p:nvSpPr>
        <p:spPr>
          <a:xfrm>
            <a:off x="6910388" y="6389643"/>
            <a:ext cx="2133600" cy="476250"/>
          </a:xfrm>
        </p:spPr>
        <p:txBody>
          <a:bodyPr/>
          <a:lstStyle/>
          <a:p>
            <a:pPr>
              <a:defRPr/>
            </a:pPr>
            <a:fld id="{62D6D4B2-7611-498F-8780-1EDC26277454}" type="slidenum">
              <a:rPr lang="en-US" smtClean="0">
                <a:solidFill>
                  <a:srgbClr val="000000"/>
                </a:solidFill>
              </a:rPr>
              <a:pPr>
                <a:defRPr/>
              </a:pPr>
              <a:t>56</a:t>
            </a:fld>
            <a:endParaRPr lang="en-US" dirty="0">
              <a:solidFill>
                <a:srgbClr val="000000"/>
              </a:solidFill>
            </a:endParaRPr>
          </a:p>
        </p:txBody>
      </p:sp>
      <p:sp>
        <p:nvSpPr>
          <p:cNvPr id="13" name="TextBox 12">
            <a:extLst>
              <a:ext uri="{FF2B5EF4-FFF2-40B4-BE49-F238E27FC236}">
                <a16:creationId xmlns:a16="http://schemas.microsoft.com/office/drawing/2014/main" id="{25DE9AD2-6E86-4EDC-9BBE-0C882DD2515E}"/>
              </a:ext>
            </a:extLst>
          </p:cNvPr>
          <p:cNvSpPr txBox="1"/>
          <p:nvPr/>
        </p:nvSpPr>
        <p:spPr>
          <a:xfrm>
            <a:off x="794393" y="7158000"/>
            <a:ext cx="8155214" cy="230832"/>
          </a:xfrm>
          <a:prstGeom prst="rect">
            <a:avLst/>
          </a:prstGeom>
          <a:noFill/>
        </p:spPr>
        <p:txBody>
          <a:bodyPr wrap="square" rtlCol="0">
            <a:spAutoFit/>
          </a:bodyPr>
          <a:lstStyle/>
          <a:p>
            <a:r>
              <a:rPr lang="en-US" sz="900">
                <a:hlinkClick r:id="rId2" tooltip="http://shipsontheshore.wordpress.com/2012/04/17/short-break/"/>
              </a:rPr>
              <a:t>This Photo</a:t>
            </a:r>
            <a:r>
              <a:rPr lang="en-US" sz="900"/>
              <a:t> by Unknown Author is licensed under </a:t>
            </a:r>
            <a:r>
              <a:rPr lang="en-US" sz="900">
                <a:hlinkClick r:id="rId3" tooltip="https://creativecommons.org/licenses/by-nc/3.0/"/>
              </a:rPr>
              <a:t>CC BY-NC</a:t>
            </a:r>
            <a:endParaRPr lang="en-US" sz="900"/>
          </a:p>
        </p:txBody>
      </p:sp>
      <p:sp>
        <p:nvSpPr>
          <p:cNvPr id="15" name="Content Placeholder 14">
            <a:extLst>
              <a:ext uri="{FF2B5EF4-FFF2-40B4-BE49-F238E27FC236}">
                <a16:creationId xmlns:a16="http://schemas.microsoft.com/office/drawing/2014/main" id="{45916B55-54ED-40BF-B1B7-A9A335C6039F}"/>
              </a:ext>
            </a:extLst>
          </p:cNvPr>
          <p:cNvSpPr>
            <a:spLocks noGrp="1"/>
          </p:cNvSpPr>
          <p:nvPr>
            <p:ph idx="1"/>
          </p:nvPr>
        </p:nvSpPr>
        <p:spPr/>
        <p:txBody>
          <a:bodyPr/>
          <a:lstStyle/>
          <a:p>
            <a:endParaRPr lang="en-US" dirty="0"/>
          </a:p>
        </p:txBody>
      </p:sp>
      <p:pic>
        <p:nvPicPr>
          <p:cNvPr id="12" name="Picture 11" descr="A yellow sign&#10;&#10;Description automatically generated">
            <a:extLst>
              <a:ext uri="{FF2B5EF4-FFF2-40B4-BE49-F238E27FC236}">
                <a16:creationId xmlns:a16="http://schemas.microsoft.com/office/drawing/2014/main" id="{59F9C446-3F44-4D3C-BED9-78FAFC0C30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2199822" y="1606012"/>
            <a:ext cx="4744356" cy="3989692"/>
          </a:xfrm>
          <a:prstGeom prst="rect">
            <a:avLst/>
          </a:prstGeom>
        </p:spPr>
      </p:pic>
    </p:spTree>
    <p:extLst>
      <p:ext uri="{BB962C8B-B14F-4D97-AF65-F5344CB8AC3E}">
        <p14:creationId xmlns:p14="http://schemas.microsoft.com/office/powerpoint/2010/main" val="2123850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Design</a:t>
            </a:r>
          </a:p>
        </p:txBody>
      </p:sp>
      <p:sp>
        <p:nvSpPr>
          <p:cNvPr id="4" name="Content Placeholder 3"/>
          <p:cNvSpPr>
            <a:spLocks noGrp="1"/>
          </p:cNvSpPr>
          <p:nvPr>
            <p:ph idx="1"/>
          </p:nvPr>
        </p:nvSpPr>
        <p:spPr>
          <a:xfrm>
            <a:off x="581736" y="1523052"/>
            <a:ext cx="8131175" cy="4324350"/>
          </a:xfrm>
        </p:spPr>
        <p:txBody>
          <a:bodyPr/>
          <a:lstStyle/>
          <a:p>
            <a:r>
              <a:rPr lang="en-US" b="0" dirty="0"/>
              <a:t>Exporting Hardware Design to Vitis…be sure to include the bitstream…assuming no errors</a:t>
            </a:r>
          </a:p>
        </p:txBody>
      </p:sp>
      <p:sp>
        <p:nvSpPr>
          <p:cNvPr id="5" name="Slide Number Placeholder 3"/>
          <p:cNvSpPr>
            <a:spLocks noGrp="1"/>
          </p:cNvSpPr>
          <p:nvPr>
            <p:ph type="sldNum" sz="quarter" idx="10"/>
          </p:nvPr>
        </p:nvSpPr>
        <p:spPr>
          <a:xfrm>
            <a:off x="6910388" y="6375995"/>
            <a:ext cx="2133600" cy="476250"/>
          </a:xfrm>
        </p:spPr>
        <p:txBody>
          <a:bodyPr/>
          <a:lstStyle/>
          <a:p>
            <a:pPr>
              <a:defRPr/>
            </a:pPr>
            <a:fld id="{62D6D4B2-7611-498F-8780-1EDC26277454}" type="slidenum">
              <a:rPr lang="en-US" smtClean="0">
                <a:solidFill>
                  <a:srgbClr val="000000"/>
                </a:solidFill>
              </a:rPr>
              <a:pPr>
                <a:defRPr/>
              </a:pPr>
              <a:t>57</a:t>
            </a:fld>
            <a:endParaRPr lang="en-US" dirty="0">
              <a:solidFill>
                <a:srgbClr val="000000"/>
              </a:solidFill>
            </a:endParaRPr>
          </a:p>
        </p:txBody>
      </p:sp>
      <p:pic>
        <p:nvPicPr>
          <p:cNvPr id="6" name="Picture 5">
            <a:extLst>
              <a:ext uri="{FF2B5EF4-FFF2-40B4-BE49-F238E27FC236}">
                <a16:creationId xmlns:a16="http://schemas.microsoft.com/office/drawing/2014/main" id="{72A3DF9B-93EF-7FC1-5831-CA722E89A574}"/>
              </a:ext>
            </a:extLst>
          </p:cNvPr>
          <p:cNvPicPr>
            <a:picLocks noChangeAspect="1"/>
          </p:cNvPicPr>
          <p:nvPr/>
        </p:nvPicPr>
        <p:blipFill>
          <a:blip r:embed="rId2"/>
          <a:stretch>
            <a:fillRect/>
          </a:stretch>
        </p:blipFill>
        <p:spPr>
          <a:xfrm>
            <a:off x="1140823" y="2356060"/>
            <a:ext cx="6862354" cy="3860074"/>
          </a:xfrm>
          <a:prstGeom prst="rect">
            <a:avLst/>
          </a:prstGeom>
        </p:spPr>
      </p:pic>
      <p:pic>
        <p:nvPicPr>
          <p:cNvPr id="8" name="Picture 7">
            <a:extLst>
              <a:ext uri="{FF2B5EF4-FFF2-40B4-BE49-F238E27FC236}">
                <a16:creationId xmlns:a16="http://schemas.microsoft.com/office/drawing/2014/main" id="{736C2C03-E4EE-20D4-627D-7A32226000C8}"/>
              </a:ext>
            </a:extLst>
          </p:cNvPr>
          <p:cNvPicPr>
            <a:picLocks noChangeAspect="1"/>
          </p:cNvPicPr>
          <p:nvPr/>
        </p:nvPicPr>
        <p:blipFill>
          <a:blip r:embed="rId3"/>
          <a:stretch>
            <a:fillRect/>
          </a:stretch>
        </p:blipFill>
        <p:spPr>
          <a:xfrm>
            <a:off x="1140823" y="2356060"/>
            <a:ext cx="6862354" cy="3860074"/>
          </a:xfrm>
          <a:prstGeom prst="rect">
            <a:avLst/>
          </a:prstGeom>
        </p:spPr>
      </p:pic>
      <p:pic>
        <p:nvPicPr>
          <p:cNvPr id="10" name="Picture 9">
            <a:extLst>
              <a:ext uri="{FF2B5EF4-FFF2-40B4-BE49-F238E27FC236}">
                <a16:creationId xmlns:a16="http://schemas.microsoft.com/office/drawing/2014/main" id="{391C9D89-63BF-F44B-6AAA-FE39F3D6F950}"/>
              </a:ext>
            </a:extLst>
          </p:cNvPr>
          <p:cNvPicPr>
            <a:picLocks noChangeAspect="1"/>
          </p:cNvPicPr>
          <p:nvPr/>
        </p:nvPicPr>
        <p:blipFill>
          <a:blip r:embed="rId4"/>
          <a:stretch>
            <a:fillRect/>
          </a:stretch>
        </p:blipFill>
        <p:spPr>
          <a:xfrm>
            <a:off x="1140823" y="2356060"/>
            <a:ext cx="6862354" cy="3860074"/>
          </a:xfrm>
          <a:prstGeom prst="rect">
            <a:avLst/>
          </a:prstGeom>
        </p:spPr>
      </p:pic>
      <p:pic>
        <p:nvPicPr>
          <p:cNvPr id="12" name="Picture 11">
            <a:extLst>
              <a:ext uri="{FF2B5EF4-FFF2-40B4-BE49-F238E27FC236}">
                <a16:creationId xmlns:a16="http://schemas.microsoft.com/office/drawing/2014/main" id="{776D5E78-39D2-5856-4150-A12D2248AC8C}"/>
              </a:ext>
            </a:extLst>
          </p:cNvPr>
          <p:cNvPicPr>
            <a:picLocks noChangeAspect="1"/>
          </p:cNvPicPr>
          <p:nvPr/>
        </p:nvPicPr>
        <p:blipFill>
          <a:blip r:embed="rId5"/>
          <a:stretch>
            <a:fillRect/>
          </a:stretch>
        </p:blipFill>
        <p:spPr>
          <a:xfrm>
            <a:off x="1140823" y="2356060"/>
            <a:ext cx="6862354" cy="3860074"/>
          </a:xfrm>
          <a:prstGeom prst="rect">
            <a:avLst/>
          </a:prstGeom>
        </p:spPr>
      </p:pic>
    </p:spTree>
    <p:extLst>
      <p:ext uri="{BB962C8B-B14F-4D97-AF65-F5344CB8AC3E}">
        <p14:creationId xmlns:p14="http://schemas.microsoft.com/office/powerpoint/2010/main" val="37452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Vitis</a:t>
            </a:r>
          </a:p>
        </p:txBody>
      </p:sp>
      <p:sp>
        <p:nvSpPr>
          <p:cNvPr id="4" name="Content Placeholder 3"/>
          <p:cNvSpPr>
            <a:spLocks noGrp="1"/>
          </p:cNvSpPr>
          <p:nvPr>
            <p:ph idx="1"/>
          </p:nvPr>
        </p:nvSpPr>
        <p:spPr>
          <a:xfrm>
            <a:off x="581736" y="1523052"/>
            <a:ext cx="8131175" cy="4324350"/>
          </a:xfrm>
        </p:spPr>
        <p:txBody>
          <a:bodyPr/>
          <a:lstStyle/>
          <a:p>
            <a:r>
              <a:rPr lang="en-US" b="0" dirty="0"/>
              <a:t>Go to </a:t>
            </a:r>
            <a:r>
              <a:rPr lang="en-US" dirty="0"/>
              <a:t>Tools</a:t>
            </a:r>
            <a:r>
              <a:rPr lang="en-US" b="0" dirty="0"/>
              <a:t>, select </a:t>
            </a:r>
            <a:r>
              <a:rPr lang="en-US" dirty="0"/>
              <a:t>Launch Vitis IDE, </a:t>
            </a:r>
            <a:r>
              <a:rPr lang="en-US" b="0" dirty="0"/>
              <a:t>select the </a:t>
            </a:r>
            <a:r>
              <a:rPr lang="en-US" dirty="0"/>
              <a:t>.sim</a:t>
            </a:r>
            <a:r>
              <a:rPr lang="en-US" b="0" dirty="0"/>
              <a:t> folder in your current project folder and click </a:t>
            </a:r>
            <a:r>
              <a:rPr lang="en-US" dirty="0"/>
              <a:t>Launch</a:t>
            </a:r>
            <a:r>
              <a:rPr lang="en-US" b="0" dirty="0"/>
              <a:t>. </a:t>
            </a:r>
          </a:p>
        </p:txBody>
      </p:sp>
      <p:sp>
        <p:nvSpPr>
          <p:cNvPr id="5" name="Slide Number Placeholder 3"/>
          <p:cNvSpPr>
            <a:spLocks noGrp="1"/>
          </p:cNvSpPr>
          <p:nvPr>
            <p:ph type="sldNum" sz="quarter" idx="10"/>
          </p:nvPr>
        </p:nvSpPr>
        <p:spPr>
          <a:xfrm>
            <a:off x="6910388" y="6375995"/>
            <a:ext cx="2133600" cy="476250"/>
          </a:xfrm>
        </p:spPr>
        <p:txBody>
          <a:bodyPr/>
          <a:lstStyle/>
          <a:p>
            <a:pPr>
              <a:defRPr/>
            </a:pPr>
            <a:fld id="{62D6D4B2-7611-498F-8780-1EDC26277454}" type="slidenum">
              <a:rPr lang="en-US" smtClean="0">
                <a:solidFill>
                  <a:srgbClr val="000000"/>
                </a:solidFill>
              </a:rPr>
              <a:pPr>
                <a:defRPr/>
              </a:pPr>
              <a:t>58</a:t>
            </a:fld>
            <a:endParaRPr lang="en-US" dirty="0">
              <a:solidFill>
                <a:srgbClr val="000000"/>
              </a:solidFill>
            </a:endParaRPr>
          </a:p>
        </p:txBody>
      </p:sp>
      <p:pic>
        <p:nvPicPr>
          <p:cNvPr id="6" name="Picture 5">
            <a:extLst>
              <a:ext uri="{FF2B5EF4-FFF2-40B4-BE49-F238E27FC236}">
                <a16:creationId xmlns:a16="http://schemas.microsoft.com/office/drawing/2014/main" id="{69C08308-98DB-9BFE-B26E-0C7FC29303A5}"/>
              </a:ext>
            </a:extLst>
          </p:cNvPr>
          <p:cNvPicPr>
            <a:picLocks noChangeAspect="1"/>
          </p:cNvPicPr>
          <p:nvPr/>
        </p:nvPicPr>
        <p:blipFill>
          <a:blip r:embed="rId2"/>
          <a:stretch>
            <a:fillRect/>
          </a:stretch>
        </p:blipFill>
        <p:spPr>
          <a:xfrm>
            <a:off x="1140823" y="2356060"/>
            <a:ext cx="6862354" cy="3860074"/>
          </a:xfrm>
          <a:prstGeom prst="rect">
            <a:avLst/>
          </a:prstGeom>
        </p:spPr>
      </p:pic>
      <p:pic>
        <p:nvPicPr>
          <p:cNvPr id="7" name="Picture 6">
            <a:extLst>
              <a:ext uri="{FF2B5EF4-FFF2-40B4-BE49-F238E27FC236}">
                <a16:creationId xmlns:a16="http://schemas.microsoft.com/office/drawing/2014/main" id="{CD7B09C0-31FA-4302-411C-090F26AC0007}"/>
              </a:ext>
            </a:extLst>
          </p:cNvPr>
          <p:cNvPicPr>
            <a:picLocks noChangeAspect="1"/>
          </p:cNvPicPr>
          <p:nvPr/>
        </p:nvPicPr>
        <p:blipFill>
          <a:blip r:embed="rId3"/>
          <a:stretch>
            <a:fillRect/>
          </a:stretch>
        </p:blipFill>
        <p:spPr>
          <a:xfrm>
            <a:off x="2505437" y="3335384"/>
            <a:ext cx="4133126" cy="2208676"/>
          </a:xfrm>
          <a:prstGeom prst="rect">
            <a:avLst/>
          </a:prstGeom>
        </p:spPr>
      </p:pic>
    </p:spTree>
    <p:extLst>
      <p:ext uri="{BB962C8B-B14F-4D97-AF65-F5344CB8AC3E}">
        <p14:creationId xmlns:p14="http://schemas.microsoft.com/office/powerpoint/2010/main" val="35248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64E4-E68E-D098-254A-B50E42C59B25}"/>
              </a:ext>
            </a:extLst>
          </p:cNvPr>
          <p:cNvSpPr>
            <a:spLocks noGrp="1"/>
          </p:cNvSpPr>
          <p:nvPr>
            <p:ph type="title"/>
          </p:nvPr>
        </p:nvSpPr>
        <p:spPr/>
        <p:txBody>
          <a:bodyPr/>
          <a:lstStyle/>
          <a:p>
            <a:r>
              <a:rPr lang="en-US" dirty="0"/>
              <a:t>New Vitis Project</a:t>
            </a:r>
          </a:p>
        </p:txBody>
      </p:sp>
      <p:sp>
        <p:nvSpPr>
          <p:cNvPr id="3" name="Content Placeholder 2">
            <a:extLst>
              <a:ext uri="{FF2B5EF4-FFF2-40B4-BE49-F238E27FC236}">
                <a16:creationId xmlns:a16="http://schemas.microsoft.com/office/drawing/2014/main" id="{8E5D999A-0265-9BE5-13FC-6EF03A41392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96E42C9-A87A-0914-3547-B29B8729C2A4}"/>
              </a:ext>
            </a:extLst>
          </p:cNvPr>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59</a:t>
            </a:fld>
            <a:endParaRPr lang="en-US" dirty="0">
              <a:solidFill>
                <a:srgbClr val="000000"/>
              </a:solidFill>
            </a:endParaRPr>
          </a:p>
        </p:txBody>
      </p:sp>
      <p:sp>
        <p:nvSpPr>
          <p:cNvPr id="5" name="Date Placeholder 4">
            <a:extLst>
              <a:ext uri="{FF2B5EF4-FFF2-40B4-BE49-F238E27FC236}">
                <a16:creationId xmlns:a16="http://schemas.microsoft.com/office/drawing/2014/main" id="{F9E998F5-5943-03DF-D6DB-35577A66F666}"/>
              </a:ext>
            </a:extLst>
          </p:cNvPr>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30 July 2022</a:t>
            </a:fld>
            <a:endParaRPr lang="en-US" sz="1800">
              <a:solidFill>
                <a:srgbClr val="000000"/>
              </a:solidFill>
            </a:endParaRPr>
          </a:p>
        </p:txBody>
      </p:sp>
      <p:pic>
        <p:nvPicPr>
          <p:cNvPr id="6" name="Picture 5">
            <a:extLst>
              <a:ext uri="{FF2B5EF4-FFF2-40B4-BE49-F238E27FC236}">
                <a16:creationId xmlns:a16="http://schemas.microsoft.com/office/drawing/2014/main" id="{4BED93F3-0601-5D3B-3897-B1653402AF88}"/>
              </a:ext>
            </a:extLst>
          </p:cNvPr>
          <p:cNvPicPr>
            <a:picLocks noChangeAspect="1"/>
          </p:cNvPicPr>
          <p:nvPr/>
        </p:nvPicPr>
        <p:blipFill>
          <a:blip r:embed="rId2"/>
          <a:stretch>
            <a:fillRect/>
          </a:stretch>
        </p:blipFill>
        <p:spPr>
          <a:xfrm>
            <a:off x="461554" y="1610880"/>
            <a:ext cx="8220892" cy="4642080"/>
          </a:xfrm>
          <a:prstGeom prst="rect">
            <a:avLst/>
          </a:prstGeom>
        </p:spPr>
      </p:pic>
      <p:sp>
        <p:nvSpPr>
          <p:cNvPr id="7" name="Arrow: Right 6">
            <a:extLst>
              <a:ext uri="{FF2B5EF4-FFF2-40B4-BE49-F238E27FC236}">
                <a16:creationId xmlns:a16="http://schemas.microsoft.com/office/drawing/2014/main" id="{3F27BB03-A783-F94A-C225-EF42869AA8BF}"/>
              </a:ext>
            </a:extLst>
          </p:cNvPr>
          <p:cNvSpPr/>
          <p:nvPr/>
        </p:nvSpPr>
        <p:spPr bwMode="auto">
          <a:xfrm>
            <a:off x="2560320" y="4606834"/>
            <a:ext cx="627017" cy="409303"/>
          </a:xfrm>
          <a:prstGeom prst="right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1258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a:t>
            </a:r>
          </a:p>
        </p:txBody>
      </p:sp>
      <p:sp>
        <p:nvSpPr>
          <p:cNvPr id="7" name="Rounded Rectangle 6"/>
          <p:cNvSpPr/>
          <p:nvPr/>
        </p:nvSpPr>
        <p:spPr>
          <a:xfrm>
            <a:off x="2723752" y="1673072"/>
            <a:ext cx="4697837" cy="67876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 name="TextBox 7"/>
          <p:cNvSpPr txBox="1"/>
          <p:nvPr/>
        </p:nvSpPr>
        <p:spPr>
          <a:xfrm>
            <a:off x="2806995" y="1673072"/>
            <a:ext cx="3255792" cy="369332"/>
          </a:xfrm>
          <a:prstGeom prst="rect">
            <a:avLst/>
          </a:prstGeom>
          <a:noFill/>
        </p:spPr>
        <p:txBody>
          <a:bodyPr wrap="square" lIns="91440" tIns="45720" rIns="91440" bIns="45720" rtlCol="0">
            <a:spAutoFit/>
          </a:bodyPr>
          <a:lstStyle/>
          <a:p>
            <a:r>
              <a:rPr lang="en-US" sz="1800" b="1" dirty="0"/>
              <a:t>axi_uartlite_0 @ 40600000</a:t>
            </a:r>
            <a:endParaRPr lang="en-US" sz="4400" b="1" dirty="0"/>
          </a:p>
        </p:txBody>
      </p:sp>
      <p:cxnSp>
        <p:nvCxnSpPr>
          <p:cNvPr id="9" name="Straight Connector 8"/>
          <p:cNvCxnSpPr>
            <a:endCxn id="17" idx="1"/>
          </p:cNvCxnSpPr>
          <p:nvPr/>
        </p:nvCxnSpPr>
        <p:spPr>
          <a:xfrm>
            <a:off x="3628519" y="4020022"/>
            <a:ext cx="2167568"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38671" y="3708744"/>
            <a:ext cx="1438967" cy="338554"/>
          </a:xfrm>
          <a:prstGeom prst="rect">
            <a:avLst/>
          </a:prstGeom>
          <a:noFill/>
        </p:spPr>
        <p:txBody>
          <a:bodyPr wrap="square" lIns="91440" tIns="45720" rIns="91440" bIns="45720" rtlCol="0">
            <a:spAutoFit/>
          </a:bodyPr>
          <a:lstStyle/>
          <a:p>
            <a:pPr algn="r"/>
            <a:r>
              <a:rPr lang="en-US" sz="1600" dirty="0"/>
              <a:t>S_AXI_ACLK</a:t>
            </a:r>
          </a:p>
        </p:txBody>
      </p:sp>
      <p:cxnSp>
        <p:nvCxnSpPr>
          <p:cNvPr id="11" name="Straight Connector 10"/>
          <p:cNvCxnSpPr>
            <a:endCxn id="18" idx="1"/>
          </p:cNvCxnSpPr>
          <p:nvPr/>
        </p:nvCxnSpPr>
        <p:spPr>
          <a:xfrm>
            <a:off x="3587575" y="4323884"/>
            <a:ext cx="2167567"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7751" y="4012606"/>
            <a:ext cx="1957430" cy="338554"/>
          </a:xfrm>
          <a:prstGeom prst="rect">
            <a:avLst/>
          </a:prstGeom>
          <a:noFill/>
        </p:spPr>
        <p:txBody>
          <a:bodyPr wrap="square" lIns="91440" tIns="45720" rIns="91440" bIns="45720" rtlCol="0">
            <a:spAutoFit/>
          </a:bodyPr>
          <a:lstStyle/>
          <a:p>
            <a:pPr algn="r"/>
            <a:r>
              <a:rPr lang="en-US" sz="1600" dirty="0"/>
              <a:t>S_AXI_ARESETN</a:t>
            </a:r>
          </a:p>
        </p:txBody>
      </p:sp>
      <p:cxnSp>
        <p:nvCxnSpPr>
          <p:cNvPr id="13" name="Straight Connector 12"/>
          <p:cNvCxnSpPr>
            <a:endCxn id="19" idx="1"/>
          </p:cNvCxnSpPr>
          <p:nvPr/>
        </p:nvCxnSpPr>
        <p:spPr>
          <a:xfrm flipV="1">
            <a:off x="3628519" y="4635971"/>
            <a:ext cx="2177093" cy="815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4396" y="4324693"/>
            <a:ext cx="1446034" cy="338554"/>
          </a:xfrm>
          <a:prstGeom prst="rect">
            <a:avLst/>
          </a:prstGeom>
          <a:noFill/>
        </p:spPr>
        <p:txBody>
          <a:bodyPr wrap="square" lIns="91440" tIns="45720" rIns="91440" bIns="45720" rtlCol="0">
            <a:spAutoFit/>
          </a:bodyPr>
          <a:lstStyle/>
          <a:p>
            <a:pPr algn="r"/>
            <a:r>
              <a:rPr lang="en-US" sz="1600" dirty="0"/>
              <a:t>slv_reg1</a:t>
            </a:r>
            <a:endParaRPr lang="en-US" sz="2000" dirty="0"/>
          </a:p>
        </p:txBody>
      </p:sp>
      <p:sp>
        <p:nvSpPr>
          <p:cNvPr id="17" name="TextBox 16"/>
          <p:cNvSpPr txBox="1"/>
          <p:nvPr/>
        </p:nvSpPr>
        <p:spPr>
          <a:xfrm>
            <a:off x="5796087" y="3835356"/>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18" name="TextBox 17"/>
          <p:cNvSpPr txBox="1"/>
          <p:nvPr/>
        </p:nvSpPr>
        <p:spPr>
          <a:xfrm>
            <a:off x="5755142" y="4139218"/>
            <a:ext cx="992856" cy="369332"/>
          </a:xfrm>
          <a:prstGeom prst="rect">
            <a:avLst/>
          </a:prstGeom>
          <a:noFill/>
        </p:spPr>
        <p:txBody>
          <a:bodyPr wrap="square" lIns="91440" tIns="45720" rIns="91440" bIns="45720" rtlCol="0">
            <a:spAutoFit/>
          </a:bodyPr>
          <a:lstStyle/>
          <a:p>
            <a:r>
              <a:rPr lang="en-US" sz="1800" dirty="0"/>
              <a:t> </a:t>
            </a:r>
            <a:r>
              <a:rPr lang="en-US" sz="1800" dirty="0" err="1"/>
              <a:t>reset_n</a:t>
            </a:r>
            <a:endParaRPr lang="en-US" sz="1800" dirty="0"/>
          </a:p>
        </p:txBody>
      </p:sp>
      <p:sp>
        <p:nvSpPr>
          <p:cNvPr id="19" name="TextBox 18"/>
          <p:cNvSpPr txBox="1"/>
          <p:nvPr/>
        </p:nvSpPr>
        <p:spPr>
          <a:xfrm>
            <a:off x="5805612" y="4451305"/>
            <a:ext cx="759542" cy="369332"/>
          </a:xfrm>
          <a:prstGeom prst="rect">
            <a:avLst/>
          </a:prstGeom>
          <a:noFill/>
        </p:spPr>
        <p:txBody>
          <a:bodyPr wrap="square" lIns="91440" tIns="45720" rIns="91440" bIns="45720" rtlCol="0">
            <a:spAutoFit/>
          </a:bodyPr>
          <a:lstStyle/>
          <a:p>
            <a:r>
              <a:rPr lang="en-US" sz="1800" dirty="0"/>
              <a:t>ctrl</a:t>
            </a:r>
          </a:p>
        </p:txBody>
      </p:sp>
      <p:sp>
        <p:nvSpPr>
          <p:cNvPr id="21" name="Rounded Rectangle 20"/>
          <p:cNvSpPr/>
          <p:nvPr/>
        </p:nvSpPr>
        <p:spPr>
          <a:xfrm>
            <a:off x="183773" y="1470706"/>
            <a:ext cx="8003422" cy="4891994"/>
          </a:xfrm>
          <a:prstGeom prst="roundRect">
            <a:avLst>
              <a:gd name="adj" fmla="val 62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2" name="TextBox 21"/>
          <p:cNvSpPr txBox="1"/>
          <p:nvPr/>
        </p:nvSpPr>
        <p:spPr>
          <a:xfrm>
            <a:off x="178080" y="1485476"/>
            <a:ext cx="2400532" cy="400110"/>
          </a:xfrm>
          <a:prstGeom prst="rect">
            <a:avLst/>
          </a:prstGeom>
          <a:noFill/>
        </p:spPr>
        <p:txBody>
          <a:bodyPr wrap="square" lIns="91440" tIns="45720" rIns="91440" bIns="45720" rtlCol="0">
            <a:spAutoFit/>
          </a:bodyPr>
          <a:lstStyle/>
          <a:p>
            <a:r>
              <a:rPr lang="en-US" sz="2000" b="1" dirty="0" err="1"/>
              <a:t>Artix</a:t>
            </a:r>
            <a:r>
              <a:rPr lang="en-US" sz="2000" b="1" dirty="0"/>
              <a:t> 7 (design_1)</a:t>
            </a:r>
            <a:endParaRPr lang="en-US" sz="4800" b="1" dirty="0"/>
          </a:p>
        </p:txBody>
      </p:sp>
      <p:sp>
        <p:nvSpPr>
          <p:cNvPr id="23" name="Rounded Rectangle 22"/>
          <p:cNvSpPr/>
          <p:nvPr/>
        </p:nvSpPr>
        <p:spPr>
          <a:xfrm>
            <a:off x="349288" y="2697421"/>
            <a:ext cx="1868328" cy="351287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4" name="TextBox 23"/>
          <p:cNvSpPr txBox="1"/>
          <p:nvPr/>
        </p:nvSpPr>
        <p:spPr>
          <a:xfrm>
            <a:off x="589405" y="2712588"/>
            <a:ext cx="1524000" cy="369332"/>
          </a:xfrm>
          <a:prstGeom prst="rect">
            <a:avLst/>
          </a:prstGeom>
          <a:noFill/>
        </p:spPr>
        <p:txBody>
          <a:bodyPr wrap="square" lIns="91440" tIns="45720" rIns="91440" bIns="45720" rtlCol="0">
            <a:spAutoFit/>
          </a:bodyPr>
          <a:lstStyle/>
          <a:p>
            <a:pPr algn="ctr"/>
            <a:r>
              <a:rPr lang="en-US" sz="1800" b="1" dirty="0" err="1"/>
              <a:t>MicroBlaze</a:t>
            </a:r>
            <a:endParaRPr lang="en-US" sz="4400" b="1" dirty="0"/>
          </a:p>
        </p:txBody>
      </p:sp>
      <p:sp>
        <p:nvSpPr>
          <p:cNvPr id="25" name="Rounded Rectangle 24"/>
          <p:cNvSpPr/>
          <p:nvPr/>
        </p:nvSpPr>
        <p:spPr>
          <a:xfrm>
            <a:off x="533996" y="3118211"/>
            <a:ext cx="1490615" cy="1937937"/>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7" name="Rounded Rectangle 26"/>
          <p:cNvSpPr/>
          <p:nvPr/>
        </p:nvSpPr>
        <p:spPr>
          <a:xfrm>
            <a:off x="2498963" y="2697420"/>
            <a:ext cx="5132825" cy="3512879"/>
          </a:xfrm>
          <a:prstGeom prst="roundRect">
            <a:avLst>
              <a:gd name="adj" fmla="val 95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28" name="TextBox 27"/>
          <p:cNvSpPr txBox="1"/>
          <p:nvPr/>
        </p:nvSpPr>
        <p:spPr>
          <a:xfrm>
            <a:off x="2507263" y="2712588"/>
            <a:ext cx="5478103" cy="369332"/>
          </a:xfrm>
          <a:prstGeom prst="rect">
            <a:avLst/>
          </a:prstGeom>
          <a:noFill/>
        </p:spPr>
        <p:txBody>
          <a:bodyPr wrap="square" lIns="91440" tIns="45720" rIns="91440" bIns="45720" rtlCol="0">
            <a:spAutoFit/>
          </a:bodyPr>
          <a:lstStyle/>
          <a:p>
            <a:r>
              <a:rPr lang="en-US" sz="1800" b="1" dirty="0"/>
              <a:t>my_oscope_ip_v2_0.vhd @ 0x44a00000</a:t>
            </a:r>
            <a:endParaRPr lang="en-US" sz="4400" b="1" dirty="0"/>
          </a:p>
        </p:txBody>
      </p:sp>
      <p:sp>
        <p:nvSpPr>
          <p:cNvPr id="32" name="Rounded Rectangle 31"/>
          <p:cNvSpPr/>
          <p:nvPr/>
        </p:nvSpPr>
        <p:spPr>
          <a:xfrm>
            <a:off x="4014699" y="3115864"/>
            <a:ext cx="3406891" cy="2950098"/>
          </a:xfrm>
          <a:prstGeom prst="roundRect">
            <a:avLst>
              <a:gd name="adj" fmla="val 81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3" name="TextBox 32"/>
          <p:cNvSpPr txBox="1"/>
          <p:nvPr/>
        </p:nvSpPr>
        <p:spPr>
          <a:xfrm>
            <a:off x="4018937" y="3115864"/>
            <a:ext cx="3672046" cy="338554"/>
          </a:xfrm>
          <a:prstGeom prst="rect">
            <a:avLst/>
          </a:prstGeom>
          <a:noFill/>
        </p:spPr>
        <p:txBody>
          <a:bodyPr wrap="square" lIns="91440" tIns="45720" rIns="91440" bIns="45720" rtlCol="0">
            <a:spAutoFit/>
          </a:bodyPr>
          <a:lstStyle/>
          <a:p>
            <a:r>
              <a:rPr lang="en-US" sz="1600" b="1" dirty="0"/>
              <a:t>my_oscope_ip_v2_0_S00_AXI.vhd</a:t>
            </a:r>
            <a:endParaRPr lang="en-US" sz="4000" b="1" dirty="0"/>
          </a:p>
        </p:txBody>
      </p:sp>
      <p:sp>
        <p:nvSpPr>
          <p:cNvPr id="34" name="Rounded Rectangle 33"/>
          <p:cNvSpPr/>
          <p:nvPr/>
        </p:nvSpPr>
        <p:spPr>
          <a:xfrm>
            <a:off x="5805612" y="3606440"/>
            <a:ext cx="1490615" cy="197144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5" name="TextBox 34"/>
          <p:cNvSpPr txBox="1"/>
          <p:nvPr/>
        </p:nvSpPr>
        <p:spPr>
          <a:xfrm>
            <a:off x="5783570" y="3604177"/>
            <a:ext cx="1493240" cy="369332"/>
          </a:xfrm>
          <a:prstGeom prst="rect">
            <a:avLst/>
          </a:prstGeom>
          <a:noFill/>
        </p:spPr>
        <p:txBody>
          <a:bodyPr wrap="square" lIns="91440" tIns="45720" rIns="91440" bIns="45720" rtlCol="0">
            <a:spAutoFit/>
          </a:bodyPr>
          <a:lstStyle/>
          <a:p>
            <a:pPr algn="ctr"/>
            <a:r>
              <a:rPr lang="en-US" sz="1800" b="1" dirty="0"/>
              <a:t>Lab3_dp.vhd</a:t>
            </a:r>
            <a:endParaRPr lang="en-US" sz="4400" b="1" dirty="0"/>
          </a:p>
        </p:txBody>
      </p:sp>
      <p:sp>
        <p:nvSpPr>
          <p:cNvPr id="40" name="TextBox 39"/>
          <p:cNvSpPr txBox="1"/>
          <p:nvPr/>
        </p:nvSpPr>
        <p:spPr>
          <a:xfrm>
            <a:off x="4121473" y="4607734"/>
            <a:ext cx="570681" cy="369332"/>
          </a:xfrm>
          <a:prstGeom prst="rect">
            <a:avLst/>
          </a:prstGeom>
          <a:noFill/>
        </p:spPr>
        <p:txBody>
          <a:bodyPr wrap="square" lIns="91440" tIns="45720" rIns="91440" bIns="45720" rtlCol="0">
            <a:spAutoFit/>
          </a:bodyPr>
          <a:lstStyle/>
          <a:p>
            <a:r>
              <a:rPr lang="en-US" sz="1800" dirty="0"/>
              <a:t>32</a:t>
            </a:r>
          </a:p>
        </p:txBody>
      </p:sp>
      <p:cxnSp>
        <p:nvCxnSpPr>
          <p:cNvPr id="41" name="Straight Connector 40"/>
          <p:cNvCxnSpPr/>
          <p:nvPr/>
        </p:nvCxnSpPr>
        <p:spPr>
          <a:xfrm flipV="1">
            <a:off x="4471176" y="4491729"/>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44" idx="1"/>
          </p:cNvCxnSpPr>
          <p:nvPr/>
        </p:nvCxnSpPr>
        <p:spPr>
          <a:xfrm flipV="1">
            <a:off x="3628519" y="4943119"/>
            <a:ext cx="2174745" cy="815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22048" y="4631841"/>
            <a:ext cx="1446034" cy="338554"/>
          </a:xfrm>
          <a:prstGeom prst="rect">
            <a:avLst/>
          </a:prstGeom>
          <a:noFill/>
        </p:spPr>
        <p:txBody>
          <a:bodyPr wrap="square" lIns="91440" tIns="45720" rIns="91440" bIns="45720" rtlCol="0">
            <a:spAutoFit/>
          </a:bodyPr>
          <a:lstStyle/>
          <a:p>
            <a:pPr algn="r"/>
            <a:r>
              <a:rPr lang="en-US" sz="1600" dirty="0"/>
              <a:t>slv_reg0</a:t>
            </a:r>
            <a:endParaRPr lang="en-US" sz="2000" dirty="0"/>
          </a:p>
        </p:txBody>
      </p:sp>
      <p:sp>
        <p:nvSpPr>
          <p:cNvPr id="44" name="TextBox 43"/>
          <p:cNvSpPr txBox="1"/>
          <p:nvPr/>
        </p:nvSpPr>
        <p:spPr>
          <a:xfrm>
            <a:off x="5803264" y="4758453"/>
            <a:ext cx="759542" cy="369332"/>
          </a:xfrm>
          <a:prstGeom prst="rect">
            <a:avLst/>
          </a:prstGeom>
          <a:noFill/>
        </p:spPr>
        <p:txBody>
          <a:bodyPr wrap="square" lIns="91440" tIns="45720" rIns="91440" bIns="45720" rtlCol="0">
            <a:spAutoFit/>
          </a:bodyPr>
          <a:lstStyle/>
          <a:p>
            <a:r>
              <a:rPr lang="en-US" sz="1800" dirty="0"/>
              <a:t>Q/D</a:t>
            </a:r>
          </a:p>
        </p:txBody>
      </p:sp>
      <p:sp>
        <p:nvSpPr>
          <p:cNvPr id="45" name="TextBox 44"/>
          <p:cNvSpPr txBox="1"/>
          <p:nvPr/>
        </p:nvSpPr>
        <p:spPr>
          <a:xfrm>
            <a:off x="4119125" y="4914882"/>
            <a:ext cx="570681" cy="369332"/>
          </a:xfrm>
          <a:prstGeom prst="rect">
            <a:avLst/>
          </a:prstGeom>
          <a:noFill/>
        </p:spPr>
        <p:txBody>
          <a:bodyPr wrap="square" lIns="91440" tIns="45720" rIns="91440" bIns="45720" rtlCol="0">
            <a:spAutoFit/>
          </a:bodyPr>
          <a:lstStyle/>
          <a:p>
            <a:r>
              <a:rPr lang="en-US" sz="1800" dirty="0"/>
              <a:t>32</a:t>
            </a:r>
          </a:p>
        </p:txBody>
      </p:sp>
      <p:cxnSp>
        <p:nvCxnSpPr>
          <p:cNvPr id="46" name="Straight Connector 45"/>
          <p:cNvCxnSpPr/>
          <p:nvPr/>
        </p:nvCxnSpPr>
        <p:spPr>
          <a:xfrm flipV="1">
            <a:off x="4468828" y="4798877"/>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75" idx="1"/>
          </p:cNvCxnSpPr>
          <p:nvPr/>
        </p:nvCxnSpPr>
        <p:spPr>
          <a:xfrm>
            <a:off x="5593872" y="5822358"/>
            <a:ext cx="217851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7772388" y="4329717"/>
            <a:ext cx="821493" cy="1926745"/>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68" name="TextBox 67"/>
          <p:cNvSpPr txBox="1"/>
          <p:nvPr/>
        </p:nvSpPr>
        <p:spPr>
          <a:xfrm rot="16200000">
            <a:off x="7327030" y="5024242"/>
            <a:ext cx="1720330" cy="338554"/>
          </a:xfrm>
          <a:prstGeom prst="rect">
            <a:avLst/>
          </a:prstGeom>
          <a:noFill/>
        </p:spPr>
        <p:txBody>
          <a:bodyPr wrap="square" lIns="91440" tIns="45720" rIns="91440" bIns="45720" rtlCol="0">
            <a:spAutoFit/>
          </a:bodyPr>
          <a:lstStyle/>
          <a:p>
            <a:pPr algn="ctr"/>
            <a:r>
              <a:rPr lang="en-US" sz="1600" b="1" dirty="0"/>
              <a:t>Lec19.xdc</a:t>
            </a:r>
            <a:endParaRPr lang="en-US" sz="4000" b="1" dirty="0"/>
          </a:p>
        </p:txBody>
      </p:sp>
      <p:cxnSp>
        <p:nvCxnSpPr>
          <p:cNvPr id="70" name="Straight Connector 69"/>
          <p:cNvCxnSpPr/>
          <p:nvPr/>
        </p:nvCxnSpPr>
        <p:spPr>
          <a:xfrm flipV="1">
            <a:off x="5608264" y="4966434"/>
            <a:ext cx="0" cy="86655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593872" y="5775330"/>
            <a:ext cx="570681" cy="369332"/>
          </a:xfrm>
          <a:prstGeom prst="rect">
            <a:avLst/>
          </a:prstGeom>
          <a:noFill/>
        </p:spPr>
        <p:txBody>
          <a:bodyPr wrap="square" lIns="91440" tIns="45720" rIns="91440" bIns="45720" rtlCol="0">
            <a:spAutoFit/>
          </a:bodyPr>
          <a:lstStyle/>
          <a:p>
            <a:r>
              <a:rPr lang="en-US" sz="1800" dirty="0"/>
              <a:t>8</a:t>
            </a:r>
          </a:p>
        </p:txBody>
      </p:sp>
      <p:cxnSp>
        <p:nvCxnSpPr>
          <p:cNvPr id="74" name="Straight Connector 73"/>
          <p:cNvCxnSpPr/>
          <p:nvPr/>
        </p:nvCxnSpPr>
        <p:spPr>
          <a:xfrm flipV="1">
            <a:off x="5826612" y="5680591"/>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772388" y="5637692"/>
            <a:ext cx="821492" cy="369332"/>
          </a:xfrm>
          <a:prstGeom prst="rect">
            <a:avLst/>
          </a:prstGeom>
          <a:noFill/>
        </p:spPr>
        <p:txBody>
          <a:bodyPr wrap="square" lIns="91440" tIns="45720" rIns="91440" bIns="45720" rtlCol="0">
            <a:spAutoFit/>
          </a:bodyPr>
          <a:lstStyle/>
          <a:p>
            <a:pPr algn="ctr"/>
            <a:r>
              <a:rPr lang="en-US" sz="1800" dirty="0"/>
              <a:t>LED</a:t>
            </a:r>
          </a:p>
        </p:txBody>
      </p:sp>
      <p:cxnSp>
        <p:nvCxnSpPr>
          <p:cNvPr id="76" name="Straight Connector 75"/>
          <p:cNvCxnSpPr>
            <a:stCxn id="75" idx="3"/>
          </p:cNvCxnSpPr>
          <p:nvPr/>
        </p:nvCxnSpPr>
        <p:spPr>
          <a:xfrm>
            <a:off x="8593880" y="5822358"/>
            <a:ext cx="379999"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527313" y="3996704"/>
            <a:ext cx="576930" cy="1815882"/>
          </a:xfrm>
          <a:prstGeom prst="rect">
            <a:avLst/>
          </a:prstGeom>
          <a:noFill/>
        </p:spPr>
        <p:txBody>
          <a:bodyPr wrap="square" lIns="91440" tIns="45720" rIns="91440" bIns="45720" rtlCol="0">
            <a:spAutoFit/>
          </a:bodyPr>
          <a:lstStyle/>
          <a:p>
            <a:pPr algn="ctr">
              <a:spcBef>
                <a:spcPts val="0"/>
              </a:spcBef>
            </a:pPr>
            <a:r>
              <a:rPr lang="en-US" sz="1400" dirty="0"/>
              <a:t>T14</a:t>
            </a:r>
          </a:p>
          <a:p>
            <a:pPr algn="ctr">
              <a:spcBef>
                <a:spcPts val="0"/>
              </a:spcBef>
            </a:pPr>
            <a:r>
              <a:rPr lang="en-US" sz="1400" dirty="0"/>
              <a:t>T15</a:t>
            </a:r>
          </a:p>
          <a:p>
            <a:pPr algn="ctr">
              <a:spcBef>
                <a:spcPts val="0"/>
              </a:spcBef>
            </a:pPr>
            <a:r>
              <a:rPr lang="en-US" sz="1400" dirty="0"/>
              <a:t>T16</a:t>
            </a:r>
          </a:p>
          <a:p>
            <a:pPr algn="ctr">
              <a:spcBef>
                <a:spcPts val="0"/>
              </a:spcBef>
            </a:pPr>
            <a:r>
              <a:rPr lang="en-US" sz="1400" dirty="0"/>
              <a:t>U16</a:t>
            </a:r>
          </a:p>
          <a:p>
            <a:pPr algn="ctr">
              <a:spcBef>
                <a:spcPts val="0"/>
              </a:spcBef>
            </a:pPr>
            <a:r>
              <a:rPr lang="en-US" sz="1400" dirty="0"/>
              <a:t>V15</a:t>
            </a:r>
          </a:p>
          <a:p>
            <a:pPr algn="ctr">
              <a:spcBef>
                <a:spcPts val="0"/>
              </a:spcBef>
            </a:pPr>
            <a:r>
              <a:rPr lang="en-US" sz="1400" dirty="0"/>
              <a:t>W16</a:t>
            </a:r>
          </a:p>
          <a:p>
            <a:pPr algn="ctr">
              <a:spcBef>
                <a:spcPts val="0"/>
              </a:spcBef>
            </a:pPr>
            <a:r>
              <a:rPr lang="en-US" sz="1400" dirty="0"/>
              <a:t>W15</a:t>
            </a:r>
          </a:p>
          <a:p>
            <a:pPr algn="ctr">
              <a:spcBef>
                <a:spcPts val="0"/>
              </a:spcBef>
            </a:pPr>
            <a:r>
              <a:rPr lang="en-US" sz="1400" dirty="0"/>
              <a:t>Y13</a:t>
            </a:r>
          </a:p>
        </p:txBody>
      </p:sp>
      <p:sp>
        <p:nvSpPr>
          <p:cNvPr id="80" name="Rounded Rectangle 79"/>
          <p:cNvSpPr/>
          <p:nvPr/>
        </p:nvSpPr>
        <p:spPr>
          <a:xfrm>
            <a:off x="7775926" y="1685405"/>
            <a:ext cx="821493" cy="228810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1" name="TextBox 80"/>
          <p:cNvSpPr txBox="1"/>
          <p:nvPr/>
        </p:nvSpPr>
        <p:spPr>
          <a:xfrm rot="16200000">
            <a:off x="7279374" y="2750684"/>
            <a:ext cx="1354867" cy="338554"/>
          </a:xfrm>
          <a:prstGeom prst="rect">
            <a:avLst/>
          </a:prstGeom>
          <a:noFill/>
        </p:spPr>
        <p:txBody>
          <a:bodyPr wrap="square" lIns="91440" tIns="45720" rIns="91440" bIns="45720" rtlCol="0">
            <a:spAutoFit/>
          </a:bodyPr>
          <a:lstStyle/>
          <a:p>
            <a:pPr algn="ctr"/>
            <a:r>
              <a:rPr lang="en-US" sz="1600" b="1" dirty="0"/>
              <a:t>Design_1.xdc</a:t>
            </a:r>
            <a:endParaRPr lang="en-US" sz="4000" b="1" dirty="0"/>
          </a:p>
        </p:txBody>
      </p:sp>
      <p:sp>
        <p:nvSpPr>
          <p:cNvPr id="84" name="TextBox 83"/>
          <p:cNvSpPr txBox="1"/>
          <p:nvPr/>
        </p:nvSpPr>
        <p:spPr>
          <a:xfrm>
            <a:off x="8417932" y="1619344"/>
            <a:ext cx="743014" cy="523220"/>
          </a:xfrm>
          <a:prstGeom prst="rect">
            <a:avLst/>
          </a:prstGeom>
          <a:noFill/>
        </p:spPr>
        <p:txBody>
          <a:bodyPr wrap="square" lIns="91440" tIns="45720" rIns="91440" bIns="45720" rtlCol="0">
            <a:spAutoFit/>
          </a:bodyPr>
          <a:lstStyle/>
          <a:p>
            <a:pPr algn="r">
              <a:spcBef>
                <a:spcPts val="0"/>
              </a:spcBef>
            </a:pPr>
            <a:r>
              <a:rPr lang="en-US" sz="1400" dirty="0"/>
              <a:t>AA19</a:t>
            </a:r>
          </a:p>
          <a:p>
            <a:pPr algn="r">
              <a:spcBef>
                <a:spcPts val="0"/>
              </a:spcBef>
            </a:pPr>
            <a:r>
              <a:rPr lang="en-US" sz="1400" dirty="0"/>
              <a:t>V18</a:t>
            </a:r>
          </a:p>
        </p:txBody>
      </p:sp>
      <p:cxnSp>
        <p:nvCxnSpPr>
          <p:cNvPr id="85" name="Straight Connector 84"/>
          <p:cNvCxnSpPr>
            <a:stCxn id="88" idx="3"/>
            <a:endCxn id="86" idx="1"/>
          </p:cNvCxnSpPr>
          <p:nvPr/>
        </p:nvCxnSpPr>
        <p:spPr>
          <a:xfrm>
            <a:off x="7411689" y="1864320"/>
            <a:ext cx="36149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773185" y="1679654"/>
            <a:ext cx="533400" cy="369332"/>
          </a:xfrm>
          <a:prstGeom prst="rect">
            <a:avLst/>
          </a:prstGeom>
          <a:noFill/>
        </p:spPr>
        <p:txBody>
          <a:bodyPr wrap="square" lIns="91440" tIns="45720" rIns="91440" bIns="45720" rtlCol="0">
            <a:spAutoFit/>
          </a:bodyPr>
          <a:lstStyle/>
          <a:p>
            <a:r>
              <a:rPr lang="en-US" sz="1800" dirty="0"/>
              <a:t>RX</a:t>
            </a:r>
          </a:p>
        </p:txBody>
      </p:sp>
      <p:sp>
        <p:nvSpPr>
          <p:cNvPr id="88" name="TextBox 87"/>
          <p:cNvSpPr txBox="1"/>
          <p:nvPr/>
        </p:nvSpPr>
        <p:spPr>
          <a:xfrm>
            <a:off x="6878289" y="1679654"/>
            <a:ext cx="533400" cy="369332"/>
          </a:xfrm>
          <a:prstGeom prst="rect">
            <a:avLst/>
          </a:prstGeom>
          <a:noFill/>
        </p:spPr>
        <p:txBody>
          <a:bodyPr wrap="square" lIns="91440" tIns="45720" rIns="91440" bIns="45720" rtlCol="0">
            <a:spAutoFit/>
          </a:bodyPr>
          <a:lstStyle/>
          <a:p>
            <a:pPr algn="r"/>
            <a:r>
              <a:rPr lang="en-US" sz="1800" dirty="0"/>
              <a:t>RX</a:t>
            </a:r>
          </a:p>
        </p:txBody>
      </p:sp>
      <p:cxnSp>
        <p:nvCxnSpPr>
          <p:cNvPr id="92" name="Straight Connector 91"/>
          <p:cNvCxnSpPr>
            <a:stCxn id="94" idx="3"/>
            <a:endCxn id="93" idx="1"/>
          </p:cNvCxnSpPr>
          <p:nvPr/>
        </p:nvCxnSpPr>
        <p:spPr>
          <a:xfrm>
            <a:off x="7415227" y="2091151"/>
            <a:ext cx="361496"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776723" y="1906485"/>
            <a:ext cx="533400" cy="369332"/>
          </a:xfrm>
          <a:prstGeom prst="rect">
            <a:avLst/>
          </a:prstGeom>
          <a:noFill/>
        </p:spPr>
        <p:txBody>
          <a:bodyPr wrap="square" lIns="91440" tIns="45720" rIns="91440" bIns="45720" rtlCol="0">
            <a:spAutoFit/>
          </a:bodyPr>
          <a:lstStyle/>
          <a:p>
            <a:r>
              <a:rPr lang="en-US" sz="1800" dirty="0"/>
              <a:t>TX</a:t>
            </a:r>
          </a:p>
        </p:txBody>
      </p:sp>
      <p:sp>
        <p:nvSpPr>
          <p:cNvPr id="94" name="TextBox 93"/>
          <p:cNvSpPr txBox="1"/>
          <p:nvPr/>
        </p:nvSpPr>
        <p:spPr>
          <a:xfrm>
            <a:off x="6881827" y="1906485"/>
            <a:ext cx="533400" cy="369332"/>
          </a:xfrm>
          <a:prstGeom prst="rect">
            <a:avLst/>
          </a:prstGeom>
          <a:noFill/>
        </p:spPr>
        <p:txBody>
          <a:bodyPr wrap="square" lIns="91440" tIns="45720" rIns="91440" bIns="45720" rtlCol="0">
            <a:spAutoFit/>
          </a:bodyPr>
          <a:lstStyle/>
          <a:p>
            <a:pPr algn="r"/>
            <a:r>
              <a:rPr lang="en-US" sz="1800" dirty="0"/>
              <a:t>TX</a:t>
            </a:r>
          </a:p>
        </p:txBody>
      </p:sp>
      <p:cxnSp>
        <p:nvCxnSpPr>
          <p:cNvPr id="95" name="Straight Connector 94"/>
          <p:cNvCxnSpPr>
            <a:stCxn id="86" idx="3"/>
          </p:cNvCxnSpPr>
          <p:nvPr/>
        </p:nvCxnSpPr>
        <p:spPr>
          <a:xfrm>
            <a:off x="8306585" y="1864320"/>
            <a:ext cx="767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310123" y="2080380"/>
            <a:ext cx="763727" cy="1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2356366" y="2012453"/>
            <a:ext cx="0" cy="236924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endCxn id="7" idx="1"/>
          </p:cNvCxnSpPr>
          <p:nvPr/>
        </p:nvCxnSpPr>
        <p:spPr>
          <a:xfrm>
            <a:off x="2335100" y="2012452"/>
            <a:ext cx="388652"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063814" y="3305116"/>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122" name="TextBox 121"/>
          <p:cNvSpPr txBox="1"/>
          <p:nvPr/>
        </p:nvSpPr>
        <p:spPr>
          <a:xfrm>
            <a:off x="7690983" y="3510681"/>
            <a:ext cx="909769" cy="369332"/>
          </a:xfrm>
          <a:prstGeom prst="rect">
            <a:avLst/>
          </a:prstGeom>
          <a:noFill/>
        </p:spPr>
        <p:txBody>
          <a:bodyPr wrap="square" lIns="91440" tIns="45720" rIns="91440" bIns="45720" rtlCol="0">
            <a:spAutoFit/>
          </a:bodyPr>
          <a:lstStyle/>
          <a:p>
            <a:pPr algn="r"/>
            <a:r>
              <a:rPr lang="en-US" sz="1800" dirty="0" err="1"/>
              <a:t>reset_n</a:t>
            </a:r>
            <a:endParaRPr lang="en-US" sz="1800" dirty="0"/>
          </a:p>
        </p:txBody>
      </p:sp>
      <p:cxnSp>
        <p:nvCxnSpPr>
          <p:cNvPr id="123" name="Straight Connector 122"/>
          <p:cNvCxnSpPr/>
          <p:nvPr/>
        </p:nvCxnSpPr>
        <p:spPr>
          <a:xfrm>
            <a:off x="8600752" y="3485150"/>
            <a:ext cx="476636" cy="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8600752" y="3695211"/>
            <a:ext cx="476636" cy="13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8272608" y="3223540"/>
            <a:ext cx="743014" cy="523220"/>
          </a:xfrm>
          <a:prstGeom prst="rect">
            <a:avLst/>
          </a:prstGeom>
          <a:noFill/>
        </p:spPr>
        <p:txBody>
          <a:bodyPr wrap="square" lIns="91440" tIns="45720" rIns="91440" bIns="45720" rtlCol="0">
            <a:spAutoFit/>
          </a:bodyPr>
          <a:lstStyle/>
          <a:p>
            <a:pPr algn="r">
              <a:spcBef>
                <a:spcPts val="0"/>
              </a:spcBef>
            </a:pPr>
            <a:r>
              <a:rPr lang="en-US" sz="1400" dirty="0"/>
              <a:t>R4</a:t>
            </a:r>
          </a:p>
          <a:p>
            <a:pPr algn="r">
              <a:spcBef>
                <a:spcPts val="0"/>
              </a:spcBef>
            </a:pPr>
            <a:r>
              <a:rPr lang="en-US" sz="1400" dirty="0"/>
              <a:t>G4</a:t>
            </a:r>
          </a:p>
        </p:txBody>
      </p:sp>
      <p:sp>
        <p:nvSpPr>
          <p:cNvPr id="64" name="Slide Number Placeholder 3"/>
          <p:cNvSpPr>
            <a:spLocks noGrp="1"/>
          </p:cNvSpPr>
          <p:nvPr>
            <p:ph type="sldNum" sz="quarter" idx="10"/>
          </p:nvPr>
        </p:nvSpPr>
        <p:spPr>
          <a:xfrm>
            <a:off x="6910388" y="6257925"/>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cxnSp>
        <p:nvCxnSpPr>
          <p:cNvPr id="65" name="Straight Connector 64"/>
          <p:cNvCxnSpPr>
            <a:stCxn id="97" idx="3"/>
            <a:endCxn id="66" idx="1"/>
          </p:cNvCxnSpPr>
          <p:nvPr/>
        </p:nvCxnSpPr>
        <p:spPr>
          <a:xfrm>
            <a:off x="5416319" y="5355115"/>
            <a:ext cx="395682"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812001" y="5170449"/>
            <a:ext cx="992856" cy="369332"/>
          </a:xfrm>
          <a:prstGeom prst="rect">
            <a:avLst/>
          </a:prstGeom>
          <a:noFill/>
        </p:spPr>
        <p:txBody>
          <a:bodyPr wrap="square" lIns="91440" tIns="45720" rIns="91440" bIns="45720" rtlCol="0">
            <a:spAutoFit/>
          </a:bodyPr>
          <a:lstStyle/>
          <a:p>
            <a:r>
              <a:rPr lang="en-US" sz="1800" dirty="0"/>
              <a:t>roll</a:t>
            </a:r>
          </a:p>
        </p:txBody>
      </p:sp>
      <p:sp>
        <p:nvSpPr>
          <p:cNvPr id="72" name="TextBox 71"/>
          <p:cNvSpPr txBox="1"/>
          <p:nvPr/>
        </p:nvSpPr>
        <p:spPr>
          <a:xfrm>
            <a:off x="780056" y="4581945"/>
            <a:ext cx="992856" cy="369332"/>
          </a:xfrm>
          <a:prstGeom prst="rect">
            <a:avLst/>
          </a:prstGeom>
          <a:noFill/>
        </p:spPr>
        <p:txBody>
          <a:bodyPr wrap="square" lIns="91440" tIns="45720" rIns="91440" bIns="45720" rtlCol="0">
            <a:spAutoFit/>
          </a:bodyPr>
          <a:lstStyle/>
          <a:p>
            <a:pPr algn="ctr"/>
            <a:r>
              <a:rPr lang="en-US" sz="1800" dirty="0" err="1"/>
              <a:t>myISR</a:t>
            </a:r>
            <a:r>
              <a:rPr lang="en-US" sz="1800" dirty="0"/>
              <a:t>()</a:t>
            </a:r>
          </a:p>
        </p:txBody>
      </p:sp>
      <p:sp>
        <p:nvSpPr>
          <p:cNvPr id="77" name="TextBox 76"/>
          <p:cNvSpPr txBox="1"/>
          <p:nvPr/>
        </p:nvSpPr>
        <p:spPr>
          <a:xfrm>
            <a:off x="780056" y="4293915"/>
            <a:ext cx="992856" cy="369332"/>
          </a:xfrm>
          <a:prstGeom prst="rect">
            <a:avLst/>
          </a:prstGeom>
          <a:noFill/>
        </p:spPr>
        <p:txBody>
          <a:bodyPr wrap="square" lIns="91440" tIns="45720" rIns="91440" bIns="45720" rtlCol="0">
            <a:spAutoFit/>
          </a:bodyPr>
          <a:lstStyle/>
          <a:p>
            <a:pPr algn="ctr"/>
            <a:r>
              <a:rPr lang="en-US" sz="1800" dirty="0"/>
              <a:t>main()</a:t>
            </a:r>
          </a:p>
        </p:txBody>
      </p:sp>
      <p:sp>
        <p:nvSpPr>
          <p:cNvPr id="78" name="TextBox 77"/>
          <p:cNvSpPr txBox="1"/>
          <p:nvPr/>
        </p:nvSpPr>
        <p:spPr>
          <a:xfrm>
            <a:off x="3559000" y="5048593"/>
            <a:ext cx="917391" cy="338554"/>
          </a:xfrm>
          <a:prstGeom prst="rect">
            <a:avLst/>
          </a:prstGeom>
          <a:noFill/>
        </p:spPr>
        <p:txBody>
          <a:bodyPr wrap="square" lIns="91440" tIns="45720" rIns="91440" bIns="45720" rtlCol="0">
            <a:spAutoFit/>
          </a:bodyPr>
          <a:lstStyle/>
          <a:p>
            <a:pPr algn="r"/>
            <a:r>
              <a:rPr lang="en-US" sz="1600" dirty="0"/>
              <a:t>slv_reg2</a:t>
            </a:r>
            <a:endParaRPr lang="en-US" sz="2000" dirty="0"/>
          </a:p>
        </p:txBody>
      </p:sp>
      <p:sp>
        <p:nvSpPr>
          <p:cNvPr id="26" name="TextBox 25"/>
          <p:cNvSpPr txBox="1"/>
          <p:nvPr/>
        </p:nvSpPr>
        <p:spPr>
          <a:xfrm>
            <a:off x="531371" y="3118212"/>
            <a:ext cx="1524000" cy="369332"/>
          </a:xfrm>
          <a:prstGeom prst="rect">
            <a:avLst/>
          </a:prstGeom>
          <a:noFill/>
        </p:spPr>
        <p:txBody>
          <a:bodyPr wrap="square" lIns="91440" tIns="45720" rIns="91440" bIns="45720" rtlCol="0">
            <a:spAutoFit/>
          </a:bodyPr>
          <a:lstStyle/>
          <a:p>
            <a:pPr algn="ctr"/>
            <a:r>
              <a:rPr lang="en-US" sz="1800" b="1" dirty="0"/>
              <a:t>Lab3.c</a:t>
            </a:r>
            <a:endParaRPr lang="en-US" sz="4400" b="1" dirty="0"/>
          </a:p>
        </p:txBody>
      </p:sp>
      <p:cxnSp>
        <p:nvCxnSpPr>
          <p:cNvPr id="106" name="Straight Connector 105"/>
          <p:cNvCxnSpPr/>
          <p:nvPr/>
        </p:nvCxnSpPr>
        <p:spPr>
          <a:xfrm flipV="1">
            <a:off x="2217615" y="4381692"/>
            <a:ext cx="506137"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27140" y="5355115"/>
            <a:ext cx="359438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20636" y="5170449"/>
            <a:ext cx="992856" cy="369332"/>
          </a:xfrm>
          <a:prstGeom prst="rect">
            <a:avLst/>
          </a:prstGeom>
          <a:noFill/>
        </p:spPr>
        <p:txBody>
          <a:bodyPr wrap="square" lIns="91440" tIns="45720" rIns="91440" bIns="45720" rtlCol="0">
            <a:spAutoFit/>
          </a:bodyPr>
          <a:lstStyle/>
          <a:p>
            <a:pPr algn="r"/>
            <a:r>
              <a:rPr lang="en-US" sz="1800" dirty="0"/>
              <a:t>Interrupt</a:t>
            </a:r>
          </a:p>
        </p:txBody>
      </p:sp>
      <p:sp>
        <p:nvSpPr>
          <p:cNvPr id="30" name="Rounded Rectangle 29"/>
          <p:cNvSpPr/>
          <p:nvPr/>
        </p:nvSpPr>
        <p:spPr>
          <a:xfrm>
            <a:off x="2723753" y="3118212"/>
            <a:ext cx="904766" cy="2935472"/>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31" name="TextBox 30"/>
          <p:cNvSpPr txBox="1"/>
          <p:nvPr/>
        </p:nvSpPr>
        <p:spPr>
          <a:xfrm>
            <a:off x="2727689" y="3115864"/>
            <a:ext cx="900829" cy="369332"/>
          </a:xfrm>
          <a:prstGeom prst="rect">
            <a:avLst/>
          </a:prstGeom>
          <a:noFill/>
        </p:spPr>
        <p:txBody>
          <a:bodyPr wrap="square" lIns="91440" tIns="45720" rIns="91440" bIns="45720" rtlCol="0">
            <a:spAutoFit/>
          </a:bodyPr>
          <a:lstStyle/>
          <a:p>
            <a:pPr algn="ctr"/>
            <a:r>
              <a:rPr lang="en-US" sz="1800" b="1" dirty="0" err="1"/>
              <a:t>axi_lite</a:t>
            </a:r>
            <a:endParaRPr lang="en-US" sz="4400" b="1" dirty="0"/>
          </a:p>
        </p:txBody>
      </p:sp>
      <p:cxnSp>
        <p:nvCxnSpPr>
          <p:cNvPr id="69" name="Straight Connector 68"/>
          <p:cNvCxnSpPr/>
          <p:nvPr/>
        </p:nvCxnSpPr>
        <p:spPr>
          <a:xfrm>
            <a:off x="2727689" y="5355115"/>
            <a:ext cx="900830"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9" idx="1"/>
          </p:cNvCxnSpPr>
          <p:nvPr/>
        </p:nvCxnSpPr>
        <p:spPr>
          <a:xfrm>
            <a:off x="3628519" y="5648325"/>
            <a:ext cx="829013" cy="0"/>
          </a:xfrm>
          <a:prstGeom prst="line">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673763" y="5460678"/>
            <a:ext cx="992856" cy="369332"/>
          </a:xfrm>
          <a:prstGeom prst="rect">
            <a:avLst/>
          </a:prstGeom>
          <a:noFill/>
        </p:spPr>
        <p:txBody>
          <a:bodyPr wrap="square" lIns="91440" tIns="45720" rIns="91440" bIns="45720" rtlCol="0">
            <a:spAutoFit/>
          </a:bodyPr>
          <a:lstStyle/>
          <a:p>
            <a:pPr algn="r"/>
            <a:r>
              <a:rPr lang="en-US" sz="1800" dirty="0"/>
              <a:t>slv_reg3</a:t>
            </a:r>
          </a:p>
        </p:txBody>
      </p:sp>
      <p:cxnSp>
        <p:nvCxnSpPr>
          <p:cNvPr id="102" name="Straight Connector 101"/>
          <p:cNvCxnSpPr>
            <a:endCxn id="66" idx="1"/>
          </p:cNvCxnSpPr>
          <p:nvPr/>
        </p:nvCxnSpPr>
        <p:spPr>
          <a:xfrm>
            <a:off x="3628518" y="5355115"/>
            <a:ext cx="2183483"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4457532" y="5175748"/>
            <a:ext cx="962193" cy="784247"/>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6" name="TextBox 95"/>
          <p:cNvSpPr txBox="1"/>
          <p:nvPr/>
        </p:nvSpPr>
        <p:spPr>
          <a:xfrm>
            <a:off x="4417134" y="5170449"/>
            <a:ext cx="741282" cy="369332"/>
          </a:xfrm>
          <a:prstGeom prst="rect">
            <a:avLst/>
          </a:prstGeom>
          <a:noFill/>
        </p:spPr>
        <p:txBody>
          <a:bodyPr wrap="square" lIns="91440" tIns="45720" rIns="91440" bIns="45720" rtlCol="0">
            <a:spAutoFit/>
          </a:bodyPr>
          <a:lstStyle/>
          <a:p>
            <a:r>
              <a:rPr lang="en-US" sz="1800" dirty="0" err="1"/>
              <a:t>flagQ</a:t>
            </a:r>
            <a:endParaRPr lang="en-US" sz="1800" dirty="0"/>
          </a:p>
        </p:txBody>
      </p:sp>
      <p:sp>
        <p:nvSpPr>
          <p:cNvPr id="97" name="TextBox 96"/>
          <p:cNvSpPr txBox="1"/>
          <p:nvPr/>
        </p:nvSpPr>
        <p:spPr>
          <a:xfrm>
            <a:off x="4675037" y="5170449"/>
            <a:ext cx="741282" cy="369332"/>
          </a:xfrm>
          <a:prstGeom prst="rect">
            <a:avLst/>
          </a:prstGeom>
          <a:noFill/>
        </p:spPr>
        <p:txBody>
          <a:bodyPr wrap="square" lIns="91440" tIns="45720" rIns="91440" bIns="45720" rtlCol="0">
            <a:spAutoFit/>
          </a:bodyPr>
          <a:lstStyle/>
          <a:p>
            <a:pPr algn="r"/>
            <a:r>
              <a:rPr lang="en-US" sz="1800" dirty="0"/>
              <a:t>set</a:t>
            </a:r>
          </a:p>
        </p:txBody>
      </p:sp>
      <p:sp>
        <p:nvSpPr>
          <p:cNvPr id="99" name="TextBox 98"/>
          <p:cNvSpPr txBox="1"/>
          <p:nvPr/>
        </p:nvSpPr>
        <p:spPr>
          <a:xfrm>
            <a:off x="4457532" y="5463659"/>
            <a:ext cx="992856" cy="369332"/>
          </a:xfrm>
          <a:prstGeom prst="rect">
            <a:avLst/>
          </a:prstGeom>
          <a:noFill/>
        </p:spPr>
        <p:txBody>
          <a:bodyPr wrap="square" lIns="91440" tIns="45720" rIns="91440" bIns="45720" rtlCol="0">
            <a:spAutoFit/>
          </a:bodyPr>
          <a:lstStyle/>
          <a:p>
            <a:r>
              <a:rPr lang="en-US" sz="1800" dirty="0"/>
              <a:t>clear</a:t>
            </a:r>
          </a:p>
        </p:txBody>
      </p:sp>
    </p:spTree>
    <p:extLst>
      <p:ext uri="{BB962C8B-B14F-4D97-AF65-F5344CB8AC3E}">
        <p14:creationId xmlns:p14="http://schemas.microsoft.com/office/powerpoint/2010/main" val="250062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2" grpId="0"/>
      <p:bldP spid="78" grpId="0"/>
      <p:bldP spid="91" grpId="0"/>
      <p:bldP spid="101" grpId="0"/>
      <p:bldP spid="87" grpId="0" animBg="1"/>
      <p:bldP spid="96" grpId="0"/>
      <p:bldP spid="97" grpId="0"/>
      <p:bldP spid="9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1026" name="Picture 2">
            <a:extLst>
              <a:ext uri="{FF2B5EF4-FFF2-40B4-BE49-F238E27FC236}">
                <a16:creationId xmlns:a16="http://schemas.microsoft.com/office/drawing/2014/main" id="{35FBF004-B83D-A646-D549-5311B261B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917382"/>
            <a:ext cx="57150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6752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Create a new platform…</a:t>
            </a:r>
          </a:p>
          <a:p>
            <a:pPr lvl="1"/>
            <a:r>
              <a:rPr lang="en-US" dirty="0"/>
              <a:t>Add your previously created XSA file and 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5" name="Picture 4">
            <a:extLst>
              <a:ext uri="{FF2B5EF4-FFF2-40B4-BE49-F238E27FC236}">
                <a16:creationId xmlns:a16="http://schemas.microsoft.com/office/drawing/2014/main" id="{9711D31F-B7E7-3218-7969-604760532547}"/>
              </a:ext>
            </a:extLst>
          </p:cNvPr>
          <p:cNvPicPr>
            <a:picLocks noChangeAspect="1"/>
          </p:cNvPicPr>
          <p:nvPr/>
        </p:nvPicPr>
        <p:blipFill>
          <a:blip r:embed="rId2"/>
          <a:stretch>
            <a:fillRect/>
          </a:stretch>
        </p:blipFill>
        <p:spPr>
          <a:xfrm>
            <a:off x="1997464" y="2219990"/>
            <a:ext cx="5149072" cy="4189519"/>
          </a:xfrm>
          <a:prstGeom prst="rect">
            <a:avLst/>
          </a:prstGeom>
        </p:spPr>
      </p:pic>
      <p:sp>
        <p:nvSpPr>
          <p:cNvPr id="6" name="Rectangle 5">
            <a:extLst>
              <a:ext uri="{FF2B5EF4-FFF2-40B4-BE49-F238E27FC236}">
                <a16:creationId xmlns:a16="http://schemas.microsoft.com/office/drawing/2014/main" id="{F6ECE42E-C161-0125-C5E9-5233DB42690F}"/>
              </a:ext>
            </a:extLst>
          </p:cNvPr>
          <p:cNvSpPr/>
          <p:nvPr/>
        </p:nvSpPr>
        <p:spPr bwMode="auto">
          <a:xfrm>
            <a:off x="3507040" y="2934788"/>
            <a:ext cx="1805189" cy="28320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sym typeface="Wingdings" pitchFamily="2" charset="2"/>
            </a:endParaRPr>
          </a:p>
        </p:txBody>
      </p:sp>
      <p:sp>
        <p:nvSpPr>
          <p:cNvPr id="7" name="Arrow: Right 6">
            <a:extLst>
              <a:ext uri="{FF2B5EF4-FFF2-40B4-BE49-F238E27FC236}">
                <a16:creationId xmlns:a16="http://schemas.microsoft.com/office/drawing/2014/main" id="{9320B43F-D5D0-3BAD-304F-CD0C3CE32D85}"/>
              </a:ext>
            </a:extLst>
          </p:cNvPr>
          <p:cNvSpPr/>
          <p:nvPr/>
        </p:nvSpPr>
        <p:spPr bwMode="auto">
          <a:xfrm>
            <a:off x="5880031" y="3653030"/>
            <a:ext cx="611237" cy="396410"/>
          </a:xfrm>
          <a:prstGeom prst="rightArrow">
            <a:avLst/>
          </a:prstGeom>
          <a:solidFill>
            <a:srgbClr val="FF0000"/>
          </a:solidFill>
          <a:ln w="127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sym typeface="Wingdings" pitchFamily="2" charset="2"/>
            </a:endParaRPr>
          </a:p>
        </p:txBody>
      </p:sp>
      <p:pic>
        <p:nvPicPr>
          <p:cNvPr id="8" name="Picture 7">
            <a:extLst>
              <a:ext uri="{FF2B5EF4-FFF2-40B4-BE49-F238E27FC236}">
                <a16:creationId xmlns:a16="http://schemas.microsoft.com/office/drawing/2014/main" id="{A23FF3B7-0D4C-9E3B-E638-B3C6A741C163}"/>
              </a:ext>
            </a:extLst>
          </p:cNvPr>
          <p:cNvPicPr>
            <a:picLocks noChangeAspect="1"/>
          </p:cNvPicPr>
          <p:nvPr/>
        </p:nvPicPr>
        <p:blipFill>
          <a:blip r:embed="rId3"/>
          <a:stretch>
            <a:fillRect/>
          </a:stretch>
        </p:blipFill>
        <p:spPr>
          <a:xfrm>
            <a:off x="1997464" y="2219990"/>
            <a:ext cx="5145024" cy="4189519"/>
          </a:xfrm>
          <a:prstGeom prst="rect">
            <a:avLst/>
          </a:prstGeom>
        </p:spPr>
      </p:pic>
    </p:spTree>
    <p:extLst>
      <p:ext uri="{BB962C8B-B14F-4D97-AF65-F5344CB8AC3E}">
        <p14:creationId xmlns:p14="http://schemas.microsoft.com/office/powerpoint/2010/main" val="38189323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Name project and 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5" name="Picture 4">
            <a:extLst>
              <a:ext uri="{FF2B5EF4-FFF2-40B4-BE49-F238E27FC236}">
                <a16:creationId xmlns:a16="http://schemas.microsoft.com/office/drawing/2014/main" id="{9788AB52-CE68-2FF7-FD13-9AFE406169EB}"/>
              </a:ext>
            </a:extLst>
          </p:cNvPr>
          <p:cNvPicPr>
            <a:picLocks noChangeAspect="1"/>
          </p:cNvPicPr>
          <p:nvPr/>
        </p:nvPicPr>
        <p:blipFill>
          <a:blip r:embed="rId2"/>
          <a:stretch>
            <a:fillRect/>
          </a:stretch>
        </p:blipFill>
        <p:spPr>
          <a:xfrm>
            <a:off x="1898555" y="2073144"/>
            <a:ext cx="5346890" cy="4333107"/>
          </a:xfrm>
          <a:prstGeom prst="rect">
            <a:avLst/>
          </a:prstGeom>
        </p:spPr>
      </p:pic>
    </p:spTree>
    <p:extLst>
      <p:ext uri="{BB962C8B-B14F-4D97-AF65-F5344CB8AC3E}">
        <p14:creationId xmlns:p14="http://schemas.microsoft.com/office/powerpoint/2010/main" val="417830755"/>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Keep default domain settings and click next.</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4" name="Picture 3">
            <a:extLst>
              <a:ext uri="{FF2B5EF4-FFF2-40B4-BE49-F238E27FC236}">
                <a16:creationId xmlns:a16="http://schemas.microsoft.com/office/drawing/2014/main" id="{F52C8F61-E0CD-E923-BC84-5B6AA53807BB}"/>
              </a:ext>
            </a:extLst>
          </p:cNvPr>
          <p:cNvPicPr>
            <a:picLocks noChangeAspect="1"/>
          </p:cNvPicPr>
          <p:nvPr/>
        </p:nvPicPr>
        <p:blipFill>
          <a:blip r:embed="rId2"/>
          <a:stretch>
            <a:fillRect/>
          </a:stretch>
        </p:blipFill>
        <p:spPr>
          <a:xfrm>
            <a:off x="1898555" y="2073142"/>
            <a:ext cx="5332195" cy="4327657"/>
          </a:xfrm>
          <a:prstGeom prst="rect">
            <a:avLst/>
          </a:prstGeom>
        </p:spPr>
      </p:pic>
    </p:spTree>
    <p:extLst>
      <p:ext uri="{BB962C8B-B14F-4D97-AF65-F5344CB8AC3E}">
        <p14:creationId xmlns:p14="http://schemas.microsoft.com/office/powerpoint/2010/main" val="97929853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Choose </a:t>
            </a:r>
            <a:r>
              <a:rPr lang="en-US" u="sng" dirty="0"/>
              <a:t>Hello World Application</a:t>
            </a:r>
            <a:r>
              <a:rPr lang="en-US" dirty="0"/>
              <a:t> so it creates the </a:t>
            </a:r>
            <a:r>
              <a:rPr lang="en-US" dirty="0" err="1"/>
              <a:t>platform.c</a:t>
            </a:r>
            <a:r>
              <a:rPr lang="en-US" dirty="0"/>
              <a:t> and .h files for the example program.</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4" name="Picture 3">
            <a:extLst>
              <a:ext uri="{FF2B5EF4-FFF2-40B4-BE49-F238E27FC236}">
                <a16:creationId xmlns:a16="http://schemas.microsoft.com/office/drawing/2014/main" id="{F3C190CD-117D-11D7-0BF2-32836881C9C9}"/>
              </a:ext>
            </a:extLst>
          </p:cNvPr>
          <p:cNvPicPr>
            <a:picLocks noChangeAspect="1"/>
          </p:cNvPicPr>
          <p:nvPr/>
        </p:nvPicPr>
        <p:blipFill>
          <a:blip r:embed="rId2"/>
          <a:stretch>
            <a:fillRect/>
          </a:stretch>
        </p:blipFill>
        <p:spPr>
          <a:xfrm>
            <a:off x="2250108" y="2620312"/>
            <a:ext cx="4643785" cy="3780487"/>
          </a:xfrm>
          <a:prstGeom prst="rect">
            <a:avLst/>
          </a:prstGeom>
        </p:spPr>
      </p:pic>
    </p:spTree>
    <p:extLst>
      <p:ext uri="{BB962C8B-B14F-4D97-AF65-F5344CB8AC3E}">
        <p14:creationId xmlns:p14="http://schemas.microsoft.com/office/powerpoint/2010/main" val="16278613"/>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5624C65-E37E-4928-93B9-E383C76BF178}"/>
              </a:ext>
            </a:extLst>
          </p:cNvPr>
          <p:cNvSpPr>
            <a:spLocks noGrp="1"/>
          </p:cNvSpPr>
          <p:nvPr>
            <p:ph type="subTitle" idx="1"/>
          </p:nvPr>
        </p:nvSpPr>
        <p:spPr/>
        <p:txBody>
          <a:bodyPr/>
          <a:lstStyle/>
          <a:p>
            <a:r>
              <a:rPr lang="en-US" sz="2200" dirty="0"/>
              <a:t>In Vitis' Explorer pane, find the application projects “</a:t>
            </a:r>
            <a:r>
              <a:rPr lang="en-US" sz="2200" dirty="0" err="1"/>
              <a:t>src</a:t>
            </a:r>
            <a:r>
              <a:rPr lang="en-US" sz="2200" dirty="0"/>
              <a:t>” directory. Right click on </a:t>
            </a:r>
            <a:r>
              <a:rPr lang="en-US" sz="2200" dirty="0" err="1"/>
              <a:t>helloworld.c</a:t>
            </a:r>
            <a:r>
              <a:rPr lang="en-US" sz="2200" dirty="0"/>
              <a:t> and rename it to Lec_19.c.</a:t>
            </a:r>
          </a:p>
          <a:p>
            <a:endParaRPr lang="en-US" dirty="0"/>
          </a:p>
        </p:txBody>
      </p:sp>
      <p:sp>
        <p:nvSpPr>
          <p:cNvPr id="3" name="Title 2">
            <a:extLst>
              <a:ext uri="{FF2B5EF4-FFF2-40B4-BE49-F238E27FC236}">
                <a16:creationId xmlns:a16="http://schemas.microsoft.com/office/drawing/2014/main" id="{F8951BF7-7D31-67DB-1333-A1C2F70E7DE7}"/>
              </a:ext>
            </a:extLst>
          </p:cNvPr>
          <p:cNvSpPr>
            <a:spLocks noGrp="1"/>
          </p:cNvSpPr>
          <p:nvPr>
            <p:ph type="title"/>
          </p:nvPr>
        </p:nvSpPr>
        <p:spPr/>
        <p:txBody>
          <a:bodyPr/>
          <a:lstStyle/>
          <a:p>
            <a:r>
              <a:rPr lang="en-US" dirty="0"/>
              <a:t>Rename </a:t>
            </a:r>
            <a:r>
              <a:rPr lang="en-US" dirty="0" err="1"/>
              <a:t>helloworld.c</a:t>
            </a:r>
            <a:endParaRPr lang="en-US" dirty="0"/>
          </a:p>
        </p:txBody>
      </p:sp>
      <p:pic>
        <p:nvPicPr>
          <p:cNvPr id="5" name="Picture 4">
            <a:extLst>
              <a:ext uri="{FF2B5EF4-FFF2-40B4-BE49-F238E27FC236}">
                <a16:creationId xmlns:a16="http://schemas.microsoft.com/office/drawing/2014/main" id="{31AF61B1-1684-5C5C-CBD9-0A337A79D47B}"/>
              </a:ext>
            </a:extLst>
          </p:cNvPr>
          <p:cNvPicPr>
            <a:picLocks noChangeAspect="1"/>
          </p:cNvPicPr>
          <p:nvPr/>
        </p:nvPicPr>
        <p:blipFill>
          <a:blip r:embed="rId2"/>
          <a:stretch>
            <a:fillRect/>
          </a:stretch>
        </p:blipFill>
        <p:spPr>
          <a:xfrm>
            <a:off x="1267098" y="2572567"/>
            <a:ext cx="6805748" cy="3828233"/>
          </a:xfrm>
          <a:prstGeom prst="rect">
            <a:avLst/>
          </a:prstGeom>
        </p:spPr>
      </p:pic>
      <p:pic>
        <p:nvPicPr>
          <p:cNvPr id="7" name="Picture 6">
            <a:extLst>
              <a:ext uri="{FF2B5EF4-FFF2-40B4-BE49-F238E27FC236}">
                <a16:creationId xmlns:a16="http://schemas.microsoft.com/office/drawing/2014/main" id="{D00ADEB3-9CC5-A8F2-5E5F-83223389D61F}"/>
              </a:ext>
            </a:extLst>
          </p:cNvPr>
          <p:cNvPicPr>
            <a:picLocks noChangeAspect="1"/>
          </p:cNvPicPr>
          <p:nvPr/>
        </p:nvPicPr>
        <p:blipFill>
          <a:blip r:embed="rId3"/>
          <a:stretch>
            <a:fillRect/>
          </a:stretch>
        </p:blipFill>
        <p:spPr>
          <a:xfrm>
            <a:off x="1267098" y="2572567"/>
            <a:ext cx="6805748" cy="3828233"/>
          </a:xfrm>
          <a:prstGeom prst="rect">
            <a:avLst/>
          </a:prstGeom>
        </p:spPr>
      </p:pic>
    </p:spTree>
    <p:extLst>
      <p:ext uri="{BB962C8B-B14F-4D97-AF65-F5344CB8AC3E}">
        <p14:creationId xmlns:p14="http://schemas.microsoft.com/office/powerpoint/2010/main" val="4049353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E2CEAD-9C96-B53B-AC99-BBE7F59B1870}"/>
              </a:ext>
            </a:extLst>
          </p:cNvPr>
          <p:cNvSpPr>
            <a:spLocks noGrp="1"/>
          </p:cNvSpPr>
          <p:nvPr>
            <p:ph type="subTitle" idx="1"/>
          </p:nvPr>
        </p:nvSpPr>
        <p:spPr/>
        <p:txBody>
          <a:bodyPr/>
          <a:lstStyle/>
          <a:p>
            <a:r>
              <a:rPr lang="en-US" dirty="0"/>
              <a:t>Copy Lec19.c code from course website.</a:t>
            </a:r>
          </a:p>
          <a:p>
            <a:endParaRPr lang="en-US" dirty="0"/>
          </a:p>
        </p:txBody>
      </p:sp>
      <p:sp>
        <p:nvSpPr>
          <p:cNvPr id="3" name="Title 2">
            <a:extLst>
              <a:ext uri="{FF2B5EF4-FFF2-40B4-BE49-F238E27FC236}">
                <a16:creationId xmlns:a16="http://schemas.microsoft.com/office/drawing/2014/main" id="{5038D964-ACEB-9FD3-4FC9-E234B04D9242}"/>
              </a:ext>
            </a:extLst>
          </p:cNvPr>
          <p:cNvSpPr>
            <a:spLocks noGrp="1"/>
          </p:cNvSpPr>
          <p:nvPr>
            <p:ph type="title"/>
          </p:nvPr>
        </p:nvSpPr>
        <p:spPr/>
        <p:txBody>
          <a:bodyPr/>
          <a:lstStyle/>
          <a:p>
            <a:r>
              <a:rPr lang="en-US" dirty="0" err="1"/>
              <a:t>Xilix</a:t>
            </a:r>
            <a:r>
              <a:rPr lang="en-US" dirty="0"/>
              <a:t> Vitis</a:t>
            </a:r>
          </a:p>
        </p:txBody>
      </p:sp>
      <p:pic>
        <p:nvPicPr>
          <p:cNvPr id="5" name="Picture 4">
            <a:extLst>
              <a:ext uri="{FF2B5EF4-FFF2-40B4-BE49-F238E27FC236}">
                <a16:creationId xmlns:a16="http://schemas.microsoft.com/office/drawing/2014/main" id="{448F4E73-1FEC-CE58-6FBD-0F211E4F2804}"/>
              </a:ext>
            </a:extLst>
          </p:cNvPr>
          <p:cNvPicPr>
            <a:picLocks noChangeAspect="1"/>
          </p:cNvPicPr>
          <p:nvPr/>
        </p:nvPicPr>
        <p:blipFill>
          <a:blip r:embed="rId2"/>
          <a:stretch>
            <a:fillRect/>
          </a:stretch>
        </p:blipFill>
        <p:spPr>
          <a:xfrm>
            <a:off x="818605" y="2178231"/>
            <a:ext cx="7506789" cy="4222569"/>
          </a:xfrm>
          <a:prstGeom prst="rect">
            <a:avLst/>
          </a:prstGeom>
        </p:spPr>
      </p:pic>
    </p:spTree>
    <p:extLst>
      <p:ext uri="{BB962C8B-B14F-4D97-AF65-F5344CB8AC3E}">
        <p14:creationId xmlns:p14="http://schemas.microsoft.com/office/powerpoint/2010/main" val="157487865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a:extLst>
              <a:ext uri="{FF2B5EF4-FFF2-40B4-BE49-F238E27FC236}">
                <a16:creationId xmlns:a16="http://schemas.microsoft.com/office/drawing/2014/main" id="{01D5C2FA-8CD9-4785-A4AC-3A53C8F34BD5}"/>
              </a:ext>
            </a:extLst>
          </p:cNvPr>
          <p:cNvPicPr>
            <a:picLocks noChangeAspect="1"/>
          </p:cNvPicPr>
          <p:nvPr/>
        </p:nvPicPr>
        <p:blipFill>
          <a:blip r:embed="rId2"/>
          <a:stretch>
            <a:fillRect/>
          </a:stretch>
        </p:blipFill>
        <p:spPr>
          <a:xfrm>
            <a:off x="742521" y="1462352"/>
            <a:ext cx="7541670" cy="6551714"/>
          </a:xfrm>
          <a:prstGeom prst="rect">
            <a:avLst/>
          </a:prstGeom>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67</a:t>
            </a:fld>
            <a:endParaRPr lang="en-US" dirty="0">
              <a:solidFill>
                <a:srgbClr val="000000"/>
              </a:solidFill>
            </a:endParaRPr>
          </a:p>
        </p:txBody>
      </p:sp>
    </p:spTree>
    <p:extLst>
      <p:ext uri="{BB962C8B-B14F-4D97-AF65-F5344CB8AC3E}">
        <p14:creationId xmlns:p14="http://schemas.microsoft.com/office/powerpoint/2010/main" val="4152855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a:extLst>
              <a:ext uri="{FF2B5EF4-FFF2-40B4-BE49-F238E27FC236}">
                <a16:creationId xmlns:a16="http://schemas.microsoft.com/office/drawing/2014/main" id="{572F35D6-1D14-4F84-A326-93C64FB0AC04}"/>
              </a:ext>
            </a:extLst>
          </p:cNvPr>
          <p:cNvPicPr>
            <a:picLocks noChangeAspect="1"/>
          </p:cNvPicPr>
          <p:nvPr/>
        </p:nvPicPr>
        <p:blipFill>
          <a:blip r:embed="rId2"/>
          <a:stretch>
            <a:fillRect/>
          </a:stretch>
        </p:blipFill>
        <p:spPr>
          <a:xfrm>
            <a:off x="684131" y="1462093"/>
            <a:ext cx="7775739" cy="5394476"/>
          </a:xfrm>
          <a:prstGeom prst="rect">
            <a:avLst/>
          </a:prstGeom>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68</a:t>
            </a:fld>
            <a:endParaRPr lang="en-US" dirty="0">
              <a:solidFill>
                <a:srgbClr val="000000"/>
              </a:solidFill>
            </a:endParaRPr>
          </a:p>
        </p:txBody>
      </p:sp>
    </p:spTree>
    <p:extLst>
      <p:ext uri="{BB962C8B-B14F-4D97-AF65-F5344CB8AC3E}">
        <p14:creationId xmlns:p14="http://schemas.microsoft.com/office/powerpoint/2010/main" val="2394188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69</a:t>
            </a:fld>
            <a:endParaRPr lang="en-US" dirty="0">
              <a:solidFill>
                <a:srgbClr val="000000"/>
              </a:solidFill>
            </a:endParaRPr>
          </a:p>
        </p:txBody>
      </p:sp>
      <p:pic>
        <p:nvPicPr>
          <p:cNvPr id="3" name="Picture 2">
            <a:extLst>
              <a:ext uri="{FF2B5EF4-FFF2-40B4-BE49-F238E27FC236}">
                <a16:creationId xmlns:a16="http://schemas.microsoft.com/office/drawing/2014/main" id="{3B1EEDDF-0F54-4D5C-B4E6-E38FBAD42992}"/>
              </a:ext>
            </a:extLst>
          </p:cNvPr>
          <p:cNvPicPr>
            <a:picLocks noChangeAspect="1"/>
          </p:cNvPicPr>
          <p:nvPr/>
        </p:nvPicPr>
        <p:blipFill>
          <a:blip r:embed="rId2"/>
          <a:stretch>
            <a:fillRect/>
          </a:stretch>
        </p:blipFill>
        <p:spPr>
          <a:xfrm>
            <a:off x="1157288" y="1460382"/>
            <a:ext cx="6829425" cy="5781675"/>
          </a:xfrm>
          <a:prstGeom prst="rect">
            <a:avLst/>
          </a:prstGeom>
        </p:spPr>
      </p:pic>
    </p:spTree>
    <p:extLst>
      <p:ext uri="{BB962C8B-B14F-4D97-AF65-F5344CB8AC3E}">
        <p14:creationId xmlns:p14="http://schemas.microsoft.com/office/powerpoint/2010/main" val="149176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3" name="Picture 2" descr="http://ece.ninja/383/lecture/img/lecture1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00" y="1465944"/>
            <a:ext cx="7611593" cy="494491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7045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96" y="1457681"/>
            <a:ext cx="7477409" cy="495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70</a:t>
            </a:fld>
            <a:endParaRPr lang="en-US" dirty="0">
              <a:solidFill>
                <a:srgbClr val="000000"/>
              </a:solidFill>
            </a:endParaRPr>
          </a:p>
        </p:txBody>
      </p:sp>
    </p:spTree>
    <p:extLst>
      <p:ext uri="{BB962C8B-B14F-4D97-AF65-F5344CB8AC3E}">
        <p14:creationId xmlns:p14="http://schemas.microsoft.com/office/powerpoint/2010/main" val="1548462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93" y="1454767"/>
            <a:ext cx="8306012" cy="490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71</a:t>
            </a:fld>
            <a:endParaRPr lang="en-US" dirty="0">
              <a:solidFill>
                <a:srgbClr val="000000"/>
              </a:solidFill>
            </a:endParaRPr>
          </a:p>
        </p:txBody>
      </p:sp>
    </p:spTree>
    <p:extLst>
      <p:ext uri="{BB962C8B-B14F-4D97-AF65-F5344CB8AC3E}">
        <p14:creationId xmlns:p14="http://schemas.microsoft.com/office/powerpoint/2010/main" val="1297048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Lec19.c</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52" y="1465001"/>
            <a:ext cx="8211407" cy="448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72</a:t>
            </a:fld>
            <a:endParaRPr lang="en-US" dirty="0">
              <a:solidFill>
                <a:srgbClr val="000000"/>
              </a:solidFill>
            </a:endParaRPr>
          </a:p>
        </p:txBody>
      </p:sp>
    </p:spTree>
    <p:extLst>
      <p:ext uri="{BB962C8B-B14F-4D97-AF65-F5344CB8AC3E}">
        <p14:creationId xmlns:p14="http://schemas.microsoft.com/office/powerpoint/2010/main" val="38163018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Software Questions/ Notes related to handout</a:t>
            </a:r>
          </a:p>
        </p:txBody>
      </p:sp>
      <p:sp>
        <p:nvSpPr>
          <p:cNvPr id="4" name="Content Placeholder 3"/>
          <p:cNvSpPr>
            <a:spLocks noGrp="1"/>
          </p:cNvSpPr>
          <p:nvPr>
            <p:ph idx="1"/>
          </p:nvPr>
        </p:nvSpPr>
        <p:spPr>
          <a:xfrm>
            <a:off x="581736" y="1523052"/>
            <a:ext cx="8131175" cy="4324350"/>
          </a:xfrm>
        </p:spPr>
        <p:txBody>
          <a:bodyPr/>
          <a:lstStyle/>
          <a:p>
            <a:r>
              <a:rPr lang="en-US" sz="2200" b="0" dirty="0"/>
              <a:t>Why doesn't the 'c' command cause the counter to count up by 1?</a:t>
            </a:r>
          </a:p>
          <a:p>
            <a:r>
              <a:rPr lang="en-US" sz="2200" b="0" dirty="0"/>
              <a:t>On line 130, why did I subtract 0x30?</a:t>
            </a:r>
          </a:p>
          <a:p>
            <a:r>
              <a:rPr lang="en-US" sz="2200" b="0" dirty="0"/>
              <a:t>After loading the counter on line 132, something should be done that is missing.</a:t>
            </a:r>
          </a:p>
          <a:p>
            <a:r>
              <a:rPr lang="en-US" sz="2200" b="0" dirty="0"/>
              <a:t>What line of VHDL code in </a:t>
            </a:r>
            <a:r>
              <a:rPr lang="en-US" sz="2000" b="0" dirty="0"/>
              <a:t>my_counter_ip_v1_0_S00_AXI.vhd </a:t>
            </a:r>
            <a:r>
              <a:rPr lang="en-US" sz="2200" b="0" dirty="0"/>
              <a:t>is "activated" when line 80 executes?</a:t>
            </a:r>
          </a:p>
          <a:p>
            <a:r>
              <a:rPr lang="en-US" sz="2200" b="0" dirty="0"/>
              <a:t>What line of VHDL code in </a:t>
            </a:r>
            <a:r>
              <a:rPr lang="en-US" sz="2000" b="0" dirty="0"/>
              <a:t>my_counter_ip_v1_0_S00_AXI.vhd </a:t>
            </a:r>
            <a:r>
              <a:rPr lang="en-US" sz="2200" b="0" dirty="0"/>
              <a:t>is "activated" when line 141 executes?</a:t>
            </a:r>
          </a:p>
          <a:p>
            <a:r>
              <a:rPr lang="en-US" sz="2200" b="0" dirty="0"/>
              <a:t>What line of VHDL code in lec19.vhdl "activated" when line 141 executes?</a:t>
            </a:r>
          </a:p>
          <a:p>
            <a:r>
              <a:rPr lang="en-US" sz="2200" b="0" dirty="0"/>
              <a:t>What appears to be the naming convention for hardware registers?</a:t>
            </a:r>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73</a:t>
            </a:fld>
            <a:endParaRPr lang="en-US" dirty="0">
              <a:solidFill>
                <a:srgbClr val="000000"/>
              </a:solidFill>
            </a:endParaRPr>
          </a:p>
        </p:txBody>
      </p:sp>
    </p:spTree>
    <p:extLst>
      <p:ext uri="{BB962C8B-B14F-4D97-AF65-F5344CB8AC3E}">
        <p14:creationId xmlns:p14="http://schemas.microsoft.com/office/powerpoint/2010/main" val="24274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E2CEAD-9C96-B53B-AC99-BBE7F59B1870}"/>
              </a:ext>
            </a:extLst>
          </p:cNvPr>
          <p:cNvSpPr>
            <a:spLocks noGrp="1"/>
          </p:cNvSpPr>
          <p:nvPr>
            <p:ph type="subTitle" idx="1"/>
          </p:nvPr>
        </p:nvSpPr>
        <p:spPr/>
        <p:txBody>
          <a:bodyPr/>
          <a:lstStyle/>
          <a:p>
            <a:r>
              <a:rPr lang="en-US" dirty="0"/>
              <a:t>Copy Lec19.c code from course website.</a:t>
            </a:r>
          </a:p>
          <a:p>
            <a:endParaRPr lang="en-US" dirty="0"/>
          </a:p>
        </p:txBody>
      </p:sp>
      <p:sp>
        <p:nvSpPr>
          <p:cNvPr id="3" name="Title 2">
            <a:extLst>
              <a:ext uri="{FF2B5EF4-FFF2-40B4-BE49-F238E27FC236}">
                <a16:creationId xmlns:a16="http://schemas.microsoft.com/office/drawing/2014/main" id="{5038D964-ACEB-9FD3-4FC9-E234B04D9242}"/>
              </a:ext>
            </a:extLst>
          </p:cNvPr>
          <p:cNvSpPr>
            <a:spLocks noGrp="1"/>
          </p:cNvSpPr>
          <p:nvPr>
            <p:ph type="title"/>
          </p:nvPr>
        </p:nvSpPr>
        <p:spPr/>
        <p:txBody>
          <a:bodyPr/>
          <a:lstStyle/>
          <a:p>
            <a:r>
              <a:rPr lang="en-US" dirty="0"/>
              <a:t>Add C code to Source File</a:t>
            </a:r>
          </a:p>
        </p:txBody>
      </p:sp>
      <p:pic>
        <p:nvPicPr>
          <p:cNvPr id="5" name="Picture 4">
            <a:extLst>
              <a:ext uri="{FF2B5EF4-FFF2-40B4-BE49-F238E27FC236}">
                <a16:creationId xmlns:a16="http://schemas.microsoft.com/office/drawing/2014/main" id="{448F4E73-1FEC-CE58-6FBD-0F211E4F2804}"/>
              </a:ext>
            </a:extLst>
          </p:cNvPr>
          <p:cNvPicPr>
            <a:picLocks noChangeAspect="1"/>
          </p:cNvPicPr>
          <p:nvPr/>
        </p:nvPicPr>
        <p:blipFill>
          <a:blip r:embed="rId2"/>
          <a:stretch>
            <a:fillRect/>
          </a:stretch>
        </p:blipFill>
        <p:spPr>
          <a:xfrm>
            <a:off x="818605" y="2178231"/>
            <a:ext cx="7506789" cy="4222569"/>
          </a:xfrm>
          <a:prstGeom prst="rect">
            <a:avLst/>
          </a:prstGeom>
        </p:spPr>
      </p:pic>
    </p:spTree>
    <p:extLst>
      <p:ext uri="{BB962C8B-B14F-4D97-AF65-F5344CB8AC3E}">
        <p14:creationId xmlns:p14="http://schemas.microsoft.com/office/powerpoint/2010/main" val="212902725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20AB32-B0FA-CB18-6FFE-80E937740B5C}"/>
              </a:ext>
            </a:extLst>
          </p:cNvPr>
          <p:cNvSpPr>
            <a:spLocks noGrp="1"/>
          </p:cNvSpPr>
          <p:nvPr>
            <p:ph type="subTitle" idx="1"/>
          </p:nvPr>
        </p:nvSpPr>
        <p:spPr/>
        <p:txBody>
          <a:bodyPr/>
          <a:lstStyle/>
          <a:p>
            <a:r>
              <a:rPr lang="en-US" sz="2200" dirty="0"/>
              <a:t>Major error with export of Custom IP from </a:t>
            </a:r>
            <a:r>
              <a:rPr lang="en-US" sz="2200" dirty="0" err="1"/>
              <a:t>Vivado</a:t>
            </a:r>
            <a:r>
              <a:rPr lang="en-US" sz="2200" dirty="0"/>
              <a:t> to Vitis.  Error may present as:</a:t>
            </a:r>
          </a:p>
          <a:p>
            <a:pPr lvl="1"/>
            <a:r>
              <a:rPr lang="en-US" sz="1800" dirty="0"/>
              <a:t>Missing </a:t>
            </a:r>
            <a:r>
              <a:rPr lang="en-US" sz="1800" dirty="0" err="1"/>
              <a:t>xparameters.h</a:t>
            </a:r>
            <a:r>
              <a:rPr lang="en-US" sz="1800" dirty="0"/>
              <a:t> error </a:t>
            </a:r>
          </a:p>
          <a:p>
            <a:pPr lvl="1"/>
            <a:r>
              <a:rPr lang="en-US" sz="1800" dirty="0"/>
              <a:t>Failed to build the </a:t>
            </a:r>
            <a:r>
              <a:rPr lang="en-US" sz="1800" dirty="0" err="1"/>
              <a:t>bsp</a:t>
            </a:r>
            <a:r>
              <a:rPr lang="en-US" sz="1800" dirty="0"/>
              <a:t> sources for domain error</a:t>
            </a:r>
          </a:p>
          <a:p>
            <a:pPr lvl="1"/>
            <a:r>
              <a:rPr lang="en-US" sz="1800" dirty="0"/>
              <a:t>Cannot find the *.</a:t>
            </a:r>
            <a:r>
              <a:rPr lang="en-US" sz="1800" dirty="0" err="1"/>
              <a:t>xpfm</a:t>
            </a:r>
            <a:r>
              <a:rPr lang="en-US" sz="1800" dirty="0"/>
              <a:t> file </a:t>
            </a:r>
          </a:p>
          <a:p>
            <a:r>
              <a:rPr lang="en-US" sz="2200" dirty="0"/>
              <a:t>Solutions:</a:t>
            </a:r>
          </a:p>
          <a:p>
            <a:pPr lvl="1"/>
            <a:r>
              <a:rPr lang="en-US" sz="1800" dirty="0">
                <a:hlinkClick r:id="rId2"/>
              </a:rPr>
              <a:t>https://support.xilinx.com/s/article/75527?language=en_US</a:t>
            </a:r>
            <a:r>
              <a:rPr lang="en-US" sz="1800" dirty="0"/>
              <a:t> </a:t>
            </a:r>
          </a:p>
          <a:p>
            <a:pPr lvl="1"/>
            <a:r>
              <a:rPr lang="en-US" sz="1800" dirty="0">
                <a:hlinkClick r:id="rId3"/>
              </a:rPr>
              <a:t>https://support.xilinx.com/s/question/0D52E00006jpcvVSAQ/fatal-error-xparametersh-no-such-file-or-directoryxilinx-platform-definition-filexpfm-is-removed-after-building-the-project?language=en_US</a:t>
            </a:r>
            <a:r>
              <a:rPr lang="en-US" sz="1800" dirty="0"/>
              <a:t> </a:t>
            </a:r>
          </a:p>
          <a:p>
            <a:pPr lvl="1"/>
            <a:r>
              <a:rPr lang="en-US" sz="1800" dirty="0"/>
              <a:t>Update both </a:t>
            </a:r>
            <a:r>
              <a:rPr lang="en-US" sz="1800" dirty="0" err="1"/>
              <a:t>Makefiles</a:t>
            </a:r>
            <a:r>
              <a:rPr lang="en-US" sz="1800" dirty="0"/>
              <a:t> in the following Vitis subfolders (otherwise you should be able to update the </a:t>
            </a:r>
            <a:r>
              <a:rPr lang="en-US" sz="1800" dirty="0" err="1"/>
              <a:t>Makefile</a:t>
            </a:r>
            <a:r>
              <a:rPr lang="en-US" sz="1800" dirty="0"/>
              <a:t> in the </a:t>
            </a:r>
            <a:r>
              <a:rPr lang="en-US" sz="1800" dirty="0" err="1"/>
              <a:t>ip_core</a:t>
            </a:r>
            <a:r>
              <a:rPr lang="en-US" sz="1800" dirty="0"/>
              <a:t> driver folder prior to build/export):</a:t>
            </a:r>
          </a:p>
          <a:p>
            <a:pPr lvl="2"/>
            <a:r>
              <a:rPr lang="en-US" sz="1600" dirty="0"/>
              <a:t>Lecture_19_v.sim\Lecture_19_v_wrapper\</a:t>
            </a:r>
            <a:r>
              <a:rPr lang="en-US" sz="1600" dirty="0" err="1"/>
              <a:t>hw</a:t>
            </a:r>
            <a:r>
              <a:rPr lang="en-US" sz="1600" dirty="0"/>
              <a:t>\drivers\my_counter_ip_vitis_v1_0\</a:t>
            </a:r>
            <a:r>
              <a:rPr lang="en-US" sz="1600" dirty="0" err="1"/>
              <a:t>src</a:t>
            </a:r>
            <a:endParaRPr lang="en-US" sz="1600" dirty="0"/>
          </a:p>
          <a:p>
            <a:pPr lvl="2"/>
            <a:r>
              <a:rPr lang="en-US" sz="1600" dirty="0"/>
              <a:t>Lecture_19_v.sim\Lecture_19_v_wrapper\microblaze_0\standalone_microblaze_0\bsp\microblaze_0\libsrc\my_counter_ip_vitis_v1_0\src</a:t>
            </a:r>
          </a:p>
        </p:txBody>
      </p:sp>
      <p:sp>
        <p:nvSpPr>
          <p:cNvPr id="3" name="Title 2">
            <a:extLst>
              <a:ext uri="{FF2B5EF4-FFF2-40B4-BE49-F238E27FC236}">
                <a16:creationId xmlns:a16="http://schemas.microsoft.com/office/drawing/2014/main" id="{E78F9E5C-5642-9A81-23E7-CA72B501702F}"/>
              </a:ext>
            </a:extLst>
          </p:cNvPr>
          <p:cNvSpPr>
            <a:spLocks noGrp="1"/>
          </p:cNvSpPr>
          <p:nvPr>
            <p:ph type="title"/>
          </p:nvPr>
        </p:nvSpPr>
        <p:spPr/>
        <p:txBody>
          <a:bodyPr/>
          <a:lstStyle/>
          <a:p>
            <a:r>
              <a:rPr lang="en-US" dirty="0"/>
              <a:t>Issues with Vitis and IP Cores</a:t>
            </a:r>
          </a:p>
        </p:txBody>
      </p:sp>
    </p:spTree>
    <p:extLst>
      <p:ext uri="{BB962C8B-B14F-4D97-AF65-F5344CB8AC3E}">
        <p14:creationId xmlns:p14="http://schemas.microsoft.com/office/powerpoint/2010/main" val="140265876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20AB32-B0FA-CB18-6FFE-80E937740B5C}"/>
              </a:ext>
            </a:extLst>
          </p:cNvPr>
          <p:cNvSpPr>
            <a:spLocks noGrp="1"/>
          </p:cNvSpPr>
          <p:nvPr>
            <p:ph type="subTitle" idx="1"/>
          </p:nvPr>
        </p:nvSpPr>
        <p:spPr/>
        <p:txBody>
          <a:bodyPr/>
          <a:lstStyle/>
          <a:p>
            <a:pPr lvl="1"/>
            <a:r>
              <a:rPr lang="en-US" sz="1800" dirty="0"/>
              <a:t>Update the both </a:t>
            </a:r>
            <a:r>
              <a:rPr lang="en-US" sz="1800" dirty="0" err="1"/>
              <a:t>Makefiles</a:t>
            </a:r>
            <a:r>
              <a:rPr lang="en-US" sz="1800" dirty="0"/>
              <a:t> in the following subfolders using the following code (make sure you build the wrapper before the software project):</a:t>
            </a:r>
          </a:p>
          <a:p>
            <a:pPr lvl="2"/>
            <a:r>
              <a:rPr lang="en-US" sz="1600" dirty="0"/>
              <a:t>Lecture_19_v.sim\Lecture_19_v_wrapper\hw\drivers\my_counter_ip_vitis_v1_0\</a:t>
            </a:r>
            <a:r>
              <a:rPr lang="en-US" sz="1600" dirty="0" err="1"/>
              <a:t>src</a:t>
            </a:r>
            <a:endParaRPr lang="en-US" sz="1600" dirty="0"/>
          </a:p>
          <a:p>
            <a:pPr lvl="2"/>
            <a:r>
              <a:rPr lang="en-US" sz="1600" dirty="0"/>
              <a:t>Lecture_19_v.sim\Lecture_19_v_wrapper\microblaze_0\standalone_microblaze_0\bsp\microblaze_0\libsrc\my_counter_ip_vitis_v1_0\src</a:t>
            </a:r>
          </a:p>
        </p:txBody>
      </p:sp>
      <p:sp>
        <p:nvSpPr>
          <p:cNvPr id="3" name="Title 2">
            <a:extLst>
              <a:ext uri="{FF2B5EF4-FFF2-40B4-BE49-F238E27FC236}">
                <a16:creationId xmlns:a16="http://schemas.microsoft.com/office/drawing/2014/main" id="{E78F9E5C-5642-9A81-23E7-CA72B501702F}"/>
              </a:ext>
            </a:extLst>
          </p:cNvPr>
          <p:cNvSpPr>
            <a:spLocks noGrp="1"/>
          </p:cNvSpPr>
          <p:nvPr>
            <p:ph type="title"/>
          </p:nvPr>
        </p:nvSpPr>
        <p:spPr/>
        <p:txBody>
          <a:bodyPr/>
          <a:lstStyle/>
          <a:p>
            <a:r>
              <a:rPr lang="en-US" dirty="0"/>
              <a:t>Issues with Vitis and IP Cores</a:t>
            </a:r>
            <a:br>
              <a:rPr lang="en-US" dirty="0"/>
            </a:br>
            <a:r>
              <a:rPr lang="en-US" dirty="0" err="1"/>
              <a:t>Makefile</a:t>
            </a:r>
            <a:r>
              <a:rPr lang="en-US" dirty="0"/>
              <a:t> Solution</a:t>
            </a:r>
          </a:p>
        </p:txBody>
      </p:sp>
      <p:sp>
        <p:nvSpPr>
          <p:cNvPr id="4" name="TextBox 3">
            <a:extLst>
              <a:ext uri="{FF2B5EF4-FFF2-40B4-BE49-F238E27FC236}">
                <a16:creationId xmlns:a16="http://schemas.microsoft.com/office/drawing/2014/main" id="{AF9B1D0F-9F6B-0A2D-7227-B9FE50804F4E}"/>
              </a:ext>
            </a:extLst>
          </p:cNvPr>
          <p:cNvSpPr txBox="1"/>
          <p:nvPr/>
        </p:nvSpPr>
        <p:spPr>
          <a:xfrm>
            <a:off x="1169126" y="3401907"/>
            <a:ext cx="7151317" cy="6863417"/>
          </a:xfrm>
          <a:prstGeom prst="rect">
            <a:avLst/>
          </a:prstGeom>
          <a:noFill/>
        </p:spPr>
        <p:txBody>
          <a:bodyPr wrap="none" rtlCol="0">
            <a:spAutoFit/>
          </a:bodyPr>
          <a:lstStyle/>
          <a:p>
            <a:pPr algn="l">
              <a:buFont typeface="+mj-lt"/>
              <a:buAutoNum type="arabicPeriod"/>
            </a:pPr>
            <a:r>
              <a:rPr lang="en-US" sz="1100" b="0" i="0" dirty="0">
                <a:solidFill>
                  <a:srgbClr val="333333"/>
                </a:solidFill>
                <a:effectLst/>
                <a:latin typeface="Courier New" panose="02070309020205020404" pitchFamily="49" charset="0"/>
              </a:rPr>
              <a:t>COMPILER=</a:t>
            </a:r>
          </a:p>
          <a:p>
            <a:pPr algn="l">
              <a:buFont typeface="+mj-lt"/>
              <a:buAutoNum type="arabicPeriod"/>
            </a:pPr>
            <a:r>
              <a:rPr lang="en-US" sz="1100" b="0" i="0" dirty="0">
                <a:solidFill>
                  <a:srgbClr val="333333"/>
                </a:solidFill>
                <a:effectLst/>
                <a:latin typeface="Courier New" panose="02070309020205020404" pitchFamily="49" charset="0"/>
              </a:rPr>
              <a:t>ARCHIVER=</a:t>
            </a:r>
          </a:p>
          <a:p>
            <a:pPr algn="l">
              <a:buFont typeface="+mj-lt"/>
              <a:buAutoNum type="arabicPeriod"/>
            </a:pPr>
            <a:r>
              <a:rPr lang="en-US" sz="1100" b="0" i="0" dirty="0">
                <a:solidFill>
                  <a:srgbClr val="333333"/>
                </a:solidFill>
                <a:effectLst/>
                <a:latin typeface="Courier New" panose="02070309020205020404" pitchFamily="49" charset="0"/>
              </a:rPr>
              <a:t>CP=cp</a:t>
            </a:r>
          </a:p>
          <a:p>
            <a:pPr algn="l">
              <a:buFont typeface="+mj-lt"/>
              <a:buAutoNum type="arabicPeriod"/>
            </a:pPr>
            <a:r>
              <a:rPr lang="en-US" sz="1100" b="0" i="0" dirty="0">
                <a:solidFill>
                  <a:srgbClr val="333333"/>
                </a:solidFill>
                <a:effectLst/>
                <a:latin typeface="Courier New" panose="02070309020205020404" pitchFamily="49" charset="0"/>
              </a:rPr>
              <a:t>COMPILER_FLAGS=</a:t>
            </a:r>
          </a:p>
          <a:p>
            <a:pPr algn="l">
              <a:buFont typeface="+mj-lt"/>
              <a:buAutoNum type="arabicPeriod"/>
            </a:pPr>
            <a:r>
              <a:rPr lang="en-US" sz="1100" b="0" i="0" dirty="0">
                <a:solidFill>
                  <a:srgbClr val="333333"/>
                </a:solidFill>
                <a:effectLst/>
                <a:latin typeface="Courier New" panose="02070309020205020404" pitchFamily="49" charset="0"/>
              </a:rPr>
              <a:t>EXTRA_COMPILER_FLAGS=</a:t>
            </a:r>
          </a:p>
          <a:p>
            <a:pPr algn="l">
              <a:buFont typeface="+mj-lt"/>
              <a:buAutoNum type="arabicPeriod"/>
            </a:pPr>
            <a:r>
              <a:rPr lang="en-US" sz="1100" b="0" i="0" dirty="0">
                <a:solidFill>
                  <a:srgbClr val="333333"/>
                </a:solidFill>
                <a:effectLst/>
                <a:latin typeface="Courier New" panose="02070309020205020404" pitchFamily="49" charset="0"/>
              </a:rPr>
              <a:t>LIB=</a:t>
            </a:r>
            <a:r>
              <a:rPr lang="en-US" sz="1100" b="0" i="0" dirty="0" err="1">
                <a:solidFill>
                  <a:srgbClr val="333333"/>
                </a:solidFill>
                <a:effectLst/>
                <a:latin typeface="Courier New" panose="02070309020205020404" pitchFamily="49" charset="0"/>
              </a:rPr>
              <a:t>libxil.a</a:t>
            </a:r>
            <a:endParaRPr lang="en-US" sz="1100" b="0" i="0" dirty="0">
              <a:solidFill>
                <a:srgbClr val="333333"/>
              </a:solidFill>
              <a:effectLst/>
              <a:latin typeface="Courier New" panose="02070309020205020404" pitchFamily="49" charset="0"/>
            </a:endParaRPr>
          </a:p>
          <a:p>
            <a:pPr algn="l">
              <a:buFont typeface="+mj-lt"/>
              <a:buAutoNum type="arabicPeriod"/>
            </a:pPr>
            <a:r>
              <a:rPr lang="en-US" sz="1100" b="0" i="0" dirty="0">
                <a:solidFill>
                  <a:srgbClr val="333333"/>
                </a:solidFill>
                <a:effectLst/>
                <a:latin typeface="Courier New" panose="02070309020205020404" pitchFamily="49" charset="0"/>
              </a:rPr>
              <a:t> </a:t>
            </a:r>
          </a:p>
          <a:p>
            <a:pPr algn="l">
              <a:buFont typeface="+mj-lt"/>
              <a:buAutoNum type="arabicPeriod"/>
            </a:pPr>
            <a:r>
              <a:rPr lang="en-US" sz="1100" b="0" i="0" dirty="0">
                <a:solidFill>
                  <a:srgbClr val="333333"/>
                </a:solidFill>
                <a:effectLst/>
                <a:latin typeface="Courier New" panose="02070309020205020404" pitchFamily="49" charset="0"/>
              </a:rPr>
              <a:t>RELEASEDIR=../../../lib</a:t>
            </a:r>
          </a:p>
          <a:p>
            <a:pPr algn="l">
              <a:buFont typeface="+mj-lt"/>
              <a:buAutoNum type="arabicPeriod"/>
            </a:pPr>
            <a:r>
              <a:rPr lang="en-US" sz="1100" b="0" i="0" dirty="0">
                <a:solidFill>
                  <a:srgbClr val="333333"/>
                </a:solidFill>
                <a:effectLst/>
                <a:latin typeface="Courier New" panose="02070309020205020404" pitchFamily="49" charset="0"/>
              </a:rPr>
              <a:t>INCLUDEDIR=../../../include</a:t>
            </a:r>
          </a:p>
          <a:p>
            <a:pPr algn="l">
              <a:buFont typeface="+mj-lt"/>
              <a:buAutoNum type="arabicPeriod"/>
            </a:pPr>
            <a:r>
              <a:rPr lang="en-US" sz="1100" b="0" i="0" dirty="0">
                <a:solidFill>
                  <a:srgbClr val="333333"/>
                </a:solidFill>
                <a:effectLst/>
                <a:latin typeface="Courier New" panose="02070309020205020404" pitchFamily="49" charset="0"/>
              </a:rPr>
              <a:t>INCLUDES=-I./. -I${INCLUDEDIR}</a:t>
            </a:r>
          </a:p>
          <a:p>
            <a:pPr algn="l">
              <a:buFont typeface="+mj-lt"/>
              <a:buAutoNum type="arabicPeriod"/>
            </a:pPr>
            <a:r>
              <a:rPr lang="en-US" sz="1100" b="0" i="0" dirty="0">
                <a:solidFill>
                  <a:srgbClr val="333333"/>
                </a:solidFill>
                <a:effectLst/>
                <a:latin typeface="Courier New" panose="02070309020205020404" pitchFamily="49" charset="0"/>
              </a:rPr>
              <a:t> </a:t>
            </a:r>
          </a:p>
          <a:p>
            <a:pPr algn="l">
              <a:buFont typeface="+mj-lt"/>
              <a:buAutoNum type="arabicPeriod"/>
            </a:pPr>
            <a:r>
              <a:rPr lang="en-US" sz="1100" b="0" i="0" dirty="0">
                <a:solidFill>
                  <a:srgbClr val="333333"/>
                </a:solidFill>
                <a:effectLst/>
                <a:latin typeface="Courier New" panose="02070309020205020404" pitchFamily="49" charset="0"/>
              </a:rPr>
              <a:t>INCLUDEFILES=*.h</a:t>
            </a:r>
          </a:p>
          <a:p>
            <a:pPr algn="l">
              <a:buFont typeface="+mj-lt"/>
              <a:buAutoNum type="arabicPeriod"/>
            </a:pPr>
            <a:r>
              <a:rPr lang="en-US" sz="1100" b="0" i="0" dirty="0">
                <a:solidFill>
                  <a:srgbClr val="333333"/>
                </a:solidFill>
                <a:effectLst/>
                <a:latin typeface="Courier New" panose="02070309020205020404" pitchFamily="49" charset="0"/>
              </a:rPr>
              <a:t>LIBSOURCES=$(wildcard *.c)</a:t>
            </a:r>
          </a:p>
          <a:p>
            <a:pPr algn="l">
              <a:buFont typeface="+mj-lt"/>
              <a:buAutoNum type="arabicPeriod"/>
            </a:pPr>
            <a:r>
              <a:rPr lang="en-US" sz="1100" b="0" i="0" dirty="0">
                <a:solidFill>
                  <a:srgbClr val="333333"/>
                </a:solidFill>
                <a:effectLst/>
                <a:latin typeface="Courier New" panose="02070309020205020404" pitchFamily="49" charset="0"/>
              </a:rPr>
              <a:t>OBJECTS = $(</a:t>
            </a:r>
            <a:r>
              <a:rPr lang="en-US" sz="1100" b="0" i="0" dirty="0" err="1">
                <a:solidFill>
                  <a:srgbClr val="333333"/>
                </a:solidFill>
                <a:effectLst/>
                <a:latin typeface="Courier New" panose="02070309020205020404" pitchFamily="49" charset="0"/>
              </a:rPr>
              <a:t>addsuffix</a:t>
            </a:r>
            <a:r>
              <a:rPr lang="en-US" sz="1100" b="0" i="0" dirty="0">
                <a:solidFill>
                  <a:srgbClr val="333333"/>
                </a:solidFill>
                <a:effectLst/>
                <a:latin typeface="Courier New" panose="02070309020205020404" pitchFamily="49" charset="0"/>
              </a:rPr>
              <a:t> .o, $(</a:t>
            </a:r>
            <a:r>
              <a:rPr lang="en-US" sz="1100" b="0" i="0" dirty="0" err="1">
                <a:solidFill>
                  <a:srgbClr val="333333"/>
                </a:solidFill>
                <a:effectLst/>
                <a:latin typeface="Courier New" panose="02070309020205020404" pitchFamily="49" charset="0"/>
              </a:rPr>
              <a:t>basename</a:t>
            </a:r>
            <a:r>
              <a:rPr lang="en-US" sz="1100" b="0" i="0" dirty="0">
                <a:solidFill>
                  <a:srgbClr val="333333"/>
                </a:solidFill>
                <a:effectLst/>
                <a:latin typeface="Courier New" panose="02070309020205020404" pitchFamily="49" charset="0"/>
              </a:rPr>
              <a:t> $(wildcard *.c)))</a:t>
            </a:r>
          </a:p>
          <a:p>
            <a:pPr algn="l">
              <a:buFont typeface="+mj-lt"/>
              <a:buAutoNum type="arabicPeriod"/>
            </a:pPr>
            <a:r>
              <a:rPr lang="en-US" sz="1100" b="0" i="0" dirty="0">
                <a:solidFill>
                  <a:srgbClr val="333333"/>
                </a:solidFill>
                <a:effectLst/>
                <a:latin typeface="Courier New" panose="02070309020205020404" pitchFamily="49" charset="0"/>
              </a:rPr>
              <a:t>ASSEMBLY_OBJECTS = $(</a:t>
            </a:r>
            <a:r>
              <a:rPr lang="en-US" sz="1100" b="0" i="0" dirty="0" err="1">
                <a:solidFill>
                  <a:srgbClr val="333333"/>
                </a:solidFill>
                <a:effectLst/>
                <a:latin typeface="Courier New" panose="02070309020205020404" pitchFamily="49" charset="0"/>
              </a:rPr>
              <a:t>addsuffix</a:t>
            </a:r>
            <a:r>
              <a:rPr lang="en-US" sz="1100" b="0" i="0" dirty="0">
                <a:solidFill>
                  <a:srgbClr val="333333"/>
                </a:solidFill>
                <a:effectLst/>
                <a:latin typeface="Courier New" panose="02070309020205020404" pitchFamily="49" charset="0"/>
              </a:rPr>
              <a:t> .o, $(</a:t>
            </a:r>
            <a:r>
              <a:rPr lang="en-US" sz="1100" b="0" i="0" dirty="0" err="1">
                <a:solidFill>
                  <a:srgbClr val="333333"/>
                </a:solidFill>
                <a:effectLst/>
                <a:latin typeface="Courier New" panose="02070309020205020404" pitchFamily="49" charset="0"/>
              </a:rPr>
              <a:t>basename</a:t>
            </a:r>
            <a:r>
              <a:rPr lang="en-US" sz="1100" b="0" i="0" dirty="0">
                <a:solidFill>
                  <a:srgbClr val="333333"/>
                </a:solidFill>
                <a:effectLst/>
                <a:latin typeface="Courier New" panose="02070309020205020404" pitchFamily="49" charset="0"/>
              </a:rPr>
              <a:t> $(wildcard *.S)))</a:t>
            </a:r>
          </a:p>
          <a:p>
            <a:pPr algn="l">
              <a:buFont typeface="+mj-lt"/>
              <a:buAutoNum type="arabicPeriod"/>
            </a:pPr>
            <a:r>
              <a:rPr lang="en-US" sz="1100" b="0" i="0" dirty="0">
                <a:solidFill>
                  <a:srgbClr val="333333"/>
                </a:solidFill>
                <a:effectLst/>
                <a:latin typeface="Courier New" panose="02070309020205020404" pitchFamily="49" charset="0"/>
              </a:rPr>
              <a:t> </a:t>
            </a:r>
          </a:p>
          <a:p>
            <a:pPr algn="l">
              <a:buFont typeface="+mj-lt"/>
              <a:buAutoNum type="arabicPeriod"/>
            </a:pPr>
            <a:r>
              <a:rPr lang="en-US" sz="1100" b="0" i="0" dirty="0">
                <a:solidFill>
                  <a:srgbClr val="333333"/>
                </a:solidFill>
                <a:effectLst/>
                <a:latin typeface="Courier New" panose="02070309020205020404" pitchFamily="49" charset="0"/>
              </a:rPr>
              <a:t>libs:</a:t>
            </a:r>
          </a:p>
          <a:p>
            <a:pPr algn="l">
              <a:buFont typeface="+mj-lt"/>
              <a:buAutoNum type="arabicPeriod"/>
            </a:pPr>
            <a:r>
              <a:rPr lang="en-US" sz="1100" b="0" i="0" dirty="0">
                <a:solidFill>
                  <a:srgbClr val="333333"/>
                </a:solidFill>
                <a:effectLst/>
                <a:latin typeface="Courier New" panose="02070309020205020404" pitchFamily="49" charset="0"/>
              </a:rPr>
              <a:t>echo "Compiling </a:t>
            </a:r>
            <a:r>
              <a:rPr lang="en-US" sz="1100" b="0" i="0" dirty="0" err="1">
                <a:solidFill>
                  <a:srgbClr val="333333"/>
                </a:solidFill>
                <a:effectLst/>
                <a:latin typeface="Courier New" panose="02070309020205020404" pitchFamily="49" charset="0"/>
              </a:rPr>
              <a:t>simple_adder</a:t>
            </a:r>
            <a:r>
              <a:rPr lang="en-US" sz="1100" b="0" i="0" dirty="0">
                <a:solidFill>
                  <a:srgbClr val="333333"/>
                </a:solidFill>
                <a:effectLst/>
                <a:latin typeface="Courier New" panose="02070309020205020404" pitchFamily="49" charset="0"/>
              </a:rPr>
              <a:t>..."</a:t>
            </a:r>
          </a:p>
          <a:p>
            <a:pPr algn="l">
              <a:buFont typeface="+mj-lt"/>
              <a:buAutoNum type="arabicPeriod"/>
            </a:pPr>
            <a:r>
              <a:rPr lang="en-US" sz="1100" b="0" i="0" dirty="0">
                <a:solidFill>
                  <a:srgbClr val="333333"/>
                </a:solidFill>
                <a:effectLst/>
                <a:latin typeface="Courier New" panose="02070309020205020404" pitchFamily="49" charset="0"/>
              </a:rPr>
              <a:t>$(COMPILER) $(COMPILER_FLAGS) $(EXTRA_COMPILER_FLAGS) $(INCLUDES) $(LIBSOURCES)</a:t>
            </a:r>
          </a:p>
          <a:p>
            <a:pPr algn="l">
              <a:buFont typeface="+mj-lt"/>
              <a:buAutoNum type="arabicPeriod"/>
            </a:pPr>
            <a:r>
              <a:rPr lang="en-US" sz="1100" b="0" i="0" dirty="0">
                <a:solidFill>
                  <a:srgbClr val="333333"/>
                </a:solidFill>
                <a:effectLst/>
                <a:latin typeface="Courier New" panose="02070309020205020404" pitchFamily="49" charset="0"/>
              </a:rPr>
              <a:t>$(ARCHIVER) -r ${RELEASEDIR}/${LIB} ${OBJECTS} ${ASSEMBLY_OBJECTS} </a:t>
            </a:r>
          </a:p>
          <a:p>
            <a:pPr algn="l">
              <a:buFont typeface="+mj-lt"/>
              <a:buAutoNum type="arabicPeriod"/>
            </a:pPr>
            <a:r>
              <a:rPr lang="en-US" sz="1100" b="0" i="0" dirty="0">
                <a:solidFill>
                  <a:srgbClr val="333333"/>
                </a:solidFill>
                <a:effectLst/>
                <a:latin typeface="Courier New" panose="02070309020205020404" pitchFamily="49" charset="0"/>
              </a:rPr>
              <a:t>make clean</a:t>
            </a:r>
          </a:p>
          <a:p>
            <a:pPr algn="l">
              <a:buFont typeface="+mj-lt"/>
              <a:buAutoNum type="arabicPeriod"/>
            </a:pPr>
            <a:r>
              <a:rPr lang="en-US" sz="1100" b="0" i="0" dirty="0">
                <a:solidFill>
                  <a:srgbClr val="333333"/>
                </a:solidFill>
                <a:effectLst/>
                <a:latin typeface="Courier New" panose="02070309020205020404" pitchFamily="49" charset="0"/>
              </a:rPr>
              <a:t> </a:t>
            </a:r>
          </a:p>
          <a:p>
            <a:pPr algn="l">
              <a:buFont typeface="+mj-lt"/>
              <a:buAutoNum type="arabicPeriod"/>
            </a:pPr>
            <a:r>
              <a:rPr lang="en-US" sz="1100" b="0" i="0" dirty="0">
                <a:solidFill>
                  <a:srgbClr val="333333"/>
                </a:solidFill>
                <a:effectLst/>
                <a:latin typeface="Courier New" panose="02070309020205020404" pitchFamily="49" charset="0"/>
              </a:rPr>
              <a:t>include:</a:t>
            </a:r>
          </a:p>
          <a:p>
            <a:pPr algn="l">
              <a:buFont typeface="+mj-lt"/>
              <a:buAutoNum type="arabicPeriod"/>
            </a:pPr>
            <a:r>
              <a:rPr lang="en-US" sz="1100" b="0" i="0" dirty="0">
                <a:solidFill>
                  <a:srgbClr val="333333"/>
                </a:solidFill>
                <a:effectLst/>
                <a:latin typeface="Courier New" panose="02070309020205020404" pitchFamily="49" charset="0"/>
              </a:rPr>
              <a:t>${CP} $(INCLUDEFILES) $(INCLUDEDIR)</a:t>
            </a:r>
          </a:p>
          <a:p>
            <a:pPr algn="l">
              <a:buFont typeface="+mj-lt"/>
              <a:buAutoNum type="arabicPeriod"/>
            </a:pPr>
            <a:r>
              <a:rPr lang="en-US" sz="1100" b="0" i="0" dirty="0">
                <a:solidFill>
                  <a:srgbClr val="333333"/>
                </a:solidFill>
                <a:effectLst/>
                <a:latin typeface="Courier New" panose="02070309020205020404" pitchFamily="49" charset="0"/>
              </a:rPr>
              <a:t> </a:t>
            </a:r>
          </a:p>
          <a:p>
            <a:pPr algn="l">
              <a:buFont typeface="+mj-lt"/>
              <a:buAutoNum type="arabicPeriod"/>
            </a:pPr>
            <a:r>
              <a:rPr lang="en-US" sz="1100" b="0" i="0" dirty="0">
                <a:solidFill>
                  <a:srgbClr val="333333"/>
                </a:solidFill>
                <a:effectLst/>
                <a:latin typeface="Courier New" panose="02070309020205020404" pitchFamily="49" charset="0"/>
              </a:rPr>
              <a:t>clean:</a:t>
            </a:r>
          </a:p>
          <a:p>
            <a:pPr algn="l">
              <a:buFont typeface="+mj-lt"/>
              <a:buAutoNum type="arabicPeriod"/>
            </a:pPr>
            <a:r>
              <a:rPr lang="en-US" sz="1100" b="0" i="0" dirty="0">
                <a:solidFill>
                  <a:srgbClr val="333333"/>
                </a:solidFill>
                <a:effectLst/>
                <a:latin typeface="Courier New" panose="02070309020205020404" pitchFamily="49" charset="0"/>
              </a:rPr>
              <a:t>rm -rf ${OBJECTS} ${ASSEMBLY_OBJECTS}</a:t>
            </a:r>
          </a:p>
        </p:txBody>
      </p:sp>
    </p:spTree>
    <p:extLst>
      <p:ext uri="{BB962C8B-B14F-4D97-AF65-F5344CB8AC3E}">
        <p14:creationId xmlns:p14="http://schemas.microsoft.com/office/powerpoint/2010/main" val="2204904856"/>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Software Development Kit - Vitis</a:t>
            </a:r>
          </a:p>
        </p:txBody>
      </p:sp>
      <p:sp>
        <p:nvSpPr>
          <p:cNvPr id="4" name="Content Placeholder 3"/>
          <p:cNvSpPr>
            <a:spLocks noGrp="1"/>
          </p:cNvSpPr>
          <p:nvPr>
            <p:ph idx="1"/>
          </p:nvPr>
        </p:nvSpPr>
        <p:spPr>
          <a:xfrm>
            <a:off x="581736" y="1523052"/>
            <a:ext cx="8131175" cy="4324350"/>
          </a:xfrm>
        </p:spPr>
        <p:txBody>
          <a:bodyPr/>
          <a:lstStyle/>
          <a:p>
            <a:r>
              <a:rPr lang="en-US" b="0" dirty="0"/>
              <a:t>In the Vitis environment, you program the hardware built in the previous step. </a:t>
            </a:r>
          </a:p>
          <a:p>
            <a:r>
              <a:rPr lang="en-US" b="0" dirty="0"/>
              <a:t>The key concept here is that the peripheral defined in </a:t>
            </a:r>
            <a:r>
              <a:rPr lang="en-US" b="0" dirty="0" err="1"/>
              <a:t>Vivado</a:t>
            </a:r>
            <a:r>
              <a:rPr lang="en-US" b="0" dirty="0"/>
              <a:t> design are accessible through the slave registers as memory mapped devices. </a:t>
            </a:r>
          </a:p>
          <a:p>
            <a:r>
              <a:rPr lang="en-US" b="0" dirty="0"/>
              <a:t>Verify your my_counter_ip_v1_0 Base Address in </a:t>
            </a:r>
            <a:r>
              <a:rPr lang="en-US" b="0" dirty="0" err="1"/>
              <a:t>system.hdf</a:t>
            </a:r>
            <a:r>
              <a:rPr lang="en-US" b="0" dirty="0"/>
              <a:t> file is assigned to be 0x44a00000. </a:t>
            </a:r>
          </a:p>
          <a:p>
            <a:r>
              <a:rPr lang="en-US" b="0" dirty="0"/>
              <a:t>In the my_counter_ip_v1_0_S00_AXI.vhdl file, I (arbitrarily) assigned counter ports to slave register according to the table below.</a:t>
            </a:r>
          </a:p>
        </p:txBody>
      </p:sp>
      <p:graphicFrame>
        <p:nvGraphicFramePr>
          <p:cNvPr id="7" name="Table 6"/>
          <p:cNvGraphicFramePr>
            <a:graphicFrameLocks noGrp="1"/>
          </p:cNvGraphicFramePr>
          <p:nvPr>
            <p:extLst>
              <p:ext uri="{D42A27DB-BD31-4B8C-83A1-F6EECF244321}">
                <p14:modId xmlns:p14="http://schemas.microsoft.com/office/powerpoint/2010/main" val="1967383004"/>
              </p:ext>
            </p:extLst>
          </p:nvPr>
        </p:nvGraphicFramePr>
        <p:xfrm>
          <a:off x="514637" y="5398869"/>
          <a:ext cx="8131176" cy="1023876"/>
        </p:xfrm>
        <a:graphic>
          <a:graphicData uri="http://schemas.openxmlformats.org/drawingml/2006/table">
            <a:tbl>
              <a:tblPr/>
              <a:tblGrid>
                <a:gridCol w="2032794">
                  <a:extLst>
                    <a:ext uri="{9D8B030D-6E8A-4147-A177-3AD203B41FA5}">
                      <a16:colId xmlns:a16="http://schemas.microsoft.com/office/drawing/2014/main" val="20000"/>
                    </a:ext>
                  </a:extLst>
                </a:gridCol>
                <a:gridCol w="2032794">
                  <a:extLst>
                    <a:ext uri="{9D8B030D-6E8A-4147-A177-3AD203B41FA5}">
                      <a16:colId xmlns:a16="http://schemas.microsoft.com/office/drawing/2014/main" val="20001"/>
                    </a:ext>
                  </a:extLst>
                </a:gridCol>
                <a:gridCol w="2032794">
                  <a:extLst>
                    <a:ext uri="{9D8B030D-6E8A-4147-A177-3AD203B41FA5}">
                      <a16:colId xmlns:a16="http://schemas.microsoft.com/office/drawing/2014/main" val="20002"/>
                    </a:ext>
                  </a:extLst>
                </a:gridCol>
                <a:gridCol w="2032794">
                  <a:extLst>
                    <a:ext uri="{9D8B030D-6E8A-4147-A177-3AD203B41FA5}">
                      <a16:colId xmlns:a16="http://schemas.microsoft.com/office/drawing/2014/main" val="20003"/>
                    </a:ext>
                  </a:extLst>
                </a:gridCol>
              </a:tblGrid>
              <a:tr h="255969">
                <a:tc>
                  <a:txBody>
                    <a:bodyPr/>
                    <a:lstStyle/>
                    <a:p>
                      <a:pPr algn="l" fontAlgn="t"/>
                      <a:r>
                        <a:rPr lang="en-US" sz="1300" dirty="0">
                          <a:effectLst/>
                        </a:rPr>
                        <a:t>Signal</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300" dirty="0">
                          <a:effectLst/>
                        </a:rPr>
                        <a:t>direction</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300" dirty="0">
                          <a:effectLst/>
                        </a:rPr>
                        <a:t>Slave Register</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300" dirty="0">
                          <a:effectLst/>
                        </a:rPr>
                        <a:t>Address</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300">
                          <a:effectLst/>
                        </a:rPr>
                        <a:t>D</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300" dirty="0">
                          <a:effectLst/>
                        </a:rPr>
                        <a:t>Input</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300" dirty="0">
                          <a:effectLst/>
                        </a:rPr>
                        <a:t>slv_reg0(7 </a:t>
                      </a:r>
                      <a:r>
                        <a:rPr lang="en-US" sz="1300" dirty="0" err="1">
                          <a:effectLst/>
                        </a:rPr>
                        <a:t>downto</a:t>
                      </a:r>
                      <a:r>
                        <a:rPr lang="en-US" sz="1300" dirty="0">
                          <a:effectLst/>
                        </a:rPr>
                        <a:t> 0)</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300" dirty="0">
                          <a:effectLst/>
                        </a:rPr>
                        <a:t>0x44a00000</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ctrl</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300" dirty="0">
                          <a:effectLst/>
                        </a:rPr>
                        <a:t>Input</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300" dirty="0">
                          <a:effectLst/>
                        </a:rPr>
                        <a:t>slv_reg1(1 </a:t>
                      </a:r>
                      <a:r>
                        <a:rPr lang="en-US" sz="1300" dirty="0" err="1">
                          <a:effectLst/>
                        </a:rPr>
                        <a:t>downto</a:t>
                      </a:r>
                      <a:r>
                        <a:rPr lang="en-US" sz="1300" dirty="0">
                          <a:effectLst/>
                        </a:rPr>
                        <a:t> 0)</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300" dirty="0">
                          <a:effectLst/>
                        </a:rPr>
                        <a:t>0x44a00004</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dirty="0">
                          <a:effectLst/>
                        </a:rPr>
                        <a:t>Q</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300" dirty="0">
                          <a:effectLst/>
                        </a:rPr>
                        <a:t>Output</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300" dirty="0">
                          <a:effectLst/>
                        </a:rPr>
                        <a:t>slv_reg0(7 </a:t>
                      </a:r>
                      <a:r>
                        <a:rPr lang="en-US" sz="1300" dirty="0" err="1">
                          <a:effectLst/>
                        </a:rPr>
                        <a:t>downto</a:t>
                      </a:r>
                      <a:r>
                        <a:rPr lang="en-US" sz="1300" dirty="0">
                          <a:effectLst/>
                        </a:rPr>
                        <a:t> 0)</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300" dirty="0">
                          <a:effectLst/>
                        </a:rPr>
                        <a:t>0x44a00000</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Rectangle 2"/>
          <p:cNvSpPr>
            <a:spLocks noChangeArrowheads="1"/>
          </p:cNvSpPr>
          <p:nvPr/>
        </p:nvSpPr>
        <p:spPr bwMode="auto">
          <a:xfrm>
            <a:off x="800100" y="318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sp>
        <p:nvSpPr>
          <p:cNvPr id="9"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77</a:t>
            </a:fld>
            <a:endParaRPr lang="en-US" dirty="0">
              <a:solidFill>
                <a:srgbClr val="000000"/>
              </a:solidFill>
            </a:endParaRPr>
          </a:p>
        </p:txBody>
      </p:sp>
    </p:spTree>
    <p:extLst>
      <p:ext uri="{BB962C8B-B14F-4D97-AF65-F5344CB8AC3E}">
        <p14:creationId xmlns:p14="http://schemas.microsoft.com/office/powerpoint/2010/main" val="42321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Build Application</a:t>
            </a:r>
          </a:p>
          <a:p>
            <a:pPr lvl="1"/>
            <a:r>
              <a:rPr lang="en-US" dirty="0"/>
              <a:t>To build the project and all of its dependencies, select the system project in the Assistant pane, and either click the Build button (   ), or press Ctrl-B on your keyboard.</a:t>
            </a:r>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Xilinx Vitis</a:t>
            </a:r>
          </a:p>
        </p:txBody>
      </p:sp>
      <p:pic>
        <p:nvPicPr>
          <p:cNvPr id="4" name="Picture 3">
            <a:extLst>
              <a:ext uri="{FF2B5EF4-FFF2-40B4-BE49-F238E27FC236}">
                <a16:creationId xmlns:a16="http://schemas.microsoft.com/office/drawing/2014/main" id="{A81978B1-47FB-9B04-3902-54BA35408F35}"/>
              </a:ext>
            </a:extLst>
          </p:cNvPr>
          <p:cNvPicPr>
            <a:picLocks noChangeAspect="1"/>
          </p:cNvPicPr>
          <p:nvPr/>
        </p:nvPicPr>
        <p:blipFill>
          <a:blip r:embed="rId2"/>
          <a:stretch>
            <a:fillRect/>
          </a:stretch>
        </p:blipFill>
        <p:spPr>
          <a:xfrm>
            <a:off x="2109961" y="2597467"/>
            <a:ext cx="219075" cy="200025"/>
          </a:xfrm>
          <a:prstGeom prst="rect">
            <a:avLst/>
          </a:prstGeom>
        </p:spPr>
      </p:pic>
      <p:pic>
        <p:nvPicPr>
          <p:cNvPr id="6" name="Picture 5">
            <a:extLst>
              <a:ext uri="{FF2B5EF4-FFF2-40B4-BE49-F238E27FC236}">
                <a16:creationId xmlns:a16="http://schemas.microsoft.com/office/drawing/2014/main" id="{177F8BFB-A8F3-598A-002D-4D2CE0A9931F}"/>
              </a:ext>
            </a:extLst>
          </p:cNvPr>
          <p:cNvPicPr>
            <a:picLocks noChangeAspect="1"/>
          </p:cNvPicPr>
          <p:nvPr/>
        </p:nvPicPr>
        <p:blipFill>
          <a:blip r:embed="rId3"/>
          <a:stretch>
            <a:fillRect/>
          </a:stretch>
        </p:blipFill>
        <p:spPr>
          <a:xfrm>
            <a:off x="2243137" y="4476750"/>
            <a:ext cx="4657725" cy="1924050"/>
          </a:xfrm>
          <a:prstGeom prst="rect">
            <a:avLst/>
          </a:prstGeom>
        </p:spPr>
      </p:pic>
    </p:spTree>
    <p:extLst>
      <p:ext uri="{BB962C8B-B14F-4D97-AF65-F5344CB8AC3E}">
        <p14:creationId xmlns:p14="http://schemas.microsoft.com/office/powerpoint/2010/main" val="300140414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Stack and Heap Size</a:t>
            </a:r>
          </a:p>
        </p:txBody>
      </p:sp>
      <p:sp>
        <p:nvSpPr>
          <p:cNvPr id="4" name="Content Placeholder 3"/>
          <p:cNvSpPr>
            <a:spLocks noGrp="1"/>
          </p:cNvSpPr>
          <p:nvPr>
            <p:ph idx="1"/>
          </p:nvPr>
        </p:nvSpPr>
        <p:spPr>
          <a:xfrm>
            <a:off x="581736" y="1523052"/>
            <a:ext cx="8131175" cy="4324350"/>
          </a:xfrm>
        </p:spPr>
        <p:txBody>
          <a:bodyPr/>
          <a:lstStyle/>
          <a:p>
            <a:r>
              <a:rPr lang="en-US" b="0" dirty="0"/>
              <a:t>You may have to add more Stack and Heap to your design</a:t>
            </a:r>
          </a:p>
        </p:txBody>
      </p:sp>
      <p:sp>
        <p:nvSpPr>
          <p:cNvPr id="10"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79</a:t>
            </a:fld>
            <a:endParaRPr lang="en-US" dirty="0">
              <a:solidFill>
                <a:srgbClr val="000000"/>
              </a:solidFill>
            </a:endParaRPr>
          </a:p>
        </p:txBody>
      </p:sp>
      <p:grpSp>
        <p:nvGrpSpPr>
          <p:cNvPr id="6" name="Group 5">
            <a:extLst>
              <a:ext uri="{FF2B5EF4-FFF2-40B4-BE49-F238E27FC236}">
                <a16:creationId xmlns:a16="http://schemas.microsoft.com/office/drawing/2014/main" id="{9E314DC6-AC5E-4E0B-8AD7-BBD284728472}"/>
              </a:ext>
            </a:extLst>
          </p:cNvPr>
          <p:cNvGrpSpPr/>
          <p:nvPr/>
        </p:nvGrpSpPr>
        <p:grpSpPr>
          <a:xfrm>
            <a:off x="0" y="2004365"/>
            <a:ext cx="9144000" cy="4428998"/>
            <a:chOff x="0" y="2004365"/>
            <a:chExt cx="9144000" cy="442899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365"/>
              <a:ext cx="9144000" cy="442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2BAEE3A6-D18A-47CF-A58A-0D647E7BA035}"/>
                </a:ext>
              </a:extLst>
            </p:cNvPr>
            <p:cNvSpPr txBox="1"/>
            <p:nvPr/>
          </p:nvSpPr>
          <p:spPr>
            <a:xfrm>
              <a:off x="892033" y="3741915"/>
              <a:ext cx="73929" cy="138499"/>
            </a:xfrm>
            <a:prstGeom prst="rect">
              <a:avLst/>
            </a:prstGeom>
            <a:solidFill>
              <a:schemeClr val="bg1"/>
            </a:solidFill>
          </p:spPr>
          <p:txBody>
            <a:bodyPr wrap="square" lIns="0" tIns="0" rIns="0" bIns="0" rtlCol="0" anchor="ctr" anchorCtr="0">
              <a:spAutoFit/>
            </a:bodyPr>
            <a:lstStyle/>
            <a:p>
              <a:r>
                <a:rPr lang="en-US" sz="900" dirty="0">
                  <a:latin typeface="Calibri" panose="020F0502020204030204" pitchFamily="34" charset="0"/>
                  <a:cs typeface="Calibri" panose="020F0502020204030204" pitchFamily="34" charset="0"/>
                </a:rPr>
                <a:t>9</a:t>
              </a:r>
            </a:p>
          </p:txBody>
        </p:sp>
        <p:sp>
          <p:nvSpPr>
            <p:cNvPr id="15" name="TextBox 14">
              <a:extLst>
                <a:ext uri="{FF2B5EF4-FFF2-40B4-BE49-F238E27FC236}">
                  <a16:creationId xmlns:a16="http://schemas.microsoft.com/office/drawing/2014/main" id="{5C341B2F-D9D3-4402-AF84-4D9B0FD69869}"/>
                </a:ext>
              </a:extLst>
            </p:cNvPr>
            <p:cNvSpPr txBox="1"/>
            <p:nvPr/>
          </p:nvSpPr>
          <p:spPr>
            <a:xfrm>
              <a:off x="4127230" y="2671812"/>
              <a:ext cx="58055" cy="138499"/>
            </a:xfrm>
            <a:prstGeom prst="rect">
              <a:avLst/>
            </a:prstGeom>
            <a:solidFill>
              <a:srgbClr val="D1E0F0"/>
            </a:solidFill>
          </p:spPr>
          <p:txBody>
            <a:bodyPr wrap="square" lIns="0" tIns="0" rIns="0" bIns="0" rtlCol="0" anchor="ctr" anchorCtr="0">
              <a:spAutoFit/>
            </a:bodyPr>
            <a:lstStyle/>
            <a:p>
              <a:r>
                <a:rPr lang="en-US" sz="900" dirty="0">
                  <a:latin typeface="Calibri" panose="020F0502020204030204" pitchFamily="34" charset="0"/>
                  <a:cs typeface="Calibri" panose="020F0502020204030204" pitchFamily="34" charset="0"/>
                </a:rPr>
                <a:t>9</a:t>
              </a:r>
            </a:p>
          </p:txBody>
        </p:sp>
      </p:grpSp>
      <p:sp>
        <p:nvSpPr>
          <p:cNvPr id="11" name="Oval 10"/>
          <p:cNvSpPr/>
          <p:nvPr/>
        </p:nvSpPr>
        <p:spPr bwMode="auto">
          <a:xfrm>
            <a:off x="323478" y="4942427"/>
            <a:ext cx="1096735"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FF0000"/>
                </a:solidFill>
                <a:effectLst/>
                <a:latin typeface="Arial" charset="0"/>
              </a:rPr>
              <a:t>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
        <p:nvSpPr>
          <p:cNvPr id="12" name="Oval 11"/>
          <p:cNvSpPr/>
          <p:nvPr/>
        </p:nvSpPr>
        <p:spPr bwMode="auto">
          <a:xfrm>
            <a:off x="2551562" y="4325785"/>
            <a:ext cx="1892302" cy="1090266"/>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solidFill>
                  <a:srgbClr val="FF0000"/>
                </a:solidFill>
                <a:latin typeface="Arial" charset="0"/>
              </a:rPr>
              <a:t>2</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FF0000"/>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
        <p:nvSpPr>
          <p:cNvPr id="13" name="Oval 12"/>
          <p:cNvSpPr/>
          <p:nvPr/>
        </p:nvSpPr>
        <p:spPr bwMode="auto">
          <a:xfrm>
            <a:off x="6750727" y="3801640"/>
            <a:ext cx="1096735" cy="386658"/>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rgbClr val="FF0000"/>
                </a:solidFill>
                <a:effectLst/>
                <a:latin typeface="Arial" charset="0"/>
              </a:rPr>
              <a:t>3</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22162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 – Workflow</a:t>
            </a:r>
          </a:p>
        </p:txBody>
      </p:sp>
      <p:sp>
        <p:nvSpPr>
          <p:cNvPr id="4" name="Content Placeholder 3"/>
          <p:cNvSpPr>
            <a:spLocks noGrp="1"/>
          </p:cNvSpPr>
          <p:nvPr>
            <p:ph idx="1"/>
          </p:nvPr>
        </p:nvSpPr>
        <p:spPr>
          <a:xfrm>
            <a:off x="581736" y="1523052"/>
            <a:ext cx="8131175" cy="4324350"/>
          </a:xfrm>
        </p:spPr>
        <p:txBody>
          <a:bodyPr/>
          <a:lstStyle/>
          <a:p>
            <a:r>
              <a:rPr lang="en-US" b="0" dirty="0"/>
              <a:t>The work flow has three main steps. </a:t>
            </a:r>
          </a:p>
          <a:p>
            <a:pPr marL="863600" lvl="1" indent="-457200">
              <a:buFont typeface="+mj-lt"/>
              <a:buAutoNum type="arabicPeriod"/>
            </a:pPr>
            <a:r>
              <a:rPr lang="en-US" b="0" dirty="0"/>
              <a:t>Define a new hardware design (</a:t>
            </a:r>
            <a:r>
              <a:rPr lang="en-US" b="0" dirty="0" err="1"/>
              <a:t>MicroBlaze</a:t>
            </a:r>
            <a:r>
              <a:rPr lang="en-US" b="0" dirty="0"/>
              <a:t> + </a:t>
            </a:r>
            <a:r>
              <a:rPr lang="en-US" b="0" dirty="0" err="1"/>
              <a:t>axi_uartlite</a:t>
            </a:r>
            <a:r>
              <a:rPr lang="en-US" b="0" dirty="0"/>
              <a:t>) in </a:t>
            </a:r>
            <a:r>
              <a:rPr lang="en-US" b="0" dirty="0" err="1"/>
              <a:t>Vivado</a:t>
            </a:r>
            <a:r>
              <a:rPr lang="en-US" b="0" dirty="0"/>
              <a:t> IP Integrator</a:t>
            </a:r>
          </a:p>
          <a:p>
            <a:pPr marL="863600" lvl="1" indent="-457200">
              <a:buFont typeface="+mj-lt"/>
              <a:buAutoNum type="arabicPeriod"/>
            </a:pPr>
            <a:r>
              <a:rPr lang="en-US" b="0" dirty="0"/>
              <a:t>Create and package new custom IP (your custom hardware) and import it into your </a:t>
            </a:r>
            <a:r>
              <a:rPr lang="en-US" b="0" dirty="0" err="1"/>
              <a:t>Vivado</a:t>
            </a:r>
            <a:r>
              <a:rPr lang="en-US" b="0" dirty="0"/>
              <a:t> design</a:t>
            </a:r>
          </a:p>
          <a:p>
            <a:pPr marL="863600" lvl="1" indent="-457200">
              <a:buFont typeface="+mj-lt"/>
              <a:buAutoNum type="arabicPeriod"/>
            </a:pPr>
            <a:r>
              <a:rPr lang="en-US" b="0" dirty="0"/>
              <a:t>Program the resulting hardware in the SDK/Vitis environment.</a:t>
            </a:r>
          </a:p>
          <a:p>
            <a:r>
              <a:rPr lang="en-US" b="0" dirty="0"/>
              <a:t>Lets start with the first step.</a:t>
            </a:r>
          </a:p>
          <a:p>
            <a:endParaRPr lang="en-US" b="0" dirty="0"/>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776391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Launch a Vitis </a:t>
            </a:r>
            <a:r>
              <a:rPr lang="en-US" dirty="0" err="1"/>
              <a:t>Baremetal</a:t>
            </a:r>
            <a:r>
              <a:rPr lang="en-US" dirty="0"/>
              <a:t> Software Application</a:t>
            </a:r>
          </a:p>
          <a:p>
            <a:pPr lvl="1"/>
            <a:r>
              <a:rPr lang="en-US" b="0" i="0" dirty="0">
                <a:solidFill>
                  <a:srgbClr val="333333"/>
                </a:solidFill>
                <a:effectLst/>
                <a:latin typeface="soleil"/>
              </a:rPr>
              <a:t>First, many applications require that a serial console is connected to the board, so that standard output (from print statements) can be viewed. For this purpose, a serial terminal like Tera Term. Use a serial terminal application to connect to the board's serial port. Unless otherwise stated, </a:t>
            </a:r>
            <a:r>
              <a:rPr lang="en-US" b="0" i="0" dirty="0" err="1">
                <a:solidFill>
                  <a:srgbClr val="333333"/>
                </a:solidFill>
                <a:effectLst/>
                <a:latin typeface="soleil"/>
              </a:rPr>
              <a:t>Microblaze</a:t>
            </a:r>
            <a:r>
              <a:rPr lang="en-US" b="0" i="0" dirty="0">
                <a:solidFill>
                  <a:srgbClr val="333333"/>
                </a:solidFill>
                <a:effectLst/>
                <a:latin typeface="soleil"/>
              </a:rPr>
              <a:t> designs with an AXI UART Lite IP use a baud rate of 9600.</a:t>
            </a:r>
            <a:endParaRPr lang="en-US" dirty="0"/>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Launch Xilinx Vitis on FPGA</a:t>
            </a:r>
          </a:p>
        </p:txBody>
      </p:sp>
      <p:pic>
        <p:nvPicPr>
          <p:cNvPr id="2050" name="Picture 2">
            <a:extLst>
              <a:ext uri="{FF2B5EF4-FFF2-40B4-BE49-F238E27FC236}">
                <a16:creationId xmlns:a16="http://schemas.microsoft.com/office/drawing/2014/main" id="{96297CA2-1454-1FB6-77DA-2F0B1D5A3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429" y="3570642"/>
            <a:ext cx="5187142" cy="2783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58D68D-50FE-47BE-B4C9-4D6C4C9B8FD7}"/>
              </a:ext>
            </a:extLst>
          </p:cNvPr>
          <p:cNvPicPr>
            <a:picLocks noChangeAspect="1"/>
          </p:cNvPicPr>
          <p:nvPr/>
        </p:nvPicPr>
        <p:blipFill>
          <a:blip r:embed="rId3"/>
          <a:stretch>
            <a:fillRect/>
          </a:stretch>
        </p:blipFill>
        <p:spPr>
          <a:xfrm>
            <a:off x="3076575" y="3570642"/>
            <a:ext cx="2990850" cy="2868356"/>
          </a:xfrm>
          <a:prstGeom prst="rect">
            <a:avLst/>
          </a:prstGeom>
        </p:spPr>
      </p:pic>
    </p:spTree>
    <p:extLst>
      <p:ext uri="{BB962C8B-B14F-4D97-AF65-F5344CB8AC3E}">
        <p14:creationId xmlns:p14="http://schemas.microsoft.com/office/powerpoint/2010/main" val="22470406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67F07B-5983-5E61-8835-D13230508F49}"/>
              </a:ext>
            </a:extLst>
          </p:cNvPr>
          <p:cNvSpPr>
            <a:spLocks noGrp="1"/>
          </p:cNvSpPr>
          <p:nvPr>
            <p:ph type="subTitle" idx="1"/>
          </p:nvPr>
        </p:nvSpPr>
        <p:spPr/>
        <p:txBody>
          <a:bodyPr/>
          <a:lstStyle/>
          <a:p>
            <a:r>
              <a:rPr lang="en-US" dirty="0"/>
              <a:t>Launch a Vitis </a:t>
            </a:r>
            <a:r>
              <a:rPr lang="en-US" dirty="0" err="1"/>
              <a:t>Baremetal</a:t>
            </a:r>
            <a:r>
              <a:rPr lang="en-US" dirty="0"/>
              <a:t> Software Application</a:t>
            </a:r>
          </a:p>
          <a:p>
            <a:pPr lvl="1"/>
            <a:r>
              <a:rPr lang="en-US" sz="1800" b="0" i="0" dirty="0">
                <a:solidFill>
                  <a:srgbClr val="333333"/>
                </a:solidFill>
                <a:effectLst/>
              </a:rPr>
              <a:t>In the </a:t>
            </a:r>
            <a:r>
              <a:rPr lang="en-US" sz="1800" b="0" i="1" dirty="0">
                <a:solidFill>
                  <a:srgbClr val="333333"/>
                </a:solidFill>
                <a:effectLst/>
              </a:rPr>
              <a:t>Explorer</a:t>
            </a:r>
            <a:r>
              <a:rPr lang="en-US" sz="1800" b="0" i="0" dirty="0">
                <a:solidFill>
                  <a:srgbClr val="333333"/>
                </a:solidFill>
                <a:effectLst/>
              </a:rPr>
              <a:t> pane at the left side of the screen, right click on the application or system project that is to be run, and select </a:t>
            </a:r>
            <a:r>
              <a:rPr lang="en-US" sz="1800" b="0" i="1" dirty="0">
                <a:solidFill>
                  <a:srgbClr val="333333"/>
                </a:solidFill>
                <a:effectLst/>
              </a:rPr>
              <a:t>Run as → 1 Launch on Hardware (Single Application Debug)</a:t>
            </a:r>
            <a:r>
              <a:rPr lang="en-US" sz="1800" b="0" i="0" dirty="0">
                <a:solidFill>
                  <a:srgbClr val="333333"/>
                </a:solidFill>
                <a:effectLst/>
              </a:rPr>
              <a:t>. The FPGA will be programmed with the bitstream, the ELF file created by the software build is loaded into system memory, and the application project will begin to run. You will need to click back over to the </a:t>
            </a:r>
            <a:r>
              <a:rPr lang="en-US" sz="1800" b="0" i="1" dirty="0">
                <a:solidFill>
                  <a:srgbClr val="333333"/>
                </a:solidFill>
                <a:effectLst/>
              </a:rPr>
              <a:t>Vitis Serial Terminal</a:t>
            </a:r>
            <a:r>
              <a:rPr lang="en-US" sz="1800" b="0" i="0" dirty="0">
                <a:solidFill>
                  <a:srgbClr val="333333"/>
                </a:solidFill>
                <a:effectLst/>
              </a:rPr>
              <a:t> from the </a:t>
            </a:r>
            <a:r>
              <a:rPr lang="en-US" sz="1800" b="0" i="1" dirty="0">
                <a:solidFill>
                  <a:srgbClr val="333333"/>
                </a:solidFill>
                <a:effectLst/>
              </a:rPr>
              <a:t>Console</a:t>
            </a:r>
            <a:r>
              <a:rPr lang="en-US" sz="1800" b="0" i="0" dirty="0">
                <a:solidFill>
                  <a:srgbClr val="333333"/>
                </a:solidFill>
                <a:effectLst/>
              </a:rPr>
              <a:t> tab.</a:t>
            </a:r>
            <a:endParaRPr lang="en-US" sz="1800" dirty="0"/>
          </a:p>
        </p:txBody>
      </p:sp>
      <p:sp>
        <p:nvSpPr>
          <p:cNvPr id="3" name="Title 2">
            <a:extLst>
              <a:ext uri="{FF2B5EF4-FFF2-40B4-BE49-F238E27FC236}">
                <a16:creationId xmlns:a16="http://schemas.microsoft.com/office/drawing/2014/main" id="{D40F722D-614C-8DDA-888E-9791851D3CF7}"/>
              </a:ext>
            </a:extLst>
          </p:cNvPr>
          <p:cNvSpPr>
            <a:spLocks noGrp="1"/>
          </p:cNvSpPr>
          <p:nvPr>
            <p:ph type="title"/>
          </p:nvPr>
        </p:nvSpPr>
        <p:spPr/>
        <p:txBody>
          <a:bodyPr/>
          <a:lstStyle/>
          <a:p>
            <a:r>
              <a:rPr lang="en-US" dirty="0"/>
              <a:t>Launch Xilinx Vitis on FPGA</a:t>
            </a:r>
          </a:p>
        </p:txBody>
      </p:sp>
      <p:pic>
        <p:nvPicPr>
          <p:cNvPr id="7" name="Picture 6">
            <a:extLst>
              <a:ext uri="{FF2B5EF4-FFF2-40B4-BE49-F238E27FC236}">
                <a16:creationId xmlns:a16="http://schemas.microsoft.com/office/drawing/2014/main" id="{3BC92A78-FFFF-D8F9-ECB5-84B764AF4798}"/>
              </a:ext>
            </a:extLst>
          </p:cNvPr>
          <p:cNvPicPr>
            <a:picLocks noChangeAspect="1"/>
          </p:cNvPicPr>
          <p:nvPr/>
        </p:nvPicPr>
        <p:blipFill>
          <a:blip r:embed="rId2"/>
          <a:stretch>
            <a:fillRect/>
          </a:stretch>
        </p:blipFill>
        <p:spPr>
          <a:xfrm>
            <a:off x="2287113" y="4032827"/>
            <a:ext cx="4569772" cy="2367972"/>
          </a:xfrm>
          <a:prstGeom prst="rect">
            <a:avLst/>
          </a:prstGeom>
        </p:spPr>
      </p:pic>
      <p:sp>
        <p:nvSpPr>
          <p:cNvPr id="6" name="TextBox 5">
            <a:extLst>
              <a:ext uri="{FF2B5EF4-FFF2-40B4-BE49-F238E27FC236}">
                <a16:creationId xmlns:a16="http://schemas.microsoft.com/office/drawing/2014/main" id="{AC0371BD-BC59-ACD8-FF79-F10CEE040AD6}"/>
              </a:ext>
            </a:extLst>
          </p:cNvPr>
          <p:cNvSpPr txBox="1"/>
          <p:nvPr/>
        </p:nvSpPr>
        <p:spPr>
          <a:xfrm>
            <a:off x="2677910" y="5012293"/>
            <a:ext cx="378817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sym typeface="Wingdings" pitchFamily="2" charset="2"/>
              </a:rPr>
              <a:t>You should see the welcome and hitting “?” gives you the menu to observer counter operation on the LEDs </a:t>
            </a:r>
          </a:p>
        </p:txBody>
      </p:sp>
    </p:spTree>
    <p:extLst>
      <p:ext uri="{BB962C8B-B14F-4D97-AF65-F5344CB8AC3E}">
        <p14:creationId xmlns:p14="http://schemas.microsoft.com/office/powerpoint/2010/main" val="4155638444"/>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512023-2AB5-3BC2-6F1B-78D31984B1DB}"/>
              </a:ext>
            </a:extLst>
          </p:cNvPr>
          <p:cNvSpPr>
            <a:spLocks noGrp="1"/>
          </p:cNvSpPr>
          <p:nvPr>
            <p:ph type="subTitle" idx="1"/>
          </p:nvPr>
        </p:nvSpPr>
        <p:spPr/>
        <p:txBody>
          <a:bodyPr/>
          <a:lstStyle/>
          <a:p>
            <a:r>
              <a:rPr lang="en-US" dirty="0"/>
              <a:t>When you Re-Export Hardware from </a:t>
            </a:r>
            <a:r>
              <a:rPr lang="en-US" dirty="0" err="1"/>
              <a:t>Vivado</a:t>
            </a:r>
            <a:r>
              <a:rPr lang="en-US" dirty="0"/>
              <a:t> to Vitis you have to Update Hardware Specification.</a:t>
            </a:r>
          </a:p>
        </p:txBody>
      </p:sp>
      <p:sp>
        <p:nvSpPr>
          <p:cNvPr id="3" name="Title 2">
            <a:extLst>
              <a:ext uri="{FF2B5EF4-FFF2-40B4-BE49-F238E27FC236}">
                <a16:creationId xmlns:a16="http://schemas.microsoft.com/office/drawing/2014/main" id="{482A092E-53F7-0482-1F2E-395933630FAC}"/>
              </a:ext>
            </a:extLst>
          </p:cNvPr>
          <p:cNvSpPr>
            <a:spLocks noGrp="1"/>
          </p:cNvSpPr>
          <p:nvPr>
            <p:ph type="title"/>
          </p:nvPr>
        </p:nvSpPr>
        <p:spPr/>
        <p:txBody>
          <a:bodyPr/>
          <a:lstStyle/>
          <a:p>
            <a:r>
              <a:rPr lang="en-US" dirty="0"/>
              <a:t>Re-Exporting Hardware</a:t>
            </a:r>
          </a:p>
        </p:txBody>
      </p:sp>
      <p:pic>
        <p:nvPicPr>
          <p:cNvPr id="5" name="Picture 4">
            <a:extLst>
              <a:ext uri="{FF2B5EF4-FFF2-40B4-BE49-F238E27FC236}">
                <a16:creationId xmlns:a16="http://schemas.microsoft.com/office/drawing/2014/main" id="{D38CD0C5-4809-7B8C-DD49-822CBA11ADE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9338" y="2269376"/>
            <a:ext cx="7292148" cy="4102004"/>
          </a:xfrm>
          <a:prstGeom prst="rect">
            <a:avLst/>
          </a:prstGeom>
        </p:spPr>
      </p:pic>
    </p:spTree>
    <p:extLst>
      <p:ext uri="{BB962C8B-B14F-4D97-AF65-F5344CB8AC3E}">
        <p14:creationId xmlns:p14="http://schemas.microsoft.com/office/powerpoint/2010/main" val="1131640616"/>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MicroBlaze</a:t>
            </a:r>
            <a:r>
              <a:rPr lang="en-US" dirty="0"/>
              <a:t> + Custom IP</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872" y="1473958"/>
            <a:ext cx="8980630" cy="489050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83</a:t>
            </a:fld>
            <a:endParaRPr lang="en-US" dirty="0">
              <a:solidFill>
                <a:srgbClr val="000000"/>
              </a:solidFill>
            </a:endParaRPr>
          </a:p>
        </p:txBody>
      </p:sp>
    </p:spTree>
    <p:extLst>
      <p:ext uri="{BB962C8B-B14F-4D97-AF65-F5344CB8AC3E}">
        <p14:creationId xmlns:p14="http://schemas.microsoft.com/office/powerpoint/2010/main" val="134578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Xilinx </a:t>
            </a:r>
            <a:r>
              <a:rPr lang="en-US" dirty="0" err="1"/>
              <a:t>Vivado</a:t>
            </a:r>
            <a:r>
              <a:rPr lang="en-US" dirty="0"/>
              <a:t> – IP Integrator</a:t>
            </a:r>
          </a:p>
        </p:txBody>
      </p:sp>
      <p:sp>
        <p:nvSpPr>
          <p:cNvPr id="4" name="Content Placeholder 3"/>
          <p:cNvSpPr>
            <a:spLocks noGrp="1"/>
          </p:cNvSpPr>
          <p:nvPr>
            <p:ph idx="1"/>
          </p:nvPr>
        </p:nvSpPr>
        <p:spPr>
          <a:xfrm>
            <a:off x="581736" y="1523052"/>
            <a:ext cx="8131175" cy="4324350"/>
          </a:xfrm>
        </p:spPr>
        <p:txBody>
          <a:bodyPr/>
          <a:lstStyle/>
          <a:p>
            <a:pPr marL="285750" lvl="1" indent="-285750"/>
            <a:r>
              <a:rPr lang="en-US" b="0" dirty="0"/>
              <a:t>This step requires that you start a new hardware design (</a:t>
            </a:r>
            <a:r>
              <a:rPr lang="en-US" b="0" dirty="0" err="1"/>
              <a:t>MicroBlaze</a:t>
            </a:r>
            <a:r>
              <a:rPr lang="en-US" b="0" dirty="0"/>
              <a:t> + </a:t>
            </a:r>
            <a:r>
              <a:rPr lang="en-US" b="0" dirty="0" err="1"/>
              <a:t>axi_uartlite</a:t>
            </a:r>
            <a:r>
              <a:rPr lang="en-US" b="0" dirty="0"/>
              <a:t>) in </a:t>
            </a:r>
            <a:r>
              <a:rPr lang="en-US" b="0" dirty="0" err="1"/>
              <a:t>Vivado</a:t>
            </a:r>
            <a:r>
              <a:rPr lang="en-US" b="0" dirty="0"/>
              <a:t> IP Integrator in a new project called Lecture_19.</a:t>
            </a:r>
          </a:p>
          <a:p>
            <a:pPr marL="285750" lvl="1" indent="-285750"/>
            <a:r>
              <a:rPr lang="en-US" b="0" dirty="0"/>
              <a:t>You will add a new Block Design with a </a:t>
            </a:r>
            <a:r>
              <a:rPr lang="en-US" b="0" dirty="0" err="1"/>
              <a:t>MicroBlaze</a:t>
            </a:r>
            <a:r>
              <a:rPr lang="en-US" b="0" dirty="0"/>
              <a:t> and </a:t>
            </a:r>
            <a:r>
              <a:rPr lang="en-US" b="0" dirty="0" err="1"/>
              <a:t>axi_uartlite</a:t>
            </a:r>
            <a:r>
              <a:rPr lang="en-US" b="0" dirty="0"/>
              <a:t> following the </a:t>
            </a:r>
            <a:r>
              <a:rPr lang="en-US" b="0" dirty="0" err="1"/>
              <a:t>MicroBlaze</a:t>
            </a:r>
            <a:r>
              <a:rPr lang="en-US" b="0" dirty="0"/>
              <a:t> Tutorial.</a:t>
            </a:r>
          </a:p>
          <a:p>
            <a:r>
              <a:rPr lang="en-US" b="0" dirty="0">
                <a:hlinkClick r:id="rId2"/>
              </a:rPr>
              <a:t>https://digilent.com/reference/programmable-logic/guides/getting-started-with-ipi</a:t>
            </a:r>
            <a:r>
              <a:rPr lang="en-US" b="0" dirty="0"/>
              <a:t> (New Tutorial for Vitis)</a:t>
            </a:r>
          </a:p>
          <a:p>
            <a:r>
              <a:rPr lang="en-US" b="0" dirty="0">
                <a:hlinkClick r:id="rId3"/>
              </a:rPr>
              <a:t>https://reference.digilentinc.com/learn/programmable-logic/tutorials/nexys-video-getting-started-with-microblaze/start</a:t>
            </a:r>
            <a:r>
              <a:rPr lang="en-US" b="0" dirty="0"/>
              <a:t> (Old Tutorial for SDK)</a:t>
            </a:r>
          </a:p>
          <a:p>
            <a:endParaRPr lang="en-US" b="0" dirty="0"/>
          </a:p>
          <a:p>
            <a:endParaRPr lang="en-US" b="0" dirty="0"/>
          </a:p>
        </p:txBody>
      </p:sp>
      <p:sp>
        <p:nvSpPr>
          <p:cNvPr id="6" name="Slide Number Placeholder 3"/>
          <p:cNvSpPr>
            <a:spLocks noGrp="1"/>
          </p:cNvSpPr>
          <p:nvPr>
            <p:ph type="sldNum" sz="quarter" idx="10"/>
          </p:nvPr>
        </p:nvSpPr>
        <p:spPr>
          <a:xfrm>
            <a:off x="6910388" y="6381750"/>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786666204"/>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14942</TotalTime>
  <Words>4673</Words>
  <Application>Microsoft Office PowerPoint</Application>
  <PresentationFormat>On-screen Show (4:3)</PresentationFormat>
  <Paragraphs>591</Paragraphs>
  <Slides>83</Slides>
  <Notes>0</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83</vt:i4>
      </vt:variant>
    </vt:vector>
  </HeadingPairs>
  <TitlesOfParts>
    <vt:vector size="93" baseType="lpstr">
      <vt:lpstr>Arial</vt:lpstr>
      <vt:lpstr>Calibri</vt:lpstr>
      <vt:lpstr>Century Schoolbook</vt:lpstr>
      <vt:lpstr>Courier New</vt:lpstr>
      <vt:lpstr>soleil</vt:lpstr>
      <vt:lpstr>Times New Roman</vt:lpstr>
      <vt:lpstr>Trebuchet MS</vt:lpstr>
      <vt:lpstr>Wingdings</vt:lpstr>
      <vt:lpstr>1_Blank Presentation</vt:lpstr>
      <vt:lpstr>4_USAFA Standard</vt:lpstr>
      <vt:lpstr>CSCE 436 – Advanced Embedded Systems Lecture 19 – Soft Core (MicroBlaze) + Custom IP</vt:lpstr>
      <vt:lpstr>Lesson Outline</vt:lpstr>
      <vt:lpstr>MicroBlaze + Custom IP</vt:lpstr>
      <vt:lpstr>MicroBlaze + Custom IP</vt:lpstr>
      <vt:lpstr>MicroBlaze + Custom IP with Interrupt</vt:lpstr>
      <vt:lpstr>Lab 3</vt:lpstr>
      <vt:lpstr>MicroBlaze + Custom IP</vt:lpstr>
      <vt:lpstr>MicroBlaze + Custom IP – Workflow</vt:lpstr>
      <vt:lpstr>Xilinx Vivado – IP Integrator</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Part 1a: Hardware Questions/ Notes related to handout</vt:lpstr>
      <vt:lpstr>MicroBlaze + Custom IP</vt:lpstr>
      <vt:lpstr>lec19.vhdl – Lec 11 Counter</vt:lpstr>
      <vt:lpstr>Part 1b: Hardware Questions/ Notes related to handout</vt:lpstr>
      <vt:lpstr>MicroBlaze + Custom IP</vt:lpstr>
      <vt:lpstr>my_counter_ip_v1_0_S00_AXI.vhd – User Logic</vt:lpstr>
      <vt:lpstr>my_counter_ip_v1_0_S00_AXI.vhd – User Logic</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Part 1c: Hardware Questions/ Notes related to handout</vt:lpstr>
      <vt:lpstr>MicroBlaze + Custom IP</vt:lpstr>
      <vt:lpstr>My_Counter_IP_v1_0.vhd – Top Level</vt:lpstr>
      <vt:lpstr>My_Counter_IP_v1_0.vhd – Top Level</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Xilinx Vivado – Create and Package Custom IP</vt:lpstr>
      <vt:lpstr>MicroBlaze + Custom IP</vt:lpstr>
      <vt:lpstr>Updating Custom IP</vt:lpstr>
      <vt:lpstr>Xilinx Vivado – Create and Package Custom IP</vt:lpstr>
      <vt:lpstr>Updating Custom IP</vt:lpstr>
      <vt:lpstr>Verify Design</vt:lpstr>
      <vt:lpstr>Validate and Export Design</vt:lpstr>
      <vt:lpstr>Coffee Break</vt:lpstr>
      <vt:lpstr>Export Design</vt:lpstr>
      <vt:lpstr>Launch Vitis</vt:lpstr>
      <vt:lpstr>New Vitis Project</vt:lpstr>
      <vt:lpstr>Xilinx Vitis</vt:lpstr>
      <vt:lpstr>Xilinx Vitis</vt:lpstr>
      <vt:lpstr>Xilinx Vitis</vt:lpstr>
      <vt:lpstr>Xilinx Vitis</vt:lpstr>
      <vt:lpstr>Xilinx Vitis</vt:lpstr>
      <vt:lpstr>Rename helloworld.c</vt:lpstr>
      <vt:lpstr>Xilix Vitis</vt:lpstr>
      <vt:lpstr>Lec19.c</vt:lpstr>
      <vt:lpstr>Lec19.c</vt:lpstr>
      <vt:lpstr>Lec19.c</vt:lpstr>
      <vt:lpstr>Lec19.c</vt:lpstr>
      <vt:lpstr>Lec19.c</vt:lpstr>
      <vt:lpstr>Lec19.c</vt:lpstr>
      <vt:lpstr>Part 2: Software Questions/ Notes related to handout</vt:lpstr>
      <vt:lpstr>Add C code to Source File</vt:lpstr>
      <vt:lpstr>Issues with Vitis and IP Cores</vt:lpstr>
      <vt:lpstr>Issues with Vitis and IP Cores Makefile Solution</vt:lpstr>
      <vt:lpstr>Xilinx Software Development Kit - Vitis</vt:lpstr>
      <vt:lpstr>Xilinx Vitis</vt:lpstr>
      <vt:lpstr>Increase Stack and Heap Size</vt:lpstr>
      <vt:lpstr>Launch Xilinx Vitis on FPGA</vt:lpstr>
      <vt:lpstr>Launch Xilinx Vitis on FPGA</vt:lpstr>
      <vt:lpstr>Re-Exporting Hardware</vt:lpstr>
      <vt:lpstr>MicroBlaze + Custom IP</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Capt USAF USAFA USAFA/DFEC</dc:creator>
  <cp:lastModifiedBy>Jeffrey Falkinburg</cp:lastModifiedBy>
  <cp:revision>743</cp:revision>
  <cp:lastPrinted>2014-08-12T17:37:01Z</cp:lastPrinted>
  <dcterms:created xsi:type="dcterms:W3CDTF">2001-06-27T14:08:57Z</dcterms:created>
  <dcterms:modified xsi:type="dcterms:W3CDTF">2022-07-31T01:01:05Z</dcterms:modified>
</cp:coreProperties>
</file>