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36576000" cy="27432000"/>
  <p:notesSz cx="6858000" cy="9313863"/>
  <p:defaultTextStyle>
    <a:defPPr>
      <a:defRPr lang="en-US"/>
    </a:defPPr>
    <a:lvl1pPr marL="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88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576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864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3152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440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728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8016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6304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 userDrawn="1">
          <p15:clr>
            <a:srgbClr val="A4A3A4"/>
          </p15:clr>
        </p15:guide>
        <p15:guide id="2" pos="115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EA22D5-3683-4894-9075-51C31B5392C7}" v="7" dt="2022-02-16T19:49:41.4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40" autoAdjust="0"/>
  </p:normalViewPr>
  <p:slideViewPr>
    <p:cSldViewPr>
      <p:cViewPr>
        <p:scale>
          <a:sx n="66" d="100"/>
          <a:sy n="66" d="100"/>
        </p:scale>
        <p:origin x="-2940" y="-2688"/>
      </p:cViewPr>
      <p:guideLst>
        <p:guide orient="horz" pos="8640"/>
        <p:guide pos="115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FD15C-CBA0-4BCE-BE84-26287205EF6C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173521-01E7-4F12-A9B0-EB7746E29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810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5760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1pPr>
    <a:lvl2pPr marL="1828800" algn="l" defTabSz="365760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2pPr>
    <a:lvl3pPr marL="3657600" algn="l" defTabSz="365760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3pPr>
    <a:lvl4pPr marL="5486400" algn="l" defTabSz="365760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4pPr>
    <a:lvl5pPr marL="7315200" algn="l" defTabSz="365760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5pPr>
    <a:lvl6pPr marL="9144000" algn="l" defTabSz="365760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6pPr>
    <a:lvl7pPr marL="10972800" algn="l" defTabSz="365760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7pPr>
    <a:lvl8pPr marL="12801600" algn="l" defTabSz="365760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8pPr>
    <a:lvl9pPr marL="14630400" algn="l" defTabSz="365760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73521-01E7-4F12-A9B0-EB7746E299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49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8521706"/>
            <a:ext cx="31089600" cy="588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5544800"/>
            <a:ext cx="256032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44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80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63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517600" y="1098558"/>
            <a:ext cx="8229600" cy="23406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1098558"/>
            <a:ext cx="24079200" cy="234061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2" y="17627606"/>
            <a:ext cx="31089600" cy="5448300"/>
          </a:xfrm>
        </p:spPr>
        <p:txBody>
          <a:bodyPr anchor="t"/>
          <a:lstStyle>
            <a:lvl1pPr algn="l">
              <a:defRPr sz="16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2" y="11626854"/>
            <a:ext cx="31089600" cy="600074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88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576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864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3152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440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728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8016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6304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6400806"/>
            <a:ext cx="16154400" cy="1810385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92800" y="6400806"/>
            <a:ext cx="16154400" cy="1810385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6140452"/>
            <a:ext cx="16160752" cy="2559048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0" y="8699500"/>
            <a:ext cx="16160752" cy="15805152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6" y="6140452"/>
            <a:ext cx="16167100" cy="2559048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6" y="8699500"/>
            <a:ext cx="16167100" cy="15805152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6" y="1092200"/>
            <a:ext cx="12033252" cy="4648200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0" y="1092206"/>
            <a:ext cx="20447000" cy="23412452"/>
          </a:xfrm>
        </p:spPr>
        <p:txBody>
          <a:bodyPr/>
          <a:lstStyle>
            <a:lvl1pPr>
              <a:defRPr sz="128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6" y="5740406"/>
            <a:ext cx="12033252" cy="18764252"/>
          </a:xfrm>
        </p:spPr>
        <p:txBody>
          <a:bodyPr/>
          <a:lstStyle>
            <a:lvl1pPr marL="0" indent="0">
              <a:buNone/>
              <a:defRPr sz="5600"/>
            </a:lvl1pPr>
            <a:lvl2pPr marL="1828800" indent="0">
              <a:buNone/>
              <a:defRPr sz="4800"/>
            </a:lvl2pPr>
            <a:lvl3pPr marL="3657600" indent="0">
              <a:buNone/>
              <a:defRPr sz="4000"/>
            </a:lvl3pPr>
            <a:lvl4pPr marL="5486400" indent="0">
              <a:buNone/>
              <a:defRPr sz="3600"/>
            </a:lvl4pPr>
            <a:lvl5pPr marL="7315200" indent="0">
              <a:buNone/>
              <a:defRPr sz="3600"/>
            </a:lvl5pPr>
            <a:lvl6pPr marL="9144000" indent="0">
              <a:buNone/>
              <a:defRPr sz="3600"/>
            </a:lvl6pPr>
            <a:lvl7pPr marL="10972800" indent="0">
              <a:buNone/>
              <a:defRPr sz="3600"/>
            </a:lvl7pPr>
            <a:lvl8pPr marL="12801600" indent="0">
              <a:buNone/>
              <a:defRPr sz="3600"/>
            </a:lvl8pPr>
            <a:lvl9pPr marL="1463040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2" y="19202400"/>
            <a:ext cx="21945600" cy="226695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2" y="2451100"/>
            <a:ext cx="21945600" cy="16459200"/>
          </a:xfrm>
        </p:spPr>
        <p:txBody>
          <a:bodyPr/>
          <a:lstStyle>
            <a:lvl1pPr marL="0" indent="0">
              <a:buNone/>
              <a:defRPr sz="12800"/>
            </a:lvl1pPr>
            <a:lvl2pPr marL="1828800" indent="0">
              <a:buNone/>
              <a:defRPr sz="11200"/>
            </a:lvl2pPr>
            <a:lvl3pPr marL="3657600" indent="0">
              <a:buNone/>
              <a:defRPr sz="9600"/>
            </a:lvl3pPr>
            <a:lvl4pPr marL="5486400" indent="0">
              <a:buNone/>
              <a:defRPr sz="8000"/>
            </a:lvl4pPr>
            <a:lvl5pPr marL="7315200" indent="0">
              <a:buNone/>
              <a:defRPr sz="8000"/>
            </a:lvl5pPr>
            <a:lvl6pPr marL="9144000" indent="0">
              <a:buNone/>
              <a:defRPr sz="8000"/>
            </a:lvl6pPr>
            <a:lvl7pPr marL="10972800" indent="0">
              <a:buNone/>
              <a:defRPr sz="8000"/>
            </a:lvl7pPr>
            <a:lvl8pPr marL="12801600" indent="0">
              <a:buNone/>
              <a:defRPr sz="8000"/>
            </a:lvl8pPr>
            <a:lvl9pPr marL="14630400" indent="0">
              <a:buNone/>
              <a:defRPr sz="8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2" y="21469352"/>
            <a:ext cx="21945600" cy="3219448"/>
          </a:xfrm>
        </p:spPr>
        <p:txBody>
          <a:bodyPr/>
          <a:lstStyle>
            <a:lvl1pPr marL="0" indent="0">
              <a:buNone/>
              <a:defRPr sz="5600"/>
            </a:lvl1pPr>
            <a:lvl2pPr marL="1828800" indent="0">
              <a:buNone/>
              <a:defRPr sz="4800"/>
            </a:lvl2pPr>
            <a:lvl3pPr marL="3657600" indent="0">
              <a:buNone/>
              <a:defRPr sz="4000"/>
            </a:lvl3pPr>
            <a:lvl4pPr marL="5486400" indent="0">
              <a:buNone/>
              <a:defRPr sz="3600"/>
            </a:lvl4pPr>
            <a:lvl5pPr marL="7315200" indent="0">
              <a:buNone/>
              <a:defRPr sz="3600"/>
            </a:lvl5pPr>
            <a:lvl6pPr marL="9144000" indent="0">
              <a:buNone/>
              <a:defRPr sz="3600"/>
            </a:lvl6pPr>
            <a:lvl7pPr marL="10972800" indent="0">
              <a:buNone/>
              <a:defRPr sz="3600"/>
            </a:lvl7pPr>
            <a:lvl8pPr marL="12801600" indent="0">
              <a:buNone/>
              <a:defRPr sz="3600"/>
            </a:lvl8pPr>
            <a:lvl9pPr marL="1463040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0" y="1098552"/>
            <a:ext cx="32918400" cy="4572000"/>
          </a:xfrm>
          <a:prstGeom prst="rect">
            <a:avLst/>
          </a:prstGeom>
        </p:spPr>
        <p:txBody>
          <a:bodyPr vert="horz" lIns="182880" tIns="91440" rIns="182880" bIns="9144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6400806"/>
            <a:ext cx="32918400" cy="18103852"/>
          </a:xfrm>
          <a:prstGeom prst="rect">
            <a:avLst/>
          </a:prstGeom>
        </p:spPr>
        <p:txBody>
          <a:bodyPr vert="horz" lIns="182880" tIns="91440" rIns="182880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0" y="25425406"/>
            <a:ext cx="8534400" cy="146050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0" y="25425406"/>
            <a:ext cx="11582400" cy="146050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0" y="25425406"/>
            <a:ext cx="8534400" cy="146050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57600" rtl="0" eaLnBrk="1" latinLnBrk="0" hangingPunct="1">
        <a:spcBef>
          <a:spcPct val="0"/>
        </a:spcBef>
        <a:buNone/>
        <a:defRPr sz="1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0" indent="-1371600" algn="l" defTabSz="3657600" rtl="0" eaLnBrk="1" latinLnBrk="0" hangingPunct="1">
        <a:spcBef>
          <a:spcPct val="20000"/>
        </a:spcBef>
        <a:buFont typeface="Arial" pitchFamily="34" charset="0"/>
        <a:buChar char="•"/>
        <a:defRPr sz="12800" kern="1200">
          <a:solidFill>
            <a:schemeClr val="tx1"/>
          </a:solidFill>
          <a:latin typeface="+mn-lt"/>
          <a:ea typeface="+mn-ea"/>
          <a:cs typeface="+mn-cs"/>
        </a:defRPr>
      </a:lvl1pPr>
      <a:lvl2pPr marL="2971800" indent="-1143000" algn="l" defTabSz="3657600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0" indent="-914400" algn="l" defTabSz="3657600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indent="-914400" algn="l" defTabSz="3657600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5"/>
          <p:cNvSpPr/>
          <p:nvPr/>
        </p:nvSpPr>
        <p:spPr>
          <a:xfrm>
            <a:off x="9650854" y="6967578"/>
            <a:ext cx="17221200" cy="11270653"/>
          </a:xfrm>
          <a:prstGeom prst="roundRect">
            <a:avLst>
              <a:gd name="adj" fmla="val 381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727054" y="6967578"/>
            <a:ext cx="914400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/>
              <a:t>Lab2</a:t>
            </a:r>
          </a:p>
        </p:txBody>
      </p:sp>
      <p:sp>
        <p:nvSpPr>
          <p:cNvPr id="4" name="Rounded Rectangle 17"/>
          <p:cNvSpPr/>
          <p:nvPr/>
        </p:nvSpPr>
        <p:spPr>
          <a:xfrm>
            <a:off x="10047332" y="7517126"/>
            <a:ext cx="16367522" cy="8587506"/>
          </a:xfrm>
          <a:prstGeom prst="roundRect">
            <a:avLst>
              <a:gd name="adj" fmla="val 381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108054" y="7517126"/>
            <a:ext cx="1844971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2400" b="1" dirty="0"/>
              <a:t>Lab2_dp</a:t>
            </a:r>
          </a:p>
        </p:txBody>
      </p:sp>
      <p:sp>
        <p:nvSpPr>
          <p:cNvPr id="8" name="Rounded Rectangle 35"/>
          <p:cNvSpPr/>
          <p:nvPr/>
        </p:nvSpPr>
        <p:spPr>
          <a:xfrm>
            <a:off x="10085221" y="16743498"/>
            <a:ext cx="4570770" cy="129858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9" name="TextBox 8"/>
          <p:cNvSpPr txBox="1"/>
          <p:nvPr/>
        </p:nvSpPr>
        <p:spPr>
          <a:xfrm>
            <a:off x="10077135" y="16743498"/>
            <a:ext cx="1844971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/>
              <a:t>Lab2_cu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136486" y="15390567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cw</a:t>
            </a:r>
            <a:endParaRPr lang="en-US" sz="1800" dirty="0"/>
          </a:p>
        </p:txBody>
      </p:sp>
      <p:sp>
        <p:nvSpPr>
          <p:cNvPr id="11" name="TextBox 10"/>
          <p:cNvSpPr txBox="1"/>
          <p:nvPr/>
        </p:nvSpPr>
        <p:spPr>
          <a:xfrm>
            <a:off x="12603086" y="15390567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sw</a:t>
            </a:r>
            <a:endParaRPr lang="en-US" sz="18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2888426" y="15759899"/>
            <a:ext cx="0" cy="1219201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3592150" y="15759900"/>
            <a:ext cx="0" cy="1219200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3596758" y="16381168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cw</a:t>
            </a:r>
            <a:endParaRPr lang="en-US" sz="1800" dirty="0"/>
          </a:p>
        </p:txBody>
      </p:sp>
      <p:sp>
        <p:nvSpPr>
          <p:cNvPr id="15" name="TextBox 14"/>
          <p:cNvSpPr txBox="1"/>
          <p:nvPr/>
        </p:nvSpPr>
        <p:spPr>
          <a:xfrm>
            <a:off x="12307811" y="16381168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sw</a:t>
            </a:r>
            <a:endParaRPr lang="en-US" sz="1800" dirty="0"/>
          </a:p>
        </p:txBody>
      </p:sp>
      <p:sp>
        <p:nvSpPr>
          <p:cNvPr id="16" name="TextBox 15"/>
          <p:cNvSpPr txBox="1"/>
          <p:nvPr/>
        </p:nvSpPr>
        <p:spPr>
          <a:xfrm>
            <a:off x="13596758" y="16762168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cw</a:t>
            </a:r>
            <a:endParaRPr lang="en-US" sz="1800" dirty="0"/>
          </a:p>
        </p:txBody>
      </p:sp>
      <p:sp>
        <p:nvSpPr>
          <p:cNvPr id="17" name="TextBox 16"/>
          <p:cNvSpPr txBox="1"/>
          <p:nvPr/>
        </p:nvSpPr>
        <p:spPr>
          <a:xfrm>
            <a:off x="12307811" y="16762168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sw</a:t>
            </a:r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2716680" y="16217099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3430338" y="16261034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6635631" y="15390567"/>
            <a:ext cx="157217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US" sz="1800" dirty="0" err="1"/>
              <a:t>R_Bus_Out</a:t>
            </a:r>
            <a:endParaRPr lang="en-US" sz="1800" dirty="0"/>
          </a:p>
        </p:txBody>
      </p:sp>
      <p:sp>
        <p:nvSpPr>
          <p:cNvPr id="23" name="TextBox 22"/>
          <p:cNvSpPr txBox="1"/>
          <p:nvPr/>
        </p:nvSpPr>
        <p:spPr>
          <a:xfrm>
            <a:off x="15619139" y="15406436"/>
            <a:ext cx="141666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US" sz="1800" dirty="0" err="1"/>
              <a:t>L_Bus</a:t>
            </a:r>
            <a:r>
              <a:rPr lang="en-US" sz="1800" dirty="0"/>
              <a:t> Out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16327469" y="15775768"/>
            <a:ext cx="0" cy="1219201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7421718" y="15775769"/>
            <a:ext cx="0" cy="1219200"/>
          </a:xfrm>
          <a:prstGeom prst="line">
            <a:avLst/>
          </a:prstGeom>
          <a:ln w="381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7426326" y="16397037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6327469" y="16397037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6702007" y="17048712"/>
            <a:ext cx="140704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R_Bus</a:t>
            </a:r>
            <a:r>
              <a:rPr lang="en-US" sz="1800" dirty="0"/>
              <a:t> Out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737105" y="17048712"/>
            <a:ext cx="12027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L_Bus_Out</a:t>
            </a:r>
            <a:endParaRPr lang="en-US" sz="1800" dirty="0"/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16155723" y="16232968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17259906" y="16276903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8997831" y="15372555"/>
            <a:ext cx="157217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exRBus</a:t>
            </a:r>
            <a:endParaRPr lang="en-US" sz="1800" dirty="0"/>
          </a:p>
        </p:txBody>
      </p:sp>
      <p:sp>
        <p:nvSpPr>
          <p:cNvPr id="33" name="TextBox 32"/>
          <p:cNvSpPr txBox="1"/>
          <p:nvPr/>
        </p:nvSpPr>
        <p:spPr>
          <a:xfrm>
            <a:off x="17981339" y="15388424"/>
            <a:ext cx="141666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exLBus</a:t>
            </a:r>
            <a:endParaRPr lang="en-US" sz="18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18689669" y="15757756"/>
            <a:ext cx="0" cy="1219201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9783918" y="15757757"/>
            <a:ext cx="0" cy="1219200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9788526" y="16379025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16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8689669" y="16379025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16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9064207" y="17030700"/>
            <a:ext cx="140704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exRBus</a:t>
            </a:r>
            <a:endParaRPr lang="en-US" sz="1800" dirty="0"/>
          </a:p>
        </p:txBody>
      </p:sp>
      <p:sp>
        <p:nvSpPr>
          <p:cNvPr id="40" name="TextBox 39"/>
          <p:cNvSpPr txBox="1"/>
          <p:nvPr/>
        </p:nvSpPr>
        <p:spPr>
          <a:xfrm>
            <a:off x="18099305" y="17030700"/>
            <a:ext cx="12027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exLBus</a:t>
            </a:r>
            <a:endParaRPr lang="en-US" sz="1800" dirty="0"/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18517923" y="16214956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19622106" y="16258891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4408031" y="15372555"/>
            <a:ext cx="157217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clear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3391539" y="15388424"/>
            <a:ext cx="141666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Q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24099869" y="15757756"/>
            <a:ext cx="0" cy="1219201"/>
          </a:xfrm>
          <a:prstGeom prst="line">
            <a:avLst/>
          </a:prstGeom>
          <a:ln w="381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5194118" y="15757757"/>
            <a:ext cx="0" cy="1219200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5198726" y="16379025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8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4099869" y="16379025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8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4474407" y="16942832"/>
            <a:ext cx="140704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clear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3509505" y="16942832"/>
            <a:ext cx="12027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Q</a:t>
            </a:r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23928123" y="16214956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25032306" y="16258891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114"/>
          <p:cNvSpPr/>
          <p:nvPr/>
        </p:nvSpPr>
        <p:spPr>
          <a:xfrm>
            <a:off x="23138254" y="14452518"/>
            <a:ext cx="2924390" cy="129858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54" name="TextBox 53"/>
          <p:cNvSpPr txBox="1"/>
          <p:nvPr/>
        </p:nvSpPr>
        <p:spPr>
          <a:xfrm>
            <a:off x="23160189" y="14452518"/>
            <a:ext cx="1844971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/>
              <a:t>flag register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4715327" y="13449300"/>
            <a:ext cx="141666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set</a:t>
            </a:r>
          </a:p>
        </p:txBody>
      </p:sp>
      <p:cxnSp>
        <p:nvCxnSpPr>
          <p:cNvPr id="56" name="Straight Connector 55"/>
          <p:cNvCxnSpPr>
            <a:stCxn id="55" idx="2"/>
          </p:cNvCxnSpPr>
          <p:nvPr/>
        </p:nvCxnSpPr>
        <p:spPr>
          <a:xfrm flipH="1">
            <a:off x="25423657" y="13818632"/>
            <a:ext cx="1" cy="646059"/>
          </a:xfrm>
          <a:prstGeom prst="line">
            <a:avLst/>
          </a:prstGeom>
          <a:ln w="381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5423657" y="14135100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8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4833293" y="14476358"/>
            <a:ext cx="12027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set</a:t>
            </a:r>
          </a:p>
        </p:txBody>
      </p:sp>
      <p:cxnSp>
        <p:nvCxnSpPr>
          <p:cNvPr id="59" name="Straight Connector 58"/>
          <p:cNvCxnSpPr/>
          <p:nvPr/>
        </p:nvCxnSpPr>
        <p:spPr>
          <a:xfrm flipV="1">
            <a:off x="25251911" y="13971031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Straight Connector 447"/>
          <p:cNvCxnSpPr>
            <a:cxnSpLocks/>
          </p:cNvCxnSpPr>
          <p:nvPr/>
        </p:nvCxnSpPr>
        <p:spPr>
          <a:xfrm flipV="1">
            <a:off x="25965516" y="10082756"/>
            <a:ext cx="1458990" cy="5642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452"/>
          <p:cNvCxnSpPr/>
          <p:nvPr/>
        </p:nvCxnSpPr>
        <p:spPr>
          <a:xfrm flipV="1">
            <a:off x="25976706" y="10451430"/>
            <a:ext cx="1447800" cy="5886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7" name="TextBox 456"/>
          <p:cNvSpPr txBox="1"/>
          <p:nvPr/>
        </p:nvSpPr>
        <p:spPr>
          <a:xfrm>
            <a:off x="24958322" y="9903732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tmds</a:t>
            </a:r>
            <a:endParaRPr lang="en-US" sz="1800" dirty="0"/>
          </a:p>
        </p:txBody>
      </p:sp>
      <p:sp>
        <p:nvSpPr>
          <p:cNvPr id="458" name="TextBox 457"/>
          <p:cNvSpPr txBox="1"/>
          <p:nvPr/>
        </p:nvSpPr>
        <p:spPr>
          <a:xfrm>
            <a:off x="24969512" y="10272650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tmdsb</a:t>
            </a:r>
            <a:endParaRPr lang="en-US" sz="1800" dirty="0"/>
          </a:p>
        </p:txBody>
      </p:sp>
      <p:sp>
        <p:nvSpPr>
          <p:cNvPr id="459" name="Rounded Rectangle 128"/>
          <p:cNvSpPr/>
          <p:nvPr/>
        </p:nvSpPr>
        <p:spPr>
          <a:xfrm>
            <a:off x="23824054" y="7939565"/>
            <a:ext cx="2144885" cy="4812267"/>
          </a:xfrm>
          <a:prstGeom prst="roundRect">
            <a:avLst>
              <a:gd name="adj" fmla="val 1279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461" name="TextBox 460"/>
          <p:cNvSpPr txBox="1"/>
          <p:nvPr/>
        </p:nvSpPr>
        <p:spPr>
          <a:xfrm>
            <a:off x="24399967" y="7976794"/>
            <a:ext cx="993058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/>
              <a:t>Video</a:t>
            </a:r>
          </a:p>
        </p:txBody>
      </p:sp>
      <p:sp>
        <p:nvSpPr>
          <p:cNvPr id="462" name="Rounded Rectangle 137"/>
          <p:cNvSpPr/>
          <p:nvPr/>
        </p:nvSpPr>
        <p:spPr>
          <a:xfrm>
            <a:off x="18957325" y="10084833"/>
            <a:ext cx="2199729" cy="4367686"/>
          </a:xfrm>
          <a:prstGeom prst="roundRect">
            <a:avLst>
              <a:gd name="adj" fmla="val 1279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463" name="TextBox 462"/>
          <p:cNvSpPr txBox="1"/>
          <p:nvPr/>
        </p:nvSpPr>
        <p:spPr>
          <a:xfrm>
            <a:off x="10957196" y="8047433"/>
            <a:ext cx="2066822" cy="830997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 err="1"/>
              <a:t>Audio_Codec_Wrapper</a:t>
            </a:r>
            <a:endParaRPr lang="en-US" sz="2400" b="1" dirty="0"/>
          </a:p>
        </p:txBody>
      </p:sp>
      <p:cxnSp>
        <p:nvCxnSpPr>
          <p:cNvPr id="464" name="Straight Connector 463"/>
          <p:cNvCxnSpPr>
            <a:stCxn id="465" idx="3"/>
            <a:endCxn id="468" idx="1"/>
          </p:cNvCxnSpPr>
          <p:nvPr/>
        </p:nvCxnSpPr>
        <p:spPr>
          <a:xfrm flipV="1">
            <a:off x="13444408" y="10882404"/>
            <a:ext cx="482692" cy="1484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5" name="TextBox 464"/>
          <p:cNvSpPr txBox="1"/>
          <p:nvPr/>
        </p:nvSpPr>
        <p:spPr>
          <a:xfrm>
            <a:off x="12311047" y="10700705"/>
            <a:ext cx="11333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L_bus_in</a:t>
            </a:r>
            <a:endParaRPr lang="en-US" sz="1800" dirty="0"/>
          </a:p>
        </p:txBody>
      </p:sp>
      <p:cxnSp>
        <p:nvCxnSpPr>
          <p:cNvPr id="466" name="Straight Connector 465"/>
          <p:cNvCxnSpPr>
            <a:stCxn id="467" idx="3"/>
            <a:endCxn id="469" idx="1"/>
          </p:cNvCxnSpPr>
          <p:nvPr/>
        </p:nvCxnSpPr>
        <p:spPr>
          <a:xfrm>
            <a:off x="13453825" y="11192127"/>
            <a:ext cx="485150" cy="0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7" name="TextBox 466"/>
          <p:cNvSpPr txBox="1"/>
          <p:nvPr/>
        </p:nvSpPr>
        <p:spPr>
          <a:xfrm>
            <a:off x="12322922" y="11007461"/>
            <a:ext cx="11309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R_bus_in</a:t>
            </a:r>
            <a:endParaRPr lang="en-US" sz="1800" dirty="0"/>
          </a:p>
        </p:txBody>
      </p:sp>
      <p:sp>
        <p:nvSpPr>
          <p:cNvPr id="468" name="TextBox 467"/>
          <p:cNvSpPr txBox="1"/>
          <p:nvPr/>
        </p:nvSpPr>
        <p:spPr>
          <a:xfrm>
            <a:off x="13927100" y="10697738"/>
            <a:ext cx="133871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L_bus_in</a:t>
            </a:r>
            <a:endParaRPr lang="en-US" sz="1800" dirty="0"/>
          </a:p>
        </p:txBody>
      </p:sp>
      <p:sp>
        <p:nvSpPr>
          <p:cNvPr id="469" name="TextBox 468"/>
          <p:cNvSpPr txBox="1"/>
          <p:nvPr/>
        </p:nvSpPr>
        <p:spPr>
          <a:xfrm>
            <a:off x="13938975" y="11007461"/>
            <a:ext cx="125971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R_bus_in</a:t>
            </a:r>
            <a:endParaRPr lang="en-US" sz="1800" dirty="0"/>
          </a:p>
        </p:txBody>
      </p:sp>
      <p:cxnSp>
        <p:nvCxnSpPr>
          <p:cNvPr id="470" name="Straight Connector 469"/>
          <p:cNvCxnSpPr>
            <a:stCxn id="471" idx="3"/>
            <a:endCxn id="477" idx="1"/>
          </p:cNvCxnSpPr>
          <p:nvPr/>
        </p:nvCxnSpPr>
        <p:spPr>
          <a:xfrm flipV="1">
            <a:off x="13461233" y="11495443"/>
            <a:ext cx="482692" cy="2967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" name="TextBox 470"/>
          <p:cNvSpPr txBox="1"/>
          <p:nvPr/>
        </p:nvSpPr>
        <p:spPr>
          <a:xfrm>
            <a:off x="12228518" y="11313744"/>
            <a:ext cx="123271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L_bus_out</a:t>
            </a:r>
            <a:endParaRPr lang="en-US" sz="1800" dirty="0"/>
          </a:p>
        </p:txBody>
      </p:sp>
      <p:cxnSp>
        <p:nvCxnSpPr>
          <p:cNvPr id="473" name="Straight Connector 472"/>
          <p:cNvCxnSpPr/>
          <p:nvPr/>
        </p:nvCxnSpPr>
        <p:spPr>
          <a:xfrm>
            <a:off x="13470650" y="11810879"/>
            <a:ext cx="485150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6" name="TextBox 475"/>
          <p:cNvSpPr txBox="1"/>
          <p:nvPr/>
        </p:nvSpPr>
        <p:spPr>
          <a:xfrm>
            <a:off x="12240393" y="11620500"/>
            <a:ext cx="123025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R_bus_out</a:t>
            </a:r>
            <a:endParaRPr lang="en-US" sz="1800" dirty="0"/>
          </a:p>
        </p:txBody>
      </p:sp>
      <p:sp>
        <p:nvSpPr>
          <p:cNvPr id="477" name="TextBox 476"/>
          <p:cNvSpPr txBox="1"/>
          <p:nvPr/>
        </p:nvSpPr>
        <p:spPr>
          <a:xfrm>
            <a:off x="13943925" y="11310777"/>
            <a:ext cx="133871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L_bus_out</a:t>
            </a:r>
            <a:endParaRPr lang="en-US" sz="1800" dirty="0"/>
          </a:p>
        </p:txBody>
      </p:sp>
      <p:sp>
        <p:nvSpPr>
          <p:cNvPr id="478" name="TextBox 477"/>
          <p:cNvSpPr txBox="1"/>
          <p:nvPr/>
        </p:nvSpPr>
        <p:spPr>
          <a:xfrm>
            <a:off x="13955800" y="11620500"/>
            <a:ext cx="125971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R_bus_out</a:t>
            </a:r>
            <a:endParaRPr lang="en-US" sz="1800" dirty="0"/>
          </a:p>
        </p:txBody>
      </p:sp>
      <p:cxnSp>
        <p:nvCxnSpPr>
          <p:cNvPr id="479" name="Straight Connector 478"/>
          <p:cNvCxnSpPr>
            <a:stCxn id="480" idx="3"/>
            <a:endCxn id="482" idx="1"/>
          </p:cNvCxnSpPr>
          <p:nvPr/>
        </p:nvCxnSpPr>
        <p:spPr>
          <a:xfrm>
            <a:off x="13446384" y="10608804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0" name="TextBox 479"/>
          <p:cNvSpPr txBox="1"/>
          <p:nvPr/>
        </p:nvSpPr>
        <p:spPr>
          <a:xfrm>
            <a:off x="12651124" y="10424138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ready</a:t>
            </a:r>
          </a:p>
        </p:txBody>
      </p:sp>
      <p:sp>
        <p:nvSpPr>
          <p:cNvPr id="482" name="TextBox 481"/>
          <p:cNvSpPr txBox="1"/>
          <p:nvPr/>
        </p:nvSpPr>
        <p:spPr>
          <a:xfrm>
            <a:off x="13929077" y="10424138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sw</a:t>
            </a:r>
            <a:endParaRPr lang="en-US" sz="1800" dirty="0"/>
          </a:p>
        </p:txBody>
      </p:sp>
      <p:cxnSp>
        <p:nvCxnSpPr>
          <p:cNvPr id="483" name="Straight Connector 482"/>
          <p:cNvCxnSpPr>
            <a:stCxn id="484" idx="3"/>
            <a:endCxn id="487" idx="1"/>
          </p:cNvCxnSpPr>
          <p:nvPr/>
        </p:nvCxnSpPr>
        <p:spPr>
          <a:xfrm>
            <a:off x="9341212" y="8919408"/>
            <a:ext cx="113690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4" name="TextBox 483"/>
          <p:cNvSpPr txBox="1"/>
          <p:nvPr/>
        </p:nvSpPr>
        <p:spPr>
          <a:xfrm>
            <a:off x="8807812" y="8734742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485" name="Straight Connector 484"/>
          <p:cNvCxnSpPr>
            <a:stCxn id="486" idx="3"/>
            <a:endCxn id="488" idx="1"/>
          </p:cNvCxnSpPr>
          <p:nvPr/>
        </p:nvCxnSpPr>
        <p:spPr>
          <a:xfrm>
            <a:off x="9338755" y="9199185"/>
            <a:ext cx="1139357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6" name="TextBox 485"/>
          <p:cNvSpPr txBox="1"/>
          <p:nvPr/>
        </p:nvSpPr>
        <p:spPr>
          <a:xfrm>
            <a:off x="8296079" y="9014519"/>
            <a:ext cx="10426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487" name="TextBox 486"/>
          <p:cNvSpPr txBox="1"/>
          <p:nvPr/>
        </p:nvSpPr>
        <p:spPr>
          <a:xfrm>
            <a:off x="10478112" y="8734742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488" name="TextBox 487"/>
          <p:cNvSpPr txBox="1"/>
          <p:nvPr/>
        </p:nvSpPr>
        <p:spPr>
          <a:xfrm>
            <a:off x="10478112" y="9014519"/>
            <a:ext cx="93361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490" name="Straight Connector 489"/>
          <p:cNvCxnSpPr>
            <a:stCxn id="491" idx="3"/>
            <a:endCxn id="492" idx="1"/>
          </p:cNvCxnSpPr>
          <p:nvPr/>
        </p:nvCxnSpPr>
        <p:spPr>
          <a:xfrm>
            <a:off x="9333840" y="9456742"/>
            <a:ext cx="1139358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1" name="TextBox 490"/>
          <p:cNvSpPr txBox="1"/>
          <p:nvPr/>
        </p:nvSpPr>
        <p:spPr>
          <a:xfrm>
            <a:off x="8574298" y="9272076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ctrl</a:t>
            </a:r>
          </a:p>
        </p:txBody>
      </p:sp>
      <p:sp>
        <p:nvSpPr>
          <p:cNvPr id="492" name="TextBox 491"/>
          <p:cNvSpPr txBox="1"/>
          <p:nvPr/>
        </p:nvSpPr>
        <p:spPr>
          <a:xfrm>
            <a:off x="10473198" y="9272076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ctrl</a:t>
            </a:r>
          </a:p>
        </p:txBody>
      </p:sp>
      <p:sp>
        <p:nvSpPr>
          <p:cNvPr id="494" name="TextBox 493"/>
          <p:cNvSpPr txBox="1"/>
          <p:nvPr/>
        </p:nvSpPr>
        <p:spPr>
          <a:xfrm>
            <a:off x="9943779" y="8620207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496" name="TextBox 495"/>
          <p:cNvSpPr txBox="1"/>
          <p:nvPr/>
        </p:nvSpPr>
        <p:spPr>
          <a:xfrm>
            <a:off x="9432046" y="8899984"/>
            <a:ext cx="10426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497" name="TextBox 496"/>
          <p:cNvSpPr txBox="1"/>
          <p:nvPr/>
        </p:nvSpPr>
        <p:spPr>
          <a:xfrm>
            <a:off x="9710265" y="9157541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ctrl</a:t>
            </a:r>
          </a:p>
        </p:txBody>
      </p:sp>
      <p:cxnSp>
        <p:nvCxnSpPr>
          <p:cNvPr id="504" name="Straight Connector 503"/>
          <p:cNvCxnSpPr>
            <a:stCxn id="505" idx="3"/>
            <a:endCxn id="511" idx="1"/>
          </p:cNvCxnSpPr>
          <p:nvPr/>
        </p:nvCxnSpPr>
        <p:spPr>
          <a:xfrm>
            <a:off x="9336262" y="9743832"/>
            <a:ext cx="1136899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5" name="TextBox 504"/>
          <p:cNvSpPr txBox="1"/>
          <p:nvPr/>
        </p:nvSpPr>
        <p:spPr>
          <a:xfrm>
            <a:off x="7593454" y="9559166"/>
            <a:ext cx="174280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ac_mclk</a:t>
            </a:r>
            <a:endParaRPr lang="en-US" sz="1800" dirty="0"/>
          </a:p>
        </p:txBody>
      </p:sp>
      <p:cxnSp>
        <p:nvCxnSpPr>
          <p:cNvPr id="509" name="Straight Connector 508"/>
          <p:cNvCxnSpPr>
            <a:stCxn id="510" idx="3"/>
            <a:endCxn id="69" idx="1"/>
          </p:cNvCxnSpPr>
          <p:nvPr/>
        </p:nvCxnSpPr>
        <p:spPr>
          <a:xfrm>
            <a:off x="9333805" y="10023609"/>
            <a:ext cx="113935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0" name="TextBox 509"/>
          <p:cNvSpPr txBox="1"/>
          <p:nvPr/>
        </p:nvSpPr>
        <p:spPr>
          <a:xfrm>
            <a:off x="7593454" y="9838943"/>
            <a:ext cx="174035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ac_adc_sdata</a:t>
            </a:r>
            <a:endParaRPr lang="en-US" sz="1800" dirty="0"/>
          </a:p>
        </p:txBody>
      </p:sp>
      <p:sp>
        <p:nvSpPr>
          <p:cNvPr id="511" name="TextBox 510"/>
          <p:cNvSpPr txBox="1"/>
          <p:nvPr/>
        </p:nvSpPr>
        <p:spPr>
          <a:xfrm>
            <a:off x="10473161" y="9559166"/>
            <a:ext cx="183739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ac_mclk</a:t>
            </a:r>
            <a:endParaRPr lang="en-US" sz="1800" dirty="0"/>
          </a:p>
        </p:txBody>
      </p:sp>
      <p:sp>
        <p:nvSpPr>
          <p:cNvPr id="69" name="TextBox 68"/>
          <p:cNvSpPr txBox="1"/>
          <p:nvPr/>
        </p:nvSpPr>
        <p:spPr>
          <a:xfrm>
            <a:off x="10473161" y="9838943"/>
            <a:ext cx="207025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ac_adc_sdata</a:t>
            </a:r>
            <a:r>
              <a:rPr lang="en-US" sz="1800" dirty="0"/>
              <a:t>(In)</a:t>
            </a:r>
          </a:p>
        </p:txBody>
      </p:sp>
      <p:cxnSp>
        <p:nvCxnSpPr>
          <p:cNvPr id="70" name="Straight Connector 69"/>
          <p:cNvCxnSpPr>
            <a:stCxn id="72" idx="3"/>
            <a:endCxn id="73" idx="1"/>
          </p:cNvCxnSpPr>
          <p:nvPr/>
        </p:nvCxnSpPr>
        <p:spPr>
          <a:xfrm>
            <a:off x="9340765" y="10281166"/>
            <a:ext cx="1127482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7605329" y="10096500"/>
            <a:ext cx="173543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ac_dac_sdata</a:t>
            </a:r>
            <a:endParaRPr lang="en-US" sz="1800" dirty="0"/>
          </a:p>
        </p:txBody>
      </p:sp>
      <p:sp>
        <p:nvSpPr>
          <p:cNvPr id="73" name="TextBox 72"/>
          <p:cNvSpPr txBox="1"/>
          <p:nvPr/>
        </p:nvSpPr>
        <p:spPr>
          <a:xfrm>
            <a:off x="10468247" y="10096500"/>
            <a:ext cx="213483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ac_dac_sdata</a:t>
            </a:r>
            <a:r>
              <a:rPr lang="en-US" sz="1800" dirty="0"/>
              <a:t>(Out)</a:t>
            </a:r>
          </a:p>
        </p:txBody>
      </p:sp>
      <p:cxnSp>
        <p:nvCxnSpPr>
          <p:cNvPr id="85" name="Straight Connector 84"/>
          <p:cNvCxnSpPr>
            <a:stCxn id="86" idx="3"/>
            <a:endCxn id="87" idx="1"/>
          </p:cNvCxnSpPr>
          <p:nvPr/>
        </p:nvCxnSpPr>
        <p:spPr>
          <a:xfrm>
            <a:off x="9336262" y="10562423"/>
            <a:ext cx="1136899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7593454" y="10377757"/>
            <a:ext cx="174280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ac_bclk</a:t>
            </a:r>
            <a:endParaRPr lang="en-US" sz="1800" dirty="0"/>
          </a:p>
        </p:txBody>
      </p:sp>
      <p:sp>
        <p:nvSpPr>
          <p:cNvPr id="87" name="TextBox 86"/>
          <p:cNvSpPr txBox="1"/>
          <p:nvPr/>
        </p:nvSpPr>
        <p:spPr>
          <a:xfrm>
            <a:off x="10473161" y="10377757"/>
            <a:ext cx="183739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ac_bclk</a:t>
            </a:r>
            <a:endParaRPr lang="en-US" sz="1800" dirty="0"/>
          </a:p>
        </p:txBody>
      </p:sp>
      <p:cxnSp>
        <p:nvCxnSpPr>
          <p:cNvPr id="88" name="Straight Connector 87"/>
          <p:cNvCxnSpPr>
            <a:stCxn id="89" idx="3"/>
            <a:endCxn id="90" idx="1"/>
          </p:cNvCxnSpPr>
          <p:nvPr/>
        </p:nvCxnSpPr>
        <p:spPr>
          <a:xfrm>
            <a:off x="9348137" y="10838523"/>
            <a:ext cx="1136899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7605329" y="10653857"/>
            <a:ext cx="174280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ac_lrclk</a:t>
            </a:r>
            <a:endParaRPr lang="en-US" sz="1800" dirty="0"/>
          </a:p>
        </p:txBody>
      </p:sp>
      <p:sp>
        <p:nvSpPr>
          <p:cNvPr id="90" name="TextBox 89"/>
          <p:cNvSpPr txBox="1"/>
          <p:nvPr/>
        </p:nvSpPr>
        <p:spPr>
          <a:xfrm>
            <a:off x="10485036" y="10653857"/>
            <a:ext cx="183739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ac_lrclk</a:t>
            </a:r>
            <a:endParaRPr lang="en-US" sz="1800" dirty="0"/>
          </a:p>
        </p:txBody>
      </p:sp>
      <p:cxnSp>
        <p:nvCxnSpPr>
          <p:cNvPr id="91" name="Straight Connector 90"/>
          <p:cNvCxnSpPr>
            <a:stCxn id="92" idx="3"/>
            <a:endCxn id="93" idx="1"/>
          </p:cNvCxnSpPr>
          <p:nvPr/>
        </p:nvCxnSpPr>
        <p:spPr>
          <a:xfrm>
            <a:off x="9348137" y="11143323"/>
            <a:ext cx="1136899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7605329" y="10958657"/>
            <a:ext cx="174280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scl</a:t>
            </a:r>
            <a:endParaRPr lang="en-US" sz="1800" dirty="0"/>
          </a:p>
        </p:txBody>
      </p:sp>
      <p:sp>
        <p:nvSpPr>
          <p:cNvPr id="93" name="TextBox 92"/>
          <p:cNvSpPr txBox="1"/>
          <p:nvPr/>
        </p:nvSpPr>
        <p:spPr>
          <a:xfrm>
            <a:off x="10485036" y="10958657"/>
            <a:ext cx="183739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scl</a:t>
            </a:r>
            <a:endParaRPr lang="en-US" sz="1800" dirty="0"/>
          </a:p>
        </p:txBody>
      </p:sp>
      <p:cxnSp>
        <p:nvCxnSpPr>
          <p:cNvPr id="94" name="Straight Connector 93"/>
          <p:cNvCxnSpPr>
            <a:stCxn id="122" idx="3"/>
            <a:endCxn id="125" idx="1"/>
          </p:cNvCxnSpPr>
          <p:nvPr/>
        </p:nvCxnSpPr>
        <p:spPr>
          <a:xfrm>
            <a:off x="9348137" y="11419423"/>
            <a:ext cx="1136899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7605329" y="11234757"/>
            <a:ext cx="174280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sda</a:t>
            </a:r>
            <a:endParaRPr lang="en-US" sz="1800" dirty="0"/>
          </a:p>
        </p:txBody>
      </p:sp>
      <p:sp>
        <p:nvSpPr>
          <p:cNvPr id="125" name="TextBox 124"/>
          <p:cNvSpPr txBox="1"/>
          <p:nvPr/>
        </p:nvSpPr>
        <p:spPr>
          <a:xfrm>
            <a:off x="10485036" y="11234757"/>
            <a:ext cx="183739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sda</a:t>
            </a:r>
            <a:endParaRPr lang="en-US" sz="1800" dirty="0"/>
          </a:p>
        </p:txBody>
      </p:sp>
      <p:sp>
        <p:nvSpPr>
          <p:cNvPr id="126" name="Rounded Rectangle 245"/>
          <p:cNvSpPr/>
          <p:nvPr/>
        </p:nvSpPr>
        <p:spPr>
          <a:xfrm>
            <a:off x="11232653" y="12213384"/>
            <a:ext cx="1548505" cy="137664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524" name="TextBox 523"/>
          <p:cNvSpPr txBox="1"/>
          <p:nvPr/>
        </p:nvSpPr>
        <p:spPr>
          <a:xfrm>
            <a:off x="11247396" y="12212990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Clock_Wiz_1</a:t>
            </a:r>
            <a:endParaRPr lang="en-US" sz="4400" b="1" dirty="0"/>
          </a:p>
        </p:txBody>
      </p:sp>
      <p:cxnSp>
        <p:nvCxnSpPr>
          <p:cNvPr id="525" name="Straight Connector 524"/>
          <p:cNvCxnSpPr>
            <a:endCxn id="527" idx="1"/>
          </p:cNvCxnSpPr>
          <p:nvPr/>
        </p:nvCxnSpPr>
        <p:spPr>
          <a:xfrm>
            <a:off x="10742851" y="13045407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6" name="Straight Connector 525"/>
          <p:cNvCxnSpPr>
            <a:endCxn id="528" idx="1"/>
          </p:cNvCxnSpPr>
          <p:nvPr/>
        </p:nvCxnSpPr>
        <p:spPr>
          <a:xfrm>
            <a:off x="10740393" y="13325184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7" name="TextBox 526"/>
          <p:cNvSpPr txBox="1"/>
          <p:nvPr/>
        </p:nvSpPr>
        <p:spPr>
          <a:xfrm>
            <a:off x="11225544" y="1286074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528" name="TextBox 527"/>
          <p:cNvSpPr txBox="1"/>
          <p:nvPr/>
        </p:nvSpPr>
        <p:spPr>
          <a:xfrm>
            <a:off x="11225543" y="13140518"/>
            <a:ext cx="81656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resetn</a:t>
            </a:r>
            <a:endParaRPr lang="en-US" sz="1800" dirty="0"/>
          </a:p>
        </p:txBody>
      </p:sp>
      <p:cxnSp>
        <p:nvCxnSpPr>
          <p:cNvPr id="529" name="Straight Connector 528"/>
          <p:cNvCxnSpPr/>
          <p:nvPr/>
        </p:nvCxnSpPr>
        <p:spPr>
          <a:xfrm>
            <a:off x="12738110" y="12751354"/>
            <a:ext cx="568958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0" name="TextBox 529"/>
          <p:cNvSpPr txBox="1"/>
          <p:nvPr/>
        </p:nvSpPr>
        <p:spPr>
          <a:xfrm>
            <a:off x="11779042" y="12566688"/>
            <a:ext cx="9906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clk_out1</a:t>
            </a:r>
          </a:p>
        </p:txBody>
      </p:sp>
      <p:cxnSp>
        <p:nvCxnSpPr>
          <p:cNvPr id="532" name="Straight Connector 531"/>
          <p:cNvCxnSpPr/>
          <p:nvPr/>
        </p:nvCxnSpPr>
        <p:spPr>
          <a:xfrm>
            <a:off x="12751418" y="13057075"/>
            <a:ext cx="555650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4" name="TextBox 533"/>
          <p:cNvSpPr txBox="1"/>
          <p:nvPr/>
        </p:nvSpPr>
        <p:spPr>
          <a:xfrm>
            <a:off x="11779042" y="12872409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clk_out2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12787232" y="12374878"/>
            <a:ext cx="140854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ac_mclk</a:t>
            </a:r>
            <a:endParaRPr lang="en-US" sz="1800" dirty="0"/>
          </a:p>
        </p:txBody>
      </p:sp>
      <p:sp>
        <p:nvSpPr>
          <p:cNvPr id="536" name="TextBox 535"/>
          <p:cNvSpPr txBox="1"/>
          <p:nvPr/>
        </p:nvSpPr>
        <p:spPr>
          <a:xfrm>
            <a:off x="12738110" y="12711874"/>
            <a:ext cx="140854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clk_50</a:t>
            </a:r>
          </a:p>
        </p:txBody>
      </p:sp>
      <p:sp>
        <p:nvSpPr>
          <p:cNvPr id="537" name="TextBox 536"/>
          <p:cNvSpPr txBox="1"/>
          <p:nvPr/>
        </p:nvSpPr>
        <p:spPr>
          <a:xfrm>
            <a:off x="10688491" y="1267019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538" name="TextBox 537"/>
          <p:cNvSpPr txBox="1"/>
          <p:nvPr/>
        </p:nvSpPr>
        <p:spPr>
          <a:xfrm>
            <a:off x="10233968" y="12949967"/>
            <a:ext cx="98546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539" name="Straight Connector 538"/>
          <p:cNvCxnSpPr>
            <a:endCxn id="540" idx="1"/>
          </p:cNvCxnSpPr>
          <p:nvPr/>
        </p:nvCxnSpPr>
        <p:spPr>
          <a:xfrm>
            <a:off x="9333805" y="8147566"/>
            <a:ext cx="740849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0" name="TextBox 539"/>
          <p:cNvSpPr txBox="1"/>
          <p:nvPr/>
        </p:nvSpPr>
        <p:spPr>
          <a:xfrm>
            <a:off x="10074654" y="7962900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btn</a:t>
            </a:r>
            <a:endParaRPr lang="en-US" sz="1800" dirty="0"/>
          </a:p>
        </p:txBody>
      </p:sp>
      <p:sp>
        <p:nvSpPr>
          <p:cNvPr id="541" name="Rounded Rectangle 270"/>
          <p:cNvSpPr/>
          <p:nvPr/>
        </p:nvSpPr>
        <p:spPr>
          <a:xfrm>
            <a:off x="10489054" y="8051183"/>
            <a:ext cx="2952226" cy="5919849"/>
          </a:xfrm>
          <a:prstGeom prst="roundRect">
            <a:avLst>
              <a:gd name="adj" fmla="val 1279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542" name="TextBox 541"/>
          <p:cNvSpPr txBox="1"/>
          <p:nvPr/>
        </p:nvSpPr>
        <p:spPr>
          <a:xfrm>
            <a:off x="19028767" y="10105383"/>
            <a:ext cx="2066822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/>
              <a:t>BRAM_SDP</a:t>
            </a:r>
          </a:p>
        </p:txBody>
      </p:sp>
      <p:sp>
        <p:nvSpPr>
          <p:cNvPr id="543" name="Rounded Rectangle 272"/>
          <p:cNvSpPr/>
          <p:nvPr/>
        </p:nvSpPr>
        <p:spPr>
          <a:xfrm>
            <a:off x="14980634" y="7747958"/>
            <a:ext cx="1959248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544" name="TextBox 543"/>
          <p:cNvSpPr txBox="1"/>
          <p:nvPr/>
        </p:nvSpPr>
        <p:spPr>
          <a:xfrm>
            <a:off x="15213454" y="7720920"/>
            <a:ext cx="1524000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Counter (unsigned)</a:t>
            </a:r>
            <a:endParaRPr lang="en-US" sz="4400" b="1" dirty="0"/>
          </a:p>
        </p:txBody>
      </p:sp>
      <p:cxnSp>
        <p:nvCxnSpPr>
          <p:cNvPr id="545" name="Straight Connector 544"/>
          <p:cNvCxnSpPr>
            <a:stCxn id="546" idx="3"/>
            <a:endCxn id="547" idx="1"/>
          </p:cNvCxnSpPr>
          <p:nvPr/>
        </p:nvCxnSpPr>
        <p:spPr>
          <a:xfrm>
            <a:off x="14502161" y="8135898"/>
            <a:ext cx="485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6" name="TextBox 545"/>
          <p:cNvSpPr txBox="1"/>
          <p:nvPr/>
        </p:nvSpPr>
        <p:spPr>
          <a:xfrm>
            <a:off x="13742619" y="7951232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cw</a:t>
            </a:r>
            <a:endParaRPr lang="en-US" sz="1800" dirty="0"/>
          </a:p>
        </p:txBody>
      </p:sp>
      <p:sp>
        <p:nvSpPr>
          <p:cNvPr id="547" name="TextBox 546"/>
          <p:cNvSpPr txBox="1"/>
          <p:nvPr/>
        </p:nvSpPr>
        <p:spPr>
          <a:xfrm>
            <a:off x="14987312" y="7951232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cw</a:t>
            </a:r>
            <a:endParaRPr lang="en-US" sz="1800" dirty="0"/>
          </a:p>
        </p:txBody>
      </p:sp>
      <p:cxnSp>
        <p:nvCxnSpPr>
          <p:cNvPr id="548" name="Elbow Connector 287"/>
          <p:cNvCxnSpPr/>
          <p:nvPr/>
        </p:nvCxnSpPr>
        <p:spPr>
          <a:xfrm rot="16200000" flipH="1">
            <a:off x="15918946" y="8525945"/>
            <a:ext cx="647585" cy="564961"/>
          </a:xfrm>
          <a:prstGeom prst="bentConnector3">
            <a:avLst>
              <a:gd name="adj1" fmla="val 50001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Elbow Connector 292"/>
          <p:cNvCxnSpPr>
            <a:stCxn id="543" idx="2"/>
          </p:cNvCxnSpPr>
          <p:nvPr/>
        </p:nvCxnSpPr>
        <p:spPr>
          <a:xfrm rot="5400000">
            <a:off x="15398610" y="8542426"/>
            <a:ext cx="594116" cy="52918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0" name="Trapezoid 549"/>
          <p:cNvSpPr/>
          <p:nvPr/>
        </p:nvSpPr>
        <p:spPr>
          <a:xfrm rot="10800000">
            <a:off x="16149806" y="9120416"/>
            <a:ext cx="1741624" cy="729313"/>
          </a:xfrm>
          <a:prstGeom prst="trapezoid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2" name="TextBox 551"/>
          <p:cNvSpPr txBox="1"/>
          <p:nvPr/>
        </p:nvSpPr>
        <p:spPr>
          <a:xfrm>
            <a:off x="16258618" y="9334500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Mux</a:t>
            </a:r>
            <a:endParaRPr lang="en-US" sz="4400" b="1" dirty="0"/>
          </a:p>
        </p:txBody>
      </p:sp>
      <p:sp>
        <p:nvSpPr>
          <p:cNvPr id="553" name="Rounded Rectangle 317"/>
          <p:cNvSpPr/>
          <p:nvPr/>
        </p:nvSpPr>
        <p:spPr>
          <a:xfrm>
            <a:off x="21548938" y="13949831"/>
            <a:ext cx="1770632" cy="375769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554" name="TextBox 553"/>
          <p:cNvSpPr txBox="1"/>
          <p:nvPr/>
        </p:nvSpPr>
        <p:spPr>
          <a:xfrm>
            <a:off x="21672254" y="13949831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Compare</a:t>
            </a:r>
            <a:endParaRPr lang="en-US" sz="4400" b="1" dirty="0"/>
          </a:p>
        </p:txBody>
      </p:sp>
      <p:cxnSp>
        <p:nvCxnSpPr>
          <p:cNvPr id="555" name="Straight Connector 554"/>
          <p:cNvCxnSpPr>
            <a:cxnSpLocks/>
            <a:stCxn id="435" idx="2"/>
          </p:cNvCxnSpPr>
          <p:nvPr/>
        </p:nvCxnSpPr>
        <p:spPr>
          <a:xfrm flipH="1">
            <a:off x="21963227" y="13380463"/>
            <a:ext cx="3488" cy="564862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7" name="Straight Connector 556"/>
          <p:cNvCxnSpPr/>
          <p:nvPr/>
        </p:nvCxnSpPr>
        <p:spPr>
          <a:xfrm>
            <a:off x="22870286" y="13397212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9" name="Straight Connector 558"/>
          <p:cNvCxnSpPr>
            <a:cxnSpLocks/>
          </p:cNvCxnSpPr>
          <p:nvPr/>
        </p:nvCxnSpPr>
        <p:spPr>
          <a:xfrm>
            <a:off x="21161304" y="12439529"/>
            <a:ext cx="812238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0" name="TextBox 559"/>
          <p:cNvSpPr txBox="1"/>
          <p:nvPr/>
        </p:nvSpPr>
        <p:spPr>
          <a:xfrm>
            <a:off x="19931047" y="12249150"/>
            <a:ext cx="123025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DOUT</a:t>
            </a:r>
          </a:p>
        </p:txBody>
      </p:sp>
      <p:sp>
        <p:nvSpPr>
          <p:cNvPr id="563" name="TextBox 562"/>
          <p:cNvSpPr txBox="1"/>
          <p:nvPr/>
        </p:nvSpPr>
        <p:spPr>
          <a:xfrm>
            <a:off x="21169456" y="12077700"/>
            <a:ext cx="125971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readL</a:t>
            </a:r>
            <a:endParaRPr lang="en-US" sz="1800" dirty="0"/>
          </a:p>
        </p:txBody>
      </p:sp>
      <p:sp>
        <p:nvSpPr>
          <p:cNvPr id="564" name="TextBox 563"/>
          <p:cNvSpPr txBox="1"/>
          <p:nvPr/>
        </p:nvSpPr>
        <p:spPr>
          <a:xfrm>
            <a:off x="22898212" y="13422265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row</a:t>
            </a:r>
          </a:p>
        </p:txBody>
      </p:sp>
      <p:cxnSp>
        <p:nvCxnSpPr>
          <p:cNvPr id="567" name="Straight Connector 566"/>
          <p:cNvCxnSpPr>
            <a:stCxn id="568" idx="3"/>
            <a:endCxn id="571" idx="1"/>
          </p:cNvCxnSpPr>
          <p:nvPr/>
        </p:nvCxnSpPr>
        <p:spPr>
          <a:xfrm flipV="1">
            <a:off x="22900015" y="11376793"/>
            <a:ext cx="951692" cy="1484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8" name="TextBox 567"/>
          <p:cNvSpPr txBox="1"/>
          <p:nvPr/>
        </p:nvSpPr>
        <p:spPr>
          <a:xfrm>
            <a:off x="21766654" y="11195094"/>
            <a:ext cx="11333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row</a:t>
            </a:r>
          </a:p>
        </p:txBody>
      </p:sp>
      <p:sp>
        <p:nvSpPr>
          <p:cNvPr id="571" name="TextBox 570"/>
          <p:cNvSpPr txBox="1"/>
          <p:nvPr/>
        </p:nvSpPr>
        <p:spPr>
          <a:xfrm>
            <a:off x="23851707" y="11192127"/>
            <a:ext cx="133871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row</a:t>
            </a:r>
          </a:p>
        </p:txBody>
      </p:sp>
      <p:cxnSp>
        <p:nvCxnSpPr>
          <p:cNvPr id="574" name="Straight Connector 573"/>
          <p:cNvCxnSpPr>
            <a:stCxn id="136" idx="3"/>
            <a:endCxn id="131" idx="1"/>
          </p:cNvCxnSpPr>
          <p:nvPr/>
        </p:nvCxnSpPr>
        <p:spPr>
          <a:xfrm flipV="1">
            <a:off x="21161304" y="11805166"/>
            <a:ext cx="2678603" cy="5713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5" name="TextBox 574"/>
          <p:cNvSpPr txBox="1"/>
          <p:nvPr/>
        </p:nvSpPr>
        <p:spPr>
          <a:xfrm>
            <a:off x="21166693" y="11456432"/>
            <a:ext cx="11333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column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3839907" y="11620500"/>
            <a:ext cx="133871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column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23405773" y="11391901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10</a:t>
            </a:r>
          </a:p>
        </p:txBody>
      </p:sp>
      <p:cxnSp>
        <p:nvCxnSpPr>
          <p:cNvPr id="133" name="Straight Connector 132"/>
          <p:cNvCxnSpPr/>
          <p:nvPr/>
        </p:nvCxnSpPr>
        <p:spPr>
          <a:xfrm flipV="1">
            <a:off x="23234027" y="11227832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23405773" y="11772900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10</a:t>
            </a:r>
          </a:p>
        </p:txBody>
      </p:sp>
      <p:cxnSp>
        <p:nvCxnSpPr>
          <p:cNvPr id="135" name="Straight Connector 134"/>
          <p:cNvCxnSpPr/>
          <p:nvPr/>
        </p:nvCxnSpPr>
        <p:spPr>
          <a:xfrm flipV="1">
            <a:off x="23234027" y="11608831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/>
          <p:cNvSpPr txBox="1"/>
          <p:nvPr/>
        </p:nvSpPr>
        <p:spPr>
          <a:xfrm>
            <a:off x="19931047" y="11626213"/>
            <a:ext cx="123025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 RDADDR</a:t>
            </a:r>
          </a:p>
        </p:txBody>
      </p:sp>
      <p:cxnSp>
        <p:nvCxnSpPr>
          <p:cNvPr id="137" name="Straight Connector 136"/>
          <p:cNvCxnSpPr/>
          <p:nvPr/>
        </p:nvCxnSpPr>
        <p:spPr>
          <a:xfrm>
            <a:off x="21141201" y="10980303"/>
            <a:ext cx="545567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/>
          <p:cNvSpPr txBox="1"/>
          <p:nvPr/>
        </p:nvSpPr>
        <p:spPr>
          <a:xfrm>
            <a:off x="19915194" y="10801350"/>
            <a:ext cx="123025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 </a:t>
            </a:r>
            <a:r>
              <a:rPr lang="en-US" sz="1800" dirty="0" err="1"/>
              <a:t>rENB</a:t>
            </a:r>
            <a:endParaRPr lang="en-US" sz="1800" dirty="0"/>
          </a:p>
        </p:txBody>
      </p:sp>
      <p:pic>
        <p:nvPicPr>
          <p:cNvPr id="14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2054" y="14042973"/>
            <a:ext cx="953381" cy="766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8" name="Rounded Rectangle 353"/>
          <p:cNvSpPr/>
          <p:nvPr/>
        </p:nvSpPr>
        <p:spPr>
          <a:xfrm>
            <a:off x="14259212" y="13431022"/>
            <a:ext cx="1770632" cy="36933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cxnSp>
        <p:nvCxnSpPr>
          <p:cNvPr id="155" name="Straight Connector 154"/>
          <p:cNvCxnSpPr>
            <a:cxnSpLocks/>
          </p:cNvCxnSpPr>
          <p:nvPr/>
        </p:nvCxnSpPr>
        <p:spPr>
          <a:xfrm>
            <a:off x="14669267" y="12877800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>
            <a:off x="15498287" y="12877800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Box 159"/>
          <p:cNvSpPr txBox="1"/>
          <p:nvPr/>
        </p:nvSpPr>
        <p:spPr>
          <a:xfrm>
            <a:off x="15498287" y="12877800"/>
            <a:ext cx="153751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triggerVolt</a:t>
            </a:r>
            <a:endParaRPr lang="en-US" sz="1800" dirty="0"/>
          </a:p>
        </p:txBody>
      </p:sp>
      <p:sp>
        <p:nvSpPr>
          <p:cNvPr id="161" name="TextBox 160"/>
          <p:cNvSpPr txBox="1"/>
          <p:nvPr/>
        </p:nvSpPr>
        <p:spPr>
          <a:xfrm>
            <a:off x="14362931" y="1343102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Compare</a:t>
            </a:r>
            <a:endParaRPr lang="en-US" sz="4400" b="1" dirty="0"/>
          </a:p>
        </p:txBody>
      </p:sp>
      <p:sp>
        <p:nvSpPr>
          <p:cNvPr id="171" name="TextBox 170"/>
          <p:cNvSpPr txBox="1"/>
          <p:nvPr/>
        </p:nvSpPr>
        <p:spPr>
          <a:xfrm>
            <a:off x="15248624" y="13421903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r"/>
            <a:r>
              <a:rPr lang="en-US" sz="1800" dirty="0"/>
              <a:t>G</a:t>
            </a:r>
          </a:p>
        </p:txBody>
      </p:sp>
      <p:cxnSp>
        <p:nvCxnSpPr>
          <p:cNvPr id="184" name="Elbow Connector 362"/>
          <p:cNvCxnSpPr>
            <a:stCxn id="171" idx="3"/>
          </p:cNvCxnSpPr>
          <p:nvPr/>
        </p:nvCxnSpPr>
        <p:spPr>
          <a:xfrm>
            <a:off x="16043884" y="13606569"/>
            <a:ext cx="693570" cy="600284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Rounded Rectangle 372"/>
          <p:cNvSpPr/>
          <p:nvPr/>
        </p:nvSpPr>
        <p:spPr>
          <a:xfrm>
            <a:off x="13809963" y="14098387"/>
            <a:ext cx="1770632" cy="68391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186" name="TextBox 185"/>
          <p:cNvSpPr txBox="1"/>
          <p:nvPr/>
        </p:nvSpPr>
        <p:spPr>
          <a:xfrm>
            <a:off x="13933279" y="14264554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Register</a:t>
            </a:r>
            <a:endParaRPr lang="en-US" sz="4400" b="1" dirty="0"/>
          </a:p>
        </p:txBody>
      </p:sp>
      <p:cxnSp>
        <p:nvCxnSpPr>
          <p:cNvPr id="187" name="Straight Connector 186"/>
          <p:cNvCxnSpPr>
            <a:endCxn id="188" idx="1"/>
          </p:cNvCxnSpPr>
          <p:nvPr/>
        </p:nvCxnSpPr>
        <p:spPr>
          <a:xfrm>
            <a:off x="13307068" y="14470566"/>
            <a:ext cx="502222" cy="172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TextBox 187"/>
          <p:cNvSpPr txBox="1"/>
          <p:nvPr/>
        </p:nvSpPr>
        <p:spPr>
          <a:xfrm>
            <a:off x="13809290" y="14286072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89" name="TextBox 188"/>
          <p:cNvSpPr txBox="1"/>
          <p:nvPr/>
        </p:nvSpPr>
        <p:spPr>
          <a:xfrm>
            <a:off x="13047092" y="14145685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ready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15900980" y="13869787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G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15899254" y="14294721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L</a:t>
            </a:r>
          </a:p>
        </p:txBody>
      </p:sp>
      <p:cxnSp>
        <p:nvCxnSpPr>
          <p:cNvPr id="576" name="Straight Connector 575"/>
          <p:cNvCxnSpPr>
            <a:stCxn id="147" idx="3"/>
            <a:endCxn id="577" idx="1"/>
          </p:cNvCxnSpPr>
          <p:nvPr/>
        </p:nvCxnSpPr>
        <p:spPr>
          <a:xfrm flipV="1">
            <a:off x="17665435" y="14425270"/>
            <a:ext cx="369505" cy="101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7" name="TextBox 576"/>
          <p:cNvSpPr txBox="1"/>
          <p:nvPr/>
        </p:nvSpPr>
        <p:spPr>
          <a:xfrm>
            <a:off x="18034940" y="14240604"/>
            <a:ext cx="45511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sw</a:t>
            </a:r>
            <a:endParaRPr lang="en-US" sz="1800" dirty="0"/>
          </a:p>
        </p:txBody>
      </p:sp>
      <p:sp>
        <p:nvSpPr>
          <p:cNvPr id="578" name="Rounded Rectangle 389"/>
          <p:cNvSpPr/>
          <p:nvPr/>
        </p:nvSpPr>
        <p:spPr>
          <a:xfrm>
            <a:off x="14259212" y="15072813"/>
            <a:ext cx="1770632" cy="36933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cxnSp>
        <p:nvCxnSpPr>
          <p:cNvPr id="579" name="Straight Connector 578"/>
          <p:cNvCxnSpPr/>
          <p:nvPr/>
        </p:nvCxnSpPr>
        <p:spPr>
          <a:xfrm>
            <a:off x="15702369" y="14519591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0" name="TextBox 579"/>
          <p:cNvSpPr txBox="1"/>
          <p:nvPr/>
        </p:nvSpPr>
        <p:spPr>
          <a:xfrm>
            <a:off x="14362931" y="15072813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Compare</a:t>
            </a:r>
            <a:endParaRPr lang="en-US" sz="4400" b="1" dirty="0"/>
          </a:p>
        </p:txBody>
      </p:sp>
      <p:sp>
        <p:nvSpPr>
          <p:cNvPr id="581" name="TextBox 580"/>
          <p:cNvSpPr txBox="1"/>
          <p:nvPr/>
        </p:nvSpPr>
        <p:spPr>
          <a:xfrm>
            <a:off x="15248624" y="15063694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r"/>
            <a:r>
              <a:rPr lang="en-US" sz="1800" dirty="0"/>
              <a:t>L</a:t>
            </a:r>
          </a:p>
        </p:txBody>
      </p:sp>
      <p:cxnSp>
        <p:nvCxnSpPr>
          <p:cNvPr id="584" name="Elbow Connector 394"/>
          <p:cNvCxnSpPr>
            <a:stCxn id="581" idx="3"/>
          </p:cNvCxnSpPr>
          <p:nvPr/>
        </p:nvCxnSpPr>
        <p:spPr>
          <a:xfrm flipV="1">
            <a:off x="16043884" y="14659286"/>
            <a:ext cx="693570" cy="589074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7" name="Straight Connector 586"/>
          <p:cNvCxnSpPr>
            <a:endCxn id="185" idx="0"/>
          </p:cNvCxnSpPr>
          <p:nvPr/>
        </p:nvCxnSpPr>
        <p:spPr>
          <a:xfrm>
            <a:off x="14695279" y="13779139"/>
            <a:ext cx="0" cy="31924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8" name="Straight Connector 587"/>
          <p:cNvCxnSpPr/>
          <p:nvPr/>
        </p:nvCxnSpPr>
        <p:spPr>
          <a:xfrm>
            <a:off x="14692754" y="14755225"/>
            <a:ext cx="0" cy="31924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9" name="Elbow Connector 196"/>
          <p:cNvCxnSpPr/>
          <p:nvPr/>
        </p:nvCxnSpPr>
        <p:spPr>
          <a:xfrm rot="16200000" flipH="1">
            <a:off x="14933440" y="13787007"/>
            <a:ext cx="1339811" cy="197346"/>
          </a:xfrm>
          <a:prstGeom prst="bentConnector3">
            <a:avLst>
              <a:gd name="adj1" fmla="val 1116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0" name="TextBox 589"/>
          <p:cNvSpPr txBox="1"/>
          <p:nvPr/>
        </p:nvSpPr>
        <p:spPr>
          <a:xfrm>
            <a:off x="14295124" y="14082200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D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14299054" y="14472911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Q</a:t>
            </a:r>
          </a:p>
        </p:txBody>
      </p:sp>
      <p:sp>
        <p:nvSpPr>
          <p:cNvPr id="592" name="TextBox 591"/>
          <p:cNvSpPr txBox="1"/>
          <p:nvPr/>
        </p:nvSpPr>
        <p:spPr>
          <a:xfrm>
            <a:off x="14451454" y="13729055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D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14465968" y="14722501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Q</a:t>
            </a:r>
          </a:p>
        </p:txBody>
      </p:sp>
      <p:sp>
        <p:nvSpPr>
          <p:cNvPr id="594" name="Rounded Rectangle 417"/>
          <p:cNvSpPr/>
          <p:nvPr/>
        </p:nvSpPr>
        <p:spPr>
          <a:xfrm rot="16200000">
            <a:off x="15061577" y="11161590"/>
            <a:ext cx="1770632" cy="68391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595" name="TextBox 594"/>
          <p:cNvSpPr txBox="1"/>
          <p:nvPr/>
        </p:nvSpPr>
        <p:spPr>
          <a:xfrm>
            <a:off x="15619138" y="10630074"/>
            <a:ext cx="65865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596" name="TextBox 595"/>
          <p:cNvSpPr txBox="1"/>
          <p:nvPr/>
        </p:nvSpPr>
        <p:spPr>
          <a:xfrm>
            <a:off x="15320536" y="11324595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D</a:t>
            </a:r>
          </a:p>
        </p:txBody>
      </p:sp>
      <p:sp>
        <p:nvSpPr>
          <p:cNvPr id="597" name="TextBox 596"/>
          <p:cNvSpPr txBox="1"/>
          <p:nvPr/>
        </p:nvSpPr>
        <p:spPr>
          <a:xfrm>
            <a:off x="15774164" y="11310777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Q</a:t>
            </a:r>
          </a:p>
        </p:txBody>
      </p:sp>
      <p:sp>
        <p:nvSpPr>
          <p:cNvPr id="598" name="TextBox 597"/>
          <p:cNvSpPr txBox="1"/>
          <p:nvPr/>
        </p:nvSpPr>
        <p:spPr>
          <a:xfrm rot="16200000">
            <a:off x="15154287" y="11324596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Register</a:t>
            </a:r>
            <a:endParaRPr lang="en-US" sz="4400" b="1" dirty="0"/>
          </a:p>
        </p:txBody>
      </p:sp>
      <p:cxnSp>
        <p:nvCxnSpPr>
          <p:cNvPr id="599" name="Straight Connector 598"/>
          <p:cNvCxnSpPr/>
          <p:nvPr/>
        </p:nvCxnSpPr>
        <p:spPr>
          <a:xfrm flipV="1">
            <a:off x="15111762" y="11495443"/>
            <a:ext cx="482692" cy="2967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0" name="Straight Connector 599"/>
          <p:cNvCxnSpPr/>
          <p:nvPr/>
        </p:nvCxnSpPr>
        <p:spPr>
          <a:xfrm>
            <a:off x="15948466" y="10281166"/>
            <a:ext cx="0" cy="322535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1" name="TextBox 600"/>
          <p:cNvSpPr txBox="1"/>
          <p:nvPr/>
        </p:nvSpPr>
        <p:spPr>
          <a:xfrm>
            <a:off x="15506264" y="9904388"/>
            <a:ext cx="88440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ready</a:t>
            </a:r>
          </a:p>
        </p:txBody>
      </p:sp>
      <p:sp>
        <p:nvSpPr>
          <p:cNvPr id="602" name="Rounded Rectangle 428"/>
          <p:cNvSpPr/>
          <p:nvPr/>
        </p:nvSpPr>
        <p:spPr>
          <a:xfrm rot="16200000">
            <a:off x="16251743" y="11161590"/>
            <a:ext cx="1770632" cy="68391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603" name="TextBox 602"/>
          <p:cNvSpPr txBox="1"/>
          <p:nvPr/>
        </p:nvSpPr>
        <p:spPr>
          <a:xfrm rot="16200000">
            <a:off x="16344453" y="11324596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sign2Unsign</a:t>
            </a:r>
            <a:endParaRPr lang="en-US" sz="4400" b="1" dirty="0"/>
          </a:p>
        </p:txBody>
      </p:sp>
      <p:cxnSp>
        <p:nvCxnSpPr>
          <p:cNvPr id="604" name="Straight Connector 603"/>
          <p:cNvCxnSpPr/>
          <p:nvPr/>
        </p:nvCxnSpPr>
        <p:spPr>
          <a:xfrm flipV="1">
            <a:off x="16301928" y="11495443"/>
            <a:ext cx="482692" cy="2967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5" name="Trapezoid 604"/>
          <p:cNvSpPr/>
          <p:nvPr/>
        </p:nvSpPr>
        <p:spPr>
          <a:xfrm rot="5400000">
            <a:off x="17614911" y="11236123"/>
            <a:ext cx="1224663" cy="571266"/>
          </a:xfrm>
          <a:prstGeom prst="trapezoid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6" name="TextBox 605"/>
          <p:cNvSpPr txBox="1"/>
          <p:nvPr/>
        </p:nvSpPr>
        <p:spPr>
          <a:xfrm rot="16200000">
            <a:off x="17730429" y="11321055"/>
            <a:ext cx="107163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Mux</a:t>
            </a:r>
            <a:endParaRPr lang="en-US" sz="4400" b="1" dirty="0"/>
          </a:p>
        </p:txBody>
      </p:sp>
      <p:cxnSp>
        <p:nvCxnSpPr>
          <p:cNvPr id="607" name="Straight Connector 606"/>
          <p:cNvCxnSpPr>
            <a:endCxn id="608" idx="1"/>
          </p:cNvCxnSpPr>
          <p:nvPr/>
        </p:nvCxnSpPr>
        <p:spPr>
          <a:xfrm flipV="1">
            <a:off x="18489463" y="11560337"/>
            <a:ext cx="482692" cy="2967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8" name="TextBox 607"/>
          <p:cNvSpPr txBox="1"/>
          <p:nvPr/>
        </p:nvSpPr>
        <p:spPr>
          <a:xfrm>
            <a:off x="18972155" y="11375671"/>
            <a:ext cx="133871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Din</a:t>
            </a:r>
          </a:p>
        </p:txBody>
      </p:sp>
      <p:cxnSp>
        <p:nvCxnSpPr>
          <p:cNvPr id="609" name="Elbow Connector 448"/>
          <p:cNvCxnSpPr/>
          <p:nvPr/>
        </p:nvCxnSpPr>
        <p:spPr>
          <a:xfrm rot="16200000" flipH="1">
            <a:off x="17377379" y="10739798"/>
            <a:ext cx="879891" cy="248574"/>
          </a:xfrm>
          <a:prstGeom prst="bentConnector3">
            <a:avLst>
              <a:gd name="adj1" fmla="val 99487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0" name="TextBox 609"/>
          <p:cNvSpPr txBox="1"/>
          <p:nvPr/>
        </p:nvSpPr>
        <p:spPr>
          <a:xfrm>
            <a:off x="17882635" y="11565290"/>
            <a:ext cx="41957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0</a:t>
            </a:r>
          </a:p>
        </p:txBody>
      </p:sp>
      <p:cxnSp>
        <p:nvCxnSpPr>
          <p:cNvPr id="611" name="Straight Connector 610"/>
          <p:cNvCxnSpPr/>
          <p:nvPr/>
        </p:nvCxnSpPr>
        <p:spPr>
          <a:xfrm flipV="1">
            <a:off x="17451689" y="11742036"/>
            <a:ext cx="482692" cy="2967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2" name="TextBox 611"/>
          <p:cNvSpPr txBox="1"/>
          <p:nvPr/>
        </p:nvSpPr>
        <p:spPr>
          <a:xfrm>
            <a:off x="17879202" y="11118974"/>
            <a:ext cx="41957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1</a:t>
            </a:r>
          </a:p>
        </p:txBody>
      </p:sp>
      <p:sp>
        <p:nvSpPr>
          <p:cNvPr id="613" name="TextBox 612"/>
          <p:cNvSpPr txBox="1"/>
          <p:nvPr/>
        </p:nvSpPr>
        <p:spPr>
          <a:xfrm>
            <a:off x="16924278" y="10084832"/>
            <a:ext cx="153751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exLBus</a:t>
            </a:r>
            <a:endParaRPr lang="en-US" sz="1800" dirty="0"/>
          </a:p>
        </p:txBody>
      </p:sp>
      <p:cxnSp>
        <p:nvCxnSpPr>
          <p:cNvPr id="614" name="Straight Connector 613"/>
          <p:cNvCxnSpPr/>
          <p:nvPr/>
        </p:nvCxnSpPr>
        <p:spPr>
          <a:xfrm>
            <a:off x="18236925" y="10633060"/>
            <a:ext cx="0" cy="322535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" name="TextBox 614"/>
          <p:cNvSpPr txBox="1"/>
          <p:nvPr/>
        </p:nvSpPr>
        <p:spPr>
          <a:xfrm>
            <a:off x="17794117" y="10256282"/>
            <a:ext cx="8856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exSel</a:t>
            </a:r>
            <a:endParaRPr lang="en-US" sz="1800" dirty="0"/>
          </a:p>
        </p:txBody>
      </p:sp>
      <p:cxnSp>
        <p:nvCxnSpPr>
          <p:cNvPr id="616" name="Elbow Connector 459"/>
          <p:cNvCxnSpPr>
            <a:cxnSpLocks/>
          </p:cNvCxnSpPr>
          <p:nvPr/>
        </p:nvCxnSpPr>
        <p:spPr>
          <a:xfrm flipV="1">
            <a:off x="14669303" y="12142232"/>
            <a:ext cx="911292" cy="527962"/>
          </a:xfrm>
          <a:prstGeom prst="bentConnector3">
            <a:avLst>
              <a:gd name="adj1" fmla="val -21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7" name="Straight Connector 616"/>
          <p:cNvCxnSpPr/>
          <p:nvPr/>
        </p:nvCxnSpPr>
        <p:spPr>
          <a:xfrm>
            <a:off x="16305115" y="12137580"/>
            <a:ext cx="489985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8" name="Straight Connector 617"/>
          <p:cNvCxnSpPr/>
          <p:nvPr/>
        </p:nvCxnSpPr>
        <p:spPr>
          <a:xfrm>
            <a:off x="17467961" y="12132928"/>
            <a:ext cx="225074" cy="2326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9" name="Straight Connector 618"/>
          <p:cNvCxnSpPr/>
          <p:nvPr/>
        </p:nvCxnSpPr>
        <p:spPr>
          <a:xfrm>
            <a:off x="16809304" y="12137580"/>
            <a:ext cx="669715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0" name="Straight Connector 619"/>
          <p:cNvCxnSpPr/>
          <p:nvPr/>
        </p:nvCxnSpPr>
        <p:spPr>
          <a:xfrm>
            <a:off x="17665435" y="11742036"/>
            <a:ext cx="0" cy="392055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1" name="Straight Connector 620"/>
          <p:cNvCxnSpPr/>
          <p:nvPr/>
        </p:nvCxnSpPr>
        <p:spPr>
          <a:xfrm flipV="1">
            <a:off x="15823054" y="8533060"/>
            <a:ext cx="264757" cy="2309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2" name="Elbow Connector 492"/>
          <p:cNvCxnSpPr>
            <a:endCxn id="623" idx="1"/>
          </p:cNvCxnSpPr>
          <p:nvPr/>
        </p:nvCxnSpPr>
        <p:spPr>
          <a:xfrm>
            <a:off x="17035801" y="10082756"/>
            <a:ext cx="1914339" cy="493782"/>
          </a:xfrm>
          <a:prstGeom prst="bentConnector3">
            <a:avLst>
              <a:gd name="adj1" fmla="val 84829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3" name="TextBox 622"/>
          <p:cNvSpPr txBox="1"/>
          <p:nvPr/>
        </p:nvSpPr>
        <p:spPr>
          <a:xfrm>
            <a:off x="18950140" y="10391872"/>
            <a:ext cx="129405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WRADDR</a:t>
            </a:r>
          </a:p>
        </p:txBody>
      </p:sp>
      <p:cxnSp>
        <p:nvCxnSpPr>
          <p:cNvPr id="624" name="Straight Connector 623"/>
          <p:cNvCxnSpPr>
            <a:stCxn id="625" idx="3"/>
            <a:endCxn id="626" idx="1"/>
          </p:cNvCxnSpPr>
          <p:nvPr/>
        </p:nvCxnSpPr>
        <p:spPr>
          <a:xfrm>
            <a:off x="23340541" y="10931755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5" name="TextBox 624"/>
          <p:cNvSpPr txBox="1"/>
          <p:nvPr/>
        </p:nvSpPr>
        <p:spPr>
          <a:xfrm>
            <a:off x="22545281" y="10747089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ch2</a:t>
            </a:r>
          </a:p>
        </p:txBody>
      </p:sp>
      <p:sp>
        <p:nvSpPr>
          <p:cNvPr id="626" name="TextBox 625"/>
          <p:cNvSpPr txBox="1"/>
          <p:nvPr/>
        </p:nvSpPr>
        <p:spPr>
          <a:xfrm>
            <a:off x="23823234" y="10747089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ch2</a:t>
            </a:r>
          </a:p>
        </p:txBody>
      </p:sp>
      <p:cxnSp>
        <p:nvCxnSpPr>
          <p:cNvPr id="627" name="Straight Connector 626"/>
          <p:cNvCxnSpPr>
            <a:stCxn id="628" idx="3"/>
            <a:endCxn id="629" idx="1"/>
          </p:cNvCxnSpPr>
          <p:nvPr/>
        </p:nvCxnSpPr>
        <p:spPr>
          <a:xfrm>
            <a:off x="23349314" y="10599698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8" name="TextBox 627"/>
          <p:cNvSpPr txBox="1"/>
          <p:nvPr/>
        </p:nvSpPr>
        <p:spPr>
          <a:xfrm>
            <a:off x="22554054" y="10415032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ch1</a:t>
            </a:r>
          </a:p>
        </p:txBody>
      </p:sp>
      <p:sp>
        <p:nvSpPr>
          <p:cNvPr id="629" name="TextBox 628"/>
          <p:cNvSpPr txBox="1"/>
          <p:nvPr/>
        </p:nvSpPr>
        <p:spPr>
          <a:xfrm>
            <a:off x="23832007" y="10415032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ch1</a:t>
            </a:r>
          </a:p>
        </p:txBody>
      </p:sp>
      <p:cxnSp>
        <p:nvCxnSpPr>
          <p:cNvPr id="630" name="Straight Connector 629"/>
          <p:cNvCxnSpPr>
            <a:cxnSpLocks/>
            <a:stCxn id="631" idx="3"/>
            <a:endCxn id="632" idx="1"/>
          </p:cNvCxnSpPr>
          <p:nvPr/>
        </p:nvCxnSpPr>
        <p:spPr>
          <a:xfrm>
            <a:off x="23308066" y="14135529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1" name="TextBox 630"/>
          <p:cNvSpPr txBox="1"/>
          <p:nvPr/>
        </p:nvSpPr>
        <p:spPr>
          <a:xfrm>
            <a:off x="22937170" y="13950863"/>
            <a:ext cx="37089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E</a:t>
            </a:r>
          </a:p>
        </p:txBody>
      </p:sp>
      <p:sp>
        <p:nvSpPr>
          <p:cNvPr id="632" name="TextBox 631"/>
          <p:cNvSpPr txBox="1"/>
          <p:nvPr/>
        </p:nvSpPr>
        <p:spPr>
          <a:xfrm>
            <a:off x="23790759" y="13950863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ch1</a:t>
            </a:r>
          </a:p>
        </p:txBody>
      </p:sp>
      <p:sp>
        <p:nvSpPr>
          <p:cNvPr id="633" name="TextBox 632"/>
          <p:cNvSpPr txBox="1"/>
          <p:nvPr/>
        </p:nvSpPr>
        <p:spPr>
          <a:xfrm>
            <a:off x="21484009" y="13410476"/>
            <a:ext cx="46006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10</a:t>
            </a:r>
          </a:p>
        </p:txBody>
      </p:sp>
      <p:cxnSp>
        <p:nvCxnSpPr>
          <p:cNvPr id="634" name="Straight Connector 633"/>
          <p:cNvCxnSpPr/>
          <p:nvPr/>
        </p:nvCxnSpPr>
        <p:spPr>
          <a:xfrm flipV="1">
            <a:off x="21811692" y="13484304"/>
            <a:ext cx="264757" cy="2309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5" name="TextBox 634"/>
          <p:cNvSpPr txBox="1"/>
          <p:nvPr/>
        </p:nvSpPr>
        <p:spPr>
          <a:xfrm>
            <a:off x="22412540" y="13410597"/>
            <a:ext cx="46006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10</a:t>
            </a:r>
          </a:p>
        </p:txBody>
      </p:sp>
      <p:cxnSp>
        <p:nvCxnSpPr>
          <p:cNvPr id="636" name="Straight Connector 635"/>
          <p:cNvCxnSpPr/>
          <p:nvPr/>
        </p:nvCxnSpPr>
        <p:spPr>
          <a:xfrm flipV="1">
            <a:off x="22740223" y="13484425"/>
            <a:ext cx="264757" cy="2309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7" name="TextBox 636"/>
          <p:cNvSpPr txBox="1"/>
          <p:nvPr/>
        </p:nvSpPr>
        <p:spPr>
          <a:xfrm>
            <a:off x="13613254" y="11767457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18</a:t>
            </a:r>
          </a:p>
        </p:txBody>
      </p:sp>
      <p:cxnSp>
        <p:nvCxnSpPr>
          <p:cNvPr id="638" name="Straight Connector 637"/>
          <p:cNvCxnSpPr/>
          <p:nvPr/>
        </p:nvCxnSpPr>
        <p:spPr>
          <a:xfrm flipV="1">
            <a:off x="13498713" y="11679588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9" name="TextBox 638"/>
          <p:cNvSpPr txBox="1"/>
          <p:nvPr/>
        </p:nvSpPr>
        <p:spPr>
          <a:xfrm>
            <a:off x="13638950" y="11456432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18</a:t>
            </a:r>
          </a:p>
        </p:txBody>
      </p:sp>
      <p:cxnSp>
        <p:nvCxnSpPr>
          <p:cNvPr id="192" name="Straight Connector 191"/>
          <p:cNvCxnSpPr/>
          <p:nvPr/>
        </p:nvCxnSpPr>
        <p:spPr>
          <a:xfrm flipV="1">
            <a:off x="13524409" y="11368563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/>
          <p:cNvSpPr txBox="1"/>
          <p:nvPr/>
        </p:nvSpPr>
        <p:spPr>
          <a:xfrm>
            <a:off x="13651595" y="11145983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18</a:t>
            </a:r>
          </a:p>
        </p:txBody>
      </p:sp>
      <p:cxnSp>
        <p:nvCxnSpPr>
          <p:cNvPr id="194" name="Straight Connector 193"/>
          <p:cNvCxnSpPr/>
          <p:nvPr/>
        </p:nvCxnSpPr>
        <p:spPr>
          <a:xfrm flipV="1">
            <a:off x="13537054" y="11058114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TextBox 194"/>
          <p:cNvSpPr txBox="1"/>
          <p:nvPr/>
        </p:nvSpPr>
        <p:spPr>
          <a:xfrm>
            <a:off x="13677291" y="10834958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18</a:t>
            </a:r>
          </a:p>
        </p:txBody>
      </p:sp>
      <p:cxnSp>
        <p:nvCxnSpPr>
          <p:cNvPr id="196" name="Straight Connector 195"/>
          <p:cNvCxnSpPr/>
          <p:nvPr/>
        </p:nvCxnSpPr>
        <p:spPr>
          <a:xfrm flipV="1">
            <a:off x="13562750" y="10747089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TextBox 197"/>
          <p:cNvSpPr txBox="1"/>
          <p:nvPr/>
        </p:nvSpPr>
        <p:spPr>
          <a:xfrm>
            <a:off x="18288000" y="9296400"/>
            <a:ext cx="8856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exSel</a:t>
            </a:r>
            <a:endParaRPr lang="en-US" sz="1800" dirty="0"/>
          </a:p>
        </p:txBody>
      </p:sp>
      <p:cxnSp>
        <p:nvCxnSpPr>
          <p:cNvPr id="199" name="Straight Connector 198"/>
          <p:cNvCxnSpPr>
            <a:stCxn id="198" idx="1"/>
            <a:endCxn id="550" idx="1"/>
          </p:cNvCxnSpPr>
          <p:nvPr/>
        </p:nvCxnSpPr>
        <p:spPr>
          <a:xfrm flipH="1">
            <a:off x="17800266" y="9481066"/>
            <a:ext cx="487734" cy="4006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flipV="1">
            <a:off x="17042254" y="9838944"/>
            <a:ext cx="0" cy="25011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>
            <a:endCxn id="202" idx="1"/>
          </p:cNvCxnSpPr>
          <p:nvPr/>
        </p:nvCxnSpPr>
        <p:spPr>
          <a:xfrm>
            <a:off x="18492316" y="13380482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TextBox 201"/>
          <p:cNvSpPr txBox="1"/>
          <p:nvPr/>
        </p:nvSpPr>
        <p:spPr>
          <a:xfrm>
            <a:off x="18975009" y="13195816"/>
            <a:ext cx="94018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wrENB</a:t>
            </a:r>
            <a:endParaRPr lang="en-US" sz="1800" dirty="0"/>
          </a:p>
        </p:txBody>
      </p:sp>
      <p:sp>
        <p:nvSpPr>
          <p:cNvPr id="215" name="Trapezoid 214"/>
          <p:cNvSpPr/>
          <p:nvPr/>
        </p:nvSpPr>
        <p:spPr>
          <a:xfrm rot="5400000">
            <a:off x="17651931" y="13078991"/>
            <a:ext cx="1224663" cy="571266"/>
          </a:xfrm>
          <a:prstGeom prst="trapezoid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TextBox 215"/>
          <p:cNvSpPr txBox="1"/>
          <p:nvPr/>
        </p:nvSpPr>
        <p:spPr>
          <a:xfrm rot="16200000">
            <a:off x="17767449" y="13163923"/>
            <a:ext cx="107163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Mux</a:t>
            </a:r>
            <a:endParaRPr lang="en-US" sz="4400" b="1" dirty="0"/>
          </a:p>
        </p:txBody>
      </p:sp>
      <p:cxnSp>
        <p:nvCxnSpPr>
          <p:cNvPr id="217" name="Straight Connector 216"/>
          <p:cNvCxnSpPr/>
          <p:nvPr/>
        </p:nvCxnSpPr>
        <p:spPr>
          <a:xfrm>
            <a:off x="18273945" y="12475928"/>
            <a:ext cx="0" cy="322535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TextBox 217"/>
          <p:cNvSpPr txBox="1"/>
          <p:nvPr/>
        </p:nvSpPr>
        <p:spPr>
          <a:xfrm>
            <a:off x="17831137" y="12099150"/>
            <a:ext cx="8856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exSel</a:t>
            </a:r>
            <a:endParaRPr lang="en-US" sz="1800" dirty="0"/>
          </a:p>
        </p:txBody>
      </p:sp>
      <p:cxnSp>
        <p:nvCxnSpPr>
          <p:cNvPr id="219" name="Straight Connector 218"/>
          <p:cNvCxnSpPr>
            <a:stCxn id="220" idx="3"/>
          </p:cNvCxnSpPr>
          <p:nvPr/>
        </p:nvCxnSpPr>
        <p:spPr>
          <a:xfrm flipV="1">
            <a:off x="17597151" y="13111450"/>
            <a:ext cx="381478" cy="1341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16508854" y="12928125"/>
            <a:ext cx="108829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exWen</a:t>
            </a:r>
            <a:endParaRPr lang="en-US" sz="1800" dirty="0"/>
          </a:p>
        </p:txBody>
      </p:sp>
      <p:cxnSp>
        <p:nvCxnSpPr>
          <p:cNvPr id="221" name="Straight Connector 220"/>
          <p:cNvCxnSpPr>
            <a:stCxn id="222" idx="3"/>
          </p:cNvCxnSpPr>
          <p:nvPr/>
        </p:nvCxnSpPr>
        <p:spPr>
          <a:xfrm>
            <a:off x="17597151" y="13557766"/>
            <a:ext cx="381478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TextBox 221"/>
          <p:cNvSpPr txBox="1"/>
          <p:nvPr/>
        </p:nvSpPr>
        <p:spPr>
          <a:xfrm>
            <a:off x="16508854" y="13373100"/>
            <a:ext cx="108829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cw</a:t>
            </a:r>
            <a:endParaRPr lang="en-US" sz="1800" dirty="0"/>
          </a:p>
        </p:txBody>
      </p:sp>
      <p:sp>
        <p:nvSpPr>
          <p:cNvPr id="223" name="TextBox 222"/>
          <p:cNvSpPr txBox="1"/>
          <p:nvPr/>
        </p:nvSpPr>
        <p:spPr>
          <a:xfrm>
            <a:off x="17880454" y="13373100"/>
            <a:ext cx="41957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0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17892787" y="12926784"/>
            <a:ext cx="41957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1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23839800" y="8850590"/>
            <a:ext cx="90948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tr_volt</a:t>
            </a:r>
            <a:endParaRPr lang="en-US" sz="1800" dirty="0"/>
          </a:p>
        </p:txBody>
      </p:sp>
      <p:sp>
        <p:nvSpPr>
          <p:cNvPr id="226" name="TextBox 225"/>
          <p:cNvSpPr txBox="1"/>
          <p:nvPr/>
        </p:nvSpPr>
        <p:spPr>
          <a:xfrm>
            <a:off x="23833454" y="9165491"/>
            <a:ext cx="90948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tr_time</a:t>
            </a:r>
            <a:endParaRPr lang="en-US" sz="1800" dirty="0"/>
          </a:p>
        </p:txBody>
      </p:sp>
      <p:sp>
        <p:nvSpPr>
          <p:cNvPr id="227" name="TextBox 226"/>
          <p:cNvSpPr txBox="1"/>
          <p:nvPr/>
        </p:nvSpPr>
        <p:spPr>
          <a:xfrm>
            <a:off x="18147973" y="10020300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10</a:t>
            </a:r>
          </a:p>
        </p:txBody>
      </p:sp>
      <p:cxnSp>
        <p:nvCxnSpPr>
          <p:cNvPr id="228" name="Straight Connector 227"/>
          <p:cNvCxnSpPr/>
          <p:nvPr/>
        </p:nvCxnSpPr>
        <p:spPr>
          <a:xfrm flipV="1">
            <a:off x="18094122" y="9970630"/>
            <a:ext cx="264757" cy="2309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 flipV="1">
            <a:off x="15571997" y="10920064"/>
            <a:ext cx="708257" cy="2968"/>
          </a:xfrm>
          <a:prstGeom prst="line">
            <a:avLst/>
          </a:prstGeom>
          <a:ln w="3810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>
            <a:off x="14908654" y="10923032"/>
            <a:ext cx="671941" cy="0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Elbow Connector 310"/>
          <p:cNvCxnSpPr/>
          <p:nvPr/>
        </p:nvCxnSpPr>
        <p:spPr>
          <a:xfrm rot="16200000" flipV="1">
            <a:off x="16085456" y="11115371"/>
            <a:ext cx="586232" cy="201554"/>
          </a:xfrm>
          <a:prstGeom prst="bentConnector3">
            <a:avLst>
              <a:gd name="adj1" fmla="val 100374"/>
            </a:avLst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>
            <a:stCxn id="239" idx="2"/>
          </p:cNvCxnSpPr>
          <p:nvPr/>
        </p:nvCxnSpPr>
        <p:spPr>
          <a:xfrm flipH="1">
            <a:off x="17405530" y="7334250"/>
            <a:ext cx="34947" cy="179796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17425935" y="7792273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10</a:t>
            </a:r>
          </a:p>
        </p:txBody>
      </p:sp>
      <p:cxnSp>
        <p:nvCxnSpPr>
          <p:cNvPr id="234" name="Straight Connector 233"/>
          <p:cNvCxnSpPr/>
          <p:nvPr/>
        </p:nvCxnSpPr>
        <p:spPr>
          <a:xfrm flipV="1">
            <a:off x="17254189" y="7628204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>
            <a:stCxn id="236" idx="2"/>
          </p:cNvCxnSpPr>
          <p:nvPr/>
        </p:nvCxnSpPr>
        <p:spPr>
          <a:xfrm>
            <a:off x="19272341" y="7341632"/>
            <a:ext cx="0" cy="635162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TextBox 235"/>
          <p:cNvSpPr txBox="1"/>
          <p:nvPr/>
        </p:nvSpPr>
        <p:spPr>
          <a:xfrm>
            <a:off x="18829532" y="6972300"/>
            <a:ext cx="8856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exSel</a:t>
            </a:r>
            <a:endParaRPr lang="en-US" sz="1800" dirty="0"/>
          </a:p>
        </p:txBody>
      </p:sp>
      <p:cxnSp>
        <p:nvCxnSpPr>
          <p:cNvPr id="237" name="Straight Connector 236"/>
          <p:cNvCxnSpPr>
            <a:stCxn id="238" idx="2"/>
          </p:cNvCxnSpPr>
          <p:nvPr/>
        </p:nvCxnSpPr>
        <p:spPr>
          <a:xfrm>
            <a:off x="18378702" y="7341632"/>
            <a:ext cx="0" cy="705801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TextBox 237"/>
          <p:cNvSpPr txBox="1"/>
          <p:nvPr/>
        </p:nvSpPr>
        <p:spPr>
          <a:xfrm>
            <a:off x="17804254" y="6972300"/>
            <a:ext cx="114889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exWen</a:t>
            </a:r>
            <a:endParaRPr lang="en-US" sz="1800" dirty="0"/>
          </a:p>
        </p:txBody>
      </p:sp>
      <p:sp>
        <p:nvSpPr>
          <p:cNvPr id="239" name="TextBox 238"/>
          <p:cNvSpPr txBox="1"/>
          <p:nvPr/>
        </p:nvSpPr>
        <p:spPr>
          <a:xfrm>
            <a:off x="16866029" y="6964918"/>
            <a:ext cx="114889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exWrAddr</a:t>
            </a:r>
            <a:endParaRPr lang="en-US" sz="1800" dirty="0"/>
          </a:p>
        </p:txBody>
      </p:sp>
      <p:sp>
        <p:nvSpPr>
          <p:cNvPr id="240" name="Rounded Rectangle 349"/>
          <p:cNvSpPr/>
          <p:nvPr/>
        </p:nvSpPr>
        <p:spPr>
          <a:xfrm>
            <a:off x="13900022" y="9104074"/>
            <a:ext cx="1770632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41" name="TextBox 240"/>
          <p:cNvSpPr txBox="1"/>
          <p:nvPr/>
        </p:nvSpPr>
        <p:spPr>
          <a:xfrm>
            <a:off x="14023338" y="9300408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Compare</a:t>
            </a:r>
            <a:endParaRPr lang="en-US" sz="4400" b="1" dirty="0"/>
          </a:p>
        </p:txBody>
      </p:sp>
      <p:cxnSp>
        <p:nvCxnSpPr>
          <p:cNvPr id="242" name="Straight Connector 241"/>
          <p:cNvCxnSpPr/>
          <p:nvPr/>
        </p:nvCxnSpPr>
        <p:spPr>
          <a:xfrm>
            <a:off x="14310077" y="8550852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TextBox 242"/>
          <p:cNvSpPr txBox="1"/>
          <p:nvPr/>
        </p:nvSpPr>
        <p:spPr>
          <a:xfrm>
            <a:off x="14310077" y="8570495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3FF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13765654" y="8611632"/>
            <a:ext cx="47984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10</a:t>
            </a:r>
          </a:p>
        </p:txBody>
      </p:sp>
      <p:cxnSp>
        <p:nvCxnSpPr>
          <p:cNvPr id="245" name="Straight Connector 244"/>
          <p:cNvCxnSpPr/>
          <p:nvPr/>
        </p:nvCxnSpPr>
        <p:spPr>
          <a:xfrm flipV="1">
            <a:off x="14132256" y="8685460"/>
            <a:ext cx="264757" cy="2309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/>
          <p:cNvCxnSpPr/>
          <p:nvPr/>
        </p:nvCxnSpPr>
        <p:spPr>
          <a:xfrm flipV="1">
            <a:off x="15659570" y="9472159"/>
            <a:ext cx="369505" cy="101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TextBox 250"/>
          <p:cNvSpPr txBox="1"/>
          <p:nvPr/>
        </p:nvSpPr>
        <p:spPr>
          <a:xfrm>
            <a:off x="15660682" y="9105900"/>
            <a:ext cx="45511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sw</a:t>
            </a:r>
            <a:endParaRPr lang="en-US" sz="1800" dirty="0"/>
          </a:p>
        </p:txBody>
      </p:sp>
      <p:sp>
        <p:nvSpPr>
          <p:cNvPr id="260" name="TextBox 259"/>
          <p:cNvSpPr txBox="1"/>
          <p:nvPr/>
        </p:nvSpPr>
        <p:spPr>
          <a:xfrm>
            <a:off x="13713225" y="16184834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</a:t>
            </a:r>
          </a:p>
        </p:txBody>
      </p:sp>
      <p:sp>
        <p:nvSpPr>
          <p:cNvPr id="261" name="TextBox 260"/>
          <p:cNvSpPr txBox="1"/>
          <p:nvPr/>
        </p:nvSpPr>
        <p:spPr>
          <a:xfrm>
            <a:off x="13018823" y="16180625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</a:t>
            </a:r>
          </a:p>
        </p:txBody>
      </p:sp>
      <p:sp>
        <p:nvSpPr>
          <p:cNvPr id="262" name="TextBox 261"/>
          <p:cNvSpPr txBox="1"/>
          <p:nvPr/>
        </p:nvSpPr>
        <p:spPr>
          <a:xfrm>
            <a:off x="15404773" y="8459232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10</a:t>
            </a:r>
          </a:p>
        </p:txBody>
      </p:sp>
      <p:sp>
        <p:nvSpPr>
          <p:cNvPr id="263" name="TextBox 262"/>
          <p:cNvSpPr txBox="1"/>
          <p:nvPr/>
        </p:nvSpPr>
        <p:spPr>
          <a:xfrm>
            <a:off x="16038140" y="8469880"/>
            <a:ext cx="153751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write_cntr</a:t>
            </a:r>
            <a:endParaRPr lang="en-US" sz="1800" dirty="0"/>
          </a:p>
        </p:txBody>
      </p:sp>
      <p:sp>
        <p:nvSpPr>
          <p:cNvPr id="264" name="TextBox 263"/>
          <p:cNvSpPr txBox="1"/>
          <p:nvPr/>
        </p:nvSpPr>
        <p:spPr>
          <a:xfrm>
            <a:off x="21195058" y="10694432"/>
            <a:ext cx="604256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>
                <a:latin typeface="Courier" pitchFamily="49" charset="0"/>
              </a:rPr>
              <a:t>‘1’</a:t>
            </a:r>
          </a:p>
        </p:txBody>
      </p:sp>
      <p:cxnSp>
        <p:nvCxnSpPr>
          <p:cNvPr id="267" name="Straight Connector 266"/>
          <p:cNvCxnSpPr/>
          <p:nvPr/>
        </p:nvCxnSpPr>
        <p:spPr>
          <a:xfrm>
            <a:off x="15581429" y="12145169"/>
            <a:ext cx="669715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/>
          <p:cNvCxnSpPr>
            <a:endCxn id="276" idx="1"/>
          </p:cNvCxnSpPr>
          <p:nvPr/>
        </p:nvCxnSpPr>
        <p:spPr>
          <a:xfrm>
            <a:off x="9727054" y="17296472"/>
            <a:ext cx="33923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/>
          <p:cNvCxnSpPr>
            <a:endCxn id="277" idx="1"/>
          </p:cNvCxnSpPr>
          <p:nvPr/>
        </p:nvCxnSpPr>
        <p:spPr>
          <a:xfrm>
            <a:off x="9724596" y="17529994"/>
            <a:ext cx="34169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TextBox 275"/>
          <p:cNvSpPr txBox="1"/>
          <p:nvPr/>
        </p:nvSpPr>
        <p:spPr>
          <a:xfrm>
            <a:off x="10066287" y="1711180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277" name="TextBox 276"/>
          <p:cNvSpPr txBox="1"/>
          <p:nvPr/>
        </p:nvSpPr>
        <p:spPr>
          <a:xfrm>
            <a:off x="10066286" y="1734532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278" name="Rounded Rectangle 106">
            <a:extLst>
              <a:ext uri="{FF2B5EF4-FFF2-40B4-BE49-F238E27FC236}">
                <a16:creationId xmlns:a16="http://schemas.microsoft.com/office/drawing/2014/main" id="{285D479C-5592-4062-A19C-121E01CFCFC3}"/>
              </a:ext>
            </a:extLst>
          </p:cNvPr>
          <p:cNvSpPr/>
          <p:nvPr/>
        </p:nvSpPr>
        <p:spPr>
          <a:xfrm>
            <a:off x="20802178" y="8923088"/>
            <a:ext cx="1753829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9D35A96F-A2E8-4405-9FE0-6E92EEC9E639}"/>
              </a:ext>
            </a:extLst>
          </p:cNvPr>
          <p:cNvSpPr txBox="1"/>
          <p:nvPr/>
        </p:nvSpPr>
        <p:spPr>
          <a:xfrm>
            <a:off x="20917092" y="8896050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Process</a:t>
            </a:r>
            <a:endParaRPr lang="en-US" sz="4400" b="1" dirty="0"/>
          </a:p>
        </p:txBody>
      </p:sp>
      <p:cxnSp>
        <p:nvCxnSpPr>
          <p:cNvPr id="282" name="Straight Connector 281">
            <a:extLst>
              <a:ext uri="{FF2B5EF4-FFF2-40B4-BE49-F238E27FC236}">
                <a16:creationId xmlns:a16="http://schemas.microsoft.com/office/drawing/2014/main" id="{3D98DBB2-2297-4ED9-AD16-A102B50B308B}"/>
              </a:ext>
            </a:extLst>
          </p:cNvPr>
          <p:cNvCxnSpPr>
            <a:stCxn id="284" idx="3"/>
            <a:endCxn id="290" idx="1"/>
          </p:cNvCxnSpPr>
          <p:nvPr/>
        </p:nvCxnSpPr>
        <p:spPr>
          <a:xfrm>
            <a:off x="20311730" y="9077749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TextBox 283">
            <a:extLst>
              <a:ext uri="{FF2B5EF4-FFF2-40B4-BE49-F238E27FC236}">
                <a16:creationId xmlns:a16="http://schemas.microsoft.com/office/drawing/2014/main" id="{5EDADB0C-2BDB-4404-9952-1DA5515DD600}"/>
              </a:ext>
            </a:extLst>
          </p:cNvPr>
          <p:cNvSpPr txBox="1"/>
          <p:nvPr/>
        </p:nvSpPr>
        <p:spPr>
          <a:xfrm>
            <a:off x="19778330" y="8893083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A2499C83-7460-4367-BF58-5C63BE69C487}"/>
              </a:ext>
            </a:extLst>
          </p:cNvPr>
          <p:cNvCxnSpPr>
            <a:stCxn id="286" idx="3"/>
          </p:cNvCxnSpPr>
          <p:nvPr/>
        </p:nvCxnSpPr>
        <p:spPr>
          <a:xfrm>
            <a:off x="20309272" y="9311271"/>
            <a:ext cx="485151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TextBox 285">
            <a:extLst>
              <a:ext uri="{FF2B5EF4-FFF2-40B4-BE49-F238E27FC236}">
                <a16:creationId xmlns:a16="http://schemas.microsoft.com/office/drawing/2014/main" id="{DF88DFF5-40B8-405F-9755-FA049E617FF1}"/>
              </a:ext>
            </a:extLst>
          </p:cNvPr>
          <p:cNvSpPr txBox="1"/>
          <p:nvPr/>
        </p:nvSpPr>
        <p:spPr>
          <a:xfrm>
            <a:off x="19300529" y="9126605"/>
            <a:ext cx="100874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FFACDAF5-16B9-4B18-96D6-2E3A02A07883}"/>
              </a:ext>
            </a:extLst>
          </p:cNvPr>
          <p:cNvCxnSpPr>
            <a:cxnSpLocks/>
            <a:endCxn id="292" idx="1"/>
          </p:cNvCxnSpPr>
          <p:nvPr/>
        </p:nvCxnSpPr>
        <p:spPr>
          <a:xfrm>
            <a:off x="20318797" y="9538950"/>
            <a:ext cx="485150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9" name="TextBox 288">
            <a:extLst>
              <a:ext uri="{FF2B5EF4-FFF2-40B4-BE49-F238E27FC236}">
                <a16:creationId xmlns:a16="http://schemas.microsoft.com/office/drawing/2014/main" id="{18FEDB7D-0D06-4BB9-B89C-BED1DDE52B32}"/>
              </a:ext>
            </a:extLst>
          </p:cNvPr>
          <p:cNvSpPr txBox="1"/>
          <p:nvPr/>
        </p:nvSpPr>
        <p:spPr>
          <a:xfrm>
            <a:off x="18871054" y="9354284"/>
            <a:ext cx="144139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btn_activity</a:t>
            </a:r>
            <a:endParaRPr lang="en-US" sz="1800" dirty="0"/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10B1B9D1-889E-4C08-9573-CF18E68BA421}"/>
              </a:ext>
            </a:extLst>
          </p:cNvPr>
          <p:cNvSpPr txBox="1"/>
          <p:nvPr/>
        </p:nvSpPr>
        <p:spPr>
          <a:xfrm>
            <a:off x="20794423" y="8893083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291" name="TextBox 290">
            <a:extLst>
              <a:ext uri="{FF2B5EF4-FFF2-40B4-BE49-F238E27FC236}">
                <a16:creationId xmlns:a16="http://schemas.microsoft.com/office/drawing/2014/main" id="{D63D5F0A-8C51-431D-B08E-58520C1B54A5}"/>
              </a:ext>
            </a:extLst>
          </p:cNvPr>
          <p:cNvSpPr txBox="1"/>
          <p:nvPr/>
        </p:nvSpPr>
        <p:spPr>
          <a:xfrm>
            <a:off x="20803948" y="9126605"/>
            <a:ext cx="9443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F77D8A78-A15D-46FB-9349-D546296B41C5}"/>
              </a:ext>
            </a:extLst>
          </p:cNvPr>
          <p:cNvSpPr txBox="1"/>
          <p:nvPr/>
        </p:nvSpPr>
        <p:spPr>
          <a:xfrm>
            <a:off x="20803947" y="9354284"/>
            <a:ext cx="136983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btn_activity</a:t>
            </a:r>
            <a:endParaRPr lang="en-US" sz="1800" dirty="0"/>
          </a:p>
        </p:txBody>
      </p: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37EF5FA6-0A11-4264-A71E-F1375226AAEF}"/>
              </a:ext>
            </a:extLst>
          </p:cNvPr>
          <p:cNvCxnSpPr>
            <a:cxnSpLocks/>
          </p:cNvCxnSpPr>
          <p:nvPr/>
        </p:nvCxnSpPr>
        <p:spPr>
          <a:xfrm flipV="1">
            <a:off x="22563906" y="9161916"/>
            <a:ext cx="1253203" cy="2427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5" name="TextBox 294">
            <a:extLst>
              <a:ext uri="{FF2B5EF4-FFF2-40B4-BE49-F238E27FC236}">
                <a16:creationId xmlns:a16="http://schemas.microsoft.com/office/drawing/2014/main" id="{6A1EB668-42EB-4B3E-B1B1-9BF973A33BA3}"/>
              </a:ext>
            </a:extLst>
          </p:cNvPr>
          <p:cNvSpPr txBox="1"/>
          <p:nvPr/>
        </p:nvSpPr>
        <p:spPr>
          <a:xfrm>
            <a:off x="22540254" y="8840561"/>
            <a:ext cx="90948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tr_volt</a:t>
            </a:r>
            <a:endParaRPr lang="en-US" sz="1800" dirty="0"/>
          </a:p>
        </p:txBody>
      </p:sp>
      <p:cxnSp>
        <p:nvCxnSpPr>
          <p:cNvPr id="296" name="Straight Connector 295">
            <a:extLst>
              <a:ext uri="{FF2B5EF4-FFF2-40B4-BE49-F238E27FC236}">
                <a16:creationId xmlns:a16="http://schemas.microsoft.com/office/drawing/2014/main" id="{785D2F2F-C33B-4E33-AFD9-9B67F3973AA6}"/>
              </a:ext>
            </a:extLst>
          </p:cNvPr>
          <p:cNvCxnSpPr>
            <a:cxnSpLocks/>
          </p:cNvCxnSpPr>
          <p:nvPr/>
        </p:nvCxnSpPr>
        <p:spPr>
          <a:xfrm>
            <a:off x="22563906" y="9478384"/>
            <a:ext cx="1260148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TextBox 296">
            <a:extLst>
              <a:ext uri="{FF2B5EF4-FFF2-40B4-BE49-F238E27FC236}">
                <a16:creationId xmlns:a16="http://schemas.microsoft.com/office/drawing/2014/main" id="{C0605EDF-92D2-47EC-AFE7-DF7C95E54335}"/>
              </a:ext>
            </a:extLst>
          </p:cNvPr>
          <p:cNvSpPr txBox="1"/>
          <p:nvPr/>
        </p:nvSpPr>
        <p:spPr>
          <a:xfrm>
            <a:off x="22547199" y="9157029"/>
            <a:ext cx="90948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tr_time</a:t>
            </a:r>
            <a:endParaRPr lang="en-US" sz="1800" dirty="0"/>
          </a:p>
        </p:txBody>
      </p:sp>
      <p:sp>
        <p:nvSpPr>
          <p:cNvPr id="298" name="Rounded Rectangle 38">
            <a:extLst>
              <a:ext uri="{FF2B5EF4-FFF2-40B4-BE49-F238E27FC236}">
                <a16:creationId xmlns:a16="http://schemas.microsoft.com/office/drawing/2014/main" id="{73650887-6314-4E13-9FF4-CC0F5568F04B}"/>
              </a:ext>
            </a:extLst>
          </p:cNvPr>
          <p:cNvSpPr/>
          <p:nvPr/>
        </p:nvSpPr>
        <p:spPr>
          <a:xfrm>
            <a:off x="20781243" y="7804891"/>
            <a:ext cx="1753829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1AF980CF-7B88-4BC0-9559-732B8C964365}"/>
              </a:ext>
            </a:extLst>
          </p:cNvPr>
          <p:cNvSpPr txBox="1"/>
          <p:nvPr/>
        </p:nvSpPr>
        <p:spPr>
          <a:xfrm>
            <a:off x="20896157" y="7777853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Process</a:t>
            </a:r>
            <a:endParaRPr lang="en-US" sz="4400" b="1" dirty="0"/>
          </a:p>
        </p:txBody>
      </p:sp>
      <p:cxnSp>
        <p:nvCxnSpPr>
          <p:cNvPr id="303" name="Straight Connector 302">
            <a:extLst>
              <a:ext uri="{FF2B5EF4-FFF2-40B4-BE49-F238E27FC236}">
                <a16:creationId xmlns:a16="http://schemas.microsoft.com/office/drawing/2014/main" id="{5C36645E-82F5-4800-9869-69985E8B4B0C}"/>
              </a:ext>
            </a:extLst>
          </p:cNvPr>
          <p:cNvCxnSpPr>
            <a:stCxn id="304" idx="3"/>
            <a:endCxn id="412" idx="1"/>
          </p:cNvCxnSpPr>
          <p:nvPr/>
        </p:nvCxnSpPr>
        <p:spPr>
          <a:xfrm>
            <a:off x="20290795" y="7959552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TextBox 303">
            <a:extLst>
              <a:ext uri="{FF2B5EF4-FFF2-40B4-BE49-F238E27FC236}">
                <a16:creationId xmlns:a16="http://schemas.microsoft.com/office/drawing/2014/main" id="{7D746D29-ACCA-41FF-8757-427395B8D37D}"/>
              </a:ext>
            </a:extLst>
          </p:cNvPr>
          <p:cNvSpPr txBox="1"/>
          <p:nvPr/>
        </p:nvSpPr>
        <p:spPr>
          <a:xfrm>
            <a:off x="19757395" y="777488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305" name="Straight Connector 304">
            <a:extLst>
              <a:ext uri="{FF2B5EF4-FFF2-40B4-BE49-F238E27FC236}">
                <a16:creationId xmlns:a16="http://schemas.microsoft.com/office/drawing/2014/main" id="{853227CE-4324-4F65-B9FC-EF5AE5E6D0D1}"/>
              </a:ext>
            </a:extLst>
          </p:cNvPr>
          <p:cNvCxnSpPr>
            <a:endCxn id="414" idx="1"/>
          </p:cNvCxnSpPr>
          <p:nvPr/>
        </p:nvCxnSpPr>
        <p:spPr>
          <a:xfrm>
            <a:off x="20288337" y="8193074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Connector 305">
            <a:extLst>
              <a:ext uri="{FF2B5EF4-FFF2-40B4-BE49-F238E27FC236}">
                <a16:creationId xmlns:a16="http://schemas.microsoft.com/office/drawing/2014/main" id="{62C6BC55-E814-495F-9B3B-FFA3ACF336CC}"/>
              </a:ext>
            </a:extLst>
          </p:cNvPr>
          <p:cNvCxnSpPr>
            <a:stCxn id="307" idx="3"/>
            <a:endCxn id="419" idx="1"/>
          </p:cNvCxnSpPr>
          <p:nvPr/>
        </p:nvCxnSpPr>
        <p:spPr>
          <a:xfrm>
            <a:off x="20297862" y="8420753"/>
            <a:ext cx="485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" name="TextBox 306">
            <a:extLst>
              <a:ext uri="{FF2B5EF4-FFF2-40B4-BE49-F238E27FC236}">
                <a16:creationId xmlns:a16="http://schemas.microsoft.com/office/drawing/2014/main" id="{85B310C4-2193-4FAF-A64C-B4E83A2D8D23}"/>
              </a:ext>
            </a:extLst>
          </p:cNvPr>
          <p:cNvSpPr txBox="1"/>
          <p:nvPr/>
        </p:nvSpPr>
        <p:spPr>
          <a:xfrm>
            <a:off x="19538320" y="8236087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btn</a:t>
            </a:r>
            <a:endParaRPr lang="en-US" sz="1800" dirty="0"/>
          </a:p>
        </p:txBody>
      </p:sp>
      <p:cxnSp>
        <p:nvCxnSpPr>
          <p:cNvPr id="410" name="Straight Connector 409">
            <a:extLst>
              <a:ext uri="{FF2B5EF4-FFF2-40B4-BE49-F238E27FC236}">
                <a16:creationId xmlns:a16="http://schemas.microsoft.com/office/drawing/2014/main" id="{7008BBE2-1040-4A5A-B268-4647A75BB0C0}"/>
              </a:ext>
            </a:extLst>
          </p:cNvPr>
          <p:cNvCxnSpPr/>
          <p:nvPr/>
        </p:nvCxnSpPr>
        <p:spPr>
          <a:xfrm flipV="1">
            <a:off x="22533844" y="8005179"/>
            <a:ext cx="835742" cy="323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" name="TextBox 410">
            <a:extLst>
              <a:ext uri="{FF2B5EF4-FFF2-40B4-BE49-F238E27FC236}">
                <a16:creationId xmlns:a16="http://schemas.microsoft.com/office/drawing/2014/main" id="{42C34092-103C-4939-94A7-0FAC40E091AE}"/>
              </a:ext>
            </a:extLst>
          </p:cNvPr>
          <p:cNvSpPr txBox="1"/>
          <p:nvPr/>
        </p:nvSpPr>
        <p:spPr>
          <a:xfrm>
            <a:off x="22535072" y="7683824"/>
            <a:ext cx="13651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btn_activity</a:t>
            </a:r>
            <a:endParaRPr lang="en-US" sz="1800" dirty="0"/>
          </a:p>
        </p:txBody>
      </p:sp>
      <p:sp>
        <p:nvSpPr>
          <p:cNvPr id="412" name="TextBox 411">
            <a:extLst>
              <a:ext uri="{FF2B5EF4-FFF2-40B4-BE49-F238E27FC236}">
                <a16:creationId xmlns:a16="http://schemas.microsoft.com/office/drawing/2014/main" id="{669A1403-9AF7-41BE-969A-E42F41E1145A}"/>
              </a:ext>
            </a:extLst>
          </p:cNvPr>
          <p:cNvSpPr txBox="1"/>
          <p:nvPr/>
        </p:nvSpPr>
        <p:spPr>
          <a:xfrm>
            <a:off x="20773488" y="777488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414" name="TextBox 413">
            <a:extLst>
              <a:ext uri="{FF2B5EF4-FFF2-40B4-BE49-F238E27FC236}">
                <a16:creationId xmlns:a16="http://schemas.microsoft.com/office/drawing/2014/main" id="{10AAAF56-1941-4608-99B2-36AE0D4B7CD5}"/>
              </a:ext>
            </a:extLst>
          </p:cNvPr>
          <p:cNvSpPr txBox="1"/>
          <p:nvPr/>
        </p:nvSpPr>
        <p:spPr>
          <a:xfrm>
            <a:off x="20773487" y="800840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419" name="TextBox 418">
            <a:extLst>
              <a:ext uri="{FF2B5EF4-FFF2-40B4-BE49-F238E27FC236}">
                <a16:creationId xmlns:a16="http://schemas.microsoft.com/office/drawing/2014/main" id="{F99BA61C-4922-4394-9515-87981E0E7ACE}"/>
              </a:ext>
            </a:extLst>
          </p:cNvPr>
          <p:cNvSpPr txBox="1"/>
          <p:nvPr/>
        </p:nvSpPr>
        <p:spPr>
          <a:xfrm>
            <a:off x="20783013" y="8236087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btn</a:t>
            </a:r>
            <a:endParaRPr lang="en-US" sz="1800" dirty="0"/>
          </a:p>
        </p:txBody>
      </p:sp>
      <p:sp>
        <p:nvSpPr>
          <p:cNvPr id="423" name="TextBox 422">
            <a:extLst>
              <a:ext uri="{FF2B5EF4-FFF2-40B4-BE49-F238E27FC236}">
                <a16:creationId xmlns:a16="http://schemas.microsoft.com/office/drawing/2014/main" id="{3CACC6BF-21F0-4177-86A9-5F6BFD6BA5F0}"/>
              </a:ext>
            </a:extLst>
          </p:cNvPr>
          <p:cNvSpPr txBox="1"/>
          <p:nvPr/>
        </p:nvSpPr>
        <p:spPr>
          <a:xfrm>
            <a:off x="19280570" y="7993618"/>
            <a:ext cx="101807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A24AD8C2-F9F7-A68D-F2D5-59D8FAEEE67A}"/>
              </a:ext>
            </a:extLst>
          </p:cNvPr>
          <p:cNvCxnSpPr>
            <a:cxnSpLocks/>
          </p:cNvCxnSpPr>
          <p:nvPr/>
        </p:nvCxnSpPr>
        <p:spPr>
          <a:xfrm>
            <a:off x="21966065" y="12425081"/>
            <a:ext cx="0" cy="586051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" name="TextBox 429">
            <a:extLst>
              <a:ext uri="{FF2B5EF4-FFF2-40B4-BE49-F238E27FC236}">
                <a16:creationId xmlns:a16="http://schemas.microsoft.com/office/drawing/2014/main" id="{51D39066-9A08-831F-5B68-91A2393A389D}"/>
              </a:ext>
            </a:extLst>
          </p:cNvPr>
          <p:cNvSpPr txBox="1"/>
          <p:nvPr/>
        </p:nvSpPr>
        <p:spPr>
          <a:xfrm>
            <a:off x="21491046" y="12474371"/>
            <a:ext cx="46006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18</a:t>
            </a:r>
          </a:p>
        </p:txBody>
      </p:sp>
      <p:cxnSp>
        <p:nvCxnSpPr>
          <p:cNvPr id="431" name="Straight Connector 430">
            <a:extLst>
              <a:ext uri="{FF2B5EF4-FFF2-40B4-BE49-F238E27FC236}">
                <a16:creationId xmlns:a16="http://schemas.microsoft.com/office/drawing/2014/main" id="{5C42FB8E-161A-0723-0728-B52D27877BF1}"/>
              </a:ext>
            </a:extLst>
          </p:cNvPr>
          <p:cNvCxnSpPr/>
          <p:nvPr/>
        </p:nvCxnSpPr>
        <p:spPr>
          <a:xfrm flipV="1">
            <a:off x="21818729" y="12548199"/>
            <a:ext cx="264757" cy="2309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" name="Rounded Rectangle 317">
            <a:extLst>
              <a:ext uri="{FF2B5EF4-FFF2-40B4-BE49-F238E27FC236}">
                <a16:creationId xmlns:a16="http://schemas.microsoft.com/office/drawing/2014/main" id="{63F3130F-4E00-DDED-4551-CC1C62423D4A}"/>
              </a:ext>
            </a:extLst>
          </p:cNvPr>
          <p:cNvSpPr/>
          <p:nvPr/>
        </p:nvSpPr>
        <p:spPr>
          <a:xfrm>
            <a:off x="21290016" y="13011483"/>
            <a:ext cx="1325296" cy="355267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435" name="TextBox 434">
            <a:extLst>
              <a:ext uri="{FF2B5EF4-FFF2-40B4-BE49-F238E27FC236}">
                <a16:creationId xmlns:a16="http://schemas.microsoft.com/office/drawing/2014/main" id="{98633CB7-843F-DB77-F1B6-BFE68EEABB45}"/>
              </a:ext>
            </a:extLst>
          </p:cNvPr>
          <p:cNvSpPr txBox="1"/>
          <p:nvPr/>
        </p:nvSpPr>
        <p:spPr>
          <a:xfrm>
            <a:off x="21309173" y="13011131"/>
            <a:ext cx="131508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Scale/Shift</a:t>
            </a:r>
            <a:endParaRPr lang="en-US" sz="4400" b="1" dirty="0"/>
          </a:p>
        </p:txBody>
      </p:sp>
      <p:cxnSp>
        <p:nvCxnSpPr>
          <p:cNvPr id="641" name="Straight Connector 640">
            <a:extLst>
              <a:ext uri="{FF2B5EF4-FFF2-40B4-BE49-F238E27FC236}">
                <a16:creationId xmlns:a16="http://schemas.microsoft.com/office/drawing/2014/main" id="{4952D616-0AE6-86FE-44AA-1B3DBABE70CA}"/>
              </a:ext>
            </a:extLst>
          </p:cNvPr>
          <p:cNvCxnSpPr>
            <a:cxnSpLocks/>
            <a:endCxn id="645" idx="0"/>
          </p:cNvCxnSpPr>
          <p:nvPr/>
        </p:nvCxnSpPr>
        <p:spPr>
          <a:xfrm flipH="1">
            <a:off x="14664789" y="12134850"/>
            <a:ext cx="1758" cy="44981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4" name="Rounded Rectangle 317">
            <a:extLst>
              <a:ext uri="{FF2B5EF4-FFF2-40B4-BE49-F238E27FC236}">
                <a16:creationId xmlns:a16="http://schemas.microsoft.com/office/drawing/2014/main" id="{F5D1CB9E-B2AC-AFE8-30EB-09A3F5841589}"/>
              </a:ext>
            </a:extLst>
          </p:cNvPr>
          <p:cNvSpPr/>
          <p:nvPr/>
        </p:nvSpPr>
        <p:spPr>
          <a:xfrm>
            <a:off x="14052341" y="12585020"/>
            <a:ext cx="1236054" cy="355267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645" name="TextBox 644">
            <a:extLst>
              <a:ext uri="{FF2B5EF4-FFF2-40B4-BE49-F238E27FC236}">
                <a16:creationId xmlns:a16="http://schemas.microsoft.com/office/drawing/2014/main" id="{C9D984E9-857B-B15E-C767-358A69EA147C}"/>
              </a:ext>
            </a:extLst>
          </p:cNvPr>
          <p:cNvSpPr txBox="1"/>
          <p:nvPr/>
        </p:nvSpPr>
        <p:spPr>
          <a:xfrm>
            <a:off x="14037417" y="12584668"/>
            <a:ext cx="125474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Scale/Shift</a:t>
            </a:r>
            <a:endParaRPr lang="en-US" sz="4400" b="1" dirty="0"/>
          </a:p>
        </p:txBody>
      </p:sp>
      <p:sp>
        <p:nvSpPr>
          <p:cNvPr id="655" name="TextBox 654">
            <a:extLst>
              <a:ext uri="{FF2B5EF4-FFF2-40B4-BE49-F238E27FC236}">
                <a16:creationId xmlns:a16="http://schemas.microsoft.com/office/drawing/2014/main" id="{BED7B889-320D-B7EE-4582-22E40BAA8F6C}"/>
              </a:ext>
            </a:extLst>
          </p:cNvPr>
          <p:cNvSpPr txBox="1"/>
          <p:nvPr/>
        </p:nvSpPr>
        <p:spPr>
          <a:xfrm>
            <a:off x="14211300" y="12965668"/>
            <a:ext cx="46006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10</a:t>
            </a:r>
          </a:p>
        </p:txBody>
      </p:sp>
      <p:cxnSp>
        <p:nvCxnSpPr>
          <p:cNvPr id="656" name="Straight Connector 655">
            <a:extLst>
              <a:ext uri="{FF2B5EF4-FFF2-40B4-BE49-F238E27FC236}">
                <a16:creationId xmlns:a16="http://schemas.microsoft.com/office/drawing/2014/main" id="{CFDE1BD5-86B6-6E85-7C99-CA272825BF17}"/>
              </a:ext>
            </a:extLst>
          </p:cNvPr>
          <p:cNvCxnSpPr/>
          <p:nvPr/>
        </p:nvCxnSpPr>
        <p:spPr>
          <a:xfrm flipV="1">
            <a:off x="14538983" y="13039496"/>
            <a:ext cx="264757" cy="2309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7" name="TextBox 656">
            <a:extLst>
              <a:ext uri="{FF2B5EF4-FFF2-40B4-BE49-F238E27FC236}">
                <a16:creationId xmlns:a16="http://schemas.microsoft.com/office/drawing/2014/main" id="{602BEB9C-5BC8-2415-283E-8C32A73F6D50}"/>
              </a:ext>
            </a:extLst>
          </p:cNvPr>
          <p:cNvSpPr txBox="1"/>
          <p:nvPr/>
        </p:nvSpPr>
        <p:spPr>
          <a:xfrm>
            <a:off x="14188468" y="12127468"/>
            <a:ext cx="46006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18</a:t>
            </a:r>
          </a:p>
        </p:txBody>
      </p:sp>
      <p:cxnSp>
        <p:nvCxnSpPr>
          <p:cNvPr id="658" name="Straight Connector 657">
            <a:extLst>
              <a:ext uri="{FF2B5EF4-FFF2-40B4-BE49-F238E27FC236}">
                <a16:creationId xmlns:a16="http://schemas.microsoft.com/office/drawing/2014/main" id="{B8B18EAB-27CA-1CFC-1604-3F1C4A32FF5D}"/>
              </a:ext>
            </a:extLst>
          </p:cNvPr>
          <p:cNvCxnSpPr/>
          <p:nvPr/>
        </p:nvCxnSpPr>
        <p:spPr>
          <a:xfrm flipV="1">
            <a:off x="14516151" y="12201296"/>
            <a:ext cx="264757" cy="2309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9113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</TotalTime>
  <Words>332</Words>
  <Application>Microsoft Office PowerPoint</Application>
  <PresentationFormat>Custom</PresentationFormat>
  <Paragraphs>184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Falkinburg, Jeffrey L MAJ USAF USAFA USAFA/DFEC</dc:creator>
  <cp:lastModifiedBy>Jeffrey Falkinburg</cp:lastModifiedBy>
  <cp:revision>118</cp:revision>
  <cp:lastPrinted>2024-03-19T21:21:42Z</cp:lastPrinted>
  <dcterms:created xsi:type="dcterms:W3CDTF">2006-08-16T00:00:00Z</dcterms:created>
  <dcterms:modified xsi:type="dcterms:W3CDTF">2024-03-19T21:54:43Z</dcterms:modified>
</cp:coreProperties>
</file>