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8288000" cy="13716000"/>
  <p:notesSz cx="6858000" cy="9144000"/>
  <p:defaultTextStyle>
    <a:defPPr>
      <a:defRPr lang="en-US"/>
    </a:defPPr>
    <a:lvl1pPr marL="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4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8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32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76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20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64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4008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52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57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1354" y="48"/>
      </p:cViewPr>
      <p:guideLst>
        <p:guide orient="horz" pos="4320"/>
        <p:guide pos="57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ffrey Falkinburg" userId="564ecc06-8e6c-46e5-98d6-5a3ff5d175eb" providerId="ADAL" clId="{B1926734-72DD-4E31-A63F-5EFB9BE078D4}"/>
    <pc:docChg chg="undo custSel modSld">
      <pc:chgData name="Jeffrey Falkinburg" userId="564ecc06-8e6c-46e5-98d6-5a3ff5d175eb" providerId="ADAL" clId="{B1926734-72DD-4E31-A63F-5EFB9BE078D4}" dt="2022-02-06T19:57:57.766" v="13" actId="14100"/>
      <pc:docMkLst>
        <pc:docMk/>
      </pc:docMkLst>
      <pc:sldChg chg="modSp mod">
        <pc:chgData name="Jeffrey Falkinburg" userId="564ecc06-8e6c-46e5-98d6-5a3ff5d175eb" providerId="ADAL" clId="{B1926734-72DD-4E31-A63F-5EFB9BE078D4}" dt="2022-02-06T19:57:57.766" v="13" actId="14100"/>
        <pc:sldMkLst>
          <pc:docMk/>
          <pc:sldMk cId="2927647232" sldId="256"/>
        </pc:sldMkLst>
        <pc:spChg chg="mod">
          <ac:chgData name="Jeffrey Falkinburg" userId="564ecc06-8e6c-46e5-98d6-5a3ff5d175eb" providerId="ADAL" clId="{B1926734-72DD-4E31-A63F-5EFB9BE078D4}" dt="2022-02-06T19:57:57.766" v="13" actId="14100"/>
          <ac:spMkLst>
            <pc:docMk/>
            <pc:sldMk cId="2927647232" sldId="256"/>
            <ac:spMk id="119" creationId="{00000000-0000-0000-0000-000000000000}"/>
          </ac:spMkLst>
        </pc:spChg>
        <pc:cxnChg chg="mod">
          <ac:chgData name="Jeffrey Falkinburg" userId="564ecc06-8e6c-46e5-98d6-5a3ff5d175eb" providerId="ADAL" clId="{B1926734-72DD-4E31-A63F-5EFB9BE078D4}" dt="2022-02-06T19:57:57.766" v="13" actId="14100"/>
          <ac:cxnSpMkLst>
            <pc:docMk/>
            <pc:sldMk cId="2927647232" sldId="256"/>
            <ac:cxnSpMk id="113" creationId="{00000000-0000-0000-0000-000000000000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2FD15C-CBA0-4BCE-BE84-26287205EF6C}" type="datetimeFigureOut">
              <a:rPr lang="en-US" smtClean="0"/>
              <a:t>2/11/2023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173521-01E7-4F12-A9B0-EB7746E299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8102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9144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8288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27432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36576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45720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64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4008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52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173521-01E7-4F12-A9B0-EB7746E2991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0980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4260853"/>
            <a:ext cx="15544800" cy="29400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00" y="7772400"/>
            <a:ext cx="12801600" cy="35052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572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5486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6400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7315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258800" y="549279"/>
            <a:ext cx="4114800" cy="117030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549279"/>
            <a:ext cx="12039600" cy="117030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26" y="8813803"/>
            <a:ext cx="15544800" cy="2724150"/>
          </a:xfrm>
        </p:spPr>
        <p:txBody>
          <a:bodyPr anchor="t"/>
          <a:lstStyle>
            <a:lvl1pPr algn="l">
              <a:defRPr sz="8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4626" y="5813427"/>
            <a:ext cx="15544800" cy="3000374"/>
          </a:xfrm>
        </p:spPr>
        <p:txBody>
          <a:bodyPr anchor="b"/>
          <a:lstStyle>
            <a:lvl1pPr marL="0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1pPr>
            <a:lvl2pPr marL="9144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2pPr>
            <a:lvl3pPr marL="18288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3pPr>
            <a:lvl4pPr marL="27432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4pPr>
            <a:lvl5pPr marL="36576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5pPr>
            <a:lvl6pPr marL="45720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6pPr>
            <a:lvl7pPr marL="54864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7pPr>
            <a:lvl8pPr marL="64008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8pPr>
            <a:lvl9pPr marL="73152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3200403"/>
            <a:ext cx="8077200" cy="9051926"/>
          </a:xfrm>
        </p:spPr>
        <p:txBody>
          <a:bodyPr/>
          <a:lstStyle>
            <a:lvl1pPr>
              <a:defRPr sz="5600"/>
            </a:lvl1pPr>
            <a:lvl2pPr>
              <a:defRPr sz="4800"/>
            </a:lvl2pPr>
            <a:lvl3pPr>
              <a:defRPr sz="40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296400" y="3200403"/>
            <a:ext cx="8077200" cy="9051926"/>
          </a:xfrm>
        </p:spPr>
        <p:txBody>
          <a:bodyPr/>
          <a:lstStyle>
            <a:lvl1pPr>
              <a:defRPr sz="5600"/>
            </a:lvl1pPr>
            <a:lvl2pPr>
              <a:defRPr sz="4800"/>
            </a:lvl2pPr>
            <a:lvl3pPr>
              <a:defRPr sz="40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070226"/>
            <a:ext cx="8080376" cy="12795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4400" y="4349750"/>
            <a:ext cx="8080376" cy="7902576"/>
          </a:xfrm>
        </p:spPr>
        <p:txBody>
          <a:bodyPr/>
          <a:lstStyle>
            <a:lvl1pPr>
              <a:defRPr sz="4800"/>
            </a:lvl1pPr>
            <a:lvl2pPr>
              <a:defRPr sz="40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290053" y="3070226"/>
            <a:ext cx="8083550" cy="12795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290053" y="4349750"/>
            <a:ext cx="8083550" cy="7902576"/>
          </a:xfrm>
        </p:spPr>
        <p:txBody>
          <a:bodyPr/>
          <a:lstStyle>
            <a:lvl1pPr>
              <a:defRPr sz="4800"/>
            </a:lvl1pPr>
            <a:lvl2pPr>
              <a:defRPr sz="40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3" y="546100"/>
            <a:ext cx="6016626" cy="2324100"/>
          </a:xfrm>
        </p:spPr>
        <p:txBody>
          <a:bodyPr anchor="b"/>
          <a:lstStyle>
            <a:lvl1pPr algn="l">
              <a:defRPr sz="4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50100" y="546103"/>
            <a:ext cx="10223500" cy="11706226"/>
          </a:xfrm>
        </p:spPr>
        <p:txBody>
          <a:bodyPr/>
          <a:lstStyle>
            <a:lvl1pPr>
              <a:defRPr sz="6400"/>
            </a:lvl1pPr>
            <a:lvl2pPr>
              <a:defRPr sz="5600"/>
            </a:lvl2pPr>
            <a:lvl3pPr>
              <a:defRPr sz="48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3" y="2870203"/>
            <a:ext cx="6016626" cy="9382126"/>
          </a:xfrm>
        </p:spPr>
        <p:txBody>
          <a:bodyPr/>
          <a:lstStyle>
            <a:lvl1pPr marL="0" indent="0">
              <a:buNone/>
              <a:defRPr sz="2800"/>
            </a:lvl1pPr>
            <a:lvl2pPr marL="914400" indent="0">
              <a:buNone/>
              <a:defRPr sz="2400"/>
            </a:lvl2pPr>
            <a:lvl3pPr marL="1828800" indent="0">
              <a:buNone/>
              <a:defRPr sz="2000"/>
            </a:lvl3pPr>
            <a:lvl4pPr marL="2743200" indent="0">
              <a:buNone/>
              <a:defRPr sz="1800"/>
            </a:lvl4pPr>
            <a:lvl5pPr marL="3657600" indent="0">
              <a:buNone/>
              <a:defRPr sz="1800"/>
            </a:lvl5pPr>
            <a:lvl6pPr marL="4572000" indent="0">
              <a:buNone/>
              <a:defRPr sz="1800"/>
            </a:lvl6pPr>
            <a:lvl7pPr marL="5486400" indent="0">
              <a:buNone/>
              <a:defRPr sz="1800"/>
            </a:lvl7pPr>
            <a:lvl8pPr marL="6400800" indent="0">
              <a:buNone/>
              <a:defRPr sz="1800"/>
            </a:lvl8pPr>
            <a:lvl9pPr marL="7315200" indent="0">
              <a:buNone/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84576" y="9601200"/>
            <a:ext cx="10972800" cy="1133476"/>
          </a:xfrm>
        </p:spPr>
        <p:txBody>
          <a:bodyPr anchor="b"/>
          <a:lstStyle>
            <a:lvl1pPr algn="l">
              <a:defRPr sz="4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84576" y="1225550"/>
            <a:ext cx="10972800" cy="8229600"/>
          </a:xfrm>
        </p:spPr>
        <p:txBody>
          <a:bodyPr/>
          <a:lstStyle>
            <a:lvl1pPr marL="0" indent="0">
              <a:buNone/>
              <a:defRPr sz="6400"/>
            </a:lvl1pPr>
            <a:lvl2pPr marL="914400" indent="0">
              <a:buNone/>
              <a:defRPr sz="5600"/>
            </a:lvl2pPr>
            <a:lvl3pPr marL="1828800" indent="0">
              <a:buNone/>
              <a:defRPr sz="4800"/>
            </a:lvl3pPr>
            <a:lvl4pPr marL="2743200" indent="0">
              <a:buNone/>
              <a:defRPr sz="4000"/>
            </a:lvl4pPr>
            <a:lvl5pPr marL="3657600" indent="0">
              <a:buNone/>
              <a:defRPr sz="4000"/>
            </a:lvl5pPr>
            <a:lvl6pPr marL="4572000" indent="0">
              <a:buNone/>
              <a:defRPr sz="4000"/>
            </a:lvl6pPr>
            <a:lvl7pPr marL="5486400" indent="0">
              <a:buNone/>
              <a:defRPr sz="4000"/>
            </a:lvl7pPr>
            <a:lvl8pPr marL="6400800" indent="0">
              <a:buNone/>
              <a:defRPr sz="4000"/>
            </a:lvl8pPr>
            <a:lvl9pPr marL="7315200" indent="0">
              <a:buNone/>
              <a:defRPr sz="4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84576" y="10734676"/>
            <a:ext cx="10972800" cy="1609724"/>
          </a:xfrm>
        </p:spPr>
        <p:txBody>
          <a:bodyPr/>
          <a:lstStyle>
            <a:lvl1pPr marL="0" indent="0">
              <a:buNone/>
              <a:defRPr sz="2800"/>
            </a:lvl1pPr>
            <a:lvl2pPr marL="914400" indent="0">
              <a:buNone/>
              <a:defRPr sz="2400"/>
            </a:lvl2pPr>
            <a:lvl3pPr marL="1828800" indent="0">
              <a:buNone/>
              <a:defRPr sz="2000"/>
            </a:lvl3pPr>
            <a:lvl4pPr marL="2743200" indent="0">
              <a:buNone/>
              <a:defRPr sz="1800"/>
            </a:lvl4pPr>
            <a:lvl5pPr marL="3657600" indent="0">
              <a:buNone/>
              <a:defRPr sz="1800"/>
            </a:lvl5pPr>
            <a:lvl6pPr marL="4572000" indent="0">
              <a:buNone/>
              <a:defRPr sz="1800"/>
            </a:lvl6pPr>
            <a:lvl7pPr marL="5486400" indent="0">
              <a:buNone/>
              <a:defRPr sz="1800"/>
            </a:lvl7pPr>
            <a:lvl8pPr marL="6400800" indent="0">
              <a:buNone/>
              <a:defRPr sz="1800"/>
            </a:lvl8pPr>
            <a:lvl9pPr marL="7315200" indent="0">
              <a:buNone/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549276"/>
            <a:ext cx="16459200" cy="2286000"/>
          </a:xfrm>
          <a:prstGeom prst="rect">
            <a:avLst/>
          </a:prstGeom>
        </p:spPr>
        <p:txBody>
          <a:bodyPr vert="horz" lIns="182880" tIns="91440" rIns="182880" bIns="9144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200403"/>
            <a:ext cx="16459200" cy="9051926"/>
          </a:xfrm>
          <a:prstGeom prst="rect">
            <a:avLst/>
          </a:prstGeom>
        </p:spPr>
        <p:txBody>
          <a:bodyPr vert="horz" lIns="182880" tIns="91440" rIns="182880" bIns="9144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14400" y="12712703"/>
            <a:ext cx="4267200" cy="730250"/>
          </a:xfrm>
          <a:prstGeom prst="rect">
            <a:avLst/>
          </a:prstGeom>
        </p:spPr>
        <p:txBody>
          <a:bodyPr vert="horz" lIns="182880" tIns="91440" rIns="182880" bIns="91440" rtlCol="0" anchor="ctr"/>
          <a:lstStyle>
            <a:lvl1pPr algn="l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48400" y="12712703"/>
            <a:ext cx="5791200" cy="730250"/>
          </a:xfrm>
          <a:prstGeom prst="rect">
            <a:avLst/>
          </a:prstGeom>
        </p:spPr>
        <p:txBody>
          <a:bodyPr vert="horz" lIns="182880" tIns="91440" rIns="182880" bIns="91440" rtlCol="0" anchor="ctr"/>
          <a:lstStyle>
            <a:lvl1pPr algn="ct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3106400" y="12712703"/>
            <a:ext cx="4267200" cy="730250"/>
          </a:xfrm>
          <a:prstGeom prst="rect">
            <a:avLst/>
          </a:prstGeom>
        </p:spPr>
        <p:txBody>
          <a:bodyPr vert="horz" lIns="182880" tIns="91440" rIns="182880" bIns="9144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828800" rtl="0" eaLnBrk="1" latinLnBrk="0" hangingPunct="1"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800" indent="-685800" algn="l" defTabSz="1828800" rtl="0" eaLnBrk="1" latinLnBrk="0" hangingPunct="1">
        <a:spcBef>
          <a:spcPct val="20000"/>
        </a:spcBef>
        <a:buFont typeface="Arial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1pPr>
      <a:lvl2pPr marL="1485900" indent="-571500" algn="l" defTabSz="1828800" rtl="0" eaLnBrk="1" latinLnBrk="0" hangingPunct="1">
        <a:spcBef>
          <a:spcPct val="20000"/>
        </a:spcBef>
        <a:buFont typeface="Arial" pitchFamily="34" charset="0"/>
        <a:buChar char="–"/>
        <a:defRPr sz="5600" kern="1200">
          <a:solidFill>
            <a:schemeClr val="tx1"/>
          </a:solidFill>
          <a:latin typeface="+mn-lt"/>
          <a:ea typeface="+mn-ea"/>
          <a:cs typeface="+mn-cs"/>
        </a:defRPr>
      </a:lvl2pPr>
      <a:lvl3pPr marL="2286000" indent="-457200" algn="l" defTabSz="1828800" rtl="0" eaLnBrk="1" latinLnBrk="0" hangingPunct="1">
        <a:spcBef>
          <a:spcPct val="20000"/>
        </a:spcBef>
        <a:buFont typeface="Arial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400" indent="-457200" algn="l" defTabSz="1828800" rtl="0" eaLnBrk="1" latinLnBrk="0" hangingPunct="1">
        <a:spcBef>
          <a:spcPct val="20000"/>
        </a:spcBef>
        <a:buFont typeface="Arial" pitchFamily="34" charset="0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indent="-457200" algn="l" defTabSz="1828800" rtl="0" eaLnBrk="1" latinLnBrk="0" hangingPunct="1">
        <a:spcBef>
          <a:spcPct val="20000"/>
        </a:spcBef>
        <a:buFont typeface="Arial" pitchFamily="34" charset="0"/>
        <a:buChar char="»"/>
        <a:defRPr sz="4000" kern="1200">
          <a:solidFill>
            <a:schemeClr val="tx1"/>
          </a:solidFill>
          <a:latin typeface="+mn-lt"/>
          <a:ea typeface="+mn-ea"/>
          <a:cs typeface="+mn-cs"/>
        </a:defRPr>
      </a:lvl5pPr>
      <a:lvl6pPr marL="5029200" indent="-457200" algn="l" defTabSz="1828800" rtl="0" eaLnBrk="1" latinLnBrk="0" hangingPunct="1">
        <a:spcBef>
          <a:spcPct val="20000"/>
        </a:spcBef>
        <a:buFont typeface="Arial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1828800" rtl="0" eaLnBrk="1" latinLnBrk="0" hangingPunct="1">
        <a:spcBef>
          <a:spcPct val="20000"/>
        </a:spcBef>
        <a:buFont typeface="Arial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1828800" rtl="0" eaLnBrk="1" latinLnBrk="0" hangingPunct="1">
        <a:spcBef>
          <a:spcPct val="20000"/>
        </a:spcBef>
        <a:buFont typeface="Arial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1828800" rtl="0" eaLnBrk="1" latinLnBrk="0" hangingPunct="1">
        <a:spcBef>
          <a:spcPct val="20000"/>
        </a:spcBef>
        <a:buFont typeface="Arial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ounded Rectangle 36"/>
          <p:cNvSpPr/>
          <p:nvPr/>
        </p:nvSpPr>
        <p:spPr>
          <a:xfrm>
            <a:off x="515112" y="1219200"/>
            <a:ext cx="17221200" cy="9296400"/>
          </a:xfrm>
          <a:prstGeom prst="roundRect">
            <a:avLst>
              <a:gd name="adj" fmla="val 3818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515112" y="1243263"/>
            <a:ext cx="914400" cy="461665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2400" b="1" dirty="0"/>
              <a:t>Lab1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2422569" y="1536788"/>
            <a:ext cx="1753829" cy="762000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40" name="TextBox 39"/>
          <p:cNvSpPr txBox="1"/>
          <p:nvPr/>
        </p:nvSpPr>
        <p:spPr>
          <a:xfrm>
            <a:off x="2537483" y="1509750"/>
            <a:ext cx="15240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/>
              <a:t>Process</a:t>
            </a:r>
            <a:endParaRPr lang="en-US" sz="4400" b="1" dirty="0"/>
          </a:p>
        </p:txBody>
      </p:sp>
      <p:cxnSp>
        <p:nvCxnSpPr>
          <p:cNvPr id="41" name="Straight Connector 40"/>
          <p:cNvCxnSpPr>
            <a:stCxn id="42" idx="3"/>
            <a:endCxn id="99" idx="1"/>
          </p:cNvCxnSpPr>
          <p:nvPr/>
        </p:nvCxnSpPr>
        <p:spPr>
          <a:xfrm>
            <a:off x="1932121" y="1691449"/>
            <a:ext cx="482693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1398721" y="1506783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clk</a:t>
            </a:r>
            <a:endParaRPr lang="en-US" sz="1800" dirty="0"/>
          </a:p>
        </p:txBody>
      </p:sp>
      <p:cxnSp>
        <p:nvCxnSpPr>
          <p:cNvPr id="43" name="Straight Connector 42"/>
          <p:cNvCxnSpPr>
            <a:stCxn id="44" idx="3"/>
            <a:endCxn id="100" idx="1"/>
          </p:cNvCxnSpPr>
          <p:nvPr/>
        </p:nvCxnSpPr>
        <p:spPr>
          <a:xfrm>
            <a:off x="1929663" y="1924971"/>
            <a:ext cx="485150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911590" y="1740305"/>
            <a:ext cx="1018073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reset_n</a:t>
            </a:r>
            <a:endParaRPr lang="en-US" sz="1800" dirty="0"/>
          </a:p>
        </p:txBody>
      </p:sp>
      <p:cxnSp>
        <p:nvCxnSpPr>
          <p:cNvPr id="45" name="Straight Connector 44"/>
          <p:cNvCxnSpPr>
            <a:stCxn id="46" idx="3"/>
            <a:endCxn id="101" idx="1"/>
          </p:cNvCxnSpPr>
          <p:nvPr/>
        </p:nvCxnSpPr>
        <p:spPr>
          <a:xfrm>
            <a:off x="1939188" y="2152650"/>
            <a:ext cx="485151" cy="0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1179646" y="1967984"/>
            <a:ext cx="7595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btn</a:t>
            </a:r>
            <a:endParaRPr lang="en-US" sz="1800" dirty="0"/>
          </a:p>
        </p:txBody>
      </p:sp>
      <p:cxnSp>
        <p:nvCxnSpPr>
          <p:cNvPr id="47" name="Straight Connector 46"/>
          <p:cNvCxnSpPr/>
          <p:nvPr/>
        </p:nvCxnSpPr>
        <p:spPr>
          <a:xfrm flipV="1">
            <a:off x="4175170" y="1737076"/>
            <a:ext cx="835742" cy="3234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4176398" y="1415721"/>
            <a:ext cx="136518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btn_activity</a:t>
            </a:r>
            <a:endParaRPr lang="en-US" sz="1800" dirty="0"/>
          </a:p>
        </p:txBody>
      </p:sp>
      <p:sp>
        <p:nvSpPr>
          <p:cNvPr id="81" name="Rounded Rectangle 80"/>
          <p:cNvSpPr/>
          <p:nvPr/>
        </p:nvSpPr>
        <p:spPr>
          <a:xfrm>
            <a:off x="1429512" y="2613894"/>
            <a:ext cx="15849600" cy="7292105"/>
          </a:xfrm>
          <a:prstGeom prst="roundRect">
            <a:avLst>
              <a:gd name="adj" fmla="val 3818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/>
          </a:p>
        </p:txBody>
      </p:sp>
      <p:sp>
        <p:nvSpPr>
          <p:cNvPr id="82" name="Rounded Rectangle 81"/>
          <p:cNvSpPr/>
          <p:nvPr/>
        </p:nvSpPr>
        <p:spPr>
          <a:xfrm>
            <a:off x="2473275" y="4547936"/>
            <a:ext cx="10630081" cy="4367463"/>
          </a:xfrm>
          <a:prstGeom prst="roundRect">
            <a:avLst>
              <a:gd name="adj" fmla="val 3818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/>
          </a:p>
        </p:txBody>
      </p:sp>
      <p:sp>
        <p:nvSpPr>
          <p:cNvPr id="83" name="TextBox 82"/>
          <p:cNvSpPr txBox="1"/>
          <p:nvPr/>
        </p:nvSpPr>
        <p:spPr>
          <a:xfrm>
            <a:off x="1454512" y="2672630"/>
            <a:ext cx="993058" cy="461665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2400" b="1" dirty="0"/>
              <a:t>Video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2493269" y="4547936"/>
            <a:ext cx="914400" cy="461665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2400" b="1" dirty="0"/>
              <a:t>VGA</a:t>
            </a:r>
          </a:p>
        </p:txBody>
      </p:sp>
      <p:sp>
        <p:nvSpPr>
          <p:cNvPr id="85" name="Rounded Rectangle 84"/>
          <p:cNvSpPr/>
          <p:nvPr/>
        </p:nvSpPr>
        <p:spPr>
          <a:xfrm>
            <a:off x="3489367" y="3077980"/>
            <a:ext cx="3111995" cy="979190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86" name="TextBox 85"/>
          <p:cNvSpPr txBox="1"/>
          <p:nvPr/>
        </p:nvSpPr>
        <p:spPr>
          <a:xfrm>
            <a:off x="4162078" y="3050942"/>
            <a:ext cx="15240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/>
              <a:t>Clock_Wiz_0</a:t>
            </a:r>
            <a:endParaRPr lang="en-US" sz="4400" b="1" dirty="0"/>
          </a:p>
        </p:txBody>
      </p:sp>
      <p:sp>
        <p:nvSpPr>
          <p:cNvPr id="99" name="TextBox 98"/>
          <p:cNvSpPr txBox="1"/>
          <p:nvPr/>
        </p:nvSpPr>
        <p:spPr>
          <a:xfrm>
            <a:off x="2414814" y="1506783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clk</a:t>
            </a:r>
            <a:endParaRPr lang="en-US" sz="1800" dirty="0"/>
          </a:p>
        </p:txBody>
      </p:sp>
      <p:sp>
        <p:nvSpPr>
          <p:cNvPr id="100" name="TextBox 99"/>
          <p:cNvSpPr txBox="1"/>
          <p:nvPr/>
        </p:nvSpPr>
        <p:spPr>
          <a:xfrm>
            <a:off x="2414813" y="1740305"/>
            <a:ext cx="99285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reset_n</a:t>
            </a:r>
            <a:endParaRPr lang="en-US" sz="1800" dirty="0"/>
          </a:p>
        </p:txBody>
      </p:sp>
      <p:sp>
        <p:nvSpPr>
          <p:cNvPr id="101" name="TextBox 100"/>
          <p:cNvSpPr txBox="1"/>
          <p:nvPr/>
        </p:nvSpPr>
        <p:spPr>
          <a:xfrm>
            <a:off x="2424339" y="1967984"/>
            <a:ext cx="7595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btn</a:t>
            </a:r>
            <a:endParaRPr lang="en-US" sz="1800" dirty="0"/>
          </a:p>
        </p:txBody>
      </p:sp>
      <p:sp>
        <p:nvSpPr>
          <p:cNvPr id="107" name="Rounded Rectangle 106"/>
          <p:cNvSpPr/>
          <p:nvPr/>
        </p:nvSpPr>
        <p:spPr>
          <a:xfrm>
            <a:off x="6842169" y="1530327"/>
            <a:ext cx="1753829" cy="762000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108" name="TextBox 107"/>
          <p:cNvSpPr txBox="1"/>
          <p:nvPr/>
        </p:nvSpPr>
        <p:spPr>
          <a:xfrm>
            <a:off x="6957083" y="1503289"/>
            <a:ext cx="15240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/>
              <a:t>Process</a:t>
            </a:r>
            <a:endParaRPr lang="en-US" sz="4400" b="1" dirty="0"/>
          </a:p>
        </p:txBody>
      </p:sp>
      <p:cxnSp>
        <p:nvCxnSpPr>
          <p:cNvPr id="109" name="Straight Connector 108"/>
          <p:cNvCxnSpPr>
            <a:stCxn id="110" idx="3"/>
            <a:endCxn id="117" idx="1"/>
          </p:cNvCxnSpPr>
          <p:nvPr/>
        </p:nvCxnSpPr>
        <p:spPr>
          <a:xfrm>
            <a:off x="6351721" y="1684988"/>
            <a:ext cx="482693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TextBox 109"/>
          <p:cNvSpPr txBox="1"/>
          <p:nvPr/>
        </p:nvSpPr>
        <p:spPr>
          <a:xfrm>
            <a:off x="5818321" y="1500322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clk</a:t>
            </a:r>
            <a:endParaRPr lang="en-US" sz="1800" dirty="0"/>
          </a:p>
        </p:txBody>
      </p:sp>
      <p:cxnSp>
        <p:nvCxnSpPr>
          <p:cNvPr id="111" name="Straight Connector 110"/>
          <p:cNvCxnSpPr>
            <a:stCxn id="112" idx="3"/>
          </p:cNvCxnSpPr>
          <p:nvPr/>
        </p:nvCxnSpPr>
        <p:spPr>
          <a:xfrm>
            <a:off x="6349263" y="1918510"/>
            <a:ext cx="485151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TextBox 111"/>
          <p:cNvSpPr txBox="1"/>
          <p:nvPr/>
        </p:nvSpPr>
        <p:spPr>
          <a:xfrm>
            <a:off x="5340520" y="1733844"/>
            <a:ext cx="1008743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reset_n</a:t>
            </a:r>
            <a:endParaRPr lang="en-US" sz="1800" dirty="0"/>
          </a:p>
        </p:txBody>
      </p:sp>
      <p:cxnSp>
        <p:nvCxnSpPr>
          <p:cNvPr id="113" name="Straight Connector 112"/>
          <p:cNvCxnSpPr>
            <a:cxnSpLocks/>
            <a:stCxn id="114" idx="3"/>
            <a:endCxn id="119" idx="1"/>
          </p:cNvCxnSpPr>
          <p:nvPr/>
        </p:nvCxnSpPr>
        <p:spPr>
          <a:xfrm>
            <a:off x="6358788" y="2146189"/>
            <a:ext cx="485150" cy="0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TextBox 113"/>
          <p:cNvSpPr txBox="1"/>
          <p:nvPr/>
        </p:nvSpPr>
        <p:spPr>
          <a:xfrm>
            <a:off x="4917395" y="1961523"/>
            <a:ext cx="1441393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btn_activity</a:t>
            </a:r>
            <a:endParaRPr lang="en-US" sz="1800" dirty="0"/>
          </a:p>
        </p:txBody>
      </p:sp>
      <p:sp>
        <p:nvSpPr>
          <p:cNvPr id="117" name="TextBox 116"/>
          <p:cNvSpPr txBox="1"/>
          <p:nvPr/>
        </p:nvSpPr>
        <p:spPr>
          <a:xfrm>
            <a:off x="6834414" y="1500322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clk</a:t>
            </a:r>
            <a:endParaRPr lang="en-US" sz="1800" dirty="0"/>
          </a:p>
        </p:txBody>
      </p:sp>
      <p:sp>
        <p:nvSpPr>
          <p:cNvPr id="118" name="TextBox 117"/>
          <p:cNvSpPr txBox="1"/>
          <p:nvPr/>
        </p:nvSpPr>
        <p:spPr>
          <a:xfrm>
            <a:off x="6843939" y="1733844"/>
            <a:ext cx="94437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reset_n</a:t>
            </a:r>
            <a:endParaRPr lang="en-US" sz="1800" dirty="0"/>
          </a:p>
        </p:txBody>
      </p:sp>
      <p:sp>
        <p:nvSpPr>
          <p:cNvPr id="119" name="TextBox 118"/>
          <p:cNvSpPr txBox="1"/>
          <p:nvPr/>
        </p:nvSpPr>
        <p:spPr>
          <a:xfrm>
            <a:off x="6843938" y="1961523"/>
            <a:ext cx="136983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btn_activity</a:t>
            </a:r>
            <a:endParaRPr lang="en-US" sz="1800" dirty="0"/>
          </a:p>
        </p:txBody>
      </p:sp>
      <p:cxnSp>
        <p:nvCxnSpPr>
          <p:cNvPr id="127" name="Straight Connector 126"/>
          <p:cNvCxnSpPr/>
          <p:nvPr/>
        </p:nvCxnSpPr>
        <p:spPr>
          <a:xfrm flipV="1">
            <a:off x="8585367" y="1769155"/>
            <a:ext cx="835742" cy="3234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TextBox 127"/>
          <p:cNvSpPr txBox="1"/>
          <p:nvPr/>
        </p:nvSpPr>
        <p:spPr>
          <a:xfrm>
            <a:off x="8586595" y="1447800"/>
            <a:ext cx="909484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tr_volt</a:t>
            </a:r>
            <a:endParaRPr lang="en-US" sz="1800" dirty="0"/>
          </a:p>
        </p:txBody>
      </p:sp>
      <p:cxnSp>
        <p:nvCxnSpPr>
          <p:cNvPr id="129" name="Straight Connector 128"/>
          <p:cNvCxnSpPr>
            <a:stCxn id="130" idx="3"/>
            <a:endCxn id="135" idx="1"/>
          </p:cNvCxnSpPr>
          <p:nvPr/>
        </p:nvCxnSpPr>
        <p:spPr>
          <a:xfrm>
            <a:off x="3006675" y="3272299"/>
            <a:ext cx="482693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TextBox 129"/>
          <p:cNvSpPr txBox="1"/>
          <p:nvPr/>
        </p:nvSpPr>
        <p:spPr>
          <a:xfrm>
            <a:off x="2473275" y="3087633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clk</a:t>
            </a:r>
            <a:endParaRPr lang="en-US" sz="1800" dirty="0"/>
          </a:p>
        </p:txBody>
      </p:sp>
      <p:cxnSp>
        <p:nvCxnSpPr>
          <p:cNvPr id="131" name="Straight Connector 130"/>
          <p:cNvCxnSpPr>
            <a:stCxn id="132" idx="3"/>
            <a:endCxn id="136" idx="1"/>
          </p:cNvCxnSpPr>
          <p:nvPr/>
        </p:nvCxnSpPr>
        <p:spPr>
          <a:xfrm>
            <a:off x="3004217" y="3552076"/>
            <a:ext cx="485150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TextBox 131"/>
          <p:cNvSpPr txBox="1"/>
          <p:nvPr/>
        </p:nvSpPr>
        <p:spPr>
          <a:xfrm>
            <a:off x="2018752" y="3367410"/>
            <a:ext cx="985465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reset_n</a:t>
            </a:r>
            <a:endParaRPr lang="en-US" sz="1800" dirty="0"/>
          </a:p>
        </p:txBody>
      </p:sp>
      <p:sp>
        <p:nvSpPr>
          <p:cNvPr id="135" name="TextBox 134"/>
          <p:cNvSpPr txBox="1"/>
          <p:nvPr/>
        </p:nvSpPr>
        <p:spPr>
          <a:xfrm>
            <a:off x="3489368" y="3087633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clk</a:t>
            </a:r>
            <a:endParaRPr lang="en-US" sz="1800" dirty="0"/>
          </a:p>
        </p:txBody>
      </p:sp>
      <p:sp>
        <p:nvSpPr>
          <p:cNvPr id="136" name="TextBox 135"/>
          <p:cNvSpPr txBox="1"/>
          <p:nvPr/>
        </p:nvSpPr>
        <p:spPr>
          <a:xfrm>
            <a:off x="3489367" y="3367410"/>
            <a:ext cx="816569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resetn</a:t>
            </a:r>
            <a:endParaRPr lang="en-US" sz="1800" dirty="0"/>
          </a:p>
        </p:txBody>
      </p:sp>
      <p:cxnSp>
        <p:nvCxnSpPr>
          <p:cNvPr id="138" name="Straight Connector 137"/>
          <p:cNvCxnSpPr>
            <a:stCxn id="139" idx="3"/>
          </p:cNvCxnSpPr>
          <p:nvPr/>
        </p:nvCxnSpPr>
        <p:spPr>
          <a:xfrm>
            <a:off x="6589846" y="3247276"/>
            <a:ext cx="1013635" cy="0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" name="TextBox 138"/>
          <p:cNvSpPr txBox="1"/>
          <p:nvPr/>
        </p:nvSpPr>
        <p:spPr>
          <a:xfrm>
            <a:off x="5599246" y="3062610"/>
            <a:ext cx="9906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clk_out1</a:t>
            </a:r>
          </a:p>
        </p:txBody>
      </p:sp>
      <p:cxnSp>
        <p:nvCxnSpPr>
          <p:cNvPr id="140" name="Straight Connector 139"/>
          <p:cNvCxnSpPr/>
          <p:nvPr/>
        </p:nvCxnSpPr>
        <p:spPr>
          <a:xfrm>
            <a:off x="6603154" y="3552997"/>
            <a:ext cx="1016093" cy="0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1" name="TextBox 140"/>
          <p:cNvSpPr txBox="1"/>
          <p:nvPr/>
        </p:nvSpPr>
        <p:spPr>
          <a:xfrm>
            <a:off x="5599246" y="3368331"/>
            <a:ext cx="9881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clk_out2</a:t>
            </a:r>
          </a:p>
        </p:txBody>
      </p:sp>
      <p:cxnSp>
        <p:nvCxnSpPr>
          <p:cNvPr id="142" name="Straight Connector 141"/>
          <p:cNvCxnSpPr/>
          <p:nvPr/>
        </p:nvCxnSpPr>
        <p:spPr>
          <a:xfrm>
            <a:off x="6603154" y="3872504"/>
            <a:ext cx="1016093" cy="0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" name="TextBox 142"/>
          <p:cNvSpPr txBox="1"/>
          <p:nvPr/>
        </p:nvSpPr>
        <p:spPr>
          <a:xfrm>
            <a:off x="5599246" y="3687838"/>
            <a:ext cx="9881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clk_out3</a:t>
            </a:r>
          </a:p>
        </p:txBody>
      </p:sp>
      <p:sp>
        <p:nvSpPr>
          <p:cNvPr id="164" name="TextBox 163"/>
          <p:cNvSpPr txBox="1"/>
          <p:nvPr/>
        </p:nvSpPr>
        <p:spPr>
          <a:xfrm>
            <a:off x="6587388" y="2895600"/>
            <a:ext cx="1408545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pixel_clk</a:t>
            </a:r>
            <a:endParaRPr lang="en-US" sz="1800" dirty="0"/>
          </a:p>
        </p:txBody>
      </p:sp>
      <p:sp>
        <p:nvSpPr>
          <p:cNvPr id="165" name="TextBox 164"/>
          <p:cNvSpPr txBox="1"/>
          <p:nvPr/>
        </p:nvSpPr>
        <p:spPr>
          <a:xfrm>
            <a:off x="6589846" y="3207796"/>
            <a:ext cx="1408544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serialize_clk</a:t>
            </a:r>
            <a:endParaRPr lang="en-US" sz="1800" dirty="0"/>
          </a:p>
        </p:txBody>
      </p:sp>
      <p:sp>
        <p:nvSpPr>
          <p:cNvPr id="166" name="TextBox 165"/>
          <p:cNvSpPr txBox="1"/>
          <p:nvPr/>
        </p:nvSpPr>
        <p:spPr>
          <a:xfrm>
            <a:off x="6587388" y="3527303"/>
            <a:ext cx="1672173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serialize_clk_n</a:t>
            </a:r>
            <a:endParaRPr lang="en-US" sz="1800" dirty="0"/>
          </a:p>
        </p:txBody>
      </p:sp>
      <p:sp>
        <p:nvSpPr>
          <p:cNvPr id="51" name="Rounded Rectangle 50"/>
          <p:cNvSpPr/>
          <p:nvPr/>
        </p:nvSpPr>
        <p:spPr>
          <a:xfrm>
            <a:off x="10381057" y="5466318"/>
            <a:ext cx="1425881" cy="3144282"/>
          </a:xfrm>
          <a:prstGeom prst="roundRect">
            <a:avLst>
              <a:gd name="adj" fmla="val 12020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/>
          </a:p>
        </p:txBody>
      </p:sp>
      <p:sp>
        <p:nvSpPr>
          <p:cNvPr id="62" name="TextBox 61"/>
          <p:cNvSpPr txBox="1"/>
          <p:nvPr/>
        </p:nvSpPr>
        <p:spPr>
          <a:xfrm>
            <a:off x="10381056" y="5486400"/>
            <a:ext cx="142588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 err="1"/>
              <a:t>Scopeface</a:t>
            </a:r>
            <a:endParaRPr lang="en-US" sz="4400" b="1" dirty="0"/>
          </a:p>
        </p:txBody>
      </p:sp>
      <p:cxnSp>
        <p:nvCxnSpPr>
          <p:cNvPr id="63" name="Straight Connector 62"/>
          <p:cNvCxnSpPr>
            <a:stCxn id="64" idx="3"/>
            <a:endCxn id="69" idx="1"/>
          </p:cNvCxnSpPr>
          <p:nvPr/>
        </p:nvCxnSpPr>
        <p:spPr>
          <a:xfrm flipV="1">
            <a:off x="9904894" y="6135932"/>
            <a:ext cx="482693" cy="1484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8771533" y="5954233"/>
            <a:ext cx="1133361" cy="366365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tr_volt</a:t>
            </a:r>
            <a:endParaRPr lang="en-US" sz="1800" dirty="0"/>
          </a:p>
        </p:txBody>
      </p:sp>
      <p:cxnSp>
        <p:nvCxnSpPr>
          <p:cNvPr id="65" name="Straight Connector 64"/>
          <p:cNvCxnSpPr>
            <a:stCxn id="66" idx="3"/>
            <a:endCxn id="70" idx="1"/>
          </p:cNvCxnSpPr>
          <p:nvPr/>
        </p:nvCxnSpPr>
        <p:spPr>
          <a:xfrm>
            <a:off x="9902436" y="6445655"/>
            <a:ext cx="485150" cy="0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8771533" y="6260989"/>
            <a:ext cx="1130903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tr_time</a:t>
            </a:r>
            <a:endParaRPr lang="en-US" sz="1800" dirty="0"/>
          </a:p>
        </p:txBody>
      </p:sp>
      <p:cxnSp>
        <p:nvCxnSpPr>
          <p:cNvPr id="67" name="Straight Connector 66"/>
          <p:cNvCxnSpPr>
            <a:stCxn id="68" idx="3"/>
            <a:endCxn id="71" idx="1"/>
          </p:cNvCxnSpPr>
          <p:nvPr/>
        </p:nvCxnSpPr>
        <p:spPr>
          <a:xfrm>
            <a:off x="9902436" y="6749534"/>
            <a:ext cx="485151" cy="0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9142894" y="6564868"/>
            <a:ext cx="7595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row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10387587" y="5951266"/>
            <a:ext cx="1009774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tr_volt</a:t>
            </a:r>
            <a:endParaRPr lang="en-US" sz="1800" dirty="0"/>
          </a:p>
        </p:txBody>
      </p:sp>
      <p:sp>
        <p:nvSpPr>
          <p:cNvPr id="70" name="TextBox 69"/>
          <p:cNvSpPr txBox="1"/>
          <p:nvPr/>
        </p:nvSpPr>
        <p:spPr>
          <a:xfrm>
            <a:off x="10387586" y="6260989"/>
            <a:ext cx="1009775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tr_time</a:t>
            </a:r>
            <a:endParaRPr lang="en-US" sz="1800" dirty="0"/>
          </a:p>
        </p:txBody>
      </p:sp>
      <p:sp>
        <p:nvSpPr>
          <p:cNvPr id="71" name="TextBox 70"/>
          <p:cNvSpPr txBox="1"/>
          <p:nvPr/>
        </p:nvSpPr>
        <p:spPr>
          <a:xfrm>
            <a:off x="10387587" y="6564868"/>
            <a:ext cx="7595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row</a:t>
            </a:r>
          </a:p>
        </p:txBody>
      </p:sp>
      <p:cxnSp>
        <p:nvCxnSpPr>
          <p:cNvPr id="79" name="Straight Connector 78"/>
          <p:cNvCxnSpPr>
            <a:stCxn id="80" idx="3"/>
            <a:endCxn id="87" idx="1"/>
          </p:cNvCxnSpPr>
          <p:nvPr/>
        </p:nvCxnSpPr>
        <p:spPr>
          <a:xfrm>
            <a:off x="9902437" y="7054334"/>
            <a:ext cx="485150" cy="0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TextBox 79"/>
          <p:cNvSpPr txBox="1"/>
          <p:nvPr/>
        </p:nvSpPr>
        <p:spPr>
          <a:xfrm>
            <a:off x="8882763" y="6869668"/>
            <a:ext cx="1019674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column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10387587" y="6869668"/>
            <a:ext cx="1009774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column</a:t>
            </a:r>
          </a:p>
        </p:txBody>
      </p:sp>
      <p:cxnSp>
        <p:nvCxnSpPr>
          <p:cNvPr id="88" name="Straight Connector 87"/>
          <p:cNvCxnSpPr/>
          <p:nvPr/>
        </p:nvCxnSpPr>
        <p:spPr>
          <a:xfrm>
            <a:off x="9898366" y="7347466"/>
            <a:ext cx="482693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TextBox 88"/>
          <p:cNvSpPr txBox="1"/>
          <p:nvPr/>
        </p:nvSpPr>
        <p:spPr>
          <a:xfrm>
            <a:off x="9355441" y="7162800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ch1</a:t>
            </a:r>
          </a:p>
        </p:txBody>
      </p:sp>
      <p:cxnSp>
        <p:nvCxnSpPr>
          <p:cNvPr id="90" name="Straight Connector 89"/>
          <p:cNvCxnSpPr>
            <a:stCxn id="91" idx="3"/>
            <a:endCxn id="93" idx="1"/>
          </p:cNvCxnSpPr>
          <p:nvPr/>
        </p:nvCxnSpPr>
        <p:spPr>
          <a:xfrm>
            <a:off x="9905433" y="7606784"/>
            <a:ext cx="485150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Box 90"/>
          <p:cNvSpPr txBox="1"/>
          <p:nvPr/>
        </p:nvSpPr>
        <p:spPr>
          <a:xfrm>
            <a:off x="8882763" y="7422118"/>
            <a:ext cx="102267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ch1_enb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10371534" y="7162800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ch1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10390583" y="7422118"/>
            <a:ext cx="1006777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ch1_enb</a:t>
            </a:r>
          </a:p>
        </p:txBody>
      </p:sp>
      <p:cxnSp>
        <p:nvCxnSpPr>
          <p:cNvPr id="94" name="Straight Connector 93"/>
          <p:cNvCxnSpPr/>
          <p:nvPr/>
        </p:nvCxnSpPr>
        <p:spPr>
          <a:xfrm>
            <a:off x="9907890" y="7880866"/>
            <a:ext cx="482693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xtBox 94"/>
          <p:cNvSpPr txBox="1"/>
          <p:nvPr/>
        </p:nvSpPr>
        <p:spPr>
          <a:xfrm>
            <a:off x="9364965" y="7696200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ch2</a:t>
            </a:r>
          </a:p>
        </p:txBody>
      </p:sp>
      <p:cxnSp>
        <p:nvCxnSpPr>
          <p:cNvPr id="96" name="Straight Connector 95"/>
          <p:cNvCxnSpPr>
            <a:stCxn id="97" idx="3"/>
            <a:endCxn id="102" idx="1"/>
          </p:cNvCxnSpPr>
          <p:nvPr/>
        </p:nvCxnSpPr>
        <p:spPr>
          <a:xfrm>
            <a:off x="9914957" y="8140184"/>
            <a:ext cx="485150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TextBox 96"/>
          <p:cNvSpPr txBox="1"/>
          <p:nvPr/>
        </p:nvSpPr>
        <p:spPr>
          <a:xfrm>
            <a:off x="8892287" y="7955518"/>
            <a:ext cx="102267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ch2_enb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10381058" y="7696200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ch2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10400107" y="7955518"/>
            <a:ext cx="1006777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ch2_enb</a:t>
            </a:r>
          </a:p>
        </p:txBody>
      </p:sp>
      <p:cxnSp>
        <p:nvCxnSpPr>
          <p:cNvPr id="103" name="Straight Connector 102"/>
          <p:cNvCxnSpPr>
            <a:stCxn id="104" idx="3"/>
          </p:cNvCxnSpPr>
          <p:nvPr/>
        </p:nvCxnSpPr>
        <p:spPr>
          <a:xfrm>
            <a:off x="11809896" y="6141418"/>
            <a:ext cx="482693" cy="854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TextBox 103"/>
          <p:cNvSpPr txBox="1"/>
          <p:nvPr/>
        </p:nvSpPr>
        <p:spPr>
          <a:xfrm>
            <a:off x="11502138" y="5958235"/>
            <a:ext cx="307758" cy="366365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R</a:t>
            </a:r>
          </a:p>
        </p:txBody>
      </p:sp>
      <p:cxnSp>
        <p:nvCxnSpPr>
          <p:cNvPr id="106" name="Straight Connector 105"/>
          <p:cNvCxnSpPr>
            <a:stCxn id="115" idx="3"/>
          </p:cNvCxnSpPr>
          <p:nvPr/>
        </p:nvCxnSpPr>
        <p:spPr>
          <a:xfrm flipV="1">
            <a:off x="11809896" y="6569608"/>
            <a:ext cx="482693" cy="1484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TextBox 114"/>
          <p:cNvSpPr txBox="1"/>
          <p:nvPr/>
        </p:nvSpPr>
        <p:spPr>
          <a:xfrm>
            <a:off x="11502138" y="6387909"/>
            <a:ext cx="307758" cy="366365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G</a:t>
            </a:r>
          </a:p>
        </p:txBody>
      </p:sp>
      <p:cxnSp>
        <p:nvCxnSpPr>
          <p:cNvPr id="120" name="Straight Connector 119"/>
          <p:cNvCxnSpPr>
            <a:stCxn id="121" idx="3"/>
          </p:cNvCxnSpPr>
          <p:nvPr/>
        </p:nvCxnSpPr>
        <p:spPr>
          <a:xfrm flipV="1">
            <a:off x="11809896" y="6997184"/>
            <a:ext cx="482693" cy="1484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TextBox 120"/>
          <p:cNvSpPr txBox="1"/>
          <p:nvPr/>
        </p:nvSpPr>
        <p:spPr>
          <a:xfrm>
            <a:off x="11502138" y="6815485"/>
            <a:ext cx="307758" cy="366365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B</a:t>
            </a:r>
          </a:p>
        </p:txBody>
      </p:sp>
      <p:cxnSp>
        <p:nvCxnSpPr>
          <p:cNvPr id="123" name="Straight Connector 122"/>
          <p:cNvCxnSpPr>
            <a:stCxn id="124" idx="3"/>
            <a:endCxn id="125" idx="1"/>
          </p:cNvCxnSpPr>
          <p:nvPr/>
        </p:nvCxnSpPr>
        <p:spPr>
          <a:xfrm>
            <a:off x="13093833" y="7587734"/>
            <a:ext cx="759705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TextBox 123"/>
          <p:cNvSpPr txBox="1"/>
          <p:nvPr/>
        </p:nvSpPr>
        <p:spPr>
          <a:xfrm>
            <a:off x="12071163" y="7403068"/>
            <a:ext cx="102267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blank</a:t>
            </a:r>
          </a:p>
        </p:txBody>
      </p:sp>
      <p:sp>
        <p:nvSpPr>
          <p:cNvPr id="125" name="TextBox 124"/>
          <p:cNvSpPr txBox="1"/>
          <p:nvPr/>
        </p:nvSpPr>
        <p:spPr>
          <a:xfrm>
            <a:off x="13853538" y="7403068"/>
            <a:ext cx="1006777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blank</a:t>
            </a:r>
          </a:p>
        </p:txBody>
      </p:sp>
      <p:cxnSp>
        <p:nvCxnSpPr>
          <p:cNvPr id="126" name="Straight Connector 125"/>
          <p:cNvCxnSpPr>
            <a:stCxn id="133" idx="3"/>
            <a:endCxn id="144" idx="1"/>
          </p:cNvCxnSpPr>
          <p:nvPr/>
        </p:nvCxnSpPr>
        <p:spPr>
          <a:xfrm>
            <a:off x="13086765" y="7861816"/>
            <a:ext cx="760496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TextBox 132"/>
          <p:cNvSpPr txBox="1"/>
          <p:nvPr/>
        </p:nvSpPr>
        <p:spPr>
          <a:xfrm>
            <a:off x="12080687" y="7677150"/>
            <a:ext cx="100607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v_sync</a:t>
            </a:r>
            <a:endParaRPr lang="en-US" sz="1800" dirty="0"/>
          </a:p>
        </p:txBody>
      </p:sp>
      <p:cxnSp>
        <p:nvCxnSpPr>
          <p:cNvPr id="134" name="Straight Connector 133"/>
          <p:cNvCxnSpPr>
            <a:stCxn id="137" idx="3"/>
            <a:endCxn id="145" idx="1"/>
          </p:cNvCxnSpPr>
          <p:nvPr/>
        </p:nvCxnSpPr>
        <p:spPr>
          <a:xfrm>
            <a:off x="13103357" y="8121134"/>
            <a:ext cx="751079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TextBox 136"/>
          <p:cNvSpPr txBox="1"/>
          <p:nvPr/>
        </p:nvSpPr>
        <p:spPr>
          <a:xfrm>
            <a:off x="12080687" y="7936468"/>
            <a:ext cx="102267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h_sync</a:t>
            </a:r>
            <a:endParaRPr lang="en-US" sz="1800" dirty="0"/>
          </a:p>
        </p:txBody>
      </p:sp>
      <p:sp>
        <p:nvSpPr>
          <p:cNvPr id="144" name="TextBox 143"/>
          <p:cNvSpPr txBox="1"/>
          <p:nvPr/>
        </p:nvSpPr>
        <p:spPr>
          <a:xfrm>
            <a:off x="13847261" y="7677150"/>
            <a:ext cx="1016303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v_sync</a:t>
            </a:r>
            <a:endParaRPr lang="en-US" sz="1800" dirty="0"/>
          </a:p>
        </p:txBody>
      </p:sp>
      <p:sp>
        <p:nvSpPr>
          <p:cNvPr id="145" name="TextBox 144"/>
          <p:cNvSpPr txBox="1"/>
          <p:nvPr/>
        </p:nvSpPr>
        <p:spPr>
          <a:xfrm>
            <a:off x="13854436" y="7936468"/>
            <a:ext cx="1006777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h_sync</a:t>
            </a:r>
            <a:endParaRPr lang="en-US" sz="1800" dirty="0"/>
          </a:p>
        </p:txBody>
      </p:sp>
      <p:sp>
        <p:nvSpPr>
          <p:cNvPr id="149" name="Trapezoid 148"/>
          <p:cNvSpPr/>
          <p:nvPr/>
        </p:nvSpPr>
        <p:spPr>
          <a:xfrm rot="5400000">
            <a:off x="12180938" y="5984349"/>
            <a:ext cx="375702" cy="152400"/>
          </a:xfrm>
          <a:prstGeom prst="trapezoid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0" name="Straight Connector 149"/>
          <p:cNvCxnSpPr>
            <a:stCxn id="149" idx="0"/>
            <a:endCxn id="151" idx="1"/>
          </p:cNvCxnSpPr>
          <p:nvPr/>
        </p:nvCxnSpPr>
        <p:spPr>
          <a:xfrm>
            <a:off x="12444989" y="6060549"/>
            <a:ext cx="189188" cy="254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1" name="TextBox 150"/>
          <p:cNvSpPr txBox="1"/>
          <p:nvPr/>
        </p:nvSpPr>
        <p:spPr>
          <a:xfrm>
            <a:off x="12634177" y="5877620"/>
            <a:ext cx="315761" cy="366365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R</a:t>
            </a:r>
          </a:p>
        </p:txBody>
      </p:sp>
      <p:cxnSp>
        <p:nvCxnSpPr>
          <p:cNvPr id="152" name="Straight Connector 151"/>
          <p:cNvCxnSpPr>
            <a:stCxn id="151" idx="3"/>
            <a:endCxn id="169" idx="1"/>
          </p:cNvCxnSpPr>
          <p:nvPr/>
        </p:nvCxnSpPr>
        <p:spPr>
          <a:xfrm>
            <a:off x="12949938" y="6060803"/>
            <a:ext cx="900174" cy="352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7" name="Trapezoid 156"/>
          <p:cNvSpPr/>
          <p:nvPr/>
        </p:nvSpPr>
        <p:spPr>
          <a:xfrm rot="5400000">
            <a:off x="12184203" y="6420405"/>
            <a:ext cx="375702" cy="152400"/>
          </a:xfrm>
          <a:prstGeom prst="trapezoid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8" name="Straight Connector 157"/>
          <p:cNvCxnSpPr>
            <a:stCxn id="157" idx="0"/>
            <a:endCxn id="159" idx="1"/>
          </p:cNvCxnSpPr>
          <p:nvPr/>
        </p:nvCxnSpPr>
        <p:spPr>
          <a:xfrm>
            <a:off x="12448254" y="6496605"/>
            <a:ext cx="189188" cy="254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9" name="TextBox 158"/>
          <p:cNvSpPr txBox="1"/>
          <p:nvPr/>
        </p:nvSpPr>
        <p:spPr>
          <a:xfrm>
            <a:off x="12637442" y="6313676"/>
            <a:ext cx="315761" cy="366365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G</a:t>
            </a:r>
          </a:p>
        </p:txBody>
      </p:sp>
      <p:cxnSp>
        <p:nvCxnSpPr>
          <p:cNvPr id="160" name="Straight Connector 159"/>
          <p:cNvCxnSpPr>
            <a:stCxn id="159" idx="3"/>
            <a:endCxn id="170" idx="1"/>
          </p:cNvCxnSpPr>
          <p:nvPr/>
        </p:nvCxnSpPr>
        <p:spPr>
          <a:xfrm>
            <a:off x="12953203" y="6496859"/>
            <a:ext cx="900174" cy="352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2" name="Trapezoid 161"/>
          <p:cNvSpPr/>
          <p:nvPr/>
        </p:nvSpPr>
        <p:spPr>
          <a:xfrm rot="5400000">
            <a:off x="12184071" y="6850063"/>
            <a:ext cx="375702" cy="152400"/>
          </a:xfrm>
          <a:prstGeom prst="trapezoid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3" name="Straight Connector 162"/>
          <p:cNvCxnSpPr>
            <a:stCxn id="162" idx="0"/>
            <a:endCxn id="167" idx="1"/>
          </p:cNvCxnSpPr>
          <p:nvPr/>
        </p:nvCxnSpPr>
        <p:spPr>
          <a:xfrm>
            <a:off x="12448122" y="6926263"/>
            <a:ext cx="189188" cy="254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7" name="TextBox 166"/>
          <p:cNvSpPr txBox="1"/>
          <p:nvPr/>
        </p:nvSpPr>
        <p:spPr>
          <a:xfrm>
            <a:off x="12637310" y="6743334"/>
            <a:ext cx="315761" cy="366365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B</a:t>
            </a:r>
          </a:p>
        </p:txBody>
      </p:sp>
      <p:cxnSp>
        <p:nvCxnSpPr>
          <p:cNvPr id="168" name="Straight Connector 167"/>
          <p:cNvCxnSpPr>
            <a:stCxn id="167" idx="3"/>
            <a:endCxn id="171" idx="1"/>
          </p:cNvCxnSpPr>
          <p:nvPr/>
        </p:nvCxnSpPr>
        <p:spPr>
          <a:xfrm>
            <a:off x="12953071" y="6926517"/>
            <a:ext cx="900174" cy="352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9" name="TextBox 168"/>
          <p:cNvSpPr txBox="1"/>
          <p:nvPr/>
        </p:nvSpPr>
        <p:spPr>
          <a:xfrm>
            <a:off x="13850112" y="5877972"/>
            <a:ext cx="315761" cy="366365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R</a:t>
            </a:r>
          </a:p>
        </p:txBody>
      </p:sp>
      <p:sp>
        <p:nvSpPr>
          <p:cNvPr id="170" name="TextBox 169"/>
          <p:cNvSpPr txBox="1"/>
          <p:nvPr/>
        </p:nvSpPr>
        <p:spPr>
          <a:xfrm>
            <a:off x="13853377" y="6314028"/>
            <a:ext cx="315761" cy="366365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G</a:t>
            </a:r>
          </a:p>
        </p:txBody>
      </p:sp>
      <p:sp>
        <p:nvSpPr>
          <p:cNvPr id="171" name="TextBox 170"/>
          <p:cNvSpPr txBox="1"/>
          <p:nvPr/>
        </p:nvSpPr>
        <p:spPr>
          <a:xfrm>
            <a:off x="13853245" y="6743686"/>
            <a:ext cx="315761" cy="366365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B</a:t>
            </a:r>
          </a:p>
        </p:txBody>
      </p:sp>
      <p:sp>
        <p:nvSpPr>
          <p:cNvPr id="172" name="Rounded Rectangle 171"/>
          <p:cNvSpPr/>
          <p:nvPr/>
        </p:nvSpPr>
        <p:spPr>
          <a:xfrm>
            <a:off x="13864338" y="5734050"/>
            <a:ext cx="1447800" cy="2895600"/>
          </a:xfrm>
          <a:prstGeom prst="roundRect">
            <a:avLst>
              <a:gd name="adj" fmla="val 3818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/>
          </a:p>
        </p:txBody>
      </p:sp>
      <p:sp>
        <p:nvSpPr>
          <p:cNvPr id="173" name="TextBox 172"/>
          <p:cNvSpPr txBox="1"/>
          <p:nvPr/>
        </p:nvSpPr>
        <p:spPr>
          <a:xfrm>
            <a:off x="14149511" y="5751879"/>
            <a:ext cx="877455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/>
              <a:t>DVID</a:t>
            </a:r>
            <a:endParaRPr lang="en-US" sz="4400" b="1" dirty="0"/>
          </a:p>
        </p:txBody>
      </p:sp>
      <p:sp>
        <p:nvSpPr>
          <p:cNvPr id="174" name="TextBox 173"/>
          <p:cNvSpPr txBox="1"/>
          <p:nvPr/>
        </p:nvSpPr>
        <p:spPr>
          <a:xfrm>
            <a:off x="14993112" y="5884652"/>
            <a:ext cx="315761" cy="366365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R</a:t>
            </a:r>
          </a:p>
        </p:txBody>
      </p:sp>
      <p:sp>
        <p:nvSpPr>
          <p:cNvPr id="175" name="TextBox 174"/>
          <p:cNvSpPr txBox="1"/>
          <p:nvPr/>
        </p:nvSpPr>
        <p:spPr>
          <a:xfrm>
            <a:off x="14996377" y="6735383"/>
            <a:ext cx="315761" cy="366365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G</a:t>
            </a:r>
          </a:p>
        </p:txBody>
      </p:sp>
      <p:sp>
        <p:nvSpPr>
          <p:cNvPr id="176" name="TextBox 175"/>
          <p:cNvSpPr txBox="1"/>
          <p:nvPr/>
        </p:nvSpPr>
        <p:spPr>
          <a:xfrm>
            <a:off x="14996245" y="7587447"/>
            <a:ext cx="315761" cy="366365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B</a:t>
            </a:r>
          </a:p>
        </p:txBody>
      </p:sp>
      <p:cxnSp>
        <p:nvCxnSpPr>
          <p:cNvPr id="177" name="Straight Connector 176"/>
          <p:cNvCxnSpPr>
            <a:stCxn id="174" idx="3"/>
            <a:endCxn id="76" idx="3"/>
          </p:cNvCxnSpPr>
          <p:nvPr/>
        </p:nvCxnSpPr>
        <p:spPr>
          <a:xfrm flipV="1">
            <a:off x="15308873" y="6065574"/>
            <a:ext cx="308065" cy="2261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Isosceles Triangle 75"/>
          <p:cNvSpPr/>
          <p:nvPr/>
        </p:nvSpPr>
        <p:spPr>
          <a:xfrm rot="5400000">
            <a:off x="15589377" y="5801081"/>
            <a:ext cx="584107" cy="528985"/>
          </a:xfrm>
          <a:prstGeom prst="triangl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0" name="Straight Connector 179"/>
          <p:cNvCxnSpPr>
            <a:endCxn id="181" idx="3"/>
          </p:cNvCxnSpPr>
          <p:nvPr/>
        </p:nvCxnSpPr>
        <p:spPr>
          <a:xfrm flipV="1">
            <a:off x="15307240" y="6915506"/>
            <a:ext cx="308065" cy="2261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1" name="Isosceles Triangle 180"/>
          <p:cNvSpPr/>
          <p:nvPr/>
        </p:nvSpPr>
        <p:spPr>
          <a:xfrm rot="5400000">
            <a:off x="15587744" y="6651013"/>
            <a:ext cx="584107" cy="528985"/>
          </a:xfrm>
          <a:prstGeom prst="triangl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2" name="Straight Connector 181"/>
          <p:cNvCxnSpPr>
            <a:endCxn id="183" idx="3"/>
          </p:cNvCxnSpPr>
          <p:nvPr/>
        </p:nvCxnSpPr>
        <p:spPr>
          <a:xfrm flipV="1">
            <a:off x="15305607" y="7772303"/>
            <a:ext cx="308065" cy="2261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3" name="Isosceles Triangle 182"/>
          <p:cNvSpPr/>
          <p:nvPr/>
        </p:nvSpPr>
        <p:spPr>
          <a:xfrm rot="5400000">
            <a:off x="15586111" y="7507810"/>
            <a:ext cx="584107" cy="528985"/>
          </a:xfrm>
          <a:prstGeom prst="triangl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4" name="Straight Connector 183"/>
          <p:cNvCxnSpPr/>
          <p:nvPr/>
        </p:nvCxnSpPr>
        <p:spPr>
          <a:xfrm flipV="1">
            <a:off x="15837858" y="5886913"/>
            <a:ext cx="918422" cy="1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Straight Connector 184"/>
          <p:cNvCxnSpPr/>
          <p:nvPr/>
        </p:nvCxnSpPr>
        <p:spPr>
          <a:xfrm flipV="1">
            <a:off x="15834592" y="6241372"/>
            <a:ext cx="1306346" cy="2614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Connector 186"/>
          <p:cNvCxnSpPr/>
          <p:nvPr/>
        </p:nvCxnSpPr>
        <p:spPr>
          <a:xfrm flipV="1">
            <a:off x="15835837" y="6736022"/>
            <a:ext cx="308065" cy="2261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Connector 187"/>
          <p:cNvCxnSpPr/>
          <p:nvPr/>
        </p:nvCxnSpPr>
        <p:spPr>
          <a:xfrm flipV="1">
            <a:off x="15832571" y="7086600"/>
            <a:ext cx="308065" cy="2261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Connector 188"/>
          <p:cNvCxnSpPr/>
          <p:nvPr/>
        </p:nvCxnSpPr>
        <p:spPr>
          <a:xfrm flipV="1">
            <a:off x="15834592" y="7594484"/>
            <a:ext cx="308065" cy="2261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Straight Connector 189"/>
          <p:cNvCxnSpPr/>
          <p:nvPr/>
        </p:nvCxnSpPr>
        <p:spPr>
          <a:xfrm flipV="1">
            <a:off x="15831326" y="7951556"/>
            <a:ext cx="308065" cy="2261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Straight Connector 203"/>
          <p:cNvCxnSpPr/>
          <p:nvPr/>
        </p:nvCxnSpPr>
        <p:spPr>
          <a:xfrm>
            <a:off x="16754464" y="5872698"/>
            <a:ext cx="1515248" cy="0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Straight Connector 204"/>
          <p:cNvCxnSpPr/>
          <p:nvPr/>
        </p:nvCxnSpPr>
        <p:spPr>
          <a:xfrm flipV="1">
            <a:off x="17140938" y="6241372"/>
            <a:ext cx="1128774" cy="7028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Elbow Connector 209"/>
          <p:cNvCxnSpPr/>
          <p:nvPr/>
        </p:nvCxnSpPr>
        <p:spPr>
          <a:xfrm flipV="1">
            <a:off x="16139389" y="5872348"/>
            <a:ext cx="1230149" cy="864804"/>
          </a:xfrm>
          <a:prstGeom prst="bentConnector3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Elbow Connector 211"/>
          <p:cNvCxnSpPr/>
          <p:nvPr/>
        </p:nvCxnSpPr>
        <p:spPr>
          <a:xfrm rot="5400000" flipH="1" flipV="1">
            <a:off x="16017377" y="6857398"/>
            <a:ext cx="859100" cy="615072"/>
          </a:xfrm>
          <a:prstGeom prst="bentConnector3">
            <a:avLst>
              <a:gd name="adj1" fmla="val -262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Elbow Connector 218"/>
          <p:cNvCxnSpPr/>
          <p:nvPr/>
        </p:nvCxnSpPr>
        <p:spPr>
          <a:xfrm flipV="1">
            <a:off x="16139389" y="6231403"/>
            <a:ext cx="1233782" cy="861691"/>
          </a:xfrm>
          <a:prstGeom prst="bentConnector3">
            <a:avLst>
              <a:gd name="adj1" fmla="val 80366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Elbow Connector 219"/>
          <p:cNvCxnSpPr/>
          <p:nvPr/>
        </p:nvCxnSpPr>
        <p:spPr>
          <a:xfrm rot="5400000" flipH="1" flipV="1">
            <a:off x="15776430" y="6594363"/>
            <a:ext cx="1720154" cy="994233"/>
          </a:xfrm>
          <a:prstGeom prst="bentConnector3">
            <a:avLst>
              <a:gd name="adj1" fmla="val 164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3" name="Oval 232"/>
          <p:cNvSpPr/>
          <p:nvPr/>
        </p:nvSpPr>
        <p:spPr>
          <a:xfrm>
            <a:off x="16731757" y="5861050"/>
            <a:ext cx="47231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4" name="Oval 233"/>
          <p:cNvSpPr/>
          <p:nvPr/>
        </p:nvSpPr>
        <p:spPr>
          <a:xfrm>
            <a:off x="17109188" y="6229350"/>
            <a:ext cx="45719" cy="4572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5" name="Oval 234"/>
          <p:cNvSpPr/>
          <p:nvPr/>
        </p:nvSpPr>
        <p:spPr>
          <a:xfrm>
            <a:off x="17106407" y="7071972"/>
            <a:ext cx="47231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0" name="Oval 239"/>
          <p:cNvSpPr/>
          <p:nvPr/>
        </p:nvSpPr>
        <p:spPr>
          <a:xfrm>
            <a:off x="16725407" y="6716372"/>
            <a:ext cx="47231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1" name="TextBox 240"/>
          <p:cNvSpPr txBox="1"/>
          <p:nvPr/>
        </p:nvSpPr>
        <p:spPr>
          <a:xfrm>
            <a:off x="15374775" y="5466318"/>
            <a:ext cx="1006777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/>
              <a:t>OBUFDS</a:t>
            </a:r>
          </a:p>
        </p:txBody>
      </p:sp>
      <p:sp>
        <p:nvSpPr>
          <p:cNvPr id="242" name="TextBox 241"/>
          <p:cNvSpPr txBox="1"/>
          <p:nvPr/>
        </p:nvSpPr>
        <p:spPr>
          <a:xfrm>
            <a:off x="15378041" y="6324600"/>
            <a:ext cx="1006777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/>
              <a:t>OBUFDS</a:t>
            </a:r>
          </a:p>
        </p:txBody>
      </p:sp>
      <p:sp>
        <p:nvSpPr>
          <p:cNvPr id="247" name="TextBox 246"/>
          <p:cNvSpPr txBox="1"/>
          <p:nvPr/>
        </p:nvSpPr>
        <p:spPr>
          <a:xfrm>
            <a:off x="15378041" y="7181706"/>
            <a:ext cx="1006777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/>
              <a:t>OBUFDS</a:t>
            </a:r>
          </a:p>
        </p:txBody>
      </p:sp>
      <p:sp>
        <p:nvSpPr>
          <p:cNvPr id="146" name="Rounded Rectangle 145"/>
          <p:cNvSpPr/>
          <p:nvPr/>
        </p:nvSpPr>
        <p:spPr>
          <a:xfrm>
            <a:off x="3772502" y="4778768"/>
            <a:ext cx="1313380" cy="1259602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147" name="TextBox 146"/>
          <p:cNvSpPr txBox="1"/>
          <p:nvPr/>
        </p:nvSpPr>
        <p:spPr>
          <a:xfrm>
            <a:off x="3777738" y="4771324"/>
            <a:ext cx="130603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 err="1"/>
              <a:t>h_counter</a:t>
            </a:r>
            <a:endParaRPr lang="en-US" sz="4400" b="1" dirty="0"/>
          </a:p>
        </p:txBody>
      </p:sp>
      <p:cxnSp>
        <p:nvCxnSpPr>
          <p:cNvPr id="148" name="Straight Connector 147"/>
          <p:cNvCxnSpPr>
            <a:stCxn id="153" idx="3"/>
            <a:endCxn id="156" idx="1"/>
          </p:cNvCxnSpPr>
          <p:nvPr/>
        </p:nvCxnSpPr>
        <p:spPr>
          <a:xfrm>
            <a:off x="3289809" y="5221600"/>
            <a:ext cx="482693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" name="TextBox 152"/>
          <p:cNvSpPr txBox="1"/>
          <p:nvPr/>
        </p:nvSpPr>
        <p:spPr>
          <a:xfrm>
            <a:off x="2756409" y="5036934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clk</a:t>
            </a:r>
            <a:endParaRPr lang="en-US" sz="1800" dirty="0"/>
          </a:p>
        </p:txBody>
      </p:sp>
      <p:cxnSp>
        <p:nvCxnSpPr>
          <p:cNvPr id="154" name="Straight Connector 153"/>
          <p:cNvCxnSpPr>
            <a:stCxn id="155" idx="3"/>
            <a:endCxn id="161" idx="1"/>
          </p:cNvCxnSpPr>
          <p:nvPr/>
        </p:nvCxnSpPr>
        <p:spPr>
          <a:xfrm>
            <a:off x="3287352" y="5501377"/>
            <a:ext cx="485150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5" name="TextBox 154"/>
          <p:cNvSpPr txBox="1"/>
          <p:nvPr/>
        </p:nvSpPr>
        <p:spPr>
          <a:xfrm>
            <a:off x="2244676" y="5316711"/>
            <a:ext cx="104267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reset_n</a:t>
            </a:r>
            <a:endParaRPr lang="en-US" sz="1800" dirty="0"/>
          </a:p>
        </p:txBody>
      </p:sp>
      <p:sp>
        <p:nvSpPr>
          <p:cNvPr id="156" name="TextBox 155"/>
          <p:cNvSpPr txBox="1"/>
          <p:nvPr/>
        </p:nvSpPr>
        <p:spPr>
          <a:xfrm>
            <a:off x="3772502" y="5036934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clk</a:t>
            </a:r>
            <a:endParaRPr lang="en-US" sz="1800" dirty="0"/>
          </a:p>
        </p:txBody>
      </p:sp>
      <p:sp>
        <p:nvSpPr>
          <p:cNvPr id="161" name="TextBox 160"/>
          <p:cNvSpPr txBox="1"/>
          <p:nvPr/>
        </p:nvSpPr>
        <p:spPr>
          <a:xfrm>
            <a:off x="3772502" y="5316711"/>
            <a:ext cx="93361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reset_n</a:t>
            </a:r>
            <a:endParaRPr lang="en-US" sz="1800" dirty="0"/>
          </a:p>
        </p:txBody>
      </p:sp>
      <p:cxnSp>
        <p:nvCxnSpPr>
          <p:cNvPr id="178" name="Straight Connector 177"/>
          <p:cNvCxnSpPr>
            <a:stCxn id="179" idx="3"/>
          </p:cNvCxnSpPr>
          <p:nvPr/>
        </p:nvCxnSpPr>
        <p:spPr>
          <a:xfrm>
            <a:off x="5087112" y="5213866"/>
            <a:ext cx="506817" cy="0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9" name="TextBox 178"/>
          <p:cNvSpPr txBox="1"/>
          <p:nvPr/>
        </p:nvSpPr>
        <p:spPr>
          <a:xfrm>
            <a:off x="4096512" y="5029200"/>
            <a:ext cx="9906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roll</a:t>
            </a:r>
          </a:p>
        </p:txBody>
      </p:sp>
      <p:cxnSp>
        <p:nvCxnSpPr>
          <p:cNvPr id="198" name="Straight Connector 197"/>
          <p:cNvCxnSpPr>
            <a:stCxn id="199" idx="3"/>
            <a:endCxn id="200" idx="1"/>
          </p:cNvCxnSpPr>
          <p:nvPr/>
        </p:nvCxnSpPr>
        <p:spPr>
          <a:xfrm>
            <a:off x="3282437" y="5758934"/>
            <a:ext cx="485151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9" name="TextBox 198"/>
          <p:cNvSpPr txBox="1"/>
          <p:nvPr/>
        </p:nvSpPr>
        <p:spPr>
          <a:xfrm>
            <a:off x="2522895" y="5574268"/>
            <a:ext cx="7595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ctrl</a:t>
            </a:r>
          </a:p>
        </p:txBody>
      </p:sp>
      <p:sp>
        <p:nvSpPr>
          <p:cNvPr id="200" name="TextBox 199"/>
          <p:cNvSpPr txBox="1"/>
          <p:nvPr/>
        </p:nvSpPr>
        <p:spPr>
          <a:xfrm>
            <a:off x="3767588" y="5574268"/>
            <a:ext cx="7595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ctrl</a:t>
            </a:r>
          </a:p>
        </p:txBody>
      </p:sp>
      <p:sp>
        <p:nvSpPr>
          <p:cNvPr id="201" name="Rounded Rectangle 200"/>
          <p:cNvSpPr/>
          <p:nvPr/>
        </p:nvSpPr>
        <p:spPr>
          <a:xfrm>
            <a:off x="5589529" y="4760198"/>
            <a:ext cx="790525" cy="1259602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202" name="TextBox 201"/>
          <p:cNvSpPr txBox="1"/>
          <p:nvPr/>
        </p:nvSpPr>
        <p:spPr>
          <a:xfrm>
            <a:off x="5604746" y="4780736"/>
            <a:ext cx="7595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/>
              <a:t>glue</a:t>
            </a:r>
            <a:endParaRPr lang="en-US" sz="4400" b="1" dirty="0"/>
          </a:p>
        </p:txBody>
      </p:sp>
      <p:sp>
        <p:nvSpPr>
          <p:cNvPr id="203" name="Rounded Rectangle 202"/>
          <p:cNvSpPr/>
          <p:nvPr/>
        </p:nvSpPr>
        <p:spPr>
          <a:xfrm>
            <a:off x="7506302" y="4776512"/>
            <a:ext cx="1344536" cy="1259602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206" name="TextBox 205"/>
          <p:cNvSpPr txBox="1"/>
          <p:nvPr/>
        </p:nvSpPr>
        <p:spPr>
          <a:xfrm>
            <a:off x="7493847" y="4769068"/>
            <a:ext cx="1341414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 err="1"/>
              <a:t>v_counter</a:t>
            </a:r>
            <a:endParaRPr lang="en-US" sz="4400" b="1" dirty="0"/>
          </a:p>
        </p:txBody>
      </p:sp>
      <p:cxnSp>
        <p:nvCxnSpPr>
          <p:cNvPr id="207" name="Straight Connector 206"/>
          <p:cNvCxnSpPr>
            <a:stCxn id="208" idx="3"/>
            <a:endCxn id="213" idx="1"/>
          </p:cNvCxnSpPr>
          <p:nvPr/>
        </p:nvCxnSpPr>
        <p:spPr>
          <a:xfrm>
            <a:off x="7247295" y="5219344"/>
            <a:ext cx="259007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8" name="TextBox 207"/>
          <p:cNvSpPr txBox="1"/>
          <p:nvPr/>
        </p:nvSpPr>
        <p:spPr>
          <a:xfrm>
            <a:off x="6713895" y="5034678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clk</a:t>
            </a:r>
            <a:endParaRPr lang="en-US" sz="1800" dirty="0"/>
          </a:p>
        </p:txBody>
      </p:sp>
      <p:cxnSp>
        <p:nvCxnSpPr>
          <p:cNvPr id="209" name="Straight Connector 208"/>
          <p:cNvCxnSpPr>
            <a:stCxn id="211" idx="3"/>
            <a:endCxn id="214" idx="1"/>
          </p:cNvCxnSpPr>
          <p:nvPr/>
        </p:nvCxnSpPr>
        <p:spPr>
          <a:xfrm>
            <a:off x="7244837" y="5499121"/>
            <a:ext cx="261465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1" name="TextBox 210"/>
          <p:cNvSpPr txBox="1"/>
          <p:nvPr/>
        </p:nvSpPr>
        <p:spPr>
          <a:xfrm>
            <a:off x="6276555" y="5314455"/>
            <a:ext cx="96828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reset_n</a:t>
            </a:r>
            <a:endParaRPr lang="en-US" sz="1800" dirty="0"/>
          </a:p>
        </p:txBody>
      </p:sp>
      <p:sp>
        <p:nvSpPr>
          <p:cNvPr id="213" name="TextBox 212"/>
          <p:cNvSpPr txBox="1"/>
          <p:nvPr/>
        </p:nvSpPr>
        <p:spPr>
          <a:xfrm>
            <a:off x="7506302" y="5034678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clk</a:t>
            </a:r>
            <a:endParaRPr lang="en-US" sz="1800" dirty="0"/>
          </a:p>
        </p:txBody>
      </p:sp>
      <p:sp>
        <p:nvSpPr>
          <p:cNvPr id="214" name="TextBox 213"/>
          <p:cNvSpPr txBox="1"/>
          <p:nvPr/>
        </p:nvSpPr>
        <p:spPr>
          <a:xfrm>
            <a:off x="7506302" y="5314455"/>
            <a:ext cx="9322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reset_n</a:t>
            </a:r>
            <a:endParaRPr lang="en-US" sz="1800" dirty="0"/>
          </a:p>
        </p:txBody>
      </p:sp>
      <p:cxnSp>
        <p:nvCxnSpPr>
          <p:cNvPr id="215" name="Straight Connector 214"/>
          <p:cNvCxnSpPr>
            <a:stCxn id="216" idx="3"/>
          </p:cNvCxnSpPr>
          <p:nvPr/>
        </p:nvCxnSpPr>
        <p:spPr>
          <a:xfrm>
            <a:off x="8847495" y="5211610"/>
            <a:ext cx="506817" cy="0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6" name="TextBox 215"/>
          <p:cNvSpPr txBox="1"/>
          <p:nvPr/>
        </p:nvSpPr>
        <p:spPr>
          <a:xfrm>
            <a:off x="7856895" y="5026944"/>
            <a:ext cx="9906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roll</a:t>
            </a:r>
          </a:p>
        </p:txBody>
      </p:sp>
      <p:cxnSp>
        <p:nvCxnSpPr>
          <p:cNvPr id="217" name="Straight Connector 216"/>
          <p:cNvCxnSpPr>
            <a:endCxn id="221" idx="1"/>
          </p:cNvCxnSpPr>
          <p:nvPr/>
        </p:nvCxnSpPr>
        <p:spPr>
          <a:xfrm flipV="1">
            <a:off x="6380054" y="5756678"/>
            <a:ext cx="1121334" cy="2256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1" name="TextBox 220"/>
          <p:cNvSpPr txBox="1"/>
          <p:nvPr/>
        </p:nvSpPr>
        <p:spPr>
          <a:xfrm>
            <a:off x="7501388" y="5572012"/>
            <a:ext cx="7595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ctrl</a:t>
            </a:r>
          </a:p>
        </p:txBody>
      </p:sp>
      <p:cxnSp>
        <p:nvCxnSpPr>
          <p:cNvPr id="222" name="Straight Connector 221"/>
          <p:cNvCxnSpPr/>
          <p:nvPr/>
        </p:nvCxnSpPr>
        <p:spPr>
          <a:xfrm>
            <a:off x="1965370" y="5221600"/>
            <a:ext cx="482693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Straight Connector 222"/>
          <p:cNvCxnSpPr/>
          <p:nvPr/>
        </p:nvCxnSpPr>
        <p:spPr>
          <a:xfrm>
            <a:off x="1962912" y="5501377"/>
            <a:ext cx="485151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4" name="TextBox 223"/>
          <p:cNvSpPr txBox="1"/>
          <p:nvPr/>
        </p:nvSpPr>
        <p:spPr>
          <a:xfrm>
            <a:off x="1429512" y="4897725"/>
            <a:ext cx="1051034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pixel_clk</a:t>
            </a:r>
            <a:endParaRPr lang="en-US" sz="1800" dirty="0"/>
          </a:p>
        </p:txBody>
      </p:sp>
      <p:sp>
        <p:nvSpPr>
          <p:cNvPr id="225" name="TextBox 224"/>
          <p:cNvSpPr txBox="1"/>
          <p:nvPr/>
        </p:nvSpPr>
        <p:spPr>
          <a:xfrm>
            <a:off x="1559417" y="5177502"/>
            <a:ext cx="91867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reset_n</a:t>
            </a:r>
            <a:endParaRPr lang="en-US" sz="1800" dirty="0"/>
          </a:p>
        </p:txBody>
      </p:sp>
      <p:sp>
        <p:nvSpPr>
          <p:cNvPr id="226" name="Rounded Rectangle 225"/>
          <p:cNvSpPr/>
          <p:nvPr/>
        </p:nvSpPr>
        <p:spPr>
          <a:xfrm>
            <a:off x="3772537" y="6588998"/>
            <a:ext cx="1313380" cy="907275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cxnSp>
        <p:nvCxnSpPr>
          <p:cNvPr id="228" name="Straight Connector 227"/>
          <p:cNvCxnSpPr>
            <a:stCxn id="229" idx="3"/>
            <a:endCxn id="232" idx="1"/>
          </p:cNvCxnSpPr>
          <p:nvPr/>
        </p:nvCxnSpPr>
        <p:spPr>
          <a:xfrm>
            <a:off x="3289844" y="6908836"/>
            <a:ext cx="482693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9" name="TextBox 228"/>
          <p:cNvSpPr txBox="1"/>
          <p:nvPr/>
        </p:nvSpPr>
        <p:spPr>
          <a:xfrm>
            <a:off x="2756444" y="6724170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clk</a:t>
            </a:r>
            <a:endParaRPr lang="en-US" sz="1800" dirty="0"/>
          </a:p>
        </p:txBody>
      </p:sp>
      <p:cxnSp>
        <p:nvCxnSpPr>
          <p:cNvPr id="230" name="Straight Connector 229"/>
          <p:cNvCxnSpPr>
            <a:stCxn id="231" idx="3"/>
            <a:endCxn id="236" idx="1"/>
          </p:cNvCxnSpPr>
          <p:nvPr/>
        </p:nvCxnSpPr>
        <p:spPr>
          <a:xfrm>
            <a:off x="3287387" y="7188613"/>
            <a:ext cx="485149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1" name="TextBox 230"/>
          <p:cNvSpPr txBox="1"/>
          <p:nvPr/>
        </p:nvSpPr>
        <p:spPr>
          <a:xfrm>
            <a:off x="2393996" y="7003947"/>
            <a:ext cx="89339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reset_n</a:t>
            </a:r>
            <a:endParaRPr lang="en-US" sz="1800" dirty="0"/>
          </a:p>
        </p:txBody>
      </p:sp>
      <p:sp>
        <p:nvSpPr>
          <p:cNvPr id="232" name="TextBox 231"/>
          <p:cNvSpPr txBox="1"/>
          <p:nvPr/>
        </p:nvSpPr>
        <p:spPr>
          <a:xfrm>
            <a:off x="3772537" y="6724170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clk</a:t>
            </a:r>
            <a:endParaRPr lang="en-US" sz="1800" dirty="0"/>
          </a:p>
        </p:txBody>
      </p:sp>
      <p:sp>
        <p:nvSpPr>
          <p:cNvPr id="236" name="TextBox 235"/>
          <p:cNvSpPr txBox="1"/>
          <p:nvPr/>
        </p:nvSpPr>
        <p:spPr>
          <a:xfrm>
            <a:off x="3772536" y="7003947"/>
            <a:ext cx="933575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reset_n</a:t>
            </a:r>
            <a:endParaRPr lang="en-US" sz="1800" dirty="0"/>
          </a:p>
        </p:txBody>
      </p:sp>
      <p:cxnSp>
        <p:nvCxnSpPr>
          <p:cNvPr id="237" name="Straight Connector 236"/>
          <p:cNvCxnSpPr>
            <a:stCxn id="146" idx="2"/>
            <a:endCxn id="226" idx="0"/>
          </p:cNvCxnSpPr>
          <p:nvPr/>
        </p:nvCxnSpPr>
        <p:spPr>
          <a:xfrm>
            <a:off x="4429192" y="6038370"/>
            <a:ext cx="35" cy="550628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8" name="TextBox 237"/>
          <p:cNvSpPr txBox="1"/>
          <p:nvPr/>
        </p:nvSpPr>
        <p:spPr>
          <a:xfrm>
            <a:off x="4429192" y="6058013"/>
            <a:ext cx="91132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column</a:t>
            </a:r>
          </a:p>
        </p:txBody>
      </p:sp>
      <p:sp>
        <p:nvSpPr>
          <p:cNvPr id="239" name="Rounded Rectangle 238"/>
          <p:cNvSpPr/>
          <p:nvPr/>
        </p:nvSpPr>
        <p:spPr>
          <a:xfrm>
            <a:off x="7521880" y="6570428"/>
            <a:ext cx="1313380" cy="925845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cxnSp>
        <p:nvCxnSpPr>
          <p:cNvPr id="243" name="Straight Connector 242"/>
          <p:cNvCxnSpPr>
            <a:stCxn id="244" idx="3"/>
            <a:endCxn id="248" idx="1"/>
          </p:cNvCxnSpPr>
          <p:nvPr/>
        </p:nvCxnSpPr>
        <p:spPr>
          <a:xfrm>
            <a:off x="7038555" y="6890266"/>
            <a:ext cx="482693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4" name="TextBox 243"/>
          <p:cNvSpPr txBox="1"/>
          <p:nvPr/>
        </p:nvSpPr>
        <p:spPr>
          <a:xfrm>
            <a:off x="6505155" y="6705600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clk</a:t>
            </a:r>
            <a:endParaRPr lang="en-US" sz="1800" dirty="0"/>
          </a:p>
        </p:txBody>
      </p:sp>
      <p:cxnSp>
        <p:nvCxnSpPr>
          <p:cNvPr id="245" name="Straight Connector 244"/>
          <p:cNvCxnSpPr>
            <a:stCxn id="246" idx="3"/>
            <a:endCxn id="249" idx="1"/>
          </p:cNvCxnSpPr>
          <p:nvPr/>
        </p:nvCxnSpPr>
        <p:spPr>
          <a:xfrm>
            <a:off x="7036098" y="7170043"/>
            <a:ext cx="485149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6" name="TextBox 245"/>
          <p:cNvSpPr txBox="1"/>
          <p:nvPr/>
        </p:nvSpPr>
        <p:spPr>
          <a:xfrm>
            <a:off x="6104295" y="6985377"/>
            <a:ext cx="931803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reset_n</a:t>
            </a:r>
            <a:endParaRPr lang="en-US" sz="1800" dirty="0"/>
          </a:p>
        </p:txBody>
      </p:sp>
      <p:sp>
        <p:nvSpPr>
          <p:cNvPr id="248" name="TextBox 247"/>
          <p:cNvSpPr txBox="1"/>
          <p:nvPr/>
        </p:nvSpPr>
        <p:spPr>
          <a:xfrm>
            <a:off x="7521248" y="6705600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clk</a:t>
            </a:r>
            <a:endParaRPr lang="en-US" sz="1800" dirty="0"/>
          </a:p>
        </p:txBody>
      </p:sp>
      <p:sp>
        <p:nvSpPr>
          <p:cNvPr id="249" name="TextBox 248"/>
          <p:cNvSpPr txBox="1"/>
          <p:nvPr/>
        </p:nvSpPr>
        <p:spPr>
          <a:xfrm>
            <a:off x="7521247" y="6985377"/>
            <a:ext cx="917297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reset_n</a:t>
            </a:r>
            <a:endParaRPr lang="en-US" sz="1800" dirty="0"/>
          </a:p>
        </p:txBody>
      </p:sp>
      <p:cxnSp>
        <p:nvCxnSpPr>
          <p:cNvPr id="250" name="Straight Connector 249"/>
          <p:cNvCxnSpPr>
            <a:stCxn id="203" idx="2"/>
            <a:endCxn id="239" idx="0"/>
          </p:cNvCxnSpPr>
          <p:nvPr/>
        </p:nvCxnSpPr>
        <p:spPr>
          <a:xfrm>
            <a:off x="8178570" y="6036114"/>
            <a:ext cx="0" cy="534314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1" name="TextBox 250"/>
          <p:cNvSpPr txBox="1"/>
          <p:nvPr/>
        </p:nvSpPr>
        <p:spPr>
          <a:xfrm>
            <a:off x="8193669" y="6039443"/>
            <a:ext cx="57068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row</a:t>
            </a:r>
          </a:p>
        </p:txBody>
      </p:sp>
      <p:cxnSp>
        <p:nvCxnSpPr>
          <p:cNvPr id="252" name="Straight Connector 251"/>
          <p:cNvCxnSpPr/>
          <p:nvPr/>
        </p:nvCxnSpPr>
        <p:spPr>
          <a:xfrm flipH="1">
            <a:off x="3951583" y="7494812"/>
            <a:ext cx="35" cy="568083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3" name="Straight Connector 252"/>
          <p:cNvCxnSpPr/>
          <p:nvPr/>
        </p:nvCxnSpPr>
        <p:spPr>
          <a:xfrm flipH="1">
            <a:off x="4934677" y="7494812"/>
            <a:ext cx="35" cy="568083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4" name="TextBox 253"/>
          <p:cNvSpPr txBox="1"/>
          <p:nvPr/>
        </p:nvSpPr>
        <p:spPr>
          <a:xfrm>
            <a:off x="3956765" y="7514451"/>
            <a:ext cx="98541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h_sync</a:t>
            </a:r>
            <a:endParaRPr lang="en-US" sz="1800" dirty="0"/>
          </a:p>
        </p:txBody>
      </p:sp>
      <p:sp>
        <p:nvSpPr>
          <p:cNvPr id="255" name="TextBox 254"/>
          <p:cNvSpPr txBox="1"/>
          <p:nvPr/>
        </p:nvSpPr>
        <p:spPr>
          <a:xfrm>
            <a:off x="4939894" y="7514451"/>
            <a:ext cx="98541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h_blank</a:t>
            </a:r>
            <a:endParaRPr lang="en-US" sz="1800" dirty="0"/>
          </a:p>
        </p:txBody>
      </p:sp>
      <p:cxnSp>
        <p:nvCxnSpPr>
          <p:cNvPr id="256" name="Straight Connector 255"/>
          <p:cNvCxnSpPr/>
          <p:nvPr/>
        </p:nvCxnSpPr>
        <p:spPr>
          <a:xfrm flipH="1">
            <a:off x="7673866" y="7499592"/>
            <a:ext cx="35" cy="568083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7" name="Straight Connector 256"/>
          <p:cNvCxnSpPr/>
          <p:nvPr/>
        </p:nvCxnSpPr>
        <p:spPr>
          <a:xfrm flipH="1">
            <a:off x="8656960" y="7499592"/>
            <a:ext cx="35" cy="568083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8" name="TextBox 257"/>
          <p:cNvSpPr txBox="1"/>
          <p:nvPr/>
        </p:nvSpPr>
        <p:spPr>
          <a:xfrm>
            <a:off x="6742470" y="7519231"/>
            <a:ext cx="98541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v_sync</a:t>
            </a:r>
            <a:endParaRPr lang="en-US" sz="1800" dirty="0"/>
          </a:p>
        </p:txBody>
      </p:sp>
      <p:sp>
        <p:nvSpPr>
          <p:cNvPr id="259" name="TextBox 258"/>
          <p:cNvSpPr txBox="1"/>
          <p:nvPr/>
        </p:nvSpPr>
        <p:spPr>
          <a:xfrm>
            <a:off x="7725599" y="7519231"/>
            <a:ext cx="98541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v_blank</a:t>
            </a:r>
            <a:endParaRPr lang="en-US" sz="1800" dirty="0"/>
          </a:p>
        </p:txBody>
      </p:sp>
      <p:sp>
        <p:nvSpPr>
          <p:cNvPr id="260" name="TextBox 259"/>
          <p:cNvSpPr txBox="1"/>
          <p:nvPr/>
        </p:nvSpPr>
        <p:spPr>
          <a:xfrm>
            <a:off x="7982712" y="8546067"/>
            <a:ext cx="91132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column</a:t>
            </a:r>
          </a:p>
        </p:txBody>
      </p:sp>
      <p:sp>
        <p:nvSpPr>
          <p:cNvPr id="261" name="TextBox 260"/>
          <p:cNvSpPr txBox="1"/>
          <p:nvPr/>
        </p:nvSpPr>
        <p:spPr>
          <a:xfrm>
            <a:off x="7449312" y="8546067"/>
            <a:ext cx="57068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row</a:t>
            </a:r>
          </a:p>
        </p:txBody>
      </p:sp>
      <p:cxnSp>
        <p:nvCxnSpPr>
          <p:cNvPr id="262" name="Straight Connector 261"/>
          <p:cNvCxnSpPr/>
          <p:nvPr/>
        </p:nvCxnSpPr>
        <p:spPr>
          <a:xfrm>
            <a:off x="7734652" y="8915399"/>
            <a:ext cx="0" cy="1219201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3" name="Straight Connector 262"/>
          <p:cNvCxnSpPr/>
          <p:nvPr/>
        </p:nvCxnSpPr>
        <p:spPr>
          <a:xfrm>
            <a:off x="8438376" y="8915400"/>
            <a:ext cx="0" cy="121920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4" name="TextBox 263"/>
          <p:cNvSpPr txBox="1"/>
          <p:nvPr/>
        </p:nvSpPr>
        <p:spPr>
          <a:xfrm>
            <a:off x="8442984" y="9536668"/>
            <a:ext cx="91132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column</a:t>
            </a:r>
          </a:p>
        </p:txBody>
      </p:sp>
      <p:sp>
        <p:nvSpPr>
          <p:cNvPr id="265" name="TextBox 264"/>
          <p:cNvSpPr txBox="1"/>
          <p:nvPr/>
        </p:nvSpPr>
        <p:spPr>
          <a:xfrm>
            <a:off x="7154037" y="9536668"/>
            <a:ext cx="57068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row</a:t>
            </a:r>
          </a:p>
        </p:txBody>
      </p:sp>
      <p:sp>
        <p:nvSpPr>
          <p:cNvPr id="266" name="TextBox 265"/>
          <p:cNvSpPr txBox="1"/>
          <p:nvPr/>
        </p:nvSpPr>
        <p:spPr>
          <a:xfrm>
            <a:off x="8442984" y="9917668"/>
            <a:ext cx="91132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column</a:t>
            </a:r>
          </a:p>
        </p:txBody>
      </p:sp>
      <p:sp>
        <p:nvSpPr>
          <p:cNvPr id="267" name="TextBox 266"/>
          <p:cNvSpPr txBox="1"/>
          <p:nvPr/>
        </p:nvSpPr>
        <p:spPr>
          <a:xfrm>
            <a:off x="7154037" y="9917668"/>
            <a:ext cx="57068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row</a:t>
            </a:r>
          </a:p>
        </p:txBody>
      </p:sp>
      <p:cxnSp>
        <p:nvCxnSpPr>
          <p:cNvPr id="268" name="Straight Connector 267"/>
          <p:cNvCxnSpPr/>
          <p:nvPr/>
        </p:nvCxnSpPr>
        <p:spPr>
          <a:xfrm>
            <a:off x="851982" y="7728466"/>
            <a:ext cx="1618626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0" name="Straight Connector 269"/>
          <p:cNvCxnSpPr>
            <a:endCxn id="273" idx="1"/>
          </p:cNvCxnSpPr>
          <p:nvPr/>
        </p:nvCxnSpPr>
        <p:spPr>
          <a:xfrm>
            <a:off x="851982" y="7987784"/>
            <a:ext cx="1628150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2" name="TextBox 271"/>
          <p:cNvSpPr txBox="1"/>
          <p:nvPr/>
        </p:nvSpPr>
        <p:spPr>
          <a:xfrm>
            <a:off x="2461083" y="7543800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ch1</a:t>
            </a:r>
          </a:p>
        </p:txBody>
      </p:sp>
      <p:sp>
        <p:nvSpPr>
          <p:cNvPr id="273" name="TextBox 272"/>
          <p:cNvSpPr txBox="1"/>
          <p:nvPr/>
        </p:nvSpPr>
        <p:spPr>
          <a:xfrm>
            <a:off x="2480132" y="7803118"/>
            <a:ext cx="1006777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ch1_enb</a:t>
            </a:r>
          </a:p>
        </p:txBody>
      </p:sp>
      <p:cxnSp>
        <p:nvCxnSpPr>
          <p:cNvPr id="274" name="Straight Connector 273"/>
          <p:cNvCxnSpPr/>
          <p:nvPr/>
        </p:nvCxnSpPr>
        <p:spPr>
          <a:xfrm>
            <a:off x="851982" y="8261866"/>
            <a:ext cx="1628150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6" name="Straight Connector 275"/>
          <p:cNvCxnSpPr>
            <a:endCxn id="279" idx="1"/>
          </p:cNvCxnSpPr>
          <p:nvPr/>
        </p:nvCxnSpPr>
        <p:spPr>
          <a:xfrm>
            <a:off x="861506" y="8521184"/>
            <a:ext cx="1628150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8" name="TextBox 277"/>
          <p:cNvSpPr txBox="1"/>
          <p:nvPr/>
        </p:nvSpPr>
        <p:spPr>
          <a:xfrm>
            <a:off x="2470607" y="8077200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ch2</a:t>
            </a:r>
          </a:p>
        </p:txBody>
      </p:sp>
      <p:sp>
        <p:nvSpPr>
          <p:cNvPr id="279" name="TextBox 278"/>
          <p:cNvSpPr txBox="1"/>
          <p:nvPr/>
        </p:nvSpPr>
        <p:spPr>
          <a:xfrm>
            <a:off x="2489656" y="8336518"/>
            <a:ext cx="1006777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ch2_enb</a:t>
            </a:r>
          </a:p>
        </p:txBody>
      </p:sp>
      <p:sp>
        <p:nvSpPr>
          <p:cNvPr id="280" name="TextBox 279"/>
          <p:cNvSpPr txBox="1"/>
          <p:nvPr/>
        </p:nvSpPr>
        <p:spPr>
          <a:xfrm>
            <a:off x="911590" y="7416651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ch1</a:t>
            </a:r>
          </a:p>
        </p:txBody>
      </p:sp>
      <p:sp>
        <p:nvSpPr>
          <p:cNvPr id="281" name="TextBox 280"/>
          <p:cNvSpPr txBox="1"/>
          <p:nvPr/>
        </p:nvSpPr>
        <p:spPr>
          <a:xfrm>
            <a:off x="438912" y="7675969"/>
            <a:ext cx="102267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ch1_enb</a:t>
            </a:r>
          </a:p>
        </p:txBody>
      </p:sp>
      <p:sp>
        <p:nvSpPr>
          <p:cNvPr id="282" name="TextBox 281"/>
          <p:cNvSpPr txBox="1"/>
          <p:nvPr/>
        </p:nvSpPr>
        <p:spPr>
          <a:xfrm>
            <a:off x="921114" y="7950051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ch2</a:t>
            </a:r>
          </a:p>
        </p:txBody>
      </p:sp>
      <p:sp>
        <p:nvSpPr>
          <p:cNvPr id="283" name="TextBox 282"/>
          <p:cNvSpPr txBox="1"/>
          <p:nvPr/>
        </p:nvSpPr>
        <p:spPr>
          <a:xfrm>
            <a:off x="448436" y="8209369"/>
            <a:ext cx="102267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ch2_enb</a:t>
            </a:r>
          </a:p>
        </p:txBody>
      </p:sp>
      <p:sp>
        <p:nvSpPr>
          <p:cNvPr id="284" name="TextBox 283"/>
          <p:cNvSpPr txBox="1"/>
          <p:nvPr/>
        </p:nvSpPr>
        <p:spPr>
          <a:xfrm>
            <a:off x="1860596" y="7416651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ch1</a:t>
            </a:r>
          </a:p>
        </p:txBody>
      </p:sp>
      <p:sp>
        <p:nvSpPr>
          <p:cNvPr id="285" name="TextBox 284"/>
          <p:cNvSpPr txBox="1"/>
          <p:nvPr/>
        </p:nvSpPr>
        <p:spPr>
          <a:xfrm>
            <a:off x="1387918" y="7675969"/>
            <a:ext cx="102267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ch1_enb</a:t>
            </a:r>
          </a:p>
        </p:txBody>
      </p:sp>
      <p:sp>
        <p:nvSpPr>
          <p:cNvPr id="286" name="TextBox 285"/>
          <p:cNvSpPr txBox="1"/>
          <p:nvPr/>
        </p:nvSpPr>
        <p:spPr>
          <a:xfrm>
            <a:off x="1870120" y="7950051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ch2</a:t>
            </a:r>
          </a:p>
        </p:txBody>
      </p:sp>
      <p:sp>
        <p:nvSpPr>
          <p:cNvPr id="287" name="TextBox 286"/>
          <p:cNvSpPr txBox="1"/>
          <p:nvPr/>
        </p:nvSpPr>
        <p:spPr>
          <a:xfrm>
            <a:off x="1397442" y="8209369"/>
            <a:ext cx="102267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ch2_enb</a:t>
            </a:r>
          </a:p>
        </p:txBody>
      </p:sp>
      <p:cxnSp>
        <p:nvCxnSpPr>
          <p:cNvPr id="288" name="Straight Connector 287"/>
          <p:cNvCxnSpPr>
            <a:endCxn id="289" idx="1"/>
          </p:cNvCxnSpPr>
          <p:nvPr/>
        </p:nvCxnSpPr>
        <p:spPr>
          <a:xfrm>
            <a:off x="29961" y="3857894"/>
            <a:ext cx="485151" cy="0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9" name="TextBox 288"/>
          <p:cNvSpPr txBox="1"/>
          <p:nvPr/>
        </p:nvSpPr>
        <p:spPr>
          <a:xfrm>
            <a:off x="515112" y="3673228"/>
            <a:ext cx="7595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btn</a:t>
            </a:r>
            <a:endParaRPr lang="en-US" sz="1800" dirty="0"/>
          </a:p>
        </p:txBody>
      </p:sp>
      <p:cxnSp>
        <p:nvCxnSpPr>
          <p:cNvPr id="290" name="Straight Connector 289"/>
          <p:cNvCxnSpPr>
            <a:endCxn id="294" idx="1"/>
          </p:cNvCxnSpPr>
          <p:nvPr/>
        </p:nvCxnSpPr>
        <p:spPr>
          <a:xfrm>
            <a:off x="29961" y="4230012"/>
            <a:ext cx="1402009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Straight Connector 291"/>
          <p:cNvCxnSpPr>
            <a:endCxn id="295" idx="1"/>
          </p:cNvCxnSpPr>
          <p:nvPr/>
        </p:nvCxnSpPr>
        <p:spPr>
          <a:xfrm>
            <a:off x="29961" y="4463534"/>
            <a:ext cx="1402009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4" name="TextBox 293"/>
          <p:cNvSpPr txBox="1"/>
          <p:nvPr/>
        </p:nvSpPr>
        <p:spPr>
          <a:xfrm>
            <a:off x="1431970" y="4045346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clk</a:t>
            </a:r>
            <a:endParaRPr lang="en-US" sz="1800" dirty="0"/>
          </a:p>
        </p:txBody>
      </p:sp>
      <p:sp>
        <p:nvSpPr>
          <p:cNvPr id="295" name="TextBox 294"/>
          <p:cNvSpPr txBox="1"/>
          <p:nvPr/>
        </p:nvSpPr>
        <p:spPr>
          <a:xfrm>
            <a:off x="1431970" y="4278868"/>
            <a:ext cx="96202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reset_n</a:t>
            </a:r>
            <a:endParaRPr lang="en-US" sz="1800" dirty="0"/>
          </a:p>
        </p:txBody>
      </p:sp>
      <p:sp>
        <p:nvSpPr>
          <p:cNvPr id="296" name="TextBox 295"/>
          <p:cNvSpPr txBox="1"/>
          <p:nvPr/>
        </p:nvSpPr>
        <p:spPr>
          <a:xfrm>
            <a:off x="526987" y="3928571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clk</a:t>
            </a:r>
            <a:endParaRPr lang="en-US" sz="1800" dirty="0"/>
          </a:p>
        </p:txBody>
      </p:sp>
      <p:cxnSp>
        <p:nvCxnSpPr>
          <p:cNvPr id="298" name="Straight Connector 297"/>
          <p:cNvCxnSpPr/>
          <p:nvPr/>
        </p:nvCxnSpPr>
        <p:spPr>
          <a:xfrm>
            <a:off x="851985" y="6147316"/>
            <a:ext cx="1618626" cy="0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Straight Connector 298"/>
          <p:cNvCxnSpPr>
            <a:endCxn id="301" idx="1"/>
          </p:cNvCxnSpPr>
          <p:nvPr/>
        </p:nvCxnSpPr>
        <p:spPr>
          <a:xfrm>
            <a:off x="851985" y="6406634"/>
            <a:ext cx="1628151" cy="0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7" name="TextBox 296"/>
          <p:cNvSpPr txBox="1"/>
          <p:nvPr/>
        </p:nvSpPr>
        <p:spPr>
          <a:xfrm>
            <a:off x="515112" y="4162093"/>
            <a:ext cx="923817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reset_n</a:t>
            </a:r>
            <a:endParaRPr lang="en-US" sz="1800" dirty="0"/>
          </a:p>
        </p:txBody>
      </p:sp>
      <p:sp>
        <p:nvSpPr>
          <p:cNvPr id="300" name="TextBox 299"/>
          <p:cNvSpPr txBox="1"/>
          <p:nvPr/>
        </p:nvSpPr>
        <p:spPr>
          <a:xfrm>
            <a:off x="2461085" y="5962650"/>
            <a:ext cx="838397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tr_volt</a:t>
            </a:r>
            <a:endParaRPr lang="en-US" sz="1800" dirty="0"/>
          </a:p>
        </p:txBody>
      </p:sp>
      <p:sp>
        <p:nvSpPr>
          <p:cNvPr id="301" name="TextBox 300"/>
          <p:cNvSpPr txBox="1"/>
          <p:nvPr/>
        </p:nvSpPr>
        <p:spPr>
          <a:xfrm>
            <a:off x="2480136" y="6221968"/>
            <a:ext cx="927534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tr_time</a:t>
            </a:r>
            <a:endParaRPr lang="en-US" sz="1800" dirty="0"/>
          </a:p>
        </p:txBody>
      </p:sp>
      <p:sp>
        <p:nvSpPr>
          <p:cNvPr id="302" name="TextBox 301"/>
          <p:cNvSpPr txBox="1"/>
          <p:nvPr/>
        </p:nvSpPr>
        <p:spPr>
          <a:xfrm>
            <a:off x="515112" y="5812466"/>
            <a:ext cx="92988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tr_volt</a:t>
            </a:r>
            <a:endParaRPr lang="en-US" sz="1800" dirty="0"/>
          </a:p>
        </p:txBody>
      </p:sp>
      <p:sp>
        <p:nvSpPr>
          <p:cNvPr id="303" name="TextBox 302"/>
          <p:cNvSpPr txBox="1"/>
          <p:nvPr/>
        </p:nvSpPr>
        <p:spPr>
          <a:xfrm>
            <a:off x="438915" y="6082417"/>
            <a:ext cx="102267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tr_time</a:t>
            </a:r>
            <a:endParaRPr lang="en-US" sz="1800" dirty="0"/>
          </a:p>
        </p:txBody>
      </p:sp>
      <p:sp>
        <p:nvSpPr>
          <p:cNvPr id="304" name="TextBox 303"/>
          <p:cNvSpPr txBox="1"/>
          <p:nvPr/>
        </p:nvSpPr>
        <p:spPr>
          <a:xfrm>
            <a:off x="1471106" y="5812466"/>
            <a:ext cx="922893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tr_volt</a:t>
            </a:r>
            <a:endParaRPr lang="en-US" sz="1800" dirty="0"/>
          </a:p>
        </p:txBody>
      </p:sp>
      <p:sp>
        <p:nvSpPr>
          <p:cNvPr id="305" name="TextBox 304"/>
          <p:cNvSpPr txBox="1"/>
          <p:nvPr/>
        </p:nvSpPr>
        <p:spPr>
          <a:xfrm>
            <a:off x="1387921" y="6082417"/>
            <a:ext cx="102267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tr_time</a:t>
            </a:r>
            <a:endParaRPr lang="en-US" sz="1800" dirty="0"/>
          </a:p>
        </p:txBody>
      </p:sp>
      <p:cxnSp>
        <p:nvCxnSpPr>
          <p:cNvPr id="306" name="Straight Connector 305"/>
          <p:cNvCxnSpPr/>
          <p:nvPr/>
        </p:nvCxnSpPr>
        <p:spPr>
          <a:xfrm>
            <a:off x="14744646" y="4162093"/>
            <a:ext cx="1643" cy="1552907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" name="TextBox 306"/>
          <p:cNvSpPr txBox="1"/>
          <p:nvPr/>
        </p:nvSpPr>
        <p:spPr>
          <a:xfrm rot="16200000">
            <a:off x="13821542" y="4654817"/>
            <a:ext cx="1588273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Serialize_clk_n</a:t>
            </a:r>
            <a:endParaRPr lang="en-US" sz="1800" dirty="0"/>
          </a:p>
        </p:txBody>
      </p:sp>
      <p:cxnSp>
        <p:nvCxnSpPr>
          <p:cNvPr id="308" name="Straight Connector 307"/>
          <p:cNvCxnSpPr/>
          <p:nvPr/>
        </p:nvCxnSpPr>
        <p:spPr>
          <a:xfrm>
            <a:off x="14392346" y="4155347"/>
            <a:ext cx="1643" cy="1552907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9" name="TextBox 308"/>
          <p:cNvSpPr txBox="1"/>
          <p:nvPr/>
        </p:nvSpPr>
        <p:spPr>
          <a:xfrm rot="16200000">
            <a:off x="13469242" y="4648071"/>
            <a:ext cx="1588273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Serialize_clk</a:t>
            </a:r>
            <a:endParaRPr lang="en-US" sz="1800" dirty="0"/>
          </a:p>
        </p:txBody>
      </p:sp>
      <p:sp>
        <p:nvSpPr>
          <p:cNvPr id="269" name="TextBox 268"/>
          <p:cNvSpPr txBox="1"/>
          <p:nvPr/>
        </p:nvSpPr>
        <p:spPr>
          <a:xfrm>
            <a:off x="16669512" y="5505442"/>
            <a:ext cx="9881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>
            <a:defPPr>
              <a:defRPr lang="en-US"/>
            </a:defPPr>
            <a:lvl1pPr marL="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44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288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7432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576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5720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4864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4008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3152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 err="1"/>
              <a:t>tmds</a:t>
            </a:r>
            <a:endParaRPr lang="en-US" sz="1800" dirty="0"/>
          </a:p>
        </p:txBody>
      </p:sp>
      <p:sp>
        <p:nvSpPr>
          <p:cNvPr id="271" name="TextBox 270"/>
          <p:cNvSpPr txBox="1"/>
          <p:nvPr/>
        </p:nvSpPr>
        <p:spPr>
          <a:xfrm>
            <a:off x="16680702" y="5879068"/>
            <a:ext cx="9881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>
            <a:defPPr>
              <a:defRPr lang="en-US"/>
            </a:defPPr>
            <a:lvl1pPr marL="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44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288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7432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576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5720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4864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4008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3152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 err="1"/>
              <a:t>tmdsb</a:t>
            </a:r>
            <a:endParaRPr lang="en-US" sz="1800" dirty="0"/>
          </a:p>
        </p:txBody>
      </p:sp>
      <p:cxnSp>
        <p:nvCxnSpPr>
          <p:cNvPr id="275" name="Straight Connector 274">
            <a:extLst>
              <a:ext uri="{FF2B5EF4-FFF2-40B4-BE49-F238E27FC236}">
                <a16:creationId xmlns:a16="http://schemas.microsoft.com/office/drawing/2014/main" id="{8B26AEA0-3972-4054-8D40-EE01910CD6C6}"/>
              </a:ext>
            </a:extLst>
          </p:cNvPr>
          <p:cNvCxnSpPr/>
          <p:nvPr/>
        </p:nvCxnSpPr>
        <p:spPr>
          <a:xfrm flipV="1">
            <a:off x="8592312" y="2085623"/>
            <a:ext cx="835742" cy="3234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7" name="TextBox 276">
            <a:extLst>
              <a:ext uri="{FF2B5EF4-FFF2-40B4-BE49-F238E27FC236}">
                <a16:creationId xmlns:a16="http://schemas.microsoft.com/office/drawing/2014/main" id="{F5AC1E2B-D0A9-42B0-B76E-42FD08E395E1}"/>
              </a:ext>
            </a:extLst>
          </p:cNvPr>
          <p:cNvSpPr txBox="1"/>
          <p:nvPr/>
        </p:nvSpPr>
        <p:spPr>
          <a:xfrm>
            <a:off x="8593540" y="1764268"/>
            <a:ext cx="909484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tr_time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9276472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</TotalTime>
  <Words>264</Words>
  <Application>Microsoft Office PowerPoint</Application>
  <PresentationFormat>Custom</PresentationFormat>
  <Paragraphs>136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Falkinburg, Jeffrey L MAJ USAF USAFA USAFA/DFEC</dc:creator>
  <cp:lastModifiedBy>Jeffrey Falkinburg</cp:lastModifiedBy>
  <cp:revision>41</cp:revision>
  <dcterms:created xsi:type="dcterms:W3CDTF">2006-08-16T00:00:00Z</dcterms:created>
  <dcterms:modified xsi:type="dcterms:W3CDTF">2023-02-11T15:23:02Z</dcterms:modified>
</cp:coreProperties>
</file>