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4"/>
    <p:sldMasterId id="2147483777" r:id="rId5"/>
  </p:sldMasterIdLst>
  <p:notesMasterIdLst>
    <p:notesMasterId r:id="rId47"/>
  </p:notesMasterIdLst>
  <p:handoutMasterIdLst>
    <p:handoutMasterId r:id="rId48"/>
  </p:handoutMasterIdLst>
  <p:sldIdLst>
    <p:sldId id="765" r:id="rId6"/>
    <p:sldId id="287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766" r:id="rId19"/>
    <p:sldId id="767" r:id="rId20"/>
    <p:sldId id="304" r:id="rId21"/>
    <p:sldId id="360" r:id="rId22"/>
    <p:sldId id="306" r:id="rId23"/>
    <p:sldId id="307" r:id="rId24"/>
    <p:sldId id="290" r:id="rId25"/>
    <p:sldId id="310" r:id="rId26"/>
    <p:sldId id="308" r:id="rId27"/>
    <p:sldId id="309" r:id="rId28"/>
    <p:sldId id="311" r:id="rId29"/>
    <p:sldId id="320" r:id="rId30"/>
    <p:sldId id="319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21" r:id="rId39"/>
    <p:sldId id="322" r:id="rId40"/>
    <p:sldId id="325" r:id="rId41"/>
    <p:sldId id="326" r:id="rId42"/>
    <p:sldId id="323" r:id="rId43"/>
    <p:sldId id="324" r:id="rId44"/>
    <p:sldId id="327" r:id="rId45"/>
    <p:sldId id="301" r:id="rId4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003399"/>
    <a:srgbClr val="A42C79"/>
    <a:srgbClr val="923799"/>
    <a:srgbClr val="874789"/>
    <a:srgbClr val="1D4A73"/>
    <a:srgbClr val="C808A3"/>
    <a:srgbClr val="7B448C"/>
    <a:srgbClr val="11F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2989" autoAdjust="0"/>
  </p:normalViewPr>
  <p:slideViewPr>
    <p:cSldViewPr snapToGrid="0">
      <p:cViewPr varScale="1">
        <p:scale>
          <a:sx n="81" d="100"/>
          <a:sy n="81" d="100"/>
        </p:scale>
        <p:origin x="6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77" y="58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9C01E9-AAD8-4293-86A2-7C69C0B0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91" y="4416454"/>
            <a:ext cx="5046663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A61A8E-4F1A-47A9-8FC0-A2ABC7FF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2567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9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2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 December 2019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0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43CD6B81-1503-4E2C-ABA3-97A5904FBBE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05E5EE1B-D5A6-4F38-873B-A2E7D23DDA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DA8E0D91-7D46-41A7-8AF8-222776E4B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pic>
        <p:nvPicPr>
          <p:cNvPr id="12" name="Picture 11" descr="1505.028 Toolbox PPT_Sidebar_1a.jpg">
            <a:extLst>
              <a:ext uri="{FF2B5EF4-FFF2-40B4-BE49-F238E27FC236}">
                <a16:creationId xmlns:a16="http://schemas.microsoft.com/office/drawing/2014/main" id="{5ED73840-1F2E-42C8-B2EE-D73B0AFDA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vivado/boardfiles201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vivado/installatio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linx.com/support/documentation/university/Vivado-Teaching/HDL-Design/2013x/Nexys4/Verilog/docs-pdf/Vivado_tutorial.pdf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10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739" y="423863"/>
            <a:ext cx="7866521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3">
            <a:extLst>
              <a:ext uri="{FF2B5EF4-FFF2-40B4-BE49-F238E27FC236}">
                <a16:creationId xmlns:a16="http://schemas.microsoft.com/office/drawing/2014/main" id="{2869CF5F-C676-46D8-A6FD-A7A5E9027AB2}"/>
              </a:ext>
            </a:extLst>
          </p:cNvPr>
          <p:cNvSpPr/>
          <p:nvPr/>
        </p:nvSpPr>
        <p:spPr>
          <a:xfrm>
            <a:off x="3039861" y="2864199"/>
            <a:ext cx="1524000" cy="616585"/>
          </a:xfrm>
          <a:prstGeom prst="wedgeRoundRectCallout">
            <a:avLst>
              <a:gd name="adj1" fmla="val -100833"/>
              <a:gd name="adj2" fmla="val 37885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Only this device family is needed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2">
            <a:extLst>
              <a:ext uri="{FF2B5EF4-FFF2-40B4-BE49-F238E27FC236}">
                <a16:creationId xmlns:a16="http://schemas.microsoft.com/office/drawing/2014/main" id="{B12E7596-A8A6-4D58-A322-BD2CE508BECE}"/>
              </a:ext>
            </a:extLst>
          </p:cNvPr>
          <p:cNvSpPr/>
          <p:nvPr/>
        </p:nvSpPr>
        <p:spPr>
          <a:xfrm>
            <a:off x="3250681" y="2061911"/>
            <a:ext cx="3253740" cy="552450"/>
          </a:xfrm>
          <a:prstGeom prst="wedgeRoundRectCallout">
            <a:avLst>
              <a:gd name="adj1" fmla="val -79954"/>
              <a:gd name="adj2" fmla="val 32712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Check SDK (for CSCE 436)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and quietly weep as your HDD space is obliterated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20562B-BC2B-4AE9-8488-DB3BB7D1452D}"/>
              </a:ext>
            </a:extLst>
          </p:cNvPr>
          <p:cNvSpPr/>
          <p:nvPr/>
        </p:nvSpPr>
        <p:spPr>
          <a:xfrm>
            <a:off x="590549" y="5712643"/>
            <a:ext cx="1737871" cy="4053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623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11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09" y="419100"/>
            <a:ext cx="785818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A2878C-9E89-4202-9531-8E12E461F8F6}"/>
              </a:ext>
            </a:extLst>
          </p:cNvPr>
          <p:cNvSpPr/>
          <p:nvPr/>
        </p:nvSpPr>
        <p:spPr>
          <a:xfrm>
            <a:off x="4156189" y="2800694"/>
            <a:ext cx="1114425" cy="2762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550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12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299" y="438150"/>
            <a:ext cx="7817401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40DFCC6-AB7A-4F9E-B830-C2A441048367}"/>
              </a:ext>
            </a:extLst>
          </p:cNvPr>
          <p:cNvSpPr/>
          <p:nvPr/>
        </p:nvSpPr>
        <p:spPr>
          <a:xfrm>
            <a:off x="2207835" y="4530266"/>
            <a:ext cx="1807983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83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13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39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B6E4488-83F6-41A0-967F-CACA0F57E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OK</a:t>
            </a:r>
            <a:r>
              <a:rPr lang="en-US" b="0" dirty="0"/>
              <a:t> that you do not have any cables connected to a FPGA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A6F05-DECD-4C2D-BA18-4FF085E1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7AAA8-F5DF-4318-A636-3049F243B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57437" y="2633662"/>
            <a:ext cx="44291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77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B6E4488-83F6-41A0-967F-CACA0F57E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may see a series of device software popups.  </a:t>
            </a:r>
          </a:p>
          <a:p>
            <a:r>
              <a:rPr lang="en-US" dirty="0"/>
              <a:t>Click Install for each.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1A6F05-DECD-4C2D-BA18-4FF085E1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F511D-81BE-4C0F-9CAA-C6A0E9258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630" y="2326299"/>
            <a:ext cx="4229100" cy="2148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0DEC9-0DC0-42D4-A50C-DD516BF79B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2326299"/>
            <a:ext cx="3977640" cy="2148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44158-998C-4ED8-B713-D2AFC7CB66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26870" y="4114800"/>
            <a:ext cx="58902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111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16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18" y="1143000"/>
            <a:ext cx="664709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03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Load </a:t>
            </a:r>
            <a:r>
              <a:rPr lang="en-US" b="0" dirty="0" err="1"/>
              <a:t>xilinx.lic</a:t>
            </a:r>
            <a:r>
              <a:rPr lang="en-US" b="0" dirty="0"/>
              <a:t> file from drive otherwise retrieve a </a:t>
            </a:r>
            <a:r>
              <a:rPr lang="en-US" b="0" dirty="0" err="1"/>
              <a:t>WebPack</a:t>
            </a:r>
            <a:r>
              <a:rPr lang="en-US" b="0" dirty="0"/>
              <a:t> license from Xilinx.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17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1" y="2331728"/>
            <a:ext cx="5285998" cy="45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838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18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553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Install the </a:t>
            </a:r>
            <a:r>
              <a:rPr lang="en-US" b="0" dirty="0" err="1"/>
              <a:t>Digilent</a:t>
            </a:r>
            <a:r>
              <a:rPr lang="en-US" b="0" dirty="0"/>
              <a:t> Board Support Files:  (also included on Drive)</a:t>
            </a:r>
          </a:p>
          <a:p>
            <a:r>
              <a:rPr lang="en-US" b="0" dirty="0">
                <a:hlinkClick r:id="rId2"/>
              </a:rPr>
              <a:t>https://reference.digilentinc.com/vivado/boardfiles2015</a:t>
            </a:r>
            <a:endParaRPr lang="en-US" b="0" dirty="0"/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Board Files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19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90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Installing </a:t>
            </a:r>
            <a:r>
              <a:rPr lang="en-US" b="0" dirty="0" err="1"/>
              <a:t>WebPack</a:t>
            </a:r>
            <a:r>
              <a:rPr lang="en-US" b="0" dirty="0"/>
              <a:t> Version follow these instructions:</a:t>
            </a:r>
          </a:p>
          <a:p>
            <a:r>
              <a:rPr lang="en-US" b="0" dirty="0">
                <a:hlinkClick r:id="rId2"/>
              </a:rPr>
              <a:t>https://reference.digilentinc.com/vivado/installation</a:t>
            </a:r>
            <a:endParaRPr lang="en-US" b="0" dirty="0"/>
          </a:p>
          <a:p>
            <a:r>
              <a:rPr lang="en-US" b="0" dirty="0"/>
              <a:t>Follow the next few slides for the </a:t>
            </a:r>
            <a:r>
              <a:rPr lang="en-US" b="0"/>
              <a:t>CSCE 436 </a:t>
            </a:r>
            <a:r>
              <a:rPr lang="en-US" b="0" dirty="0"/>
              <a:t>specific installation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584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err="1"/>
              <a:t>Vivado</a:t>
            </a:r>
            <a:r>
              <a:rPr lang="en-US" b="0" dirty="0"/>
              <a:t> Tutorial:</a:t>
            </a:r>
          </a:p>
          <a:p>
            <a:r>
              <a:rPr lang="en-US" b="0" dirty="0">
                <a:hlinkClick r:id="rId2"/>
              </a:rPr>
              <a:t>http://www.xilinx.com/support/documentation/university/Vivado-Teaching/HDL-Design/2013x/Nexys4/Verilog/docs-pdf/Vivado_tutorial.pdf</a:t>
            </a:r>
            <a:endParaRPr lang="en-US" b="0" dirty="0"/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20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9960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Project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21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697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Project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22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857250"/>
            <a:ext cx="7181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180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23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97" y="1522413"/>
            <a:ext cx="577143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932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92" y="1522413"/>
            <a:ext cx="576204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6753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92" y="1522413"/>
            <a:ext cx="5754186" cy="43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050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Select </a:t>
            </a:r>
            <a:r>
              <a:rPr lang="en-US" dirty="0"/>
              <a:t>VHDL </a:t>
            </a:r>
            <a:r>
              <a:rPr lang="en-US" b="0" dirty="0"/>
              <a:t>as the </a:t>
            </a:r>
            <a:r>
              <a:rPr lang="en-US" b="0" i="1" dirty="0"/>
              <a:t>Target language </a:t>
            </a:r>
            <a:r>
              <a:rPr lang="en-US" b="0" dirty="0"/>
              <a:t>and </a:t>
            </a:r>
            <a:r>
              <a:rPr lang="en-US" b="0" i="1" dirty="0"/>
              <a:t>Simulator language </a:t>
            </a:r>
            <a:r>
              <a:rPr lang="en-US" b="0" dirty="0"/>
              <a:t>in the </a:t>
            </a:r>
            <a:r>
              <a:rPr lang="en-US" b="0" i="1" dirty="0"/>
              <a:t>Add Sources </a:t>
            </a:r>
            <a:r>
              <a:rPr lang="en-US" b="0" dirty="0"/>
              <a:t>form.</a:t>
            </a:r>
          </a:p>
          <a:p>
            <a:r>
              <a:rPr lang="en-US" b="0" dirty="0"/>
              <a:t>Click on the </a:t>
            </a:r>
            <a:r>
              <a:rPr lang="en-US" dirty="0"/>
              <a:t>Add Files… </a:t>
            </a:r>
            <a:r>
              <a:rPr lang="en-US" b="0" dirty="0"/>
              <a:t>button, browse to the </a:t>
            </a:r>
            <a:r>
              <a:rPr lang="en-US" dirty="0"/>
              <a:t>M:\Campus\DFEC\xilinx_ise\ECE383_Install\VHDL example </a:t>
            </a:r>
            <a:r>
              <a:rPr lang="en-US" b="0" dirty="0"/>
              <a:t>directory, select </a:t>
            </a:r>
            <a:r>
              <a:rPr lang="en-US" b="0" i="1" dirty="0"/>
              <a:t>lec1.vhdl, </a:t>
            </a:r>
            <a:r>
              <a:rPr lang="en-US" b="0" dirty="0"/>
              <a:t>click </a:t>
            </a:r>
            <a:r>
              <a:rPr lang="en-US" dirty="0"/>
              <a:t>Open</a:t>
            </a:r>
            <a:r>
              <a:rPr lang="en-US" b="0" dirty="0"/>
              <a:t>, and then click </a:t>
            </a:r>
            <a:r>
              <a:rPr lang="en-US" dirty="0"/>
              <a:t>Next</a:t>
            </a:r>
            <a:r>
              <a:rPr lang="en-US" b="0" dirty="0"/>
              <a:t>.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347335"/>
            <a:ext cx="6343650" cy="45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807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dirty="0"/>
              <a:t>Next </a:t>
            </a:r>
            <a:r>
              <a:rPr lang="en-US" b="0" dirty="0"/>
              <a:t>to get to the </a:t>
            </a:r>
            <a:r>
              <a:rPr lang="en-US" b="0" i="1" dirty="0"/>
              <a:t>Add Cons</a:t>
            </a:r>
            <a:r>
              <a:rPr lang="en-US" b="0" dirty="0"/>
              <a:t>traints form.</a:t>
            </a:r>
          </a:p>
          <a:p>
            <a:r>
              <a:rPr lang="en-US" b="0" dirty="0"/>
              <a:t>Click </a:t>
            </a:r>
            <a:r>
              <a:rPr lang="en-US" dirty="0"/>
              <a:t>Next </a:t>
            </a:r>
            <a:r>
              <a:rPr lang="en-US" b="0" dirty="0"/>
              <a:t>if the entry is already auto-populated, otherwise click on the </a:t>
            </a:r>
            <a:r>
              <a:rPr lang="en-US" dirty="0"/>
              <a:t>Add Files… </a:t>
            </a:r>
            <a:r>
              <a:rPr lang="en-US" b="0" dirty="0"/>
              <a:t>button, browse to the </a:t>
            </a:r>
            <a:r>
              <a:rPr lang="en-US" dirty="0"/>
              <a:t>M:\Campus\DFEC\xilinx_ise\ECE383_Install\VHDL example </a:t>
            </a:r>
            <a:r>
              <a:rPr lang="en-US" b="0" dirty="0"/>
              <a:t>directory and select </a:t>
            </a:r>
            <a:r>
              <a:rPr lang="en-US" b="0" i="1" dirty="0" err="1"/>
              <a:t>tutorial.xdc</a:t>
            </a:r>
            <a:r>
              <a:rPr lang="en-US" b="0" i="1" dirty="0"/>
              <a:t>, </a:t>
            </a:r>
            <a:r>
              <a:rPr lang="en-US" b="0" dirty="0"/>
              <a:t>and click </a:t>
            </a:r>
            <a:r>
              <a:rPr lang="en-US" dirty="0"/>
              <a:t>Open.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7250"/>
            <a:ext cx="7162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3568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28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862013"/>
            <a:ext cx="71818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983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29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57250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390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If you want to download the 18 GB of installation files then click on Xilinx_Vivado_SDK_2019.1_Win64.exe</a:t>
            </a:r>
          </a:p>
          <a:p>
            <a:r>
              <a:rPr lang="en-US" dirty="0"/>
              <a:t>***Note:  This option is not advised since it will take several hours to download the installation files***</a:t>
            </a:r>
          </a:p>
          <a:p>
            <a:r>
              <a:rPr lang="en-US" dirty="0"/>
              <a:t>Otherwise skip the next two slides!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80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30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614488"/>
            <a:ext cx="38004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4746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31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6"/>
          <a:stretch/>
        </p:blipFill>
        <p:spPr bwMode="auto">
          <a:xfrm>
            <a:off x="390525" y="1475582"/>
            <a:ext cx="8353425" cy="49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6496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32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Perform RTL analysis on the source file.</a:t>
            </a:r>
          </a:p>
          <a:p>
            <a:r>
              <a:rPr lang="en-US" b="0" dirty="0"/>
              <a:t>Expand the </a:t>
            </a:r>
            <a:r>
              <a:rPr lang="en-US" b="0" i="1" dirty="0"/>
              <a:t>Open Elaborated Design </a:t>
            </a:r>
            <a:r>
              <a:rPr lang="en-US" b="0" dirty="0"/>
              <a:t>entry under the </a:t>
            </a:r>
            <a:r>
              <a:rPr lang="en-US" b="0" i="1" dirty="0"/>
              <a:t>RTL Analysis </a:t>
            </a:r>
            <a:r>
              <a:rPr lang="en-US" b="0" dirty="0"/>
              <a:t>tasks of the </a:t>
            </a:r>
            <a:r>
              <a:rPr lang="en-US" b="0" i="1" dirty="0"/>
              <a:t>Flow Navigator </a:t>
            </a:r>
            <a:r>
              <a:rPr lang="en-US" b="0" dirty="0"/>
              <a:t>pane and click on </a:t>
            </a:r>
            <a:r>
              <a:rPr lang="en-US" dirty="0"/>
              <a:t>Schematic</a:t>
            </a:r>
            <a:r>
              <a:rPr lang="en-US" b="0" dirty="0"/>
              <a:t>.</a:t>
            </a:r>
          </a:p>
          <a:p>
            <a:r>
              <a:rPr lang="en-US" b="0" dirty="0"/>
              <a:t>The model (design) will be elaborated and a logic view of the design is displayed.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3990975"/>
            <a:ext cx="2581275" cy="217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1289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Tutorial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33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52579"/>
            <a:ext cx="8772525" cy="461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6191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Implement Design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971800"/>
            <a:ext cx="187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9697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Generate </a:t>
            </a:r>
            <a:r>
              <a:rPr lang="en-US" dirty="0" err="1"/>
              <a:t>Bitstream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Generate </a:t>
            </a:r>
            <a:r>
              <a:rPr lang="en-US" dirty="0" err="1"/>
              <a:t>Bitstream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33563"/>
            <a:ext cx="1809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3"/>
          <a:stretch/>
        </p:blipFill>
        <p:spPr bwMode="auto">
          <a:xfrm>
            <a:off x="2838450" y="2909888"/>
            <a:ext cx="418703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909888"/>
            <a:ext cx="428223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17" y="3459115"/>
            <a:ext cx="3114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06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Open Target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 Target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Board/Chip show up in Hardware list</a:t>
            </a:r>
          </a:p>
          <a:p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19288"/>
            <a:ext cx="1752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6316" y="1919288"/>
            <a:ext cx="272839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75000"/>
            <a:ext cx="3276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4028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Program Device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 Device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043113"/>
            <a:ext cx="1762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4725" y="1584325"/>
            <a:ext cx="24860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66" y="3961834"/>
            <a:ext cx="58007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7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XSim</a:t>
            </a:r>
            <a:r>
              <a:rPr lang="en-US" dirty="0"/>
              <a:t> Simulator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38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Simulate the Design using the </a:t>
            </a:r>
            <a:r>
              <a:rPr lang="en-US" dirty="0" err="1"/>
              <a:t>XSim</a:t>
            </a:r>
            <a:r>
              <a:rPr lang="en-US" dirty="0"/>
              <a:t> Simulator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0" y="1882460"/>
            <a:ext cx="1743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31" y="2215835"/>
            <a:ext cx="9183331" cy="41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7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XSim</a:t>
            </a:r>
            <a:r>
              <a:rPr lang="en-US" dirty="0"/>
              <a:t> Simulator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39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7"/>
          <a:stretch/>
        </p:blipFill>
        <p:spPr bwMode="auto">
          <a:xfrm>
            <a:off x="604837" y="1455420"/>
            <a:ext cx="7934326" cy="54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402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4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13" y="428625"/>
            <a:ext cx="78305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9631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775"/>
            <a:ext cx="381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0286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41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555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5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8625"/>
            <a:ext cx="7924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021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Run xsetup.exe in the Xilinx_2019.1 folder with full downloaded image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6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295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7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142" y="438150"/>
            <a:ext cx="780571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347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8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318" y="433388"/>
            <a:ext cx="7853363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313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Installation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9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EF371E-A6DE-460D-B119-BD94F2F9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9" y="457200"/>
            <a:ext cx="7810422" cy="59674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6A9CA0E-A9B0-415D-BFC9-3415AE8B06C8}"/>
              </a:ext>
            </a:extLst>
          </p:cNvPr>
          <p:cNvGrpSpPr/>
          <p:nvPr/>
        </p:nvGrpSpPr>
        <p:grpSpPr>
          <a:xfrm>
            <a:off x="562242" y="1200856"/>
            <a:ext cx="5465583" cy="524368"/>
            <a:chOff x="562242" y="1200856"/>
            <a:chExt cx="5465583" cy="5243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382FD-DA8A-4047-91F1-BD9ABD7FCF9C}"/>
                </a:ext>
              </a:extLst>
            </p:cNvPr>
            <p:cNvSpPr/>
            <p:nvPr/>
          </p:nvSpPr>
          <p:spPr bwMode="auto">
            <a:xfrm>
              <a:off x="562242" y="1200856"/>
              <a:ext cx="1719045" cy="52436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B555D6-E8FF-46DE-9025-24B20235BD79}"/>
                </a:ext>
              </a:extLst>
            </p:cNvPr>
            <p:cNvSpPr txBox="1"/>
            <p:nvPr/>
          </p:nvSpPr>
          <p:spPr>
            <a:xfrm>
              <a:off x="2281287" y="1309151"/>
              <a:ext cx="3746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Use this if you want to use software at home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1E8D56-311F-481A-AAF7-9259F37D8B50}"/>
              </a:ext>
            </a:extLst>
          </p:cNvPr>
          <p:cNvGrpSpPr/>
          <p:nvPr/>
        </p:nvGrpSpPr>
        <p:grpSpPr>
          <a:xfrm>
            <a:off x="573237" y="2701283"/>
            <a:ext cx="5536116" cy="524368"/>
            <a:chOff x="573237" y="2701283"/>
            <a:chExt cx="5536116" cy="5243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4AB9A3-D508-430C-A7BF-B8DA2B52F8D5}"/>
                </a:ext>
              </a:extLst>
            </p:cNvPr>
            <p:cNvSpPr/>
            <p:nvPr/>
          </p:nvSpPr>
          <p:spPr bwMode="auto">
            <a:xfrm>
              <a:off x="573237" y="2701283"/>
              <a:ext cx="1719045" cy="52436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EC65F4-27D2-4CEF-9F2A-CEF2E7771AFB}"/>
                </a:ext>
              </a:extLst>
            </p:cNvPr>
            <p:cNvSpPr txBox="1"/>
            <p:nvPr/>
          </p:nvSpPr>
          <p:spPr>
            <a:xfrm>
              <a:off x="2292282" y="2809578"/>
              <a:ext cx="3817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Use this if you want to use software at school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420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BADE1-4A4A-48A5-911B-5F6548B33A5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C1FC98-47FD-484D-96C4-FA35BF022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98C6F1-02C7-4807-8DB1-44412B5FA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70526</TotalTime>
  <Words>556</Words>
  <Application>Microsoft Office PowerPoint</Application>
  <PresentationFormat>On-screen Show (4:3)</PresentationFormat>
  <Paragraphs>116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Schoolbook</vt:lpstr>
      <vt:lpstr>Times New Roman</vt:lpstr>
      <vt:lpstr>Trebuchet MS</vt:lpstr>
      <vt:lpstr>Wingdings</vt:lpstr>
      <vt:lpstr>4_USAFA Standard</vt:lpstr>
      <vt:lpstr>1_Blank Presentation</vt:lpstr>
      <vt:lpstr>CSCE 436 – Advanced Embedded Systems 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Installation</vt:lpstr>
      <vt:lpstr>Vivado Board Files</vt:lpstr>
      <vt:lpstr>Vivado Tutorial</vt:lpstr>
      <vt:lpstr>Vivado Project</vt:lpstr>
      <vt:lpstr>Vivado Project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Vivado Tutorial</vt:lpstr>
      <vt:lpstr>Implement Design</vt:lpstr>
      <vt:lpstr>Generate Bitstream</vt:lpstr>
      <vt:lpstr>Open Target</vt:lpstr>
      <vt:lpstr>Program Device</vt:lpstr>
      <vt:lpstr>XSim Simulator</vt:lpstr>
      <vt:lpstr>XSim Simulator</vt:lpstr>
      <vt:lpstr>Lecture 1</vt:lpstr>
      <vt:lpstr>PowerPoint Presentation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Topic Title Goes Here  (1 January 2005)</dc:title>
  <dc:creator>USAFA/CCX</dc:creator>
  <cp:lastModifiedBy>Jeffrey Falkinburg</cp:lastModifiedBy>
  <cp:revision>4284</cp:revision>
  <cp:lastPrinted>2015-06-02T19:35:14Z</cp:lastPrinted>
  <dcterms:created xsi:type="dcterms:W3CDTF">2005-08-12T19:45:51Z</dcterms:created>
  <dcterms:modified xsi:type="dcterms:W3CDTF">2019-12-31T04:10:05Z</dcterms:modified>
</cp:coreProperties>
</file>