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7" r:id="rId1"/>
  </p:sldMasterIdLst>
  <p:notesMasterIdLst>
    <p:notesMasterId r:id="rId17"/>
  </p:notesMasterIdLst>
  <p:handoutMasterIdLst>
    <p:handoutMasterId r:id="rId18"/>
  </p:handoutMasterIdLst>
  <p:sldIdLst>
    <p:sldId id="370" r:id="rId2"/>
    <p:sldId id="300" r:id="rId3"/>
    <p:sldId id="356" r:id="rId4"/>
    <p:sldId id="358" r:id="rId5"/>
    <p:sldId id="359" r:id="rId6"/>
    <p:sldId id="360" r:id="rId7"/>
    <p:sldId id="361" r:id="rId8"/>
    <p:sldId id="371" r:id="rId9"/>
    <p:sldId id="362" r:id="rId10"/>
    <p:sldId id="363" r:id="rId11"/>
    <p:sldId id="364" r:id="rId12"/>
    <p:sldId id="365" r:id="rId13"/>
    <p:sldId id="366" r:id="rId14"/>
    <p:sldId id="367" r:id="rId15"/>
    <p:sldId id="368" r:id="rId16"/>
  </p:sldIdLst>
  <p:sldSz cx="9144000" cy="6858000" type="screen4x3"/>
  <p:notesSz cx="6985000" cy="92837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Century Schoolbook" panose="02040604050505020304" pitchFamily="18" charset="0"/>
      <p:regular r:id="rId24"/>
      <p:bold r:id="rId25"/>
      <p:italic r:id="rId26"/>
      <p:boldItalic r:id="rId27"/>
    </p:embeddedFont>
  </p:embeddedFontLst>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0" autoAdjust="0"/>
  </p:normalViewPr>
  <p:slideViewPr>
    <p:cSldViewPr snapToGrid="0">
      <p:cViewPr varScale="1">
        <p:scale>
          <a:sx n="82" d="100"/>
          <a:sy n="82" d="100"/>
        </p:scale>
        <p:origin x="14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Gain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Gain</c:v>
                </c:pt>
              </c:strCache>
            </c:strRef>
          </c:tx>
          <c:spPr>
            <a:ln w="19050" cap="rnd">
              <a:solidFill>
                <a:schemeClr val="accent2"/>
              </a:solidFill>
              <a:round/>
            </a:ln>
            <a:effectLst/>
          </c:spPr>
          <c:marker>
            <c:symbol val="circle"/>
            <c:size val="5"/>
            <c:spPr>
              <a:solidFill>
                <a:schemeClr val="accent2"/>
              </a:solidFill>
              <a:ln w="9525">
                <a:solidFill>
                  <a:schemeClr val="accent1"/>
                </a:solidFill>
              </a:ln>
              <a:effectLst/>
            </c:spPr>
          </c:marker>
          <c:xVal>
            <c:numRef>
              <c:f>Sheet1!$A$2:$A$13</c:f>
              <c:numCache>
                <c:formatCode>General</c:formatCode>
                <c:ptCount val="12"/>
                <c:pt idx="0">
                  <c:v>100</c:v>
                </c:pt>
                <c:pt idx="1">
                  <c:v>300</c:v>
                </c:pt>
                <c:pt idx="2">
                  <c:v>500</c:v>
                </c:pt>
                <c:pt idx="3" formatCode="#,##0">
                  <c:v>1000</c:v>
                </c:pt>
                <c:pt idx="4" formatCode="#,##0">
                  <c:v>1300</c:v>
                </c:pt>
                <c:pt idx="5" formatCode="#,##0">
                  <c:v>1500</c:v>
                </c:pt>
                <c:pt idx="6" formatCode="#,##0">
                  <c:v>3000</c:v>
                </c:pt>
                <c:pt idx="7" formatCode="#,##0">
                  <c:v>5000</c:v>
                </c:pt>
                <c:pt idx="8" formatCode="#,##0">
                  <c:v>7000</c:v>
                </c:pt>
                <c:pt idx="9" formatCode="#,##0">
                  <c:v>10000</c:v>
                </c:pt>
                <c:pt idx="10" formatCode="#,##0">
                  <c:v>13000</c:v>
                </c:pt>
                <c:pt idx="11" formatCode="#,##0">
                  <c:v>15000</c:v>
                </c:pt>
              </c:numCache>
            </c:numRef>
          </c:xVal>
          <c:yVal>
            <c:numRef>
              <c:f>Sheet1!$B$2:$B$13</c:f>
              <c:numCache>
                <c:formatCode>General</c:formatCode>
                <c:ptCount val="12"/>
                <c:pt idx="0">
                  <c:v>-4.4999999999999999E-4</c:v>
                </c:pt>
                <c:pt idx="1">
                  <c:v>24.945150000000002</c:v>
                </c:pt>
                <c:pt idx="2">
                  <c:v>48.309570000000001</c:v>
                </c:pt>
                <c:pt idx="3">
                  <c:v>90.045649999999995</c:v>
                </c:pt>
                <c:pt idx="4">
                  <c:v>116.71680000000001</c:v>
                </c:pt>
                <c:pt idx="5">
                  <c:v>123.8128</c:v>
                </c:pt>
                <c:pt idx="6">
                  <c:v>157.76249999999999</c:v>
                </c:pt>
                <c:pt idx="7">
                  <c:v>165.2663</c:v>
                </c:pt>
                <c:pt idx="8">
                  <c:v>174.23089999999999</c:v>
                </c:pt>
                <c:pt idx="9">
                  <c:v>180</c:v>
                </c:pt>
                <c:pt idx="10">
                  <c:v>180</c:v>
                </c:pt>
                <c:pt idx="11">
                  <c:v>180</c:v>
                </c:pt>
              </c:numCache>
            </c:numRef>
          </c:yVal>
          <c:smooth val="1"/>
          <c:extLst>
            <c:ext xmlns:c16="http://schemas.microsoft.com/office/drawing/2014/chart" uri="{C3380CC4-5D6E-409C-BE32-E72D297353CC}">
              <c16:uniqueId val="{00000000-DFD4-4F63-A856-4770FC8123BF}"/>
            </c:ext>
          </c:extLst>
        </c:ser>
        <c:dLbls>
          <c:showLegendKey val="0"/>
          <c:showVal val="0"/>
          <c:showCatName val="0"/>
          <c:showSerName val="0"/>
          <c:showPercent val="0"/>
          <c:showBubbleSize val="0"/>
        </c:dLbls>
        <c:axId val="1224262608"/>
        <c:axId val="1272958064"/>
      </c:scatterChart>
      <c:valAx>
        <c:axId val="1224262608"/>
        <c:scaling>
          <c:logBase val="10"/>
          <c:orientation val="minMax"/>
          <c:max val="100000"/>
          <c:min val="100"/>
        </c:scaling>
        <c:delete val="0"/>
        <c:axPos val="b"/>
        <c:majorGridlines>
          <c:spPr>
            <a:ln w="9525" cap="flat" cmpd="sng" algn="ctr">
              <a:solidFill>
                <a:schemeClr val="tx1"/>
              </a:solidFill>
              <a:round/>
            </a:ln>
            <a:effectLst/>
          </c:spPr>
        </c:majorGridlines>
        <c:minorGridlines>
          <c:spPr>
            <a:ln w="9525" cap="flat" cmpd="sng" algn="ctr">
              <a:solidFill>
                <a:schemeClr val="bg2"/>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Frequency (Log</a:t>
                </a:r>
                <a:r>
                  <a:rPr lang="en-US" baseline="0" dirty="0"/>
                  <a:t> Scale)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958064"/>
        <c:crosses val="autoZero"/>
        <c:crossBetween val="midCat"/>
      </c:valAx>
      <c:valAx>
        <c:axId val="127295806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Magnitude (dB)</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4262608"/>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Phase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Sheet1!$C$1</c:f>
              <c:strCache>
                <c:ptCount val="1"/>
                <c:pt idx="0">
                  <c:v>Phase</c:v>
                </c:pt>
              </c:strCache>
            </c:strRef>
          </c:tx>
          <c:spPr>
            <a:ln w="19050" cap="rnd">
              <a:solidFill>
                <a:schemeClr val="accent2"/>
              </a:solidFill>
              <a:round/>
            </a:ln>
            <a:effectLst/>
          </c:spPr>
          <c:marker>
            <c:symbol val="circle"/>
            <c:size val="5"/>
            <c:spPr>
              <a:solidFill>
                <a:schemeClr val="accent2"/>
              </a:solidFill>
              <a:ln w="9525">
                <a:solidFill>
                  <a:schemeClr val="accent1"/>
                </a:solidFill>
              </a:ln>
              <a:effectLst/>
            </c:spPr>
          </c:marker>
          <c:xVal>
            <c:numRef>
              <c:f>Sheet1!$A$2:$A$13</c:f>
              <c:numCache>
                <c:formatCode>General</c:formatCode>
                <c:ptCount val="12"/>
                <c:pt idx="0">
                  <c:v>100</c:v>
                </c:pt>
                <c:pt idx="1">
                  <c:v>300</c:v>
                </c:pt>
                <c:pt idx="2">
                  <c:v>500</c:v>
                </c:pt>
                <c:pt idx="3" formatCode="#,##0">
                  <c:v>1000</c:v>
                </c:pt>
                <c:pt idx="4" formatCode="#,##0">
                  <c:v>1300</c:v>
                </c:pt>
                <c:pt idx="5" formatCode="#,##0">
                  <c:v>1500</c:v>
                </c:pt>
                <c:pt idx="6" formatCode="#,##0">
                  <c:v>3000</c:v>
                </c:pt>
                <c:pt idx="7" formatCode="#,##0">
                  <c:v>5000</c:v>
                </c:pt>
                <c:pt idx="8" formatCode="#,##0">
                  <c:v>7000</c:v>
                </c:pt>
                <c:pt idx="9" formatCode="#,##0">
                  <c:v>10000</c:v>
                </c:pt>
                <c:pt idx="10" formatCode="#,##0">
                  <c:v>13000</c:v>
                </c:pt>
                <c:pt idx="11" formatCode="#,##0">
                  <c:v>15000</c:v>
                </c:pt>
              </c:numCache>
            </c:numRef>
          </c:xVal>
          <c:yVal>
            <c:numRef>
              <c:f>Sheet1!$C$2:$C$13</c:f>
              <c:numCache>
                <c:formatCode>General</c:formatCode>
                <c:ptCount val="12"/>
                <c:pt idx="0">
                  <c:v>8.2541849999999997</c:v>
                </c:pt>
                <c:pt idx="1">
                  <c:v>24.945150000000002</c:v>
                </c:pt>
                <c:pt idx="2">
                  <c:v>48.309570000000001</c:v>
                </c:pt>
                <c:pt idx="3">
                  <c:v>90.045649999999995</c:v>
                </c:pt>
                <c:pt idx="4">
                  <c:v>116.71680000000001</c:v>
                </c:pt>
                <c:pt idx="5">
                  <c:v>123.8128</c:v>
                </c:pt>
                <c:pt idx="6">
                  <c:v>157.76249999999999</c:v>
                </c:pt>
                <c:pt idx="7">
                  <c:v>165.2663</c:v>
                </c:pt>
                <c:pt idx="8">
                  <c:v>174.23089999999999</c:v>
                </c:pt>
                <c:pt idx="9">
                  <c:v>180</c:v>
                </c:pt>
                <c:pt idx="10">
                  <c:v>180</c:v>
                </c:pt>
                <c:pt idx="11">
                  <c:v>180</c:v>
                </c:pt>
              </c:numCache>
            </c:numRef>
          </c:yVal>
          <c:smooth val="1"/>
          <c:extLst>
            <c:ext xmlns:c16="http://schemas.microsoft.com/office/drawing/2014/chart" uri="{C3380CC4-5D6E-409C-BE32-E72D297353CC}">
              <c16:uniqueId val="{00000000-69DC-4B99-BDA8-06B50C1CE003}"/>
            </c:ext>
          </c:extLst>
        </c:ser>
        <c:dLbls>
          <c:showLegendKey val="0"/>
          <c:showVal val="0"/>
          <c:showCatName val="0"/>
          <c:showSerName val="0"/>
          <c:showPercent val="0"/>
          <c:showBubbleSize val="0"/>
        </c:dLbls>
        <c:axId val="1224262608"/>
        <c:axId val="1272958064"/>
      </c:scatterChart>
      <c:valAx>
        <c:axId val="1224262608"/>
        <c:scaling>
          <c:logBase val="10"/>
          <c:orientation val="minMax"/>
          <c:max val="100000"/>
          <c:min val="100"/>
        </c:scaling>
        <c:delete val="0"/>
        <c:axPos val="b"/>
        <c:majorGridlines>
          <c:spPr>
            <a:ln w="9525" cap="flat" cmpd="sng" algn="ctr">
              <a:solidFill>
                <a:schemeClr val="tx1"/>
              </a:solidFill>
              <a:round/>
            </a:ln>
            <a:effectLst/>
          </c:spPr>
        </c:majorGridlines>
        <c:minorGridlines>
          <c:spPr>
            <a:ln w="9525" cap="flat" cmpd="sng" algn="ctr">
              <a:solidFill>
                <a:schemeClr val="bg2"/>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Frequency (Log</a:t>
                </a:r>
                <a:r>
                  <a:rPr lang="en-US" baseline="0" dirty="0"/>
                  <a:t> Scale)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958064"/>
        <c:crosses val="autoZero"/>
        <c:crossBetween val="midCat"/>
      </c:valAx>
      <c:valAx>
        <c:axId val="127295806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Magnitude (dB)</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4262608"/>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8EC34975-8347-406C-822B-2F6448579677}"/>
              </a:ext>
            </a:extLst>
          </p:cNvPr>
          <p:cNvSpPr>
            <a:spLocks noGrp="1" noChangeArrowheads="1"/>
          </p:cNvSpPr>
          <p:nvPr>
            <p:ph type="subTitle" idx="1"/>
          </p:nvPr>
        </p:nvSpPr>
        <p:spPr>
          <a:xfrm>
            <a:off x="4533900" y="515239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945CF9DA-174F-473D-80DE-EA3C9D895274}"/>
              </a:ext>
            </a:extLst>
          </p:cNvPr>
          <p:cNvSpPr>
            <a:spLocks noGrp="1" noChangeArrowheads="1"/>
          </p:cNvSpPr>
          <p:nvPr>
            <p:ph type="ctrTitle"/>
          </p:nvPr>
        </p:nvSpPr>
        <p:spPr>
          <a:xfrm>
            <a:off x="3848100" y="227584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40F9D124-E90C-4B6B-824F-6E5CC0543122}"/>
              </a:ext>
            </a:extLst>
          </p:cNvPr>
          <p:cNvSpPr>
            <a:spLocks noChangeShapeType="1"/>
          </p:cNvSpPr>
          <p:nvPr userDrawn="1"/>
        </p:nvSpPr>
        <p:spPr bwMode="auto">
          <a:xfrm>
            <a:off x="382200" y="630584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B2BBF64C-57E9-4D36-85EB-B41FB79CCF09}"/>
              </a:ext>
            </a:extLst>
          </p:cNvPr>
          <p:cNvSpPr>
            <a:spLocks noChangeShapeType="1"/>
          </p:cNvSpPr>
          <p:nvPr userDrawn="1"/>
        </p:nvSpPr>
        <p:spPr bwMode="auto">
          <a:xfrm>
            <a:off x="417368" y="154863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E618EDAB-DD41-4EC9-BB2A-4C4CA39A9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02225"/>
            <a:ext cx="1815450" cy="1692456"/>
          </a:xfrm>
          <a:prstGeom prst="rect">
            <a:avLst/>
          </a:prstGeom>
        </p:spPr>
      </p:pic>
      <p:pic>
        <p:nvPicPr>
          <p:cNvPr id="11" name="Picture 10" descr="1505.028 Toolbox PPT_Sidebar_1a.jpg">
            <a:extLst>
              <a:ext uri="{FF2B5EF4-FFF2-40B4-BE49-F238E27FC236}">
                <a16:creationId xmlns:a16="http://schemas.microsoft.com/office/drawing/2014/main" id="{307925BE-F08B-4F6A-A2D1-F09DC2FEE2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56069"/>
            <a:ext cx="2871639" cy="1368795"/>
          </a:xfrm>
          <a:prstGeom prst="rect">
            <a:avLst/>
          </a:prstGeom>
        </p:spPr>
      </p:pic>
      <p:sp>
        <p:nvSpPr>
          <p:cNvPr id="12" name="Line 15">
            <a:extLst>
              <a:ext uri="{FF2B5EF4-FFF2-40B4-BE49-F238E27FC236}">
                <a16:creationId xmlns:a16="http://schemas.microsoft.com/office/drawing/2014/main" id="{74117AF7-4ED9-4C32-B060-DB2C4BA398FA}"/>
              </a:ext>
            </a:extLst>
          </p:cNvPr>
          <p:cNvSpPr>
            <a:spLocks noChangeShapeType="1"/>
          </p:cNvSpPr>
          <p:nvPr userDrawn="1"/>
        </p:nvSpPr>
        <p:spPr bwMode="auto">
          <a:xfrm>
            <a:off x="381000" y="644144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9781A0EF-16C3-4341-B2EA-D8D075DE558C}"/>
              </a:ext>
            </a:extLst>
          </p:cNvPr>
          <p:cNvSpPr>
            <a:spLocks noChangeShapeType="1"/>
          </p:cNvSpPr>
          <p:nvPr userDrawn="1"/>
        </p:nvSpPr>
        <p:spPr bwMode="auto">
          <a:xfrm>
            <a:off x="422275" y="140430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18 March 2020</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078F0C5E-51FD-4A10-86FC-A16488553A72}"/>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26A849A4-E50F-4776-8E03-68DF7772FC91}"/>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Text Box 43">
            <a:extLst>
              <a:ext uri="{FF2B5EF4-FFF2-40B4-BE49-F238E27FC236}">
                <a16:creationId xmlns:a16="http://schemas.microsoft.com/office/drawing/2014/main" id="{1113F88B-8390-403E-9FB9-B51F3E8D9FF9}"/>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3" name="Picture 12" descr="1505.028 Toolbox PPT_Sidebar_1a.jpg">
            <a:extLst>
              <a:ext uri="{FF2B5EF4-FFF2-40B4-BE49-F238E27FC236}">
                <a16:creationId xmlns:a16="http://schemas.microsoft.com/office/drawing/2014/main" id="{1A4E34B2-5DCB-4799-959C-5C46B378E12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ewiki.net/display/LOGIC/IIR+Filter+Design+in+VHDL+Targeted+for+18-Bit,+48+KHz+Audio+Signal+U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en.wikipedia.org/wiki/Digital_biquad_fil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E4AFCC-A34A-4D25-BE77-E75C7600DB20}"/>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257E031C-FE42-41FC-9EC4-42C46DEE6BF0}"/>
              </a:ext>
            </a:extLst>
          </p:cNvPr>
          <p:cNvSpPr>
            <a:spLocks noGrp="1"/>
          </p:cNvSpPr>
          <p:nvPr>
            <p:ph type="ctrTitle"/>
          </p:nvPr>
        </p:nvSpPr>
        <p:spPr>
          <a:xfrm>
            <a:off x="3006969" y="2275840"/>
            <a:ext cx="5603631" cy="1905000"/>
          </a:xfrm>
        </p:spPr>
        <p:txBody>
          <a:bodyPr/>
          <a:lstStyle/>
          <a:p>
            <a:r>
              <a:rPr lang="en-US" dirty="0"/>
              <a:t>CSCE 436 – Advanced Embedded Systems</a:t>
            </a:r>
            <a:br>
              <a:rPr lang="en-US" dirty="0"/>
            </a:br>
            <a:r>
              <a:rPr lang="en-US" sz="3600" dirty="0"/>
              <a:t>Lecture 28 – Digital Low Pass Filter</a:t>
            </a:r>
            <a:endParaRPr lang="en-US" dirty="0"/>
          </a:p>
        </p:txBody>
      </p:sp>
    </p:spTree>
    <p:extLst>
      <p:ext uri="{BB962C8B-B14F-4D97-AF65-F5344CB8AC3E}">
        <p14:creationId xmlns:p14="http://schemas.microsoft.com/office/powerpoint/2010/main" val="95654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 Tab</a:t>
            </a:r>
          </a:p>
        </p:txBody>
      </p:sp>
      <p:sp>
        <p:nvSpPr>
          <p:cNvPr id="4" name="Content Placeholder 3"/>
          <p:cNvSpPr>
            <a:spLocks noGrp="1"/>
          </p:cNvSpPr>
          <p:nvPr>
            <p:ph idx="1"/>
          </p:nvPr>
        </p:nvSpPr>
        <p:spPr>
          <a:xfrm>
            <a:off x="581736" y="1523052"/>
            <a:ext cx="8131175" cy="4324350"/>
          </a:xfrm>
        </p:spPr>
        <p:txBody>
          <a:bodyPr/>
          <a:lstStyle/>
          <a:p>
            <a:endParaRPr lang="en-US" sz="2800"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pic>
        <p:nvPicPr>
          <p:cNvPr id="5122" name="Picture 2" descr="http://ece.ninja/383/lecture/img/lecture26-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76" y="1427080"/>
            <a:ext cx="6369189" cy="494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1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Point Tab</a:t>
            </a:r>
          </a:p>
        </p:txBody>
      </p:sp>
      <p:sp>
        <p:nvSpPr>
          <p:cNvPr id="4" name="Content Placeholder 3"/>
          <p:cNvSpPr>
            <a:spLocks noGrp="1"/>
          </p:cNvSpPr>
          <p:nvPr>
            <p:ph idx="1"/>
          </p:nvPr>
        </p:nvSpPr>
        <p:spPr>
          <a:xfrm>
            <a:off x="581736" y="1523052"/>
            <a:ext cx="8131175" cy="4324350"/>
          </a:xfrm>
        </p:spPr>
        <p:txBody>
          <a:bodyPr/>
          <a:lstStyle/>
          <a:p>
            <a:endParaRPr lang="en-US" sz="2800"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6146" name="Picture 2" descr="http://ece.ninja/383/lecture/img/lecture26-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43" y="1814160"/>
            <a:ext cx="8282904" cy="460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0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VHDL</a:t>
            </a:r>
          </a:p>
        </p:txBody>
      </p:sp>
      <p:sp>
        <p:nvSpPr>
          <p:cNvPr id="4" name="Content Placeholder 3"/>
          <p:cNvSpPr>
            <a:spLocks noGrp="1"/>
          </p:cNvSpPr>
          <p:nvPr>
            <p:ph idx="1"/>
          </p:nvPr>
        </p:nvSpPr>
        <p:spPr>
          <a:xfrm>
            <a:off x="581736" y="1523052"/>
            <a:ext cx="8131175" cy="4324350"/>
          </a:xfrm>
        </p:spPr>
        <p:txBody>
          <a:bodyPr/>
          <a:lstStyle/>
          <a:p>
            <a:r>
              <a:rPr lang="en-US" b="0" dirty="0"/>
              <a:t>I borrowed code from </a:t>
            </a:r>
            <a:r>
              <a:rPr lang="en-US" b="0" dirty="0" err="1">
                <a:hlinkClick r:id="rId2"/>
              </a:rPr>
              <a:t>eewiki</a:t>
            </a:r>
            <a:r>
              <a:rPr lang="en-US" b="0" dirty="0"/>
              <a:t> for the filter linked here. </a:t>
            </a:r>
          </a:p>
          <a:p>
            <a:pPr marL="0" indent="0">
              <a:buNone/>
            </a:pPr>
            <a:r>
              <a:rPr lang="en-US" sz="1400" b="0" dirty="0"/>
              <a:t>------------------------------------------------------------------</a:t>
            </a:r>
          </a:p>
          <a:p>
            <a:pPr marL="0" indent="0">
              <a:buNone/>
            </a:pPr>
            <a:r>
              <a:rPr lang="en-US" sz="1400" b="0" dirty="0"/>
              <a:t>--	Low pass  2nd order </a:t>
            </a:r>
            <a:r>
              <a:rPr lang="en-US" sz="1400" b="0" dirty="0" err="1"/>
              <a:t>butterworth</a:t>
            </a:r>
            <a:r>
              <a:rPr lang="en-US" sz="1400" b="0" dirty="0"/>
              <a:t> filter with  </a:t>
            </a:r>
          </a:p>
          <a:p>
            <a:pPr marL="0" indent="0">
              <a:buNone/>
            </a:pPr>
            <a:r>
              <a:rPr lang="en-US" sz="1400" b="0" dirty="0"/>
              <a:t>--	f0 = 1000Hz, Fs = 48000Hz</a:t>
            </a:r>
          </a:p>
          <a:p>
            <a:pPr marL="0" indent="0">
              <a:buNone/>
            </a:pPr>
            <a:r>
              <a:rPr lang="en-US" sz="1400" b="0" dirty="0"/>
              <a:t>------------------------------------------------------------------</a:t>
            </a:r>
          </a:p>
          <a:p>
            <a:pPr marL="0" indent="0">
              <a:buNone/>
            </a:pPr>
            <a:r>
              <a:rPr lang="en-US" sz="1400" b="0" dirty="0"/>
              <a:t>left_filter_lpf500: entity </a:t>
            </a:r>
            <a:r>
              <a:rPr lang="en-US" sz="1400" b="0" dirty="0" err="1"/>
              <a:t>work.IIR_Biquad</a:t>
            </a:r>
            <a:r>
              <a:rPr lang="en-US" sz="1400" b="0" dirty="0"/>
              <a:t>(arch)</a:t>
            </a:r>
          </a:p>
          <a:p>
            <a:pPr marL="0" indent="0">
              <a:buNone/>
            </a:pPr>
            <a:r>
              <a:rPr lang="en-US" sz="1400" b="0" dirty="0"/>
              <a:t>generic map(</a:t>
            </a:r>
          </a:p>
          <a:p>
            <a:pPr marL="0" indent="0">
              <a:buNone/>
            </a:pPr>
            <a:r>
              <a:rPr lang="en-US" sz="1400" b="0" dirty="0"/>
              <a:t>	Coef_b0 =&gt; B"00_00_0000_0100_0000_0010_1001_0110_1101",	-- +0.003916127</a:t>
            </a:r>
          </a:p>
          <a:p>
            <a:pPr marL="0" indent="0">
              <a:buNone/>
            </a:pPr>
            <a:r>
              <a:rPr lang="en-US" sz="1400" b="0" dirty="0"/>
              <a:t>	Coef_b1 =&gt; B"00_00_0000_1000_0000_0101_0010_1101_1010",	-- +0.007832253</a:t>
            </a:r>
          </a:p>
          <a:p>
            <a:pPr marL="0" indent="0">
              <a:buNone/>
            </a:pPr>
            <a:r>
              <a:rPr lang="en-US" sz="1400" b="0" dirty="0"/>
              <a:t>	Coef_b2 =&gt; B"00_00_0000_0100_0000_0010_1001_0110_1101",	-- +0.003916127	Coef_a1 =&gt; B"10_00_1011_1101_0001_0111_0011_1010_0010",	-- -1.815341083	Coef_a2 =&gt; B"00_11_0101_0010_1111_0011_0010_0001_0001")	-- +0.831005589</a:t>
            </a:r>
          </a:p>
          <a:p>
            <a:pPr marL="0" indent="0">
              <a:buNone/>
            </a:pPr>
            <a:r>
              <a:rPr lang="en-US" sz="1400" b="0" dirty="0"/>
              <a:t>port map (	</a:t>
            </a:r>
            <a:r>
              <a:rPr lang="en-US" sz="1400" b="0" dirty="0" err="1"/>
              <a:t>clk</a:t>
            </a:r>
            <a:r>
              <a:rPr lang="en-US" sz="1400" b="0" dirty="0"/>
              <a:t> =&gt; </a:t>
            </a:r>
            <a:r>
              <a:rPr lang="en-US" sz="1400" b="0" dirty="0" err="1"/>
              <a:t>clk</a:t>
            </a:r>
            <a:r>
              <a:rPr lang="en-US" sz="1400" b="0" dirty="0"/>
              <a:t>, 			-- Normal 100Mhz clock</a:t>
            </a:r>
          </a:p>
          <a:p>
            <a:pPr marL="0" indent="0">
              <a:buNone/>
            </a:pPr>
            <a:r>
              <a:rPr lang="en-US" sz="1400" b="0" dirty="0"/>
              <a:t>	</a:t>
            </a:r>
            <a:r>
              <a:rPr lang="en-US" sz="1400" b="0" dirty="0" err="1"/>
              <a:t>n_reset</a:t>
            </a:r>
            <a:r>
              <a:rPr lang="en-US" sz="1400" b="0" dirty="0"/>
              <a:t> =&gt; reset, 		-- Our normal active low reset</a:t>
            </a:r>
          </a:p>
          <a:p>
            <a:pPr marL="0" indent="0">
              <a:buNone/>
            </a:pPr>
            <a:r>
              <a:rPr lang="en-US" sz="1400" b="0" dirty="0"/>
              <a:t>	</a:t>
            </a:r>
            <a:r>
              <a:rPr lang="en-US" sz="1400" b="0" dirty="0" err="1"/>
              <a:t>sample_trig</a:t>
            </a:r>
            <a:r>
              <a:rPr lang="en-US" sz="1400" b="0" dirty="0"/>
              <a:t> =&gt; ready, 		-- This is the ready signal from the AC'97 wrapper</a:t>
            </a:r>
          </a:p>
          <a:p>
            <a:pPr marL="0" indent="0">
              <a:buNone/>
            </a:pPr>
            <a:r>
              <a:rPr lang="en-US" sz="1400" b="0" dirty="0"/>
              <a:t>	</a:t>
            </a:r>
            <a:r>
              <a:rPr lang="en-US" sz="1400" b="0" dirty="0" err="1"/>
              <a:t>X_in</a:t>
            </a:r>
            <a:r>
              <a:rPr lang="en-US" sz="1400" b="0" dirty="0"/>
              <a:t> =&gt; </a:t>
            </a:r>
            <a:r>
              <a:rPr lang="en-US" sz="1400" b="0" dirty="0" err="1"/>
              <a:t>Ladc</a:t>
            </a:r>
            <a:r>
              <a:rPr lang="en-US" sz="1400" b="0" dirty="0"/>
              <a:t>, 			-- The </a:t>
            </a:r>
            <a:r>
              <a:rPr lang="en-US" sz="1400" b="0" dirty="0" err="1"/>
              <a:t>adc</a:t>
            </a:r>
            <a:r>
              <a:rPr lang="en-US" sz="1400" b="0" dirty="0"/>
              <a:t> output from the ac'97 wrapper</a:t>
            </a:r>
          </a:p>
          <a:p>
            <a:pPr marL="0" indent="0">
              <a:buNone/>
            </a:pPr>
            <a:r>
              <a:rPr lang="en-US" sz="1400" b="0" dirty="0"/>
              <a:t>	</a:t>
            </a:r>
            <a:r>
              <a:rPr lang="en-US" sz="1400" b="0" dirty="0" err="1"/>
              <a:t>filter_done</a:t>
            </a:r>
            <a:r>
              <a:rPr lang="en-US" sz="1400" b="0" dirty="0"/>
              <a:t> =&gt; </a:t>
            </a:r>
            <a:r>
              <a:rPr lang="en-US" sz="1400" b="0" dirty="0" err="1"/>
              <a:t>L_done</a:t>
            </a:r>
            <a:r>
              <a:rPr lang="en-US" sz="1400" b="0" dirty="0"/>
              <a:t>, 		-- A status signal from the filter block</a:t>
            </a:r>
          </a:p>
          <a:p>
            <a:pPr marL="0" indent="0">
              <a:buNone/>
            </a:pPr>
            <a:r>
              <a:rPr lang="en-US" sz="1400" b="0" dirty="0"/>
              <a:t>	</a:t>
            </a:r>
            <a:r>
              <a:rPr lang="en-US" sz="1400" b="0" dirty="0" err="1"/>
              <a:t>Y_out</a:t>
            </a:r>
            <a:r>
              <a:rPr lang="en-US" sz="1400" b="0" dirty="0"/>
              <a:t> =&gt; Ladc_lpf1000);		-- The 18-bit filtered output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99881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VHDL</a:t>
            </a:r>
          </a:p>
        </p:txBody>
      </p:sp>
      <p:sp>
        <p:nvSpPr>
          <p:cNvPr id="4" name="Content Placeholder 3"/>
          <p:cNvSpPr>
            <a:spLocks noGrp="1"/>
          </p:cNvSpPr>
          <p:nvPr>
            <p:ph idx="1"/>
          </p:nvPr>
        </p:nvSpPr>
        <p:spPr>
          <a:xfrm>
            <a:off x="581736" y="1523052"/>
            <a:ext cx="8131175" cy="4324350"/>
          </a:xfrm>
        </p:spPr>
        <p:txBody>
          <a:bodyPr/>
          <a:lstStyle/>
          <a:p>
            <a:r>
              <a:rPr lang="en-US" b="0" dirty="0"/>
              <a:t>The VHDL code in the file </a:t>
            </a:r>
            <a:r>
              <a:rPr lang="en-US" b="0" dirty="0" err="1"/>
              <a:t>digitalFilterDemo.vhd</a:t>
            </a:r>
            <a:r>
              <a:rPr lang="en-US" b="0" dirty="0"/>
              <a:t> (linked at top), needs to be paired with the </a:t>
            </a:r>
            <a:r>
              <a:rPr lang="en-US" b="0"/>
              <a:t>Audio Codec Wrapper </a:t>
            </a:r>
            <a:r>
              <a:rPr lang="en-US" b="0" dirty="0"/>
              <a:t>to produce the block diagram shown below.</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194" y="2658238"/>
            <a:ext cx="7760124" cy="376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5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29706679"/>
              </p:ext>
            </p:extLst>
          </p:nvPr>
        </p:nvGraphicFramePr>
        <p:xfrm>
          <a:off x="244040" y="2567292"/>
          <a:ext cx="3045070" cy="3575517"/>
        </p:xfrm>
        <a:graphic>
          <a:graphicData uri="http://schemas.openxmlformats.org/drawingml/2006/table">
            <a:tbl>
              <a:tblPr firstRow="1" firstCol="1" bandRow="1">
                <a:tableStyleId>{21E4AEA4-8DFA-4A89-87EB-49C32662AFE0}</a:tableStyleId>
              </a:tblPr>
              <a:tblGrid>
                <a:gridCol w="1188975">
                  <a:extLst>
                    <a:ext uri="{9D8B030D-6E8A-4147-A177-3AD203B41FA5}">
                      <a16:colId xmlns:a16="http://schemas.microsoft.com/office/drawing/2014/main" val="20000"/>
                    </a:ext>
                  </a:extLst>
                </a:gridCol>
                <a:gridCol w="94169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92533">
                <a:tc>
                  <a:txBody>
                    <a:bodyPr/>
                    <a:lstStyle/>
                    <a:p>
                      <a:pPr marL="0" marR="0" algn="l">
                        <a:lnSpc>
                          <a:spcPct val="115000"/>
                        </a:lnSpc>
                        <a:spcBef>
                          <a:spcPts val="0"/>
                        </a:spcBef>
                        <a:spcAft>
                          <a:spcPts val="0"/>
                        </a:spcAft>
                      </a:pPr>
                      <a:r>
                        <a:rPr lang="en-US" sz="1400" dirty="0">
                          <a:effectLst/>
                        </a:rPr>
                        <a:t>Frequency</a:t>
                      </a:r>
                    </a:p>
                    <a:p>
                      <a:pPr marL="0" marR="0" algn="l">
                        <a:lnSpc>
                          <a:spcPct val="115000"/>
                        </a:lnSpc>
                        <a:spcBef>
                          <a:spcPts val="0"/>
                        </a:spcBef>
                        <a:spcAft>
                          <a:spcPts val="0"/>
                        </a:spcAft>
                      </a:pPr>
                      <a:r>
                        <a:rPr lang="en-US" sz="1400" dirty="0">
                          <a:effectLst/>
                        </a:rPr>
                        <a:t>Cell B2</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Gain</a:t>
                      </a:r>
                    </a:p>
                    <a:p>
                      <a:pPr marL="0" marR="0" algn="l">
                        <a:lnSpc>
                          <a:spcPct val="115000"/>
                        </a:lnSpc>
                        <a:spcBef>
                          <a:spcPts val="0"/>
                        </a:spcBef>
                        <a:spcAft>
                          <a:spcPts val="0"/>
                        </a:spcAft>
                      </a:pPr>
                      <a:r>
                        <a:rPr lang="en-US" sz="1400">
                          <a:effectLst/>
                        </a:rPr>
                        <a:t>Cell P10</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Phase</a:t>
                      </a:r>
                    </a:p>
                    <a:p>
                      <a:pPr marL="0" marR="0" algn="l">
                        <a:lnSpc>
                          <a:spcPct val="115000"/>
                        </a:lnSpc>
                        <a:spcBef>
                          <a:spcPts val="0"/>
                        </a:spcBef>
                        <a:spcAft>
                          <a:spcPts val="0"/>
                        </a:spcAft>
                      </a:pPr>
                      <a:r>
                        <a:rPr lang="en-US" sz="1400">
                          <a:effectLst/>
                        </a:rPr>
                        <a:t>Cell P9</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8582">
                <a:tc>
                  <a:txBody>
                    <a:bodyPr/>
                    <a:lstStyle/>
                    <a:p>
                      <a:pPr marL="0" marR="0" algn="l">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8582">
                <a:tc>
                  <a:txBody>
                    <a:bodyPr/>
                    <a:lstStyle/>
                    <a:p>
                      <a:pPr marL="0" marR="0" algn="l">
                        <a:lnSpc>
                          <a:spcPct val="115000"/>
                        </a:lnSpc>
                        <a:spcBef>
                          <a:spcPts val="0"/>
                        </a:spcBef>
                        <a:spcAft>
                          <a:spcPts val="0"/>
                        </a:spcAft>
                      </a:pPr>
                      <a:r>
                        <a:rPr lang="en-US" sz="1400">
                          <a:effectLst/>
                        </a:rPr>
                        <a:t>300</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8582">
                <a:tc>
                  <a:txBody>
                    <a:bodyPr/>
                    <a:lstStyle/>
                    <a:p>
                      <a:pPr marL="0" marR="0" algn="l">
                        <a:lnSpc>
                          <a:spcPct val="115000"/>
                        </a:lnSpc>
                        <a:spcBef>
                          <a:spcPts val="0"/>
                        </a:spcBef>
                        <a:spcAft>
                          <a:spcPts val="0"/>
                        </a:spcAft>
                      </a:pPr>
                      <a:r>
                        <a:rPr lang="en-US" sz="1400">
                          <a:effectLst/>
                        </a:rPr>
                        <a:t>500</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8582">
                <a:tc>
                  <a:txBody>
                    <a:bodyPr/>
                    <a:lstStyle/>
                    <a:p>
                      <a:pPr marL="0" marR="0" algn="l">
                        <a:lnSpc>
                          <a:spcPct val="115000"/>
                        </a:lnSpc>
                        <a:spcBef>
                          <a:spcPts val="0"/>
                        </a:spcBef>
                        <a:spcAft>
                          <a:spcPts val="0"/>
                        </a:spcAft>
                      </a:pPr>
                      <a:r>
                        <a:rPr lang="en-US" sz="1400" dirty="0">
                          <a:effectLst/>
                        </a:rPr>
                        <a:t>1,000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85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effectLst/>
                        </a:rPr>
                        <a:t>1,300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85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effectLst/>
                        </a:rPr>
                        <a:t>1,500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8582">
                <a:tc>
                  <a:txBody>
                    <a:bodyPr/>
                    <a:lstStyle/>
                    <a:p>
                      <a:pPr marL="0" marR="0" algn="l">
                        <a:lnSpc>
                          <a:spcPct val="115000"/>
                        </a:lnSpc>
                        <a:spcBef>
                          <a:spcPts val="0"/>
                        </a:spcBef>
                        <a:spcAft>
                          <a:spcPts val="0"/>
                        </a:spcAft>
                      </a:pPr>
                      <a:r>
                        <a:rPr lang="en-US" sz="1400" dirty="0">
                          <a:effectLst/>
                        </a:rPr>
                        <a:t>3,000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8582">
                <a:tc>
                  <a:txBody>
                    <a:bodyPr/>
                    <a:lstStyle/>
                    <a:p>
                      <a:pPr marL="0" marR="0" algn="l">
                        <a:lnSpc>
                          <a:spcPct val="115000"/>
                        </a:lnSpc>
                        <a:spcBef>
                          <a:spcPts val="0"/>
                        </a:spcBef>
                        <a:spcAft>
                          <a:spcPts val="0"/>
                        </a:spcAft>
                      </a:pPr>
                      <a:r>
                        <a:rPr lang="en-US" sz="1400" dirty="0">
                          <a:effectLst/>
                        </a:rPr>
                        <a:t>5,000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8582">
                <a:tc>
                  <a:txBody>
                    <a:bodyPr/>
                    <a:lstStyle/>
                    <a:p>
                      <a:pPr marL="0" marR="0" algn="l">
                        <a:lnSpc>
                          <a:spcPct val="115000"/>
                        </a:lnSpc>
                        <a:spcBef>
                          <a:spcPts val="0"/>
                        </a:spcBef>
                        <a:spcAft>
                          <a:spcPts val="0"/>
                        </a:spcAft>
                      </a:pPr>
                      <a:r>
                        <a:rPr lang="en-US" sz="1400" dirty="0">
                          <a:effectLst/>
                        </a:rPr>
                        <a:t>7,000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48582">
                <a:tc>
                  <a:txBody>
                    <a:bodyPr/>
                    <a:lstStyle/>
                    <a:p>
                      <a:pPr marL="0" marR="0" algn="l">
                        <a:lnSpc>
                          <a:spcPct val="115000"/>
                        </a:lnSpc>
                        <a:spcBef>
                          <a:spcPts val="0"/>
                        </a:spcBef>
                        <a:spcAft>
                          <a:spcPts val="0"/>
                        </a:spcAft>
                      </a:pPr>
                      <a:r>
                        <a:rPr lang="en-US" sz="1400">
                          <a:effectLst/>
                        </a:rPr>
                        <a:t>10,000</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48582">
                <a:tc>
                  <a:txBody>
                    <a:bodyPr/>
                    <a:lstStyle/>
                    <a:p>
                      <a:pPr marL="0" marR="0" algn="l">
                        <a:lnSpc>
                          <a:spcPct val="115000"/>
                        </a:lnSpc>
                        <a:spcBef>
                          <a:spcPts val="0"/>
                        </a:spcBef>
                        <a:spcAft>
                          <a:spcPts val="0"/>
                        </a:spcAft>
                      </a:pPr>
                      <a:r>
                        <a:rPr lang="en-US" sz="1400">
                          <a:effectLst/>
                        </a:rPr>
                        <a:t>13,000</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48582">
                <a:tc>
                  <a:txBody>
                    <a:bodyPr/>
                    <a:lstStyle/>
                    <a:p>
                      <a:pPr marL="0" marR="0" algn="l">
                        <a:lnSpc>
                          <a:spcPct val="115000"/>
                        </a:lnSpc>
                        <a:spcBef>
                          <a:spcPts val="0"/>
                        </a:spcBef>
                        <a:spcAft>
                          <a:spcPts val="0"/>
                        </a:spcAft>
                      </a:pPr>
                      <a:r>
                        <a:rPr lang="en-US" sz="1400">
                          <a:effectLst/>
                        </a:rPr>
                        <a:t>15,000</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37121365"/>
              </p:ext>
            </p:extLst>
          </p:nvPr>
        </p:nvGraphicFramePr>
        <p:xfrm>
          <a:off x="245992" y="2569564"/>
          <a:ext cx="3045070" cy="3575517"/>
        </p:xfrm>
        <a:graphic>
          <a:graphicData uri="http://schemas.openxmlformats.org/drawingml/2006/table">
            <a:tbl>
              <a:tblPr firstRow="1" firstCol="1" bandRow="1">
                <a:tableStyleId>{21E4AEA4-8DFA-4A89-87EB-49C32662AFE0}</a:tableStyleId>
              </a:tblPr>
              <a:tblGrid>
                <a:gridCol w="1188975">
                  <a:extLst>
                    <a:ext uri="{9D8B030D-6E8A-4147-A177-3AD203B41FA5}">
                      <a16:colId xmlns:a16="http://schemas.microsoft.com/office/drawing/2014/main" val="20000"/>
                    </a:ext>
                  </a:extLst>
                </a:gridCol>
                <a:gridCol w="94169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92533">
                <a:tc>
                  <a:txBody>
                    <a:bodyPr/>
                    <a:lstStyle/>
                    <a:p>
                      <a:pPr marL="0" marR="0" algn="l">
                        <a:lnSpc>
                          <a:spcPct val="115000"/>
                        </a:lnSpc>
                        <a:spcBef>
                          <a:spcPts val="0"/>
                        </a:spcBef>
                        <a:spcAft>
                          <a:spcPts val="0"/>
                        </a:spcAft>
                      </a:pPr>
                      <a:r>
                        <a:rPr lang="en-US" sz="1400" dirty="0">
                          <a:effectLst/>
                        </a:rPr>
                        <a:t>Frequency</a:t>
                      </a:r>
                    </a:p>
                    <a:p>
                      <a:pPr marL="0" marR="0" algn="l">
                        <a:lnSpc>
                          <a:spcPct val="115000"/>
                        </a:lnSpc>
                        <a:spcBef>
                          <a:spcPts val="0"/>
                        </a:spcBef>
                        <a:spcAft>
                          <a:spcPts val="0"/>
                        </a:spcAft>
                      </a:pPr>
                      <a:r>
                        <a:rPr lang="en-US" sz="1400" dirty="0">
                          <a:effectLst/>
                        </a:rPr>
                        <a:t>Cell B2</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Gain</a:t>
                      </a:r>
                    </a:p>
                    <a:p>
                      <a:pPr marL="0" marR="0" algn="l">
                        <a:lnSpc>
                          <a:spcPct val="115000"/>
                        </a:lnSpc>
                        <a:spcBef>
                          <a:spcPts val="0"/>
                        </a:spcBef>
                        <a:spcAft>
                          <a:spcPts val="0"/>
                        </a:spcAft>
                      </a:pPr>
                      <a:r>
                        <a:rPr lang="en-US" sz="1400" dirty="0">
                          <a:effectLst/>
                        </a:rPr>
                        <a:t>Cell P10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400" dirty="0">
                          <a:effectLst/>
                        </a:rPr>
                        <a:t>Phase</a:t>
                      </a:r>
                    </a:p>
                    <a:p>
                      <a:pPr marL="0" marR="0" algn="l">
                        <a:lnSpc>
                          <a:spcPct val="115000"/>
                        </a:lnSpc>
                        <a:spcBef>
                          <a:spcPts val="0"/>
                        </a:spcBef>
                        <a:spcAft>
                          <a:spcPts val="0"/>
                        </a:spcAft>
                      </a:pPr>
                      <a:r>
                        <a:rPr lang="en-US" sz="1400" dirty="0">
                          <a:effectLst/>
                        </a:rPr>
                        <a:t>Cell P9</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8582">
                <a:tc>
                  <a:txBody>
                    <a:bodyPr/>
                    <a:lstStyle/>
                    <a:p>
                      <a:pPr marL="0" marR="0" algn="l">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a:rPr>
                        <a:t>-0.00045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a:rPr>
                        <a:t>8.254185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8582">
                <a:tc>
                  <a:txBody>
                    <a:bodyPr/>
                    <a:lstStyle/>
                    <a:p>
                      <a:pPr marL="0" marR="0" algn="l">
                        <a:lnSpc>
                          <a:spcPct val="115000"/>
                        </a:lnSpc>
                        <a:spcBef>
                          <a:spcPts val="0"/>
                        </a:spcBef>
                        <a:spcAft>
                          <a:spcPts val="0"/>
                        </a:spcAft>
                      </a:pPr>
                      <a:r>
                        <a:rPr lang="en-US" sz="1400" dirty="0">
                          <a:effectLst/>
                        </a:rPr>
                        <a:t>300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8582">
                <a:tc>
                  <a:txBody>
                    <a:bodyPr/>
                    <a:lstStyle/>
                    <a:p>
                      <a:pPr marL="0" marR="0" algn="l">
                        <a:lnSpc>
                          <a:spcPct val="115000"/>
                        </a:lnSpc>
                        <a:spcBef>
                          <a:spcPts val="0"/>
                        </a:spcBef>
                        <a:spcAft>
                          <a:spcPts val="0"/>
                        </a:spcAft>
                      </a:pPr>
                      <a:r>
                        <a:rPr lang="en-US" sz="1400" dirty="0">
                          <a:effectLst/>
                        </a:rPr>
                        <a:t>500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8582">
                <a:tc>
                  <a:txBody>
                    <a:bodyPr/>
                    <a:lstStyle/>
                    <a:p>
                      <a:pPr marL="0" marR="0" algn="l">
                        <a:lnSpc>
                          <a:spcPct val="115000"/>
                        </a:lnSpc>
                        <a:spcBef>
                          <a:spcPts val="0"/>
                        </a:spcBef>
                        <a:spcAft>
                          <a:spcPts val="0"/>
                        </a:spcAft>
                      </a:pPr>
                      <a:r>
                        <a:rPr lang="en-US" sz="1400" dirty="0">
                          <a:effectLst/>
                        </a:rPr>
                        <a:t>1,000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85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effectLst/>
                        </a:rPr>
                        <a:t>1,300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85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effectLst/>
                        </a:rPr>
                        <a:t>1,500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8582">
                <a:tc>
                  <a:txBody>
                    <a:bodyPr/>
                    <a:lstStyle/>
                    <a:p>
                      <a:pPr marL="0" marR="0" algn="l">
                        <a:lnSpc>
                          <a:spcPct val="115000"/>
                        </a:lnSpc>
                        <a:spcBef>
                          <a:spcPts val="0"/>
                        </a:spcBef>
                        <a:spcAft>
                          <a:spcPts val="0"/>
                        </a:spcAft>
                      </a:pPr>
                      <a:r>
                        <a:rPr lang="en-US" sz="1400" dirty="0">
                          <a:effectLst/>
                        </a:rPr>
                        <a:t>3,000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8582">
                <a:tc>
                  <a:txBody>
                    <a:bodyPr/>
                    <a:lstStyle/>
                    <a:p>
                      <a:pPr marL="0" marR="0" algn="l">
                        <a:lnSpc>
                          <a:spcPct val="115000"/>
                        </a:lnSpc>
                        <a:spcBef>
                          <a:spcPts val="0"/>
                        </a:spcBef>
                        <a:spcAft>
                          <a:spcPts val="0"/>
                        </a:spcAft>
                      </a:pPr>
                      <a:r>
                        <a:rPr lang="en-US" sz="1400" dirty="0">
                          <a:effectLst/>
                        </a:rPr>
                        <a:t>5,000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8582">
                <a:tc>
                  <a:txBody>
                    <a:bodyPr/>
                    <a:lstStyle/>
                    <a:p>
                      <a:pPr marL="0" marR="0" algn="l">
                        <a:lnSpc>
                          <a:spcPct val="115000"/>
                        </a:lnSpc>
                        <a:spcBef>
                          <a:spcPts val="0"/>
                        </a:spcBef>
                        <a:spcAft>
                          <a:spcPts val="0"/>
                        </a:spcAft>
                      </a:pPr>
                      <a:r>
                        <a:rPr lang="en-US" sz="1400" dirty="0">
                          <a:effectLst/>
                        </a:rPr>
                        <a:t>7,000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48582">
                <a:tc>
                  <a:txBody>
                    <a:bodyPr/>
                    <a:lstStyle/>
                    <a:p>
                      <a:pPr marL="0" marR="0" algn="l">
                        <a:lnSpc>
                          <a:spcPct val="115000"/>
                        </a:lnSpc>
                        <a:spcBef>
                          <a:spcPts val="0"/>
                        </a:spcBef>
                        <a:spcAft>
                          <a:spcPts val="0"/>
                        </a:spcAft>
                      </a:pPr>
                      <a:r>
                        <a:rPr lang="en-US" sz="1400" dirty="0">
                          <a:effectLst/>
                        </a:rPr>
                        <a:t>10,000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48582">
                <a:tc>
                  <a:txBody>
                    <a:bodyPr/>
                    <a:lstStyle/>
                    <a:p>
                      <a:pPr marL="0" marR="0" algn="l">
                        <a:lnSpc>
                          <a:spcPct val="115000"/>
                        </a:lnSpc>
                        <a:spcBef>
                          <a:spcPts val="0"/>
                        </a:spcBef>
                        <a:spcAft>
                          <a:spcPts val="0"/>
                        </a:spcAft>
                      </a:pPr>
                      <a:r>
                        <a:rPr lang="en-US" sz="1400" dirty="0">
                          <a:effectLst/>
                        </a:rPr>
                        <a:t>13,000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48582">
                <a:tc>
                  <a:txBody>
                    <a:bodyPr/>
                    <a:lstStyle/>
                    <a:p>
                      <a:pPr marL="0" marR="0" algn="l">
                        <a:lnSpc>
                          <a:spcPct val="115000"/>
                        </a:lnSpc>
                        <a:spcBef>
                          <a:spcPts val="0"/>
                        </a:spcBef>
                        <a:spcAft>
                          <a:spcPts val="0"/>
                        </a:spcAft>
                      </a:pPr>
                      <a:r>
                        <a:rPr lang="en-US" sz="1400" dirty="0">
                          <a:effectLst/>
                        </a:rPr>
                        <a:t>15,000</a:t>
                      </a:r>
                      <a:endParaRPr lang="en-US"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p:txBody>
          <a:bodyPr/>
          <a:lstStyle/>
          <a:p>
            <a:r>
              <a:rPr lang="en-US" dirty="0"/>
              <a:t>Digital Filter in VHDL</a:t>
            </a:r>
          </a:p>
        </p:txBody>
      </p:sp>
      <p:sp>
        <p:nvSpPr>
          <p:cNvPr id="4" name="Content Placeholder 3"/>
          <p:cNvSpPr>
            <a:spLocks noGrp="1"/>
          </p:cNvSpPr>
          <p:nvPr>
            <p:ph idx="1"/>
          </p:nvPr>
        </p:nvSpPr>
        <p:spPr>
          <a:xfrm>
            <a:off x="581736" y="1523052"/>
            <a:ext cx="8131175" cy="4324350"/>
          </a:xfrm>
        </p:spPr>
        <p:txBody>
          <a:bodyPr/>
          <a:lstStyle/>
          <a:p>
            <a:r>
              <a:rPr lang="en-US" dirty="0"/>
              <a:t>Generate the data in the table using the “second order” tab and plot the phase and magnitude plots.</a:t>
            </a:r>
          </a:p>
          <a:p>
            <a:endParaRPr lang="en-US" b="0" dirty="0"/>
          </a:p>
        </p:txBody>
      </p:sp>
      <p:sp>
        <p:nvSpPr>
          <p:cNvPr id="5" name="Slide Number Placeholder 3"/>
          <p:cNvSpPr>
            <a:spLocks noGrp="1"/>
          </p:cNvSpPr>
          <p:nvPr>
            <p:ph type="sldNum" sz="quarter" idx="10"/>
          </p:nvPr>
        </p:nvSpPr>
        <p:spPr>
          <a:xfrm>
            <a:off x="6910388" y="6321743"/>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4710" y="2388699"/>
            <a:ext cx="5375500" cy="4104465"/>
          </a:xfrm>
          <a:prstGeom prst="rect">
            <a:avLst/>
          </a:prstGeom>
          <a:noFill/>
          <a:ln>
            <a:noFill/>
          </a:ln>
        </p:spPr>
      </p:pic>
      <p:graphicFrame>
        <p:nvGraphicFramePr>
          <p:cNvPr id="21" name="Chart 20">
            <a:extLst>
              <a:ext uri="{FF2B5EF4-FFF2-40B4-BE49-F238E27FC236}">
                <a16:creationId xmlns:a16="http://schemas.microsoft.com/office/drawing/2014/main" id="{72B20998-54F7-4B10-8DA8-7371111BCC95}"/>
              </a:ext>
            </a:extLst>
          </p:cNvPr>
          <p:cNvGraphicFramePr/>
          <p:nvPr>
            <p:extLst>
              <p:ext uri="{D42A27DB-BD31-4B8C-83A1-F6EECF244321}">
                <p14:modId xmlns:p14="http://schemas.microsoft.com/office/powerpoint/2010/main" val="1477129243"/>
              </p:ext>
            </p:extLst>
          </p:nvPr>
        </p:nvGraphicFramePr>
        <p:xfrm>
          <a:off x="3304710" y="2269686"/>
          <a:ext cx="5839290" cy="2318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C30457B6-9D72-4DDE-B081-3E2F10076B18}"/>
              </a:ext>
            </a:extLst>
          </p:cNvPr>
          <p:cNvGraphicFramePr/>
          <p:nvPr>
            <p:extLst>
              <p:ext uri="{D42A27DB-BD31-4B8C-83A1-F6EECF244321}">
                <p14:modId xmlns:p14="http://schemas.microsoft.com/office/powerpoint/2010/main" val="1984224255"/>
              </p:ext>
            </p:extLst>
          </p:nvPr>
        </p:nvGraphicFramePr>
        <p:xfrm>
          <a:off x="3304710" y="4590226"/>
          <a:ext cx="5839290" cy="2223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69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VHDL</a:t>
            </a:r>
          </a:p>
        </p:txBody>
      </p:sp>
      <p:sp>
        <p:nvSpPr>
          <p:cNvPr id="4" name="Content Placeholder 3"/>
          <p:cNvSpPr>
            <a:spLocks noGrp="1"/>
          </p:cNvSpPr>
          <p:nvPr>
            <p:ph idx="1"/>
          </p:nvPr>
        </p:nvSpPr>
        <p:spPr>
          <a:xfrm>
            <a:off x="581736" y="1523052"/>
            <a:ext cx="8131175" cy="4324350"/>
          </a:xfrm>
        </p:spPr>
        <p:txBody>
          <a:bodyPr/>
          <a:lstStyle/>
          <a:p>
            <a:r>
              <a:rPr lang="en-US" dirty="0"/>
              <a:t>Use the equations presented in class to generate the coefficients for a 2</a:t>
            </a:r>
            <a:r>
              <a:rPr lang="en-US" baseline="30000" dirty="0"/>
              <a:t>nd</a:t>
            </a:r>
            <a:r>
              <a:rPr lang="en-US" dirty="0"/>
              <a:t> order low pass filter with a cut-off frequency of 300Hz.</a:t>
            </a:r>
          </a:p>
          <a:p>
            <a:endParaRPr lang="en-US" b="0" dirty="0"/>
          </a:p>
          <a:p>
            <a:endParaRPr lang="en-US" b="0" dirty="0"/>
          </a:p>
          <a:p>
            <a:endParaRPr lang="en-US" b="0" dirty="0"/>
          </a:p>
          <a:p>
            <a:endParaRPr lang="en-US" b="0" dirty="0"/>
          </a:p>
          <a:p>
            <a:r>
              <a:rPr lang="en-US" dirty="0"/>
              <a:t>Build a project around the VHDL code for this lesson.  Plug the coefficients for your filter above into the right channel filter.  Synthesize your design, download and listen to the difference between the left and right audio channels.</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44060824"/>
              </p:ext>
            </p:extLst>
          </p:nvPr>
        </p:nvGraphicFramePr>
        <p:xfrm>
          <a:off x="976045" y="2702256"/>
          <a:ext cx="6639407" cy="1814370"/>
        </p:xfrm>
        <a:graphic>
          <a:graphicData uri="http://schemas.openxmlformats.org/drawingml/2006/table">
            <a:tbl>
              <a:tblPr firstRow="1" firstCol="1" bandRow="1">
                <a:tableStyleId>{21E4AEA4-8DFA-4A89-87EB-49C32662AFE0}</a:tableStyleId>
              </a:tblPr>
              <a:tblGrid>
                <a:gridCol w="1246682">
                  <a:extLst>
                    <a:ext uri="{9D8B030D-6E8A-4147-A177-3AD203B41FA5}">
                      <a16:colId xmlns:a16="http://schemas.microsoft.com/office/drawing/2014/main" val="20000"/>
                    </a:ext>
                  </a:extLst>
                </a:gridCol>
                <a:gridCol w="1563317">
                  <a:extLst>
                    <a:ext uri="{9D8B030D-6E8A-4147-A177-3AD203B41FA5}">
                      <a16:colId xmlns:a16="http://schemas.microsoft.com/office/drawing/2014/main" val="20001"/>
                    </a:ext>
                  </a:extLst>
                </a:gridCol>
                <a:gridCol w="3829408">
                  <a:extLst>
                    <a:ext uri="{9D8B030D-6E8A-4147-A177-3AD203B41FA5}">
                      <a16:colId xmlns:a16="http://schemas.microsoft.com/office/drawing/2014/main" val="20002"/>
                    </a:ext>
                  </a:extLst>
                </a:gridCol>
              </a:tblGrid>
              <a:tr h="376585">
                <a:tc>
                  <a:txBody>
                    <a:bodyPr/>
                    <a:lstStyle/>
                    <a:p>
                      <a:pPr marL="0" marR="0" algn="l">
                        <a:lnSpc>
                          <a:spcPct val="115000"/>
                        </a:lnSpc>
                        <a:spcBef>
                          <a:spcPts val="0"/>
                        </a:spcBef>
                        <a:spcAft>
                          <a:spcPts val="0"/>
                        </a:spcAft>
                      </a:pPr>
                      <a:r>
                        <a:rPr lang="en-US" sz="1600" dirty="0">
                          <a:effectLst/>
                        </a:rPr>
                        <a:t>Coefficient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rPr>
                        <a:t>Decimal</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Fixed Point</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7557">
                <a:tc>
                  <a:txBody>
                    <a:bodyPr/>
                    <a:lstStyle/>
                    <a:p>
                      <a:pPr marL="0" marR="0" algn="l">
                        <a:lnSpc>
                          <a:spcPct val="115000"/>
                        </a:lnSpc>
                        <a:spcBef>
                          <a:spcPts val="0"/>
                        </a:spcBef>
                        <a:spcAft>
                          <a:spcPts val="0"/>
                        </a:spcAft>
                      </a:pPr>
                      <a:r>
                        <a:rPr lang="en-US" sz="1600">
                          <a:effectLst/>
                        </a:rPr>
                        <a:t>X[n-2]</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7557">
                <a:tc>
                  <a:txBody>
                    <a:bodyPr/>
                    <a:lstStyle/>
                    <a:p>
                      <a:pPr marL="0" marR="0" algn="l">
                        <a:lnSpc>
                          <a:spcPct val="115000"/>
                        </a:lnSpc>
                        <a:spcBef>
                          <a:spcPts val="0"/>
                        </a:spcBef>
                        <a:spcAft>
                          <a:spcPts val="0"/>
                        </a:spcAft>
                      </a:pPr>
                      <a:r>
                        <a:rPr lang="en-US" sz="1600">
                          <a:effectLst/>
                        </a:rPr>
                        <a:t>X[n-1]</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7557">
                <a:tc>
                  <a:txBody>
                    <a:bodyPr/>
                    <a:lstStyle/>
                    <a:p>
                      <a:pPr marL="0" marR="0" algn="l">
                        <a:lnSpc>
                          <a:spcPct val="115000"/>
                        </a:lnSpc>
                        <a:spcBef>
                          <a:spcPts val="0"/>
                        </a:spcBef>
                        <a:spcAft>
                          <a:spcPts val="0"/>
                        </a:spcAft>
                      </a:pPr>
                      <a:r>
                        <a:rPr lang="en-US" sz="1600">
                          <a:effectLst/>
                        </a:rPr>
                        <a:t>X[n-0]</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7557">
                <a:tc>
                  <a:txBody>
                    <a:bodyPr/>
                    <a:lstStyle/>
                    <a:p>
                      <a:pPr marL="0" marR="0" algn="l">
                        <a:lnSpc>
                          <a:spcPct val="115000"/>
                        </a:lnSpc>
                        <a:spcBef>
                          <a:spcPts val="0"/>
                        </a:spcBef>
                        <a:spcAft>
                          <a:spcPts val="0"/>
                        </a:spcAft>
                      </a:pPr>
                      <a:r>
                        <a:rPr lang="en-US" sz="1600">
                          <a:effectLst/>
                        </a:rPr>
                        <a:t>Y[n-1]</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7557">
                <a:tc>
                  <a:txBody>
                    <a:bodyPr/>
                    <a:lstStyle/>
                    <a:p>
                      <a:pPr marL="0" marR="0" algn="l">
                        <a:lnSpc>
                          <a:spcPct val="115000"/>
                        </a:lnSpc>
                        <a:spcBef>
                          <a:spcPts val="0"/>
                        </a:spcBef>
                        <a:spcAft>
                          <a:spcPts val="0"/>
                        </a:spcAft>
                      </a:pPr>
                      <a:r>
                        <a:rPr lang="en-US" sz="1600">
                          <a:effectLst/>
                        </a:rPr>
                        <a:t>Y[n-2]</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4785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Project Proposals Revisions Due Today</a:t>
            </a:r>
          </a:p>
          <a:p>
            <a:pPr eaLnBrk="1" hangingPunct="1">
              <a:lnSpc>
                <a:spcPct val="80000"/>
              </a:lnSpc>
            </a:pPr>
            <a:endParaRPr lang="en-US" dirty="0"/>
          </a:p>
          <a:p>
            <a:pPr eaLnBrk="1" hangingPunct="1">
              <a:lnSpc>
                <a:spcPct val="80000"/>
              </a:lnSpc>
            </a:pPr>
            <a:r>
              <a:rPr lang="en-US" dirty="0"/>
              <a:t>Digital Low Pass Filter</a:t>
            </a:r>
          </a:p>
          <a:p>
            <a:pPr lvl="1" eaLnBrk="1" hangingPunct="1">
              <a:lnSpc>
                <a:spcPct val="80000"/>
              </a:lnSpc>
            </a:pPr>
            <a:r>
              <a:rPr lang="en-US" dirty="0"/>
              <a:t>Digital Filter in Theory</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cap="none" dirty="0"/>
              <a:t>Digital Filter in Theory</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Theory</a:t>
            </a:r>
          </a:p>
        </p:txBody>
      </p:sp>
      <p:sp>
        <p:nvSpPr>
          <p:cNvPr id="4" name="Content Placeholder 3"/>
          <p:cNvSpPr>
            <a:spLocks noGrp="1"/>
          </p:cNvSpPr>
          <p:nvPr>
            <p:ph idx="1"/>
          </p:nvPr>
        </p:nvSpPr>
        <p:spPr>
          <a:xfrm>
            <a:off x="581736" y="1523052"/>
            <a:ext cx="8131175" cy="4324350"/>
          </a:xfrm>
        </p:spPr>
        <p:txBody>
          <a:bodyPr/>
          <a:lstStyle/>
          <a:p>
            <a:r>
              <a:rPr lang="en-US" b="0" dirty="0"/>
              <a:t>In today's class we will be building filters. </a:t>
            </a:r>
          </a:p>
          <a:p>
            <a:r>
              <a:rPr lang="en-US" b="0" dirty="0"/>
              <a:t>Our filters are called Infinite Impulse Response filter (IIR) because if they are given an impulse as an input signal, it will "ring" forever (i.e., have an infinite impulse response).</a:t>
            </a:r>
          </a:p>
          <a:p>
            <a:pPr lvl="1"/>
            <a:r>
              <a:rPr lang="en-US" b="0" dirty="0"/>
              <a:t>From within this broad class of filters, we will be examining Biquadratic so names because the system function consists of two quadratic equations.</a:t>
            </a:r>
          </a:p>
          <a:p>
            <a:r>
              <a:rPr lang="en-US" b="0" dirty="0"/>
              <a:t>You can build a digital version of the analog filters we discussed last lecture. </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2176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Theory</a:t>
            </a:r>
          </a:p>
        </p:txBody>
      </p:sp>
      <p:sp>
        <p:nvSpPr>
          <p:cNvPr id="4" name="Content Placeholder 3"/>
          <p:cNvSpPr>
            <a:spLocks noGrp="1"/>
          </p:cNvSpPr>
          <p:nvPr>
            <p:ph idx="1"/>
          </p:nvPr>
        </p:nvSpPr>
        <p:spPr>
          <a:xfrm>
            <a:off x="581736" y="1523052"/>
            <a:ext cx="8131175" cy="4324350"/>
          </a:xfrm>
        </p:spPr>
        <p:txBody>
          <a:bodyPr/>
          <a:lstStyle/>
          <a:p>
            <a:r>
              <a:rPr lang="en-US" b="0" dirty="0"/>
              <a:t>The process of calculating a filtered output y(t) is described by the following imaged, a slightly modified version that I copied from the Wikipedia page on </a:t>
            </a:r>
            <a:r>
              <a:rPr lang="en-US" b="0" dirty="0">
                <a:hlinkClick r:id="rId2"/>
              </a:rPr>
              <a:t>Digital </a:t>
            </a:r>
            <a:r>
              <a:rPr lang="en-US" b="0" dirty="0" err="1">
                <a:hlinkClick r:id="rId2"/>
              </a:rPr>
              <a:t>Biquad</a:t>
            </a:r>
            <a:r>
              <a:rPr lang="en-US" b="0" dirty="0">
                <a:hlinkClick r:id="rId2"/>
              </a:rPr>
              <a:t> Filters</a:t>
            </a:r>
            <a:r>
              <a:rPr lang="en-US" b="0" dirty="0"/>
              <a:t>.</a:t>
            </a:r>
          </a:p>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pic>
        <p:nvPicPr>
          <p:cNvPr id="1026" name="Picture 2" descr="http://ece.ninja/383/lecture/img/lecture26-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716" y="3041306"/>
            <a:ext cx="5781059" cy="338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0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Theory</a:t>
            </a:r>
          </a:p>
        </p:txBody>
      </p:sp>
      <p:sp>
        <p:nvSpPr>
          <p:cNvPr id="4" name="Content Placeholder 3"/>
          <p:cNvSpPr>
            <a:spLocks noGrp="1"/>
          </p:cNvSpPr>
          <p:nvPr>
            <p:ph idx="1"/>
          </p:nvPr>
        </p:nvSpPr>
        <p:spPr>
          <a:xfrm>
            <a:off x="581736" y="1523052"/>
            <a:ext cx="8131175" cy="4324350"/>
          </a:xfrm>
        </p:spPr>
        <p:txBody>
          <a:bodyPr/>
          <a:lstStyle/>
          <a:p>
            <a:r>
              <a:rPr lang="en-US" b="0" dirty="0"/>
              <a:t>Some comments are in order.</a:t>
            </a:r>
          </a:p>
          <a:p>
            <a:r>
              <a:rPr lang="en-US" b="0" dirty="0"/>
              <a:t>The input stream of digitized inputs is described by x(t). The blocks labeled "z-1" is a delay block. We will call the nodes below each of the blocks on the left side as x(t-1) and x(t-2), in order to indicate that they are 1 and 2 time units older than x(t). Note that x(t-2) will get the value of x(t-1), in 1 time unit from now. Likewise y(t-1) and y(t-2) are the old outputs 1 and 2 time units ago.</a:t>
            </a:r>
          </a:p>
          <a:p>
            <a:r>
              <a:rPr lang="en-US" b="0" dirty="0"/>
              <a:t>The triangles are multipliers, the two inputs to the multiplier are the input to the triangle and the variable above or below.</a:t>
            </a:r>
          </a:p>
          <a:p>
            <a:r>
              <a:rPr lang="en-US" b="0" dirty="0"/>
              <a:t>The circles with "+" inside of them are adders.</a:t>
            </a:r>
          </a:p>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32076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Theory</a:t>
            </a:r>
          </a:p>
        </p:txBody>
      </p:sp>
      <p:sp>
        <p:nvSpPr>
          <p:cNvPr id="4" name="Content Placeholder 3"/>
          <p:cNvSpPr>
            <a:spLocks noGrp="1"/>
          </p:cNvSpPr>
          <p:nvPr>
            <p:ph idx="1"/>
          </p:nvPr>
        </p:nvSpPr>
        <p:spPr>
          <a:xfrm>
            <a:off x="581736" y="1523052"/>
            <a:ext cx="8131175" cy="4324350"/>
          </a:xfrm>
        </p:spPr>
        <p:txBody>
          <a:bodyPr/>
          <a:lstStyle/>
          <a:p>
            <a:r>
              <a:rPr lang="fr-FR" sz="2800" dirty="0"/>
              <a:t>output y(t) = x(t)*b</a:t>
            </a:r>
            <a:r>
              <a:rPr lang="fr-FR" sz="2800" baseline="-25000" dirty="0"/>
              <a:t>0</a:t>
            </a:r>
            <a:r>
              <a:rPr lang="fr-FR" sz="2800" dirty="0"/>
              <a:t> + x(t-1)*b</a:t>
            </a:r>
            <a:r>
              <a:rPr lang="fr-FR" sz="2800" baseline="-25000" dirty="0"/>
              <a:t>1</a:t>
            </a:r>
            <a:r>
              <a:rPr lang="fr-FR" sz="2800" dirty="0"/>
              <a:t> + x(t-2)*b</a:t>
            </a:r>
            <a:r>
              <a:rPr lang="fr-FR" sz="2800" baseline="-25000" dirty="0"/>
              <a:t>2</a:t>
            </a:r>
            <a:r>
              <a:rPr lang="fr-FR" sz="2800" dirty="0"/>
              <a:t> - y(t-1)*a</a:t>
            </a:r>
            <a:r>
              <a:rPr lang="fr-FR" sz="2800" baseline="-25000" dirty="0"/>
              <a:t>1</a:t>
            </a:r>
            <a:r>
              <a:rPr lang="fr-FR" sz="2800" dirty="0"/>
              <a:t> - y(t-2)*a</a:t>
            </a:r>
            <a:r>
              <a:rPr lang="fr-FR" sz="2800" baseline="-25000" dirty="0"/>
              <a:t>2</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pic>
        <p:nvPicPr>
          <p:cNvPr id="1026" name="Picture 2" descr="http://ece.ninja/383/lecture/img/lecture2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716" y="3041306"/>
            <a:ext cx="5781059" cy="338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69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Filter in Theory</a:t>
            </a:r>
          </a:p>
        </p:txBody>
      </p:sp>
      <p:sp>
        <p:nvSpPr>
          <p:cNvPr id="4" name="Content Placeholder 3"/>
          <p:cNvSpPr>
            <a:spLocks noGrp="1"/>
          </p:cNvSpPr>
          <p:nvPr>
            <p:ph idx="1"/>
          </p:nvPr>
        </p:nvSpPr>
        <p:spPr>
          <a:xfrm>
            <a:off x="581736" y="1523052"/>
            <a:ext cx="8131175" cy="4324350"/>
          </a:xfrm>
        </p:spPr>
        <p:txBody>
          <a:bodyPr/>
          <a:lstStyle/>
          <a:p>
            <a:r>
              <a:rPr lang="fr-FR" sz="2800" dirty="0"/>
              <a:t>b</a:t>
            </a:r>
            <a:r>
              <a:rPr lang="fr-FR" sz="2800" baseline="-25000" dirty="0"/>
              <a:t>0</a:t>
            </a:r>
            <a:r>
              <a:rPr lang="fr-FR" sz="2800" dirty="0"/>
              <a:t>, b</a:t>
            </a:r>
            <a:r>
              <a:rPr lang="fr-FR" sz="2800" baseline="-25000" dirty="0"/>
              <a:t>1</a:t>
            </a:r>
            <a:r>
              <a:rPr lang="fr-FR" sz="2800" dirty="0"/>
              <a:t>, b</a:t>
            </a:r>
            <a:r>
              <a:rPr lang="fr-FR" sz="2800" baseline="-25000" dirty="0"/>
              <a:t>2</a:t>
            </a:r>
            <a:r>
              <a:rPr lang="fr-FR" sz="2800" dirty="0"/>
              <a:t>, -a</a:t>
            </a:r>
            <a:r>
              <a:rPr lang="fr-FR" sz="2800" baseline="-25000" dirty="0"/>
              <a:t>1</a:t>
            </a:r>
            <a:r>
              <a:rPr lang="fr-FR" sz="2800" dirty="0"/>
              <a:t>, &amp; -a</a:t>
            </a:r>
            <a:r>
              <a:rPr lang="fr-FR" sz="2800" baseline="-25000" dirty="0"/>
              <a:t>2</a:t>
            </a:r>
            <a:r>
              <a:rPr lang="fr-FR" sz="2800" dirty="0"/>
              <a:t> </a:t>
            </a:r>
            <a:r>
              <a:rPr lang="fr-FR" sz="2800" dirty="0" err="1"/>
              <a:t>depend</a:t>
            </a:r>
            <a:r>
              <a:rPr lang="fr-FR" sz="2800" dirty="0"/>
              <a:t> on f</a:t>
            </a:r>
            <a:r>
              <a:rPr lang="fr-FR" sz="2800" baseline="-25000" dirty="0"/>
              <a:t>0</a:t>
            </a:r>
            <a:r>
              <a:rPr lang="fr-FR" sz="2800" dirty="0"/>
              <a:t> &amp; </a:t>
            </a:r>
            <a:r>
              <a:rPr lang="fr-FR" sz="2800" dirty="0" err="1"/>
              <a:t>f</a:t>
            </a:r>
            <a:r>
              <a:rPr lang="fr-FR" sz="2800" baseline="-25000" dirty="0" err="1"/>
              <a:t>s</a:t>
            </a:r>
            <a:r>
              <a:rPr lang="fr-FR" sz="2800" dirty="0"/>
              <a:t>=48KHz</a:t>
            </a:r>
          </a:p>
          <a:p>
            <a:r>
              <a:rPr lang="fr-FR" sz="2800" dirty="0"/>
              <a:t>output y(t) = x(t)*b</a:t>
            </a:r>
            <a:r>
              <a:rPr lang="fr-FR" sz="2800" baseline="-25000" dirty="0"/>
              <a:t>0</a:t>
            </a:r>
            <a:r>
              <a:rPr lang="fr-FR" sz="2800" dirty="0"/>
              <a:t> + x(t-1)*b</a:t>
            </a:r>
            <a:r>
              <a:rPr lang="fr-FR" sz="2800" baseline="-25000" dirty="0"/>
              <a:t>1</a:t>
            </a:r>
            <a:r>
              <a:rPr lang="fr-FR" sz="2800" dirty="0"/>
              <a:t> + x(t-2)*b</a:t>
            </a:r>
            <a:r>
              <a:rPr lang="fr-FR" sz="2800" baseline="-25000" dirty="0"/>
              <a:t>2</a:t>
            </a:r>
            <a:r>
              <a:rPr lang="fr-FR" sz="2800" dirty="0"/>
              <a:t> - y(t-1)*a</a:t>
            </a:r>
            <a:r>
              <a:rPr lang="fr-FR" sz="2800" baseline="-25000" dirty="0"/>
              <a:t>1</a:t>
            </a:r>
            <a:r>
              <a:rPr lang="fr-FR" sz="2800" dirty="0"/>
              <a:t> - y(t-2)*a</a:t>
            </a:r>
            <a:r>
              <a:rPr lang="fr-FR" sz="2800" baseline="-25000" dirty="0"/>
              <a:t>2</a:t>
            </a:r>
          </a:p>
          <a:p>
            <a:endParaRPr lang="en-US" sz="2800"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pic>
        <p:nvPicPr>
          <p:cNvPr id="1026" name="Picture 2" descr="http://ece.ninja/383/lecture/img/lecture2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716" y="3041306"/>
            <a:ext cx="5781059" cy="3380889"/>
          </a:xfrm>
          <a:prstGeom prst="rect">
            <a:avLst/>
          </a:prstGeom>
          <a:noFill/>
          <a:extLst>
            <a:ext uri="{909E8E84-426E-40DD-AFC4-6F175D3DCCD1}">
              <a14:hiddenFill xmlns:a14="http://schemas.microsoft.com/office/drawing/2010/main">
                <a:solidFill>
                  <a:srgbClr val="FFFFFF"/>
                </a:solidFill>
              </a14:hiddenFill>
            </a:ext>
          </a:extLst>
        </p:spPr>
      </p:pic>
      <p:sp>
        <p:nvSpPr>
          <p:cNvPr id="8" name="Callout: Line 7">
            <a:extLst>
              <a:ext uri="{FF2B5EF4-FFF2-40B4-BE49-F238E27FC236}">
                <a16:creationId xmlns:a16="http://schemas.microsoft.com/office/drawing/2014/main" id="{7F333F1D-8D2C-46E0-A5D1-781F4B087623}"/>
              </a:ext>
            </a:extLst>
          </p:cNvPr>
          <p:cNvSpPr/>
          <p:nvPr/>
        </p:nvSpPr>
        <p:spPr bwMode="auto">
          <a:xfrm>
            <a:off x="193580" y="3170738"/>
            <a:ext cx="1198340" cy="783772"/>
          </a:xfrm>
          <a:prstGeom prst="borderCallout1">
            <a:avLst>
              <a:gd name="adj1" fmla="val -4583"/>
              <a:gd name="adj2" fmla="val 50909"/>
              <a:gd name="adj3" fmla="val -156321"/>
              <a:gd name="adj4" fmla="val 119621"/>
            </a:avLst>
          </a:prstGeom>
          <a:solidFill>
            <a:srgbClr val="FFFF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pitchFamily="34" charset="0"/>
              </a:rPr>
              <a:t>Coefficients</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Q2.16</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format</a:t>
            </a:r>
            <a:endParaRPr kumimoji="0" lang="en-US" sz="1400" b="0" i="0" u="none" strike="noStrike" cap="none" normalizeH="0" baseline="0" dirty="0">
              <a:ln>
                <a:noFill/>
              </a:ln>
              <a:effectLst/>
              <a:latin typeface="Arial" pitchFamily="34" charset="0"/>
            </a:endParaRPr>
          </a:p>
        </p:txBody>
      </p:sp>
      <p:sp>
        <p:nvSpPr>
          <p:cNvPr id="9" name="Callout: Line 8">
            <a:extLst>
              <a:ext uri="{FF2B5EF4-FFF2-40B4-BE49-F238E27FC236}">
                <a16:creationId xmlns:a16="http://schemas.microsoft.com/office/drawing/2014/main" id="{E2934013-CDAF-40CF-A386-FCFD1342915A}"/>
              </a:ext>
            </a:extLst>
          </p:cNvPr>
          <p:cNvSpPr/>
          <p:nvPr/>
        </p:nvSpPr>
        <p:spPr bwMode="auto">
          <a:xfrm>
            <a:off x="792750" y="3998182"/>
            <a:ext cx="1198340" cy="783772"/>
          </a:xfrm>
          <a:prstGeom prst="borderCallout1">
            <a:avLst>
              <a:gd name="adj1" fmla="val -4583"/>
              <a:gd name="adj2" fmla="val 50909"/>
              <a:gd name="adj3" fmla="val -142062"/>
              <a:gd name="adj4" fmla="val 120468"/>
            </a:avLst>
          </a:prstGeom>
          <a:solidFill>
            <a:srgbClr val="FFFF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Feedback</a:t>
            </a:r>
            <a:endParaRPr kumimoji="0" lang="en-US" sz="1400" b="0" i="0" u="none" strike="noStrike" cap="none" normalizeH="0" baseline="0" dirty="0">
              <a:ln>
                <a:noFill/>
              </a:ln>
              <a:effectLst/>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Q18.0</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format</a:t>
            </a:r>
            <a:endParaRPr kumimoji="0" lang="en-US" sz="1400" b="0" i="0" u="none" strike="noStrike" cap="none" normalizeH="0" baseline="0" dirty="0">
              <a:ln>
                <a:noFill/>
              </a:ln>
              <a:effectLst/>
              <a:latin typeface="Arial"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79A054-85EE-46A5-A670-F13DB8B52E3E}"/>
                  </a:ext>
                </a:extLst>
              </p:cNvPr>
              <p:cNvSpPr txBox="1"/>
              <p:nvPr/>
            </p:nvSpPr>
            <p:spPr>
              <a:xfrm>
                <a:off x="1579880" y="4812927"/>
                <a:ext cx="5984240" cy="1200329"/>
              </a:xfrm>
              <a:prstGeom prst="rect">
                <a:avLst/>
              </a:prstGeom>
              <a:solidFill>
                <a:srgbClr val="FFFF00"/>
              </a:solidFill>
              <a:ln>
                <a:solidFill>
                  <a:schemeClr val="tx1"/>
                </a:solidFill>
              </a:ln>
            </p:spPr>
            <p:txBody>
              <a:bodyPr wrap="square" lIns="91440" tIns="45720" rIns="91440" bIns="45720" rtlCol="0">
                <a:spAutoFit/>
              </a:bodyPr>
              <a:lstStyle/>
              <a:p>
                <a:pPr>
                  <a:spcBef>
                    <a:spcPts val="0"/>
                  </a:spcBef>
                </a:pPr>
                <a:r>
                  <a:rPr lang="en-US" dirty="0"/>
                  <a:t>In the Filter Demo:</a:t>
                </a:r>
              </a:p>
              <a:p>
                <a:pPr>
                  <a:spcBef>
                    <a:spcPts val="0"/>
                  </a:spcBef>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𝑄</m:t>
                      </m:r>
                      <m:r>
                        <a:rPr lang="en-US" i="1" dirty="0">
                          <a:latin typeface="Cambria Math" panose="02040503050406030204" pitchFamily="18" charset="0"/>
                        </a:rPr>
                        <m:t>2.30 ∗ </m:t>
                      </m:r>
                      <m:r>
                        <a:rPr lang="en-US" i="1" dirty="0">
                          <a:latin typeface="Cambria Math" panose="02040503050406030204" pitchFamily="18" charset="0"/>
                        </a:rPr>
                        <m:t>𝑄</m:t>
                      </m:r>
                      <m:r>
                        <a:rPr lang="en-US" i="1" dirty="0">
                          <a:latin typeface="Cambria Math" panose="02040503050406030204" pitchFamily="18" charset="0"/>
                        </a:rPr>
                        <m:t>18.0 </m:t>
                      </m:r>
                      <m:r>
                        <m:rPr>
                          <m:nor/>
                        </m:rPr>
                        <a:rPr lang="en-US" dirty="0"/>
                        <m:t></m:t>
                      </m:r>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20.16</m:t>
                      </m:r>
                    </m:oMath>
                  </m:oMathPara>
                </a14:m>
                <a:endParaRPr lang="en-US" dirty="0"/>
              </a:p>
              <a:p>
                <a:pPr>
                  <a:spcBef>
                    <a:spcPts val="0"/>
                  </a:spcBef>
                </a:pPr>
                <a:r>
                  <a:rPr lang="en-US" dirty="0"/>
                  <a:t>We use least sig 18 Bits of the whole number</a:t>
                </a:r>
                <a:endParaRPr lang="en-US" sz="1800" b="0" i="1" dirty="0">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0279A054-85EE-46A5-A670-F13DB8B52E3E}"/>
                  </a:ext>
                </a:extLst>
              </p:cNvPr>
              <p:cNvSpPr txBox="1">
                <a:spLocks noRot="1" noChangeAspect="1" noMove="1" noResize="1" noEditPoints="1" noAdjustHandles="1" noChangeArrowheads="1" noChangeShapeType="1" noTextEdit="1"/>
              </p:cNvSpPr>
              <p:nvPr/>
            </p:nvSpPr>
            <p:spPr>
              <a:xfrm>
                <a:off x="1579880" y="4812927"/>
                <a:ext cx="5984240" cy="1200329"/>
              </a:xfrm>
              <a:prstGeom prst="rect">
                <a:avLst/>
              </a:prstGeom>
              <a:blipFill>
                <a:blip r:embed="rId3"/>
                <a:stretch>
                  <a:fillRect l="-1423" t="-3535" b="-10606"/>
                </a:stretch>
              </a:blipFill>
              <a:ln>
                <a:solidFill>
                  <a:schemeClr val="tx1"/>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12A3B-60DB-4B43-8C46-381A65A21165}"/>
              </a:ext>
            </a:extLst>
          </p:cNvPr>
          <p:cNvSpPr txBox="1"/>
          <p:nvPr/>
        </p:nvSpPr>
        <p:spPr>
          <a:xfrm>
            <a:off x="1579880" y="6012940"/>
            <a:ext cx="5984240" cy="830997"/>
          </a:xfrm>
          <a:prstGeom prst="rect">
            <a:avLst/>
          </a:prstGeom>
          <a:solidFill>
            <a:srgbClr val="FFFF00"/>
          </a:solidFill>
          <a:ln>
            <a:solidFill>
              <a:schemeClr val="tx1"/>
            </a:solidFill>
          </a:ln>
        </p:spPr>
        <p:txBody>
          <a:bodyPr wrap="square" lIns="91440" tIns="45720" rIns="91440" bIns="45720" rtlCol="0">
            <a:spAutoFit/>
          </a:bodyPr>
          <a:lstStyle/>
          <a:p>
            <a:pPr>
              <a:spcBef>
                <a:spcPts val="0"/>
              </a:spcBef>
            </a:pPr>
            <a:r>
              <a:rPr lang="en-US" dirty="0"/>
              <a:t>All Synchronous systems have history (i.e. feedback to the inputs)</a:t>
            </a:r>
            <a:endParaRPr lang="en-US" sz="1800" b="0" i="1" dirty="0">
              <a:latin typeface="Cambria Math" panose="02040503050406030204" pitchFamily="18" charset="0"/>
            </a:endParaRPr>
          </a:p>
        </p:txBody>
      </p:sp>
      <p:sp>
        <p:nvSpPr>
          <p:cNvPr id="12" name="Callout: Line 11">
            <a:extLst>
              <a:ext uri="{FF2B5EF4-FFF2-40B4-BE49-F238E27FC236}">
                <a16:creationId xmlns:a16="http://schemas.microsoft.com/office/drawing/2014/main" id="{CB1190D0-61BA-459B-B9A1-94F633DAD15C}"/>
              </a:ext>
            </a:extLst>
          </p:cNvPr>
          <p:cNvSpPr/>
          <p:nvPr/>
        </p:nvSpPr>
        <p:spPr bwMode="auto">
          <a:xfrm>
            <a:off x="7363923" y="3725303"/>
            <a:ext cx="1348987" cy="783772"/>
          </a:xfrm>
          <a:prstGeom prst="borderCallout1">
            <a:avLst>
              <a:gd name="adj1" fmla="val -4583"/>
              <a:gd name="adj2" fmla="val 50909"/>
              <a:gd name="adj3" fmla="val -174470"/>
              <a:gd name="adj4" fmla="val -6238"/>
            </a:avLst>
          </a:prstGeom>
          <a:solidFill>
            <a:srgbClr val="FFFF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Product would be 32 Bits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Arial" pitchFamily="34" charset="0"/>
              </a:rPr>
              <a:t>(i.e. Q20.16)</a:t>
            </a:r>
            <a:endParaRPr kumimoji="0" lang="en-US" sz="1400" b="0" i="0" u="none" strike="noStrike" cap="none" normalizeH="0" baseline="0" dirty="0">
              <a:ln>
                <a:noFill/>
              </a:ln>
              <a:effectLst/>
              <a:latin typeface="Arial" pitchFamily="34" charset="0"/>
            </a:endParaRPr>
          </a:p>
        </p:txBody>
      </p:sp>
    </p:spTree>
    <p:extLst>
      <p:ext uri="{BB962C8B-B14F-4D97-AF65-F5344CB8AC3E}">
        <p14:creationId xmlns:p14="http://schemas.microsoft.com/office/powerpoint/2010/main" val="33280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Order Tab</a:t>
            </a:r>
          </a:p>
        </p:txBody>
      </p:sp>
      <p:sp>
        <p:nvSpPr>
          <p:cNvPr id="4" name="Content Placeholder 3"/>
          <p:cNvSpPr>
            <a:spLocks noGrp="1"/>
          </p:cNvSpPr>
          <p:nvPr>
            <p:ph idx="1"/>
          </p:nvPr>
        </p:nvSpPr>
        <p:spPr>
          <a:xfrm>
            <a:off x="581736" y="1523052"/>
            <a:ext cx="8131175" cy="4324350"/>
          </a:xfrm>
        </p:spPr>
        <p:txBody>
          <a:bodyPr/>
          <a:lstStyle/>
          <a:p>
            <a:endParaRPr lang="en-US" sz="2800"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pic>
        <p:nvPicPr>
          <p:cNvPr id="2050" name="Picture 2" descr="http://ece.ninja/383/lecture/img/lecture26-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1429"/>
            <a:ext cx="9144000" cy="512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71527"/>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13816</TotalTime>
  <Words>973</Words>
  <Application>Microsoft Office PowerPoint</Application>
  <PresentationFormat>On-screen Show (4:3)</PresentationFormat>
  <Paragraphs>165</Paragraphs>
  <Slides>15</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Cambria Math</vt:lpstr>
      <vt:lpstr>Arial</vt:lpstr>
      <vt:lpstr>Century Schoolbook</vt:lpstr>
      <vt:lpstr>Wingdings</vt:lpstr>
      <vt:lpstr>Times New Roman</vt:lpstr>
      <vt:lpstr>Calibri</vt:lpstr>
      <vt:lpstr>1_Blank Presentation</vt:lpstr>
      <vt:lpstr>CSCE 436 – Advanced Embedded Systems Lecture 28 – Digital Low Pass Filter</vt:lpstr>
      <vt:lpstr>Lesson Outline</vt:lpstr>
      <vt:lpstr>Digital Filter in Theory</vt:lpstr>
      <vt:lpstr>Digital Filter in Theory</vt:lpstr>
      <vt:lpstr>Digital Filter in Theory</vt:lpstr>
      <vt:lpstr>Digital Filter in Theory</vt:lpstr>
      <vt:lpstr>Digital Filter in Theory</vt:lpstr>
      <vt:lpstr>Digital Filter in Theory</vt:lpstr>
      <vt:lpstr>Second Order Tab</vt:lpstr>
      <vt:lpstr>Coefficient Tab</vt:lpstr>
      <vt:lpstr>Fixed Point Tab</vt:lpstr>
      <vt:lpstr>Digital Filter in VHDL</vt:lpstr>
      <vt:lpstr>Digital Filter in VHDL</vt:lpstr>
      <vt:lpstr>Digital Filter in VHDL</vt:lpstr>
      <vt:lpstr>Digital Filter in VHDL</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Capt USAF USAFA USAFA/DFEC</dc:creator>
  <cp:lastModifiedBy>Jeffrey Falkinburg</cp:lastModifiedBy>
  <cp:revision>718</cp:revision>
  <cp:lastPrinted>2014-08-12T17:37:01Z</cp:lastPrinted>
  <dcterms:created xsi:type="dcterms:W3CDTF">2001-06-27T14:08:57Z</dcterms:created>
  <dcterms:modified xsi:type="dcterms:W3CDTF">2020-03-18T16:11:02Z</dcterms:modified>
</cp:coreProperties>
</file>