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4"/>
  </p:notesMasterIdLst>
  <p:handoutMasterIdLst>
    <p:handoutMasterId r:id="rId35"/>
  </p:handoutMasterIdLst>
  <p:sldIdLst>
    <p:sldId id="383" r:id="rId2"/>
    <p:sldId id="300" r:id="rId3"/>
    <p:sldId id="356" r:id="rId4"/>
    <p:sldId id="358" r:id="rId5"/>
    <p:sldId id="359" r:id="rId6"/>
    <p:sldId id="360" r:id="rId7"/>
    <p:sldId id="387" r:id="rId8"/>
    <p:sldId id="361" r:id="rId9"/>
    <p:sldId id="362" r:id="rId10"/>
    <p:sldId id="363" r:id="rId11"/>
    <p:sldId id="380" r:id="rId12"/>
    <p:sldId id="364" r:id="rId13"/>
    <p:sldId id="384" r:id="rId14"/>
    <p:sldId id="367" r:id="rId15"/>
    <p:sldId id="368" r:id="rId16"/>
    <p:sldId id="386" r:id="rId17"/>
    <p:sldId id="385" r:id="rId18"/>
    <p:sldId id="381" r:id="rId19"/>
    <p:sldId id="365" r:id="rId20"/>
    <p:sldId id="369" r:id="rId21"/>
    <p:sldId id="388" r:id="rId22"/>
    <p:sldId id="374" r:id="rId23"/>
    <p:sldId id="366" r:id="rId24"/>
    <p:sldId id="371" r:id="rId25"/>
    <p:sldId id="389" r:id="rId26"/>
    <p:sldId id="372" r:id="rId27"/>
    <p:sldId id="375" r:id="rId28"/>
    <p:sldId id="373" r:id="rId29"/>
    <p:sldId id="376" r:id="rId30"/>
    <p:sldId id="377" r:id="rId31"/>
    <p:sldId id="378" r:id="rId32"/>
    <p:sldId id="379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4" autoAdjust="0"/>
  </p:normalViewPr>
  <p:slideViewPr>
    <p:cSldViewPr snapToGrid="0">
      <p:cViewPr varScale="1">
        <p:scale>
          <a:sx n="81" d="100"/>
          <a:sy n="81" d="100"/>
        </p:scale>
        <p:origin x="14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86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0FCD54C7-7181-400D-9449-EBC4D4A20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16109"/>
            <a:ext cx="5140112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B521704A-D1DF-485C-B173-B5BBD5DD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Observed frequency chart shows amplitude vs frequency.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21704A-D1DF-485C-B173-B5BBD5DDB5B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51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2.4 decades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(-20dB/decade = -48 dB/x decades)</a:t>
            </a:r>
          </a:p>
          <a:p>
            <a:r>
              <a:rPr lang="en-US" dirty="0"/>
              <a:t>factor of 251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(10^2.4 = 251)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F_s - 2K = 2K * 10^2.4 = 502.38KHz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21704A-D1DF-485C-B173-B5BBD5DDB5B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90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8C5A4DAF-56DC-4AE8-9FF2-4E08AFC324D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5239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25308E9-4C78-4EFD-B4A8-33BA58CE79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48100" y="2275840"/>
            <a:ext cx="4762500" cy="1905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Briefing Topic Title Goes Here</a:t>
            </a:r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4FC9342A-D5A3-4C57-B76B-951E09D2268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2200" y="630584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BADFD5E0-BB0D-4197-9CED-6052C29EBBB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17368" y="1548636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10" name="Picture 9" descr="Nebraska_N_RGB.png">
            <a:extLst>
              <a:ext uri="{FF2B5EF4-FFF2-40B4-BE49-F238E27FC236}">
                <a16:creationId xmlns:a16="http://schemas.microsoft.com/office/drawing/2014/main" id="{63277698-9504-4E2D-A21C-F148511AA0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35" y="2302225"/>
            <a:ext cx="1815450" cy="1692456"/>
          </a:xfrm>
          <a:prstGeom prst="rect">
            <a:avLst/>
          </a:prstGeom>
        </p:spPr>
      </p:pic>
      <p:pic>
        <p:nvPicPr>
          <p:cNvPr id="11" name="Picture 10" descr="1505.028 Toolbox PPT_Sidebar_1a.jpg">
            <a:extLst>
              <a:ext uri="{FF2B5EF4-FFF2-40B4-BE49-F238E27FC236}">
                <a16:creationId xmlns:a16="http://schemas.microsoft.com/office/drawing/2014/main" id="{81977AAA-1C15-477D-98D1-949865BBE0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531540" y="4256069"/>
            <a:ext cx="2871639" cy="1368795"/>
          </a:xfrm>
          <a:prstGeom prst="rect">
            <a:avLst/>
          </a:prstGeom>
        </p:spPr>
      </p:pic>
      <p:sp>
        <p:nvSpPr>
          <p:cNvPr id="12" name="Line 15">
            <a:extLst>
              <a:ext uri="{FF2B5EF4-FFF2-40B4-BE49-F238E27FC236}">
                <a16:creationId xmlns:a16="http://schemas.microsoft.com/office/drawing/2014/main" id="{6869CA99-F384-49C4-98A3-C0A7563D717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4144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id="{FCFC9ECE-3E14-42E1-9CBF-215CCFDFF78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0430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54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567F1F5-194A-4EF4-8702-89EFF55C2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4E03DF-8FF9-4CC1-81A9-7D65C03EA82B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26 March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3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1B54694-5A4F-4DDE-A246-90E7B842F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DCB877-6D3E-4BCA-8EC7-D4670F81984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26 March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9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0100" y="1536700"/>
            <a:ext cx="8131175" cy="43243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4A63687-7E6C-4DE0-9BEB-878944814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D8F38-5EEC-4D31-B27F-2563D8A07911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26 March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7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96941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26 March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1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83EF015-741B-43DE-8A3A-BDAB09921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E6BC4E5-C517-43F2-870E-64EFEEF1198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26 March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8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4E23353-4FEE-4528-8A35-E06682B0B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C7A53D6-9E1F-476B-811C-8B0D7D6C129D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26 March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5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8D331FD-6F1F-4D9B-AF9A-483E3CAF7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20B285-4050-43FA-AADB-0920DF539A7F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26 March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4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FF413A6-C1B6-4F62-8CFB-187CFCE21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A175A4-5690-4F6B-983E-B173AF56C5D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26 March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3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B30F739-B175-493E-BCB7-A2F184EDE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B5E55D-52CC-4139-85F7-657F2B75D19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26 March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AA4FB6B9-BF17-439A-AF11-BF4CD9B97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5EA206-6CCF-4F3A-B44D-6D7AD10113F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26 March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3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49A2477-CE7E-45C6-B43D-4B971EC74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98E6776-D5C5-46E4-88B5-BCF57C743C8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26 March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5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0388" y="6253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9C0791-D0EA-4F3B-9503-D0DBAFE8CE0E}" type="slidenum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id="{A4648182-76CD-4DB1-877F-3F36F15BDBA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5C960D4E-DE01-422B-B30B-B0D8C7E70D8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Box 43">
            <a:extLst>
              <a:ext uri="{FF2B5EF4-FFF2-40B4-BE49-F238E27FC236}">
                <a16:creationId xmlns:a16="http://schemas.microsoft.com/office/drawing/2014/main" id="{715D504D-C831-46C5-99AA-51132979B8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CSCE 436 – Advanced Embedded Systems</a:t>
            </a:r>
          </a:p>
        </p:txBody>
      </p:sp>
      <p:pic>
        <p:nvPicPr>
          <p:cNvPr id="13" name="Picture 12" descr="1505.028 Toolbox PPT_Sidebar_1a.jpg">
            <a:extLst>
              <a:ext uri="{FF2B5EF4-FFF2-40B4-BE49-F238E27FC236}">
                <a16:creationId xmlns:a16="http://schemas.microsoft.com/office/drawing/2014/main" id="{05DA99B1-6AEE-49C8-875A-19033D5355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7972" y="196902"/>
            <a:ext cx="1896812" cy="90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9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onics-tutorials.ws/filter/filter_2.html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electronics-tutorials.ws/filter/fil10.gi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C429D72-280E-432E-AAFE-E1DA7400EE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 Jeffrey Falkinburg</a:t>
            </a:r>
            <a:br>
              <a:rPr lang="en-US" dirty="0"/>
            </a:br>
            <a:r>
              <a:rPr lang="en-US" dirty="0"/>
              <a:t>Avery Hall 368</a:t>
            </a:r>
            <a:br>
              <a:rPr lang="en-US" dirty="0"/>
            </a:br>
            <a:r>
              <a:rPr lang="en-US" dirty="0"/>
              <a:t>472-5120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0A0F37-DE99-4527-9BF7-35D73E367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9385" y="2275840"/>
            <a:ext cx="5621215" cy="1905000"/>
          </a:xfrm>
        </p:spPr>
        <p:txBody>
          <a:bodyPr/>
          <a:lstStyle/>
          <a:p>
            <a:r>
              <a:rPr lang="en-US" dirty="0"/>
              <a:t>CSCE 436 – Advanced Embedded Systems</a:t>
            </a:r>
            <a:br>
              <a:rPr lang="en-US" dirty="0"/>
            </a:br>
            <a:r>
              <a:rPr lang="en-US" dirty="0">
                <a:latin typeface="Trebuchet MS" panose="020B0603020202020204" pitchFamily="34" charset="0"/>
              </a:rPr>
              <a:t>Lecture 27 – Digital Low Pass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86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u="sng" dirty="0"/>
              <a:t>Question 3:</a:t>
            </a:r>
            <a:r>
              <a:rPr lang="en-US" dirty="0"/>
              <a:t>  If you reduced a signal by a factor of 1/256, how many dB would you need to attenuate it by? </a:t>
            </a:r>
          </a:p>
          <a:p>
            <a:r>
              <a:rPr lang="en-US" dirty="0"/>
              <a:t>Given:  dB = 20 * log (</a:t>
            </a:r>
            <a:r>
              <a:rPr lang="en-US" dirty="0" err="1"/>
              <a:t>V_out</a:t>
            </a:r>
            <a:r>
              <a:rPr lang="en-US" dirty="0"/>
              <a:t>/</a:t>
            </a:r>
            <a:r>
              <a:rPr lang="en-US" dirty="0" err="1"/>
              <a:t>V_in</a:t>
            </a:r>
            <a:r>
              <a:rPr lang="en-US" dirty="0"/>
              <a:t>)</a:t>
            </a:r>
            <a:endParaRPr lang="en-US" b="0" dirty="0"/>
          </a:p>
          <a:p>
            <a:pPr marL="403225" lvl="1" indent="0">
              <a:buNone/>
            </a:pPr>
            <a:r>
              <a:rPr lang="en-US" sz="2400" dirty="0"/>
              <a:t>dB = 20 log (1/256)</a:t>
            </a:r>
          </a:p>
          <a:p>
            <a:pPr marL="403225" lvl="1" indent="0">
              <a:buNone/>
            </a:pPr>
            <a:r>
              <a:rPr lang="en-US" sz="2400" dirty="0"/>
              <a:t>dB = -48dB</a:t>
            </a:r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9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cap="none" dirty="0"/>
              <a:t>Low Pass Filter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7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Pass Filter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We will use a circuit called a low pass filter to attenuate signals.  </a:t>
            </a:r>
          </a:p>
          <a:p>
            <a:pPr lvl="1"/>
            <a:r>
              <a:rPr lang="en-US" dirty="0"/>
              <a:t>You can build an analog low pass filter by putting a resistor and capacitor in parallel.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54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Pass Filter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sz="2000" b="0" dirty="0"/>
              <a:t>Low Pass Filter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5022B9-221E-4C02-9801-342ABBFB4A65}"/>
              </a:ext>
            </a:extLst>
          </p:cNvPr>
          <p:cNvGrpSpPr/>
          <p:nvPr/>
        </p:nvGrpSpPr>
        <p:grpSpPr>
          <a:xfrm>
            <a:off x="2508999" y="2602993"/>
            <a:ext cx="4126001" cy="2341752"/>
            <a:chOff x="8300034" y="1365283"/>
            <a:chExt cx="4126001" cy="2341752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E6C69774-A4C3-4C00-8993-D17203605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0460" y="1365283"/>
              <a:ext cx="3105150" cy="1533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44FAD5-C9F7-4A80-940C-B1BD2B1F428F}"/>
                </a:ext>
              </a:extLst>
            </p:cNvPr>
            <p:cNvSpPr txBox="1"/>
            <p:nvPr/>
          </p:nvSpPr>
          <p:spPr>
            <a:xfrm>
              <a:off x="8300034" y="3076093"/>
              <a:ext cx="4126001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Passive Low Pass Filter:</a:t>
              </a:r>
              <a:endParaRPr lang="en-US" sz="1400" dirty="0"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algn="ctr"/>
              <a:r>
                <a:rPr lang="en-US" sz="1400" dirty="0">
                  <a:solidFill>
                    <a:srgbClr val="CCCCFF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https://www.electronics-tutorials.ws/filter/filter_2.html</a:t>
              </a:r>
              <a:endParaRPr lang="en-US" sz="1400" dirty="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62D2A66-E8B0-495D-AF91-C99604752400}"/>
              </a:ext>
            </a:extLst>
          </p:cNvPr>
          <p:cNvSpPr/>
          <p:nvPr/>
        </p:nvSpPr>
        <p:spPr bwMode="auto">
          <a:xfrm>
            <a:off x="2869323" y="2509934"/>
            <a:ext cx="3335533" cy="173549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4B0446-329B-49AD-B6E5-ADE24137089B}"/>
              </a:ext>
            </a:extLst>
          </p:cNvPr>
          <p:cNvCxnSpPr>
            <a:cxnSpLocks/>
          </p:cNvCxnSpPr>
          <p:nvPr/>
        </p:nvCxnSpPr>
        <p:spPr>
          <a:xfrm flipV="1">
            <a:off x="1866368" y="2931390"/>
            <a:ext cx="1002810" cy="1484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4852751-214F-4FFD-B249-B4B3E6E28EF0}"/>
              </a:ext>
            </a:extLst>
          </p:cNvPr>
          <p:cNvSpPr txBox="1"/>
          <p:nvPr/>
        </p:nvSpPr>
        <p:spPr>
          <a:xfrm>
            <a:off x="1864436" y="2559051"/>
            <a:ext cx="1002810" cy="3663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/>
              <a:t>Vin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328A350-B207-4EBB-8E6A-868F10D1B87D}"/>
              </a:ext>
            </a:extLst>
          </p:cNvPr>
          <p:cNvCxnSpPr>
            <a:cxnSpLocks/>
          </p:cNvCxnSpPr>
          <p:nvPr/>
        </p:nvCxnSpPr>
        <p:spPr>
          <a:xfrm flipV="1">
            <a:off x="6229724" y="2916501"/>
            <a:ext cx="1002810" cy="1484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DC400BC-161A-4772-9A05-EF4DE4B56C32}"/>
              </a:ext>
            </a:extLst>
          </p:cNvPr>
          <p:cNvSpPr txBox="1"/>
          <p:nvPr/>
        </p:nvSpPr>
        <p:spPr>
          <a:xfrm>
            <a:off x="6227792" y="2544162"/>
            <a:ext cx="1002810" cy="3663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 err="1"/>
              <a:t>Vout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539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Pass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581736" y="1523052"/>
                <a:ext cx="8131175" cy="4324350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dirty="0" err="1"/>
                  <a:t>Atlys</a:t>
                </a:r>
                <a:r>
                  <a:rPr lang="en-US" dirty="0"/>
                  <a:t> boards had this circuit arrangement as shown by the pairs (R153, C43) and (R154,C44) in the schematic below. 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200" dirty="0"/>
                  <a:t>Strategic parameters for this first order filter include...</a:t>
                </a:r>
              </a:p>
              <a:p>
                <a:pPr lvl="1"/>
                <a:r>
                  <a:rPr lang="en-US" dirty="0"/>
                  <a:t>Corner frequency: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72KHz</a:t>
                </a:r>
              </a:p>
              <a:p>
                <a:pPr lvl="1"/>
                <a:r>
                  <a:rPr lang="en-US" dirty="0"/>
                  <a:t>Roll off: -20dB/decade</a:t>
                </a:r>
              </a:p>
              <a:p>
                <a:endParaRPr lang="en-US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736" y="1523052"/>
                <a:ext cx="8131175" cy="4324350"/>
              </a:xfrm>
              <a:blipFill>
                <a:blip r:embed="rId2"/>
                <a:stretch>
                  <a:fillRect l="-525" t="-987" b="-5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http://ece.ninja/383/lecture/img/lecture25-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42" y="2675467"/>
            <a:ext cx="7363116" cy="1831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514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Pass Filter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For a Low Pass filter, the attenuation applied to an input signal depends on the input frequency.  </a:t>
            </a:r>
          </a:p>
          <a:p>
            <a:r>
              <a:rPr lang="en-US" dirty="0"/>
              <a:t>Relationship is characterized in the filters frequency response graph. </a:t>
            </a:r>
            <a:r>
              <a:rPr lang="en-US" sz="1800" u="sng" dirty="0">
                <a:hlinkClick r:id="rId2"/>
              </a:rPr>
              <a:t>http://www.electronics-tutorials.ws/filter/fil10.gif</a:t>
            </a:r>
            <a:endParaRPr lang="en-US" sz="1800" u="sng" dirty="0"/>
          </a:p>
          <a:p>
            <a:endParaRPr lang="en-US" dirty="0"/>
          </a:p>
          <a:p>
            <a:endParaRPr lang="en-US" dirty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8" name="Picture 2" descr="http://www.electronics-tutorials.ws/filter/fil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1" y="3090331"/>
            <a:ext cx="3240156" cy="33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164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B097E-4A6A-4567-BC5E-DC6155D5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Nexyx</a:t>
            </a:r>
            <a:r>
              <a:rPr lang="en-US" dirty="0"/>
              <a:t> Video </a:t>
            </a:r>
            <a:br>
              <a:rPr lang="en-US" dirty="0"/>
            </a:br>
            <a:r>
              <a:rPr lang="en-US" dirty="0"/>
              <a:t>Audio Codec Schematic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7DF91-D766-4F3D-B85F-6D85E8001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54753-EF36-47EA-9BD4-40A9BA8E6F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2879C-88AA-4575-983D-101E1AAA3C6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26 March 2021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D3215-F92D-4902-B697-C7EA17B2F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" y="1536700"/>
            <a:ext cx="9144000" cy="476121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8F5BDEF-0F63-4962-A9A3-85FE67DCF168}"/>
              </a:ext>
            </a:extLst>
          </p:cNvPr>
          <p:cNvSpPr/>
          <p:nvPr/>
        </p:nvSpPr>
        <p:spPr bwMode="auto">
          <a:xfrm>
            <a:off x="4472234" y="2390807"/>
            <a:ext cx="4711959" cy="134645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2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Pass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581736" y="1523052"/>
                <a:ext cx="8131175" cy="4324350"/>
              </a:xfrm>
            </p:spPr>
            <p:txBody>
              <a:bodyPr/>
              <a:lstStyle/>
              <a:p>
                <a:r>
                  <a:rPr lang="en-US" dirty="0"/>
                  <a:t>Our </a:t>
                </a:r>
                <a:r>
                  <a:rPr lang="en-US" dirty="0" err="1"/>
                  <a:t>Nexys</a:t>
                </a:r>
                <a:r>
                  <a:rPr lang="en-US" dirty="0"/>
                  <a:t> Video boards have this circuit arrangement as shown by the pairs (R111, C49) and (R112,C50) in the schematic below. 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200" dirty="0"/>
                  <a:t>Strategic parameters for this first order </a:t>
                </a:r>
                <a:r>
                  <a:rPr lang="en-US" sz="2200" u="sng" dirty="0"/>
                  <a:t>High Pass </a:t>
                </a:r>
                <a:r>
                  <a:rPr lang="en-US" sz="2200" dirty="0"/>
                  <a:t>filter include...</a:t>
                </a:r>
              </a:p>
              <a:p>
                <a:pPr lvl="1"/>
                <a:r>
                  <a:rPr lang="en-US" dirty="0"/>
                  <a:t>Corner frequency: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1.59 Hz</a:t>
                </a:r>
              </a:p>
              <a:p>
                <a:pPr lvl="1"/>
                <a:r>
                  <a:rPr lang="en-US" dirty="0"/>
                  <a:t>Roll off: -20dB/decade</a:t>
                </a:r>
              </a:p>
              <a:p>
                <a:endParaRPr lang="en-US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736" y="1523052"/>
                <a:ext cx="8131175" cy="4324350"/>
              </a:xfrm>
              <a:blipFill>
                <a:blip r:embed="rId2"/>
                <a:stretch>
                  <a:fillRect l="-525" t="-987" r="-75" b="-23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6FBABB-6205-41A0-A375-E45BD0BB98C1}"/>
              </a:ext>
            </a:extLst>
          </p:cNvPr>
          <p:cNvGrpSpPr/>
          <p:nvPr/>
        </p:nvGrpSpPr>
        <p:grpSpPr>
          <a:xfrm>
            <a:off x="28781" y="2699239"/>
            <a:ext cx="9115219" cy="1906739"/>
            <a:chOff x="28781" y="2699239"/>
            <a:chExt cx="9115219" cy="19067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9746B1F-2DE2-47E6-9247-C1A18FAB8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3609" y="2699239"/>
              <a:ext cx="6970391" cy="190673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B6E150A-CDCB-4016-8977-3880BBCF87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2824"/>
            <a:stretch/>
          </p:blipFill>
          <p:spPr>
            <a:xfrm>
              <a:off x="28781" y="3646288"/>
              <a:ext cx="1566756" cy="94437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478CB8-743A-41D7-B6B2-A7A940CACD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8834"/>
            <a:stretch/>
          </p:blipFill>
          <p:spPr>
            <a:xfrm>
              <a:off x="1575139" y="3646288"/>
              <a:ext cx="1220243" cy="944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5438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cap="none" dirty="0"/>
              <a:t>Filter Design Problems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7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Design Problem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Lets test out understanding of all these concepts with a filter design problem.</a:t>
            </a:r>
          </a:p>
          <a:p>
            <a:pPr marL="0" indent="0">
              <a:buNone/>
            </a:pPr>
            <a:r>
              <a:rPr lang="en-US" dirty="0"/>
              <a:t>1.  </a:t>
            </a:r>
            <a:r>
              <a:rPr lang="en-US" u="sng" dirty="0"/>
              <a:t>Aliasing:</a:t>
            </a:r>
          </a:p>
          <a:p>
            <a:r>
              <a:rPr lang="en-US" dirty="0"/>
              <a:t>Your sampling an analog signal at 48KHz.  List all the frequencies that will look like 2KHz signals.</a:t>
            </a:r>
          </a:p>
          <a:p>
            <a:pPr marL="231775" lvl="1" indent="0">
              <a:buNone/>
              <a:tabLst>
                <a:tab pos="2511425" algn="l"/>
              </a:tabLst>
            </a:pPr>
            <a:r>
              <a:rPr lang="en-US" sz="2400" dirty="0"/>
              <a:t>1st harmonic:	2KHz			</a:t>
            </a:r>
          </a:p>
          <a:p>
            <a:pPr marL="231775" lvl="1" indent="0">
              <a:buNone/>
              <a:tabLst>
                <a:tab pos="2511425" algn="l"/>
              </a:tabLst>
            </a:pPr>
            <a:r>
              <a:rPr lang="en-US" sz="2400" dirty="0"/>
              <a:t>	48KHz-2KHz = 46KHz</a:t>
            </a:r>
          </a:p>
          <a:p>
            <a:pPr marL="231775" lvl="1" indent="0">
              <a:buNone/>
              <a:tabLst>
                <a:tab pos="2511425" algn="l"/>
              </a:tabLst>
            </a:pPr>
            <a:r>
              <a:rPr lang="en-US" sz="2400" dirty="0"/>
              <a:t>2nd harmonic:	48KHz+2KHz=50KHz	</a:t>
            </a:r>
          </a:p>
          <a:p>
            <a:pPr marL="231775" lvl="1" indent="0">
              <a:buNone/>
              <a:tabLst>
                <a:tab pos="2511425" algn="l"/>
              </a:tabLst>
            </a:pPr>
            <a:r>
              <a:rPr lang="en-US" sz="2400" dirty="0"/>
              <a:t>	96KHz-2KHz = 94KHz</a:t>
            </a:r>
          </a:p>
          <a:p>
            <a:pPr marL="231775" lvl="1" indent="0">
              <a:buNone/>
              <a:tabLst>
                <a:tab pos="2511425" algn="l"/>
              </a:tabLst>
            </a:pPr>
            <a:r>
              <a:rPr lang="en-US" sz="2400" dirty="0"/>
              <a:t>3rd harmonic:	96KHz+2KHz=98KHz			144KHz-2KHz = 142KHz</a:t>
            </a:r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F89C16-68CE-4A6B-889A-F1F8572FD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06" y="3555002"/>
            <a:ext cx="2776994" cy="1255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91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Time Logs!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Project Proposals Due Today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Digital Low Pass Filter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Filtering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Low Pass Filter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Filter Design Problems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01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Design Problem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 </a:t>
            </a:r>
            <a:r>
              <a:rPr lang="en-US" u="sng" dirty="0"/>
              <a:t>Decades:</a:t>
            </a:r>
            <a:endParaRPr lang="en-US" dirty="0"/>
          </a:p>
          <a:p>
            <a:r>
              <a:rPr lang="en-US" dirty="0"/>
              <a:t>A first-order LPF has a cutoff frequency of 2KHz.  Describe the attenuation of a 80KHz input signal in decibels and as a ratio of output voltage to input voltage.</a:t>
            </a:r>
          </a:p>
          <a:p>
            <a:pPr marL="403225" lvl="1" indent="0">
              <a:buNone/>
            </a:pPr>
            <a:r>
              <a:rPr lang="en-US" sz="2400" dirty="0"/>
              <a:t>Since a decade is a multiplicative factor of 10, we need to find how may powers of 10 you have to multiply by in order to increase 2 to 80.  </a:t>
            </a:r>
            <a:r>
              <a:rPr lang="en-US" sz="2400"/>
              <a:t>In other </a:t>
            </a:r>
            <a:r>
              <a:rPr lang="en-US" sz="2400" dirty="0"/>
              <a:t>words</a:t>
            </a:r>
          </a:p>
          <a:p>
            <a:pPr marL="403225" lvl="1" indent="0">
              <a:buNone/>
            </a:pPr>
            <a:r>
              <a:rPr lang="en-US" sz="2400" dirty="0"/>
              <a:t>2*10^x = 80, solving for X yields</a:t>
            </a:r>
          </a:p>
          <a:p>
            <a:pPr marL="403225" lvl="1" indent="0">
              <a:buNone/>
            </a:pPr>
            <a:r>
              <a:rPr lang="en-US" sz="2400" dirty="0"/>
              <a:t>x = log_10(80/2) = 1.6 Decades</a:t>
            </a:r>
          </a:p>
          <a:p>
            <a:endParaRPr lang="en-US" dirty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5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Design Problem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 </a:t>
            </a:r>
            <a:r>
              <a:rPr lang="en-US" u="sng" dirty="0"/>
              <a:t>Decades:</a:t>
            </a:r>
            <a:endParaRPr lang="en-US" dirty="0"/>
          </a:p>
          <a:p>
            <a:pPr marL="403225" lvl="1" indent="0">
              <a:buNone/>
            </a:pPr>
            <a:r>
              <a:rPr lang="en-US" sz="2400" dirty="0"/>
              <a:t>1 </a:t>
            </a:r>
            <a:r>
              <a:rPr lang="en-US" sz="2400" dirty="0" err="1"/>
              <a:t>KHz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10 </a:t>
            </a:r>
            <a:r>
              <a:rPr lang="en-US" sz="2400" dirty="0" err="1">
                <a:sym typeface="Wingdings" panose="05000000000000000000" pitchFamily="2" charset="2"/>
              </a:rPr>
              <a:t>KHz</a:t>
            </a:r>
            <a:r>
              <a:rPr lang="en-US" sz="2400" dirty="0">
                <a:sym typeface="Wingdings" panose="05000000000000000000" pitchFamily="2" charset="2"/>
              </a:rPr>
              <a:t>  1 Decades</a:t>
            </a:r>
          </a:p>
          <a:p>
            <a:pPr marL="403225" lvl="1" indent="0">
              <a:buNone/>
            </a:pPr>
            <a:r>
              <a:rPr lang="en-US" sz="2400" dirty="0"/>
              <a:t>10 </a:t>
            </a:r>
            <a:r>
              <a:rPr lang="en-US" sz="2400" dirty="0" err="1"/>
              <a:t>KHz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100 </a:t>
            </a:r>
            <a:r>
              <a:rPr lang="en-US" sz="2400" dirty="0" err="1">
                <a:sym typeface="Wingdings" panose="05000000000000000000" pitchFamily="2" charset="2"/>
              </a:rPr>
              <a:t>KHz</a:t>
            </a:r>
            <a:r>
              <a:rPr lang="en-US" sz="2400" dirty="0">
                <a:sym typeface="Wingdings" panose="05000000000000000000" pitchFamily="2" charset="2"/>
              </a:rPr>
              <a:t>  1 Decades</a:t>
            </a:r>
            <a:endParaRPr lang="en-US" sz="2400" dirty="0"/>
          </a:p>
          <a:p>
            <a:pPr marL="403225" lvl="1" indent="0">
              <a:buNone/>
            </a:pPr>
            <a:r>
              <a:rPr lang="en-US" sz="2400" dirty="0"/>
              <a:t>1 </a:t>
            </a:r>
            <a:r>
              <a:rPr lang="en-US" sz="2400" dirty="0" err="1"/>
              <a:t>KHz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100 </a:t>
            </a:r>
            <a:r>
              <a:rPr lang="en-US" sz="2400" dirty="0" err="1">
                <a:sym typeface="Wingdings" panose="05000000000000000000" pitchFamily="2" charset="2"/>
              </a:rPr>
              <a:t>KHz</a:t>
            </a:r>
            <a:r>
              <a:rPr lang="en-US" sz="2400" dirty="0">
                <a:sym typeface="Wingdings" panose="05000000000000000000" pitchFamily="2" charset="2"/>
              </a:rPr>
              <a:t>  2 Decades</a:t>
            </a:r>
            <a:endParaRPr lang="en-US" sz="2400" dirty="0"/>
          </a:p>
          <a:p>
            <a:pPr marL="403225" lvl="1" indent="0">
              <a:buNone/>
            </a:pPr>
            <a:r>
              <a:rPr lang="en-US" sz="2400" dirty="0"/>
              <a:t>1 </a:t>
            </a:r>
            <a:r>
              <a:rPr lang="en-US" sz="2400" dirty="0" err="1"/>
              <a:t>KHz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48 </a:t>
            </a:r>
            <a:r>
              <a:rPr lang="en-US" sz="2400" dirty="0" err="1">
                <a:sym typeface="Wingdings" panose="05000000000000000000" pitchFamily="2" charset="2"/>
              </a:rPr>
              <a:t>KHz</a:t>
            </a:r>
            <a:r>
              <a:rPr lang="en-US" sz="2400" dirty="0">
                <a:sym typeface="Wingdings" panose="05000000000000000000" pitchFamily="2" charset="2"/>
              </a:rPr>
              <a:t>  1.7 Decades</a:t>
            </a:r>
            <a:endParaRPr lang="en-US" sz="2400" dirty="0"/>
          </a:p>
          <a:p>
            <a:pPr marL="403225" lvl="1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6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Design Problem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 </a:t>
            </a:r>
            <a:r>
              <a:rPr lang="en-US" u="sng" dirty="0"/>
              <a:t>Decades </a:t>
            </a:r>
            <a:r>
              <a:rPr lang="en-US" u="sng" dirty="0" err="1"/>
              <a:t>Cont</a:t>
            </a:r>
            <a:r>
              <a:rPr lang="en-US" u="sng" dirty="0"/>
              <a:t>:</a:t>
            </a:r>
            <a:endParaRPr lang="en-US" dirty="0"/>
          </a:p>
          <a:p>
            <a:pPr marL="403225" lvl="1" indent="0">
              <a:buNone/>
            </a:pPr>
            <a:r>
              <a:rPr lang="en-US" sz="2400" dirty="0"/>
              <a:t>So we know that a 80KHz waveform is 1.6 decades above a 2KHz waveform.  Since the LPF attenuates -20db/decade, the 80Kkz waveform will be attenuated 1.6*-20 = -32db</a:t>
            </a:r>
          </a:p>
          <a:p>
            <a:pPr marL="403225" lvl="1" indent="0">
              <a:buNone/>
            </a:pPr>
            <a:endParaRPr lang="en-US" sz="2400" dirty="0"/>
          </a:p>
          <a:p>
            <a:pPr marL="403225" lvl="1" indent="0">
              <a:buNone/>
            </a:pPr>
            <a:r>
              <a:rPr lang="en-US" sz="2400" dirty="0"/>
              <a:t>Decibels can be converted to the ratio of output/input using its definition...</a:t>
            </a:r>
          </a:p>
          <a:p>
            <a:pPr marL="403225" lvl="1" indent="0">
              <a:buNone/>
            </a:pPr>
            <a:r>
              <a:rPr lang="en-US" sz="2400" dirty="0"/>
              <a:t>-32db = 20db log_10(</a:t>
            </a:r>
            <a:r>
              <a:rPr lang="en-US" sz="2400" dirty="0" err="1"/>
              <a:t>V_out</a:t>
            </a:r>
            <a:r>
              <a:rPr lang="en-US" sz="2400" dirty="0"/>
              <a:t>/</a:t>
            </a:r>
            <a:r>
              <a:rPr lang="en-US" sz="2400" dirty="0" err="1"/>
              <a:t>V_in</a:t>
            </a:r>
            <a:r>
              <a:rPr lang="en-US" sz="2400" dirty="0"/>
              <a:t>)</a:t>
            </a:r>
          </a:p>
          <a:p>
            <a:pPr marL="403225" lvl="1" indent="0">
              <a:buNone/>
            </a:pPr>
            <a:r>
              <a:rPr lang="en-US" sz="2400" dirty="0" err="1"/>
              <a:t>V_out</a:t>
            </a:r>
            <a:r>
              <a:rPr lang="en-US" sz="2400" dirty="0"/>
              <a:t>/Vin = 0.025 = 1/40</a:t>
            </a:r>
          </a:p>
          <a:p>
            <a:endParaRPr lang="en-US" dirty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Design Problem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 </a:t>
            </a:r>
            <a:r>
              <a:rPr lang="en-US" u="sng" dirty="0"/>
              <a:t>ADC convert:</a:t>
            </a:r>
            <a:endParaRPr lang="en-US" dirty="0"/>
          </a:p>
          <a:p>
            <a:r>
              <a:rPr lang="en-US" dirty="0"/>
              <a:t>You are working with a 10-bit ADC and would like to attenuate some frequency below 1/2 ULP.  How many dB will be required to achieve this?</a:t>
            </a:r>
          </a:p>
          <a:p>
            <a:pPr marL="403225" lvl="1" indent="0">
              <a:buNone/>
            </a:pPr>
            <a:r>
              <a:rPr lang="en-US" sz="2400" dirty="0"/>
              <a:t>A 10-bit ADC has a range of [0-1023], so half the unit of least place will be 1 part in 2048</a:t>
            </a:r>
          </a:p>
          <a:p>
            <a:pPr marL="403225" lvl="1" indent="0">
              <a:buNone/>
            </a:pPr>
            <a:r>
              <a:rPr lang="en-US" sz="2400" dirty="0"/>
              <a:t>In terms of decibels this is </a:t>
            </a:r>
          </a:p>
          <a:p>
            <a:pPr marL="403225" lvl="1" indent="0">
              <a:buNone/>
            </a:pPr>
            <a:r>
              <a:rPr lang="en-US" sz="2400" dirty="0"/>
              <a:t>	20*log_10(1/2^11) = -66dB</a:t>
            </a:r>
          </a:p>
          <a:p>
            <a:pPr marL="0" indent="0">
              <a:buNone/>
            </a:pPr>
            <a:r>
              <a:rPr lang="en-US" u="sng" dirty="0"/>
              <a:t>ADC convert </a:t>
            </a:r>
            <a:r>
              <a:rPr lang="en-US" u="sng" dirty="0" err="1"/>
              <a:t>Cont</a:t>
            </a:r>
            <a:r>
              <a:rPr lang="en-US" u="sng" dirty="0"/>
              <a:t>:</a:t>
            </a:r>
          </a:p>
          <a:p>
            <a:r>
              <a:rPr lang="en-US" dirty="0"/>
              <a:t>What if we change it to 1 ULP?</a:t>
            </a:r>
          </a:p>
          <a:p>
            <a:pPr marL="406400" lvl="1" indent="0">
              <a:buNone/>
            </a:pPr>
            <a:r>
              <a:rPr lang="en-US" sz="2400" dirty="0"/>
              <a:t>20*log(2</a:t>
            </a:r>
            <a:r>
              <a:rPr lang="en-US" sz="2400" baseline="30000" dirty="0"/>
              <a:t>-10</a:t>
            </a:r>
            <a:r>
              <a:rPr lang="en-US" sz="2400" dirty="0"/>
              <a:t>)= 60dB</a:t>
            </a:r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5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Design Problem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4.  </a:t>
            </a:r>
            <a:r>
              <a:rPr lang="en-US" u="sng" dirty="0"/>
              <a:t>Sampling frequency:</a:t>
            </a:r>
            <a:endParaRPr lang="en-US" dirty="0"/>
          </a:p>
          <a:p>
            <a:r>
              <a:rPr lang="en-US" dirty="0"/>
              <a:t>Given:</a:t>
            </a:r>
          </a:p>
          <a:p>
            <a:pPr lvl="1"/>
            <a:r>
              <a:rPr lang="en-US" dirty="0"/>
              <a:t>Signal of interest is 0-2KHz</a:t>
            </a:r>
          </a:p>
          <a:p>
            <a:pPr lvl="1"/>
            <a:r>
              <a:rPr lang="en-US" dirty="0"/>
              <a:t>2nd order filter</a:t>
            </a:r>
          </a:p>
          <a:p>
            <a:pPr lvl="1"/>
            <a:r>
              <a:rPr lang="en-US" dirty="0"/>
              <a:t>10-bit ADC</a:t>
            </a:r>
          </a:p>
          <a:p>
            <a:r>
              <a:rPr lang="en-US" dirty="0"/>
              <a:t>What is the minimum sampling rate at 1 ULP?</a:t>
            </a:r>
          </a:p>
          <a:p>
            <a:pPr marL="403225" lvl="1" indent="0">
              <a:buNone/>
            </a:pPr>
            <a:r>
              <a:rPr lang="en-US" dirty="0"/>
              <a:t>Reduce first fold-back to -60bB so that its at most 1ULP.  Since the corner frequency is set to 2KHz, first fold-back to 2KHz must be reduced by -57dB.  </a:t>
            </a:r>
          </a:p>
          <a:p>
            <a:pPr marL="403225" lvl="1" indent="0">
              <a:buNone/>
            </a:pPr>
            <a:r>
              <a:rPr lang="en-US" dirty="0"/>
              <a:t>At -40dB/decade this is 1.425 decades above 2KHz</a:t>
            </a:r>
          </a:p>
          <a:p>
            <a:pPr marL="403225" lvl="1" indent="0">
              <a:buNone/>
            </a:pPr>
            <a:r>
              <a:rPr lang="en-US" dirty="0"/>
              <a:t>	Fs-2KHz = 2KHz*10^1.425 = 53KHz.</a:t>
            </a:r>
          </a:p>
          <a:p>
            <a:pPr marL="403225" lvl="1" indent="0">
              <a:buNone/>
            </a:pPr>
            <a:r>
              <a:rPr lang="en-US" dirty="0"/>
              <a:t>Thus, the minimum sampling frequency Fs=55KHz.</a:t>
            </a: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3FAE99-DF30-4A43-A115-3FF4A52AD5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43" y="1523051"/>
            <a:ext cx="4029845" cy="2174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36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Design Problem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4.  </a:t>
            </a:r>
            <a:r>
              <a:rPr lang="en-US" u="sng" dirty="0"/>
              <a:t>Sampling frequency:</a:t>
            </a:r>
            <a:endParaRPr lang="en-US" dirty="0"/>
          </a:p>
          <a:p>
            <a:r>
              <a:rPr lang="en-US" dirty="0"/>
              <a:t>Given:</a:t>
            </a:r>
          </a:p>
          <a:p>
            <a:pPr lvl="1"/>
            <a:r>
              <a:rPr lang="en-US" dirty="0"/>
              <a:t>Signal of interest is 0-2KHz</a:t>
            </a:r>
          </a:p>
          <a:p>
            <a:pPr lvl="1"/>
            <a:r>
              <a:rPr lang="en-US" dirty="0"/>
              <a:t>2nd order filter</a:t>
            </a:r>
          </a:p>
          <a:p>
            <a:pPr lvl="1"/>
            <a:r>
              <a:rPr lang="en-US" dirty="0"/>
              <a:t>10-bit ADC</a:t>
            </a:r>
          </a:p>
          <a:p>
            <a:r>
              <a:rPr lang="en-US" dirty="0"/>
              <a:t>What is the minimum sampling rate at 0.5 ULP?</a:t>
            </a:r>
          </a:p>
          <a:p>
            <a:pPr marL="403225" lvl="1" indent="0">
              <a:buNone/>
            </a:pPr>
            <a:r>
              <a:rPr lang="en-US" dirty="0"/>
              <a:t>Reduce first fold-back to -66bB so that its at most 1/2ULP. Since the corner frequency is set to 2KHz, first fold-back to 2KHz must be reduced by -63dB.  </a:t>
            </a:r>
          </a:p>
          <a:p>
            <a:pPr marL="403225" lvl="1" indent="0">
              <a:buNone/>
            </a:pPr>
            <a:r>
              <a:rPr lang="en-US" dirty="0"/>
              <a:t>At -40dB/decade this is 1.58 decades above 2KHz</a:t>
            </a:r>
          </a:p>
          <a:p>
            <a:pPr marL="403225" lvl="1" indent="0">
              <a:buNone/>
            </a:pPr>
            <a:r>
              <a:rPr lang="en-US" dirty="0"/>
              <a:t>	Fs-2KHz = 2KHz*10^1.58 = 76KHz.</a:t>
            </a:r>
          </a:p>
          <a:p>
            <a:pPr marL="403225" lvl="1" indent="0">
              <a:buNone/>
            </a:pPr>
            <a:r>
              <a:rPr lang="en-US" dirty="0"/>
              <a:t>Thus, the minimum sampling frequency is 78KHz.</a:t>
            </a: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Design Problem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5.  </a:t>
            </a:r>
            <a:r>
              <a:rPr lang="en-US" u="sng" dirty="0"/>
              <a:t>Sampling frequency:</a:t>
            </a:r>
            <a:endParaRPr lang="en-US" dirty="0"/>
          </a:p>
          <a:p>
            <a:r>
              <a:rPr lang="en-US" dirty="0"/>
              <a:t>Given:</a:t>
            </a:r>
          </a:p>
          <a:p>
            <a:pPr lvl="1"/>
            <a:r>
              <a:rPr lang="en-US" dirty="0"/>
              <a:t>Signal of interest is 0-2KHz</a:t>
            </a:r>
          </a:p>
          <a:p>
            <a:pPr lvl="1"/>
            <a:r>
              <a:rPr lang="en-US" dirty="0"/>
              <a:t>1st order filter</a:t>
            </a:r>
          </a:p>
          <a:p>
            <a:pPr lvl="1"/>
            <a:r>
              <a:rPr lang="en-US" dirty="0"/>
              <a:t>8-bit ADC</a:t>
            </a:r>
          </a:p>
          <a:p>
            <a:r>
              <a:rPr lang="en-US" dirty="0"/>
              <a:t>What is the sampling rate?</a:t>
            </a:r>
          </a:p>
          <a:p>
            <a:pPr marL="403225" lvl="1" indent="0">
              <a:buNone/>
            </a:pPr>
            <a:r>
              <a:rPr lang="en-US" dirty="0"/>
              <a:t>The underlying goal here is to reduce any noise folded back into our signal band below 1 ULP in the ADC.  </a:t>
            </a:r>
          </a:p>
          <a:p>
            <a:pPr marL="403225" lvl="1" indent="0">
              <a:buNone/>
            </a:pPr>
            <a:r>
              <a:rPr lang="en-US" dirty="0"/>
              <a:t>Since we are using an 8-bit ADC, we want to reduce the noise to 1/256 (i.e. </a:t>
            </a:r>
            <a:r>
              <a:rPr lang="en-US" sz="2400" dirty="0"/>
              <a:t>1/2^8</a:t>
            </a:r>
            <a:r>
              <a:rPr lang="en-US" dirty="0"/>
              <a:t>) of the signal.  </a:t>
            </a:r>
          </a:p>
          <a:p>
            <a:pPr marL="403225" lvl="1" indent="0">
              <a:buNone/>
            </a:pPr>
            <a:r>
              <a:rPr lang="en-US" dirty="0"/>
              <a:t>This works out to -48dB (i.e. 20*log_10(2^-8))</a:t>
            </a:r>
          </a:p>
          <a:p>
            <a:pPr marL="403225" lvl="1" indent="0">
              <a:buNone/>
            </a:pP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5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Design Problem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5.  </a:t>
            </a:r>
            <a:r>
              <a:rPr lang="en-US" u="sng" dirty="0"/>
              <a:t>Sampling frequency </a:t>
            </a:r>
            <a:r>
              <a:rPr lang="en-US" u="sng" dirty="0" err="1"/>
              <a:t>Cont</a:t>
            </a:r>
            <a:r>
              <a:rPr lang="en-US" u="sng" dirty="0"/>
              <a:t>:</a:t>
            </a:r>
            <a:endParaRPr lang="en-US" dirty="0"/>
          </a:p>
          <a:p>
            <a:pPr marL="403225" lvl="1" indent="0">
              <a:buNone/>
            </a:pPr>
            <a:r>
              <a:rPr lang="en-US" dirty="0"/>
              <a:t>If we sample the signal at F_s, then the region between [F_s-2k, F_s] will get folded back into our signal band.  </a:t>
            </a:r>
          </a:p>
          <a:p>
            <a:pPr marL="403225" lvl="1" indent="0">
              <a:buNone/>
            </a:pPr>
            <a:r>
              <a:rPr lang="en-US" dirty="0"/>
              <a:t>Consequently, the filter must be between 2k and F_s-2k to attenuate the signal.  </a:t>
            </a:r>
          </a:p>
          <a:p>
            <a:pPr marL="403225" lvl="1" indent="0">
              <a:buNone/>
            </a:pPr>
            <a:r>
              <a:rPr lang="en-US" dirty="0"/>
              <a:t>Since we have a first order filter, we will get -20dB of attenuation for every decade.  </a:t>
            </a:r>
          </a:p>
          <a:p>
            <a:pPr marL="403225" lvl="1" indent="0">
              <a:buNone/>
            </a:pPr>
            <a:r>
              <a:rPr lang="en-US" dirty="0"/>
              <a:t>Since we need -48dB, we will need 2.4 decades, or a factor of 251 over 2k or 502KHz.  </a:t>
            </a:r>
          </a:p>
          <a:p>
            <a:pPr marL="403225" lvl="1" indent="0">
              <a:buNone/>
            </a:pPr>
            <a:r>
              <a:rPr lang="en-US" dirty="0"/>
              <a:t>F_s - 2K = 2K * 10^2.4 = 502.38KHz</a:t>
            </a:r>
          </a:p>
          <a:p>
            <a:pPr marL="403225" lvl="1" indent="0">
              <a:buNone/>
            </a:pPr>
            <a:r>
              <a:rPr lang="en-US" dirty="0"/>
              <a:t>Thus we have F_s - 2k = 502k or F_s = 504KHz.</a:t>
            </a: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6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Design Problem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333664" cy="43243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6.  </a:t>
            </a:r>
            <a:r>
              <a:rPr lang="en-US" u="sng" dirty="0"/>
              <a:t>Sampling frequency:</a:t>
            </a:r>
            <a:endParaRPr lang="en-US" dirty="0"/>
          </a:p>
          <a:p>
            <a:r>
              <a:rPr lang="en-US" sz="2000" dirty="0"/>
              <a:t>Given:</a:t>
            </a:r>
          </a:p>
          <a:p>
            <a:pPr lvl="1"/>
            <a:r>
              <a:rPr lang="en-US" sz="2000" dirty="0"/>
              <a:t>Signal of interest is 0-2KHz</a:t>
            </a:r>
          </a:p>
          <a:p>
            <a:pPr lvl="1"/>
            <a:r>
              <a:rPr lang="en-US" sz="2000" dirty="0"/>
              <a:t>1st order filter</a:t>
            </a:r>
          </a:p>
          <a:p>
            <a:pPr lvl="1"/>
            <a:r>
              <a:rPr lang="en-US" sz="2000" dirty="0"/>
              <a:t>10-bit ADC</a:t>
            </a:r>
          </a:p>
          <a:p>
            <a:r>
              <a:rPr lang="en-US" dirty="0"/>
              <a:t>What is the minimum sampling rate at 1/2ULP?</a:t>
            </a:r>
          </a:p>
          <a:p>
            <a:pPr marL="403225" lvl="1" indent="0">
              <a:buNone/>
            </a:pPr>
            <a:r>
              <a:rPr lang="en-US" dirty="0"/>
              <a:t>Reduce first fold-back to -66bB so that its at most 1/2ULP. Since the corner frequency is set to 2Kh, first fold-back to 2KHz must be reduced -63dB.  At -20dB/decade this is 3.15 decades above 2KHz or 2KHz*10^3.15 = 2.8Mhz</a:t>
            </a:r>
          </a:p>
          <a:p>
            <a:pPr marL="403225" lvl="1" indent="0">
              <a:buNone/>
            </a:pPr>
            <a:r>
              <a:rPr lang="en-US" dirty="0"/>
              <a:t>Thus, the minimum sampling frequency is Fs = 2.8Mhz + 2KHz = 2.8Mhz </a:t>
            </a:r>
          </a:p>
          <a:p>
            <a:pPr marL="403225" lvl="1" indent="0">
              <a:buNone/>
            </a:pPr>
            <a:r>
              <a:rPr lang="en-US" dirty="0"/>
              <a:t>Wow, what a difference that extra order in the filter made!</a:t>
            </a:r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Design Problem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0B6A1F-FE29-4D6A-A6E8-4F79F13453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14" y="-1"/>
            <a:ext cx="3820886" cy="37229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1"/>
            <a:ext cx="8131175" cy="47301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7.  </a:t>
            </a:r>
            <a:r>
              <a:rPr lang="en-US" u="sng" dirty="0"/>
              <a:t>Filter specs:</a:t>
            </a:r>
            <a:endParaRPr lang="en-US" dirty="0"/>
          </a:p>
          <a:p>
            <a:r>
              <a:rPr lang="en-US" sz="2000" dirty="0"/>
              <a:t>Given:</a:t>
            </a:r>
          </a:p>
          <a:p>
            <a:pPr lvl="1"/>
            <a:r>
              <a:rPr lang="en-US" sz="2000" dirty="0"/>
              <a:t>Signal of interest is 0-2KHz</a:t>
            </a:r>
          </a:p>
          <a:p>
            <a:pPr lvl="1"/>
            <a:r>
              <a:rPr lang="en-US" sz="2000" dirty="0"/>
              <a:t>8-bit ADC</a:t>
            </a:r>
          </a:p>
          <a:p>
            <a:pPr lvl="1"/>
            <a:r>
              <a:rPr lang="en-US" sz="2000" dirty="0"/>
              <a:t>Maximum possible sampling rate of 80KHz</a:t>
            </a:r>
          </a:p>
          <a:p>
            <a:r>
              <a:rPr lang="en-US" dirty="0"/>
              <a:t>What order filter do we need?</a:t>
            </a:r>
          </a:p>
          <a:p>
            <a:pPr marL="403225" lvl="1" indent="0">
              <a:buNone/>
            </a:pPr>
            <a:r>
              <a:rPr lang="en-US" dirty="0"/>
              <a:t>An 8-bit ADC required -48db of attenuation to get the noise below 1ulp (unit of least place).  From 2KHz to 78KHz is 1.6 decades (solve 2K*10^x = 78K) </a:t>
            </a:r>
          </a:p>
          <a:p>
            <a:pPr marL="403225" lvl="1" indent="0">
              <a:buNone/>
            </a:pPr>
            <a:r>
              <a:rPr lang="en-US" dirty="0"/>
              <a:t>The roll off of an x-order LPF is -20*x </a:t>
            </a:r>
            <a:r>
              <a:rPr lang="en-US" dirty="0" err="1"/>
              <a:t>db</a:t>
            </a:r>
            <a:r>
              <a:rPr lang="en-US" dirty="0"/>
              <a:t>/decade.</a:t>
            </a:r>
          </a:p>
          <a:p>
            <a:pPr marL="0" indent="0">
              <a:buNone/>
            </a:pPr>
            <a:r>
              <a:rPr lang="en-US" sz="1800" dirty="0"/>
              <a:t>	-20*x </a:t>
            </a:r>
            <a:r>
              <a:rPr lang="en-US" sz="1800" dirty="0" err="1"/>
              <a:t>db</a:t>
            </a:r>
            <a:r>
              <a:rPr lang="en-US" sz="1800" dirty="0"/>
              <a:t>       -48 </a:t>
            </a:r>
            <a:r>
              <a:rPr lang="en-US" sz="1800" dirty="0" err="1"/>
              <a:t>db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------------ = ---------------	</a:t>
            </a:r>
            <a:r>
              <a:rPr lang="en-US" sz="1800" dirty="0">
                <a:sym typeface="Wingdings" panose="05000000000000000000" pitchFamily="2" charset="2"/>
              </a:rPr>
              <a:t> </a:t>
            </a:r>
            <a:r>
              <a:rPr lang="en-US" sz="1800" dirty="0"/>
              <a:t>x = 1.5, so 2nd order filter is needed.</a:t>
            </a:r>
          </a:p>
          <a:p>
            <a:pPr marL="0" indent="0">
              <a:buNone/>
            </a:pPr>
            <a:r>
              <a:rPr lang="en-US" sz="1800" dirty="0"/>
              <a:t> 	decade        1.6 decade</a:t>
            </a:r>
          </a:p>
          <a:p>
            <a:pPr marL="403225" lvl="1" indent="0">
              <a:buNone/>
            </a:pPr>
            <a:endParaRPr lang="en-US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57642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cap="none" dirty="0"/>
              <a:t>Filtering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13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Design Problem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8.  </a:t>
            </a:r>
            <a:r>
              <a:rPr lang="en-US" u="sng" dirty="0"/>
              <a:t>Signal bandwidth:</a:t>
            </a:r>
            <a:endParaRPr lang="en-US" dirty="0"/>
          </a:p>
          <a:p>
            <a:r>
              <a:rPr lang="en-US" sz="2000" dirty="0"/>
              <a:t>Given:</a:t>
            </a:r>
          </a:p>
          <a:p>
            <a:pPr lvl="1"/>
            <a:r>
              <a:rPr lang="en-US" sz="2000" dirty="0"/>
              <a:t>16-bit ADC</a:t>
            </a:r>
          </a:p>
          <a:p>
            <a:pPr lvl="1"/>
            <a:r>
              <a:rPr lang="en-US" sz="2000" dirty="0"/>
              <a:t>4th order filter</a:t>
            </a:r>
          </a:p>
          <a:p>
            <a:pPr lvl="1"/>
            <a:r>
              <a:rPr lang="en-US" sz="2000" dirty="0"/>
              <a:t>Sampling frequency 250KHz</a:t>
            </a:r>
          </a:p>
          <a:p>
            <a:r>
              <a:rPr lang="en-US" dirty="0"/>
              <a:t>What is the maximum frequency of the signal of interest?</a:t>
            </a:r>
          </a:p>
          <a:p>
            <a:pPr marL="403225" lvl="1" indent="0">
              <a:buNone/>
            </a:pPr>
            <a:r>
              <a:rPr lang="en-US" sz="2400" dirty="0"/>
              <a:t>A 16-bit ADC required -96db of attenuation to get the noise below 1ulp.</a:t>
            </a:r>
          </a:p>
          <a:p>
            <a:pPr marL="403225" lvl="1" indent="0">
              <a:buNone/>
            </a:pPr>
            <a:r>
              <a:rPr lang="en-US" sz="2400" dirty="0"/>
              <a:t>Let the sampling frequency be called </a:t>
            </a:r>
            <a:r>
              <a:rPr lang="en-US" sz="2400" dirty="0" err="1"/>
              <a:t>F</a:t>
            </a:r>
            <a:r>
              <a:rPr lang="en-US" sz="2400" baseline="-25000" dirty="0" err="1"/>
              <a:t>alpha</a:t>
            </a:r>
            <a:r>
              <a:rPr lang="en-US" sz="2400" dirty="0"/>
              <a:t>.</a:t>
            </a:r>
          </a:p>
          <a:p>
            <a:pPr marL="403225" lvl="1" indent="0">
              <a:buNone/>
            </a:pPr>
            <a:r>
              <a:rPr lang="en-US" sz="2400" dirty="0"/>
              <a:t>Fold back will occur at 250k - </a:t>
            </a:r>
            <a:r>
              <a:rPr lang="en-US" sz="2400" dirty="0" err="1"/>
              <a:t>F</a:t>
            </a:r>
            <a:r>
              <a:rPr lang="en-US" sz="2400" baseline="-25000" dirty="0" err="1"/>
              <a:t>alpha</a:t>
            </a:r>
            <a:r>
              <a:rPr lang="en-US" sz="2400" dirty="0"/>
              <a:t>.</a:t>
            </a:r>
            <a:endParaRPr lang="en-US" sz="2400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Design Problem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991C20-2CDA-4922-B723-C491BAB9EC0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1"/>
          <a:stretch/>
        </p:blipFill>
        <p:spPr bwMode="auto">
          <a:xfrm>
            <a:off x="2590800" y="1523052"/>
            <a:ext cx="3962400" cy="4762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3120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Design Problem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8.  </a:t>
            </a:r>
            <a:r>
              <a:rPr lang="en-US" u="sng" dirty="0"/>
              <a:t>Signal bandwidth </a:t>
            </a:r>
            <a:r>
              <a:rPr lang="en-US" u="sng" dirty="0" err="1"/>
              <a:t>Cont</a:t>
            </a:r>
            <a:r>
              <a:rPr lang="en-US" u="sng" dirty="0"/>
              <a:t>:</a:t>
            </a:r>
            <a:endParaRPr lang="en-US" dirty="0"/>
          </a:p>
          <a:p>
            <a:pPr marL="403225" lvl="1" indent="0">
              <a:buNone/>
            </a:pPr>
            <a:r>
              <a:rPr lang="en-US" sz="2400" dirty="0"/>
              <a:t>Filter must attenuate signal over:</a:t>
            </a:r>
          </a:p>
          <a:p>
            <a:pPr marL="403225" lvl="1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F</a:t>
            </a:r>
            <a:r>
              <a:rPr lang="en-US" sz="2400" baseline="-25000" dirty="0" err="1"/>
              <a:t>alpha</a:t>
            </a:r>
            <a:r>
              <a:rPr lang="en-US" sz="2400" dirty="0"/>
              <a:t>*10^x = 250k - </a:t>
            </a:r>
            <a:r>
              <a:rPr lang="en-US" sz="2400" dirty="0" err="1"/>
              <a:t>F</a:t>
            </a:r>
            <a:r>
              <a:rPr lang="en-US" sz="2400" baseline="-25000" dirty="0" err="1"/>
              <a:t>alpha</a:t>
            </a:r>
            <a:endParaRPr lang="en-US" sz="2400" dirty="0"/>
          </a:p>
          <a:p>
            <a:pPr marL="403225" lvl="1" indent="0">
              <a:buNone/>
            </a:pPr>
            <a:r>
              <a:rPr lang="en-US" sz="2400" dirty="0"/>
              <a:t>	log((250k - </a:t>
            </a:r>
            <a:r>
              <a:rPr lang="en-US" sz="2400" dirty="0" err="1"/>
              <a:t>F</a:t>
            </a:r>
            <a:r>
              <a:rPr lang="en-US" sz="2400" baseline="-25000" dirty="0" err="1"/>
              <a:t>alpha</a:t>
            </a:r>
            <a:r>
              <a:rPr lang="en-US" sz="2400" dirty="0"/>
              <a:t>) / </a:t>
            </a:r>
            <a:r>
              <a:rPr lang="en-US" sz="2400" dirty="0" err="1"/>
              <a:t>F</a:t>
            </a:r>
            <a:r>
              <a:rPr lang="en-US" sz="2400" baseline="-25000" dirty="0" err="1"/>
              <a:t>alpha</a:t>
            </a:r>
            <a:r>
              <a:rPr lang="en-US" sz="2400" dirty="0"/>
              <a:t>) decades</a:t>
            </a:r>
          </a:p>
          <a:p>
            <a:pPr marL="403225" lvl="1" indent="0">
              <a:buNone/>
            </a:pPr>
            <a:r>
              <a:rPr lang="en-US" sz="2400" dirty="0"/>
              <a:t>4th order filter rolls off at -80db/decade </a:t>
            </a:r>
          </a:p>
          <a:p>
            <a:pPr marL="403225" lvl="1" indent="0">
              <a:buNone/>
            </a:pPr>
            <a:endParaRPr lang="en-US" sz="2400" dirty="0"/>
          </a:p>
          <a:p>
            <a:pPr marL="403225" lvl="1" indent="0">
              <a:buNone/>
            </a:pPr>
            <a:r>
              <a:rPr lang="en-US" sz="2400" dirty="0"/>
              <a:t>-80 </a:t>
            </a:r>
            <a:r>
              <a:rPr lang="en-US" sz="2400" dirty="0" err="1"/>
              <a:t>db</a:t>
            </a:r>
            <a:r>
              <a:rPr lang="en-US" sz="2400" dirty="0"/>
              <a:t>                 -96 </a:t>
            </a:r>
            <a:r>
              <a:rPr lang="en-US" sz="2400" dirty="0" err="1"/>
              <a:t>db</a:t>
            </a:r>
            <a:endParaRPr lang="en-US" sz="2400" dirty="0"/>
          </a:p>
          <a:p>
            <a:pPr marL="403225" lvl="1" indent="0">
              <a:buNone/>
            </a:pPr>
            <a:r>
              <a:rPr lang="en-US" sz="2400" dirty="0"/>
              <a:t>-------- = ------------------------------</a:t>
            </a:r>
          </a:p>
          <a:p>
            <a:pPr marL="403225" lvl="1" indent="0">
              <a:buNone/>
            </a:pPr>
            <a:r>
              <a:rPr lang="en-US" sz="2400" dirty="0"/>
              <a:t>decade    log((250k - </a:t>
            </a:r>
            <a:r>
              <a:rPr lang="en-US" sz="2400" dirty="0" err="1"/>
              <a:t>F</a:t>
            </a:r>
            <a:r>
              <a:rPr lang="en-US" sz="2400" baseline="-25000" dirty="0" err="1"/>
              <a:t>alpha</a:t>
            </a:r>
            <a:r>
              <a:rPr lang="en-US" sz="2400" dirty="0"/>
              <a:t>)/</a:t>
            </a:r>
            <a:r>
              <a:rPr lang="en-US" sz="2400" dirty="0" err="1"/>
              <a:t>F</a:t>
            </a:r>
            <a:r>
              <a:rPr lang="en-US" sz="2400" baseline="-25000" dirty="0" err="1"/>
              <a:t>alpha</a:t>
            </a:r>
            <a:r>
              <a:rPr lang="en-US" sz="2400" dirty="0"/>
              <a:t>) decade</a:t>
            </a:r>
          </a:p>
          <a:p>
            <a:pPr marL="403225" lvl="1" indent="0">
              <a:buNone/>
            </a:pPr>
            <a:r>
              <a:rPr lang="en-US" sz="2400" dirty="0"/>
              <a:t> </a:t>
            </a:r>
          </a:p>
          <a:p>
            <a:pPr marL="403225" lvl="1" indent="0">
              <a:buNone/>
            </a:pPr>
            <a:r>
              <a:rPr lang="en-US" sz="2400" dirty="0" err="1"/>
              <a:t>F</a:t>
            </a:r>
            <a:r>
              <a:rPr lang="en-US" sz="2400" baseline="-25000" dirty="0" err="1"/>
              <a:t>alpha</a:t>
            </a:r>
            <a:r>
              <a:rPr lang="en-US" sz="2400" dirty="0"/>
              <a:t>= 14.8KHz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1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Problem with sampling analog signal at discrete times? </a:t>
            </a:r>
          </a:p>
          <a:p>
            <a:pPr lvl="1"/>
            <a:r>
              <a:rPr lang="en-US" b="0" dirty="0"/>
              <a:t>Aliasing problems with frequency folding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96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sz="2000" b="0" dirty="0"/>
              <a:t>Frequency Folding creates problems in sampled systems like an ADC because noise anywhere in the spectrum will fold back into our sampling region as shown below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 descr="http://ece.ninja/383/lecture/img/lecture25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2526560"/>
            <a:ext cx="4340225" cy="38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82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In order to address this problem we will utilize a principle called attenuation. </a:t>
            </a:r>
          </a:p>
          <a:p>
            <a:r>
              <a:rPr lang="en-US" dirty="0"/>
              <a:t>Attenuation</a:t>
            </a:r>
            <a:r>
              <a:rPr lang="en-US" b="0" dirty="0"/>
              <a:t> - process of changing the amplitude of a waveform without changing its frequency. </a:t>
            </a:r>
          </a:p>
          <a:p>
            <a:r>
              <a:rPr lang="en-US" b="0" dirty="0"/>
              <a:t>Amount of attenuation is quantified in terms of decibels.</a:t>
            </a:r>
          </a:p>
          <a:p>
            <a:r>
              <a:rPr lang="en-US" sz="2000" dirty="0"/>
              <a:t>dB = 20 * log (</a:t>
            </a:r>
            <a:r>
              <a:rPr lang="en-US" sz="2000" dirty="0" err="1"/>
              <a:t>V_out</a:t>
            </a:r>
            <a:r>
              <a:rPr lang="en-US" sz="2000" dirty="0"/>
              <a:t>/</a:t>
            </a:r>
            <a:r>
              <a:rPr lang="en-US" sz="2000" dirty="0" err="1"/>
              <a:t>V_in</a:t>
            </a:r>
            <a:r>
              <a:rPr lang="en-US" sz="2000" dirty="0"/>
              <a:t>)</a:t>
            </a:r>
            <a:endParaRPr lang="en-US" sz="2000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93719"/>
              </p:ext>
            </p:extLst>
          </p:nvPr>
        </p:nvGraphicFramePr>
        <p:xfrm>
          <a:off x="5240866" y="3566160"/>
          <a:ext cx="3258608" cy="3291840"/>
        </p:xfrm>
        <a:graphic>
          <a:graphicData uri="http://schemas.openxmlformats.org/drawingml/2006/table">
            <a:tbl>
              <a:tblPr/>
              <a:tblGrid>
                <a:gridCol w="1629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V_out</a:t>
                      </a:r>
                      <a:r>
                        <a:rPr lang="en-US" sz="1800" b="1" dirty="0"/>
                        <a:t>/Vin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dB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1/10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1/100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1/1000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1/256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-48.1648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1/1024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 -60.206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1/1.41254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-3dB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1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1/2512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-68dB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6883400" y="3945468"/>
            <a:ext cx="1608667" cy="34713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83400" y="4301068"/>
            <a:ext cx="1608667" cy="34713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83400" y="4665135"/>
            <a:ext cx="1608667" cy="34713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83400" y="5037669"/>
            <a:ext cx="1608667" cy="34713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83400" y="5410203"/>
            <a:ext cx="1608667" cy="34713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883400" y="5774270"/>
            <a:ext cx="1608667" cy="34713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57736" y="6138337"/>
            <a:ext cx="1608667" cy="34713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257736" y="6502404"/>
            <a:ext cx="1608667" cy="34713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" y="4933951"/>
            <a:ext cx="3642401" cy="129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 bwMode="auto">
          <a:xfrm>
            <a:off x="4085915" y="5173136"/>
            <a:ext cx="706219" cy="6519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34" charset="0"/>
              </a:rPr>
              <a:t>0.1V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48KHz</a:t>
            </a:r>
          </a:p>
        </p:txBody>
      </p:sp>
    </p:spTree>
    <p:extLst>
      <p:ext uri="{BB962C8B-B14F-4D97-AF65-F5344CB8AC3E}">
        <p14:creationId xmlns:p14="http://schemas.microsoft.com/office/powerpoint/2010/main" val="103008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1"/>
            <a:ext cx="8131175" cy="4730111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DB198-0ACC-4C9F-B995-D8ADD0BD01B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2" b="37651"/>
          <a:stretch/>
        </p:blipFill>
        <p:spPr bwMode="auto">
          <a:xfrm>
            <a:off x="1276101" y="1467057"/>
            <a:ext cx="6591799" cy="49236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465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u="sng" dirty="0"/>
              <a:t>Question 1:</a:t>
            </a:r>
            <a:r>
              <a:rPr lang="en-US" dirty="0"/>
              <a:t>  If you input a 1v sin wave into a circuit that attenuated it by -40dB, what would the amplitude of the output waveform be?</a:t>
            </a:r>
          </a:p>
          <a:p>
            <a:pPr marL="342900" indent="-342900"/>
            <a:r>
              <a:rPr lang="en-US" sz="2600" dirty="0"/>
              <a:t>Given:  dB = 20 * log (</a:t>
            </a:r>
            <a:r>
              <a:rPr lang="en-US" sz="2600" dirty="0" err="1"/>
              <a:t>V_out</a:t>
            </a:r>
            <a:r>
              <a:rPr lang="en-US" sz="2600" dirty="0"/>
              <a:t>/</a:t>
            </a:r>
            <a:r>
              <a:rPr lang="en-US" sz="2600" dirty="0" err="1"/>
              <a:t>V_in</a:t>
            </a:r>
            <a:r>
              <a:rPr lang="en-US" sz="2600" dirty="0"/>
              <a:t>)</a:t>
            </a:r>
            <a:endParaRPr lang="en-US" sz="2600" b="0" dirty="0"/>
          </a:p>
          <a:p>
            <a:pPr marL="403225" lvl="1" indent="0">
              <a:buNone/>
            </a:pPr>
            <a:r>
              <a:rPr lang="en-US" sz="2400" dirty="0"/>
              <a:t>-40db = 20 log (</a:t>
            </a:r>
            <a:r>
              <a:rPr lang="en-US" sz="2400" dirty="0" err="1"/>
              <a:t>V_out</a:t>
            </a:r>
            <a:r>
              <a:rPr lang="en-US" sz="2400" dirty="0"/>
              <a:t>/1V_in)</a:t>
            </a:r>
          </a:p>
          <a:p>
            <a:pPr marL="403225" lvl="1" indent="0">
              <a:buNone/>
            </a:pPr>
            <a:r>
              <a:rPr lang="en-US" sz="2400" dirty="0"/>
              <a:t>-2 = log (</a:t>
            </a:r>
            <a:r>
              <a:rPr lang="en-US" sz="2400" dirty="0" err="1"/>
              <a:t>V_out</a:t>
            </a:r>
            <a:r>
              <a:rPr lang="en-US" sz="2400" dirty="0"/>
              <a:t>/1V_in)</a:t>
            </a:r>
          </a:p>
          <a:p>
            <a:pPr marL="403225" lvl="1" indent="0">
              <a:buNone/>
            </a:pPr>
            <a:r>
              <a:rPr lang="en-US" sz="2400" dirty="0" err="1"/>
              <a:t>V_out</a:t>
            </a:r>
            <a:r>
              <a:rPr lang="en-US" sz="2400" dirty="0"/>
              <a:t> = 10</a:t>
            </a:r>
            <a:r>
              <a:rPr lang="en-US" sz="2400" baseline="30000" dirty="0"/>
              <a:t>-2</a:t>
            </a:r>
            <a:r>
              <a:rPr lang="en-US" sz="2400" dirty="0"/>
              <a:t> </a:t>
            </a:r>
            <a:endParaRPr lang="en-US" sz="2400" b="0" dirty="0"/>
          </a:p>
          <a:p>
            <a:pPr marL="403225" lvl="1" indent="0">
              <a:buNone/>
            </a:pPr>
            <a:r>
              <a:rPr lang="en-US" sz="2400" dirty="0" err="1"/>
              <a:t>V_out</a:t>
            </a:r>
            <a:r>
              <a:rPr lang="en-US" sz="2400" dirty="0"/>
              <a:t> = 0.01 </a:t>
            </a:r>
            <a:endParaRPr lang="en-US" sz="2400" b="0" dirty="0"/>
          </a:p>
          <a:p>
            <a:pPr marL="403225" lvl="1" indent="0">
              <a:buNone/>
            </a:pPr>
            <a:r>
              <a:rPr lang="en-US" sz="2400" dirty="0" err="1"/>
              <a:t>V_out</a:t>
            </a:r>
            <a:r>
              <a:rPr lang="en-US" sz="2400" dirty="0"/>
              <a:t> = 10mV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6E6303-30CA-41FF-968D-9BA2157A6726}"/>
                  </a:ext>
                </a:extLst>
              </p:cNvPr>
              <p:cNvSpPr txBox="1"/>
              <p:nvPr/>
            </p:nvSpPr>
            <p:spPr>
              <a:xfrm flipH="1">
                <a:off x="2527161" y="5616569"/>
                <a:ext cx="40896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exactly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6E6303-30CA-41FF-968D-9BA2157A6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27161" y="5616569"/>
                <a:ext cx="4089678" cy="461665"/>
              </a:xfrm>
              <a:prstGeom prst="rect">
                <a:avLst/>
              </a:prstGeom>
              <a:blipFill>
                <a:blip r:embed="rId2"/>
                <a:stretch>
                  <a:fillRect l="-1194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59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u="sng" dirty="0"/>
              <a:t>Question 2:</a:t>
            </a:r>
            <a:r>
              <a:rPr lang="en-US" dirty="0"/>
              <a:t>  If you input a 1v sin wave into a circuit that attenuated it by -68dB, what would the amplitude of the output waveform be?</a:t>
            </a:r>
          </a:p>
          <a:p>
            <a:r>
              <a:rPr lang="en-US" dirty="0"/>
              <a:t>Given:  dB = 20 * log (</a:t>
            </a:r>
            <a:r>
              <a:rPr lang="en-US" dirty="0" err="1"/>
              <a:t>V_out</a:t>
            </a:r>
            <a:r>
              <a:rPr lang="en-US" dirty="0"/>
              <a:t>/</a:t>
            </a:r>
            <a:r>
              <a:rPr lang="en-US" dirty="0" err="1"/>
              <a:t>V_in</a:t>
            </a:r>
            <a:r>
              <a:rPr lang="en-US" dirty="0"/>
              <a:t>)</a:t>
            </a:r>
          </a:p>
          <a:p>
            <a:pPr marL="403225" lvl="1" indent="0">
              <a:buNone/>
            </a:pPr>
            <a:r>
              <a:rPr lang="en-US" sz="2400" dirty="0"/>
              <a:t>-68db = 20 log (</a:t>
            </a:r>
            <a:r>
              <a:rPr lang="en-US" sz="2400" dirty="0" err="1"/>
              <a:t>V_out</a:t>
            </a:r>
            <a:r>
              <a:rPr lang="en-US" sz="2400" dirty="0"/>
              <a:t>/1V_in)</a:t>
            </a:r>
          </a:p>
          <a:p>
            <a:pPr marL="403225" lvl="1" indent="0">
              <a:buNone/>
            </a:pPr>
            <a:r>
              <a:rPr lang="en-US" sz="2400" dirty="0"/>
              <a:t>-3.4 = log (</a:t>
            </a:r>
            <a:r>
              <a:rPr lang="en-US" sz="2400" dirty="0" err="1"/>
              <a:t>V_out</a:t>
            </a:r>
            <a:r>
              <a:rPr lang="en-US" sz="2400" dirty="0"/>
              <a:t>/1V_in)</a:t>
            </a:r>
          </a:p>
          <a:p>
            <a:pPr marL="403225" lvl="1" indent="0">
              <a:buNone/>
            </a:pPr>
            <a:r>
              <a:rPr lang="en-US" sz="2400" dirty="0" err="1"/>
              <a:t>V_out</a:t>
            </a:r>
            <a:r>
              <a:rPr lang="en-US" sz="2400" dirty="0"/>
              <a:t> = 10</a:t>
            </a:r>
            <a:r>
              <a:rPr lang="en-US" sz="2400" baseline="30000" dirty="0"/>
              <a:t>-3.4</a:t>
            </a:r>
            <a:endParaRPr lang="en-US" sz="2400" dirty="0"/>
          </a:p>
          <a:p>
            <a:pPr marL="403225" lvl="1" indent="0">
              <a:buNone/>
            </a:pPr>
            <a:r>
              <a:rPr lang="en-US" sz="2400" dirty="0" err="1"/>
              <a:t>V_out</a:t>
            </a:r>
            <a:r>
              <a:rPr lang="en-US" sz="2400" dirty="0"/>
              <a:t> = 0.4mV</a:t>
            </a:r>
          </a:p>
          <a:p>
            <a:pPr marL="403225" lvl="1" indent="0">
              <a:buNone/>
            </a:pPr>
            <a:endParaRPr lang="en-US" sz="2400" dirty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0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15822</TotalTime>
  <Words>1876</Words>
  <Application>Microsoft Office PowerPoint</Application>
  <PresentationFormat>On-screen Show (4:3)</PresentationFormat>
  <Paragraphs>261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Cambria Math</vt:lpstr>
      <vt:lpstr>Century Schoolbook</vt:lpstr>
      <vt:lpstr>Times New Roman</vt:lpstr>
      <vt:lpstr>Trebuchet MS</vt:lpstr>
      <vt:lpstr>Wingdings</vt:lpstr>
      <vt:lpstr>1_Blank Presentation</vt:lpstr>
      <vt:lpstr>CSCE 436 – Advanced Embedded Systems Lecture 27 – Digital Low Pass Filter</vt:lpstr>
      <vt:lpstr>Lesson Outline</vt:lpstr>
      <vt:lpstr>Filtering</vt:lpstr>
      <vt:lpstr>Filtering</vt:lpstr>
      <vt:lpstr>Filtering</vt:lpstr>
      <vt:lpstr>Filtering</vt:lpstr>
      <vt:lpstr>Filtering Questions</vt:lpstr>
      <vt:lpstr>Filtering Questions</vt:lpstr>
      <vt:lpstr>Filtering Questions</vt:lpstr>
      <vt:lpstr>Filtering Questions</vt:lpstr>
      <vt:lpstr>Low Pass Filter</vt:lpstr>
      <vt:lpstr>Low Pass Filter</vt:lpstr>
      <vt:lpstr>Low Pass Filter</vt:lpstr>
      <vt:lpstr>Low Pass Filter</vt:lpstr>
      <vt:lpstr>Low Pass Filter</vt:lpstr>
      <vt:lpstr>Nexyx Video  Audio Codec Schematic</vt:lpstr>
      <vt:lpstr>High Pass Filter</vt:lpstr>
      <vt:lpstr>Filter Design Problems</vt:lpstr>
      <vt:lpstr>Filter Design Problem</vt:lpstr>
      <vt:lpstr>Filter Design Problem</vt:lpstr>
      <vt:lpstr>Filter Design Problem</vt:lpstr>
      <vt:lpstr>Filter Design Problem</vt:lpstr>
      <vt:lpstr>Filter Design Problem</vt:lpstr>
      <vt:lpstr>Filter Design Problem</vt:lpstr>
      <vt:lpstr>Filter Design Problem</vt:lpstr>
      <vt:lpstr>Filter Design Problem</vt:lpstr>
      <vt:lpstr>Filter Design Problem</vt:lpstr>
      <vt:lpstr>Filter Design Problem</vt:lpstr>
      <vt:lpstr>Filter Design Problem</vt:lpstr>
      <vt:lpstr>Filter Design Problem</vt:lpstr>
      <vt:lpstr>Filter Design Problem</vt:lpstr>
      <vt:lpstr>Filter Design Problem</vt:lpstr>
    </vt:vector>
  </TitlesOfParts>
  <Company>usafa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 Courses</dc:title>
  <dc:creator>Falkinburg, Jeffrey L Capt USAF USAFA USAFA/DFEC</dc:creator>
  <cp:lastModifiedBy>Jeffrey Falkinburg</cp:lastModifiedBy>
  <cp:revision>727</cp:revision>
  <cp:lastPrinted>2017-03-16T16:29:37Z</cp:lastPrinted>
  <dcterms:created xsi:type="dcterms:W3CDTF">2001-06-27T14:08:57Z</dcterms:created>
  <dcterms:modified xsi:type="dcterms:W3CDTF">2021-03-26T20:41:30Z</dcterms:modified>
</cp:coreProperties>
</file>