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3"/>
  </p:notesMasterIdLst>
  <p:handoutMasterIdLst>
    <p:handoutMasterId r:id="rId24"/>
  </p:handoutMasterIdLst>
  <p:sldIdLst>
    <p:sldId id="396" r:id="rId2"/>
    <p:sldId id="300" r:id="rId3"/>
    <p:sldId id="356" r:id="rId4"/>
    <p:sldId id="357" r:id="rId5"/>
    <p:sldId id="383" r:id="rId6"/>
    <p:sldId id="384" r:id="rId7"/>
    <p:sldId id="387" r:id="rId8"/>
    <p:sldId id="378" r:id="rId9"/>
    <p:sldId id="376" r:id="rId10"/>
    <p:sldId id="379" r:id="rId11"/>
    <p:sldId id="397" r:id="rId12"/>
    <p:sldId id="380" r:id="rId13"/>
    <p:sldId id="381" r:id="rId14"/>
    <p:sldId id="382" r:id="rId15"/>
    <p:sldId id="391" r:id="rId16"/>
    <p:sldId id="392" r:id="rId17"/>
    <p:sldId id="389" r:id="rId18"/>
    <p:sldId id="390" r:id="rId19"/>
    <p:sldId id="394" r:id="rId20"/>
    <p:sldId id="374" r:id="rId21"/>
    <p:sldId id="375" r:id="rId2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6C596-A17D-4BAA-A360-2059F43E631E}" v="1" dt="2022-05-31T22:12:49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7C80CC76-D274-4230-A6A0-14B832BEBC8A}"/>
    <pc:docChg chg="undo custSel modSld">
      <pc:chgData name="Jeffrey Falkinburg" userId="564ecc06-8e6c-46e5-98d6-5a3ff5d175eb" providerId="ADAL" clId="{7C80CC76-D274-4230-A6A0-14B832BEBC8A}" dt="2022-02-16T19:30:15.675" v="2" actId="20577"/>
      <pc:docMkLst>
        <pc:docMk/>
      </pc:docMkLst>
      <pc:sldChg chg="modSp mod">
        <pc:chgData name="Jeffrey Falkinburg" userId="564ecc06-8e6c-46e5-98d6-5a3ff5d175eb" providerId="ADAL" clId="{7C80CC76-D274-4230-A6A0-14B832BEBC8A}" dt="2022-02-16T19:29:58.627" v="1" actId="20577"/>
        <pc:sldMkLst>
          <pc:docMk/>
          <pc:sldMk cId="3991601210" sldId="300"/>
        </pc:sldMkLst>
        <pc:spChg chg="mod">
          <ac:chgData name="Jeffrey Falkinburg" userId="564ecc06-8e6c-46e5-98d6-5a3ff5d175eb" providerId="ADAL" clId="{7C80CC76-D274-4230-A6A0-14B832BEBC8A}" dt="2022-02-16T19:29:58.627" v="1" actId="20577"/>
          <ac:spMkLst>
            <pc:docMk/>
            <pc:sldMk cId="3991601210" sldId="300"/>
            <ac:spMk id="4" creationId="{00000000-0000-0000-0000-000000000000}"/>
          </ac:spMkLst>
        </pc:spChg>
      </pc:sldChg>
      <pc:sldChg chg="modSp mod">
        <pc:chgData name="Jeffrey Falkinburg" userId="564ecc06-8e6c-46e5-98d6-5a3ff5d175eb" providerId="ADAL" clId="{7C80CC76-D274-4230-A6A0-14B832BEBC8A}" dt="2022-02-16T19:30:15.675" v="2" actId="20577"/>
        <pc:sldMkLst>
          <pc:docMk/>
          <pc:sldMk cId="2233972180" sldId="381"/>
        </pc:sldMkLst>
        <pc:spChg chg="mod">
          <ac:chgData name="Jeffrey Falkinburg" userId="564ecc06-8e6c-46e5-98d6-5a3ff5d175eb" providerId="ADAL" clId="{7C80CC76-D274-4230-A6A0-14B832BEBC8A}" dt="2022-02-16T19:30:15.675" v="2" actId="20577"/>
          <ac:spMkLst>
            <pc:docMk/>
            <pc:sldMk cId="2233972180" sldId="381"/>
            <ac:spMk id="4" creationId="{00000000-0000-0000-0000-000000000000}"/>
          </ac:spMkLst>
        </pc:spChg>
      </pc:sldChg>
    </pc:docChg>
  </pc:docChgLst>
  <pc:docChgLst>
    <pc:chgData name="Jeffrey Falkinburg" userId="564ecc06-8e6c-46e5-98d6-5a3ff5d175eb" providerId="ADAL" clId="{8CF6C596-A17D-4BAA-A360-2059F43E631E}"/>
    <pc:docChg chg="modSld">
      <pc:chgData name="Jeffrey Falkinburg" userId="564ecc06-8e6c-46e5-98d6-5a3ff5d175eb" providerId="ADAL" clId="{8CF6C596-A17D-4BAA-A360-2059F43E631E}" dt="2022-05-31T22:12:47.650" v="1" actId="20577"/>
      <pc:docMkLst>
        <pc:docMk/>
      </pc:docMkLst>
      <pc:sldChg chg="modSp mod">
        <pc:chgData name="Jeffrey Falkinburg" userId="564ecc06-8e6c-46e5-98d6-5a3ff5d175eb" providerId="ADAL" clId="{8CF6C596-A17D-4BAA-A360-2059F43E631E}" dt="2022-05-31T22:12:47.650" v="1" actId="20577"/>
        <pc:sldMkLst>
          <pc:docMk/>
          <pc:sldMk cId="2233972180" sldId="381"/>
        </pc:sldMkLst>
        <pc:spChg chg="mod">
          <ac:chgData name="Jeffrey Falkinburg" userId="564ecc06-8e6c-46e5-98d6-5a3ff5d175eb" providerId="ADAL" clId="{8CF6C596-A17D-4BAA-A360-2059F43E631E}" dt="2022-05-31T22:12:47.650" v="1" actId="20577"/>
          <ac:spMkLst>
            <pc:docMk/>
            <pc:sldMk cId="2233972180" sldId="38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45DA3C5-AE80-49D9-B9C5-A04AF4721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A457D9F-31C0-414E-BDBC-683D4F54C3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CE9F6FDD-023F-4959-B551-9BE16F675B5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AAE9A1AC-BA81-471A-ADD5-15362667B8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F45AB96D-DF39-4588-8425-55059D336B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DBC532B7-1C01-48E6-99E9-970587E83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40FB1A7A-8D8F-49A5-B174-19FDED3D17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537450EA-91FD-46A4-A8F5-70C6515D150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May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8B5ADD4B-19E6-43ED-9D43-FCDA95E7D7B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855BD89D-F660-4D49-B6A8-6BE6897C310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8797020D-F062-49D5-BD4D-3340B3DA3F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43495165-D904-4E5C-AE00-037C0764BF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3/436/lecture/code/lab2_pack.vhd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sw_manuals/xilinx2012_2/ug953-vivado-7series-librari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671A94-5F18-48E0-9EF0-D88690AA7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3E28AB-1D96-4A7A-94FD-391615C9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669" y="2275840"/>
            <a:ext cx="5717931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13 – Datapath and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   Class Activity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Class Activity:</a:t>
            </a:r>
          </a:p>
          <a:p>
            <a:pPr lvl="1"/>
            <a:r>
              <a:rPr lang="en-US" b="0" dirty="0"/>
              <a:t>Determine what will happen inside the RAM defined above when subject to the following signals.</a:t>
            </a:r>
          </a:p>
          <a:p>
            <a:pPr marL="0" indent="0">
              <a:buNone/>
            </a:pPr>
            <a:r>
              <a:rPr lang="en-US" b="0" dirty="0"/>
              <a:t>  </a:t>
            </a:r>
            <a:r>
              <a:rPr lang="en-US" sz="1400" b="0" dirty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     </a:t>
            </a:r>
            <a:r>
              <a:rPr lang="en-US" sz="1400" b="0" dirty="0">
                <a:solidFill>
                  <a:srgbClr val="00B050"/>
                </a:solidFill>
              </a:rPr>
              <a:t>-- 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2863" y="3876337"/>
          <a:ext cx="6417468" cy="2882265"/>
        </p:xfrm>
        <a:graphic>
          <a:graphicData uri="http://schemas.openxmlformats.org/drawingml/2006/table">
            <a:tbl>
              <a:tblPr firstRow="1" firstCol="1" bandRow="1"/>
              <a:tblGrid>
                <a:gridCol w="106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Addr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writeInput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(4)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(3,2)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(5)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readOutput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0x3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0x4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0x5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0x6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0x7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0x8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0x2AAA8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0x9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0xA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0xB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0xC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0xD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0xE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0x2AAAE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0xF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9C9FFB0-CC30-40D8-AED7-984CD9B721EB}"/>
              </a:ext>
            </a:extLst>
          </p:cNvPr>
          <p:cNvGraphicFramePr>
            <a:graphicFrameLocks noGrp="1"/>
          </p:cNvGraphicFramePr>
          <p:nvPr/>
        </p:nvGraphicFramePr>
        <p:xfrm>
          <a:off x="1005841" y="1798320"/>
          <a:ext cx="8407399" cy="80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59">
                  <a:extLst>
                    <a:ext uri="{9D8B030D-6E8A-4147-A177-3AD203B41FA5}">
                      <a16:colId xmlns:a16="http://schemas.microsoft.com/office/drawing/2014/main" val="3346147079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34726065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6325443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423362397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9869057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91472803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24994120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5931481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145601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495873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32740736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10657349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8311437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37598604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139082526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0352454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02217716"/>
                    </a:ext>
                  </a:extLst>
                </a:gridCol>
              </a:tblGrid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078249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909877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647582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781127"/>
                  </a:ext>
                </a:extLst>
              </a:tr>
              <a:tr h="160401"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8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990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Packages are a nice way to hide lots of component declarations </a:t>
            </a:r>
          </a:p>
          <a:p>
            <a:r>
              <a:rPr lang="en-US" dirty="0"/>
              <a:t>Redundancy is one of the main contributors of complexity in software is redundancy. </a:t>
            </a:r>
          </a:p>
          <a:p>
            <a:r>
              <a:rPr lang="en-US" dirty="0"/>
              <a:t>Having an entities declaration in several different architectures is redundant. </a:t>
            </a:r>
          </a:p>
          <a:p>
            <a:r>
              <a:rPr lang="en-US" dirty="0"/>
              <a:t>Pulling all these declarations into one file eliminates this redundancy and make the code much easier to maintain and update. </a:t>
            </a:r>
          </a:p>
          <a:p>
            <a:r>
              <a:rPr lang="en-US" dirty="0"/>
              <a:t>So how do you create a Package?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Packages – Package for Lab 2</a:t>
            </a:r>
          </a:p>
          <a:p>
            <a:pPr lvl="1"/>
            <a:r>
              <a:rPr lang="en-US" sz="1800" dirty="0">
                <a:hlinkClick r:id="rId2"/>
              </a:rPr>
              <a:t>https://cse.unl.edu/~jfalkinburg/cse_courses/2023/436/lecture/code/lab2_pack.vhdl</a:t>
            </a:r>
            <a:endParaRPr lang="en-US" sz="1800" dirty="0"/>
          </a:p>
          <a:p>
            <a:r>
              <a:rPr lang="en-US" sz="2000" dirty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   use work.lab2Parts.all; -- all my components are declared here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</a:p>
          <a:p>
            <a:r>
              <a:rPr lang="en-US" dirty="0"/>
              <a:t>In cases where the digital system and the outside word operate on independent clocks, the transfer of data is complicated by the lack of a common clock. </a:t>
            </a:r>
          </a:p>
          <a:p>
            <a:r>
              <a:rPr lang="en-US" dirty="0"/>
              <a:t>To understand how a reliable transfer of data can be performed in this circumstance, consider the following scenario of a producer trying to deliver a packet of candies to a consumer.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This protocol, regardless of who is the producer or consumer, is called a two-line handshake because the communicating agents must have two, coordinating signals Request (REQ) and Acknowledge (ACK) and at least one data line. </a:t>
            </a:r>
          </a:p>
          <a:p>
            <a:r>
              <a:rPr lang="en-US" dirty="0"/>
              <a:t>REQ signal - used by the active agent to signal a readiness to perform a data transfer. </a:t>
            </a:r>
          </a:p>
          <a:p>
            <a:r>
              <a:rPr lang="en-US" dirty="0"/>
              <a:t>ACK signal - used by the passive agent to acknowledge the data has been transferred.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register 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ACK=1;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ACK=0;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</a:p>
          <a:p>
            <a:r>
              <a:rPr lang="en-US" sz="2000" dirty="0"/>
              <a:t>Furthermore, with respect to the external world, the ACK and REQ signals act as status and command bits, respectively. </a:t>
            </a:r>
          </a:p>
          <a:p>
            <a:r>
              <a:rPr lang="en-US" sz="2000" dirty="0"/>
              <a:t>The 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13.3.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ACK=0;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</a:p>
          <a:p>
            <a:r>
              <a:rPr lang="en-US" sz="2000" b="0" dirty="0"/>
              <a:t>The circuit should search an 18kbx8 RAM, counting the number of words that match KEY. </a:t>
            </a:r>
          </a:p>
          <a:p>
            <a:r>
              <a:rPr lang="en-US" sz="2000" b="0" dirty="0"/>
              <a:t>Assume the RAM is preloaded with data and it can respond to a read request with valid data within one clock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</a:t>
            </a:r>
            <a:r>
              <a:rPr lang="en-US" sz="2000" dirty="0" err="1"/>
              <a:t>i</a:t>
            </a:r>
            <a:r>
              <a:rPr lang="en-US" sz="2000"/>
              <a:t>&lt;2048; </a:t>
            </a:r>
            <a:r>
              <a:rPr lang="en-US" sz="2000" dirty="0"/>
              <a:t>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HW #8 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 Lesson 15!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1 – Lab Notebook Revisions due ??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Datapath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Handshake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12.</a:t>
            </a:r>
          </a:p>
          <a:p>
            <a:r>
              <a:rPr lang="en-US" dirty="0"/>
              <a:t>Your 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 - BRAM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FPGA</a:t>
            </a:r>
          </a:p>
          <a:p>
            <a:pPr lvl="1"/>
            <a:r>
              <a:rPr lang="en-US" b="0" dirty="0"/>
              <a:t>First page of 7 Series Family Overview: </a:t>
            </a:r>
            <a:r>
              <a:rPr lang="en-US" b="0" dirty="0">
                <a:hlinkClick r:id="rId2"/>
              </a:rPr>
              <a:t>https://www.xilinx.com/support/documentation/data_sheets/ds180_7Series_Overview.pdf</a:t>
            </a:r>
            <a:endParaRPr lang="en-US" b="0" dirty="0"/>
          </a:p>
          <a:p>
            <a:pPr lvl="1"/>
            <a:r>
              <a:rPr lang="en-US" b="0" dirty="0"/>
              <a:t>Third page lists quantities how many of these resources our </a:t>
            </a:r>
            <a:r>
              <a:rPr lang="en-US" b="0" dirty="0" err="1"/>
              <a:t>Nexys</a:t>
            </a:r>
            <a:r>
              <a:rPr lang="en-US" b="0" dirty="0"/>
              <a:t> Video boards have.  </a:t>
            </a:r>
          </a:p>
          <a:p>
            <a:pPr lvl="2"/>
            <a:r>
              <a:rPr lang="en-US" b="0" dirty="0"/>
              <a:t>For reference we are using the XC7A200T chip and the SBG484 package.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samples streaming in from the </a:t>
            </a:r>
            <a:r>
              <a:rPr lang="en-US" b="0" dirty="0" err="1"/>
              <a:t>Nexys</a:t>
            </a:r>
            <a:r>
              <a:rPr lang="en-US" b="0"/>
              <a:t> Video board</a:t>
            </a:r>
            <a:r>
              <a:rPr lang="en-US" b="0" dirty="0"/>
              <a:t>.  </a:t>
            </a:r>
          </a:p>
          <a:p>
            <a:r>
              <a:rPr lang="en-US" b="0" dirty="0"/>
              <a:t>The Xilinx FPGA on our board, a </a:t>
            </a:r>
            <a:r>
              <a:rPr lang="en-US" b="0" dirty="0" err="1"/>
              <a:t>Artix</a:t>
            </a:r>
            <a:r>
              <a:rPr lang="en-US" b="0" dirty="0"/>
              <a:t> 7, contains built in block RAMs (BRAMs).  </a:t>
            </a:r>
          </a:p>
          <a:p>
            <a:r>
              <a:rPr lang="en-US" b="0" dirty="0"/>
              <a:t>You can select of the three main </a:t>
            </a:r>
            <a:r>
              <a:rPr lang="en-US" b="0" dirty="0" err="1"/>
              <a:t>BRAMSconfiguration</a:t>
            </a:r>
            <a:r>
              <a:rPr lang="en-US" b="0" dirty="0"/>
              <a:t> (BRAM_SDP_MACRO, BRAM_SINGLE_MACRO, BRAM_TDP_MACRO) available in the UNIMACRO library.  </a:t>
            </a:r>
          </a:p>
          <a:p>
            <a:r>
              <a:rPr lang="en-US" b="0" dirty="0"/>
              <a:t>We 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>
                <a:hlinkClick r:id="rId2"/>
              </a:rPr>
              <a:t>Vivado</a:t>
            </a:r>
            <a:r>
              <a:rPr lang="en-US" b="0" dirty="0">
                <a:hlinkClick r:id="rId2"/>
              </a:rPr>
              <a:t> Design Suite 7 Series FPGA Libraries Guide</a:t>
            </a:r>
            <a:r>
              <a:rPr lang="en-US" b="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36Kb RAM/ROM memories. </a:t>
            </a:r>
          </a:p>
          <a:p>
            <a:r>
              <a:rPr lang="en-US" sz="2200" b="0" dirty="0"/>
              <a:t>These block RAM memories offer fast and flexible storage of large amounts of on-chip data. </a:t>
            </a:r>
          </a:p>
          <a:p>
            <a:r>
              <a:rPr lang="en-US" sz="2200" b="0" dirty="0"/>
              <a:t>Both read and write operations are fully synchronous to the supplied clock(s) of the component. </a:t>
            </a:r>
          </a:p>
          <a:p>
            <a:r>
              <a:rPr lang="en-US" sz="2200" b="0" dirty="0"/>
              <a:t>However, READ and WRITE ports can operate fully independently and asynchronously to each other, accessing the same memory array. </a:t>
            </a:r>
          </a:p>
          <a:p>
            <a:r>
              <a:rPr lang="en-US" sz="2200" b="0" dirty="0"/>
              <a:t>Byte-enable 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/>
              <a:t>This is a schematic symbol of BRAM memory.  </a:t>
            </a:r>
          </a:p>
          <a:p>
            <a:r>
              <a:rPr lang="en-US" b="0" dirty="0"/>
              <a:t>Notes:</a:t>
            </a:r>
          </a:p>
          <a:p>
            <a:pPr lvl="1"/>
            <a:r>
              <a:rPr lang="en-US" b="0" dirty="0"/>
              <a:t>Inputs are on left</a:t>
            </a:r>
          </a:p>
          <a:p>
            <a:pPr lvl="1"/>
            <a:r>
              <a:rPr lang="en-US" b="0" dirty="0"/>
              <a:t>Outputs are on the right.</a:t>
            </a:r>
          </a:p>
          <a:p>
            <a:pPr lvl="1"/>
            <a:r>
              <a:rPr lang="en-US" b="0" dirty="0"/>
              <a:t>Left top side - write functions </a:t>
            </a:r>
          </a:p>
          <a:p>
            <a:pPr lvl="1"/>
            <a:r>
              <a:rPr lang="en-US" b="0" dirty="0"/>
              <a:t>Left bottom - the read functions  </a:t>
            </a:r>
          </a:p>
          <a:p>
            <a:r>
              <a:rPr lang="en-US" b="0" dirty="0"/>
              <a:t>The three types of BRAMs are highly configurable, but may be overwhelming 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Example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UG953 (v 2012.4) July 25, 2012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Page:			10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 err="1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/>
              <a:t>	generic 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		</a:t>
            </a:r>
            <a:r>
              <a:rPr lang="en-US" sz="1200" b="0" dirty="0">
                <a:solidFill>
                  <a:srgbClr val="00B050"/>
                </a:solidFill>
              </a:rPr>
              <a:t>-- 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	</a:t>
            </a:r>
            <a:r>
              <a:rPr lang="en-US" sz="1200" b="0" dirty="0">
                <a:solidFill>
                  <a:srgbClr val="00B050"/>
                </a:solidFill>
              </a:rPr>
              <a:t>-- 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>
                <a:solidFill>
                  <a:srgbClr val="00B050"/>
                </a:solidFill>
              </a:rPr>
              <a:t>-- 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X"000000000000000000",	</a:t>
            </a:r>
            <a:r>
              <a:rPr lang="en-US" sz="1200" b="0" dirty="0">
                <a:solidFill>
                  <a:srgbClr val="00B050"/>
                </a:solidFill>
              </a:rPr>
              <a:t>-- 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>
                <a:solidFill>
                  <a:srgbClr val="00B050"/>
                </a:solidFill>
              </a:rPr>
              <a:t>	-- Collision check enable "ALL", "WARNING_ONLY", 							"GENERATE_X_ONLY"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>
                <a:solidFill>
                  <a:srgbClr val="00B050"/>
                </a:solidFill>
              </a:rPr>
              <a:t>-- 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Instantiation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>
                <a:solidFill>
                  <a:srgbClr val="00B050"/>
                </a:solidFill>
              </a:rPr>
              <a:t>-- 1-bit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>
                <a:solidFill>
                  <a:srgbClr val="00B050"/>
                </a:solidFill>
              </a:rPr>
              <a:t>-- 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>
                <a:solidFill>
                  <a:srgbClr val="00B050"/>
                </a:solidFill>
              </a:rPr>
              <a:t>-- 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>
                <a:solidFill>
                  <a:srgbClr val="00B050"/>
                </a:solidFill>
              </a:rPr>
              <a:t>-- 1-bit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>
                <a:solidFill>
                  <a:srgbClr val="00B050"/>
                </a:solidFill>
              </a:rPr>
              <a:t>-- 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>
                <a:solidFill>
                  <a:srgbClr val="00B050"/>
                </a:solidFill>
              </a:rPr>
              <a:t>-- 1-bit input write port enable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10779</TotalTime>
  <Words>1772</Words>
  <Application>Microsoft Office PowerPoint</Application>
  <PresentationFormat>On-screen Show (4:3)</PresentationFormat>
  <Paragraphs>189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Century Schoolbook</vt:lpstr>
      <vt:lpstr>Courier New</vt:lpstr>
      <vt:lpstr>Times New Roman</vt:lpstr>
      <vt:lpstr>Trebuchet MS</vt:lpstr>
      <vt:lpstr>Wingdings</vt:lpstr>
      <vt:lpstr>1_Blank Presentation</vt:lpstr>
      <vt:lpstr>CSCE 436 – Advanced Embedded Systems Lecture 13 – Datapath and Control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472</cp:revision>
  <cp:lastPrinted>2014-08-12T17:37:01Z</cp:lastPrinted>
  <dcterms:created xsi:type="dcterms:W3CDTF">2001-06-27T14:08:57Z</dcterms:created>
  <dcterms:modified xsi:type="dcterms:W3CDTF">2022-05-31T22:12:50Z</dcterms:modified>
</cp:coreProperties>
</file>