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26"/>
  </p:notesMasterIdLst>
  <p:handoutMasterIdLst>
    <p:handoutMasterId r:id="rId27"/>
  </p:handoutMasterIdLst>
  <p:sldIdLst>
    <p:sldId id="765" r:id="rId2"/>
    <p:sldId id="300" r:id="rId3"/>
    <p:sldId id="365" r:id="rId4"/>
    <p:sldId id="349" r:id="rId5"/>
    <p:sldId id="355" r:id="rId6"/>
    <p:sldId id="347" r:id="rId7"/>
    <p:sldId id="352" r:id="rId8"/>
    <p:sldId id="345" r:id="rId9"/>
    <p:sldId id="334" r:id="rId10"/>
    <p:sldId id="356" r:id="rId11"/>
    <p:sldId id="357" r:id="rId12"/>
    <p:sldId id="348" r:id="rId13"/>
    <p:sldId id="351" r:id="rId14"/>
    <p:sldId id="358" r:id="rId15"/>
    <p:sldId id="359" r:id="rId16"/>
    <p:sldId id="361" r:id="rId17"/>
    <p:sldId id="360" r:id="rId18"/>
    <p:sldId id="362" r:id="rId19"/>
    <p:sldId id="367" r:id="rId20"/>
    <p:sldId id="350" r:id="rId21"/>
    <p:sldId id="354" r:id="rId22"/>
    <p:sldId id="363" r:id="rId23"/>
    <p:sldId id="364" r:id="rId24"/>
    <p:sldId id="346" r:id="rId25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10" autoAdjust="0"/>
    <p:restoredTop sz="94660" autoAdjust="0"/>
  </p:normalViewPr>
  <p:slideViewPr>
    <p:cSldViewPr snapToGrid="0">
      <p:cViewPr varScale="1">
        <p:scale>
          <a:sx n="132" d="100"/>
          <a:sy n="132" d="100"/>
        </p:scale>
        <p:origin x="88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31B80701-162F-493C-B7FE-98BC8DBDEA8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6255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404B6C6F-1BE2-4560-9059-3535C14778A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48100" y="2286000"/>
            <a:ext cx="4762500" cy="1905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Briefing Topic Title Goes Here</a:t>
            </a:r>
          </a:p>
        </p:txBody>
      </p:sp>
      <p:sp>
        <p:nvSpPr>
          <p:cNvPr id="8" name="Line 14">
            <a:extLst>
              <a:ext uri="{FF2B5EF4-FFF2-40B4-BE49-F238E27FC236}">
                <a16:creationId xmlns:a16="http://schemas.microsoft.com/office/drawing/2014/main" id="{21960BF8-5611-4ADB-B7B2-08BB63DD224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2200" y="631600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9" name="Line 14">
            <a:extLst>
              <a:ext uri="{FF2B5EF4-FFF2-40B4-BE49-F238E27FC236}">
                <a16:creationId xmlns:a16="http://schemas.microsoft.com/office/drawing/2014/main" id="{9FB34847-7B05-44D5-8334-0B71D631077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7368" y="1558796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pic>
        <p:nvPicPr>
          <p:cNvPr id="10" name="Picture 9" descr="Nebraska_N_RGB.png">
            <a:extLst>
              <a:ext uri="{FF2B5EF4-FFF2-40B4-BE49-F238E27FC236}">
                <a16:creationId xmlns:a16="http://schemas.microsoft.com/office/drawing/2014/main" id="{B2721B40-76E5-4B08-B571-5A882BEAB9A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5" y="2312385"/>
            <a:ext cx="1815450" cy="1692456"/>
          </a:xfrm>
          <a:prstGeom prst="rect">
            <a:avLst/>
          </a:prstGeom>
        </p:spPr>
      </p:pic>
      <p:pic>
        <p:nvPicPr>
          <p:cNvPr id="11" name="Picture 10" descr="1505.028 Toolbox PPT_Sidebar_1a.jpg">
            <a:extLst>
              <a:ext uri="{FF2B5EF4-FFF2-40B4-BE49-F238E27FC236}">
                <a16:creationId xmlns:a16="http://schemas.microsoft.com/office/drawing/2014/main" id="{A38053CC-7A02-4CB3-9543-301123205B3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531540" y="4266229"/>
            <a:ext cx="2871639" cy="1368795"/>
          </a:xfrm>
          <a:prstGeom prst="rect">
            <a:avLst/>
          </a:prstGeom>
        </p:spPr>
      </p:pic>
      <p:sp>
        <p:nvSpPr>
          <p:cNvPr id="12" name="Line 15">
            <a:extLst>
              <a:ext uri="{FF2B5EF4-FFF2-40B4-BE49-F238E27FC236}">
                <a16:creationId xmlns:a16="http://schemas.microsoft.com/office/drawing/2014/main" id="{353BDFBA-DD4B-46E5-AC3D-0F71EF0EFBC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Line 17">
            <a:extLst>
              <a:ext uri="{FF2B5EF4-FFF2-40B4-BE49-F238E27FC236}">
                <a16:creationId xmlns:a16="http://schemas.microsoft.com/office/drawing/2014/main" id="{FC10A257-95DA-4873-82D6-66084E2CD9F0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2021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2021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2021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2021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2021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2021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2021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2021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2021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2021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2021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67" name="Text Box 43"/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CSCE 436 – Advanced Embedded Systems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" name="Picture 9" descr="1505.028 Toolbox PPT_Sidebar_1a.jpg">
            <a:extLst>
              <a:ext uri="{FF2B5EF4-FFF2-40B4-BE49-F238E27FC236}">
                <a16:creationId xmlns:a16="http://schemas.microsoft.com/office/drawing/2014/main" id="{E6A4D929-5431-4154-BC0C-B31459A213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7972" y="196902"/>
            <a:ext cx="1896812" cy="904134"/>
          </a:xfrm>
          <a:prstGeom prst="rect">
            <a:avLst/>
          </a:prstGeom>
        </p:spPr>
      </p:pic>
      <p:sp>
        <p:nvSpPr>
          <p:cNvPr id="11" name="Line 15">
            <a:extLst>
              <a:ext uri="{FF2B5EF4-FFF2-40B4-BE49-F238E27FC236}">
                <a16:creationId xmlns:a16="http://schemas.microsoft.com/office/drawing/2014/main" id="{57BC9DDC-FD8E-49FD-A93E-882367B1F04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42891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Line 17">
            <a:extLst>
              <a:ext uri="{FF2B5EF4-FFF2-40B4-BE49-F238E27FC236}">
                <a16:creationId xmlns:a16="http://schemas.microsoft.com/office/drawing/2014/main" id="{48EAFB2F-C18A-4998-8C31-FECA669BFB2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05754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e.umbc.edu/portal/help/VHDL/packages/std_logic_1164.vhd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e.umbc.edu/portal/help/VHDL/packages/numeric_std.vhd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xilinx.com/support/documentation/user_guides/ug475_7Series_Pkg_Pinout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cse.unl.edu/~jfalkinburg/cse_courses/2021/436/datasheets/NexysVideo_Master.xdc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4E63776-5570-4900-8589-A3E1DFADD9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 Jeffrey Falkinburg</a:t>
            </a:r>
            <a:br>
              <a:rPr lang="en-US" dirty="0"/>
            </a:br>
            <a:r>
              <a:rPr lang="en-US" dirty="0"/>
              <a:t>Avery Hall 368</a:t>
            </a:r>
            <a:br>
              <a:rPr lang="en-US" dirty="0"/>
            </a:br>
            <a:r>
              <a:rPr lang="en-US" dirty="0"/>
              <a:t>472-5120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80DE072-993A-4485-9CE2-471CDB701E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89385" y="2286000"/>
            <a:ext cx="5621215" cy="1905000"/>
          </a:xfrm>
        </p:spPr>
        <p:txBody>
          <a:bodyPr/>
          <a:lstStyle/>
          <a:p>
            <a:br>
              <a:rPr lang="en-US" dirty="0"/>
            </a:br>
            <a:r>
              <a:rPr lang="en-US" dirty="0"/>
              <a:t>CSCE 436 – Advanced Embedded Systems</a:t>
            </a:r>
            <a:br>
              <a:rPr lang="en-US" dirty="0"/>
            </a:br>
            <a:r>
              <a:rPr lang="en-US" sz="3200" dirty="0"/>
              <a:t>Lecture 3 – Combinational Element, unsigned, constraints file, synthesis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9623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Element – Solution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Solution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assign "some cool logical stuff using </a:t>
            </a:r>
            <a:r>
              <a:rPr lang="en-US" dirty="0" err="1"/>
              <a:t>clk</a:t>
            </a:r>
            <a:r>
              <a:rPr lang="en-US" dirty="0"/>
              <a:t> and data" to a temporary variable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entity 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port (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, data: in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  q,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: out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);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end circuit;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endParaRPr lang="en-US" dirty="0">
              <a:solidFill>
                <a:schemeClr val="accent2"/>
              </a:solidFill>
            </a:endParaRP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architecture error of 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rgbClr val="FF0000"/>
                </a:solidFill>
              </a:rPr>
              <a:t>	signal temp </a:t>
            </a:r>
            <a:r>
              <a:rPr lang="en-US" dirty="0" err="1">
                <a:solidFill>
                  <a:srgbClr val="FF0000"/>
                </a:solidFill>
              </a:rPr>
              <a:t>std_logic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begin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</a:t>
            </a:r>
            <a:r>
              <a:rPr lang="en-US" dirty="0">
                <a:solidFill>
                  <a:srgbClr val="FF0000"/>
                </a:solidFill>
              </a:rPr>
              <a:t>temp &lt;= </a:t>
            </a:r>
            <a:r>
              <a:rPr lang="en-US" dirty="0">
                <a:solidFill>
                  <a:schemeClr val="accent2"/>
                </a:solidFill>
              </a:rPr>
              <a:t>some cool logical </a:t>
            </a:r>
            <a:r>
              <a:rPr lang="en-US" dirty="0" err="1">
                <a:solidFill>
                  <a:schemeClr val="accent2"/>
                </a:solidFill>
              </a:rPr>
              <a:t>stuf</a:t>
            </a:r>
            <a:r>
              <a:rPr lang="en-US" dirty="0">
                <a:solidFill>
                  <a:schemeClr val="accent2"/>
                </a:solidFill>
              </a:rPr>
              <a:t> using 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 and data;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q </a:t>
            </a:r>
            <a:r>
              <a:rPr lang="en-US" dirty="0">
                <a:solidFill>
                  <a:srgbClr val="FF0000"/>
                </a:solidFill>
              </a:rPr>
              <a:t>&lt;= temp</a:t>
            </a:r>
            <a:r>
              <a:rPr lang="en-US" dirty="0">
                <a:solidFill>
                  <a:schemeClr val="accent2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&lt;= not temp</a:t>
            </a:r>
            <a:r>
              <a:rPr lang="en-US" dirty="0">
                <a:solidFill>
                  <a:schemeClr val="accent2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end error;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872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Element -   Mux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Simplify </a:t>
            </a:r>
            <a:r>
              <a:rPr lang="en-US" dirty="0" err="1"/>
              <a:t>muxes</a:t>
            </a:r>
            <a:r>
              <a:rPr lang="en-US" dirty="0"/>
              <a:t> using conditional signal assignment statement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Example: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x &lt;=	y0 when S = "00" else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	y1 when S = "01" else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	y2 when S = "10" else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	y3;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Draw this Circuit assuming 8-bit inputs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Now build 4-1 mux w/ 2-1 </a:t>
            </a:r>
            <a:r>
              <a:rPr lang="en-US" dirty="0" err="1"/>
              <a:t>muxes</a:t>
            </a:r>
            <a:endParaRPr lang="en-US" dirty="0"/>
          </a:p>
          <a:p>
            <a:pPr marL="403225" lvl="1" indent="0" eaLnBrk="1" hangingPunct="1">
              <a:lnSpc>
                <a:spcPct val="80000"/>
              </a:lnSpc>
              <a:buNone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438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Unsigned Numeric Standard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9709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So far we mostly used </a:t>
            </a:r>
            <a:r>
              <a:rPr lang="en-US" b="0" dirty="0">
                <a:solidFill>
                  <a:schemeClr val="accent6"/>
                </a:solidFill>
              </a:rPr>
              <a:t>STD_LOGIC_1164</a:t>
            </a:r>
            <a:r>
              <a:rPr lang="en-US" b="0" dirty="0"/>
              <a:t> library 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library IEEE;		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use IEEE.STD_LOGIC_1164.all; </a:t>
            </a:r>
          </a:p>
          <a:p>
            <a:pPr lvl="1"/>
            <a:r>
              <a:rPr lang="en-US" b="0" dirty="0"/>
              <a:t>Library Contents: </a:t>
            </a:r>
            <a:r>
              <a:rPr lang="en-US" b="0" dirty="0">
                <a:hlinkClick r:id="rId2"/>
              </a:rPr>
              <a:t>http://www.csee.umbc.edu/portal/help/VHDL/packages/std_logic_1164.vhd</a:t>
            </a:r>
            <a:endParaRPr lang="en-US" b="0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123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err="1"/>
              <a:t>Numeric_Std</a:t>
            </a:r>
            <a:r>
              <a:rPr lang="en-US" b="0" dirty="0"/>
              <a:t> Library supports 2 main datatypes</a:t>
            </a:r>
          </a:p>
          <a:p>
            <a:pPr lvl="1"/>
            <a:r>
              <a:rPr lang="en-US" b="0" dirty="0"/>
              <a:t>Signed and Unsigned</a:t>
            </a:r>
          </a:p>
          <a:p>
            <a:pPr lvl="1"/>
            <a:r>
              <a:rPr lang="en-US" b="0" dirty="0"/>
              <a:t>Library Contents: </a:t>
            </a:r>
            <a:r>
              <a:rPr lang="en-US" b="0" dirty="0">
                <a:hlinkClick r:id="rId2"/>
              </a:rPr>
              <a:t>http://www.csee.umbc.edu/portal/help/VHDL/packages/numeric_std.vhd</a:t>
            </a:r>
            <a:endParaRPr lang="en-US" b="0" dirty="0"/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library IEEE;		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use IEEE.std_logic_1164.all;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use IEEE.NUMERIC_STD.ALL;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entity lec3 is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port(	au,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:	in unsigned(3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	</a:t>
            </a:r>
            <a:r>
              <a:rPr lang="en-US" sz="1600" b="0" dirty="0" err="1">
                <a:solidFill>
                  <a:schemeClr val="accent6"/>
                </a:solidFill>
              </a:rPr>
              <a:t>cu,du,su</a:t>
            </a:r>
            <a:r>
              <a:rPr lang="en-US" sz="1600" b="0" dirty="0">
                <a:solidFill>
                  <a:schemeClr val="accent6"/>
                </a:solidFill>
              </a:rPr>
              <a:t>:	out unsigned(3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	as,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: in 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	</a:t>
            </a:r>
            <a:r>
              <a:rPr lang="en-US" sz="1600" b="0" dirty="0" err="1">
                <a:solidFill>
                  <a:schemeClr val="accent6"/>
                </a:solidFill>
              </a:rPr>
              <a:t>cs,ds,ss</a:t>
            </a:r>
            <a:r>
              <a:rPr lang="en-US" sz="1600" b="0" dirty="0">
                <a:solidFill>
                  <a:schemeClr val="accent6"/>
                </a:solidFill>
              </a:rPr>
              <a:t>:	out 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end lec3;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	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57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architecture structure of lec3 is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begin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cu &lt;=	"1000" when (au &gt;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) else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"0110" when (au =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) else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"0001";		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  <a:r>
              <a:rPr lang="en-US" sz="1600" b="0" dirty="0" err="1">
                <a:solidFill>
                  <a:schemeClr val="accent6"/>
                </a:solidFill>
              </a:rPr>
              <a:t>su</a:t>
            </a:r>
            <a:r>
              <a:rPr lang="en-US" sz="1600" b="0" dirty="0">
                <a:solidFill>
                  <a:schemeClr val="accent6"/>
                </a:solidFill>
              </a:rPr>
              <a:t> &lt;= au +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du &lt;= au -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  <a:r>
              <a:rPr lang="en-US" sz="1600" b="0" dirty="0" err="1">
                <a:solidFill>
                  <a:schemeClr val="accent6"/>
                </a:solidFill>
              </a:rPr>
              <a:t>cs</a:t>
            </a:r>
            <a:r>
              <a:rPr lang="en-US" sz="1600" b="0" dirty="0">
                <a:solidFill>
                  <a:schemeClr val="accent6"/>
                </a:solidFill>
              </a:rPr>
              <a:t> &lt;=	"1000" when (as &gt;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) else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"0110" when (as =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) else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"0001";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  <a:r>
              <a:rPr lang="en-US" sz="1600" b="0" dirty="0" err="1">
                <a:solidFill>
                  <a:schemeClr val="accent6"/>
                </a:solidFill>
              </a:rPr>
              <a:t>ss</a:t>
            </a:r>
            <a:r>
              <a:rPr lang="en-US" sz="1600" b="0" dirty="0">
                <a:solidFill>
                  <a:schemeClr val="accent6"/>
                </a:solidFill>
              </a:rPr>
              <a:t> &lt;= as +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ds &lt;= as -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  <a:endParaRPr lang="en-US" b="0" dirty="0">
              <a:solidFill>
                <a:schemeClr val="accent6"/>
              </a:solidFill>
            </a:endParaRP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	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979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Unsigned</a:t>
            </a:r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sz="1100" b="0" dirty="0"/>
          </a:p>
          <a:p>
            <a:r>
              <a:rPr lang="en-US" b="0" dirty="0"/>
              <a:t>Signed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866733"/>
              </p:ext>
            </p:extLst>
          </p:nvPr>
        </p:nvGraphicFramePr>
        <p:xfrm>
          <a:off x="694412" y="2009962"/>
          <a:ext cx="7930975" cy="192059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880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0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0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Value A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Value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&gt;?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=?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&lt;?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+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-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0001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12009"/>
              </p:ext>
            </p:extLst>
          </p:nvPr>
        </p:nvGraphicFramePr>
        <p:xfrm>
          <a:off x="694408" y="4353634"/>
          <a:ext cx="7944624" cy="200622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8822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22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22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22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Value A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Value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 &gt;? B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=?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&lt;?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 + B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-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0001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1010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49387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8" y="1440393"/>
            <a:ext cx="9127917" cy="4486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05101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You will typically use STD_LOGIC_VECTOR and UNSIGNED</a:t>
            </a:r>
          </a:p>
          <a:p>
            <a:r>
              <a:rPr lang="en-US" b="0" dirty="0"/>
              <a:t>You may need to convert between the two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a: </a:t>
            </a:r>
            <a:r>
              <a:rPr lang="en-US" sz="1600" b="0" dirty="0" err="1">
                <a:solidFill>
                  <a:schemeClr val="accent6"/>
                </a:solidFill>
              </a:rPr>
              <a:t>std_logic_vector</a:t>
            </a:r>
            <a:r>
              <a:rPr lang="en-US" sz="1600" b="0" dirty="0">
                <a:solidFill>
                  <a:schemeClr val="accent6"/>
                </a:solidFill>
              </a:rPr>
              <a:t>(7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b: unsigned(7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c: </a:t>
            </a:r>
            <a:r>
              <a:rPr lang="en-US" sz="1600" b="0" dirty="0" err="1">
                <a:solidFill>
                  <a:schemeClr val="accent6"/>
                </a:solidFill>
              </a:rPr>
              <a:t>std_logic_vector</a:t>
            </a:r>
            <a:r>
              <a:rPr lang="en-US" sz="1600" b="0" dirty="0">
                <a:solidFill>
                  <a:schemeClr val="accent6"/>
                </a:solidFill>
              </a:rPr>
              <a:t>(7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endParaRPr lang="en-US" sz="1600" b="0" dirty="0">
              <a:solidFill>
                <a:schemeClr val="accent6"/>
              </a:solidFill>
            </a:endParaRP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b &lt;= unsigned(a);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c &lt;= </a:t>
            </a:r>
            <a:r>
              <a:rPr lang="en-US" sz="1600" b="0" dirty="0" err="1">
                <a:solidFill>
                  <a:schemeClr val="accent6"/>
                </a:solidFill>
              </a:rPr>
              <a:t>std_logic_vector</a:t>
            </a:r>
            <a:r>
              <a:rPr lang="en-US" sz="1600" b="0" dirty="0">
                <a:solidFill>
                  <a:schemeClr val="accent6"/>
                </a:solidFill>
              </a:rPr>
              <a:t>(b);</a:t>
            </a:r>
            <a:r>
              <a:rPr lang="en-US" b="0" dirty="0">
                <a:solidFill>
                  <a:schemeClr val="accent6"/>
                </a:solidFill>
              </a:rPr>
              <a:t>	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94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Unsigned and Decimal Numbers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/>
              <a:t>Convert Decimal number to Unsigned Vector (7 </a:t>
            </a:r>
            <a:r>
              <a:rPr lang="en-US" sz="2000" dirty="0" err="1"/>
              <a:t>downto</a:t>
            </a:r>
            <a:r>
              <a:rPr lang="en-US" sz="2000" dirty="0"/>
              <a:t> 0)</a:t>
            </a:r>
          </a:p>
          <a:p>
            <a:pPr marL="406400" lvl="1" indent="0" eaLnBrk="1" hangingPunct="1">
              <a:lnSpc>
                <a:spcPct val="80000"/>
              </a:lnSpc>
              <a:buNone/>
            </a:pPr>
            <a:r>
              <a:rPr lang="en-US" sz="1800" dirty="0" err="1">
                <a:solidFill>
                  <a:schemeClr val="accent2"/>
                </a:solidFill>
              </a:rPr>
              <a:t>to_unsigned</a:t>
            </a:r>
            <a:r>
              <a:rPr lang="en-US" sz="1800" dirty="0">
                <a:solidFill>
                  <a:schemeClr val="accent2"/>
                </a:solidFill>
              </a:rPr>
              <a:t>(17, 8)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First argument is the decimal number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Second argument is the number of bits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/>
              <a:t>Conditional with unsigned number</a:t>
            </a:r>
          </a:p>
          <a:p>
            <a:pPr marL="406400" lvl="1" indent="0" eaLnBrk="1" hangingPunct="1">
              <a:lnSpc>
                <a:spcPct val="80000"/>
              </a:lnSpc>
              <a:buNone/>
            </a:pPr>
            <a:r>
              <a:rPr lang="en-US" sz="1800" dirty="0" err="1">
                <a:solidFill>
                  <a:schemeClr val="accent2"/>
                </a:solidFill>
              </a:rPr>
              <a:t>LED_Trigger</a:t>
            </a:r>
            <a:r>
              <a:rPr lang="en-US" sz="1800" dirty="0">
                <a:solidFill>
                  <a:schemeClr val="accent2"/>
                </a:solidFill>
              </a:rPr>
              <a:t> &lt;= '1' when (</a:t>
            </a:r>
            <a:r>
              <a:rPr lang="en-US" sz="1800" dirty="0" err="1">
                <a:solidFill>
                  <a:schemeClr val="accent2"/>
                </a:solidFill>
              </a:rPr>
              <a:t>Binary_Input</a:t>
            </a:r>
            <a:r>
              <a:rPr lang="en-US" sz="1800" dirty="0">
                <a:solidFill>
                  <a:schemeClr val="accent2"/>
                </a:solidFill>
              </a:rPr>
              <a:t> = </a:t>
            </a:r>
            <a:r>
              <a:rPr lang="en-US" sz="1800" dirty="0" err="1">
                <a:solidFill>
                  <a:schemeClr val="accent2"/>
                </a:solidFill>
              </a:rPr>
              <a:t>to_unsigned</a:t>
            </a:r>
            <a:r>
              <a:rPr lang="en-US" sz="1800" dirty="0">
                <a:solidFill>
                  <a:schemeClr val="accent2"/>
                </a:solidFill>
              </a:rPr>
              <a:t>(17, 8) ) else</a:t>
            </a:r>
          </a:p>
          <a:p>
            <a:pPr marL="406400" lvl="1" indent="0" eaLnBrk="1" hangingPunct="1">
              <a:lnSpc>
                <a:spcPct val="80000"/>
              </a:lnSpc>
              <a:buNone/>
            </a:pPr>
            <a:r>
              <a:rPr lang="en-US" sz="1800" dirty="0">
                <a:solidFill>
                  <a:schemeClr val="accent2"/>
                </a:solidFill>
              </a:rPr>
              <a:t>	‘0';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834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Time Logs!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HW #2 </a:t>
            </a:r>
            <a:r>
              <a:rPr lang="en-US" sz="2800" dirty="0"/>
              <a:t>Due Now!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Synthesis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Constraints file 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Combinational Element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Unsigned Numeric Standard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Combinations</a:t>
            </a: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Combinations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9968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Common Combinations if/then/else</a:t>
            </a:r>
          </a:p>
          <a:p>
            <a:r>
              <a:rPr lang="en-US" b="0" dirty="0"/>
              <a:t>All conditional statements consist of three parts:</a:t>
            </a:r>
          </a:p>
          <a:p>
            <a:pPr lvl="1"/>
            <a:r>
              <a:rPr lang="en-US" b="0" dirty="0"/>
              <a:t>the condition to be checked (the if clause) </a:t>
            </a:r>
          </a:p>
          <a:p>
            <a:pPr lvl="1"/>
            <a:r>
              <a:rPr lang="en-US" b="0" dirty="0"/>
              <a:t>the statement to be evaluated when the condition is true (the then clause)</a:t>
            </a:r>
          </a:p>
          <a:p>
            <a:pPr lvl="1"/>
            <a:r>
              <a:rPr lang="en-US" b="0" dirty="0"/>
              <a:t>the statement to be evaluated when the condition is false (the else clause)</a:t>
            </a:r>
          </a:p>
          <a:p>
            <a:r>
              <a:rPr lang="en-US" b="0" dirty="0"/>
              <a:t>Typically, the condition being evaluated seeks the relative magnitude of two unsigned binary numbers, requiring a comparator.</a:t>
            </a:r>
          </a:p>
          <a:p>
            <a:r>
              <a:rPr lang="en-US" b="0" dirty="0"/>
              <a:t>The then and else clauses will typically require some logic or arithmetic operation</a:t>
            </a:r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5894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 order to illustrate the hardware realization of a conditional statement, consider the following example: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C:		if (a&lt;4) then z=y+3 else z=y+7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VHDL:	z &lt;= y+3 when (a &lt; 4) else y+7;</a:t>
            </a:r>
          </a:p>
          <a:p>
            <a:endParaRPr lang="en-US" b="0" dirty="0"/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8194" name="Picture 2" descr="http://ece.ninja/383/lecture/img/lecture03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329" y="3151603"/>
            <a:ext cx="7009500" cy="3246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8181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09404"/>
            <a:ext cx="8131175" cy="4324350"/>
          </a:xfrm>
        </p:spPr>
        <p:txBody>
          <a:bodyPr/>
          <a:lstStyle/>
          <a:p>
            <a:r>
              <a:rPr lang="en-US" b="0" dirty="0"/>
              <a:t>However, this circuit is not minimal, one of the adders can be removed. </a:t>
            </a:r>
            <a:endParaRPr lang="en-US" dirty="0"/>
          </a:p>
          <a:p>
            <a:r>
              <a:rPr lang="en-US" b="0" dirty="0"/>
              <a:t>How?</a:t>
            </a:r>
          </a:p>
          <a:p>
            <a:r>
              <a:rPr lang="en-US" b="0" dirty="0"/>
              <a:t>Practice on Homework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8194" name="Picture 2" descr="http://ece.ninja/383/lecture/img/lecture03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329" y="3151603"/>
            <a:ext cx="7009500" cy="3246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03157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Synthesis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Constraints file 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Combinational Element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Unsigned Numeric Standard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Combinations</a:t>
            </a: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895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2021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2011" y="6009228"/>
            <a:ext cx="90211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hlinkClick r:id="rId2"/>
              </a:rPr>
              <a:t>https://www.xilinx.com/support/documentation/user_guides/ug475_7Series_Pkg_Pinout.pdf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747" y="0"/>
            <a:ext cx="6275220" cy="6009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851176" y="1378424"/>
            <a:ext cx="1856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pp 80</a:t>
            </a:r>
          </a:p>
        </p:txBody>
      </p:sp>
    </p:spTree>
    <p:extLst>
      <p:ext uri="{BB962C8B-B14F-4D97-AF65-F5344CB8AC3E}">
        <p14:creationId xmlns:p14="http://schemas.microsoft.com/office/powerpoint/2010/main" val="2454670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Synthesis</a:t>
            </a:r>
            <a:br>
              <a:rPr lang="en-US" cap="none" dirty="0"/>
            </a:b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019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Synthesis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6674" y="1523052"/>
            <a:ext cx="8887327" cy="4324350"/>
          </a:xfrm>
        </p:spPr>
        <p:txBody>
          <a:bodyPr/>
          <a:lstStyle/>
          <a:p>
            <a:r>
              <a:rPr lang="en-US" b="0" dirty="0"/>
              <a:t>Insert this code into your </a:t>
            </a:r>
            <a:r>
              <a:rPr lang="en-US" b="0" dirty="0" err="1"/>
              <a:t>Majority.xdc</a:t>
            </a:r>
            <a:r>
              <a:rPr lang="en-US" b="0" dirty="0"/>
              <a:t> file</a:t>
            </a:r>
          </a:p>
          <a:p>
            <a:pPr lvl="1"/>
            <a:r>
              <a:rPr lang="en-US" b="0" dirty="0"/>
              <a:t>Inputs from switches and outputs to LEDs</a:t>
            </a:r>
          </a:p>
          <a:p>
            <a:pPr marL="406400" lvl="1" indent="0">
              <a:buNone/>
            </a:pPr>
            <a:r>
              <a:rPr lang="en-US" sz="400" b="0" dirty="0"/>
              <a:t>		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>
                <a:solidFill>
                  <a:srgbClr val="00B050"/>
                </a:solidFill>
              </a:rPr>
              <a:t># This is slide switch SW0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E22  IOSTANDARD LVCMOS12 } [</a:t>
            </a:r>
            <a:r>
              <a:rPr lang="en-US" sz="1200" dirty="0" err="1"/>
              <a:t>get_ports</a:t>
            </a:r>
            <a:r>
              <a:rPr lang="en-US" sz="1200" dirty="0"/>
              <a:t> { a }]; </a:t>
            </a:r>
            <a:r>
              <a:rPr lang="en-US" sz="1200" dirty="0">
                <a:solidFill>
                  <a:srgbClr val="00B050"/>
                </a:solidFill>
              </a:rPr>
              <a:t>#IO_L22P_T3_16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</a:t>
            </a:r>
            <a:r>
              <a:rPr lang="en-US" sz="1200" dirty="0" err="1">
                <a:solidFill>
                  <a:srgbClr val="00B050"/>
                </a:solidFill>
              </a:rPr>
              <a:t>sw</a:t>
            </a:r>
            <a:r>
              <a:rPr lang="en-US" sz="1200" dirty="0">
                <a:solidFill>
                  <a:srgbClr val="00B050"/>
                </a:solidFill>
              </a:rPr>
              <a:t>[0]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>
                <a:solidFill>
                  <a:srgbClr val="00B050"/>
                </a:solidFill>
              </a:rPr>
              <a:t># This is slide switch SW1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F21  IOSTANDARD LVCMOS12 } [</a:t>
            </a:r>
            <a:r>
              <a:rPr lang="en-US" sz="1200" dirty="0" err="1"/>
              <a:t>get_ports</a:t>
            </a:r>
            <a:r>
              <a:rPr lang="en-US" sz="1200" dirty="0"/>
              <a:t> { b }]; </a:t>
            </a:r>
            <a:r>
              <a:rPr lang="en-US" sz="1200" dirty="0">
                <a:solidFill>
                  <a:srgbClr val="00B050"/>
                </a:solidFill>
              </a:rPr>
              <a:t>#IO_25_16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</a:t>
            </a:r>
            <a:r>
              <a:rPr lang="en-US" sz="1200" dirty="0" err="1">
                <a:solidFill>
                  <a:srgbClr val="00B050"/>
                </a:solidFill>
              </a:rPr>
              <a:t>sw</a:t>
            </a:r>
            <a:r>
              <a:rPr lang="en-US" sz="1200" dirty="0">
                <a:solidFill>
                  <a:srgbClr val="00B050"/>
                </a:solidFill>
              </a:rPr>
              <a:t>[1]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>
                <a:solidFill>
                  <a:srgbClr val="00B050"/>
                </a:solidFill>
              </a:rPr>
              <a:t># This is slide switch SW2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G21  IOSTANDARD LVCMOS12 } [</a:t>
            </a:r>
            <a:r>
              <a:rPr lang="en-US" sz="1200" dirty="0" err="1"/>
              <a:t>get_ports</a:t>
            </a:r>
            <a:r>
              <a:rPr lang="en-US" sz="1200" dirty="0"/>
              <a:t> { c }]; </a:t>
            </a:r>
            <a:r>
              <a:rPr lang="en-US" sz="1200" dirty="0">
                <a:solidFill>
                  <a:srgbClr val="00B050"/>
                </a:solidFill>
              </a:rPr>
              <a:t>#IO_L24P_T3_16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</a:t>
            </a:r>
            <a:r>
              <a:rPr lang="en-US" sz="1200" dirty="0" err="1">
                <a:solidFill>
                  <a:srgbClr val="00B050"/>
                </a:solidFill>
              </a:rPr>
              <a:t>sw</a:t>
            </a:r>
            <a:r>
              <a:rPr lang="en-US" sz="1200" dirty="0">
                <a:solidFill>
                  <a:srgbClr val="00B050"/>
                </a:solidFill>
              </a:rPr>
              <a:t>[2]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>
                <a:solidFill>
                  <a:srgbClr val="00B050"/>
                </a:solidFill>
              </a:rPr>
              <a:t># This is LED Led(0)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T14   IOSTANDARD LVCMOS25 } [</a:t>
            </a:r>
            <a:r>
              <a:rPr lang="en-US" sz="1200" dirty="0" err="1"/>
              <a:t>get_ports</a:t>
            </a:r>
            <a:r>
              <a:rPr lang="en-US" sz="1200" dirty="0"/>
              <a:t> { f }]; </a:t>
            </a:r>
            <a:r>
              <a:rPr lang="en-US" sz="1200" dirty="0">
                <a:solidFill>
                  <a:srgbClr val="00B050"/>
                </a:solidFill>
              </a:rPr>
              <a:t>#IO_L15P_T2_DQS_13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=led[0]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053" name="Group 2052"/>
          <p:cNvGrpSpPr/>
          <p:nvPr/>
        </p:nvGrpSpPr>
        <p:grpSpPr>
          <a:xfrm>
            <a:off x="2335427" y="4089821"/>
            <a:ext cx="4473146" cy="2257167"/>
            <a:chOff x="4604948" y="4077739"/>
            <a:chExt cx="4473146" cy="2257167"/>
          </a:xfrm>
          <a:noFill/>
        </p:grpSpPr>
        <p:sp>
          <p:nvSpPr>
            <p:cNvPr id="6" name="Rounded Rectangle 5"/>
            <p:cNvSpPr/>
            <p:nvPr/>
          </p:nvSpPr>
          <p:spPr>
            <a:xfrm>
              <a:off x="5557989" y="4531160"/>
              <a:ext cx="2514600" cy="1447800"/>
            </a:xfrm>
            <a:prstGeom prst="roundRect">
              <a:avLst>
                <a:gd name="adj" fmla="val 381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862790" y="4548989"/>
              <a:ext cx="1904998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ctr"/>
              <a:r>
                <a:rPr lang="en-US" sz="1800" b="1" dirty="0"/>
                <a:t>UUT: Majority</a:t>
              </a:r>
              <a:endParaRPr lang="en-US" sz="4400" b="1" dirty="0"/>
            </a:p>
          </p:txBody>
        </p:sp>
        <p:cxnSp>
          <p:nvCxnSpPr>
            <p:cNvPr id="8" name="Straight Connector 7"/>
            <p:cNvCxnSpPr>
              <a:endCxn id="14" idx="1"/>
            </p:cNvCxnSpPr>
            <p:nvPr/>
          </p:nvCxnSpPr>
          <p:spPr>
            <a:xfrm flipV="1">
              <a:off x="4604948" y="4952092"/>
              <a:ext cx="943390" cy="1806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endCxn id="15" idx="1"/>
            </p:cNvCxnSpPr>
            <p:nvPr/>
          </p:nvCxnSpPr>
          <p:spPr>
            <a:xfrm>
              <a:off x="4604948" y="5261815"/>
              <a:ext cx="943389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16" idx="1"/>
            </p:cNvCxnSpPr>
            <p:nvPr/>
          </p:nvCxnSpPr>
          <p:spPr>
            <a:xfrm>
              <a:off x="4604948" y="5565694"/>
              <a:ext cx="94339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548338" y="4767426"/>
              <a:ext cx="1009774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a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548337" y="5077149"/>
              <a:ext cx="1009775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b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548338" y="5381028"/>
              <a:ext cx="759542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c</a:t>
              </a:r>
            </a:p>
          </p:txBody>
        </p:sp>
        <p:cxnSp>
          <p:nvCxnSpPr>
            <p:cNvPr id="32" name="Straight Connector 31"/>
            <p:cNvCxnSpPr>
              <a:stCxn id="33" idx="3"/>
            </p:cNvCxnSpPr>
            <p:nvPr/>
          </p:nvCxnSpPr>
          <p:spPr>
            <a:xfrm flipV="1">
              <a:off x="8075546" y="5188241"/>
              <a:ext cx="1002548" cy="1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7767788" y="5005059"/>
              <a:ext cx="307758" cy="366365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r"/>
              <a:r>
                <a:rPr lang="en-US" sz="1800" dirty="0"/>
                <a:t>f</a:t>
              </a:r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4926224" y="4077739"/>
              <a:ext cx="3771436" cy="2257167"/>
            </a:xfrm>
            <a:prstGeom prst="roundRect">
              <a:avLst>
                <a:gd name="adj" fmla="val 381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062691" y="4083551"/>
              <a:ext cx="1904998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ctr"/>
              <a:r>
                <a:rPr lang="en-US" sz="1800" b="1" dirty="0" err="1"/>
                <a:t>Xilix</a:t>
              </a:r>
              <a:r>
                <a:rPr lang="en-US" sz="1800" b="1" dirty="0"/>
                <a:t> Chip</a:t>
              </a:r>
              <a:endParaRPr lang="en-US" sz="4400" b="1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926224" y="4633994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E22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926224" y="4941911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F21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926224" y="5236186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G21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013297" y="4861704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r"/>
              <a:r>
                <a:rPr lang="en-US" sz="1800" dirty="0"/>
                <a:t>T14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75524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Constraints file </a:t>
            </a:r>
            <a:br>
              <a:rPr lang="en-US" cap="none" dirty="0"/>
            </a:b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484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Constraints file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err="1"/>
              <a:t>Nexyx</a:t>
            </a:r>
            <a:r>
              <a:rPr lang="en-US" b="0" dirty="0"/>
              <a:t> Video Master XDC</a:t>
            </a:r>
          </a:p>
          <a:p>
            <a:pPr lvl="1"/>
            <a:r>
              <a:rPr lang="en-US" b="0" dirty="0">
                <a:hlinkClick r:id="rId2"/>
              </a:rPr>
              <a:t>https://cse.unl.edu/~jfalkinburg/cse_courses</a:t>
            </a:r>
            <a:r>
              <a:rPr lang="en-US" b="0">
                <a:hlinkClick r:id="rId2"/>
              </a:rPr>
              <a:t>/2021/436</a:t>
            </a:r>
            <a:r>
              <a:rPr lang="en-US" b="0" dirty="0">
                <a:hlinkClick r:id="rId2"/>
              </a:rPr>
              <a:t>/datasheets/NexysVideo_Master.xdc</a:t>
            </a:r>
            <a:endParaRPr lang="en-US" b="0" dirty="0"/>
          </a:p>
          <a:p>
            <a:endParaRPr lang="en-US" b="0" dirty="0"/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887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Combinational Element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851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Element – Common error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Common error that may come up in your designs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You cannot use a variable listed on the entity as an out port, on the right hand side of a signal assignment statement.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entity 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port (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, data: in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  q,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: out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);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end circuit;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endParaRPr lang="en-US" dirty="0">
              <a:solidFill>
                <a:schemeClr val="accent2"/>
              </a:solidFill>
            </a:endParaRP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architecture error of 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begin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q &lt;= some cool logical stuff using 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 and data;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 &lt;= not q;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end error;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718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8113</TotalTime>
  <Words>1325</Words>
  <Application>Microsoft Office PowerPoint</Application>
  <PresentationFormat>On-screen Show (4:3)</PresentationFormat>
  <Paragraphs>283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Century Schoolbook</vt:lpstr>
      <vt:lpstr>Times New Roman</vt:lpstr>
      <vt:lpstr>Wingdings</vt:lpstr>
      <vt:lpstr>1_Blank Presentation</vt:lpstr>
      <vt:lpstr> CSCE 436 – Advanced Embedded Systems Lecture 3 – Combinational Element, unsigned, constraints file, synthesis</vt:lpstr>
      <vt:lpstr>Lesson Outline</vt:lpstr>
      <vt:lpstr>PowerPoint Presentation</vt:lpstr>
      <vt:lpstr>Synthesis </vt:lpstr>
      <vt:lpstr>Synthesis</vt:lpstr>
      <vt:lpstr>Constraints file  </vt:lpstr>
      <vt:lpstr>Constraints file</vt:lpstr>
      <vt:lpstr>Combinational Element</vt:lpstr>
      <vt:lpstr>Combinational Element – Common error</vt:lpstr>
      <vt:lpstr>Combinational Element – Solution</vt:lpstr>
      <vt:lpstr>Combinational Element -   Mux</vt:lpstr>
      <vt:lpstr>Unsigned Numeric Standard</vt:lpstr>
      <vt:lpstr>Unsigned Numeric Standard</vt:lpstr>
      <vt:lpstr>Unsigned Numeric Standard</vt:lpstr>
      <vt:lpstr>Unsigned Numeric Standard</vt:lpstr>
      <vt:lpstr>Unsigned Numeric Standard</vt:lpstr>
      <vt:lpstr>Unsigned Numeric Standard</vt:lpstr>
      <vt:lpstr>Unsigned Numeric Standard</vt:lpstr>
      <vt:lpstr>Using Unsigned and Decimal Numbers</vt:lpstr>
      <vt:lpstr>Combinations</vt:lpstr>
      <vt:lpstr>Combinations</vt:lpstr>
      <vt:lpstr>Combinations</vt:lpstr>
      <vt:lpstr>Combinations</vt:lpstr>
      <vt:lpstr>Lesson Outline</vt:lpstr>
    </vt:vector>
  </TitlesOfParts>
  <Company>usafa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Capt USAF USAFA USAFA/DFEC</dc:creator>
  <cp:lastModifiedBy>Jeffrey Falkinburg</cp:lastModifiedBy>
  <cp:revision>300</cp:revision>
  <cp:lastPrinted>2014-08-12T17:37:01Z</cp:lastPrinted>
  <dcterms:created xsi:type="dcterms:W3CDTF">2001-06-27T14:08:57Z</dcterms:created>
  <dcterms:modified xsi:type="dcterms:W3CDTF">2021-01-29T15:59:08Z</dcterms:modified>
</cp:coreProperties>
</file>