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76"/>
  </p:notesMasterIdLst>
  <p:handoutMasterIdLst>
    <p:handoutMasterId r:id="rId77"/>
  </p:handoutMasterIdLst>
  <p:sldIdLst>
    <p:sldId id="488" r:id="rId2"/>
    <p:sldId id="300" r:id="rId3"/>
    <p:sldId id="356" r:id="rId4"/>
    <p:sldId id="358" r:id="rId5"/>
    <p:sldId id="485" r:id="rId6"/>
    <p:sldId id="487" r:id="rId7"/>
    <p:sldId id="434" r:id="rId8"/>
    <p:sldId id="401" r:id="rId9"/>
    <p:sldId id="436" r:id="rId10"/>
    <p:sldId id="402" r:id="rId11"/>
    <p:sldId id="437" r:id="rId12"/>
    <p:sldId id="438" r:id="rId13"/>
    <p:sldId id="439" r:id="rId14"/>
    <p:sldId id="440" r:id="rId15"/>
    <p:sldId id="441" r:id="rId16"/>
    <p:sldId id="442" r:id="rId17"/>
    <p:sldId id="452" r:id="rId18"/>
    <p:sldId id="468" r:id="rId19"/>
    <p:sldId id="475" r:id="rId20"/>
    <p:sldId id="467" r:id="rId21"/>
    <p:sldId id="469" r:id="rId22"/>
    <p:sldId id="476" r:id="rId23"/>
    <p:sldId id="470" r:id="rId24"/>
    <p:sldId id="471" r:id="rId25"/>
    <p:sldId id="466" r:id="rId26"/>
    <p:sldId id="454" r:id="rId27"/>
    <p:sldId id="455" r:id="rId28"/>
    <p:sldId id="456" r:id="rId29"/>
    <p:sldId id="457" r:id="rId30"/>
    <p:sldId id="473" r:id="rId31"/>
    <p:sldId id="477" r:id="rId32"/>
    <p:sldId id="446" r:id="rId33"/>
    <p:sldId id="474" r:id="rId34"/>
    <p:sldId id="472" r:id="rId35"/>
    <p:sldId id="453" r:id="rId36"/>
    <p:sldId id="458" r:id="rId37"/>
    <p:sldId id="459" r:id="rId38"/>
    <p:sldId id="444" r:id="rId39"/>
    <p:sldId id="445" r:id="rId40"/>
    <p:sldId id="447" r:id="rId41"/>
    <p:sldId id="451" r:id="rId42"/>
    <p:sldId id="450" r:id="rId43"/>
    <p:sldId id="460" r:id="rId44"/>
    <p:sldId id="462" r:id="rId45"/>
    <p:sldId id="464" r:id="rId46"/>
    <p:sldId id="463" r:id="rId47"/>
    <p:sldId id="465" r:id="rId48"/>
    <p:sldId id="411" r:id="rId49"/>
    <p:sldId id="483" r:id="rId50"/>
    <p:sldId id="484" r:id="rId51"/>
    <p:sldId id="482" r:id="rId52"/>
    <p:sldId id="486" r:id="rId53"/>
    <p:sldId id="391" r:id="rId54"/>
    <p:sldId id="414" r:id="rId55"/>
    <p:sldId id="392" r:id="rId56"/>
    <p:sldId id="393" r:id="rId57"/>
    <p:sldId id="394" r:id="rId58"/>
    <p:sldId id="395" r:id="rId59"/>
    <p:sldId id="396" r:id="rId60"/>
    <p:sldId id="422" r:id="rId61"/>
    <p:sldId id="423" r:id="rId62"/>
    <p:sldId id="478" r:id="rId63"/>
    <p:sldId id="479" r:id="rId64"/>
    <p:sldId id="481" r:id="rId65"/>
    <p:sldId id="480" r:id="rId66"/>
    <p:sldId id="416" r:id="rId67"/>
    <p:sldId id="397" r:id="rId68"/>
    <p:sldId id="418" r:id="rId69"/>
    <p:sldId id="417" r:id="rId70"/>
    <p:sldId id="400" r:id="rId71"/>
    <p:sldId id="489" r:id="rId72"/>
    <p:sldId id="491" r:id="rId73"/>
    <p:sldId id="490" r:id="rId74"/>
    <p:sldId id="412" r:id="rId7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0F0"/>
    <a:srgbClr val="DAD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234" y="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0FCD54C7-7181-400D-9449-EBC4D4A20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3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56" y="4410076"/>
            <a:ext cx="512148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B521704A-D1DF-485C-B173-B5BBD5DD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A771E9E8-6066-4E22-8B8D-F12992C73A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33900" y="5152390"/>
            <a:ext cx="4038600" cy="11620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Briefer’s Name</a:t>
            </a:r>
          </a:p>
          <a:p>
            <a:r>
              <a:rPr lang="en-US"/>
              <a:t>Office Symbol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47BCEC6-7D56-41CE-AD86-53A19380D1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48100" y="2275840"/>
            <a:ext cx="4762500" cy="1905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Briefing Topic Title Goes Here</a:t>
            </a:r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2334979A-0F3E-485A-9165-78F66752985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2200" y="6305840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582B255A-3223-4052-8C07-4BCAB30DF45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17368" y="1548636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10" name="Picture 9" descr="Nebraska_N_RGB.png">
            <a:extLst>
              <a:ext uri="{FF2B5EF4-FFF2-40B4-BE49-F238E27FC236}">
                <a16:creationId xmlns:a16="http://schemas.microsoft.com/office/drawing/2014/main" id="{EB246AC9-6DC2-4B6A-8581-6EC6F2E146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35" y="2302225"/>
            <a:ext cx="1815450" cy="1692456"/>
          </a:xfrm>
          <a:prstGeom prst="rect">
            <a:avLst/>
          </a:prstGeom>
        </p:spPr>
      </p:pic>
      <p:pic>
        <p:nvPicPr>
          <p:cNvPr id="11" name="Picture 10" descr="1505.028 Toolbox PPT_Sidebar_1a.jpg">
            <a:extLst>
              <a:ext uri="{FF2B5EF4-FFF2-40B4-BE49-F238E27FC236}">
                <a16:creationId xmlns:a16="http://schemas.microsoft.com/office/drawing/2014/main" id="{068E0D12-6899-4691-9D8C-AC775B6C4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531540" y="4256069"/>
            <a:ext cx="2871639" cy="1368795"/>
          </a:xfrm>
          <a:prstGeom prst="rect">
            <a:avLst/>
          </a:prstGeom>
        </p:spPr>
      </p:pic>
      <p:sp>
        <p:nvSpPr>
          <p:cNvPr id="12" name="Line 15">
            <a:extLst>
              <a:ext uri="{FF2B5EF4-FFF2-40B4-BE49-F238E27FC236}">
                <a16:creationId xmlns:a16="http://schemas.microsoft.com/office/drawing/2014/main" id="{E20369FE-BCCA-4EF9-BF89-1E26331B78E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6441440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Line 17">
            <a:extLst>
              <a:ext uri="{FF2B5EF4-FFF2-40B4-BE49-F238E27FC236}">
                <a16:creationId xmlns:a16="http://schemas.microsoft.com/office/drawing/2014/main" id="{F20185DC-A990-466C-AE56-84BA64A7F36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2275" y="1404303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654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567F1F5-194A-4EF4-8702-89EFF55C2E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4E03DF-8FF9-4CC1-81A9-7D65C03EA82B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 March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3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9275" y="76200"/>
            <a:ext cx="2032000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76200"/>
            <a:ext cx="5946775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1B54694-5A4F-4DDE-A246-90E7B842F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DCB877-6D3E-4BCA-8EC7-D4670F81984A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 March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9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00100" y="1536700"/>
            <a:ext cx="8131175" cy="43243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4A63687-7E6C-4DE0-9BEB-878944814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D8F38-5EEC-4D31-B27F-2563D8A07911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 March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7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96941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 March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1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83EF015-741B-43DE-8A3A-BDAB099213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E6BC4E5-C517-43F2-870E-64EFEEF1198A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 March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8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88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4E23353-4FEE-4528-8A35-E06682B0B9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C7A53D6-9E1F-476B-811C-8B0D7D6C129D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 March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5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8D331FD-6F1F-4D9B-AF9A-483E3CAF76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620B285-4050-43FA-AADB-0920DF539A7F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 March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4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FF413A6-C1B6-4F62-8CFB-187CFCE215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A175A4-5690-4F6B-983E-B173AF56C5D4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 March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3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4B30F739-B175-493E-BCB7-A2F184EDE3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FB5E55D-52CC-4139-85F7-657F2B75D194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 March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AA4FB6B9-BF17-439A-AF11-BF4CD9B97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5EA206-6CCF-4F3A-B44D-6D7AD10113F2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 March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3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49A2477-CE7E-45C6-B43D-4B971EC74F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98E6776-D5C5-46E4-88B5-BCF57C743C82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 March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5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1536700"/>
            <a:ext cx="813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0388" y="62531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49C0791-D0EA-4F3B-9503-D0DBAFE8CE0E}" type="slidenum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" name="Line 15">
            <a:extLst>
              <a:ext uri="{FF2B5EF4-FFF2-40B4-BE49-F238E27FC236}">
                <a16:creationId xmlns:a16="http://schemas.microsoft.com/office/drawing/2014/main" id="{469951E3-170E-4EBD-8942-1E9B966213A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A6AA9E85-4731-4715-84C3-87108246EE0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2275" y="1414463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 Box 43">
            <a:extLst>
              <a:ext uri="{FF2B5EF4-FFF2-40B4-BE49-F238E27FC236}">
                <a16:creationId xmlns:a16="http://schemas.microsoft.com/office/drawing/2014/main" id="{D2C3D190-1EB3-442A-B72B-C13DBC5032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</a:rPr>
              <a:t>CSCE 436 – Advanced Embedded Systems</a:t>
            </a:r>
          </a:p>
        </p:txBody>
      </p:sp>
      <p:pic>
        <p:nvPicPr>
          <p:cNvPr id="13" name="Picture 12" descr="1505.028 Toolbox PPT_Sidebar_1a.jpg">
            <a:extLst>
              <a:ext uri="{FF2B5EF4-FFF2-40B4-BE49-F238E27FC236}">
                <a16:creationId xmlns:a16="http://schemas.microsoft.com/office/drawing/2014/main" id="{5FFD1B55-1F8C-4BE2-A5D7-BC7A7C130F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7972" y="196902"/>
            <a:ext cx="1896812" cy="90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9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eference.digilentinc.com/learn/programmable-logic/tutorials/zedboard-creating-custom-ip-cores/star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eference.digilentinc.com/learn/programmable-logic/tutorials/nexys-video-getting-started-with-microblaze/star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1120458-7E27-4F2B-9275-55052F3FB9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 Jeffrey Falkinburg</a:t>
            </a:r>
            <a:br>
              <a:rPr lang="en-US" dirty="0"/>
            </a:br>
            <a:r>
              <a:rPr lang="en-US" dirty="0"/>
              <a:t>Avery Hall 368</a:t>
            </a:r>
            <a:br>
              <a:rPr lang="en-US" dirty="0"/>
            </a:br>
            <a:r>
              <a:rPr lang="en-US" dirty="0"/>
              <a:t>472-5120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9C64D2-26CC-475D-B910-2C54C0E1F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5085" y="2275840"/>
            <a:ext cx="5735515" cy="1905000"/>
          </a:xfrm>
        </p:spPr>
        <p:txBody>
          <a:bodyPr/>
          <a:lstStyle/>
          <a:p>
            <a:r>
              <a:rPr lang="en-US" dirty="0"/>
              <a:t>CSCE 436 – Advanced Embedded Systems</a:t>
            </a:r>
            <a:br>
              <a:rPr lang="en-US" dirty="0"/>
            </a:br>
            <a:r>
              <a:rPr lang="en-US" sz="3600" dirty="0">
                <a:latin typeface="Trebuchet MS" panose="020B0603020202020204" pitchFamily="34" charset="0"/>
              </a:rPr>
              <a:t>Lecture 19 – Soft Core (</a:t>
            </a:r>
            <a:r>
              <a:rPr lang="en-US" sz="3600" dirty="0" err="1">
                <a:latin typeface="Trebuchet MS" panose="020B0603020202020204" pitchFamily="34" charset="0"/>
              </a:rPr>
              <a:t>MicroBlaze</a:t>
            </a:r>
            <a:r>
              <a:rPr lang="en-US" sz="3600" dirty="0">
                <a:latin typeface="Trebuchet MS" panose="020B0603020202020204" pitchFamily="34" charset="0"/>
              </a:rPr>
              <a:t>) + Custom 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461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285750" lvl="1" indent="-285750"/>
            <a:r>
              <a:rPr lang="en-US" b="0" dirty="0"/>
              <a:t>This step requires Create and package new custom IP (your custom hardware) and import it into your </a:t>
            </a:r>
            <a:r>
              <a:rPr lang="en-US" b="0" dirty="0" err="1"/>
              <a:t>Vivado</a:t>
            </a:r>
            <a:r>
              <a:rPr lang="en-US" b="0" dirty="0"/>
              <a:t> design.</a:t>
            </a:r>
          </a:p>
          <a:p>
            <a:pPr marL="285750" lvl="1" indent="-285750"/>
            <a:r>
              <a:rPr lang="en-US" b="0" dirty="0"/>
              <a:t>You will defined the logical arrangement of the component in VHDL. Your entity description will contain two types of connections; those targeted at external ports on the </a:t>
            </a:r>
            <a:r>
              <a:rPr lang="en-US" b="0" dirty="0" err="1"/>
              <a:t>Artix</a:t>
            </a:r>
            <a:r>
              <a:rPr lang="en-US" b="0" dirty="0"/>
              <a:t> 7 chip and those intended to be accessible to the </a:t>
            </a:r>
            <a:r>
              <a:rPr lang="en-US" b="0" dirty="0" err="1"/>
              <a:t>MicroBlaze</a:t>
            </a:r>
            <a:r>
              <a:rPr lang="en-US" b="0" dirty="0"/>
              <a:t> processor. </a:t>
            </a:r>
          </a:p>
          <a:p>
            <a:pPr marL="285750" lvl="1" indent="-285750"/>
            <a:r>
              <a:rPr lang="en-US" b="0" dirty="0"/>
              <a:t>You can also use this online tutorial to help guide you.</a:t>
            </a:r>
          </a:p>
          <a:p>
            <a:pPr marL="285750" lvl="1" indent="-285750"/>
            <a:r>
              <a:rPr lang="en-US" b="0" dirty="0">
                <a:hlinkClick r:id="rId2"/>
              </a:rPr>
              <a:t>https://reference.digilentinc.com/learn/programmable-logic/tutorials/zedboard-creating-custom-ip-cores/start</a:t>
            </a:r>
            <a:endParaRPr lang="en-US" b="0" dirty="0"/>
          </a:p>
          <a:p>
            <a:pPr marL="285750" lvl="1" indent="-285750"/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75995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21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1. Open </a:t>
            </a:r>
            <a:r>
              <a:rPr lang="en-US" dirty="0" err="1"/>
              <a:t>Vivado</a:t>
            </a:r>
            <a:r>
              <a:rPr lang="en-US" dirty="0"/>
              <a:t> and create a new project</a:t>
            </a:r>
            <a:endParaRPr lang="en-US" b="0" dirty="0"/>
          </a:p>
          <a:p>
            <a:pPr lvl="1"/>
            <a:r>
              <a:rPr lang="en-US" b="0" dirty="0"/>
              <a:t>Go to </a:t>
            </a:r>
            <a:r>
              <a:rPr lang="en-US" dirty="0" err="1"/>
              <a:t>Tools→Create</a:t>
            </a:r>
            <a:r>
              <a:rPr lang="en-US" dirty="0"/>
              <a:t> and package IP</a:t>
            </a:r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s://reference.digilentinc.com/_media/zybo/zybo/image_9.png?w=600&amp;tok=59e2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490154"/>
            <a:ext cx="5715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296261"/>
            <a:ext cx="3428514" cy="126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727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2. Create your custom IP project</a:t>
            </a:r>
          </a:p>
          <a:p>
            <a:pPr lvl="1"/>
            <a:r>
              <a:rPr lang="en-US" b="0" dirty="0"/>
              <a:t>2.1) Select </a:t>
            </a:r>
            <a:r>
              <a:rPr lang="en-US" dirty="0"/>
              <a:t>Create a new AXI4 peripheral</a:t>
            </a:r>
            <a:r>
              <a:rPr lang="en-US" b="0" dirty="0"/>
              <a:t> and click </a:t>
            </a:r>
            <a:r>
              <a:rPr lang="en-US" dirty="0"/>
              <a:t>Next</a:t>
            </a:r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4" name="Picture 2" descr="https://reference.digilentinc.com/_media/zybo/zybo/image_10.png?w=600&amp;tok=d2f5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486025"/>
            <a:ext cx="5715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165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lvl="1"/>
            <a:r>
              <a:rPr lang="en-US" b="0" dirty="0"/>
              <a:t>2.2) Input “</a:t>
            </a:r>
            <a:r>
              <a:rPr lang="en-US" b="0" dirty="0" err="1"/>
              <a:t>My_Counter_IP</a:t>
            </a:r>
            <a:r>
              <a:rPr lang="en-US" b="0" dirty="0"/>
              <a:t>” in the name field and click </a:t>
            </a:r>
            <a:r>
              <a:rPr lang="en-US" dirty="0"/>
              <a:t>Next</a:t>
            </a:r>
            <a:br>
              <a:rPr lang="en-US" dirty="0"/>
            </a:br>
            <a:endParaRPr lang="en-US" b="0" dirty="0"/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8AF838-940A-499C-A245-DCACA79EF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353" y="2251753"/>
            <a:ext cx="5977294" cy="410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08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lvl="1"/>
            <a:r>
              <a:rPr lang="en-US" b="0" dirty="0"/>
              <a:t>2.3) Change the number of Registers to 32 on the AXI interface and click </a:t>
            </a:r>
            <a:r>
              <a:rPr lang="en-US" dirty="0"/>
              <a:t>Next</a:t>
            </a:r>
            <a:br>
              <a:rPr lang="en-US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20" y="2234434"/>
            <a:ext cx="6027760" cy="462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4572000" y="4128993"/>
            <a:ext cx="2442949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1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lvl="1"/>
            <a:r>
              <a:rPr lang="en-US" b="0" dirty="0"/>
              <a:t>2.4) Select </a:t>
            </a:r>
            <a:r>
              <a:rPr lang="en-US" dirty="0"/>
              <a:t>Edit IP</a:t>
            </a:r>
            <a:r>
              <a:rPr lang="en-US" b="0" dirty="0"/>
              <a:t> and click </a:t>
            </a:r>
            <a:r>
              <a:rPr lang="en-US" dirty="0"/>
              <a:t>Finish</a:t>
            </a:r>
            <a:br>
              <a:rPr lang="en-US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194" name="Picture 2" descr="https://reference.digilentinc.com/_media/zybo/zybo/image_13.png?w=600&amp;tok=d5a7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67067"/>
            <a:ext cx="5715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196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3. Designing the IP core</a:t>
            </a:r>
          </a:p>
          <a:p>
            <a:pPr lvl="1"/>
            <a:r>
              <a:rPr lang="en-US" b="0" dirty="0"/>
              <a:t>3.1) A new instance of </a:t>
            </a:r>
            <a:r>
              <a:rPr lang="en-US" b="0" dirty="0" err="1"/>
              <a:t>Vivado</a:t>
            </a:r>
            <a:r>
              <a:rPr lang="en-US" b="0" dirty="0"/>
              <a:t> will open up for the new IP core. Expand the top level file </a:t>
            </a:r>
            <a:r>
              <a:rPr lang="en-US" dirty="0"/>
              <a:t>My_Counter_IP_v1_0</a:t>
            </a:r>
            <a:r>
              <a:rPr lang="en-US" b="0" dirty="0"/>
              <a:t>. Then double-click on </a:t>
            </a:r>
            <a:r>
              <a:rPr lang="en-US" dirty="0"/>
              <a:t>My_Counter_IP_v1_0_S00_AXI</a:t>
            </a:r>
            <a:r>
              <a:rPr lang="en-US" b="0" dirty="0"/>
              <a:t> to open it in the editor.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E733D1-247A-4D27-8E37-09123B93F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857" y="3428999"/>
            <a:ext cx="4408286" cy="297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11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4. Adding the </a:t>
            </a:r>
            <a:r>
              <a:rPr lang="en-US" dirty="0" err="1"/>
              <a:t>Lec</a:t>
            </a:r>
            <a:r>
              <a:rPr lang="en-US" dirty="0"/>
              <a:t> 11 Counter to the My_Counter_IP_v1_0 project by adding the source lec19.vhd file</a:t>
            </a:r>
          </a:p>
          <a:p>
            <a:pPr lvl="1"/>
            <a:r>
              <a:rPr lang="en-US" b="0" dirty="0"/>
              <a:t>Your counter will not yet be connected to the top level design</a:t>
            </a:r>
          </a:p>
          <a:p>
            <a:pPr lvl="1"/>
            <a:endParaRPr lang="en-US" b="0" dirty="0"/>
          </a:p>
          <a:p>
            <a:pPr marL="406400" lvl="1" indent="0">
              <a:buNone/>
            </a:pP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63" y="3557232"/>
            <a:ext cx="5066438" cy="239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8ED6D0-7E8C-4061-959E-205C0568E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963" y="3553197"/>
            <a:ext cx="5066438" cy="256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73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1a: Hardware Questions/ Notes related to handout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Note: the truth table for the counter is in the comments.</a:t>
            </a:r>
          </a:p>
          <a:p>
            <a:r>
              <a:rPr lang="en-US" b="0" dirty="0"/>
              <a:t>Q: In lec19.vhdl, what other library must be added?</a:t>
            </a:r>
          </a:p>
          <a:p>
            <a:r>
              <a:rPr lang="en-US" b="0" dirty="0"/>
              <a:t>Q: In lec19.vhdl, does the use work.lec19Parts.all library need to be added?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4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5FFCF6-BBBE-4BD3-B29D-F35C44EE1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72" y="1473958"/>
            <a:ext cx="8980630" cy="48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557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Time Logs!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err="1"/>
              <a:t>MicroBlaze</a:t>
            </a:r>
            <a:r>
              <a:rPr lang="en-US" dirty="0"/>
              <a:t> + </a:t>
            </a:r>
            <a:r>
              <a:rPr lang="en-US"/>
              <a:t>Custom IP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01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lec19.vhdl – </a:t>
            </a:r>
            <a:r>
              <a:rPr lang="en-US" dirty="0" err="1"/>
              <a:t>Lec</a:t>
            </a:r>
            <a:r>
              <a:rPr lang="en-US" dirty="0"/>
              <a:t> 11 Counter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3ED173-C597-499A-8085-4E8774E9F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06" y="1455497"/>
            <a:ext cx="7272989" cy="5416861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06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1b: Hardware Questions/ Notes related to handout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Q: In my_counter_ip_v1_0_S00_AXI.vhd, what do the generics C_S_AXI_DATA_WIDTH do?</a:t>
            </a:r>
          </a:p>
          <a:p>
            <a:r>
              <a:rPr lang="en-US" b="0" dirty="0"/>
              <a:t>Q: In my_counter_ip_v1_0_S00_AXI.vhd, what two roles is slv_reg0 serving?</a:t>
            </a:r>
          </a:p>
          <a:p>
            <a:r>
              <a:rPr lang="en-US" b="0" dirty="0"/>
              <a:t>Q: In my_counter_ip_v1_0_S00_AXI.vhd, what roles does slv_reg1 serve?</a:t>
            </a:r>
          </a:p>
          <a:p>
            <a:r>
              <a:rPr lang="en-US" b="0" dirty="0"/>
              <a:t>Q: In my_counter_ip_v1_0_S00_AXI.vhd, slv_reg0 is on the left and right-hand side of an assignment. Identify the two lines where this happens.</a:t>
            </a:r>
          </a:p>
          <a:p>
            <a:r>
              <a:rPr lang="en-US" b="0" dirty="0"/>
              <a:t>Q: In my_counter_ip_v1_0_S00_AXI.vhd, on line 73, what is the role does X"000000" serve?</a:t>
            </a:r>
          </a:p>
          <a:p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4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72" y="1473958"/>
            <a:ext cx="8980630" cy="48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57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504" y="76200"/>
            <a:ext cx="6891646" cy="1143000"/>
          </a:xfrm>
        </p:spPr>
        <p:txBody>
          <a:bodyPr/>
          <a:lstStyle/>
          <a:p>
            <a:r>
              <a:rPr lang="en-US" dirty="0"/>
              <a:t>my_counter_ip_v1_0_S00_AXI.vhd – User Logic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A6DA8D-992F-40ED-9D19-854DBCBF2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29" y="1123818"/>
            <a:ext cx="7069540" cy="573418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59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504" y="76200"/>
            <a:ext cx="6891646" cy="1143000"/>
          </a:xfrm>
        </p:spPr>
        <p:txBody>
          <a:bodyPr/>
          <a:lstStyle/>
          <a:p>
            <a:r>
              <a:rPr lang="en-US" dirty="0"/>
              <a:t>my_counter_ip_v1_0_S00_AXI.vhd – User Logic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9" y="2713868"/>
            <a:ext cx="7888404" cy="36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5. Modifying My_Counter_IP_v1_0_S00_AXI </a:t>
            </a:r>
            <a:r>
              <a:rPr lang="en-US" dirty="0" err="1"/>
              <a:t>axi</a:t>
            </a:r>
            <a:r>
              <a:rPr lang="en-US" dirty="0"/>
              <a:t> bus interface file</a:t>
            </a:r>
          </a:p>
          <a:p>
            <a:pPr lvl="1"/>
            <a:r>
              <a:rPr lang="en-US" b="0" dirty="0"/>
              <a:t>Add numeric standard library at the top of the file:</a:t>
            </a:r>
          </a:p>
          <a:p>
            <a:pPr marL="406400" lvl="1" indent="0">
              <a:buNone/>
            </a:pPr>
            <a:r>
              <a:rPr lang="en-US" b="0" dirty="0"/>
              <a:t>	use </a:t>
            </a:r>
            <a:r>
              <a:rPr lang="en-US" b="0" dirty="0" err="1"/>
              <a:t>ieee.numeric_std.all</a:t>
            </a:r>
            <a:r>
              <a:rPr lang="en-US" b="0" dirty="0"/>
              <a:t>; </a:t>
            </a:r>
          </a:p>
          <a:p>
            <a:pPr marL="406400" lvl="1" indent="0">
              <a:buNone/>
            </a:pP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60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5. Modifying My_Counter_IP_v1_0_S00_AXI </a:t>
            </a:r>
            <a:r>
              <a:rPr lang="en-US" dirty="0" err="1"/>
              <a:t>axi</a:t>
            </a:r>
            <a:r>
              <a:rPr lang="en-US" dirty="0"/>
              <a:t> bus interface file</a:t>
            </a:r>
          </a:p>
          <a:p>
            <a:pPr lvl="1"/>
            <a:r>
              <a:rPr lang="en-US" b="0" dirty="0"/>
              <a:t>Add a port for the LEDs in the my_counter_ip_v1_0_S00_AXI entity between the comments:</a:t>
            </a:r>
          </a:p>
          <a:p>
            <a:pPr marL="406400" lvl="1" indent="0">
              <a:buNone/>
            </a:pPr>
            <a:r>
              <a:rPr lang="en-US" b="0" dirty="0"/>
              <a:t>	port (</a:t>
            </a:r>
          </a:p>
          <a:p>
            <a:pPr marL="406400" lvl="1" indent="0">
              <a:buNone/>
            </a:pPr>
            <a:r>
              <a:rPr lang="en-US" b="0" dirty="0">
                <a:solidFill>
                  <a:srgbClr val="00B050"/>
                </a:solidFill>
              </a:rPr>
              <a:t>		-- Users to add ports here</a:t>
            </a:r>
          </a:p>
          <a:p>
            <a:pPr marL="406400" lvl="1" indent="0">
              <a:buNone/>
            </a:pPr>
            <a:r>
              <a:rPr lang="en-US" b="0" dirty="0"/>
              <a:t>		LED	  : out </a:t>
            </a:r>
            <a:r>
              <a:rPr lang="en-US" b="0" dirty="0" err="1"/>
              <a:t>std_logic_vector</a:t>
            </a:r>
            <a:r>
              <a:rPr lang="en-US" b="0" dirty="0"/>
              <a:t>(7 </a:t>
            </a:r>
            <a:r>
              <a:rPr lang="en-US" b="0" dirty="0" err="1"/>
              <a:t>downto</a:t>
            </a:r>
            <a:r>
              <a:rPr lang="en-US" b="0" dirty="0"/>
              <a:t> 0);</a:t>
            </a:r>
          </a:p>
          <a:p>
            <a:pPr marL="406400" lvl="1" indent="0">
              <a:buNone/>
            </a:pPr>
            <a:r>
              <a:rPr lang="en-US" b="0" dirty="0">
                <a:solidFill>
                  <a:srgbClr val="00B050"/>
                </a:solidFill>
              </a:rPr>
              <a:t>		-- User ports ends</a:t>
            </a:r>
          </a:p>
          <a:p>
            <a:pPr marL="406400" lvl="1" indent="0">
              <a:buNone/>
            </a:pPr>
            <a:r>
              <a:rPr lang="en-US" b="0" dirty="0">
                <a:solidFill>
                  <a:srgbClr val="00B050"/>
                </a:solidFill>
              </a:rPr>
              <a:t>		-- Do not modify the ports beyond this line</a:t>
            </a:r>
          </a:p>
          <a:p>
            <a:pPr marL="406400" lvl="1" indent="0">
              <a:buNone/>
            </a:pPr>
            <a:r>
              <a:rPr lang="en-US" b="0" dirty="0">
                <a:solidFill>
                  <a:srgbClr val="00B050"/>
                </a:solidFill>
              </a:rPr>
              <a:t>		-- Global Clock Signal</a:t>
            </a:r>
          </a:p>
          <a:p>
            <a:pPr marL="406400" lvl="1" indent="0">
              <a:buNone/>
            </a:pPr>
            <a:r>
              <a:rPr lang="en-US" b="0" dirty="0"/>
              <a:t>		S_AXI_ACLK	: in </a:t>
            </a:r>
            <a:r>
              <a:rPr lang="en-US" b="0" dirty="0" err="1"/>
              <a:t>std_logic</a:t>
            </a:r>
            <a:r>
              <a:rPr lang="en-US" b="0" dirty="0"/>
              <a:t>;</a:t>
            </a:r>
          </a:p>
          <a:p>
            <a:pPr marL="406400" lvl="1" indent="0">
              <a:buNone/>
            </a:pP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01"/>
          <a:stretch/>
        </p:blipFill>
        <p:spPr bwMode="auto">
          <a:xfrm>
            <a:off x="723332" y="2397072"/>
            <a:ext cx="7683688" cy="3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62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5. Modifying My_Counter_IP_v1_0_S00_AXI </a:t>
            </a:r>
            <a:r>
              <a:rPr lang="en-US" dirty="0" err="1"/>
              <a:t>axi</a:t>
            </a:r>
            <a:r>
              <a:rPr lang="en-US" dirty="0"/>
              <a:t> bus interface file</a:t>
            </a:r>
          </a:p>
          <a:p>
            <a:pPr lvl="1"/>
            <a:r>
              <a:rPr lang="en-US" b="0" dirty="0"/>
              <a:t>Add the counter declaration and a signal for Q before begin in the my_counter_ip_v1_0_S00_AXI architecture:</a:t>
            </a:r>
          </a:p>
          <a:p>
            <a:pPr marL="406400" lvl="1" indent="0">
              <a:buNone/>
            </a:pPr>
            <a:r>
              <a:rPr lang="en-US" sz="1600" b="0" dirty="0"/>
              <a:t>	component lec11 is</a:t>
            </a:r>
          </a:p>
          <a:p>
            <a:pPr marL="406400" lvl="1" indent="0">
              <a:buNone/>
            </a:pPr>
            <a:r>
              <a:rPr lang="en-US" sz="1600" b="0" dirty="0"/>
              <a:t>	generic (N: integer := 4);</a:t>
            </a:r>
          </a:p>
          <a:p>
            <a:pPr marL="406400" lvl="1" indent="0">
              <a:buNone/>
            </a:pPr>
            <a:r>
              <a:rPr lang="en-US" sz="1600" b="0" dirty="0"/>
              <a:t>	Port(   </a:t>
            </a:r>
            <a:r>
              <a:rPr lang="en-US" sz="1600" b="0" dirty="0" err="1"/>
              <a:t>clk</a:t>
            </a:r>
            <a:r>
              <a:rPr lang="en-US" sz="1600" b="0" dirty="0"/>
              <a:t>: in  STD_LOGIC;</a:t>
            </a:r>
          </a:p>
          <a:p>
            <a:pPr marL="406400" lvl="1" indent="0">
              <a:buNone/>
            </a:pPr>
            <a:r>
              <a:rPr lang="en-US" sz="1600" b="0" dirty="0"/>
              <a:t>                </a:t>
            </a:r>
            <a:r>
              <a:rPr lang="en-US" sz="1600" b="0" dirty="0" err="1"/>
              <a:t>reset_n</a:t>
            </a:r>
            <a:r>
              <a:rPr lang="en-US" sz="1600" b="0" dirty="0"/>
              <a:t> : in  STD_LOGIC;</a:t>
            </a:r>
          </a:p>
          <a:p>
            <a:pPr marL="406400" lvl="1" indent="0">
              <a:buNone/>
            </a:pPr>
            <a:r>
              <a:rPr lang="en-US" sz="1600" b="0" dirty="0"/>
              <a:t>                roll : out  STD_LOGIC;</a:t>
            </a:r>
          </a:p>
          <a:p>
            <a:pPr marL="406400" lvl="1" indent="0">
              <a:buNone/>
            </a:pPr>
            <a:r>
              <a:rPr lang="en-US" sz="1600" b="0" dirty="0"/>
              <a:t>                ctrl: in </a:t>
            </a:r>
            <a:r>
              <a:rPr lang="en-US" sz="1600" b="0" dirty="0" err="1"/>
              <a:t>std_logic_vector</a:t>
            </a:r>
            <a:r>
              <a:rPr lang="en-US" sz="1600" b="0" dirty="0"/>
              <a:t>(1 </a:t>
            </a:r>
            <a:r>
              <a:rPr lang="en-US" sz="1600" b="0" dirty="0" err="1"/>
              <a:t>downto</a:t>
            </a:r>
            <a:r>
              <a:rPr lang="en-US" sz="1600" b="0" dirty="0"/>
              <a:t> 0);</a:t>
            </a:r>
          </a:p>
          <a:p>
            <a:pPr marL="406400" lvl="1" indent="0">
              <a:buNone/>
            </a:pPr>
            <a:r>
              <a:rPr lang="en-US" sz="1600" b="0" dirty="0"/>
              <a:t>                D: in unsigned (N-1 </a:t>
            </a:r>
            <a:r>
              <a:rPr lang="en-US" sz="1600" b="0" dirty="0" err="1"/>
              <a:t>downto</a:t>
            </a:r>
            <a:r>
              <a:rPr lang="en-US" sz="1600" b="0" dirty="0"/>
              <a:t> 0);</a:t>
            </a:r>
          </a:p>
          <a:p>
            <a:pPr marL="406400" lvl="1" indent="0">
              <a:buNone/>
            </a:pPr>
            <a:r>
              <a:rPr lang="en-US" sz="1600" b="0" dirty="0"/>
              <a:t>                Q: out unsigned (N-1 </a:t>
            </a:r>
            <a:r>
              <a:rPr lang="en-US" sz="1600" b="0" dirty="0" err="1"/>
              <a:t>downto</a:t>
            </a:r>
            <a:r>
              <a:rPr lang="en-US" sz="1600" b="0" dirty="0"/>
              <a:t> 0));</a:t>
            </a:r>
          </a:p>
          <a:p>
            <a:pPr marL="406400" lvl="1" indent="0">
              <a:buNone/>
            </a:pPr>
            <a:r>
              <a:rPr lang="en-US" sz="1600" b="0" dirty="0"/>
              <a:t>    	end component;</a:t>
            </a:r>
          </a:p>
          <a:p>
            <a:pPr marL="406400" lvl="1" indent="0">
              <a:buNone/>
            </a:pPr>
            <a:endParaRPr lang="en-US" sz="1600" b="0" dirty="0"/>
          </a:p>
          <a:p>
            <a:pPr marL="406400" lvl="1" indent="0">
              <a:buNone/>
            </a:pPr>
            <a:r>
              <a:rPr lang="en-US" sz="1600" b="0" dirty="0"/>
              <a:t>	signal Q : unsigned (7 </a:t>
            </a:r>
            <a:r>
              <a:rPr lang="en-US" sz="1600" b="0" dirty="0" err="1"/>
              <a:t>downto</a:t>
            </a:r>
            <a:r>
              <a:rPr lang="en-US" sz="1600" b="0" dirty="0"/>
              <a:t> 0);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E3C8AD-9B5E-4848-BA9F-669E2E5B3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18"/>
          <a:stretch/>
        </p:blipFill>
        <p:spPr>
          <a:xfrm>
            <a:off x="668741" y="3804314"/>
            <a:ext cx="7715250" cy="245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8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5. Modifying My_Counter_IP_v1_0_S00_AXI </a:t>
            </a:r>
            <a:r>
              <a:rPr lang="en-US" dirty="0" err="1"/>
              <a:t>axi</a:t>
            </a:r>
            <a:r>
              <a:rPr lang="en-US" dirty="0"/>
              <a:t> bus interface file</a:t>
            </a:r>
          </a:p>
          <a:p>
            <a:pPr lvl="1"/>
            <a:r>
              <a:rPr lang="en-US" b="0" dirty="0"/>
              <a:t>Add the counter implementation and connect the wires within the my_counter_ip_v1_0_S00_AXI architecture:</a:t>
            </a:r>
          </a:p>
          <a:p>
            <a:pPr marL="406400" lvl="1" indent="0">
              <a:buNone/>
            </a:pPr>
            <a:r>
              <a:rPr lang="en-US" sz="1600" b="0" dirty="0">
                <a:solidFill>
                  <a:srgbClr val="00B050"/>
                </a:solidFill>
              </a:rPr>
              <a:t>	-- Add user logic here</a:t>
            </a:r>
          </a:p>
          <a:p>
            <a:pPr marL="406400" lvl="1" indent="0">
              <a:buNone/>
            </a:pPr>
            <a:r>
              <a:rPr lang="en-US" sz="1600" b="0" dirty="0"/>
              <a:t>	counter: lec11 </a:t>
            </a:r>
          </a:p>
          <a:p>
            <a:pPr marL="406400" lvl="1" indent="0">
              <a:buNone/>
            </a:pPr>
            <a:r>
              <a:rPr lang="en-US" sz="1600" b="0" dirty="0"/>
              <a:t>	generic map (8)</a:t>
            </a:r>
          </a:p>
          <a:p>
            <a:pPr marL="406400" lvl="1" indent="0">
              <a:buNone/>
            </a:pPr>
            <a:r>
              <a:rPr lang="en-US" sz="1600" b="0" dirty="0"/>
              <a:t>	port map(    </a:t>
            </a:r>
            <a:r>
              <a:rPr lang="en-US" sz="1600" b="0" dirty="0" err="1"/>
              <a:t>clk</a:t>
            </a:r>
            <a:r>
              <a:rPr lang="en-US" sz="1600" b="0" dirty="0"/>
              <a:t> =&gt; S_AXI_ACLK, </a:t>
            </a:r>
          </a:p>
          <a:p>
            <a:pPr marL="406400" lvl="1" indent="0">
              <a:buNone/>
            </a:pPr>
            <a:r>
              <a:rPr lang="en-US" sz="1600" b="0" dirty="0"/>
              <a:t>                        </a:t>
            </a:r>
            <a:r>
              <a:rPr lang="en-US" sz="1600" b="0" dirty="0" err="1"/>
              <a:t>reset_n</a:t>
            </a:r>
            <a:r>
              <a:rPr lang="en-US" sz="1600" b="0" dirty="0"/>
              <a:t> =&gt; S_AXI_ARESETN, </a:t>
            </a:r>
          </a:p>
          <a:p>
            <a:pPr marL="406400" lvl="1" indent="0">
              <a:buNone/>
            </a:pPr>
            <a:r>
              <a:rPr lang="en-US" sz="1600" b="0" dirty="0"/>
              <a:t>                        roll =&gt; </a:t>
            </a:r>
            <a:r>
              <a:rPr lang="en-US" sz="1600" b="0" dirty="0" err="1"/>
              <a:t>roll_sig</a:t>
            </a:r>
            <a:r>
              <a:rPr lang="en-US" sz="1600" b="0" dirty="0"/>
              <a:t>, </a:t>
            </a:r>
          </a:p>
          <a:p>
            <a:pPr marL="406400" lvl="1" indent="0">
              <a:buNone/>
            </a:pPr>
            <a:r>
              <a:rPr lang="en-US" sz="1600" b="0" dirty="0"/>
              <a:t>                        ctrl =&gt;    slv_reg1(1 </a:t>
            </a:r>
            <a:r>
              <a:rPr lang="en-US" sz="1600" b="0" dirty="0" err="1"/>
              <a:t>downto</a:t>
            </a:r>
            <a:r>
              <a:rPr lang="en-US" sz="1600" b="0" dirty="0"/>
              <a:t> 0),</a:t>
            </a:r>
          </a:p>
          <a:p>
            <a:pPr marL="406400" lvl="1" indent="0">
              <a:buNone/>
            </a:pPr>
            <a:r>
              <a:rPr lang="en-US" sz="1600" b="0" dirty="0"/>
              <a:t>                        D =&gt; unsigned(slv_reg0(7 </a:t>
            </a:r>
            <a:r>
              <a:rPr lang="en-US" sz="1600" b="0" dirty="0" err="1"/>
              <a:t>downto</a:t>
            </a:r>
            <a:r>
              <a:rPr lang="en-US" sz="1600" b="0" dirty="0"/>
              <a:t> 0)), </a:t>
            </a:r>
          </a:p>
          <a:p>
            <a:pPr marL="406400" lvl="1" indent="0">
              <a:buNone/>
            </a:pPr>
            <a:r>
              <a:rPr lang="en-US" sz="1600" b="0" dirty="0"/>
              <a:t>                        Q =&gt; Q);</a:t>
            </a:r>
          </a:p>
          <a:p>
            <a:pPr marL="406400" lvl="1" indent="0">
              <a:buNone/>
            </a:pPr>
            <a:r>
              <a:rPr lang="en-US" sz="1600" b="0" dirty="0"/>
              <a:t>	LED &lt;= </a:t>
            </a:r>
            <a:r>
              <a:rPr lang="en-US" sz="1600" b="0" dirty="0" err="1"/>
              <a:t>std_logic_vector</a:t>
            </a:r>
            <a:r>
              <a:rPr lang="en-US" sz="1600" b="0" dirty="0"/>
              <a:t>(Q);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C495D-EA22-488C-B0E2-20C360966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7" y="3910042"/>
            <a:ext cx="8406543" cy="18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6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234718" cy="4324350"/>
          </a:xfrm>
        </p:spPr>
        <p:txBody>
          <a:bodyPr/>
          <a:lstStyle/>
          <a:p>
            <a:r>
              <a:rPr lang="en-US" dirty="0"/>
              <a:t>5. Modifying My_Counter_IP_v1_0_S00_AXI </a:t>
            </a:r>
            <a:r>
              <a:rPr lang="en-US" dirty="0" err="1"/>
              <a:t>axi</a:t>
            </a:r>
            <a:r>
              <a:rPr lang="en-US" dirty="0"/>
              <a:t> bus interface file</a:t>
            </a:r>
          </a:p>
          <a:p>
            <a:pPr lvl="1"/>
            <a:r>
              <a:rPr lang="en-US" b="0" dirty="0"/>
              <a:t>Connect the counter implementation Q output signal to slave register 0 (slv_reg0) in the my_counter_ip_v1_0_S00_AXI architecture:</a:t>
            </a:r>
          </a:p>
          <a:p>
            <a:pPr marL="406400" lvl="1" indent="0">
              <a:buNone/>
            </a:pPr>
            <a:r>
              <a:rPr lang="en-US" sz="1600" b="0" dirty="0" err="1"/>
              <a:t>loc_addr</a:t>
            </a:r>
            <a:r>
              <a:rPr lang="en-US" sz="1600" b="0" dirty="0"/>
              <a:t> := </a:t>
            </a:r>
            <a:r>
              <a:rPr lang="en-US" sz="1600" b="0" dirty="0" err="1"/>
              <a:t>axi_araddr</a:t>
            </a:r>
            <a:r>
              <a:rPr lang="en-US" sz="1600" b="0" dirty="0"/>
              <a:t>(ADDR_LSB + OPT_MEM_ADDR_BITS </a:t>
            </a:r>
            <a:r>
              <a:rPr lang="en-US" sz="1600" b="0" dirty="0" err="1"/>
              <a:t>downto</a:t>
            </a:r>
            <a:r>
              <a:rPr lang="en-US" sz="1600" b="0" dirty="0"/>
              <a:t> ADDR_LSB);	 </a:t>
            </a:r>
            <a:r>
              <a:rPr lang="en-US" sz="1400" b="0" dirty="0"/>
              <a:t>case </a:t>
            </a:r>
            <a:r>
              <a:rPr lang="en-US" sz="1400" b="0" dirty="0" err="1"/>
              <a:t>loc_addr</a:t>
            </a:r>
            <a:r>
              <a:rPr lang="en-US" sz="1400" b="0" dirty="0"/>
              <a:t> is</a:t>
            </a:r>
          </a:p>
          <a:p>
            <a:pPr marL="406400" lvl="1" indent="0">
              <a:buNone/>
            </a:pPr>
            <a:r>
              <a:rPr lang="en-US" sz="1600" b="0" dirty="0"/>
              <a:t>		when b"00000" =&gt;</a:t>
            </a:r>
          </a:p>
          <a:p>
            <a:pPr marL="406400" lvl="1" indent="0">
              <a:buNone/>
            </a:pPr>
            <a:r>
              <a:rPr lang="en-US" sz="1600" dirty="0"/>
              <a:t>			</a:t>
            </a:r>
            <a:r>
              <a:rPr lang="en-US" sz="1600" dirty="0" err="1"/>
              <a:t>reg_data_out</a:t>
            </a:r>
            <a:r>
              <a:rPr lang="en-US" sz="1600" dirty="0"/>
              <a:t> &lt;= x"000000" &amp; </a:t>
            </a:r>
            <a:r>
              <a:rPr lang="en-US" sz="1600" dirty="0" err="1"/>
              <a:t>std_logic_vector</a:t>
            </a:r>
            <a:r>
              <a:rPr lang="en-US" sz="1600" dirty="0"/>
              <a:t>(Q);</a:t>
            </a:r>
          </a:p>
          <a:p>
            <a:pPr marL="406400" lvl="1" indent="0">
              <a:buNone/>
            </a:pPr>
            <a:r>
              <a:rPr lang="en-US" sz="1600" b="0" dirty="0"/>
              <a:t>		when b"00001" =&gt;</a:t>
            </a:r>
          </a:p>
          <a:p>
            <a:pPr marL="406400" lvl="1" indent="0">
              <a:buNone/>
            </a:pPr>
            <a:r>
              <a:rPr lang="en-US" sz="1600" b="0" dirty="0"/>
              <a:t>			</a:t>
            </a:r>
            <a:r>
              <a:rPr lang="en-US" sz="1600" b="0" dirty="0" err="1"/>
              <a:t>reg_data_out</a:t>
            </a:r>
            <a:r>
              <a:rPr lang="en-US" sz="1600" b="0" dirty="0"/>
              <a:t> &lt;= slv_reg1;</a:t>
            </a:r>
          </a:p>
          <a:p>
            <a:pPr marL="406400" lvl="1" indent="0">
              <a:buNone/>
            </a:pPr>
            <a:r>
              <a:rPr lang="en-US" sz="1600" b="0" dirty="0"/>
              <a:t>		when b"00010" =&gt;</a:t>
            </a:r>
          </a:p>
          <a:p>
            <a:pPr marL="406400" lvl="1" indent="0">
              <a:buNone/>
            </a:pPr>
            <a:r>
              <a:rPr lang="en-US" sz="1600" b="0" dirty="0"/>
              <a:t>			</a:t>
            </a:r>
            <a:r>
              <a:rPr lang="en-US" sz="1600" b="0" dirty="0" err="1"/>
              <a:t>reg_data_out</a:t>
            </a:r>
            <a:r>
              <a:rPr lang="en-US" sz="1600" b="0" dirty="0"/>
              <a:t> &lt;= slv_reg2;</a:t>
            </a:r>
          </a:p>
          <a:p>
            <a:pPr marL="406400" lvl="1" indent="0">
              <a:buNone/>
            </a:pPr>
            <a:endParaRPr lang="en-US" sz="1600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" y="3494854"/>
            <a:ext cx="9143998" cy="214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82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cap="none" dirty="0" err="1"/>
              <a:t>MicroBlaze</a:t>
            </a:r>
            <a:r>
              <a:rPr lang="en-US" cap="none" dirty="0"/>
              <a:t> + Custom IP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13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1c: Hardware Questions/ Notes related to handout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Q: If you want a signal to go outside the </a:t>
            </a:r>
            <a:r>
              <a:rPr lang="en-US" b="0" dirty="0" err="1"/>
              <a:t>Artix</a:t>
            </a:r>
            <a:r>
              <a:rPr lang="en-US" b="0" dirty="0"/>
              <a:t> 7 chip...</a:t>
            </a:r>
          </a:p>
          <a:p>
            <a:pPr lvl="1"/>
            <a:r>
              <a:rPr lang="en-US" b="0" dirty="0"/>
              <a:t>What files must it appear on the entity description?</a:t>
            </a:r>
          </a:p>
          <a:p>
            <a:pPr lvl="1"/>
            <a:r>
              <a:rPr lang="en-US" b="0" dirty="0"/>
              <a:t>What other files must contain information about the signal?</a:t>
            </a:r>
          </a:p>
          <a:p>
            <a:r>
              <a:rPr lang="en-US" b="0" dirty="0"/>
              <a:t>Q: If you want a signal to go to the </a:t>
            </a:r>
            <a:r>
              <a:rPr lang="en-US" b="0" dirty="0" err="1"/>
              <a:t>MicroBlaze</a:t>
            </a:r>
            <a:r>
              <a:rPr lang="en-US" b="0" dirty="0"/>
              <a:t>...</a:t>
            </a:r>
          </a:p>
          <a:p>
            <a:pPr lvl="1"/>
            <a:r>
              <a:rPr lang="en-US" b="0" dirty="0"/>
              <a:t>In order for the </a:t>
            </a:r>
            <a:r>
              <a:rPr lang="en-US" b="0" dirty="0" err="1"/>
              <a:t>MicroBlaze</a:t>
            </a:r>
            <a:r>
              <a:rPr lang="en-US" b="0" dirty="0"/>
              <a:t> to read the signal, what must you do?</a:t>
            </a:r>
          </a:p>
          <a:p>
            <a:pPr lvl="1"/>
            <a:r>
              <a:rPr lang="en-US" b="0" dirty="0"/>
              <a:t>In order for the </a:t>
            </a:r>
            <a:r>
              <a:rPr lang="en-US" b="0" dirty="0" err="1"/>
              <a:t>MicroBlaze</a:t>
            </a:r>
            <a:r>
              <a:rPr lang="en-US" b="0" dirty="0"/>
              <a:t> to write to the signal, what must you do?</a:t>
            </a:r>
          </a:p>
          <a:p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5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72" y="1473958"/>
            <a:ext cx="8980630" cy="48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57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My_Counter_IP_v1_0.vhd – Top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28"/>
          <a:stretch/>
        </p:blipFill>
        <p:spPr bwMode="auto">
          <a:xfrm>
            <a:off x="763390" y="1464193"/>
            <a:ext cx="7617220" cy="495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214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My_Counter_IP_v1_0.vhd – Top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21"/>
          <a:stretch/>
        </p:blipFill>
        <p:spPr bwMode="auto">
          <a:xfrm>
            <a:off x="672763" y="2019868"/>
            <a:ext cx="7798473" cy="439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021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6. Modifying My_Counter_IP_v1_0 top level file</a:t>
            </a:r>
          </a:p>
          <a:p>
            <a:pPr lvl="1"/>
            <a:r>
              <a:rPr lang="en-US" b="0" dirty="0"/>
              <a:t>Add numeric standard library at the top of the file:</a:t>
            </a:r>
          </a:p>
          <a:p>
            <a:pPr marL="406400" lvl="1" indent="0">
              <a:buNone/>
            </a:pPr>
            <a:r>
              <a:rPr lang="en-US" b="0" dirty="0"/>
              <a:t>	use </a:t>
            </a:r>
            <a:r>
              <a:rPr lang="en-US" b="0" dirty="0" err="1"/>
              <a:t>ieee.numeric_std.all</a:t>
            </a:r>
            <a:r>
              <a:rPr lang="en-US" b="0" dirty="0"/>
              <a:t>; </a:t>
            </a:r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74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6. Modifying My_Counter_IP_v1_0 top level file</a:t>
            </a:r>
          </a:p>
          <a:p>
            <a:pPr lvl="1"/>
            <a:r>
              <a:rPr lang="en-US" b="0" dirty="0"/>
              <a:t>Add a port for the LEDs in the my_counter_ip_v1_0 entity between the comments to expose it to externally:</a:t>
            </a:r>
          </a:p>
          <a:p>
            <a:pPr marL="406400" lvl="1" indent="0">
              <a:buNone/>
            </a:pPr>
            <a:r>
              <a:rPr lang="en-US" b="0" dirty="0"/>
              <a:t>	port (</a:t>
            </a:r>
          </a:p>
          <a:p>
            <a:pPr marL="406400" lvl="1" indent="0">
              <a:buNone/>
            </a:pPr>
            <a:r>
              <a:rPr lang="en-US" b="0" dirty="0">
                <a:solidFill>
                  <a:srgbClr val="00B050"/>
                </a:solidFill>
              </a:rPr>
              <a:t>		-- Users to add ports here</a:t>
            </a:r>
          </a:p>
          <a:p>
            <a:pPr marL="406400" lvl="1" indent="0">
              <a:buNone/>
            </a:pPr>
            <a:r>
              <a:rPr lang="en-US" dirty="0"/>
              <a:t>		LED : out </a:t>
            </a:r>
            <a:r>
              <a:rPr lang="en-US" dirty="0" err="1"/>
              <a:t>std_logic_vector</a:t>
            </a:r>
            <a:r>
              <a:rPr lang="en-US" dirty="0"/>
              <a:t>(7 </a:t>
            </a:r>
            <a:r>
              <a:rPr lang="en-US" dirty="0" err="1"/>
              <a:t>downto</a:t>
            </a:r>
            <a:r>
              <a:rPr lang="en-US" dirty="0"/>
              <a:t> 0); </a:t>
            </a:r>
          </a:p>
          <a:p>
            <a:pPr marL="406400" lvl="1" indent="0">
              <a:buNone/>
            </a:pPr>
            <a:r>
              <a:rPr lang="en-US" b="0" dirty="0">
                <a:solidFill>
                  <a:srgbClr val="00B050"/>
                </a:solidFill>
              </a:rPr>
              <a:t>		-- User ports ends</a:t>
            </a:r>
          </a:p>
          <a:p>
            <a:pPr marL="406400" lvl="1" indent="0">
              <a:buNone/>
            </a:pPr>
            <a:r>
              <a:rPr lang="en-US" b="0" dirty="0"/>
              <a:t>		s00_axi_aclk	: in </a:t>
            </a:r>
            <a:r>
              <a:rPr lang="en-US" b="0" dirty="0" err="1"/>
              <a:t>std_logic</a:t>
            </a:r>
            <a:r>
              <a:rPr lang="en-US" b="0" dirty="0"/>
              <a:t>;</a:t>
            </a:r>
          </a:p>
          <a:p>
            <a:pPr marL="406400" lvl="1" indent="0">
              <a:buNone/>
            </a:pP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2" y="3078659"/>
            <a:ext cx="7929349" cy="333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69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6. Modifying My_Counter_IP_v1_0 top level file</a:t>
            </a:r>
          </a:p>
          <a:p>
            <a:pPr lvl="1"/>
            <a:r>
              <a:rPr lang="en-US" b="0" dirty="0"/>
              <a:t>Add a port for the LEDs in the my_counter_ip_v1_0_S00_AXI component declaration:</a:t>
            </a:r>
          </a:p>
          <a:p>
            <a:pPr marL="406400" lvl="1" indent="0">
              <a:buNone/>
            </a:pPr>
            <a:r>
              <a:rPr lang="en-US" b="0" dirty="0"/>
              <a:t>	port (</a:t>
            </a:r>
          </a:p>
          <a:p>
            <a:pPr marL="406400" lvl="1" indent="0">
              <a:buNone/>
            </a:pPr>
            <a:r>
              <a:rPr lang="en-US" dirty="0"/>
              <a:t>		LED : out </a:t>
            </a:r>
            <a:r>
              <a:rPr lang="en-US" dirty="0" err="1"/>
              <a:t>std_logic_vector</a:t>
            </a:r>
            <a:r>
              <a:rPr lang="en-US" dirty="0"/>
              <a:t>(7 </a:t>
            </a:r>
            <a:r>
              <a:rPr lang="en-US" dirty="0" err="1"/>
              <a:t>downto</a:t>
            </a:r>
            <a:r>
              <a:rPr lang="en-US" dirty="0"/>
              <a:t> 0); </a:t>
            </a:r>
          </a:p>
          <a:p>
            <a:pPr marL="406400" lvl="1" indent="0">
              <a:buNone/>
            </a:pPr>
            <a:r>
              <a:rPr lang="en-US" b="0" dirty="0"/>
              <a:t>		S_AXI_ACLK	: in </a:t>
            </a:r>
            <a:r>
              <a:rPr lang="en-US" b="0" dirty="0" err="1"/>
              <a:t>std_logic</a:t>
            </a:r>
            <a:r>
              <a:rPr lang="en-US" b="0" dirty="0"/>
              <a:t>;</a:t>
            </a:r>
          </a:p>
          <a:p>
            <a:pPr marL="406400" lvl="1" indent="0">
              <a:buNone/>
            </a:pP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68" y="4319551"/>
            <a:ext cx="7943866" cy="209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21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6. Modifying My_Counter_IP_v1_0 top level file</a:t>
            </a:r>
          </a:p>
          <a:p>
            <a:pPr lvl="1"/>
            <a:r>
              <a:rPr lang="en-US" b="0" dirty="0"/>
              <a:t>Add a port map for the LEDs in the my_counter_ip_v1_0_S00_AXI component instantiation:</a:t>
            </a:r>
          </a:p>
          <a:p>
            <a:pPr marL="406400" lvl="1" indent="0">
              <a:buNone/>
            </a:pPr>
            <a:r>
              <a:rPr lang="en-US" b="0" dirty="0"/>
              <a:t>	port map (</a:t>
            </a:r>
          </a:p>
          <a:p>
            <a:pPr marL="406400" lvl="1" indent="0">
              <a:buNone/>
            </a:pPr>
            <a:r>
              <a:rPr lang="en-US" dirty="0"/>
              <a:t> 		LED =&gt; LED,		</a:t>
            </a:r>
          </a:p>
          <a:p>
            <a:pPr marL="406400" lvl="1" indent="0">
              <a:buNone/>
            </a:pPr>
            <a:r>
              <a:rPr lang="en-US" b="0" dirty="0"/>
              <a:t>		S_AXI_ACLK	=&gt; s00_axi_aclk,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6" y="3857646"/>
            <a:ext cx="8015519" cy="94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15" y="4746736"/>
            <a:ext cx="7843452" cy="166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26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7. Packaging the IP core</a:t>
            </a:r>
          </a:p>
          <a:p>
            <a:pPr lvl="1"/>
            <a:r>
              <a:rPr lang="en-US" b="0" dirty="0"/>
              <a:t>Now that we have written the core, it is time to package up the HDL to create a complete IP package.</a:t>
            </a:r>
          </a:p>
          <a:p>
            <a:pPr lvl="1"/>
            <a:r>
              <a:rPr lang="en-US" b="0" dirty="0"/>
              <a:t>7.1) Now click on </a:t>
            </a:r>
            <a:r>
              <a:rPr lang="en-US" dirty="0"/>
              <a:t>Package IP</a:t>
            </a:r>
            <a:r>
              <a:rPr lang="en-US" b="0" dirty="0"/>
              <a:t> in the Flow Navigator and you should see the Package IP tab. Select </a:t>
            </a:r>
            <a:r>
              <a:rPr lang="en-US" dirty="0"/>
              <a:t>Compatibility</a:t>
            </a:r>
            <a:r>
              <a:rPr lang="en-US" b="0" dirty="0"/>
              <a:t> and make sure “Artix7” are present. If those are not there, you can add them by clicking the plus button. The Life Cycle does not matter at this point.</a:t>
            </a:r>
            <a:br>
              <a:rPr lang="en-US" dirty="0"/>
            </a:br>
            <a:br>
              <a:rPr lang="en-US" dirty="0"/>
            </a:b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113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7. Packaging the IP core</a:t>
            </a:r>
            <a:br>
              <a:rPr lang="en-US" dirty="0"/>
            </a:br>
            <a:br>
              <a:rPr lang="en-US" dirty="0"/>
            </a:b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540" y="2136015"/>
            <a:ext cx="5364921" cy="428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70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23752" y="1796897"/>
            <a:ext cx="4697837" cy="678761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806995" y="1796897"/>
            <a:ext cx="325579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b="1" dirty="0"/>
              <a:t>axi_uartlite_0 @ 40600000</a:t>
            </a:r>
            <a:endParaRPr lang="en-US" sz="4400" b="1" dirty="0"/>
          </a:p>
        </p:txBody>
      </p:sp>
      <p:cxnSp>
        <p:nvCxnSpPr>
          <p:cNvPr id="9" name="Straight Connector 8"/>
          <p:cNvCxnSpPr>
            <a:endCxn id="17" idx="1"/>
          </p:cNvCxnSpPr>
          <p:nvPr/>
        </p:nvCxnSpPr>
        <p:spPr>
          <a:xfrm>
            <a:off x="3628519" y="4143847"/>
            <a:ext cx="2167568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38671" y="3832569"/>
            <a:ext cx="143896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S_AXI_ACLK</a:t>
            </a:r>
          </a:p>
        </p:txBody>
      </p:sp>
      <p:cxnSp>
        <p:nvCxnSpPr>
          <p:cNvPr id="11" name="Straight Connector 10"/>
          <p:cNvCxnSpPr>
            <a:endCxn id="18" idx="1"/>
          </p:cNvCxnSpPr>
          <p:nvPr/>
        </p:nvCxnSpPr>
        <p:spPr>
          <a:xfrm>
            <a:off x="3590419" y="4447709"/>
            <a:ext cx="2167567" cy="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7751" y="4136431"/>
            <a:ext cx="195743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S_AXI_ARESETN</a:t>
            </a:r>
          </a:p>
        </p:txBody>
      </p:sp>
      <p:cxnSp>
        <p:nvCxnSpPr>
          <p:cNvPr id="13" name="Straight Connector 12"/>
          <p:cNvCxnSpPr>
            <a:endCxn id="19" idx="1"/>
          </p:cNvCxnSpPr>
          <p:nvPr/>
        </p:nvCxnSpPr>
        <p:spPr>
          <a:xfrm flipV="1">
            <a:off x="3628519" y="4759796"/>
            <a:ext cx="2177093" cy="8158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38671" y="4448518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slv_reg1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6087" y="3959181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err="1"/>
              <a:t>clk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5757986" y="4263043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 </a:t>
            </a:r>
            <a:r>
              <a:rPr lang="en-US" sz="1800" dirty="0" err="1"/>
              <a:t>reset_n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5805612" y="4575130"/>
            <a:ext cx="75954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ctrl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83773" y="1594531"/>
            <a:ext cx="8003422" cy="4755435"/>
          </a:xfrm>
          <a:prstGeom prst="roundRect">
            <a:avLst>
              <a:gd name="adj" fmla="val 62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2" name="TextBox 21"/>
          <p:cNvSpPr txBox="1"/>
          <p:nvPr/>
        </p:nvSpPr>
        <p:spPr>
          <a:xfrm>
            <a:off x="178080" y="1609301"/>
            <a:ext cx="2400532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 err="1"/>
              <a:t>Artix</a:t>
            </a:r>
            <a:r>
              <a:rPr lang="en-US" sz="2000" b="1" dirty="0"/>
              <a:t> 7 (design_1)</a:t>
            </a:r>
            <a:endParaRPr lang="en-US" sz="48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49288" y="2821246"/>
            <a:ext cx="1868328" cy="3368542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4" name="TextBox 23"/>
          <p:cNvSpPr txBox="1"/>
          <p:nvPr/>
        </p:nvSpPr>
        <p:spPr>
          <a:xfrm>
            <a:off x="589405" y="2836413"/>
            <a:ext cx="1524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err="1"/>
              <a:t>MicroBlaze</a:t>
            </a:r>
            <a:endParaRPr lang="en-US" sz="44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533996" y="3242037"/>
            <a:ext cx="1490615" cy="1937938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6" name="TextBox 25"/>
          <p:cNvSpPr txBox="1"/>
          <p:nvPr/>
        </p:nvSpPr>
        <p:spPr>
          <a:xfrm>
            <a:off x="531371" y="3242037"/>
            <a:ext cx="1524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/>
              <a:t>Lec19.c</a:t>
            </a:r>
            <a:endParaRPr lang="en-US" sz="44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2498963" y="2821246"/>
            <a:ext cx="5132825" cy="3368542"/>
          </a:xfrm>
          <a:prstGeom prst="roundRect">
            <a:avLst>
              <a:gd name="adj" fmla="val 956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2507263" y="2836413"/>
            <a:ext cx="5478103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b="1" dirty="0"/>
              <a:t>my_counter_ip_v1_0.vhd @ 0x44a00000</a:t>
            </a:r>
            <a:endParaRPr lang="en-US" sz="44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2723753" y="3242037"/>
            <a:ext cx="904766" cy="2778934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1" name="TextBox 30"/>
          <p:cNvSpPr txBox="1"/>
          <p:nvPr/>
        </p:nvSpPr>
        <p:spPr>
          <a:xfrm>
            <a:off x="2727689" y="3239689"/>
            <a:ext cx="90082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err="1"/>
              <a:t>axi_lite</a:t>
            </a:r>
            <a:endParaRPr lang="en-US" sz="4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4014699" y="3239689"/>
            <a:ext cx="3406891" cy="2781282"/>
          </a:xfrm>
          <a:prstGeom prst="roundRect">
            <a:avLst>
              <a:gd name="adj" fmla="val 813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4018937" y="3239689"/>
            <a:ext cx="3672046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/>
              <a:t>my_counter_ip_v1_0_S00_AXI.vhd</a:t>
            </a:r>
            <a:endParaRPr lang="en-US" sz="40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5805612" y="3730265"/>
            <a:ext cx="1490615" cy="1863315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5" name="TextBox 34"/>
          <p:cNvSpPr txBox="1"/>
          <p:nvPr/>
        </p:nvSpPr>
        <p:spPr>
          <a:xfrm>
            <a:off x="5783570" y="3728002"/>
            <a:ext cx="149324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/>
              <a:t>Lec19.vhd</a:t>
            </a:r>
            <a:endParaRPr lang="en-US" sz="4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121473" y="4731559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32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471176" y="4615554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4" idx="1"/>
          </p:cNvCxnSpPr>
          <p:nvPr/>
        </p:nvCxnSpPr>
        <p:spPr>
          <a:xfrm flipV="1">
            <a:off x="3628519" y="5066944"/>
            <a:ext cx="2174745" cy="8158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36323" y="4755666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slv_reg0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5803264" y="4882278"/>
            <a:ext cx="75954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Q/D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19125" y="5038707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32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4468828" y="4922702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246314" y="5755683"/>
            <a:ext cx="2779498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7772388" y="4263042"/>
            <a:ext cx="821493" cy="1926745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68" name="TextBox 67"/>
          <p:cNvSpPr txBox="1"/>
          <p:nvPr/>
        </p:nvSpPr>
        <p:spPr>
          <a:xfrm rot="16200000">
            <a:off x="7327030" y="4957567"/>
            <a:ext cx="172033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b="1" dirty="0"/>
              <a:t>Lec19.xdc</a:t>
            </a:r>
            <a:endParaRPr lang="en-US" sz="4000" b="1" dirty="0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5246314" y="5090258"/>
            <a:ext cx="0" cy="665425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298597" y="5708655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8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5531337" y="5613916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772388" y="5571017"/>
            <a:ext cx="82149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/>
              <a:t>LED</a:t>
            </a:r>
          </a:p>
        </p:txBody>
      </p:sp>
      <p:cxnSp>
        <p:nvCxnSpPr>
          <p:cNvPr id="76" name="Straight Connector 75"/>
          <p:cNvCxnSpPr>
            <a:stCxn id="75" idx="3"/>
          </p:cNvCxnSpPr>
          <p:nvPr/>
        </p:nvCxnSpPr>
        <p:spPr>
          <a:xfrm>
            <a:off x="8593880" y="5755683"/>
            <a:ext cx="379999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527313" y="3930029"/>
            <a:ext cx="576930" cy="18158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/>
              <a:t>T14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T15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T16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U16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V15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W16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W15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Y13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775926" y="1809230"/>
            <a:ext cx="821493" cy="2288104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81" name="TextBox 80"/>
          <p:cNvSpPr txBox="1"/>
          <p:nvPr/>
        </p:nvSpPr>
        <p:spPr>
          <a:xfrm rot="16200000">
            <a:off x="7279374" y="2874509"/>
            <a:ext cx="135486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b="1" dirty="0"/>
              <a:t>Design_1.xdc</a:t>
            </a:r>
            <a:endParaRPr lang="en-US" sz="4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8417932" y="1743169"/>
            <a:ext cx="74301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/>
              <a:t>AA19</a:t>
            </a:r>
          </a:p>
          <a:p>
            <a:pPr algn="r">
              <a:spcBef>
                <a:spcPts val="0"/>
              </a:spcBef>
            </a:pPr>
            <a:r>
              <a:rPr lang="en-US" sz="1400" dirty="0"/>
              <a:t>V18</a:t>
            </a:r>
          </a:p>
        </p:txBody>
      </p:sp>
      <p:cxnSp>
        <p:nvCxnSpPr>
          <p:cNvPr id="85" name="Straight Connector 84"/>
          <p:cNvCxnSpPr>
            <a:stCxn id="88" idx="3"/>
            <a:endCxn id="86" idx="1"/>
          </p:cNvCxnSpPr>
          <p:nvPr/>
        </p:nvCxnSpPr>
        <p:spPr>
          <a:xfrm>
            <a:off x="7411689" y="1988145"/>
            <a:ext cx="361496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773185" y="1803479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RX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878289" y="1803479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RX</a:t>
            </a:r>
          </a:p>
        </p:txBody>
      </p:sp>
      <p:cxnSp>
        <p:nvCxnSpPr>
          <p:cNvPr id="92" name="Straight Connector 91"/>
          <p:cNvCxnSpPr>
            <a:stCxn id="94" idx="3"/>
            <a:endCxn id="93" idx="1"/>
          </p:cNvCxnSpPr>
          <p:nvPr/>
        </p:nvCxnSpPr>
        <p:spPr>
          <a:xfrm>
            <a:off x="7415227" y="2214976"/>
            <a:ext cx="361496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776723" y="2030310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TX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881827" y="2030310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TX</a:t>
            </a:r>
          </a:p>
        </p:txBody>
      </p:sp>
      <p:cxnSp>
        <p:nvCxnSpPr>
          <p:cNvPr id="95" name="Straight Connector 94"/>
          <p:cNvCxnSpPr>
            <a:stCxn id="86" idx="3"/>
          </p:cNvCxnSpPr>
          <p:nvPr/>
        </p:nvCxnSpPr>
        <p:spPr>
          <a:xfrm>
            <a:off x="8306585" y="1988145"/>
            <a:ext cx="767265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8310123" y="2204205"/>
            <a:ext cx="763727" cy="13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2217615" y="4505517"/>
            <a:ext cx="506137" cy="1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2356366" y="2136278"/>
            <a:ext cx="0" cy="236924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7" idx="1"/>
          </p:cNvCxnSpPr>
          <p:nvPr/>
        </p:nvCxnSpPr>
        <p:spPr>
          <a:xfrm>
            <a:off x="2335100" y="2136277"/>
            <a:ext cx="388652" cy="1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63814" y="3428941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err="1"/>
              <a:t>clk</a:t>
            </a:r>
            <a:endParaRPr lang="en-US" sz="1800" dirty="0"/>
          </a:p>
        </p:txBody>
      </p:sp>
      <p:sp>
        <p:nvSpPr>
          <p:cNvPr id="122" name="TextBox 121"/>
          <p:cNvSpPr txBox="1"/>
          <p:nvPr/>
        </p:nvSpPr>
        <p:spPr>
          <a:xfrm>
            <a:off x="7690983" y="3634506"/>
            <a:ext cx="90976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err="1"/>
              <a:t>reset_n</a:t>
            </a:r>
            <a:endParaRPr lang="en-US" sz="1800" dirty="0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8600752" y="3608975"/>
            <a:ext cx="476636" cy="463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8600752" y="3819036"/>
            <a:ext cx="476636" cy="13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8272608" y="3347365"/>
            <a:ext cx="74301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/>
              <a:t>R4</a:t>
            </a:r>
          </a:p>
          <a:p>
            <a:pPr algn="r">
              <a:spcBef>
                <a:spcPts val="0"/>
              </a:spcBef>
            </a:pPr>
            <a:r>
              <a:rPr lang="en-US" sz="1400" dirty="0"/>
              <a:t>G4</a:t>
            </a:r>
          </a:p>
        </p:txBody>
      </p:sp>
      <p:sp>
        <p:nvSpPr>
          <p:cNvPr id="6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5" name="Straight Connector 64"/>
          <p:cNvCxnSpPr>
            <a:endCxn id="66" idx="1"/>
          </p:cNvCxnSpPr>
          <p:nvPr/>
        </p:nvCxnSpPr>
        <p:spPr>
          <a:xfrm>
            <a:off x="3628518" y="5364640"/>
            <a:ext cx="2183483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812001" y="5179974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roll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338671" y="5058118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slv_reg2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769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7.2) Select </a:t>
            </a:r>
            <a:r>
              <a:rPr lang="en-US" dirty="0"/>
              <a:t>Customization Parameters</a:t>
            </a:r>
            <a:r>
              <a:rPr lang="en-US" b="0" dirty="0"/>
              <a:t> and select the line for </a:t>
            </a:r>
            <a:r>
              <a:rPr lang="en-US" dirty="0"/>
              <a:t>Merge Changes from Customization Parameters Wizard</a:t>
            </a:r>
            <a:r>
              <a:rPr lang="en-US" b="0" dirty="0"/>
              <a:t>. This will have the </a:t>
            </a:r>
            <a:r>
              <a:rPr lang="en-US" b="0" dirty="0" err="1"/>
              <a:t>My_Counter_IP</a:t>
            </a:r>
            <a:r>
              <a:rPr lang="en-US" b="0" dirty="0"/>
              <a:t> parameters from the top file.</a:t>
            </a:r>
            <a:br>
              <a:rPr lang="en-US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155476"/>
            <a:ext cx="708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9657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7.3) Select </a:t>
            </a:r>
            <a:r>
              <a:rPr lang="en-US" dirty="0"/>
              <a:t>Customization GUI</a:t>
            </a:r>
            <a:r>
              <a:rPr lang="en-US" b="0" dirty="0"/>
              <a:t>. This is were we get to change our graphical interface.  No changes at this time.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29599"/>
            <a:ext cx="9144000" cy="471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7917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7.4) Now the core should be complete so select </a:t>
            </a:r>
            <a:r>
              <a:rPr lang="en-US" dirty="0"/>
              <a:t>Review and Package</a:t>
            </a:r>
            <a:r>
              <a:rPr lang="en-US" b="0" dirty="0"/>
              <a:t> and click the </a:t>
            </a:r>
            <a:r>
              <a:rPr lang="en-US" dirty="0"/>
              <a:t>Re-package IP</a:t>
            </a:r>
            <a:r>
              <a:rPr lang="en-US" b="0" dirty="0"/>
              <a:t> button.</a:t>
            </a:r>
            <a:br>
              <a:rPr lang="en-US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8" y="2378231"/>
            <a:ext cx="7888405" cy="40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4367284" y="6127844"/>
            <a:ext cx="1869744" cy="290013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7.5) A popup will ask if you want to close the project, Select </a:t>
            </a:r>
            <a:r>
              <a:rPr lang="en-US" dirty="0"/>
              <a:t>Yes</a:t>
            </a:r>
            <a:r>
              <a:rPr lang="en-US" b="0" dirty="0"/>
              <a:t>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39" y="2852382"/>
            <a:ext cx="7633922" cy="257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3179930" y="4681182"/>
            <a:ext cx="1624082" cy="515196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84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8. Add Custom IP to your design</a:t>
            </a:r>
          </a:p>
          <a:p>
            <a:pPr lvl="1"/>
            <a:r>
              <a:rPr lang="en-US" b="0" dirty="0"/>
              <a:t>8.1) In the project manager page of the original window, click </a:t>
            </a:r>
            <a:r>
              <a:rPr lang="en-US" dirty="0"/>
              <a:t>Open Block Design</a:t>
            </a:r>
            <a:r>
              <a:rPr lang="en-US" b="0" dirty="0"/>
              <a:t>. This adds a block design to the project.</a:t>
            </a:r>
          </a:p>
          <a:p>
            <a:pPr lvl="1"/>
            <a:r>
              <a:rPr lang="en-US" b="0" dirty="0"/>
              <a:t>8.2) Use the  </a:t>
            </a:r>
            <a:r>
              <a:rPr lang="en-US" dirty="0"/>
              <a:t>Add IP</a:t>
            </a:r>
            <a:r>
              <a:rPr lang="en-US" b="0" dirty="0"/>
              <a:t>      button to add our </a:t>
            </a:r>
            <a:r>
              <a:rPr lang="en-US" dirty="0" err="1"/>
              <a:t>Lec</a:t>
            </a:r>
            <a:r>
              <a:rPr lang="en-US" dirty="0"/>
              <a:t> 11 Counter IP Core</a:t>
            </a:r>
            <a:r>
              <a:rPr lang="en-US" b="0" dirty="0"/>
              <a:t>.</a:t>
            </a:r>
            <a:br>
              <a:rPr lang="en-US" dirty="0"/>
            </a:br>
            <a:endParaRPr lang="en-US" b="0" dirty="0"/>
          </a:p>
          <a:p>
            <a:pPr marL="0" indent="0">
              <a:buNone/>
            </a:pP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362" name="Picture 2" descr="https://reference.digilentinc.com/_media/genesys2/add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829" y="3039082"/>
            <a:ext cx="330864" cy="3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081" y="3857781"/>
            <a:ext cx="2488157" cy="276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61" y="4598656"/>
            <a:ext cx="2743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1663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8. Add Custom IP to your design</a:t>
            </a:r>
          </a:p>
          <a:p>
            <a:pPr lvl="1"/>
            <a:r>
              <a:rPr lang="en-US" b="0" dirty="0"/>
              <a:t>8.3) Right click on LEDs and select </a:t>
            </a:r>
            <a:r>
              <a:rPr lang="en-US" dirty="0"/>
              <a:t>Make External</a:t>
            </a:r>
            <a:r>
              <a:rPr lang="en-US" b="0" dirty="0"/>
              <a:t> and then run Connection Automation</a:t>
            </a:r>
            <a:br>
              <a:rPr lang="en-US" dirty="0"/>
            </a:br>
            <a:br>
              <a:rPr lang="en-US" dirty="0"/>
            </a:br>
            <a:endParaRPr lang="en-US" b="0" dirty="0"/>
          </a:p>
          <a:p>
            <a:pPr marL="0" indent="0">
              <a:buNone/>
            </a:pP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8674" name="Picture 2" descr="https://reference.digilentinc.com/_media/reference/programmable-logic/zedboard-getting-started-with-zynq/image_15.jpg?w=600&amp;tok=92c5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733776"/>
            <a:ext cx="57150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9730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8. Add Custom IP to your design</a:t>
            </a:r>
          </a:p>
          <a:p>
            <a:pPr lvl="1"/>
            <a:r>
              <a:rPr lang="en-US" b="0" dirty="0"/>
              <a:t>8.4) The MIG block should read </a:t>
            </a:r>
            <a:r>
              <a:rPr lang="en-US" dirty="0"/>
              <a:t>my_counter_ip_0</a:t>
            </a:r>
            <a:r>
              <a:rPr lang="en-US" b="0" dirty="0"/>
              <a:t>. Place your cursor on this symbol </a:t>
            </a:r>
            <a:r>
              <a:rPr lang="en-US" dirty="0"/>
              <a:t>||</a:t>
            </a:r>
            <a:r>
              <a:rPr lang="en-US" b="0" dirty="0"/>
              <a:t> next to the </a:t>
            </a:r>
            <a:r>
              <a:rPr lang="en-US" dirty="0"/>
              <a:t>LED[7:0]</a:t>
            </a:r>
            <a:r>
              <a:rPr lang="en-US" b="0" dirty="0"/>
              <a:t> port name. Your cursor will change to look like a pencil. Right click here and in the drop down list select </a:t>
            </a:r>
            <a:r>
              <a:rPr lang="en-US" dirty="0"/>
              <a:t>Make External</a:t>
            </a:r>
            <a:r>
              <a:rPr lang="en-US" b="0" dirty="0"/>
              <a:t> or left click on </a:t>
            </a:r>
            <a:r>
              <a:rPr lang="en-US" dirty="0"/>
              <a:t>||</a:t>
            </a:r>
            <a:r>
              <a:rPr lang="en-US" b="0" dirty="0"/>
              <a:t> and use the keyboard shortcut, </a:t>
            </a:r>
            <a:r>
              <a:rPr lang="en-US" b="0" i="1" dirty="0"/>
              <a:t>“</a:t>
            </a:r>
            <a:r>
              <a:rPr lang="en-US" b="0" i="1" dirty="0" err="1"/>
              <a:t>Ctrl+t</a:t>
            </a:r>
            <a:r>
              <a:rPr lang="en-US" b="0" i="1" dirty="0"/>
              <a:t>”</a:t>
            </a:r>
            <a:r>
              <a:rPr lang="en-US" b="0" dirty="0"/>
              <a:t>.</a:t>
            </a:r>
            <a:br>
              <a:rPr lang="en-US" dirty="0"/>
            </a:br>
            <a:br>
              <a:rPr lang="en-US" dirty="0"/>
            </a:br>
            <a:endParaRPr lang="en-US" b="0" dirty="0"/>
          </a:p>
          <a:p>
            <a:pPr marL="0" indent="0">
              <a:buNone/>
            </a:pP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85" y="4530416"/>
            <a:ext cx="31908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800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8. Add Custom IP to your design</a:t>
            </a:r>
          </a:p>
          <a:p>
            <a:pPr lvl="1"/>
            <a:r>
              <a:rPr lang="en-US" b="0" dirty="0"/>
              <a:t>8.5) Your custom IP should now be connected.  Now you need to add a constraints file to add the LED net to the pins on the </a:t>
            </a:r>
            <a:r>
              <a:rPr lang="en-US" b="0" dirty="0" err="1"/>
              <a:t>Artix</a:t>
            </a:r>
            <a:r>
              <a:rPr lang="en-US" b="0" dirty="0"/>
              <a:t> 7 chip by adding the following lines to the lec19.xdc file.</a:t>
            </a:r>
          </a:p>
          <a:p>
            <a:pPr marL="0" lvl="1" indent="0">
              <a:buNone/>
            </a:pPr>
            <a:r>
              <a:rPr lang="en-US" sz="1000" dirty="0"/>
              <a:t>## LEDs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T14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LED[0] }]; #IO_L15P_T2_DQS_13 </a:t>
            </a:r>
            <a:r>
              <a:rPr lang="en-US" sz="1000" dirty="0" err="1"/>
              <a:t>Sch</a:t>
            </a:r>
            <a:r>
              <a:rPr lang="en-US" sz="1000" dirty="0"/>
              <a:t>=led[0]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T15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LED[1] }]; #IO_L15N_T2_DQS_13 </a:t>
            </a:r>
            <a:r>
              <a:rPr lang="en-US" sz="1000" dirty="0" err="1"/>
              <a:t>Sch</a:t>
            </a:r>
            <a:r>
              <a:rPr lang="en-US" sz="1000" dirty="0"/>
              <a:t>=led[1]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T16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LED[2] }]; #IO_L17P_T2_13 </a:t>
            </a:r>
            <a:r>
              <a:rPr lang="en-US" sz="1000" dirty="0" err="1"/>
              <a:t>Sch</a:t>
            </a:r>
            <a:r>
              <a:rPr lang="en-US" sz="1000" dirty="0"/>
              <a:t>=led[2]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U16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LED[3] }]; #IO_L17N_T2_13 </a:t>
            </a:r>
            <a:r>
              <a:rPr lang="en-US" sz="1000" dirty="0" err="1"/>
              <a:t>Sch</a:t>
            </a:r>
            <a:r>
              <a:rPr lang="en-US" sz="1000" dirty="0"/>
              <a:t>=led[3]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V15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LED[4] }]; #IO_L14N_T2_SRCC_13 </a:t>
            </a:r>
            <a:r>
              <a:rPr lang="en-US" sz="1000" dirty="0" err="1"/>
              <a:t>Sch</a:t>
            </a:r>
            <a:r>
              <a:rPr lang="en-US" sz="1000" dirty="0"/>
              <a:t>=led[4]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W16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LED[5] }]; #IO_L16N_T2_13 </a:t>
            </a:r>
            <a:r>
              <a:rPr lang="en-US" sz="1000" dirty="0" err="1"/>
              <a:t>Sch</a:t>
            </a:r>
            <a:r>
              <a:rPr lang="en-US" sz="1000" dirty="0"/>
              <a:t>=led[5]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W15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LED[6] }]; #IO_L16P_T2_13 </a:t>
            </a:r>
            <a:r>
              <a:rPr lang="en-US" sz="1000" dirty="0" err="1"/>
              <a:t>Sch</a:t>
            </a:r>
            <a:r>
              <a:rPr lang="en-US" sz="1000" dirty="0"/>
              <a:t>=led[6]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Y13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LED[7] }]; #IO_L5P_T0_13 </a:t>
            </a:r>
            <a:r>
              <a:rPr lang="en-US" sz="1000" dirty="0" err="1"/>
              <a:t>Sch</a:t>
            </a:r>
            <a:r>
              <a:rPr lang="en-US" sz="1000" dirty="0"/>
              <a:t>=led[7]</a:t>
            </a:r>
          </a:p>
          <a:p>
            <a:pPr marL="406400" lvl="1" indent="0">
              <a:buNone/>
            </a:pPr>
            <a:br>
              <a:rPr lang="en-US" dirty="0"/>
            </a:br>
            <a:br>
              <a:rPr lang="en-US" dirty="0"/>
            </a:br>
            <a:endParaRPr lang="en-US" b="0" dirty="0"/>
          </a:p>
          <a:p>
            <a:pPr marL="0" indent="0">
              <a:buNone/>
            </a:pP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207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72" y="1473958"/>
            <a:ext cx="8980630" cy="48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448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Right click on custom IP and click </a:t>
            </a:r>
            <a:r>
              <a:rPr lang="en-US" dirty="0"/>
              <a:t>Edit in IP Packager</a:t>
            </a:r>
            <a:r>
              <a:rPr lang="en-US" b="0" dirty="0"/>
              <a:t> if you want to modify!  Otherwise skip to validate design.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1" t="16206" b="31290"/>
          <a:stretch/>
        </p:blipFill>
        <p:spPr bwMode="auto">
          <a:xfrm>
            <a:off x="741049" y="2347676"/>
            <a:ext cx="7661903" cy="406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5167587" y="5524074"/>
            <a:ext cx="1315100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524703" y="4293799"/>
            <a:ext cx="1315100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2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FB08A5-BF5E-411B-9CB9-72BE538F219E}"/>
              </a:ext>
            </a:extLst>
          </p:cNvPr>
          <p:cNvGrpSpPr/>
          <p:nvPr/>
        </p:nvGrpSpPr>
        <p:grpSpPr>
          <a:xfrm>
            <a:off x="1591031" y="2626910"/>
            <a:ext cx="5743575" cy="2095500"/>
            <a:chOff x="1591031" y="2626910"/>
            <a:chExt cx="5743575" cy="20955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031" y="2626910"/>
              <a:ext cx="5743575" cy="209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24EE015-5F31-4C70-B42F-F20E47377D74}"/>
                </a:ext>
              </a:extLst>
            </p:cNvPr>
            <p:cNvSpPr txBox="1"/>
            <p:nvPr/>
          </p:nvSpPr>
          <p:spPr>
            <a:xfrm>
              <a:off x="5901691" y="3810536"/>
              <a:ext cx="6477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419AC70-E2C7-4DEB-AC17-89B5B88EC442}"/>
                </a:ext>
              </a:extLst>
            </p:cNvPr>
            <p:cNvSpPr txBox="1"/>
            <p:nvPr/>
          </p:nvSpPr>
          <p:spPr>
            <a:xfrm>
              <a:off x="6450302" y="3810536"/>
              <a:ext cx="6477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988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 with Interrupt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23752" y="1673072"/>
            <a:ext cx="4697837" cy="678761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806995" y="1673072"/>
            <a:ext cx="325579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b="1" dirty="0"/>
              <a:t>axi_uartlite_0 @ 40600000</a:t>
            </a:r>
            <a:endParaRPr lang="en-US" sz="4400" b="1" dirty="0"/>
          </a:p>
        </p:txBody>
      </p:sp>
      <p:cxnSp>
        <p:nvCxnSpPr>
          <p:cNvPr id="9" name="Straight Connector 8"/>
          <p:cNvCxnSpPr>
            <a:endCxn id="17" idx="1"/>
          </p:cNvCxnSpPr>
          <p:nvPr/>
        </p:nvCxnSpPr>
        <p:spPr>
          <a:xfrm>
            <a:off x="3628519" y="4020022"/>
            <a:ext cx="2167568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38671" y="3708744"/>
            <a:ext cx="143896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S_AXI_ACLK</a:t>
            </a:r>
          </a:p>
        </p:txBody>
      </p:sp>
      <p:cxnSp>
        <p:nvCxnSpPr>
          <p:cNvPr id="11" name="Straight Connector 10"/>
          <p:cNvCxnSpPr>
            <a:endCxn id="18" idx="1"/>
          </p:cNvCxnSpPr>
          <p:nvPr/>
        </p:nvCxnSpPr>
        <p:spPr>
          <a:xfrm>
            <a:off x="3587575" y="4323884"/>
            <a:ext cx="2167567" cy="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7751" y="4012606"/>
            <a:ext cx="195743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S_AXI_ARESETN</a:t>
            </a:r>
          </a:p>
        </p:txBody>
      </p:sp>
      <p:cxnSp>
        <p:nvCxnSpPr>
          <p:cNvPr id="13" name="Straight Connector 12"/>
          <p:cNvCxnSpPr>
            <a:endCxn id="19" idx="1"/>
          </p:cNvCxnSpPr>
          <p:nvPr/>
        </p:nvCxnSpPr>
        <p:spPr>
          <a:xfrm flipV="1">
            <a:off x="3628519" y="4635971"/>
            <a:ext cx="2177093" cy="8158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24396" y="4324693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slv_reg1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6087" y="3835356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err="1"/>
              <a:t>clk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5755142" y="4139218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 </a:t>
            </a:r>
            <a:r>
              <a:rPr lang="en-US" sz="1800" dirty="0" err="1"/>
              <a:t>reset_n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5805612" y="4451305"/>
            <a:ext cx="75954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ctrl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83773" y="1470706"/>
            <a:ext cx="8003422" cy="4891994"/>
          </a:xfrm>
          <a:prstGeom prst="roundRect">
            <a:avLst>
              <a:gd name="adj" fmla="val 62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2" name="TextBox 21"/>
          <p:cNvSpPr txBox="1"/>
          <p:nvPr/>
        </p:nvSpPr>
        <p:spPr>
          <a:xfrm>
            <a:off x="178080" y="1485476"/>
            <a:ext cx="2400532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 err="1"/>
              <a:t>Artix</a:t>
            </a:r>
            <a:r>
              <a:rPr lang="en-US" sz="2000" b="1" dirty="0"/>
              <a:t> 7 (design_1)</a:t>
            </a:r>
            <a:endParaRPr lang="en-US" sz="48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49288" y="2697421"/>
            <a:ext cx="1868328" cy="3512878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4" name="TextBox 23"/>
          <p:cNvSpPr txBox="1"/>
          <p:nvPr/>
        </p:nvSpPr>
        <p:spPr>
          <a:xfrm>
            <a:off x="589405" y="2712588"/>
            <a:ext cx="1524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err="1"/>
              <a:t>MicroBlaze</a:t>
            </a:r>
            <a:endParaRPr lang="en-US" sz="44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533996" y="3118211"/>
            <a:ext cx="1490615" cy="1937937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7" name="Rounded Rectangle 26"/>
          <p:cNvSpPr/>
          <p:nvPr/>
        </p:nvSpPr>
        <p:spPr>
          <a:xfrm>
            <a:off x="2498963" y="2697420"/>
            <a:ext cx="5132825" cy="3512879"/>
          </a:xfrm>
          <a:prstGeom prst="roundRect">
            <a:avLst>
              <a:gd name="adj" fmla="val 956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2507263" y="2712588"/>
            <a:ext cx="5478103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b="1" dirty="0"/>
              <a:t>my_counter_ip_v2_0.vhd @ 0x44a00000</a:t>
            </a:r>
            <a:endParaRPr lang="en-US" sz="4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4014699" y="3115864"/>
            <a:ext cx="3406891" cy="2950098"/>
          </a:xfrm>
          <a:prstGeom prst="roundRect">
            <a:avLst>
              <a:gd name="adj" fmla="val 813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4018937" y="3115864"/>
            <a:ext cx="3672046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/>
              <a:t>my_counter_ip_v2_0_S00_AXI.vhd</a:t>
            </a:r>
            <a:endParaRPr lang="en-US" sz="40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5805612" y="3606440"/>
            <a:ext cx="1490615" cy="1971441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5" name="TextBox 34"/>
          <p:cNvSpPr txBox="1"/>
          <p:nvPr/>
        </p:nvSpPr>
        <p:spPr>
          <a:xfrm>
            <a:off x="5783570" y="3604177"/>
            <a:ext cx="149324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/>
              <a:t>Lec20.vhd</a:t>
            </a:r>
            <a:endParaRPr lang="en-US" sz="4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121473" y="4607734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32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471176" y="4491729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4" idx="1"/>
          </p:cNvCxnSpPr>
          <p:nvPr/>
        </p:nvCxnSpPr>
        <p:spPr>
          <a:xfrm flipV="1">
            <a:off x="3628519" y="4943119"/>
            <a:ext cx="2174745" cy="8158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422048" y="4631841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slv_reg0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5803264" y="4758453"/>
            <a:ext cx="75954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Q/D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19125" y="4914882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32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4468828" y="4798877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75" idx="1"/>
          </p:cNvCxnSpPr>
          <p:nvPr/>
        </p:nvCxnSpPr>
        <p:spPr>
          <a:xfrm>
            <a:off x="5593872" y="5822358"/>
            <a:ext cx="2178516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7772388" y="4329717"/>
            <a:ext cx="821493" cy="1926745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68" name="TextBox 67"/>
          <p:cNvSpPr txBox="1"/>
          <p:nvPr/>
        </p:nvSpPr>
        <p:spPr>
          <a:xfrm rot="16200000">
            <a:off x="7327030" y="5024242"/>
            <a:ext cx="172033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b="1" dirty="0"/>
              <a:t>Lec19.xdc</a:t>
            </a:r>
            <a:endParaRPr lang="en-US" sz="4000" b="1" dirty="0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5608264" y="4966434"/>
            <a:ext cx="0" cy="866557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593872" y="5775330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8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5826612" y="5680591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772388" y="5637692"/>
            <a:ext cx="82149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/>
              <a:t>LED</a:t>
            </a:r>
          </a:p>
        </p:txBody>
      </p:sp>
      <p:cxnSp>
        <p:nvCxnSpPr>
          <p:cNvPr id="76" name="Straight Connector 75"/>
          <p:cNvCxnSpPr>
            <a:stCxn id="75" idx="3"/>
          </p:cNvCxnSpPr>
          <p:nvPr/>
        </p:nvCxnSpPr>
        <p:spPr>
          <a:xfrm>
            <a:off x="8593880" y="5822358"/>
            <a:ext cx="379999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527313" y="3996704"/>
            <a:ext cx="576930" cy="18158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/>
              <a:t>T14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T15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T16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U16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V15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W16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W15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Y13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775926" y="1685405"/>
            <a:ext cx="821493" cy="2288104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81" name="TextBox 80"/>
          <p:cNvSpPr txBox="1"/>
          <p:nvPr/>
        </p:nvSpPr>
        <p:spPr>
          <a:xfrm rot="16200000">
            <a:off x="7279374" y="2750684"/>
            <a:ext cx="135486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b="1" dirty="0"/>
              <a:t>Design_1.xdc</a:t>
            </a:r>
            <a:endParaRPr lang="en-US" sz="4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8417932" y="1619344"/>
            <a:ext cx="74301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/>
              <a:t>AA19</a:t>
            </a:r>
          </a:p>
          <a:p>
            <a:pPr algn="r">
              <a:spcBef>
                <a:spcPts val="0"/>
              </a:spcBef>
            </a:pPr>
            <a:r>
              <a:rPr lang="en-US" sz="1400" dirty="0"/>
              <a:t>V18</a:t>
            </a:r>
          </a:p>
        </p:txBody>
      </p:sp>
      <p:cxnSp>
        <p:nvCxnSpPr>
          <p:cNvPr id="85" name="Straight Connector 84"/>
          <p:cNvCxnSpPr>
            <a:stCxn id="88" idx="3"/>
            <a:endCxn id="86" idx="1"/>
          </p:cNvCxnSpPr>
          <p:nvPr/>
        </p:nvCxnSpPr>
        <p:spPr>
          <a:xfrm>
            <a:off x="7411689" y="1864320"/>
            <a:ext cx="361496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773185" y="1679654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RX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878289" y="1679654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RX</a:t>
            </a:r>
          </a:p>
        </p:txBody>
      </p:sp>
      <p:cxnSp>
        <p:nvCxnSpPr>
          <p:cNvPr id="92" name="Straight Connector 91"/>
          <p:cNvCxnSpPr>
            <a:stCxn id="94" idx="3"/>
            <a:endCxn id="93" idx="1"/>
          </p:cNvCxnSpPr>
          <p:nvPr/>
        </p:nvCxnSpPr>
        <p:spPr>
          <a:xfrm>
            <a:off x="7415227" y="2091151"/>
            <a:ext cx="361496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776723" y="1906485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TX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881827" y="1906485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TX</a:t>
            </a:r>
          </a:p>
        </p:txBody>
      </p:sp>
      <p:cxnSp>
        <p:nvCxnSpPr>
          <p:cNvPr id="95" name="Straight Connector 94"/>
          <p:cNvCxnSpPr>
            <a:stCxn id="86" idx="3"/>
          </p:cNvCxnSpPr>
          <p:nvPr/>
        </p:nvCxnSpPr>
        <p:spPr>
          <a:xfrm>
            <a:off x="8306585" y="1864320"/>
            <a:ext cx="767265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8310123" y="2080380"/>
            <a:ext cx="763727" cy="13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2356366" y="2012453"/>
            <a:ext cx="0" cy="236924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7" idx="1"/>
          </p:cNvCxnSpPr>
          <p:nvPr/>
        </p:nvCxnSpPr>
        <p:spPr>
          <a:xfrm>
            <a:off x="2335100" y="2012452"/>
            <a:ext cx="388652" cy="1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63814" y="3305116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err="1"/>
              <a:t>clk</a:t>
            </a:r>
            <a:endParaRPr lang="en-US" sz="1800" dirty="0"/>
          </a:p>
        </p:txBody>
      </p:sp>
      <p:sp>
        <p:nvSpPr>
          <p:cNvPr id="122" name="TextBox 121"/>
          <p:cNvSpPr txBox="1"/>
          <p:nvPr/>
        </p:nvSpPr>
        <p:spPr>
          <a:xfrm>
            <a:off x="7690983" y="3510681"/>
            <a:ext cx="90976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err="1"/>
              <a:t>reset_n</a:t>
            </a:r>
            <a:endParaRPr lang="en-US" sz="1800" dirty="0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8600752" y="3485150"/>
            <a:ext cx="476636" cy="463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8600752" y="3695211"/>
            <a:ext cx="476636" cy="13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8272608" y="3223540"/>
            <a:ext cx="74301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/>
              <a:t>R4</a:t>
            </a:r>
          </a:p>
          <a:p>
            <a:pPr algn="r">
              <a:spcBef>
                <a:spcPts val="0"/>
              </a:spcBef>
            </a:pPr>
            <a:r>
              <a:rPr lang="en-US" sz="1400" dirty="0"/>
              <a:t>G4</a:t>
            </a:r>
          </a:p>
        </p:txBody>
      </p:sp>
      <p:sp>
        <p:nvSpPr>
          <p:cNvPr id="6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7925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5" name="Straight Connector 64"/>
          <p:cNvCxnSpPr>
            <a:stCxn id="97" idx="3"/>
            <a:endCxn id="66" idx="1"/>
          </p:cNvCxnSpPr>
          <p:nvPr/>
        </p:nvCxnSpPr>
        <p:spPr>
          <a:xfrm>
            <a:off x="5416319" y="5355115"/>
            <a:ext cx="395682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812001" y="5170449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roll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80056" y="4581945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 err="1"/>
              <a:t>myISR</a:t>
            </a:r>
            <a:r>
              <a:rPr lang="en-US" sz="1800" dirty="0"/>
              <a:t>()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80056" y="4293915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/>
              <a:t>main()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559000" y="5048593"/>
            <a:ext cx="917391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slv_reg2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31371" y="3118212"/>
            <a:ext cx="1524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/>
              <a:t>Lec20.c</a:t>
            </a:r>
            <a:endParaRPr lang="en-US" sz="4400" b="1" dirty="0"/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2217615" y="4381692"/>
            <a:ext cx="506137" cy="1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227140" y="5355115"/>
            <a:ext cx="3594386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220636" y="5170449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Interrupt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723753" y="3118212"/>
            <a:ext cx="904766" cy="2935472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1" name="TextBox 30"/>
          <p:cNvSpPr txBox="1"/>
          <p:nvPr/>
        </p:nvSpPr>
        <p:spPr>
          <a:xfrm>
            <a:off x="2727689" y="3115864"/>
            <a:ext cx="90082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err="1"/>
              <a:t>axi_lite</a:t>
            </a:r>
            <a:endParaRPr lang="en-US" sz="4400" b="1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2727689" y="5355115"/>
            <a:ext cx="9008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99" idx="1"/>
          </p:cNvCxnSpPr>
          <p:nvPr/>
        </p:nvCxnSpPr>
        <p:spPr>
          <a:xfrm>
            <a:off x="3628519" y="5648325"/>
            <a:ext cx="829013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673763" y="5460678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slv_reg3</a:t>
            </a:r>
          </a:p>
        </p:txBody>
      </p:sp>
      <p:cxnSp>
        <p:nvCxnSpPr>
          <p:cNvPr id="102" name="Straight Connector 101"/>
          <p:cNvCxnSpPr>
            <a:endCxn id="66" idx="1"/>
          </p:cNvCxnSpPr>
          <p:nvPr/>
        </p:nvCxnSpPr>
        <p:spPr>
          <a:xfrm>
            <a:off x="3628518" y="5355115"/>
            <a:ext cx="2183483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4457532" y="5175748"/>
            <a:ext cx="962193" cy="784247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96" name="TextBox 95"/>
          <p:cNvSpPr txBox="1"/>
          <p:nvPr/>
        </p:nvSpPr>
        <p:spPr>
          <a:xfrm>
            <a:off x="4417134" y="5170449"/>
            <a:ext cx="74128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err="1"/>
              <a:t>flagQ</a:t>
            </a:r>
            <a:endParaRPr lang="en-US" sz="1800" dirty="0"/>
          </a:p>
        </p:txBody>
      </p:sp>
      <p:sp>
        <p:nvSpPr>
          <p:cNvPr id="97" name="TextBox 96"/>
          <p:cNvSpPr txBox="1"/>
          <p:nvPr/>
        </p:nvSpPr>
        <p:spPr>
          <a:xfrm>
            <a:off x="4675037" y="5170449"/>
            <a:ext cx="74128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set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457532" y="5463659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clear</a:t>
            </a:r>
          </a:p>
        </p:txBody>
      </p:sp>
    </p:spTree>
    <p:extLst>
      <p:ext uri="{BB962C8B-B14F-4D97-AF65-F5344CB8AC3E}">
        <p14:creationId xmlns:p14="http://schemas.microsoft.com/office/powerpoint/2010/main" val="262380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2" grpId="0"/>
      <p:bldP spid="78" grpId="0"/>
      <p:bldP spid="91" grpId="0"/>
      <p:bldP spid="101" grpId="0"/>
      <p:bldP spid="87" grpId="0" animBg="1"/>
      <p:bldP spid="96" grpId="0"/>
      <p:bldP spid="97" grpId="0"/>
      <p:bldP spid="9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Now that you updated the core you need to re-select </a:t>
            </a:r>
            <a:r>
              <a:rPr lang="en-US" dirty="0"/>
              <a:t>Review and Package</a:t>
            </a:r>
            <a:r>
              <a:rPr lang="en-US" b="0" dirty="0"/>
              <a:t> and click the </a:t>
            </a:r>
            <a:r>
              <a:rPr lang="en-US" dirty="0"/>
              <a:t>Re-package IP</a:t>
            </a:r>
            <a:r>
              <a:rPr lang="en-US" b="0" dirty="0"/>
              <a:t> button.</a:t>
            </a:r>
            <a:br>
              <a:rPr lang="en-US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8" y="2378231"/>
            <a:ext cx="7888405" cy="40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4367284" y="6127844"/>
            <a:ext cx="1869744" cy="290013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6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Refresh IP Catalog, Upgrade IP and then Re-Generate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3279"/>
            <a:ext cx="9144000" cy="284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6276"/>
            <a:ext cx="9144000" cy="192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127850" y="2098485"/>
            <a:ext cx="1096735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13001" y="6456699"/>
            <a:ext cx="1096735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2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7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verify the addressing for all your design components before continuing.  </a:t>
            </a:r>
          </a:p>
          <a:p>
            <a:r>
              <a:rPr lang="en-US" dirty="0"/>
              <a:t>Verify that the base addresses are the same addresses used in the template C-code.</a:t>
            </a:r>
          </a:p>
          <a:p>
            <a:r>
              <a:rPr lang="en-US" dirty="0"/>
              <a:t>Should be no changes at this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 March 2021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81425"/>
            <a:ext cx="7620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380326" y="4532649"/>
            <a:ext cx="1096735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2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08901" y="4976457"/>
            <a:ext cx="1096735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3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03676" y="3781425"/>
            <a:ext cx="1220499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1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3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Validate and Export Design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0" dirty="0"/>
              <a:t>First click validate design_1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Regenerate the design_1 HDL wrapper.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Finally you need to generate the Generate Design </a:t>
            </a:r>
            <a:r>
              <a:rPr lang="en-US" b="0" dirty="0" err="1"/>
              <a:t>bitstream</a:t>
            </a:r>
            <a:r>
              <a:rPr lang="en-US" b="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Take a coffee break while it builds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240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Design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Exporting Hardware Design to SDK…be sure to include the </a:t>
            </a:r>
            <a:r>
              <a:rPr lang="en-US" b="0" dirty="0" err="1"/>
              <a:t>bitstream</a:t>
            </a:r>
            <a:r>
              <a:rPr lang="en-US" b="0" dirty="0"/>
              <a:t>…assuming no errors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75995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s://reference.digilentinc.com/_media/vivado/mig_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35" y="2327535"/>
            <a:ext cx="7668575" cy="408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2135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SDK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Go to </a:t>
            </a:r>
            <a:r>
              <a:rPr lang="en-US" dirty="0"/>
              <a:t>File</a:t>
            </a:r>
            <a:r>
              <a:rPr lang="en-US" b="0" dirty="0"/>
              <a:t> and select </a:t>
            </a:r>
            <a:r>
              <a:rPr lang="en-US" dirty="0"/>
              <a:t>Launch SDK</a:t>
            </a:r>
            <a:r>
              <a:rPr lang="en-US" b="0" dirty="0"/>
              <a:t> and click </a:t>
            </a:r>
            <a:r>
              <a:rPr lang="en-US" dirty="0"/>
              <a:t>OK</a:t>
            </a:r>
            <a:r>
              <a:rPr lang="en-US" b="0" dirty="0"/>
              <a:t>. 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75995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4" name="Picture 2" descr="https://reference.digilentinc.com/_media/vivado/mig_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48" y="1904969"/>
            <a:ext cx="7467240" cy="452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8622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SDK Project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24036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9B1E83-22C7-4880-B6F2-60C3D56C1EC2}"/>
              </a:ext>
            </a:extLst>
          </p:cNvPr>
          <p:cNvGrpSpPr/>
          <p:nvPr/>
        </p:nvGrpSpPr>
        <p:grpSpPr>
          <a:xfrm>
            <a:off x="2071688" y="1028700"/>
            <a:ext cx="5000625" cy="5829300"/>
            <a:chOff x="2071688" y="1028700"/>
            <a:chExt cx="5000625" cy="58293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688" y="1028700"/>
              <a:ext cx="5000625" cy="582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FD39F7-2021-475D-A1C7-852CDBFD88E4}"/>
                </a:ext>
              </a:extLst>
            </p:cNvPr>
            <p:cNvSpPr txBox="1"/>
            <p:nvPr/>
          </p:nvSpPr>
          <p:spPr>
            <a:xfrm>
              <a:off x="3563351" y="2092618"/>
              <a:ext cx="64770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A11C3C-9BA3-495A-8043-6CE7A8FED3CB}"/>
                </a:ext>
              </a:extLst>
            </p:cNvPr>
            <p:cNvSpPr txBox="1"/>
            <p:nvPr/>
          </p:nvSpPr>
          <p:spPr>
            <a:xfrm>
              <a:off x="3885296" y="3512988"/>
              <a:ext cx="64770" cy="153888"/>
            </a:xfrm>
            <a:prstGeom prst="rect">
              <a:avLst/>
            </a:prstGeom>
            <a:solidFill>
              <a:srgbClr val="DADADE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70747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SDK Project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019175"/>
            <a:ext cx="501015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066925" y="2266950"/>
            <a:ext cx="1220499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7424" y="2488854"/>
            <a:ext cx="3009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to do the Hello World template so it generates the platform header files!</a:t>
            </a:r>
          </a:p>
        </p:txBody>
      </p:sp>
    </p:spTree>
    <p:extLst>
      <p:ext uri="{BB962C8B-B14F-4D97-AF65-F5344CB8AC3E}">
        <p14:creationId xmlns:p14="http://schemas.microsoft.com/office/powerpoint/2010/main" val="129466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 Source File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34" b="59850"/>
          <a:stretch/>
        </p:blipFill>
        <p:spPr bwMode="auto">
          <a:xfrm>
            <a:off x="286603" y="1460943"/>
            <a:ext cx="8597470" cy="432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495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 Source File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5339CF-9CD8-4050-BA20-DC3C103EE2D3}"/>
              </a:ext>
            </a:extLst>
          </p:cNvPr>
          <p:cNvGrpSpPr/>
          <p:nvPr/>
        </p:nvGrpSpPr>
        <p:grpSpPr>
          <a:xfrm>
            <a:off x="1519060" y="1453488"/>
            <a:ext cx="6105881" cy="4911994"/>
            <a:chOff x="1519060" y="1453488"/>
            <a:chExt cx="6105881" cy="4911994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60" y="1453488"/>
              <a:ext cx="6105881" cy="4911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B8F210-B43F-4AC5-AB4D-FD820EA552C2}"/>
                </a:ext>
              </a:extLst>
            </p:cNvPr>
            <p:cNvSpPr txBox="1"/>
            <p:nvPr/>
          </p:nvSpPr>
          <p:spPr>
            <a:xfrm>
              <a:off x="3254741" y="2726075"/>
              <a:ext cx="6477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288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23752" y="1673072"/>
            <a:ext cx="4697837" cy="678761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806995" y="1673072"/>
            <a:ext cx="325579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b="1" dirty="0"/>
              <a:t>axi_uartlite_0 @ 40600000</a:t>
            </a:r>
            <a:endParaRPr lang="en-US" sz="4400" b="1" dirty="0"/>
          </a:p>
        </p:txBody>
      </p:sp>
      <p:cxnSp>
        <p:nvCxnSpPr>
          <p:cNvPr id="9" name="Straight Connector 8"/>
          <p:cNvCxnSpPr>
            <a:endCxn id="17" idx="1"/>
          </p:cNvCxnSpPr>
          <p:nvPr/>
        </p:nvCxnSpPr>
        <p:spPr>
          <a:xfrm>
            <a:off x="3628519" y="4020022"/>
            <a:ext cx="2167568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38671" y="3708744"/>
            <a:ext cx="143896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S_AXI_ACLK</a:t>
            </a:r>
          </a:p>
        </p:txBody>
      </p:sp>
      <p:cxnSp>
        <p:nvCxnSpPr>
          <p:cNvPr id="11" name="Straight Connector 10"/>
          <p:cNvCxnSpPr>
            <a:endCxn id="18" idx="1"/>
          </p:cNvCxnSpPr>
          <p:nvPr/>
        </p:nvCxnSpPr>
        <p:spPr>
          <a:xfrm>
            <a:off x="3587575" y="4323884"/>
            <a:ext cx="2167567" cy="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7751" y="4012606"/>
            <a:ext cx="195743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S_AXI_ARESETN</a:t>
            </a:r>
          </a:p>
        </p:txBody>
      </p:sp>
      <p:cxnSp>
        <p:nvCxnSpPr>
          <p:cNvPr id="13" name="Straight Connector 12"/>
          <p:cNvCxnSpPr>
            <a:endCxn id="19" idx="1"/>
          </p:cNvCxnSpPr>
          <p:nvPr/>
        </p:nvCxnSpPr>
        <p:spPr>
          <a:xfrm flipV="1">
            <a:off x="3628519" y="4635971"/>
            <a:ext cx="2177093" cy="8158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24396" y="4324693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slv_reg1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6087" y="3835356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err="1"/>
              <a:t>clk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5755142" y="4139218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 </a:t>
            </a:r>
            <a:r>
              <a:rPr lang="en-US" sz="1800" dirty="0" err="1"/>
              <a:t>reset_n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5805612" y="4451305"/>
            <a:ext cx="75954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ctrl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83773" y="1470706"/>
            <a:ext cx="8003422" cy="4891994"/>
          </a:xfrm>
          <a:prstGeom prst="roundRect">
            <a:avLst>
              <a:gd name="adj" fmla="val 62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2" name="TextBox 21"/>
          <p:cNvSpPr txBox="1"/>
          <p:nvPr/>
        </p:nvSpPr>
        <p:spPr>
          <a:xfrm>
            <a:off x="178080" y="1485476"/>
            <a:ext cx="2400532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 err="1"/>
              <a:t>Artix</a:t>
            </a:r>
            <a:r>
              <a:rPr lang="en-US" sz="2000" b="1" dirty="0"/>
              <a:t> 7 (design_1)</a:t>
            </a:r>
            <a:endParaRPr lang="en-US" sz="48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49288" y="2697421"/>
            <a:ext cx="1868328" cy="3512878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4" name="TextBox 23"/>
          <p:cNvSpPr txBox="1"/>
          <p:nvPr/>
        </p:nvSpPr>
        <p:spPr>
          <a:xfrm>
            <a:off x="589405" y="2712588"/>
            <a:ext cx="1524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err="1"/>
              <a:t>MicroBlaze</a:t>
            </a:r>
            <a:endParaRPr lang="en-US" sz="44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533996" y="3118211"/>
            <a:ext cx="1490615" cy="1937937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7" name="Rounded Rectangle 26"/>
          <p:cNvSpPr/>
          <p:nvPr/>
        </p:nvSpPr>
        <p:spPr>
          <a:xfrm>
            <a:off x="2498963" y="2697420"/>
            <a:ext cx="5132825" cy="3512879"/>
          </a:xfrm>
          <a:prstGeom prst="roundRect">
            <a:avLst>
              <a:gd name="adj" fmla="val 956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2507263" y="2712588"/>
            <a:ext cx="5478103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b="1" dirty="0"/>
              <a:t>my_oscope_ip_v2_0.vhd @ 0x44a00000</a:t>
            </a:r>
            <a:endParaRPr lang="en-US" sz="4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4014699" y="3115864"/>
            <a:ext cx="3406891" cy="2950098"/>
          </a:xfrm>
          <a:prstGeom prst="roundRect">
            <a:avLst>
              <a:gd name="adj" fmla="val 813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4018937" y="3115864"/>
            <a:ext cx="3672046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/>
              <a:t>my_oscope_ip_v2_0_S00_AXI.vhd</a:t>
            </a:r>
            <a:endParaRPr lang="en-US" sz="40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5805612" y="3606440"/>
            <a:ext cx="1490615" cy="1971441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5" name="TextBox 34"/>
          <p:cNvSpPr txBox="1"/>
          <p:nvPr/>
        </p:nvSpPr>
        <p:spPr>
          <a:xfrm>
            <a:off x="5783570" y="3604177"/>
            <a:ext cx="149324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/>
              <a:t>Lab3_dp.vhd</a:t>
            </a:r>
            <a:endParaRPr lang="en-US" sz="4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121473" y="4607734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32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471176" y="4491729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4" idx="1"/>
          </p:cNvCxnSpPr>
          <p:nvPr/>
        </p:nvCxnSpPr>
        <p:spPr>
          <a:xfrm flipV="1">
            <a:off x="3628519" y="4943119"/>
            <a:ext cx="2174745" cy="8158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422048" y="4631841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slv_reg0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5803264" y="4758453"/>
            <a:ext cx="75954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Q/D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19125" y="4914882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32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4468828" y="4798877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75" idx="1"/>
          </p:cNvCxnSpPr>
          <p:nvPr/>
        </p:nvCxnSpPr>
        <p:spPr>
          <a:xfrm>
            <a:off x="5593872" y="5822358"/>
            <a:ext cx="2178516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7772388" y="4329717"/>
            <a:ext cx="821493" cy="1926745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68" name="TextBox 67"/>
          <p:cNvSpPr txBox="1"/>
          <p:nvPr/>
        </p:nvSpPr>
        <p:spPr>
          <a:xfrm rot="16200000">
            <a:off x="7327030" y="5024242"/>
            <a:ext cx="172033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b="1" dirty="0"/>
              <a:t>Lec19.xdc</a:t>
            </a:r>
            <a:endParaRPr lang="en-US" sz="4000" b="1" dirty="0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5608264" y="4966434"/>
            <a:ext cx="0" cy="866557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593872" y="5775330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8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5826612" y="5680591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772388" y="5637692"/>
            <a:ext cx="82149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/>
              <a:t>LED</a:t>
            </a:r>
          </a:p>
        </p:txBody>
      </p:sp>
      <p:cxnSp>
        <p:nvCxnSpPr>
          <p:cNvPr id="76" name="Straight Connector 75"/>
          <p:cNvCxnSpPr>
            <a:stCxn id="75" idx="3"/>
          </p:cNvCxnSpPr>
          <p:nvPr/>
        </p:nvCxnSpPr>
        <p:spPr>
          <a:xfrm>
            <a:off x="8593880" y="5822358"/>
            <a:ext cx="379999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527313" y="3996704"/>
            <a:ext cx="576930" cy="18158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/>
              <a:t>T14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T15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T16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U16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V15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W16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W15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Y13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775926" y="1685405"/>
            <a:ext cx="821493" cy="2288104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81" name="TextBox 80"/>
          <p:cNvSpPr txBox="1"/>
          <p:nvPr/>
        </p:nvSpPr>
        <p:spPr>
          <a:xfrm rot="16200000">
            <a:off x="7279374" y="2750684"/>
            <a:ext cx="135486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b="1" dirty="0"/>
              <a:t>Design_1.xdc</a:t>
            </a:r>
            <a:endParaRPr lang="en-US" sz="4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8417932" y="1619344"/>
            <a:ext cx="74301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/>
              <a:t>AA19</a:t>
            </a:r>
          </a:p>
          <a:p>
            <a:pPr algn="r">
              <a:spcBef>
                <a:spcPts val="0"/>
              </a:spcBef>
            </a:pPr>
            <a:r>
              <a:rPr lang="en-US" sz="1400" dirty="0"/>
              <a:t>V18</a:t>
            </a:r>
          </a:p>
        </p:txBody>
      </p:sp>
      <p:cxnSp>
        <p:nvCxnSpPr>
          <p:cNvPr id="85" name="Straight Connector 84"/>
          <p:cNvCxnSpPr>
            <a:stCxn id="88" idx="3"/>
            <a:endCxn id="86" idx="1"/>
          </p:cNvCxnSpPr>
          <p:nvPr/>
        </p:nvCxnSpPr>
        <p:spPr>
          <a:xfrm>
            <a:off x="7411689" y="1864320"/>
            <a:ext cx="361496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773185" y="1679654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RX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878289" y="1679654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RX</a:t>
            </a:r>
          </a:p>
        </p:txBody>
      </p:sp>
      <p:cxnSp>
        <p:nvCxnSpPr>
          <p:cNvPr id="92" name="Straight Connector 91"/>
          <p:cNvCxnSpPr>
            <a:stCxn id="94" idx="3"/>
            <a:endCxn id="93" idx="1"/>
          </p:cNvCxnSpPr>
          <p:nvPr/>
        </p:nvCxnSpPr>
        <p:spPr>
          <a:xfrm>
            <a:off x="7415227" y="2091151"/>
            <a:ext cx="361496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776723" y="1906485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TX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881827" y="1906485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TX</a:t>
            </a:r>
          </a:p>
        </p:txBody>
      </p:sp>
      <p:cxnSp>
        <p:nvCxnSpPr>
          <p:cNvPr id="95" name="Straight Connector 94"/>
          <p:cNvCxnSpPr>
            <a:stCxn id="86" idx="3"/>
          </p:cNvCxnSpPr>
          <p:nvPr/>
        </p:nvCxnSpPr>
        <p:spPr>
          <a:xfrm>
            <a:off x="8306585" y="1864320"/>
            <a:ext cx="767265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8310123" y="2080380"/>
            <a:ext cx="763727" cy="13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2356366" y="2012453"/>
            <a:ext cx="0" cy="236924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7" idx="1"/>
          </p:cNvCxnSpPr>
          <p:nvPr/>
        </p:nvCxnSpPr>
        <p:spPr>
          <a:xfrm>
            <a:off x="2335100" y="2012452"/>
            <a:ext cx="388652" cy="1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63814" y="3305116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err="1"/>
              <a:t>clk</a:t>
            </a:r>
            <a:endParaRPr lang="en-US" sz="1800" dirty="0"/>
          </a:p>
        </p:txBody>
      </p:sp>
      <p:sp>
        <p:nvSpPr>
          <p:cNvPr id="122" name="TextBox 121"/>
          <p:cNvSpPr txBox="1"/>
          <p:nvPr/>
        </p:nvSpPr>
        <p:spPr>
          <a:xfrm>
            <a:off x="7690983" y="3510681"/>
            <a:ext cx="90976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err="1"/>
              <a:t>reset_n</a:t>
            </a:r>
            <a:endParaRPr lang="en-US" sz="1800" dirty="0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8600752" y="3485150"/>
            <a:ext cx="476636" cy="463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8600752" y="3695211"/>
            <a:ext cx="476636" cy="13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8272608" y="3223540"/>
            <a:ext cx="74301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/>
              <a:t>R4</a:t>
            </a:r>
          </a:p>
          <a:p>
            <a:pPr algn="r">
              <a:spcBef>
                <a:spcPts val="0"/>
              </a:spcBef>
            </a:pPr>
            <a:r>
              <a:rPr lang="en-US" sz="1400" dirty="0"/>
              <a:t>G4</a:t>
            </a:r>
          </a:p>
        </p:txBody>
      </p:sp>
      <p:sp>
        <p:nvSpPr>
          <p:cNvPr id="6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7925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5" name="Straight Connector 64"/>
          <p:cNvCxnSpPr>
            <a:stCxn id="97" idx="3"/>
            <a:endCxn id="66" idx="1"/>
          </p:cNvCxnSpPr>
          <p:nvPr/>
        </p:nvCxnSpPr>
        <p:spPr>
          <a:xfrm>
            <a:off x="5416319" y="5355115"/>
            <a:ext cx="395682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812001" y="5170449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roll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80056" y="4581945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 err="1"/>
              <a:t>myISR</a:t>
            </a:r>
            <a:r>
              <a:rPr lang="en-US" sz="1800" dirty="0"/>
              <a:t>()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80056" y="4293915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/>
              <a:t>main()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559000" y="5048593"/>
            <a:ext cx="917391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slv_reg2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31371" y="3118212"/>
            <a:ext cx="1524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/>
              <a:t>Lab3.c</a:t>
            </a:r>
            <a:endParaRPr lang="en-US" sz="4400" b="1" dirty="0"/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2217615" y="4381692"/>
            <a:ext cx="506137" cy="1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227140" y="5355115"/>
            <a:ext cx="3594386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220636" y="5170449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Interrupt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723753" y="3118212"/>
            <a:ext cx="904766" cy="2935472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1" name="TextBox 30"/>
          <p:cNvSpPr txBox="1"/>
          <p:nvPr/>
        </p:nvSpPr>
        <p:spPr>
          <a:xfrm>
            <a:off x="2727689" y="3115864"/>
            <a:ext cx="90082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err="1"/>
              <a:t>axi_lite</a:t>
            </a:r>
            <a:endParaRPr lang="en-US" sz="4400" b="1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2727689" y="5355115"/>
            <a:ext cx="9008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99" idx="1"/>
          </p:cNvCxnSpPr>
          <p:nvPr/>
        </p:nvCxnSpPr>
        <p:spPr>
          <a:xfrm>
            <a:off x="3628519" y="5648325"/>
            <a:ext cx="829013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673763" y="5460678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slv_reg3</a:t>
            </a:r>
          </a:p>
        </p:txBody>
      </p:sp>
      <p:cxnSp>
        <p:nvCxnSpPr>
          <p:cNvPr id="102" name="Straight Connector 101"/>
          <p:cNvCxnSpPr>
            <a:endCxn id="66" idx="1"/>
          </p:cNvCxnSpPr>
          <p:nvPr/>
        </p:nvCxnSpPr>
        <p:spPr>
          <a:xfrm>
            <a:off x="3628518" y="5355115"/>
            <a:ext cx="2183483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4457532" y="5175748"/>
            <a:ext cx="962193" cy="784247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96" name="TextBox 95"/>
          <p:cNvSpPr txBox="1"/>
          <p:nvPr/>
        </p:nvSpPr>
        <p:spPr>
          <a:xfrm>
            <a:off x="4417134" y="5170449"/>
            <a:ext cx="74128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err="1"/>
              <a:t>flagQ</a:t>
            </a:r>
            <a:endParaRPr lang="en-US" sz="1800" dirty="0"/>
          </a:p>
        </p:txBody>
      </p:sp>
      <p:sp>
        <p:nvSpPr>
          <p:cNvPr id="97" name="TextBox 96"/>
          <p:cNvSpPr txBox="1"/>
          <p:nvPr/>
        </p:nvSpPr>
        <p:spPr>
          <a:xfrm>
            <a:off x="4675037" y="5170449"/>
            <a:ext cx="74128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set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457532" y="5463659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clear</a:t>
            </a:r>
          </a:p>
        </p:txBody>
      </p:sp>
    </p:spTree>
    <p:extLst>
      <p:ext uri="{BB962C8B-B14F-4D97-AF65-F5344CB8AC3E}">
        <p14:creationId xmlns:p14="http://schemas.microsoft.com/office/powerpoint/2010/main" val="250062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2" grpId="0"/>
      <p:bldP spid="78" grpId="0"/>
      <p:bldP spid="91" grpId="0"/>
      <p:bldP spid="101" grpId="0"/>
      <p:bldP spid="87" grpId="0" animBg="1"/>
      <p:bldP spid="96" grpId="0"/>
      <p:bldP spid="97" grpId="0"/>
      <p:bldP spid="9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Lec19.c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5C2FA-8CD9-4785-A4AC-3A53C8F34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21" y="1462352"/>
            <a:ext cx="7541670" cy="655171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555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Lec19.c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2F35D6-1D14-4F84-A326-93C64FB0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31" y="1462093"/>
            <a:ext cx="7775739" cy="5394476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887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Lec19.c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1EEDDF-0F54-4D5C-B4E6-E38FBAD42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8" y="1460382"/>
            <a:ext cx="68294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605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Lec19.c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96" y="1457681"/>
            <a:ext cx="7477409" cy="495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626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Lec19.c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93" y="1454767"/>
            <a:ext cx="8306012" cy="490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481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Lec19.c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2" y="1465001"/>
            <a:ext cx="8211407" cy="448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018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2: Software Questions/ Notes related to handout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sz="2200" b="0" dirty="0"/>
              <a:t>Why doesn't the 'c' command cause the counter to count up by 1?</a:t>
            </a:r>
          </a:p>
          <a:p>
            <a:r>
              <a:rPr lang="en-US" sz="2200" b="0" dirty="0"/>
              <a:t>On line 130, why did I subtract 0x30?</a:t>
            </a:r>
          </a:p>
          <a:p>
            <a:r>
              <a:rPr lang="en-US" sz="2200" b="0" dirty="0"/>
              <a:t>After loading the counter on line 132, something should be done that is missing.</a:t>
            </a:r>
          </a:p>
          <a:p>
            <a:r>
              <a:rPr lang="en-US" sz="2200" b="0" dirty="0"/>
              <a:t>What line of VHDL code in </a:t>
            </a:r>
            <a:r>
              <a:rPr lang="en-US" sz="2000" b="0" dirty="0"/>
              <a:t>my_counter_ip_v1_0_S00_AXI.vhd </a:t>
            </a:r>
            <a:r>
              <a:rPr lang="en-US" sz="2200" b="0" dirty="0"/>
              <a:t>is "activated" when line 80 executes?</a:t>
            </a:r>
          </a:p>
          <a:p>
            <a:r>
              <a:rPr lang="en-US" sz="2200" b="0" dirty="0"/>
              <a:t>What line of VHDL code in </a:t>
            </a:r>
            <a:r>
              <a:rPr lang="en-US" sz="2000" b="0" dirty="0"/>
              <a:t>my_counter_ip_v1_0_S00_AXI.vhd </a:t>
            </a:r>
            <a:r>
              <a:rPr lang="en-US" sz="2200" b="0" dirty="0"/>
              <a:t>is "activated" when line 141 executes?</a:t>
            </a:r>
          </a:p>
          <a:p>
            <a:r>
              <a:rPr lang="en-US" sz="2200" b="0" dirty="0"/>
              <a:t>What line of VHDL code in lec19.vhdl "activated" when line 141 executes?</a:t>
            </a:r>
          </a:p>
          <a:p>
            <a:r>
              <a:rPr lang="en-US" sz="2200" b="0" dirty="0"/>
              <a:t>What appears to be the naming convention for hardware registers?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1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 code to Source File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463550" algn="l"/>
                <a:tab pos="914400" algn="l"/>
                <a:tab pos="1377950" algn="l"/>
                <a:tab pos="1828800" algn="l"/>
              </a:tabLst>
            </a:pPr>
            <a:endParaRPr lang="en-US" sz="1200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933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Software Development Kit - SDK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In the SDK environment, you program the hardware built in the previous step. </a:t>
            </a:r>
          </a:p>
          <a:p>
            <a:r>
              <a:rPr lang="en-US" b="0" dirty="0"/>
              <a:t>The key concept here is that the peripheral defined in </a:t>
            </a:r>
            <a:r>
              <a:rPr lang="en-US" b="0" dirty="0" err="1"/>
              <a:t>Vivado</a:t>
            </a:r>
            <a:r>
              <a:rPr lang="en-US" b="0" dirty="0"/>
              <a:t> design are accessible through the slave registers as memory mapped devices. </a:t>
            </a:r>
          </a:p>
          <a:p>
            <a:r>
              <a:rPr lang="en-US" b="0" dirty="0"/>
              <a:t>Verify your my_counter_ip_v1_0 Base Address in </a:t>
            </a:r>
            <a:r>
              <a:rPr lang="en-US" b="0" dirty="0" err="1"/>
              <a:t>system.hdf</a:t>
            </a:r>
            <a:r>
              <a:rPr lang="en-US" b="0" dirty="0"/>
              <a:t> file is assigned to be 0x44a00000. </a:t>
            </a:r>
          </a:p>
          <a:p>
            <a:r>
              <a:rPr lang="en-US" b="0" dirty="0"/>
              <a:t>In the my_counter_ip_v1_0_S00_AXI.vhdl file, I (arbitrarily) assigned counter ports to slave register according to the table below.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383004"/>
              </p:ext>
            </p:extLst>
          </p:nvPr>
        </p:nvGraphicFramePr>
        <p:xfrm>
          <a:off x="514637" y="5398869"/>
          <a:ext cx="8131176" cy="1023876"/>
        </p:xfrm>
        <a:graphic>
          <a:graphicData uri="http://schemas.openxmlformats.org/drawingml/2006/table">
            <a:tbl>
              <a:tblPr/>
              <a:tblGrid>
                <a:gridCol w="2032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5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Signal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direction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Slave Register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Address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D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Input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slv_reg0(7 </a:t>
                      </a:r>
                      <a:r>
                        <a:rPr lang="en-US" sz="1300" dirty="0" err="1">
                          <a:effectLst/>
                        </a:rPr>
                        <a:t>downto</a:t>
                      </a:r>
                      <a:r>
                        <a:rPr lang="en-US" sz="1300" dirty="0">
                          <a:effectLst/>
                        </a:rPr>
                        <a:t> 0)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0x44a00000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ctrl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Input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slv_reg1(1 </a:t>
                      </a:r>
                      <a:r>
                        <a:rPr lang="en-US" sz="1300" dirty="0" err="1">
                          <a:effectLst/>
                        </a:rPr>
                        <a:t>downto</a:t>
                      </a:r>
                      <a:r>
                        <a:rPr lang="en-US" sz="1300" dirty="0">
                          <a:effectLst/>
                        </a:rPr>
                        <a:t> 0)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0x44a00004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Q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Output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slv_reg0(7 </a:t>
                      </a:r>
                      <a:r>
                        <a:rPr lang="en-US" sz="1300" dirty="0" err="1">
                          <a:effectLst/>
                        </a:rPr>
                        <a:t>downto</a:t>
                      </a:r>
                      <a:r>
                        <a:rPr lang="en-US" sz="1300" dirty="0">
                          <a:effectLst/>
                        </a:rPr>
                        <a:t> 0)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0x44a00000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00100" y="318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0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Stack and Heap Size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You may have to add more Stack and Heap to your design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314DC6-AC5E-4E0B-8AD7-BBD284728472}"/>
              </a:ext>
            </a:extLst>
          </p:cNvPr>
          <p:cNvGrpSpPr/>
          <p:nvPr/>
        </p:nvGrpSpPr>
        <p:grpSpPr>
          <a:xfrm>
            <a:off x="0" y="2004365"/>
            <a:ext cx="9144000" cy="4428998"/>
            <a:chOff x="0" y="2004365"/>
            <a:chExt cx="9144000" cy="442899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04365"/>
              <a:ext cx="9144000" cy="4428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BAEE3A6-D18A-47CF-A58A-0D647E7BA035}"/>
                </a:ext>
              </a:extLst>
            </p:cNvPr>
            <p:cNvSpPr txBox="1"/>
            <p:nvPr/>
          </p:nvSpPr>
          <p:spPr>
            <a:xfrm>
              <a:off x="892033" y="3741915"/>
              <a:ext cx="73929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341B2F-D9D3-4402-AF84-4D9B0FD69869}"/>
                </a:ext>
              </a:extLst>
            </p:cNvPr>
            <p:cNvSpPr txBox="1"/>
            <p:nvPr/>
          </p:nvSpPr>
          <p:spPr>
            <a:xfrm>
              <a:off x="4127230" y="2671812"/>
              <a:ext cx="58055" cy="138499"/>
            </a:xfrm>
            <a:prstGeom prst="rect">
              <a:avLst/>
            </a:prstGeom>
            <a:solidFill>
              <a:srgbClr val="D1E0F0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</p:grpSp>
      <p:sp>
        <p:nvSpPr>
          <p:cNvPr id="11" name="Oval 10"/>
          <p:cNvSpPr/>
          <p:nvPr/>
        </p:nvSpPr>
        <p:spPr bwMode="auto">
          <a:xfrm>
            <a:off x="323478" y="4942427"/>
            <a:ext cx="1096735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551562" y="4325785"/>
            <a:ext cx="1892302" cy="1090266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750727" y="3801640"/>
            <a:ext cx="1096735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 descr="http://ece.ninja/383/lecture/img/lecture18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0" y="1465944"/>
            <a:ext cx="7611593" cy="49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7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and Export to FPGA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33" y="1465825"/>
            <a:ext cx="4575935" cy="496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7592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6ABBA-427D-430F-8362-4B2C85D4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6AD34-B010-43D5-A294-6D7A2D994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0" dirty="0"/>
              <a:t>Run Configuration Settings for STDIO Connection</a:t>
            </a:r>
          </a:p>
          <a:p>
            <a:pPr lvl="1"/>
            <a:r>
              <a:rPr lang="en-US" sz="2000" b="0" dirty="0"/>
              <a:t>After the FPGA has been successfully programmed with the bit file, from the </a:t>
            </a:r>
            <a:r>
              <a:rPr lang="en-US" sz="2000" b="0" i="1" dirty="0"/>
              <a:t>Project Explorer</a:t>
            </a:r>
            <a:r>
              <a:rPr lang="en-US" sz="2000" b="0" dirty="0"/>
              <a:t> panel, right click on the </a:t>
            </a:r>
            <a:r>
              <a:rPr lang="en-US" sz="2000" dirty="0" err="1"/>
              <a:t>display_hello_world</a:t>
            </a:r>
            <a:r>
              <a:rPr lang="en-US" sz="2000" b="0" dirty="0"/>
              <a:t> project folder which has been highlighted in the screen capture below. At the bottom of the drop down list, select </a:t>
            </a:r>
            <a:r>
              <a:rPr lang="en-US" sz="2000" dirty="0"/>
              <a:t>Run As</a:t>
            </a:r>
            <a:r>
              <a:rPr lang="en-US" sz="2000" b="0" dirty="0"/>
              <a:t> and then select </a:t>
            </a:r>
            <a:r>
              <a:rPr lang="en-US" sz="2000" dirty="0"/>
              <a:t>Run Configurations</a:t>
            </a:r>
            <a:r>
              <a:rPr lang="en-US" sz="2000" b="0" dirty="0"/>
              <a:t>.</a:t>
            </a:r>
          </a:p>
          <a:p>
            <a:r>
              <a:rPr lang="en-US" sz="2200" b="0" dirty="0"/>
              <a:t>The Run Configurations window is divided into two main sections. In the left panel, under Xilinx C/C++ application(GDB), select </a:t>
            </a:r>
            <a:r>
              <a:rPr lang="en-US" sz="2200" dirty="0"/>
              <a:t>Lec19.elf</a:t>
            </a:r>
            <a:r>
              <a:rPr lang="en-US" sz="2200" b="0" dirty="0"/>
              <a:t>. </a:t>
            </a:r>
            <a:r>
              <a:rPr lang="en-US" sz="2200" b="0" i="1" dirty="0"/>
              <a:t>Note: In case you see </a:t>
            </a:r>
            <a:r>
              <a:rPr lang="en-US" sz="2200" i="1" dirty="0" err="1"/>
              <a:t>display_hello_world</a:t>
            </a:r>
            <a:r>
              <a:rPr lang="en-US" sz="2200" i="1" dirty="0"/>
              <a:t> Debug</a:t>
            </a:r>
            <a:r>
              <a:rPr lang="en-US" sz="2200" b="0" i="1" dirty="0"/>
              <a:t> instead of </a:t>
            </a:r>
            <a:r>
              <a:rPr lang="en-US" sz="2200" i="1" dirty="0" err="1"/>
              <a:t>display_hello_world.elf</a:t>
            </a:r>
            <a:r>
              <a:rPr lang="en-US" sz="2200" b="0" i="1" dirty="0"/>
              <a:t> in this step, you can still run it without any issues.</a:t>
            </a:r>
            <a:r>
              <a:rPr lang="en-US" sz="2200" b="0" dirty="0"/>
              <a:t> On the right side of this window, you will see five main tabs. Select the </a:t>
            </a:r>
            <a:r>
              <a:rPr lang="en-US" sz="2200" dirty="0"/>
              <a:t>STDIO Connection</a:t>
            </a:r>
            <a:r>
              <a:rPr lang="en-US" sz="2200" b="0" dirty="0"/>
              <a:t> tab.</a:t>
            </a:r>
          </a:p>
          <a:p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F6377-4094-441E-849A-DA7A16642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AA7FE-0CCC-4BA7-AFBF-9BA31486CC8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 March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251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6ABBA-427D-430F-8362-4B2C85D4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 Port Selection for </a:t>
            </a:r>
            <a:r>
              <a:rPr lang="en-US"/>
              <a:t>STDIO connection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6AD34-B010-43D5-A294-6D7A2D994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F6377-4094-441E-849A-DA7A16642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AA7FE-0CCC-4BA7-AFBF-9BA31486CC8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 March 2021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5E0BA54-B4CF-4142-BE21-E5EB3EF52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439962"/>
            <a:ext cx="8242300" cy="49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786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6ABBA-427D-430F-8362-4B2C85D4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6AD34-B010-43D5-A294-6D7A2D994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F6377-4094-441E-849A-DA7A16642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AA7FE-0CCC-4BA7-AFBF-9BA31486CC8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 March 2021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A9031D-1D09-4A19-AAA4-54240A546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0" y="1451128"/>
            <a:ext cx="8230441" cy="499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1953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72" y="1473958"/>
            <a:ext cx="8980630" cy="48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8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 – Workflow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The work flow has three main steps. </a:t>
            </a:r>
          </a:p>
          <a:p>
            <a:pPr marL="863600" lvl="1" indent="-457200">
              <a:buFont typeface="+mj-lt"/>
              <a:buAutoNum type="arabicPeriod"/>
            </a:pPr>
            <a:r>
              <a:rPr lang="en-US" b="0" dirty="0"/>
              <a:t>Define a new hardware design (</a:t>
            </a:r>
            <a:r>
              <a:rPr lang="en-US" b="0" dirty="0" err="1"/>
              <a:t>MicroBlaze</a:t>
            </a:r>
            <a:r>
              <a:rPr lang="en-US" b="0" dirty="0"/>
              <a:t> + </a:t>
            </a:r>
            <a:r>
              <a:rPr lang="en-US" b="0" dirty="0" err="1"/>
              <a:t>axi_uartlite</a:t>
            </a:r>
            <a:r>
              <a:rPr lang="en-US" b="0" dirty="0"/>
              <a:t>) in </a:t>
            </a:r>
            <a:r>
              <a:rPr lang="en-US" b="0" dirty="0" err="1"/>
              <a:t>Vivado</a:t>
            </a:r>
            <a:r>
              <a:rPr lang="en-US" b="0" dirty="0"/>
              <a:t> IP Integrator</a:t>
            </a:r>
          </a:p>
          <a:p>
            <a:pPr marL="863600" lvl="1" indent="-457200">
              <a:buFont typeface="+mj-lt"/>
              <a:buAutoNum type="arabicPeriod"/>
            </a:pPr>
            <a:r>
              <a:rPr lang="en-US" b="0" dirty="0"/>
              <a:t>Create and package new custom IP (your custom hardware) and import it into your </a:t>
            </a:r>
            <a:r>
              <a:rPr lang="en-US" b="0" dirty="0" err="1"/>
              <a:t>Vivado</a:t>
            </a:r>
            <a:r>
              <a:rPr lang="en-US" b="0" dirty="0"/>
              <a:t> design</a:t>
            </a:r>
          </a:p>
          <a:p>
            <a:pPr marL="863600" lvl="1" indent="-457200">
              <a:buFont typeface="+mj-lt"/>
              <a:buAutoNum type="arabicPeriod"/>
            </a:pPr>
            <a:r>
              <a:rPr lang="en-US" b="0" dirty="0"/>
              <a:t>Program the resulting hardware in the SDK environment.</a:t>
            </a:r>
          </a:p>
          <a:p>
            <a:r>
              <a:rPr lang="en-US" b="0" dirty="0"/>
              <a:t>Lets start with the first step.</a:t>
            </a:r>
          </a:p>
          <a:p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91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IP Integrator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285750" lvl="1" indent="-285750"/>
            <a:r>
              <a:rPr lang="en-US" b="0" dirty="0"/>
              <a:t>This step requires that you start a new hardware design (</a:t>
            </a:r>
            <a:r>
              <a:rPr lang="en-US" b="0" dirty="0" err="1"/>
              <a:t>MicroBlaze</a:t>
            </a:r>
            <a:r>
              <a:rPr lang="en-US" b="0" dirty="0"/>
              <a:t> + </a:t>
            </a:r>
            <a:r>
              <a:rPr lang="en-US" b="0" dirty="0" err="1"/>
              <a:t>axi_uartlite</a:t>
            </a:r>
            <a:r>
              <a:rPr lang="en-US" b="0" dirty="0"/>
              <a:t>) in </a:t>
            </a:r>
            <a:r>
              <a:rPr lang="en-US" b="0" dirty="0" err="1"/>
              <a:t>Vivado</a:t>
            </a:r>
            <a:r>
              <a:rPr lang="en-US" b="0" dirty="0"/>
              <a:t> IP Integrator in a new project called Lecture_19.</a:t>
            </a:r>
          </a:p>
          <a:p>
            <a:pPr marL="285750" lvl="1" indent="-285750"/>
            <a:r>
              <a:rPr lang="en-US" b="0" dirty="0"/>
              <a:t>You will add a new Block Design with a </a:t>
            </a:r>
            <a:r>
              <a:rPr lang="en-US" b="0" dirty="0" err="1"/>
              <a:t>MicroBlaze</a:t>
            </a:r>
            <a:r>
              <a:rPr lang="en-US" b="0" dirty="0"/>
              <a:t> and </a:t>
            </a:r>
            <a:r>
              <a:rPr lang="en-US" b="0" dirty="0" err="1"/>
              <a:t>axi_uartlite</a:t>
            </a:r>
            <a:r>
              <a:rPr lang="en-US" b="0" dirty="0"/>
              <a:t> following the </a:t>
            </a:r>
            <a:r>
              <a:rPr lang="en-US" b="0" dirty="0" err="1"/>
              <a:t>MicroBlaze</a:t>
            </a:r>
            <a:r>
              <a:rPr lang="en-US" b="0" dirty="0"/>
              <a:t> Tutorial.</a:t>
            </a:r>
          </a:p>
          <a:p>
            <a:r>
              <a:rPr lang="en-US" b="0" dirty="0">
                <a:hlinkClick r:id="rId2"/>
              </a:rPr>
              <a:t>https://reference.digilentinc.com/learn/programmable-logic/tutorials/nexys-video-getting-started-with-microblaze/start</a:t>
            </a:r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66204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13106</TotalTime>
  <Words>3690</Words>
  <Application>Microsoft Office PowerPoint</Application>
  <PresentationFormat>On-screen Show (4:3)</PresentationFormat>
  <Paragraphs>502</Paragraphs>
  <Slides>74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</vt:lpstr>
      <vt:lpstr>Calibri</vt:lpstr>
      <vt:lpstr>Century Schoolbook</vt:lpstr>
      <vt:lpstr>Times New Roman</vt:lpstr>
      <vt:lpstr>Trebuchet MS</vt:lpstr>
      <vt:lpstr>Wingdings</vt:lpstr>
      <vt:lpstr>1_Blank Presentation</vt:lpstr>
      <vt:lpstr>CSCE 436 – Advanced Embedded Systems Lecture 19 – Soft Core (MicroBlaze) + Custom IP</vt:lpstr>
      <vt:lpstr>Lesson Outline</vt:lpstr>
      <vt:lpstr>MicroBlaze + Custom IP</vt:lpstr>
      <vt:lpstr>MicroBlaze + Custom IP</vt:lpstr>
      <vt:lpstr>MicroBlaze + Custom IP with Interrupt</vt:lpstr>
      <vt:lpstr>Lab 3</vt:lpstr>
      <vt:lpstr>MicroBlaze + Custom IP</vt:lpstr>
      <vt:lpstr>MicroBlaze + Custom IP – Workflow</vt:lpstr>
      <vt:lpstr>Xilinx Vivado – IP Integrator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Part 1a: Hardware Questions/ Notes related to handout</vt:lpstr>
      <vt:lpstr>MicroBlaze + Custom IP</vt:lpstr>
      <vt:lpstr>lec19.vhdl – Lec 11 Counter</vt:lpstr>
      <vt:lpstr>Part 1b: Hardware Questions/ Notes related to handout</vt:lpstr>
      <vt:lpstr>MicroBlaze + Custom IP</vt:lpstr>
      <vt:lpstr>my_counter_ip_v1_0_S00_AXI.vhd – User Logic</vt:lpstr>
      <vt:lpstr>my_counter_ip_v1_0_S00_AXI.vhd – User Logic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Part 1c: Hardware Questions/ Notes related to handout</vt:lpstr>
      <vt:lpstr>MicroBlaze + Custom IP</vt:lpstr>
      <vt:lpstr>My_Counter_IP_v1_0.vhd – Top Level</vt:lpstr>
      <vt:lpstr>My_Counter_IP_v1_0.vhd – Top Level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MicroBlaze + Custom IP</vt:lpstr>
      <vt:lpstr>Updating Custom IP</vt:lpstr>
      <vt:lpstr>Xilinx Vivado – Create and Package Custom IP</vt:lpstr>
      <vt:lpstr>Updating Custom IP</vt:lpstr>
      <vt:lpstr>Verify Design</vt:lpstr>
      <vt:lpstr>Validate and Export Design</vt:lpstr>
      <vt:lpstr>Export Design</vt:lpstr>
      <vt:lpstr>Launch SDK</vt:lpstr>
      <vt:lpstr>New SDK Project</vt:lpstr>
      <vt:lpstr>New SDK Project</vt:lpstr>
      <vt:lpstr>New C Source File</vt:lpstr>
      <vt:lpstr>New C Source File</vt:lpstr>
      <vt:lpstr>Lec19.c</vt:lpstr>
      <vt:lpstr>Lec19.c</vt:lpstr>
      <vt:lpstr>Lec19.c</vt:lpstr>
      <vt:lpstr>Lec19.c</vt:lpstr>
      <vt:lpstr>Lec19.c</vt:lpstr>
      <vt:lpstr>Lec19.c</vt:lpstr>
      <vt:lpstr>Part 2: Software Questions/ Notes related to handout</vt:lpstr>
      <vt:lpstr>Add C code to Source File</vt:lpstr>
      <vt:lpstr>Xilinx Software Development Kit - SDK</vt:lpstr>
      <vt:lpstr>Increase Stack and Heap Size</vt:lpstr>
      <vt:lpstr>Build and Export to FPGA</vt:lpstr>
      <vt:lpstr>Run Configuration</vt:lpstr>
      <vt:lpstr>COM Port Selection for STDIO connection</vt:lpstr>
      <vt:lpstr>Run Configuration</vt:lpstr>
      <vt:lpstr>MicroBlaze + Custom IP</vt:lpstr>
    </vt:vector>
  </TitlesOfParts>
  <Company>usafa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 Courses</dc:title>
  <dc:creator>Falkinburg, Jeffrey L Capt USAF USAFA USAFA/DFEC</dc:creator>
  <cp:lastModifiedBy>Jeffrey Falkinburg</cp:lastModifiedBy>
  <cp:revision>723</cp:revision>
  <cp:lastPrinted>2014-08-12T17:37:01Z</cp:lastPrinted>
  <dcterms:created xsi:type="dcterms:W3CDTF">2001-06-27T14:08:57Z</dcterms:created>
  <dcterms:modified xsi:type="dcterms:W3CDTF">2021-03-07T16:51:00Z</dcterms:modified>
</cp:coreProperties>
</file>