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40"/>
  </p:notesMasterIdLst>
  <p:handoutMasterIdLst>
    <p:handoutMasterId r:id="rId41"/>
  </p:handoutMasterIdLst>
  <p:sldIdLst>
    <p:sldId id="395" r:id="rId3"/>
    <p:sldId id="300" r:id="rId4"/>
    <p:sldId id="349" r:id="rId5"/>
    <p:sldId id="355" r:id="rId6"/>
    <p:sldId id="357" r:id="rId7"/>
    <p:sldId id="375" r:id="rId8"/>
    <p:sldId id="361" r:id="rId9"/>
    <p:sldId id="376" r:id="rId10"/>
    <p:sldId id="396" r:id="rId11"/>
    <p:sldId id="377" r:id="rId12"/>
    <p:sldId id="373" r:id="rId13"/>
    <p:sldId id="374" r:id="rId14"/>
    <p:sldId id="365" r:id="rId15"/>
    <p:sldId id="363" r:id="rId16"/>
    <p:sldId id="368" r:id="rId17"/>
    <p:sldId id="394" r:id="rId18"/>
    <p:sldId id="367" r:id="rId19"/>
    <p:sldId id="364" r:id="rId20"/>
    <p:sldId id="369" r:id="rId21"/>
    <p:sldId id="366" r:id="rId22"/>
    <p:sldId id="378" r:id="rId23"/>
    <p:sldId id="381" r:id="rId24"/>
    <p:sldId id="379" r:id="rId25"/>
    <p:sldId id="380" r:id="rId26"/>
    <p:sldId id="371" r:id="rId27"/>
    <p:sldId id="393" r:id="rId28"/>
    <p:sldId id="382" r:id="rId29"/>
    <p:sldId id="383" r:id="rId30"/>
    <p:sldId id="386" r:id="rId31"/>
    <p:sldId id="385" r:id="rId32"/>
    <p:sldId id="384" r:id="rId33"/>
    <p:sldId id="389" r:id="rId34"/>
    <p:sldId id="387" r:id="rId35"/>
    <p:sldId id="390" r:id="rId36"/>
    <p:sldId id="391" r:id="rId37"/>
    <p:sldId id="392" r:id="rId38"/>
    <p:sldId id="370" r:id="rId3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098F61DF-3D46-485C-BBCC-FB8B2BBFF4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5ADA443-10FE-4DD3-8F99-DA4A18F47C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341DA59C-C753-47F4-AACF-E7356A8B0CC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DAA9AEAD-B1E1-4F95-8CD9-03CB6ED7790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5879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8" name="Picture 17" descr="Nebraska_N_RGB.png">
            <a:extLst>
              <a:ext uri="{FF2B5EF4-FFF2-40B4-BE49-F238E27FC236}">
                <a16:creationId xmlns:a16="http://schemas.microsoft.com/office/drawing/2014/main" id="{003A0B06-5DEE-40C5-83DA-D7CD26D00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12385"/>
            <a:ext cx="1815450" cy="1692456"/>
          </a:xfrm>
          <a:prstGeom prst="rect">
            <a:avLst/>
          </a:prstGeom>
        </p:spPr>
      </p:pic>
      <p:pic>
        <p:nvPicPr>
          <p:cNvPr id="19" name="Picture 18" descr="1505.028 Toolbox PPT_Sidebar_1a.jpg">
            <a:extLst>
              <a:ext uri="{FF2B5EF4-FFF2-40B4-BE49-F238E27FC236}">
                <a16:creationId xmlns:a16="http://schemas.microsoft.com/office/drawing/2014/main" id="{1FE95F42-FE1B-4FCC-A9E2-92C689E21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66229"/>
            <a:ext cx="2871639" cy="1368795"/>
          </a:xfrm>
          <a:prstGeom prst="rect">
            <a:avLst/>
          </a:prstGeom>
        </p:spPr>
      </p:pic>
      <p:sp>
        <p:nvSpPr>
          <p:cNvPr id="20" name="Line 15">
            <a:extLst>
              <a:ext uri="{FF2B5EF4-FFF2-40B4-BE49-F238E27FC236}">
                <a16:creationId xmlns:a16="http://schemas.microsoft.com/office/drawing/2014/main" id="{63EB813D-96FE-4588-B00B-25B991F3F8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D5A88905-B223-495D-9623-0817815C775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2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708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90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2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" name="Picture 9" descr="1505.028 Toolbox PPT_Sidebar_1a.jpg">
            <a:extLst>
              <a:ext uri="{FF2B5EF4-FFF2-40B4-BE49-F238E27FC236}">
                <a16:creationId xmlns:a16="http://schemas.microsoft.com/office/drawing/2014/main" id="{D118654B-E4BC-4D77-BFB1-F833AFC7A2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  <p:sp>
        <p:nvSpPr>
          <p:cNvPr id="11" name="Line 15">
            <a:extLst>
              <a:ext uri="{FF2B5EF4-FFF2-40B4-BE49-F238E27FC236}">
                <a16:creationId xmlns:a16="http://schemas.microsoft.com/office/drawing/2014/main" id="{9C312357-9C24-467D-87AC-182440EE03E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2891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A2FF81F5-226F-4265-A177-7D0C683790A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5754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38E623B9-3281-4A04-B850-732C55A99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  <p:sp>
        <p:nvSpPr>
          <p:cNvPr id="12" name="Line 15">
            <a:extLst>
              <a:ext uri="{FF2B5EF4-FFF2-40B4-BE49-F238E27FC236}">
                <a16:creationId xmlns:a16="http://schemas.microsoft.com/office/drawing/2014/main" id="{1525B105-209B-4D71-BE24-909245707B6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2891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771A071E-80B4-4651-B560-878BB647266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5754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56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mtl.mit.edu/Courses/6.111/labkit/vga.s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tmlcolorcodes.com/" TargetMode="External"/><Relationship Id="rId2" Type="http://schemas.openxmlformats.org/officeDocument/2006/relationships/hyperlink" Target="https://w3schools.sinsixx.com/html/html_colornames.asp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linx.com/support/documentation/ip_documentation/clk_wiz/v5_3/pg065-clk-wiz.pdf" TargetMode="External"/><Relationship Id="rId2" Type="http://schemas.openxmlformats.org/officeDocument/2006/relationships/hyperlink" Target="https://www.xilinx.com/products/intellectual-property/clocking_wizard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5519603-88D1-4CA1-8F32-50FDEDECEE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7CADE3-0B42-40CE-954D-DE569DBC7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2286000"/>
            <a:ext cx="5638800" cy="1905000"/>
          </a:xfrm>
        </p:spPr>
        <p:txBody>
          <a:bodyPr/>
          <a:lstStyle/>
          <a:p>
            <a:r>
              <a:rPr lang="en-US" dirty="0"/>
              <a:t>CSCE 436 – Advanced Embedded Systems</a:t>
            </a:r>
            <a:br>
              <a:rPr lang="en-US" dirty="0"/>
            </a:br>
            <a:r>
              <a:rPr lang="en-US" sz="3200" dirty="0"/>
              <a:t>Lecture 5 – Combination of Elements and Lab Intro</a:t>
            </a:r>
            <a:br>
              <a:rPr lang="en-US" sz="32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1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1560" y="1415463"/>
            <a:ext cx="11515560" cy="420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38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and Non-Gated Circuit – PMOD Connector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5973" y="5734418"/>
            <a:ext cx="5254389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PMOD connector (see page 20 (Chapter 10) of the </a:t>
            </a:r>
            <a:r>
              <a:rPr lang="en-US" sz="2000" dirty="0" err="1">
                <a:solidFill>
                  <a:schemeClr val="accent2"/>
                </a:solidFill>
              </a:rPr>
              <a:t>Nexys</a:t>
            </a:r>
            <a:r>
              <a:rPr lang="en-US" sz="2000" dirty="0">
                <a:solidFill>
                  <a:schemeClr val="accent2"/>
                </a:solidFill>
              </a:rPr>
              <a:t> Video Board Reference Manual)</a:t>
            </a:r>
          </a:p>
        </p:txBody>
      </p:sp>
      <p:pic>
        <p:nvPicPr>
          <p:cNvPr id="1028" name="Picture 4" descr="https://reference.digilentinc.com/_media/reference/programmable-logic/nexys-video/nexys-vide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1" y="1130490"/>
            <a:ext cx="5715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00741" y="3398292"/>
            <a:ext cx="1050877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JB PMOD		               </a:t>
            </a:r>
          </a:p>
          <a:p>
            <a:pPr algn="r" eaLnBrk="0" hangingPunct="0"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Connector	               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98" y="1752931"/>
            <a:ext cx="3418818" cy="16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22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and Non-Gated Circuit – PMOD Connector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8548" y="4118937"/>
            <a:ext cx="3228724" cy="224676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PMOD connectors (see page 20 (Chapter 10) of the </a:t>
            </a:r>
            <a:r>
              <a:rPr lang="en-US" sz="2000" dirty="0" err="1">
                <a:solidFill>
                  <a:schemeClr val="accent2"/>
                </a:solidFill>
              </a:rPr>
              <a:t>Nexys</a:t>
            </a:r>
            <a:r>
              <a:rPr lang="en-US" sz="2000" dirty="0">
                <a:solidFill>
                  <a:schemeClr val="accent2"/>
                </a:solidFill>
              </a:rPr>
              <a:t> Video Board Reference Manual) corresponding to JB(3) and JB(2) (the most 2 significant bits of the non-gated comparator outputs)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5" y="3071843"/>
            <a:ext cx="5101135" cy="333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71" y="1453776"/>
            <a:ext cx="3418818" cy="16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92047" y="4041105"/>
            <a:ext cx="1535935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        JB(2)</a:t>
            </a:r>
          </a:p>
          <a:p>
            <a:pPr eaLnBrk="0" hangingPunct="0">
              <a:spcBef>
                <a:spcPct val="0"/>
              </a:spcBef>
            </a:pPr>
            <a:endParaRPr lang="en-US" sz="600" dirty="0">
              <a:solidFill>
                <a:srgbClr val="FF0000"/>
              </a:solidFill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        JB(3)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89762" y="782293"/>
            <a:ext cx="738218" cy="1360406"/>
            <a:chOff x="2189762" y="782293"/>
            <a:chExt cx="738218" cy="1360406"/>
          </a:xfrm>
        </p:grpSpPr>
        <p:sp>
          <p:nvSpPr>
            <p:cNvPr id="10" name="Oval 9"/>
            <p:cNvSpPr/>
            <p:nvPr/>
          </p:nvSpPr>
          <p:spPr bwMode="auto">
            <a:xfrm>
              <a:off x="2189762" y="782293"/>
              <a:ext cx="738218" cy="44765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 dirty="0">
                  <a:solidFill>
                    <a:srgbClr val="FF0000"/>
                  </a:solidFill>
                  <a:latin typeface="Arial" pitchFamily="34" charset="0"/>
                </a:rPr>
                <a:t>JB(3)</a:t>
              </a:r>
            </a:p>
          </p:txBody>
        </p:sp>
        <p:cxnSp>
          <p:nvCxnSpPr>
            <p:cNvPr id="11" name="Straight Arrow Connector 10"/>
            <p:cNvCxnSpPr>
              <a:stCxn id="10" idx="4"/>
            </p:cNvCxnSpPr>
            <p:nvPr/>
          </p:nvCxnSpPr>
          <p:spPr bwMode="auto">
            <a:xfrm>
              <a:off x="2558871" y="1229947"/>
              <a:ext cx="266216" cy="912752"/>
            </a:xfrm>
            <a:prstGeom prst="straightConnector1">
              <a:avLst/>
            </a:prstGeom>
            <a:solidFill>
              <a:srgbClr val="0C2D83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927980" y="782293"/>
            <a:ext cx="738218" cy="1360406"/>
            <a:chOff x="2927980" y="782293"/>
            <a:chExt cx="738218" cy="1360406"/>
          </a:xfrm>
        </p:grpSpPr>
        <p:sp>
          <p:nvSpPr>
            <p:cNvPr id="9" name="Oval 8"/>
            <p:cNvSpPr/>
            <p:nvPr/>
          </p:nvSpPr>
          <p:spPr bwMode="auto">
            <a:xfrm>
              <a:off x="2927980" y="782293"/>
              <a:ext cx="738218" cy="44765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 dirty="0">
                  <a:solidFill>
                    <a:srgbClr val="FF0000"/>
                  </a:solidFill>
                  <a:latin typeface="Arial" pitchFamily="34" charset="0"/>
                </a:rPr>
                <a:t>JB(2)</a:t>
              </a:r>
            </a:p>
          </p:txBody>
        </p:sp>
        <p:cxnSp>
          <p:nvCxnSpPr>
            <p:cNvPr id="14" name="Straight Arrow Connector 13"/>
            <p:cNvCxnSpPr>
              <a:stCxn id="9" idx="4"/>
            </p:cNvCxnSpPr>
            <p:nvPr/>
          </p:nvCxnSpPr>
          <p:spPr bwMode="auto">
            <a:xfrm flipH="1">
              <a:off x="3111690" y="1229947"/>
              <a:ext cx="185399" cy="912752"/>
            </a:xfrm>
            <a:prstGeom prst="straightConnector1">
              <a:avLst/>
            </a:prstGeom>
            <a:solidFill>
              <a:srgbClr val="0C2D83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5651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and Non-Gated Circuit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JB(3) and JB(2) (the most 2 significant bits of the non-gated comparator outputs)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://ece.ninja/383/lecture/img/lecture05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87" y="2360100"/>
            <a:ext cx="5072826" cy="45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ce.ninja/383/lecture/img/lecture05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5" y="13647"/>
            <a:ext cx="7714155" cy="684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Lab 1 Intro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5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5 – Lab 1 Prelab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/>
              <a:t>Draw a detailed diagram of the oscilloscope grid required for Lab1. A detailed diagram must be drawn on green engineering paper and include</a:t>
            </a:r>
            <a:endParaRPr lang="en-US" sz="1800" b="0" dirty="0"/>
          </a:p>
          <a:p>
            <a:pPr lvl="1"/>
            <a:r>
              <a:rPr lang="en-US" sz="1800" b="0" dirty="0"/>
              <a:t>(</a:t>
            </a:r>
            <a:r>
              <a:rPr lang="en-US" sz="1800" b="0" dirty="0" err="1"/>
              <a:t>x,y</a:t>
            </a:r>
            <a:r>
              <a:rPr lang="en-US" sz="1800" b="0" dirty="0"/>
              <a:t>) corners of the monitor.</a:t>
            </a:r>
          </a:p>
          <a:p>
            <a:pPr lvl="1"/>
            <a:r>
              <a:rPr lang="en-US" sz="1800" b="0" dirty="0"/>
              <a:t>(</a:t>
            </a:r>
            <a:r>
              <a:rPr lang="en-US" sz="1800" b="0" dirty="0" err="1"/>
              <a:t>x,y</a:t>
            </a:r>
            <a:r>
              <a:rPr lang="en-US" sz="1800" b="0" dirty="0"/>
              <a:t>) each of the four major corners (already given).</a:t>
            </a:r>
          </a:p>
          <a:p>
            <a:pPr lvl="1"/>
            <a:r>
              <a:rPr lang="en-US" sz="1800" b="0" dirty="0"/>
              <a:t>y-coordinates for all the major horizontal grid lines.</a:t>
            </a:r>
          </a:p>
          <a:p>
            <a:pPr lvl="1"/>
            <a:r>
              <a:rPr lang="en-US" sz="1800" b="0" dirty="0"/>
              <a:t>(</a:t>
            </a:r>
            <a:r>
              <a:rPr lang="en-US" sz="1800" b="0" dirty="0" err="1"/>
              <a:t>x,y</a:t>
            </a:r>
            <a:r>
              <a:rPr lang="en-US" sz="1800" b="0" dirty="0"/>
              <a:t>) coordinates for one set of three horizontal of hatch marks. Indicate with an arrow which set of three.</a:t>
            </a:r>
          </a:p>
          <a:p>
            <a:pPr lvl="1"/>
            <a:r>
              <a:rPr lang="en-US" sz="1800" b="0" dirty="0"/>
              <a:t>x-coordinates for all the major vertical grid lines.</a:t>
            </a:r>
          </a:p>
          <a:p>
            <a:pPr lvl="1"/>
            <a:r>
              <a:rPr lang="en-US" sz="1800" b="0" dirty="0"/>
              <a:t>(</a:t>
            </a:r>
            <a:r>
              <a:rPr lang="en-US" sz="1800" b="0" dirty="0" err="1"/>
              <a:t>x,y</a:t>
            </a:r>
            <a:r>
              <a:rPr lang="en-US" sz="1800" b="0" dirty="0"/>
              <a:t>) coordinates for one set of four vertical of hatch marks. Indicate with an arrow which set of four.</a:t>
            </a:r>
          </a:p>
          <a:p>
            <a:pPr lvl="1"/>
            <a:r>
              <a:rPr lang="en-US" sz="1800" b="0" dirty="0"/>
              <a:t>(</a:t>
            </a:r>
            <a:r>
              <a:rPr lang="en-US" sz="1800" b="0" dirty="0" err="1"/>
              <a:t>x,y</a:t>
            </a:r>
            <a:r>
              <a:rPr lang="en-US" sz="1800" b="0" dirty="0"/>
              <a:t>) coordinates for the nine pixels of the trigger volt mark in reference to the </a:t>
            </a:r>
            <a:r>
              <a:rPr lang="en-US" sz="1800" b="0" dirty="0" err="1"/>
              <a:t>tr_volt</a:t>
            </a:r>
            <a:r>
              <a:rPr lang="en-US" sz="1800" b="0" dirty="0"/>
              <a:t> signal.</a:t>
            </a:r>
          </a:p>
          <a:p>
            <a:pPr lvl="1"/>
            <a:r>
              <a:rPr lang="en-US" sz="1800" b="0" dirty="0"/>
              <a:t>(</a:t>
            </a:r>
            <a:r>
              <a:rPr lang="en-US" sz="1800" b="0" dirty="0" err="1"/>
              <a:t>x,y</a:t>
            </a:r>
            <a:r>
              <a:rPr lang="en-US" sz="1800" b="0" dirty="0"/>
              <a:t>) coordinates for the nine pixels of the trigger time mark in reference to the </a:t>
            </a:r>
            <a:r>
              <a:rPr lang="en-US" sz="1800" b="0" dirty="0" err="1"/>
              <a:t>tr_time</a:t>
            </a:r>
            <a:r>
              <a:rPr lang="en-US" sz="1800" b="0" dirty="0"/>
              <a:t> signal.</a:t>
            </a:r>
          </a:p>
          <a:p>
            <a:pPr lvl="1"/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3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Intro –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3" y="1539748"/>
            <a:ext cx="8999409" cy="48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13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5 – Lab 1 Prelab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 descr="Fig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" y="1241949"/>
            <a:ext cx="9140657" cy="563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0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5 – Lab 1 Prelab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b="0" dirty="0"/>
              <a:t>Given that the pixel clock is running at 25Mhz, add the durations of the </a:t>
            </a:r>
            <a:r>
              <a:rPr lang="en-US" b="0" dirty="0" err="1"/>
              <a:t>h_synch</a:t>
            </a:r>
            <a:r>
              <a:rPr lang="en-US" b="0" dirty="0"/>
              <a:t> and </a:t>
            </a:r>
            <a:r>
              <a:rPr lang="en-US" b="0" dirty="0" err="1"/>
              <a:t>v_synch</a:t>
            </a:r>
            <a:r>
              <a:rPr lang="en-US" b="0" dirty="0"/>
              <a:t> signals show in Lab1. Set time=0 on the blue dashed line on the left side of the region labeled "Active Video".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0843" y="6286214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6" y="3130802"/>
            <a:ext cx="7519923" cy="311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8" y="3057100"/>
            <a:ext cx="8804547" cy="33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5 – Lab 1 Prelab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b="0" dirty="0"/>
              <a:t>Given that the pixel clock is running at 25Mhz, add the durations of the </a:t>
            </a:r>
            <a:r>
              <a:rPr lang="en-US" b="0" dirty="0" err="1"/>
              <a:t>h_synch</a:t>
            </a:r>
            <a:r>
              <a:rPr lang="en-US" b="0" dirty="0"/>
              <a:t> and </a:t>
            </a:r>
            <a:r>
              <a:rPr lang="en-US" b="0" dirty="0" err="1"/>
              <a:t>v_synch</a:t>
            </a:r>
            <a:r>
              <a:rPr lang="en-US" b="0" dirty="0"/>
              <a:t> signals show in Lab1. Set time=0 on the blue dashed line on the left side of the region labeled "Active Video".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53365" y="6272566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170" name="Picture 2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8" y="3149598"/>
            <a:ext cx="7615452" cy="31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0" y="3067710"/>
            <a:ext cx="8920559" cy="32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4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Time Logs!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HW #4 Due Now!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HW #5 Due </a:t>
            </a:r>
            <a:r>
              <a:rPr lang="en-US" sz="2800"/>
              <a:t>next time!</a:t>
            </a:r>
            <a:endParaRPr lang="en-US" sz="2800" dirty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Comparator Construction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Gated and Non-Gated Circuit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Lab 1 Intro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800" dirty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Intro – VGA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>
                <a:hlinkClick r:id="rId2"/>
              </a:rPr>
              <a:t>http://www-mtl.mit.edu/Courses/6.111/labkit/vga.shtml</a:t>
            </a:r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40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VGA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entity </a:t>
            </a:r>
            <a:r>
              <a:rPr lang="en-US" sz="1400" dirty="0" err="1"/>
              <a:t>vga</a:t>
            </a:r>
            <a:r>
              <a:rPr lang="en-US" sz="1400" dirty="0"/>
              <a:t> is</a:t>
            </a:r>
          </a:p>
          <a:p>
            <a:pPr marL="0" indent="0">
              <a:buNone/>
            </a:pPr>
            <a:r>
              <a:rPr lang="en-US" sz="1400" dirty="0"/>
              <a:t>	Port(	</a:t>
            </a:r>
            <a:r>
              <a:rPr lang="en-US" sz="1400" dirty="0" err="1"/>
              <a:t>clk</a:t>
            </a:r>
            <a:r>
              <a:rPr lang="en-US" sz="1400" dirty="0"/>
              <a:t>: in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reset_n</a:t>
            </a:r>
            <a:r>
              <a:rPr lang="en-US" sz="1400" dirty="0"/>
              <a:t> : in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h_sync</a:t>
            </a:r>
            <a:r>
              <a:rPr lang="en-US" sz="1400" dirty="0"/>
              <a:t> : out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v_sync</a:t>
            </a:r>
            <a:r>
              <a:rPr lang="en-US" sz="1400" dirty="0"/>
              <a:t> : out  STD_LOGIC; </a:t>
            </a:r>
          </a:p>
          <a:p>
            <a:pPr marL="0" indent="0">
              <a:buNone/>
            </a:pPr>
            <a:r>
              <a:rPr lang="en-US" sz="1400" dirty="0"/>
              <a:t>		blank : out  STD_LOGIC;</a:t>
            </a:r>
          </a:p>
          <a:p>
            <a:pPr marL="0" indent="0">
              <a:buNone/>
            </a:pPr>
            <a:r>
              <a:rPr lang="en-US" sz="1400" dirty="0"/>
              <a:t>		r: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g: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b: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trigger_time</a:t>
            </a:r>
            <a:r>
              <a:rPr lang="en-US" sz="1400" dirty="0"/>
              <a:t>: in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trigger_volt</a:t>
            </a:r>
            <a:r>
              <a:rPr lang="en-US" sz="1400" dirty="0"/>
              <a:t>: in unsigned 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row: out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column: out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ch1: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ch1_enb: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ch2: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ch2_enb: in </a:t>
            </a:r>
            <a:r>
              <a:rPr lang="en-US" sz="1400" dirty="0" err="1"/>
              <a:t>std_logic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end </a:t>
            </a:r>
            <a:r>
              <a:rPr lang="en-US" sz="1400" dirty="0" err="1"/>
              <a:t>vga</a:t>
            </a:r>
            <a:r>
              <a:rPr lang="en-US" sz="1400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42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VGA Module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8762"/>
              </p:ext>
            </p:extLst>
          </p:nvPr>
        </p:nvGraphicFramePr>
        <p:xfrm>
          <a:off x="68238" y="1482109"/>
          <a:ext cx="9007522" cy="5133920"/>
        </p:xfrm>
        <a:graphic>
          <a:graphicData uri="http://schemas.openxmlformats.org/drawingml/2006/table">
            <a:tbl>
              <a:tblPr/>
              <a:tblGrid>
                <a:gridCol w="858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9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clk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the 25Mhz pixel clock generated by the DCM in the video module.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reset_n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the same active low reset signal passed into the top level Lab1 module.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tr_volt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voltage. This value is passed to the scopeFace module so that a yellow arrow (see Trigger Level Marker in the screen show) on the vertical axis.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tr_time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time. This value is passed to the scopeFace module so that a yellow arrow (see Trigger Time Marker in the screen show) on the horizontal axis.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1 signal on the scope for this row, column pixel. When the value is 1, draw a yellow pixel on the display at the current row,colum position. When 0, do not draw a pixel.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ch1_enb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ch1 signal to be drawn.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1-bit signal signals the VGA module to draw the channel 2 signal on the scope for this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pixel. When the value is 1, draw a green pixel on the display at the current row, column position. When 0, do not draw a pixel.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ch2_enb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ch2 signal to be drawn.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red intensity for this row,column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G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8-bit green intensity for this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blue intensity for this row,column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Row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Column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blank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blank signal for the current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position. Its the logical OR of the </a:t>
                      </a:r>
                      <a:r>
                        <a:rPr lang="en-US" sz="1200" dirty="0" err="1">
                          <a:effectLst/>
                        </a:rPr>
                        <a:t>h_blank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dirty="0" err="1">
                          <a:effectLst/>
                        </a:rPr>
                        <a:t>v_blank</a:t>
                      </a:r>
                      <a:r>
                        <a:rPr lang="en-US" sz="1200" dirty="0">
                          <a:effectLst/>
                        </a:rPr>
                        <a:t> signals.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h_synch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h_synch signal for the current row,column position.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v_synch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v_synch signal for the current row,column position.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902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Behavior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VGA component contains a pair of cascaded counters which generate the row and column values of the current pixel being displayed. The row and column values are used to generate the blank, </a:t>
                      </a:r>
                      <a:r>
                        <a:rPr lang="en-US" sz="1200" dirty="0" err="1">
                          <a:effectLst/>
                        </a:rPr>
                        <a:t>h_synch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dirty="0" err="1">
                          <a:effectLst/>
                        </a:rPr>
                        <a:t>v_synch</a:t>
                      </a:r>
                      <a:r>
                        <a:rPr lang="en-US" sz="1200" dirty="0">
                          <a:effectLst/>
                        </a:rPr>
                        <a:t> signals according to the Figures above.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(more on this below), takes the row and column values (along with some other information) and generates the R,G,B color of that pixel. The three </a:t>
                      </a:r>
                      <a:r>
                        <a:rPr lang="en-US" sz="1200" dirty="0" err="1">
                          <a:effectLst/>
                        </a:rPr>
                        <a:t>muxes</a:t>
                      </a:r>
                      <a:r>
                        <a:rPr lang="en-US" sz="1200" dirty="0">
                          <a:effectLst/>
                        </a:rPr>
                        <a:t> on the output of the R,G,B output of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output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R,G,B values for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values within the 640x480 displayable region, or 0's for values outside this region.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36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scopeFace</a:t>
            </a:r>
            <a:r>
              <a:rPr lang="en-US" dirty="0"/>
              <a:t>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entity </a:t>
            </a:r>
            <a:r>
              <a:rPr lang="en-US" sz="1800" dirty="0" err="1"/>
              <a:t>scopeFace</a:t>
            </a:r>
            <a:r>
              <a:rPr lang="en-US" sz="1800" dirty="0"/>
              <a:t> is</a:t>
            </a:r>
          </a:p>
          <a:p>
            <a:pPr marL="0" indent="0">
              <a:buNone/>
            </a:pPr>
            <a:r>
              <a:rPr lang="en-US" sz="1800" dirty="0"/>
              <a:t>    Port ( row : in  unsigned(9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	column : in  unsigned(9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trigger_volt</a:t>
            </a:r>
            <a:r>
              <a:rPr lang="en-US" sz="1800" dirty="0"/>
              <a:t>: in unsigned 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trigger_time</a:t>
            </a:r>
            <a:r>
              <a:rPr lang="en-US" sz="1800" dirty="0"/>
              <a:t>: in unsigned 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	r 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	g 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	b 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	ch1: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ch1_enb: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ch2: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ch2_enb: in </a:t>
            </a:r>
            <a:r>
              <a:rPr lang="en-US" sz="1800" dirty="0" err="1"/>
              <a:t>std_logic</a:t>
            </a:r>
            <a:r>
              <a:rPr lang="en-US" sz="1800" dirty="0"/>
              <a:t>);</a:t>
            </a:r>
          </a:p>
          <a:p>
            <a:pPr marL="0" indent="0">
              <a:buNone/>
            </a:pPr>
            <a:r>
              <a:rPr lang="en-US" sz="1800" dirty="0"/>
              <a:t>end </a:t>
            </a:r>
            <a:r>
              <a:rPr lang="en-US" sz="1800" dirty="0" err="1"/>
              <a:t>scopeFace</a:t>
            </a:r>
            <a:r>
              <a:rPr lang="en-US" sz="1800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58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ScopeFace</a:t>
            </a:r>
            <a:r>
              <a:rPr lang="en-US" dirty="0"/>
              <a:t> Module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378358"/>
              </p:ext>
            </p:extLst>
          </p:nvPr>
        </p:nvGraphicFramePr>
        <p:xfrm>
          <a:off x="150118" y="1460305"/>
          <a:ext cx="8857403" cy="4954142"/>
        </p:xfrm>
        <a:graphic>
          <a:graphicData uri="http://schemas.openxmlformats.org/drawingml/2006/table">
            <a:tbl>
              <a:tblPr/>
              <a:tblGrid>
                <a:gridCol w="105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clk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the 25Mhz pixel clock generated by the DCM in the video module.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reset_n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the same active low reset signal passed into the top level Lab1 module.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tr_volt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a 10-bit unsigned value representing the trigger voltage. This value is passed to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module so that a yellow arrow (see Trigger Level Marker in the screen show) on the vertical axis.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tr_time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time. This value is passed to the scopeFace module so that a yellow arrow (see Trigger Time Marker in the screen show) on the horizontal axis.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5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1 signal on the scope for this row, column pixel. When the value is 1, draw a yellow pixel on the display at the current row,column position. When 0, do not draw a pixel.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ch1_enb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ch1 signal to be drawn.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3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2 signal on the scope for this row,column pixel. When the value is 1, draw a green pixel on the display at the current row, column position. When 0, do not draw a pixel.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ch2_enb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ch2 signal to be drawn.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red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G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green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blue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Row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Column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4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Behavior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takes in the current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coordinates of the display and generates the R,G,B values at that screen coordinate. For example, if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= 20,20 then the R,G,B output should be 0xFF,0xFF,0xFF (white) because the upper left corner of the </a:t>
                      </a:r>
                      <a:r>
                        <a:rPr lang="en-US" sz="1200" dirty="0" err="1">
                          <a:effectLst/>
                        </a:rPr>
                        <a:t>O'scope</a:t>
                      </a:r>
                      <a:r>
                        <a:rPr lang="en-US" sz="1200" dirty="0">
                          <a:effectLst/>
                        </a:rPr>
                        <a:t> grid display is white. Note, you can get the RGB values for common colors at </a:t>
                      </a:r>
                      <a:r>
                        <a:rPr lang="en-US" sz="1200" u="none" strike="noStrike" dirty="0">
                          <a:solidFill>
                            <a:srgbClr val="0088CC"/>
                          </a:solidFill>
                          <a:effectLst/>
                          <a:hlinkClick r:id="rId2"/>
                        </a:rPr>
                        <a:t>this</a:t>
                      </a:r>
                      <a:r>
                        <a:rPr lang="en-US" sz="1200" dirty="0">
                          <a:effectLst/>
                        </a:rPr>
                        <a:t> website or </a:t>
                      </a:r>
                      <a:r>
                        <a:rPr lang="en-US" sz="1200" dirty="0">
                          <a:effectLst/>
                          <a:hlinkClick r:id="rId3"/>
                        </a:rPr>
                        <a:t>this</a:t>
                      </a:r>
                      <a:r>
                        <a:rPr lang="en-US" sz="1200" dirty="0">
                          <a:effectLst/>
                        </a:rPr>
                        <a:t> website.</a:t>
                      </a:r>
                      <a:r>
                        <a:rPr lang="en-US" sz="1200" dirty="0">
                          <a:hlinkClick r:id="rId3"/>
                        </a:rPr>
                        <a:t> </a:t>
                      </a:r>
                      <a:endParaRPr lang="en-US" sz="1200" dirty="0">
                        <a:effectLst/>
                      </a:endParaRP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34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Intro –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3" y="1539748"/>
            <a:ext cx="8999409" cy="48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17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4" descr="https://reference.digilentinc.com/_media/reference/programmable-logic/nexys-video/nexys-vide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25" y="1662762"/>
            <a:ext cx="5715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40751" y="5213447"/>
            <a:ext cx="1050878" cy="982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	       Buttons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101764" y="2376993"/>
            <a:ext cx="1050877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Power		         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152642" y="1833356"/>
            <a:ext cx="1050877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HDMI Out</a:t>
            </a:r>
          </a:p>
          <a:p>
            <a:pPr algn="ctr" eaLnBrk="0" hangingPunct="0">
              <a:spcBef>
                <a:spcPct val="0"/>
              </a:spcBef>
            </a:pP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        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224604" y="5704767"/>
            <a:ext cx="805200" cy="4959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USB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Prog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		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445477" y="3220870"/>
            <a:ext cx="477650" cy="4185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	    CPU Reset</a:t>
            </a:r>
          </a:p>
        </p:txBody>
      </p:sp>
    </p:spTree>
    <p:extLst>
      <p:ext uri="{BB962C8B-B14F-4D97-AF65-F5344CB8AC3E}">
        <p14:creationId xmlns:p14="http://schemas.microsoft.com/office/powerpoint/2010/main" val="1225153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Xilinx Clocking Wizard Page:</a:t>
            </a:r>
          </a:p>
          <a:p>
            <a:pPr lvl="1"/>
            <a:r>
              <a:rPr lang="en-US" b="0" dirty="0">
                <a:hlinkClick r:id="rId2"/>
              </a:rPr>
              <a:t>https://www.xilinx.com/products/intellectual-property/clocking_wizard.html</a:t>
            </a:r>
            <a:endParaRPr lang="en-US" b="0" dirty="0"/>
          </a:p>
          <a:p>
            <a:r>
              <a:rPr lang="en-US" dirty="0"/>
              <a:t>Clocking Wizard v5.3 - </a:t>
            </a:r>
            <a:r>
              <a:rPr lang="en-US" dirty="0" err="1"/>
              <a:t>LogiCORE</a:t>
            </a:r>
            <a:r>
              <a:rPr lang="en-US" dirty="0"/>
              <a:t> IP Product Guide:</a:t>
            </a:r>
            <a:endParaRPr lang="en-US" b="0" dirty="0">
              <a:hlinkClick r:id="rId3"/>
            </a:endParaRPr>
          </a:p>
          <a:p>
            <a:pPr lvl="1"/>
            <a:r>
              <a:rPr lang="en-US" b="0" dirty="0">
                <a:hlinkClick r:id="rId3"/>
              </a:rPr>
              <a:t>https://www.xilinx.com/support/documentation/ip_documentation/clk_wiz/v5_3/pg065-clk-wiz.pdf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5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IP Catalog</a:t>
            </a:r>
          </a:p>
          <a:p>
            <a:r>
              <a:rPr lang="en-US" dirty="0"/>
              <a:t>Search for Clocking Wizard 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00" y="2703535"/>
            <a:ext cx="21494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359858" y="3702633"/>
            <a:ext cx="1383341" cy="28805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7" y="1460347"/>
            <a:ext cx="7502219" cy="495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442679" y="2528582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42679" y="2741337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412596" y="2051254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Comparator Construction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19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9" y="1480457"/>
            <a:ext cx="7328202" cy="49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38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3" y="1489728"/>
            <a:ext cx="7290254" cy="490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186812" y="27273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185311" y="28797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83810" y="30321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10692" y="3032155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10692" y="5494698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183810" y="5494698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468938"/>
            <a:ext cx="7362825" cy="49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55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11" y="1484733"/>
            <a:ext cx="7299778" cy="491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15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8" y="1474012"/>
            <a:ext cx="7322064" cy="49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111506" y="6188195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Component Declaration in </a:t>
            </a:r>
            <a:r>
              <a:rPr lang="en-US" dirty="0" err="1"/>
              <a:t>video.vhd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-- Clock Wizard Component Instantiation Using Xilinx </a:t>
            </a:r>
            <a:r>
              <a:rPr lang="en-US" sz="1800" dirty="0" err="1">
                <a:solidFill>
                  <a:srgbClr val="00B050"/>
                </a:solidFill>
              </a:rPr>
              <a:t>Vivado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800" dirty="0"/>
              <a:t>    component clk_wiz_0 is</a:t>
            </a:r>
          </a:p>
          <a:p>
            <a:pPr marL="0" indent="0">
              <a:buNone/>
            </a:pPr>
            <a:r>
              <a:rPr lang="en-US" sz="1800" dirty="0"/>
              <a:t>    Port (</a:t>
            </a:r>
          </a:p>
          <a:p>
            <a:pPr marL="0" indent="0">
              <a:buNone/>
            </a:pPr>
            <a:r>
              <a:rPr lang="en-US" sz="1800" dirty="0"/>
              <a:t>        clk_in1 : in STD_LOGIC;</a:t>
            </a:r>
          </a:p>
          <a:p>
            <a:pPr marL="0" indent="0">
              <a:buNone/>
            </a:pPr>
            <a:r>
              <a:rPr lang="en-US" sz="1800" dirty="0"/>
              <a:t>        clk_out1 : out STD_LOGIC;</a:t>
            </a:r>
          </a:p>
          <a:p>
            <a:pPr marL="0" indent="0">
              <a:buNone/>
            </a:pPr>
            <a:r>
              <a:rPr lang="en-US" sz="1800" dirty="0"/>
              <a:t>        clk_out2 : out STD_LOGIC;</a:t>
            </a:r>
          </a:p>
          <a:p>
            <a:pPr marL="0" indent="0">
              <a:buNone/>
            </a:pPr>
            <a:r>
              <a:rPr lang="en-US" sz="1800" dirty="0"/>
              <a:t>        clk_out3 : out STD_LOGIC;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err="1"/>
              <a:t>resetn</a:t>
            </a:r>
            <a:r>
              <a:rPr lang="en-US" sz="1800" dirty="0"/>
              <a:t> : in STD_LOGIC);</a:t>
            </a:r>
          </a:p>
          <a:p>
            <a:pPr marL="0" indent="0">
              <a:buNone/>
            </a:pPr>
            <a:r>
              <a:rPr lang="en-US" sz="1800" dirty="0"/>
              <a:t>     end component; </a:t>
            </a:r>
          </a:p>
          <a:p>
            <a:r>
              <a:rPr lang="en-US" dirty="0"/>
              <a:t>Verify Component Instantiation in </a:t>
            </a:r>
            <a:r>
              <a:rPr lang="en-US" dirty="0" err="1"/>
              <a:t>video.vhd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8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Component Instantiation in </a:t>
            </a:r>
            <a:r>
              <a:rPr lang="en-US" dirty="0" err="1"/>
              <a:t>video.vhd</a:t>
            </a: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Digital Clocking Wizard using Xilinx </a:t>
            </a:r>
            <a:r>
              <a:rPr lang="en-US" sz="1600" dirty="0" err="1">
                <a:solidFill>
                  <a:srgbClr val="00B050"/>
                </a:solidFill>
              </a:rPr>
              <a:t>Vivado</a:t>
            </a:r>
            <a:r>
              <a:rPr lang="en-US" sz="1600" dirty="0">
                <a:solidFill>
                  <a:srgbClr val="00B050"/>
                </a:solidFill>
              </a:rPr>
              <a:t> creates 25Mhz pixel clock and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-- 125MHz HDMI serial output clocks from 100MHz system clock. The Digital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Clocking Wizard is in the </a:t>
            </a:r>
            <a:r>
              <a:rPr lang="en-US" sz="1600" dirty="0" err="1">
                <a:solidFill>
                  <a:srgbClr val="00B050"/>
                </a:solidFill>
              </a:rPr>
              <a:t>Vivado</a:t>
            </a:r>
            <a:r>
              <a:rPr lang="en-US" sz="1600" dirty="0">
                <a:solidFill>
                  <a:srgbClr val="00B050"/>
                </a:solidFill>
              </a:rPr>
              <a:t> IP Catalog.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mmcm_adv_inst_display_clocks</a:t>
            </a:r>
            <a:r>
              <a:rPr lang="en-US" sz="1600" dirty="0"/>
              <a:t>: clk_wiz_0</a:t>
            </a:r>
          </a:p>
          <a:p>
            <a:pPr marL="0" indent="0">
              <a:buNone/>
            </a:pPr>
            <a:r>
              <a:rPr lang="en-US" sz="1600" dirty="0"/>
              <a:t>        Port Map (</a:t>
            </a:r>
          </a:p>
          <a:p>
            <a:pPr marL="0" indent="0">
              <a:buNone/>
            </a:pPr>
            <a:r>
              <a:rPr lang="en-US" sz="1600" dirty="0"/>
              <a:t>            clk_in1 =&gt; </a:t>
            </a:r>
            <a:r>
              <a:rPr lang="en-US" sz="1600" dirty="0" err="1"/>
              <a:t>clk</a:t>
            </a:r>
            <a:r>
              <a:rPr lang="en-US" sz="1600" dirty="0"/>
              <a:t>,</a:t>
            </a:r>
          </a:p>
          <a:p>
            <a:pPr marL="0" indent="0">
              <a:buNone/>
            </a:pPr>
            <a:r>
              <a:rPr lang="en-US" sz="1600" dirty="0"/>
              <a:t>            clk_out1 =&gt; </a:t>
            </a:r>
            <a:r>
              <a:rPr lang="en-US" sz="1600" dirty="0" err="1"/>
              <a:t>pixel_clk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-- 25Mhz pixel clock</a:t>
            </a:r>
          </a:p>
          <a:p>
            <a:pPr marL="0" indent="0">
              <a:buNone/>
            </a:pPr>
            <a:r>
              <a:rPr lang="en-US" sz="1600" dirty="0"/>
              <a:t>            clk_out2 =&gt; </a:t>
            </a:r>
            <a:r>
              <a:rPr lang="en-US" sz="1600" dirty="0" err="1"/>
              <a:t>serialize_clk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-- 125Mhz HDMI serial output clock</a:t>
            </a:r>
          </a:p>
          <a:p>
            <a:pPr marL="0" indent="0">
              <a:buNone/>
            </a:pPr>
            <a:r>
              <a:rPr lang="en-US" sz="1600" dirty="0"/>
              <a:t>            clk_out3 =&gt; </a:t>
            </a:r>
            <a:r>
              <a:rPr lang="en-US" sz="1600" dirty="0" err="1"/>
              <a:t>serialize_clk_n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-- 125Mhz HDMI serial output clock 180 					degrees out of phase</a:t>
            </a:r>
          </a:p>
          <a:p>
            <a:pPr marL="0" indent="0">
              <a:buNone/>
            </a:pPr>
            <a:r>
              <a:rPr lang="en-US" sz="1600" dirty="0"/>
              <a:t>            </a:t>
            </a:r>
            <a:r>
              <a:rPr lang="en-US" sz="1600" dirty="0" err="1"/>
              <a:t>resetn</a:t>
            </a:r>
            <a:r>
              <a:rPr lang="en-US" sz="1600" dirty="0"/>
              <a:t> =&gt; </a:t>
            </a:r>
            <a:r>
              <a:rPr lang="en-US" sz="1600" dirty="0" err="1"/>
              <a:t>reset_n</a:t>
            </a:r>
            <a:r>
              <a:rPr lang="en-US" sz="1600" dirty="0"/>
              <a:t>);  </a:t>
            </a:r>
            <a:r>
              <a:rPr lang="en-US" sz="1600" dirty="0">
                <a:solidFill>
                  <a:srgbClr val="00B050"/>
                </a:solidFill>
              </a:rPr>
              <a:t>-- active low reset for </a:t>
            </a:r>
            <a:r>
              <a:rPr lang="en-US" sz="1600" dirty="0" err="1">
                <a:solidFill>
                  <a:srgbClr val="00B050"/>
                </a:solidFill>
              </a:rPr>
              <a:t>Nexys</a:t>
            </a:r>
            <a:r>
              <a:rPr lang="en-US" sz="1600" dirty="0">
                <a:solidFill>
                  <a:srgbClr val="00B050"/>
                </a:solidFill>
              </a:rPr>
              <a:t>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11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Comparator Construction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Gated and Non-Gated Circuit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Lab 1 Intro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800" dirty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3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Comparator Construction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You will generate a signal similar to this CSA in Lab 1: </a:t>
            </a:r>
          </a:p>
          <a:p>
            <a:pPr marL="403225" lvl="1" indent="0">
              <a:buNone/>
            </a:pPr>
            <a:r>
              <a:rPr lang="en-US" sz="1800" b="0" dirty="0" err="1">
                <a:solidFill>
                  <a:schemeClr val="accent2"/>
                </a:solidFill>
              </a:rPr>
              <a:t>h_synch</a:t>
            </a:r>
            <a:r>
              <a:rPr lang="en-US" sz="1800" b="0" dirty="0">
                <a:solidFill>
                  <a:schemeClr val="accent2"/>
                </a:solidFill>
              </a:rPr>
              <a:t> &lt;= '1' when ((</a:t>
            </a:r>
            <a:r>
              <a:rPr lang="en-US" sz="1800" b="0" dirty="0" err="1">
                <a:solidFill>
                  <a:schemeClr val="accent2"/>
                </a:solidFill>
              </a:rPr>
              <a:t>h_count</a:t>
            </a:r>
            <a:r>
              <a:rPr lang="en-US" sz="1800" b="0" dirty="0">
                <a:solidFill>
                  <a:schemeClr val="accent2"/>
                </a:solidFill>
              </a:rPr>
              <a:t> &gt;= 100) and (</a:t>
            </a:r>
            <a:r>
              <a:rPr lang="en-US" sz="1800" b="0" dirty="0" err="1">
                <a:solidFill>
                  <a:schemeClr val="accent2"/>
                </a:solidFill>
              </a:rPr>
              <a:t>h_synch</a:t>
            </a:r>
            <a:r>
              <a:rPr lang="en-US" sz="1800" b="0" dirty="0">
                <a:solidFill>
                  <a:schemeClr val="accent2"/>
                </a:solidFill>
              </a:rPr>
              <a:t> &lt; 200)) else '0';</a:t>
            </a:r>
          </a:p>
          <a:p>
            <a:pPr lvl="1"/>
            <a:r>
              <a:rPr lang="en-US" b="0" dirty="0"/>
              <a:t>This is a Non-Gated output Signal </a:t>
            </a:r>
          </a:p>
          <a:p>
            <a:r>
              <a:rPr lang="en-US" b="0" dirty="0"/>
              <a:t>Non-Gated signals Generate glitches on the output!</a:t>
            </a:r>
          </a:p>
          <a:p>
            <a:r>
              <a:rPr lang="en-US" b="0" dirty="0"/>
              <a:t>How is a comparator constructed?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2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Gated and Non-Gated Circuit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4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look at lec05.vhdl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and Non-Gated Circuit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24" name="Group 1023"/>
          <p:cNvGrpSpPr/>
          <p:nvPr/>
        </p:nvGrpSpPr>
        <p:grpSpPr>
          <a:xfrm>
            <a:off x="168813" y="2072730"/>
            <a:ext cx="7624677" cy="3121979"/>
            <a:chOff x="168811" y="2072730"/>
            <a:chExt cx="7624677" cy="3121979"/>
          </a:xfrm>
        </p:grpSpPr>
        <p:sp>
          <p:nvSpPr>
            <p:cNvPr id="6" name="Rounded Rectangle 5"/>
            <p:cNvSpPr/>
            <p:nvPr/>
          </p:nvSpPr>
          <p:spPr>
            <a:xfrm>
              <a:off x="1524126" y="2152357"/>
              <a:ext cx="6156821" cy="2665303"/>
            </a:xfrm>
            <a:prstGeom prst="roundRect">
              <a:avLst>
                <a:gd name="adj" fmla="val 381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spcCol="0"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127" y="2169236"/>
              <a:ext cx="759542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2000" b="1" dirty="0"/>
                <a:t>Lec5</a:t>
              </a:r>
              <a:endParaRPr lang="en-US" b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520335" y="2199297"/>
              <a:ext cx="2148942" cy="895980"/>
            </a:xfrm>
            <a:prstGeom prst="roundRect">
              <a:avLst>
                <a:gd name="adj" fmla="val 1349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spcCol="0"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08165" y="2191852"/>
              <a:ext cx="973283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800" b="1" dirty="0"/>
                <a:t>counter</a:t>
              </a:r>
              <a:endParaRPr lang="en-US" sz="4400" b="1" dirty="0"/>
            </a:p>
          </p:txBody>
        </p:sp>
        <p:cxnSp>
          <p:nvCxnSpPr>
            <p:cNvPr id="33" name="Straight Connector 32"/>
            <p:cNvCxnSpPr>
              <a:endCxn id="39" idx="1"/>
            </p:cNvCxnSpPr>
            <p:nvPr/>
          </p:nvCxnSpPr>
          <p:spPr>
            <a:xfrm flipV="1">
              <a:off x="3029089" y="2398076"/>
              <a:ext cx="482693" cy="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40" idx="1"/>
            </p:cNvCxnSpPr>
            <p:nvPr/>
          </p:nvCxnSpPr>
          <p:spPr>
            <a:xfrm flipV="1">
              <a:off x="3026631" y="2631598"/>
              <a:ext cx="485151" cy="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41" idx="1"/>
            </p:cNvCxnSpPr>
            <p:nvPr/>
          </p:nvCxnSpPr>
          <p:spPr>
            <a:xfrm flipV="1">
              <a:off x="3036156" y="2859277"/>
              <a:ext cx="485150" cy="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511782" y="2213410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 err="1"/>
                <a:t>clk</a:t>
              </a:r>
              <a:endParaRPr lang="en-US" sz="1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11782" y="2446932"/>
              <a:ext cx="7595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reset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21306" y="2674611"/>
              <a:ext cx="904683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 err="1"/>
                <a:t>btn</a:t>
              </a:r>
              <a:r>
                <a:rPr lang="en-US" sz="1800" dirty="0"/>
                <a:t>(4)</a:t>
              </a:r>
            </a:p>
          </p:txBody>
        </p:sp>
        <p:cxnSp>
          <p:nvCxnSpPr>
            <p:cNvPr id="43" name="Straight Connector 42"/>
            <p:cNvCxnSpPr>
              <a:endCxn id="49" idx="1"/>
            </p:cNvCxnSpPr>
            <p:nvPr/>
          </p:nvCxnSpPr>
          <p:spPr>
            <a:xfrm flipV="1">
              <a:off x="1031909" y="2677088"/>
              <a:ext cx="482693" cy="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50" idx="1"/>
            </p:cNvCxnSpPr>
            <p:nvPr/>
          </p:nvCxnSpPr>
          <p:spPr>
            <a:xfrm flipV="1">
              <a:off x="1029451" y="2910610"/>
              <a:ext cx="485151" cy="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51" idx="1"/>
            </p:cNvCxnSpPr>
            <p:nvPr/>
          </p:nvCxnSpPr>
          <p:spPr>
            <a:xfrm flipV="1">
              <a:off x="1029451" y="3138289"/>
              <a:ext cx="494676" cy="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68811" y="3136507"/>
              <a:ext cx="1292205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/>
                <a:t>B22, D22, C22, D14, F15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14602" y="2492422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 err="1"/>
                <a:t>clk</a:t>
              </a:r>
              <a:endParaRPr lang="en-US" sz="1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14602" y="2725944"/>
              <a:ext cx="7595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reset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24127" y="2953623"/>
              <a:ext cx="179011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 err="1"/>
                <a:t>btn</a:t>
              </a:r>
              <a:r>
                <a:rPr lang="en-US" sz="1800" dirty="0"/>
                <a:t>(4 </a:t>
              </a:r>
              <a:r>
                <a:rPr lang="en-US" sz="1800" dirty="0" err="1"/>
                <a:t>downto</a:t>
              </a:r>
              <a:r>
                <a:rPr lang="en-US" sz="1800" dirty="0"/>
                <a:t> 0)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81260" y="2724569"/>
              <a:ext cx="122709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800" dirty="0" err="1"/>
                <a:t>processQ</a:t>
              </a:r>
              <a:endParaRPr lang="en-US" sz="18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2251867" y="3463069"/>
              <a:ext cx="2148942" cy="895980"/>
            </a:xfrm>
            <a:prstGeom prst="roundRect">
              <a:avLst>
                <a:gd name="adj" fmla="val 1349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spcCol="0"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51869" y="3455624"/>
              <a:ext cx="214894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400" b="1" dirty="0"/>
                <a:t>gated (Sequential)</a:t>
              </a:r>
              <a:endParaRPr lang="en-US" sz="3600" b="1" dirty="0"/>
            </a:p>
          </p:txBody>
        </p:sp>
        <p:cxnSp>
          <p:nvCxnSpPr>
            <p:cNvPr id="65" name="Straight Connector 64"/>
            <p:cNvCxnSpPr>
              <a:stCxn id="63" idx="2"/>
            </p:cNvCxnSpPr>
            <p:nvPr/>
          </p:nvCxnSpPr>
          <p:spPr>
            <a:xfrm flipH="1">
              <a:off x="3319728" y="4359049"/>
              <a:ext cx="6610" cy="787637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70" idx="1"/>
            </p:cNvCxnSpPr>
            <p:nvPr/>
          </p:nvCxnSpPr>
          <p:spPr>
            <a:xfrm flipV="1">
              <a:off x="1760621" y="3661848"/>
              <a:ext cx="482693" cy="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71" idx="1"/>
            </p:cNvCxnSpPr>
            <p:nvPr/>
          </p:nvCxnSpPr>
          <p:spPr>
            <a:xfrm flipV="1">
              <a:off x="1758163" y="3895370"/>
              <a:ext cx="485151" cy="1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243314" y="3477182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 err="1"/>
                <a:t>clk</a:t>
              </a:r>
              <a:endParaRPr lang="en-US" sz="1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243314" y="3710704"/>
              <a:ext cx="7595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reset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81352" y="3946137"/>
              <a:ext cx="1889972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400" dirty="0">
                  <a:latin typeface="Courier" pitchFamily="49" charset="0"/>
                </a:rPr>
                <a:t>process (</a:t>
              </a:r>
              <a:r>
                <a:rPr lang="en-US" sz="1400" dirty="0" err="1">
                  <a:latin typeface="Courier" pitchFamily="49" charset="0"/>
                </a:rPr>
                <a:t>clk</a:t>
              </a:r>
              <a:r>
                <a:rPr lang="en-US" sz="1400" dirty="0">
                  <a:latin typeface="Courier" pitchFamily="49" charset="0"/>
                </a:rPr>
                <a:t>)…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07057" y="3364638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 err="1"/>
                <a:t>clk</a:t>
              </a:r>
              <a:endParaRPr lang="en-US" sz="1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78457" y="3598160"/>
              <a:ext cx="7595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/>
                <a:t>reset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861457" y="2072730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 err="1"/>
                <a:t>clk</a:t>
              </a:r>
              <a:endParaRPr lang="en-US" sz="18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32857" y="2306252"/>
              <a:ext cx="7595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/>
                <a:t>reset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34361" y="2533931"/>
              <a:ext cx="867563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 err="1"/>
                <a:t>btn</a:t>
              </a:r>
              <a:r>
                <a:rPr lang="en-US" sz="1800" dirty="0"/>
                <a:t>(4)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852099" y="3460721"/>
              <a:ext cx="2148942" cy="895980"/>
            </a:xfrm>
            <a:prstGeom prst="roundRect">
              <a:avLst>
                <a:gd name="adj" fmla="val 1349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spcCol="0" rtlCol="0" anchor="ctr"/>
            <a:lstStyle/>
            <a:p>
              <a:pPr algn="ctr"/>
              <a:endParaRPr lang="en-US" sz="180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52101" y="3453276"/>
              <a:ext cx="214894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400" b="1" dirty="0"/>
                <a:t>ungated (combinational)</a:t>
              </a:r>
              <a:endParaRPr lang="en-US" sz="3600" b="1" dirty="0"/>
            </a:p>
          </p:txBody>
        </p:sp>
        <p:cxnSp>
          <p:nvCxnSpPr>
            <p:cNvPr id="80" name="Straight Connector 79"/>
            <p:cNvCxnSpPr>
              <a:stCxn id="78" idx="2"/>
            </p:cNvCxnSpPr>
            <p:nvPr/>
          </p:nvCxnSpPr>
          <p:spPr>
            <a:xfrm flipH="1">
              <a:off x="5919960" y="4356701"/>
              <a:ext cx="6610" cy="787637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4734901" y="3943789"/>
              <a:ext cx="238333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400" dirty="0">
                  <a:latin typeface="Courier" pitchFamily="49" charset="0"/>
                </a:rPr>
                <a:t>JB &lt;= “0001” when…</a:t>
              </a:r>
            </a:p>
          </p:txBody>
        </p:sp>
        <p:cxnSp>
          <p:nvCxnSpPr>
            <p:cNvPr id="88" name="Elbow Connector 87"/>
            <p:cNvCxnSpPr>
              <a:stCxn id="60" idx="2"/>
              <a:endCxn id="79" idx="0"/>
            </p:cNvCxnSpPr>
            <p:nvPr/>
          </p:nvCxnSpPr>
          <p:spPr bwMode="auto">
            <a:xfrm rot="16200000" flipH="1">
              <a:off x="5081001" y="2607705"/>
              <a:ext cx="359375" cy="1331765"/>
            </a:xfrm>
            <a:prstGeom prst="bentConnector3">
              <a:avLst/>
            </a:prstGeom>
            <a:solidFill>
              <a:srgbClr val="0C2D8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Elbow Connector 93"/>
            <p:cNvCxnSpPr>
              <a:stCxn id="64" idx="0"/>
              <a:endCxn id="60" idx="2"/>
            </p:cNvCxnSpPr>
            <p:nvPr/>
          </p:nvCxnSpPr>
          <p:spPr bwMode="auto">
            <a:xfrm rot="5400000" flipH="1" flipV="1">
              <a:off x="3779711" y="2640530"/>
              <a:ext cx="361723" cy="1268467"/>
            </a:xfrm>
            <a:prstGeom prst="bentConnector3">
              <a:avLst/>
            </a:prstGeom>
            <a:solidFill>
              <a:srgbClr val="0C2D8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TextBox 95"/>
            <p:cNvSpPr txBox="1"/>
            <p:nvPr/>
          </p:nvSpPr>
          <p:spPr>
            <a:xfrm>
              <a:off x="3357571" y="4408033"/>
              <a:ext cx="185078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JB(6 </a:t>
              </a:r>
              <a:r>
                <a:rPr lang="en-US" sz="1800" dirty="0" err="1"/>
                <a:t>downto</a:t>
              </a:r>
              <a:r>
                <a:rPr lang="en-US" sz="1800" dirty="0"/>
                <a:t> 4)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957804" y="4405685"/>
              <a:ext cx="1835684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JB(3 </a:t>
              </a:r>
              <a:r>
                <a:rPr lang="en-US" sz="1800" dirty="0" err="1"/>
                <a:t>downto</a:t>
              </a:r>
              <a:r>
                <a:rPr lang="en-US" sz="1800" dirty="0"/>
                <a:t> 0)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>
              <a:off x="1840240" y="4370769"/>
              <a:ext cx="6610" cy="787637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878084" y="4419753"/>
              <a:ext cx="89863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JB(7)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590641" y="3995350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800" dirty="0" err="1"/>
                <a:t>clk</a:t>
              </a:r>
              <a:endParaRPr lang="en-US" sz="18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355223" y="4813657"/>
              <a:ext cx="185078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Y8, Y9, W9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955456" y="4811309"/>
              <a:ext cx="1835684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W7,V7-V9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75736" y="4825377"/>
              <a:ext cx="89863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Y7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92413" y="2365810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/>
                <a:t>R4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63813" y="2599332"/>
              <a:ext cx="759542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/>
                <a:t>G4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211679" y="5262390"/>
            <a:ext cx="6729180" cy="1157200"/>
            <a:chOff x="1211679" y="5262390"/>
            <a:chExt cx="6729180" cy="11572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1211679" y="5855058"/>
              <a:ext cx="6720642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1223399" y="5659858"/>
              <a:ext cx="0" cy="39040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902764" y="5659858"/>
              <a:ext cx="0" cy="39040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4582129" y="5659858"/>
              <a:ext cx="0" cy="39040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7940859" y="5659858"/>
              <a:ext cx="0" cy="39040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261494" y="5659858"/>
              <a:ext cx="0" cy="39040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3966131" y="5262390"/>
              <a:ext cx="12680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800" b="1" dirty="0" err="1"/>
                <a:t>processQ</a:t>
              </a:r>
              <a:endParaRPr lang="en-US" sz="44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965570" y="6050258"/>
              <a:ext cx="12680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1800" b="1" dirty="0"/>
                <a:t>JB</a:t>
              </a:r>
              <a:endParaRPr lang="en-US" sz="44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38059" y="5469029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893728" y="5469029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L0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593231" y="5469029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L1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276154" y="5469029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L2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396357" y="5469029"/>
              <a:ext cx="533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en-US" sz="1800" dirty="0"/>
                <a:t>255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718056" y="5865592"/>
              <a:ext cx="64020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0001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373725" y="5865592"/>
              <a:ext cx="64020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0010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073228" y="5865592"/>
              <a:ext cx="64020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0100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756151" y="5865592"/>
              <a:ext cx="64020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1000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1B41D6F-6A14-47B7-B90E-813970F924C7}"/>
                </a:ext>
              </a:extLst>
            </p:cNvPr>
            <p:cNvSpPr txBox="1"/>
            <p:nvPr/>
          </p:nvSpPr>
          <p:spPr>
            <a:xfrm>
              <a:off x="2896659" y="5463172"/>
              <a:ext cx="83915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L0=47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199CAF1-39FD-4003-AA62-CD8082FB8BB6}"/>
                </a:ext>
              </a:extLst>
            </p:cNvPr>
            <p:cNvSpPr txBox="1"/>
            <p:nvPr/>
          </p:nvSpPr>
          <p:spPr>
            <a:xfrm>
              <a:off x="4596162" y="5463172"/>
              <a:ext cx="83915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L1=95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8314470-E3E5-43C4-8A0B-2CCC0FDB0D8F}"/>
                </a:ext>
              </a:extLst>
            </p:cNvPr>
            <p:cNvSpPr txBox="1"/>
            <p:nvPr/>
          </p:nvSpPr>
          <p:spPr>
            <a:xfrm>
              <a:off x="6279085" y="5463172"/>
              <a:ext cx="94204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sz="1800" dirty="0"/>
                <a:t>L2=191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80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and Non-Gated Circuit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414038"/>
              </p:ext>
            </p:extLst>
          </p:nvPr>
        </p:nvGraphicFramePr>
        <p:xfrm>
          <a:off x="-3" y="982633"/>
          <a:ext cx="9144002" cy="6306383"/>
        </p:xfrm>
        <a:graphic>
          <a:graphicData uri="http://schemas.openxmlformats.org/drawingml/2006/table">
            <a:tbl>
              <a:tblPr/>
              <a:tblGrid>
                <a:gridCol w="9144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153">
                <a:tc>
                  <a:txBody>
                    <a:bodyPr/>
                    <a:lstStyle/>
                    <a:p>
                      <a:r>
                        <a:rPr lang="en-US" sz="1800" b="1" dirty="0"/>
                        <a:t>Combinational Realization – Non-gated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JB(3 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downto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0) &lt;=</a:t>
                      </a:r>
                      <a:r>
                        <a:rPr lang="en-US" sz="1600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"0001" when ((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&gt;= 0) and 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&lt; L0)) else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	 "0010" when ((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&gt;= L0) and 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&lt; L1)) else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	 "0100" when ((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&gt;= L1) and 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&lt; L2)) else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	 "1000";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Sequential Realization</a:t>
                      </a:r>
                      <a:r>
                        <a:rPr 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Gated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8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process(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clk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)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begin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    if 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rising_edge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clk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)) then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if (reset = '0') then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    JB(6 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downto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4) &lt;= "000";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elsif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((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&gt;= 0) and 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&lt; L0)) then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    JB(6 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downto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4) &lt;= "001";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elsif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((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&gt;= L0) and 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&lt; L1)) then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    JB(6 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downto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4) &lt;= "010";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elsif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((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&gt;= L1) and 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&lt; L2)) then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    JB(6 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downto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4) &lt;= "100";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elsif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processQ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&gt;= L2) then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    JB(6 </a:t>
                      </a:r>
                      <a:r>
                        <a:rPr lang="en-US" sz="1600" dirty="0" err="1">
                          <a:solidFill>
                            <a:schemeClr val="accent2"/>
                          </a:solidFill>
                        </a:rPr>
                        <a:t>downto</a:t>
                      </a: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 4) &lt;= "111";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	end if;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    end if;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	end process;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0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23" y="1460311"/>
            <a:ext cx="11708823" cy="433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7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2020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FB548-73D8-49EA-8FBB-3BE4ED4C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3035"/>
            <a:ext cx="9144000" cy="50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724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11798</TotalTime>
  <Words>2584</Words>
  <Application>Microsoft Office PowerPoint</Application>
  <PresentationFormat>On-screen Show (4:3)</PresentationFormat>
  <Paragraphs>348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Century Schoolbook</vt:lpstr>
      <vt:lpstr>Courier</vt:lpstr>
      <vt:lpstr>Times New Roman</vt:lpstr>
      <vt:lpstr>Trebuchet MS</vt:lpstr>
      <vt:lpstr>Wingdings</vt:lpstr>
      <vt:lpstr>1_Blank Presentation</vt:lpstr>
      <vt:lpstr>4_USAFA Standard</vt:lpstr>
      <vt:lpstr>CSCE 436 – Advanced Embedded Systems Lecture 5 – Combination of Elements and Lab Intro </vt:lpstr>
      <vt:lpstr>Lesson Outline</vt:lpstr>
      <vt:lpstr>Comparator Construction </vt:lpstr>
      <vt:lpstr>Comparator Construction</vt:lpstr>
      <vt:lpstr>Gated and Non-Gated Circuit</vt:lpstr>
      <vt:lpstr>Gated and Non-Gated Circuit</vt:lpstr>
      <vt:lpstr>Gated and Non-Gated Circuit</vt:lpstr>
      <vt:lpstr>PowerPoint Presentation</vt:lpstr>
      <vt:lpstr>PowerPoint Presentation</vt:lpstr>
      <vt:lpstr>PowerPoint Presentation</vt:lpstr>
      <vt:lpstr>Gated and Non-Gated Circuit – PMOD Connector</vt:lpstr>
      <vt:lpstr>Gated and Non-Gated Circuit – PMOD Connector</vt:lpstr>
      <vt:lpstr>Gated and Non-Gated Circuit</vt:lpstr>
      <vt:lpstr>Lab 1 Intro</vt:lpstr>
      <vt:lpstr>HW 5 – Lab 1 Prelab</vt:lpstr>
      <vt:lpstr>Lab 1 Intro – Architecture</vt:lpstr>
      <vt:lpstr>HW 5 – Lab 1 Prelab</vt:lpstr>
      <vt:lpstr>HW 5 – Lab 1 Prelab</vt:lpstr>
      <vt:lpstr>HW 5 – Lab 1 Prelab</vt:lpstr>
      <vt:lpstr>Lab 1 Intro – VGA Overview</vt:lpstr>
      <vt:lpstr>VGA Module</vt:lpstr>
      <vt:lpstr>VGA Module</vt:lpstr>
      <vt:lpstr>scopeFace Module</vt:lpstr>
      <vt:lpstr>ScopeFace Module</vt:lpstr>
      <vt:lpstr>Lab 1 Intro – Architecture</vt:lpstr>
      <vt:lpstr>Lab 1 Connections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Lesson Outline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MAJ USAF USAFA USAFA/DFEC</dc:creator>
  <cp:lastModifiedBy>Jeffrey Falkinburg</cp:lastModifiedBy>
  <cp:revision>395</cp:revision>
  <cp:lastPrinted>2014-08-12T17:37:01Z</cp:lastPrinted>
  <dcterms:created xsi:type="dcterms:W3CDTF">2001-06-27T14:08:57Z</dcterms:created>
  <dcterms:modified xsi:type="dcterms:W3CDTF">2020-01-24T15:52:36Z</dcterms:modified>
</cp:coreProperties>
</file>