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394" r:id="rId2"/>
    <p:sldId id="367" r:id="rId3"/>
    <p:sldId id="398" r:id="rId4"/>
    <p:sldId id="366" r:id="rId5"/>
    <p:sldId id="378" r:id="rId6"/>
    <p:sldId id="381" r:id="rId7"/>
    <p:sldId id="399" r:id="rId8"/>
    <p:sldId id="379" r:id="rId9"/>
    <p:sldId id="380" r:id="rId10"/>
    <p:sldId id="371" r:id="rId11"/>
    <p:sldId id="393" r:id="rId12"/>
    <p:sldId id="382" r:id="rId13"/>
    <p:sldId id="383" r:id="rId14"/>
    <p:sldId id="386" r:id="rId15"/>
    <p:sldId id="385" r:id="rId16"/>
    <p:sldId id="384" r:id="rId17"/>
    <p:sldId id="389" r:id="rId18"/>
    <p:sldId id="387" r:id="rId19"/>
    <p:sldId id="390" r:id="rId20"/>
    <p:sldId id="391" r:id="rId21"/>
    <p:sldId id="392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2E6F30D6-1EC5-4AC0-B8E3-41C1A5A7F0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6B76A75-9569-4839-82B6-D501383B85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94D46D8D-4063-4AF2-B509-E9307F7EB6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6B73C35F-68DC-4CCE-A388-AF048CF30F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5879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532BA6F7-7474-4B85-B179-A35BAC768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1238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88CD54E5-2D97-4EC6-AFD6-80F77B82C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6622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DCB57705-7682-45B0-B593-4365372FB8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C5FE169C-72EE-4AD3-8CF3-AA944DE2373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2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90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2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" name="Picture 9" descr="1505.028 Toolbox PPT_Sidebar_1a.jpg">
            <a:extLst>
              <a:ext uri="{FF2B5EF4-FFF2-40B4-BE49-F238E27FC236}">
                <a16:creationId xmlns:a16="http://schemas.microsoft.com/office/drawing/2014/main" id="{A356F0D2-8BA4-47BE-BAC4-EA6E79217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1" name="Line 15">
            <a:extLst>
              <a:ext uri="{FF2B5EF4-FFF2-40B4-BE49-F238E27FC236}">
                <a16:creationId xmlns:a16="http://schemas.microsoft.com/office/drawing/2014/main" id="{B3431A56-42F7-4CE7-9B45-2C59A99FCDC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CF6EA36E-529A-45D0-AEEC-9C78A7B74EC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 Box 43">
            <a:extLst>
              <a:ext uri="{FF2B5EF4-FFF2-40B4-BE49-F238E27FC236}">
                <a16:creationId xmlns:a16="http://schemas.microsoft.com/office/drawing/2014/main" id="{3E6BE4A9-758A-44A8-868E-76557BC38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ip_documentation/clk_wiz/v5_3/pg065-clk-wiz.pdf" TargetMode="External"/><Relationship Id="rId2" Type="http://schemas.openxmlformats.org/officeDocument/2006/relationships/hyperlink" Target="https://www.xilinx.com/products/intellectual-property/clocking_wizard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tl.mit.edu/Courses/6.111/labkit/vga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colorcodes.com/" TargetMode="External"/><Relationship Id="rId2" Type="http://schemas.openxmlformats.org/officeDocument/2006/relationships/hyperlink" Target="https://w3schools.sinsixx.com/html/html_colornames.asp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F1DBFC-AB1C-4721-9369-BE1A83862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E019F-BA8A-4BD7-A7E8-286A15EEC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031" y="2286000"/>
            <a:ext cx="5902569" cy="1905000"/>
          </a:xfrm>
        </p:spPr>
        <p:txBody>
          <a:bodyPr/>
          <a:lstStyle/>
          <a:p>
            <a:r>
              <a:rPr lang="en-US" sz="4000" dirty="0"/>
              <a:t>CSCE 436 – Advanced Embedded Systems</a:t>
            </a:r>
            <a:br>
              <a:rPr lang="en-US" sz="4000" dirty="0"/>
            </a:br>
            <a:r>
              <a:rPr lang="en-US" sz="4000" dirty="0"/>
              <a:t>Lab 1 Supplement</a:t>
            </a:r>
          </a:p>
        </p:txBody>
      </p:sp>
    </p:spTree>
    <p:extLst>
      <p:ext uri="{BB962C8B-B14F-4D97-AF65-F5344CB8AC3E}">
        <p14:creationId xmlns:p14="http://schemas.microsoft.com/office/powerpoint/2010/main" val="196450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3" y="1539748"/>
            <a:ext cx="8661728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1662762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40751" y="5213447"/>
            <a:ext cx="1050878" cy="982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   Buttons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101764" y="2376993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Power		        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152642" y="1833356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HDMI Out</a:t>
            </a: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224604" y="5704767"/>
            <a:ext cx="805200" cy="4959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USB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Prog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445477" y="3220870"/>
            <a:ext cx="477650" cy="4185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CPU Reset</a:t>
            </a:r>
          </a:p>
        </p:txBody>
      </p:sp>
    </p:spTree>
    <p:extLst>
      <p:ext uri="{BB962C8B-B14F-4D97-AF65-F5344CB8AC3E}">
        <p14:creationId xmlns:p14="http://schemas.microsoft.com/office/powerpoint/2010/main" val="122515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Xilinx Clocking Wizard Page:</a:t>
            </a:r>
          </a:p>
          <a:p>
            <a:pPr lvl="1"/>
            <a:r>
              <a:rPr lang="en-US" b="0" dirty="0">
                <a:hlinkClick r:id="rId2"/>
              </a:rPr>
              <a:t>https://www.xilinx.com/products/intellectual-property/clocking_wizard.html</a:t>
            </a:r>
            <a:endParaRPr lang="en-US" b="0" dirty="0"/>
          </a:p>
          <a:p>
            <a:r>
              <a:rPr lang="en-US" dirty="0"/>
              <a:t>Clocking Wizard v5.3 - </a:t>
            </a:r>
            <a:r>
              <a:rPr lang="en-US" dirty="0" err="1"/>
              <a:t>LogiCORE</a:t>
            </a:r>
            <a:r>
              <a:rPr lang="en-US" dirty="0"/>
              <a:t> IP Product Guide:</a:t>
            </a:r>
            <a:endParaRPr lang="en-US" b="0" dirty="0">
              <a:hlinkClick r:id="rId3"/>
            </a:endParaRPr>
          </a:p>
          <a:p>
            <a:pPr lvl="1"/>
            <a:r>
              <a:rPr lang="en-US" b="0" dirty="0">
                <a:hlinkClick r:id="rId3"/>
              </a:rPr>
              <a:t>https://www.xilinx.com/support/documentation/ip_documentation/clk_wiz/v5_3/pg065-clk-wiz.pdf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IP Catalog</a:t>
            </a:r>
          </a:p>
          <a:p>
            <a:r>
              <a:rPr lang="en-US" dirty="0"/>
              <a:t>Search for Clocking Wizard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2703535"/>
            <a:ext cx="2149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59858" y="3702633"/>
            <a:ext cx="1383341" cy="28805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60347"/>
            <a:ext cx="7502219" cy="49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42679" y="2528582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42679" y="2741337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2596" y="2051254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" y="1480457"/>
            <a:ext cx="7328202" cy="49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3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" y="1489728"/>
            <a:ext cx="7290254" cy="49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86812" y="27273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85311" y="28797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3810" y="30321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10692" y="303215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0692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3810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68938"/>
            <a:ext cx="7362825" cy="49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1" y="1484733"/>
            <a:ext cx="7299778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1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8" y="1474012"/>
            <a:ext cx="7322064" cy="49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11506" y="618819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/>
              <a:t>1 –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1241949"/>
            <a:ext cx="9140657" cy="56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Declaration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 Clock Wizard Component Instantiation Using Xilinx </a:t>
            </a:r>
            <a:r>
              <a:rPr lang="en-US" sz="1800" dirty="0" err="1">
                <a:solidFill>
                  <a:srgbClr val="00B050"/>
                </a:solidFill>
              </a:rPr>
              <a:t>Vivado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/>
              <a:t>    component clk_wiz_0 is</a:t>
            </a:r>
          </a:p>
          <a:p>
            <a:pPr marL="0" indent="0">
              <a:buNone/>
            </a:pPr>
            <a:r>
              <a:rPr lang="en-US" sz="1800" dirty="0"/>
              <a:t>    Port (</a:t>
            </a:r>
          </a:p>
          <a:p>
            <a:pPr marL="0" indent="0">
              <a:buNone/>
            </a:pPr>
            <a:r>
              <a:rPr lang="en-US" sz="1800" dirty="0"/>
              <a:t>        clk_in1 : in STD_LOGIC;</a:t>
            </a:r>
          </a:p>
          <a:p>
            <a:pPr marL="0" indent="0">
              <a:buNone/>
            </a:pPr>
            <a:r>
              <a:rPr lang="en-US" sz="1800" dirty="0"/>
              <a:t>        clk_out1 : out STD_LOGIC;</a:t>
            </a:r>
          </a:p>
          <a:p>
            <a:pPr marL="0" indent="0">
              <a:buNone/>
            </a:pPr>
            <a:r>
              <a:rPr lang="en-US" sz="1800" dirty="0"/>
              <a:t>        clk_out2 : out STD_LOGIC;</a:t>
            </a:r>
          </a:p>
          <a:p>
            <a:pPr marL="0" indent="0">
              <a:buNone/>
            </a:pPr>
            <a:r>
              <a:rPr lang="en-US" sz="1800" dirty="0"/>
              <a:t>        clk_out3 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resetn</a:t>
            </a:r>
            <a:r>
              <a:rPr lang="en-US" sz="1800" dirty="0"/>
              <a:t> : in STD_LOGIC);</a:t>
            </a:r>
          </a:p>
          <a:p>
            <a:pPr marL="0" indent="0">
              <a:buNone/>
            </a:pPr>
            <a:r>
              <a:rPr lang="en-US" sz="1800" dirty="0"/>
              <a:t>     end component; </a:t>
            </a:r>
          </a:p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Digital Clocking Wizard using Xilinx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creates 25Mhz pixel clock and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-- 125MHz HDMI serial output clocks from 100MHz system clock. The Digital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Clocking Wizard is in the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IP Catalog.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mmcm_adv_inst_display_clocks</a:t>
            </a:r>
            <a:r>
              <a:rPr lang="en-US" sz="1600" dirty="0"/>
              <a:t>: clk_wiz_0</a:t>
            </a:r>
          </a:p>
          <a:p>
            <a:pPr marL="0" indent="0">
              <a:buNone/>
            </a:pPr>
            <a:r>
              <a:rPr lang="en-US" sz="1600" dirty="0"/>
              <a:t>        Port Map (</a:t>
            </a:r>
          </a:p>
          <a:p>
            <a:pPr marL="0" indent="0">
              <a:buNone/>
            </a:pPr>
            <a:r>
              <a:rPr lang="en-US" sz="1600" dirty="0"/>
              <a:t>            clk_in1 =&gt; </a:t>
            </a:r>
            <a:r>
              <a:rPr lang="en-US" sz="1600" dirty="0" err="1"/>
              <a:t>clk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clk_out1 =&gt; </a:t>
            </a:r>
            <a:r>
              <a:rPr lang="en-US" sz="1600" dirty="0" err="1"/>
              <a:t>pixel_clk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-- 25Mhz pixel clock</a:t>
            </a:r>
          </a:p>
          <a:p>
            <a:pPr marL="0" indent="0">
              <a:buNone/>
            </a:pPr>
            <a:r>
              <a:rPr lang="en-US" sz="1600" dirty="0"/>
              <a:t>            clk_out2 =&gt; </a:t>
            </a:r>
            <a:r>
              <a:rPr lang="en-US" sz="1600" dirty="0" err="1"/>
              <a:t>serialize_clk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</a:t>
            </a:r>
          </a:p>
          <a:p>
            <a:pPr marL="0" indent="0">
              <a:buNone/>
            </a:pPr>
            <a:r>
              <a:rPr lang="en-US" sz="1600" dirty="0"/>
              <a:t>            clk_out3 =&gt; </a:t>
            </a:r>
            <a:r>
              <a:rPr lang="en-US" sz="1600" dirty="0" err="1"/>
              <a:t>serialize_clk_n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 180 					degrees out of phase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  <a:r>
              <a:rPr lang="en-US" sz="1600" dirty="0" err="1"/>
              <a:t>resetn</a:t>
            </a:r>
            <a:r>
              <a:rPr lang="en-US" sz="1600" dirty="0"/>
              <a:t> =&gt; </a:t>
            </a:r>
            <a:r>
              <a:rPr lang="en-US" sz="1600" dirty="0" err="1"/>
              <a:t>reset_n</a:t>
            </a:r>
            <a:r>
              <a:rPr lang="en-US" sz="1600" dirty="0"/>
              <a:t>);  </a:t>
            </a:r>
            <a:r>
              <a:rPr lang="en-US" sz="1600" dirty="0">
                <a:solidFill>
                  <a:srgbClr val="00B050"/>
                </a:solidFill>
              </a:rPr>
              <a:t>-- active low reset for </a:t>
            </a:r>
            <a:r>
              <a:rPr lang="en-US" sz="1600" dirty="0" err="1">
                <a:solidFill>
                  <a:srgbClr val="00B050"/>
                </a:solidFill>
              </a:rPr>
              <a:t>Nexys</a:t>
            </a:r>
            <a:r>
              <a:rPr lang="en-US" sz="1600" dirty="0">
                <a:solidFill>
                  <a:srgbClr val="00B050"/>
                </a:solidFill>
              </a:rPr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3" y="1539748"/>
            <a:ext cx="8999409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4375" y="2990850"/>
            <a:ext cx="6096000" cy="2748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VGA</a:t>
            </a: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VGA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http://www-mtl.mit.edu/Courses/6.111/labkit/vga.shtml</a:t>
            </a: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entity </a:t>
            </a:r>
            <a:r>
              <a:rPr lang="en-US" sz="1400" dirty="0" err="1"/>
              <a:t>vga</a:t>
            </a:r>
            <a:r>
              <a:rPr lang="en-US" sz="1400" dirty="0"/>
              <a:t> is</a:t>
            </a:r>
          </a:p>
          <a:p>
            <a:pPr marL="0" indent="0">
              <a:buNone/>
            </a:pPr>
            <a:r>
              <a:rPr lang="en-US" sz="1400" dirty="0"/>
              <a:t>	Port(	</a:t>
            </a:r>
            <a:r>
              <a:rPr lang="en-US" sz="1400" dirty="0" err="1"/>
              <a:t>clk</a:t>
            </a:r>
            <a:r>
              <a:rPr lang="en-US" sz="1400" dirty="0"/>
              <a:t>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reset_n</a:t>
            </a:r>
            <a:r>
              <a:rPr lang="en-US" sz="1400" dirty="0"/>
              <a:t> 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h_sync</a:t>
            </a:r>
            <a:r>
              <a:rPr lang="en-US" sz="1400" dirty="0"/>
              <a:t> 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v_sync</a:t>
            </a:r>
            <a:r>
              <a:rPr lang="en-US" sz="1400" dirty="0"/>
              <a:t> : out  STD_LOGIC; </a:t>
            </a:r>
          </a:p>
          <a:p>
            <a:pPr marL="0" indent="0">
              <a:buNone/>
            </a:pPr>
            <a:r>
              <a:rPr lang="en-US" sz="1400" dirty="0"/>
              <a:t>		blank : out  STD_LOGIC;</a:t>
            </a:r>
          </a:p>
          <a:p>
            <a:pPr marL="0" indent="0">
              <a:buNone/>
            </a:pPr>
            <a:r>
              <a:rPr lang="en-US" sz="1400" dirty="0"/>
              <a:t>		r: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g: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b: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trigger_time</a:t>
            </a:r>
            <a:r>
              <a:rPr lang="en-US" sz="1400" dirty="0"/>
              <a:t>: in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trigger_volt</a:t>
            </a:r>
            <a:r>
              <a:rPr lang="en-US" sz="1400" dirty="0"/>
              <a:t>: in unsigned 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row: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column: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ch1: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ch1_enb: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ch2_enb: in </a:t>
            </a:r>
            <a:r>
              <a:rPr lang="en-US" sz="1400" dirty="0" err="1"/>
              <a:t>std_logic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end </a:t>
            </a:r>
            <a:r>
              <a:rPr lang="en-US" sz="1400" dirty="0" err="1"/>
              <a:t>vga</a:t>
            </a:r>
            <a:r>
              <a:rPr lang="en-US" sz="14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8762"/>
              </p:ext>
            </p:extLst>
          </p:nvPr>
        </p:nvGraphicFramePr>
        <p:xfrm>
          <a:off x="68238" y="1482109"/>
          <a:ext cx="9007522" cy="5133920"/>
        </p:xfrm>
        <a:graphic>
          <a:graphicData uri="http://schemas.openxmlformats.org/drawingml/2006/table">
            <a:tbl>
              <a:tblPr/>
              <a:tblGrid>
                <a:gridCol w="8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voltage. This value is passed to the scopeFace module so that a yellow arrow (see Trigger Level Marker in the screen show) on the vertical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1-bit signal signals the VGA module to draw the channel 2 signal on the scope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pixel. When the value is 1, draw a green pixel on the display at the current row, column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8-bit green intensity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Column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blank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blank signal for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position. Its the logical OR of the </a:t>
                      </a:r>
                      <a:r>
                        <a:rPr lang="en-US" sz="1200" dirty="0" err="1">
                          <a:effectLst/>
                        </a:rPr>
                        <a:t>h_blank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v_blank</a:t>
                      </a:r>
                      <a:r>
                        <a:rPr lang="en-US" sz="1200" dirty="0">
                          <a:effectLst/>
                        </a:rPr>
                        <a:t> signals.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h_synch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h_synch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v_synch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v_synch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9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VGA component contains a pair of cascaded counters which generate the row and column values of the current pixel being displayed. The row and column values are used to generate the blank, </a:t>
                      </a:r>
                      <a:r>
                        <a:rPr lang="en-US" sz="1200" dirty="0" err="1">
                          <a:effectLst/>
                        </a:rPr>
                        <a:t>h_synch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v_synch</a:t>
                      </a:r>
                      <a:r>
                        <a:rPr lang="en-US" sz="1200" dirty="0">
                          <a:effectLst/>
                        </a:rPr>
                        <a:t> signals according to the Figures above.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(more on this below), takes the row and column values (along with some other information) and generates the R,G,B color of that pixel. The three </a:t>
                      </a:r>
                      <a:r>
                        <a:rPr lang="en-US" sz="1200" dirty="0" err="1">
                          <a:effectLst/>
                        </a:rPr>
                        <a:t>muxes</a:t>
                      </a:r>
                      <a:r>
                        <a:rPr lang="en-US" sz="1200" dirty="0">
                          <a:effectLst/>
                        </a:rPr>
                        <a:t> on the output of the R,G,B output of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output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R,G,B values for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values within the 640x480 displayable region, or 0's for values outside this region.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3" y="1539748"/>
            <a:ext cx="8661728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901980" y="3300918"/>
            <a:ext cx="1260696" cy="23378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ScopeFace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entity </a:t>
            </a:r>
            <a:r>
              <a:rPr lang="en-US" sz="1800" dirty="0" err="1"/>
              <a:t>scopeFace</a:t>
            </a:r>
            <a:r>
              <a:rPr lang="en-US" sz="1800" dirty="0"/>
              <a:t> is</a:t>
            </a:r>
          </a:p>
          <a:p>
            <a:pPr marL="0" indent="0">
              <a:buNone/>
            </a:pPr>
            <a:r>
              <a:rPr lang="en-US" sz="1800" dirty="0"/>
              <a:t>    Port ( row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column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trigger_volt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trigger_time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r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g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b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ch1: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ch1_enb: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ch2_enb: in </a:t>
            </a:r>
            <a:r>
              <a:rPr lang="en-US" sz="1800" dirty="0" err="1"/>
              <a:t>std_logic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scopeFace</a:t>
            </a:r>
            <a:r>
              <a:rPr lang="en-US" sz="18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860601"/>
              </p:ext>
            </p:extLst>
          </p:nvPr>
        </p:nvGraphicFramePr>
        <p:xfrm>
          <a:off x="150118" y="1460305"/>
          <a:ext cx="8857403" cy="4954142"/>
        </p:xfrm>
        <a:graphic>
          <a:graphicData uri="http://schemas.openxmlformats.org/drawingml/2006/table">
            <a:tbl>
              <a:tblPr/>
              <a:tblGrid>
                <a:gridCol w="10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a 10-bit unsigned value representing the trigger voltage. This value is passed to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module so that a yellow arrow (see Trigger Level Marker in the screen show) on the vertical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2 signal on the scope for this row,column pixel. When the value is 1, draw a green pixel on the display at the current row, 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G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green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Column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4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takes in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coordinates of the display and generates the R,G,B values at that screen coordinate. For example, if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= 20,20 then the R,G,B output should be 0xFF,0xFF,0xFF (white) because the upper left corner of the </a:t>
                      </a:r>
                      <a:r>
                        <a:rPr lang="en-US" sz="1200" dirty="0" err="1">
                          <a:effectLst/>
                        </a:rPr>
                        <a:t>O'scope</a:t>
                      </a:r>
                      <a:r>
                        <a:rPr lang="en-US" sz="1200" dirty="0">
                          <a:effectLst/>
                        </a:rPr>
                        <a:t> grid display is white. Note, you can get the RGB values for common colors at </a:t>
                      </a:r>
                      <a:r>
                        <a:rPr lang="en-US" sz="1200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 website or </a:t>
                      </a:r>
                      <a:r>
                        <a:rPr lang="en-US" sz="1200" dirty="0">
                          <a:effectLst/>
                          <a:hlinkClick r:id="rId3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 website.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4990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11414</TotalTime>
  <Words>1700</Words>
  <Application>Microsoft Office PowerPoint</Application>
  <PresentationFormat>On-screen Show (4:3)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Schoolbook</vt:lpstr>
      <vt:lpstr>Times New Roman</vt:lpstr>
      <vt:lpstr>Wingdings</vt:lpstr>
      <vt:lpstr>1_Blank Presentation</vt:lpstr>
      <vt:lpstr>CSCE 436 – Advanced Embedded Systems Lab 1 Supplement</vt:lpstr>
      <vt:lpstr>Lab 1 – Overview</vt:lpstr>
      <vt:lpstr>Lab 1 Intro – Architecture</vt:lpstr>
      <vt:lpstr>Lab 1 Intro – VGA Overview</vt:lpstr>
      <vt:lpstr>VGA Module</vt:lpstr>
      <vt:lpstr>VGA Module</vt:lpstr>
      <vt:lpstr>Lab 1 Intro – Architecture</vt:lpstr>
      <vt:lpstr>scopeFace Module</vt:lpstr>
      <vt:lpstr>ScopeFace Module</vt:lpstr>
      <vt:lpstr>Lab 1 Intro – Architecture</vt:lpstr>
      <vt:lpstr>Lab 1 Connections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387</cp:revision>
  <cp:lastPrinted>2014-08-12T17:37:01Z</cp:lastPrinted>
  <dcterms:created xsi:type="dcterms:W3CDTF">2001-06-27T14:08:57Z</dcterms:created>
  <dcterms:modified xsi:type="dcterms:W3CDTF">2020-01-24T15:57:21Z</dcterms:modified>
</cp:coreProperties>
</file>