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700" r:id="rId2"/>
  </p:sldMasterIdLst>
  <p:notesMasterIdLst>
    <p:notesMasterId r:id="rId49"/>
  </p:notesMasterIdLst>
  <p:handoutMasterIdLst>
    <p:handoutMasterId r:id="rId50"/>
  </p:handoutMasterIdLst>
  <p:sldIdLst>
    <p:sldId id="372" r:id="rId3"/>
    <p:sldId id="395" r:id="rId4"/>
    <p:sldId id="396" r:id="rId5"/>
    <p:sldId id="430" r:id="rId6"/>
    <p:sldId id="429" r:id="rId7"/>
    <p:sldId id="433" r:id="rId8"/>
    <p:sldId id="434" r:id="rId9"/>
    <p:sldId id="427" r:id="rId10"/>
    <p:sldId id="428" r:id="rId11"/>
    <p:sldId id="431" r:id="rId12"/>
    <p:sldId id="432" r:id="rId13"/>
    <p:sldId id="397" r:id="rId14"/>
    <p:sldId id="398" r:id="rId15"/>
    <p:sldId id="399" r:id="rId16"/>
    <p:sldId id="435" r:id="rId17"/>
    <p:sldId id="436" r:id="rId18"/>
    <p:sldId id="437" r:id="rId19"/>
    <p:sldId id="438" r:id="rId20"/>
    <p:sldId id="400" r:id="rId21"/>
    <p:sldId id="439" r:id="rId22"/>
    <p:sldId id="401" r:id="rId23"/>
    <p:sldId id="402" r:id="rId24"/>
    <p:sldId id="403" r:id="rId25"/>
    <p:sldId id="404" r:id="rId26"/>
    <p:sldId id="405" r:id="rId27"/>
    <p:sldId id="406" r:id="rId28"/>
    <p:sldId id="407" r:id="rId29"/>
    <p:sldId id="408" r:id="rId30"/>
    <p:sldId id="409" r:id="rId31"/>
    <p:sldId id="410" r:id="rId32"/>
    <p:sldId id="411" r:id="rId33"/>
    <p:sldId id="412" r:id="rId34"/>
    <p:sldId id="413" r:id="rId35"/>
    <p:sldId id="414" r:id="rId36"/>
    <p:sldId id="415" r:id="rId37"/>
    <p:sldId id="416" r:id="rId38"/>
    <p:sldId id="417" r:id="rId39"/>
    <p:sldId id="418" r:id="rId40"/>
    <p:sldId id="419" r:id="rId41"/>
    <p:sldId id="420" r:id="rId42"/>
    <p:sldId id="421" r:id="rId43"/>
    <p:sldId id="422" r:id="rId44"/>
    <p:sldId id="423" r:id="rId45"/>
    <p:sldId id="424" r:id="rId46"/>
    <p:sldId id="425" r:id="rId47"/>
    <p:sldId id="426" r:id="rId48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1860" y="-4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58B39FB-84CC-4C5A-B5B1-8154B121495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20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437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5874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475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Line 28"/>
          <p:cNvSpPr>
            <a:spLocks noChangeShapeType="1"/>
          </p:cNvSpPr>
          <p:nvPr/>
        </p:nvSpPr>
        <p:spPr bwMode="auto">
          <a:xfrm>
            <a:off x="381000" y="12319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802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62550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33805" name="Rectangle 13"/>
          <p:cNvSpPr>
            <a:spLocks noGrp="1" noChangeArrowheads="1"/>
          </p:cNvSpPr>
          <p:nvPr>
            <p:ph type="ctrTitle"/>
          </p:nvPr>
        </p:nvSpPr>
        <p:spPr>
          <a:xfrm>
            <a:off x="3848100" y="2286000"/>
            <a:ext cx="4762500" cy="19050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Briefing Topic 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1112311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30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403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30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7837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30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6384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30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7028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30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1017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30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655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30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047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957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30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5634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30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1060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30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6282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30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662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158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749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717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296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254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6749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4971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1/30/2017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499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7" name="Text Box 43"/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>
                <a:solidFill>
                  <a:srgbClr val="000000"/>
                </a:solidFill>
                <a:latin typeface="Century Schoolbook" pitchFamily="18" charset="0"/>
              </a:rPr>
              <a:t>I n t e g r i t y  -  S e r v i c e  -  E x c e l </a:t>
            </a:r>
            <a:r>
              <a:rPr lang="en-US" sz="1600" b="1" i="1" dirty="0" err="1">
                <a:solidFill>
                  <a:srgbClr val="000000"/>
                </a:solidFill>
                <a:latin typeface="Century Schoolbook" pitchFamily="18" charset="0"/>
              </a:rPr>
              <a:t>l</a:t>
            </a: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 e n c e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9" name="Picture 2" descr="C:\Users\Ashley.Murphy\Desktop\USAFA%20Logo%20v%203%20line%20CMYK.pn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601" y="76202"/>
            <a:ext cx="1065031" cy="1213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334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iming>
    <p:tnLst>
      <p:par>
        <p:cTn id="1" dur="indefinite" restart="never" nodeType="tmRoot"/>
      </p:par>
    </p:tnLst>
  </p:timing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" name="Rectangle 13"/>
          <p:cNvSpPr txBox="1">
            <a:spLocks noChangeArrowheads="1"/>
          </p:cNvSpPr>
          <p:nvPr/>
        </p:nvSpPr>
        <p:spPr bwMode="auto">
          <a:xfrm>
            <a:off x="3070748" y="1774211"/>
            <a:ext cx="5581888" cy="2854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C2D8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9pPr>
          </a:lstStyle>
          <a:p>
            <a:pPr algn="ctr"/>
            <a:r>
              <a:rPr lang="en-US" sz="4000" kern="0" dirty="0">
                <a:effectLst/>
                <a:latin typeface="Trebuchet MS" panose="020B0603020202020204" pitchFamily="34" charset="0"/>
              </a:rPr>
              <a:t>ECE 383 – Embedded Computer Systems II</a:t>
            </a:r>
            <a:br>
              <a:rPr lang="en-US" sz="4000" kern="0" dirty="0">
                <a:effectLst/>
                <a:latin typeface="Trebuchet MS" panose="020B0603020202020204" pitchFamily="34" charset="0"/>
              </a:rPr>
            </a:br>
            <a:r>
              <a:rPr lang="en-US" sz="3600" kern="0" dirty="0">
                <a:effectLst/>
                <a:latin typeface="Trebuchet MS" panose="020B0603020202020204" pitchFamily="34" charset="0"/>
              </a:rPr>
              <a:t>Lecture </a:t>
            </a:r>
            <a:r>
              <a:rPr lang="en-US" sz="3600" kern="0" dirty="0" smtClean="0">
                <a:effectLst/>
                <a:latin typeface="Trebuchet MS" panose="020B0603020202020204" pitchFamily="34" charset="0"/>
              </a:rPr>
              <a:t>9 </a:t>
            </a:r>
            <a:r>
              <a:rPr lang="en-US" sz="3600" kern="0" dirty="0">
                <a:effectLst/>
                <a:latin typeface="Trebuchet MS" panose="020B0603020202020204" pitchFamily="34" charset="0"/>
              </a:rPr>
              <a:t>– Finite State Machines</a:t>
            </a:r>
          </a:p>
        </p:txBody>
      </p:sp>
      <p:sp>
        <p:nvSpPr>
          <p:cNvPr id="6" name="Slide Number Placeholder 21"/>
          <p:cNvSpPr txBox="1">
            <a:spLocks/>
          </p:cNvSpPr>
          <p:nvPr/>
        </p:nvSpPr>
        <p:spPr>
          <a:xfrm>
            <a:off x="8551335" y="6521450"/>
            <a:ext cx="592667" cy="336550"/>
          </a:xfrm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7580031-58D8-4E1D-BF97-18519902E6F9}" type="slidenum">
              <a:rPr lang="en-US" smtClean="0">
                <a:solidFill>
                  <a:srgbClr val="000000"/>
                </a:solidFill>
                <a:latin typeface="Trebuchet MS" panose="020B0603020202020204" pitchFamily="34" charset="0"/>
              </a:rPr>
              <a:pPr algn="ctr">
                <a:defRPr/>
              </a:pPr>
              <a:t>1</a:t>
            </a:fld>
            <a:endParaRPr lang="en-US" dirty="0">
              <a:solidFill>
                <a:srgbClr val="0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Line 14"/>
          <p:cNvSpPr>
            <a:spLocks noChangeShapeType="1"/>
          </p:cNvSpPr>
          <p:nvPr/>
        </p:nvSpPr>
        <p:spPr bwMode="auto">
          <a:xfrm>
            <a:off x="382200" y="6316000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Line 14"/>
          <p:cNvSpPr>
            <a:spLocks noChangeShapeType="1"/>
          </p:cNvSpPr>
          <p:nvPr/>
        </p:nvSpPr>
        <p:spPr bwMode="auto">
          <a:xfrm>
            <a:off x="382200" y="1567588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4159624" y="4743733"/>
            <a:ext cx="4508500" cy="1489075"/>
          </a:xfrm>
        </p:spPr>
        <p:txBody>
          <a:bodyPr anchor="ctr">
            <a:normAutofit lnSpcReduction="10000"/>
          </a:bodyPr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 dirty="0" smtClean="0"/>
              <a:t>Maj Jeffrey </a:t>
            </a:r>
            <a:r>
              <a:rPr lang="en-US" dirty="0"/>
              <a:t>Falkinburg</a:t>
            </a:r>
            <a:br>
              <a:rPr lang="en-US" dirty="0"/>
            </a:br>
            <a:r>
              <a:rPr lang="en-US" dirty="0"/>
              <a:t>Room 2E46E</a:t>
            </a:r>
            <a:br>
              <a:rPr lang="en-US" dirty="0"/>
            </a:br>
            <a:r>
              <a:rPr lang="en-US" dirty="0" smtClean="0"/>
              <a:t>333-9193</a:t>
            </a:r>
          </a:p>
        </p:txBody>
      </p:sp>
      <p:pic>
        <p:nvPicPr>
          <p:cNvPr id="1026" name="Picture 2" descr="https://sharepoint.usafa.edu/hq/CM/Shared%20Documents/Logo/USAFA%20Logo%20v%203%20line%20CMYK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812" y="2281517"/>
            <a:ext cx="2973096" cy="3389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2293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455420"/>
            <a:ext cx="4876800" cy="411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1"/>
          <p:cNvSpPr>
            <a:spLocks noChangeArrowheads="1"/>
          </p:cNvSpPr>
          <p:nvPr/>
        </p:nvSpPr>
        <p:spPr bwMode="auto">
          <a:xfrm>
            <a:off x="914400" y="5624513"/>
            <a:ext cx="4033838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/>
              <a:t>Figure 3.39 Maximum delay for setup time constraint</a:t>
            </a:r>
            <a:endParaRPr lang="en-US" altLang="en-US" sz="12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11350" y="76200"/>
            <a:ext cx="6781800" cy="1143000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9pPr>
          </a:lstStyle>
          <a:p>
            <a:r>
              <a:rPr lang="en-US" kern="0" dirty="0" smtClean="0"/>
              <a:t>Time Clock to Q</a:t>
            </a:r>
          </a:p>
          <a:p>
            <a:r>
              <a:rPr lang="en-US" kern="0" dirty="0" smtClean="0"/>
              <a:t>Propagation Delay</a:t>
            </a:r>
            <a:endParaRPr lang="en-US" kern="0" dirty="0"/>
          </a:p>
        </p:txBody>
      </p:sp>
      <p:sp>
        <p:nvSpPr>
          <p:cNvPr id="8" name="Footer Placeholder 1"/>
          <p:cNvSpPr txBox="1">
            <a:spLocks/>
          </p:cNvSpPr>
          <p:nvPr/>
        </p:nvSpPr>
        <p:spPr>
          <a:xfrm>
            <a:off x="86783" y="6182791"/>
            <a:ext cx="3613149" cy="238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9pPr>
          </a:lstStyle>
          <a:p>
            <a:pPr eaLnBrk="1" hangingPunct="1"/>
            <a:r>
              <a:rPr lang="en-US" altLang="en-US" sz="1000" dirty="0" smtClean="0">
                <a:solidFill>
                  <a:srgbClr val="000000"/>
                </a:solidFill>
              </a:rPr>
              <a:t>Copyright © 2013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26778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456300"/>
            <a:ext cx="4876800" cy="463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Rectangle 1"/>
          <p:cNvSpPr>
            <a:spLocks noChangeArrowheads="1"/>
          </p:cNvSpPr>
          <p:nvPr/>
        </p:nvSpPr>
        <p:spPr bwMode="auto">
          <a:xfrm>
            <a:off x="914400" y="5853113"/>
            <a:ext cx="391795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/>
              <a:t>Figure 3.40 Minimum delay for hold time constraint</a:t>
            </a:r>
            <a:endParaRPr lang="en-US" altLang="en-US" sz="12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11350" y="76200"/>
            <a:ext cx="6781800" cy="1143000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9pPr>
          </a:lstStyle>
          <a:p>
            <a:r>
              <a:rPr lang="en-US" kern="0" dirty="0" smtClean="0"/>
              <a:t>Time Clock to Q</a:t>
            </a:r>
          </a:p>
          <a:p>
            <a:r>
              <a:rPr lang="en-US" kern="0" dirty="0" smtClean="0"/>
              <a:t>Contamination Delay</a:t>
            </a:r>
            <a:endParaRPr lang="en-US" kern="0" dirty="0"/>
          </a:p>
        </p:txBody>
      </p:sp>
      <p:sp>
        <p:nvSpPr>
          <p:cNvPr id="6" name="Footer Placeholder 1"/>
          <p:cNvSpPr txBox="1">
            <a:spLocks/>
          </p:cNvSpPr>
          <p:nvPr/>
        </p:nvSpPr>
        <p:spPr>
          <a:xfrm>
            <a:off x="86783" y="6182791"/>
            <a:ext cx="3613149" cy="238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9pPr>
          </a:lstStyle>
          <a:p>
            <a:pPr eaLnBrk="1" hangingPunct="1"/>
            <a:r>
              <a:rPr lang="en-US" altLang="en-US" sz="1000" dirty="0" smtClean="0">
                <a:solidFill>
                  <a:srgbClr val="000000"/>
                </a:solidFill>
              </a:rPr>
              <a:t>Copyright © 2013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86822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 Flip Flop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smtClean="0"/>
              <a:t>What type of D Flip Flop is this?</a:t>
            </a:r>
          </a:p>
          <a:p>
            <a:r>
              <a:rPr lang="en-US" b="0" dirty="0" smtClean="0"/>
              <a:t>Fill in waveform!</a:t>
            </a:r>
          </a:p>
          <a:p>
            <a:endParaRPr lang="en-US" b="0" dirty="0"/>
          </a:p>
          <a:p>
            <a:endParaRPr lang="en-US" b="0" dirty="0" smtClean="0"/>
          </a:p>
          <a:p>
            <a:endParaRPr lang="en-US" b="0" dirty="0"/>
          </a:p>
          <a:p>
            <a:endParaRPr lang="en-US" b="0" dirty="0" smtClean="0"/>
          </a:p>
          <a:p>
            <a:endParaRPr lang="en-US" b="0" dirty="0"/>
          </a:p>
          <a:p>
            <a:endParaRPr lang="en-US" b="0" dirty="0" smtClean="0"/>
          </a:p>
          <a:p>
            <a:r>
              <a:rPr lang="en-US" b="0" dirty="0" err="1" smtClean="0"/>
              <a:t>T</a:t>
            </a:r>
            <a:r>
              <a:rPr lang="en-US" b="0" baseline="-25000" dirty="0" err="1" smtClean="0"/>
              <a:t>su</a:t>
            </a:r>
            <a:r>
              <a:rPr lang="en-US" b="0" dirty="0" smtClean="0"/>
              <a:t>, </a:t>
            </a:r>
            <a:r>
              <a:rPr lang="en-US" b="0" dirty="0" err="1" smtClean="0"/>
              <a:t>T</a:t>
            </a:r>
            <a:r>
              <a:rPr lang="en-US" b="0" baseline="-25000" dirty="0" err="1" smtClean="0"/>
              <a:t>h</a:t>
            </a:r>
            <a:r>
              <a:rPr lang="en-US" b="0" dirty="0" smtClean="0"/>
              <a:t>, </a:t>
            </a:r>
            <a:r>
              <a:rPr lang="en-US" b="0" dirty="0" err="1" smtClean="0"/>
              <a:t>T</a:t>
            </a:r>
            <a:r>
              <a:rPr lang="en-US" b="0" baseline="-25000" dirty="0" err="1" smtClean="0"/>
              <a:t>pd</a:t>
            </a:r>
            <a:endParaRPr lang="en-US" b="0" baseline="-250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 descr="http://ece.ninja/383/lecture/img/lecture09-7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4776" y="2474927"/>
            <a:ext cx="9248775" cy="261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9749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Finite State Machine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79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Finite State Machine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smtClean="0"/>
              <a:t>Finite State Machine (FSM) – most general form of a sequential circuit, a circuit whose output is a function of input and an internal state</a:t>
            </a:r>
          </a:p>
          <a:p>
            <a:r>
              <a:rPr lang="en-US" b="0" dirty="0" smtClean="0"/>
              <a:t>Moore or Mealy?</a:t>
            </a:r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2" descr="http://ece.ninja/383/lecture/img/lecture09-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6761" y="3157461"/>
            <a:ext cx="5950478" cy="3256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4105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Finite State </a:t>
            </a:r>
            <a:r>
              <a:rPr lang="en-US" dirty="0" smtClean="0"/>
              <a:t>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FSM – </a:t>
            </a:r>
            <a:r>
              <a:rPr lang="en-US" u="sng" dirty="0"/>
              <a:t>M</a:t>
            </a:r>
            <a:r>
              <a:rPr lang="en-US" dirty="0"/>
              <a:t>- inputs, </a:t>
            </a:r>
            <a:r>
              <a:rPr lang="en-US" u="sng" dirty="0"/>
              <a:t>N</a:t>
            </a:r>
            <a:r>
              <a:rPr lang="en-US" dirty="0"/>
              <a:t> – Outputs, and </a:t>
            </a:r>
            <a:r>
              <a:rPr lang="en-US" u="sng" dirty="0"/>
              <a:t>K</a:t>
            </a:r>
            <a:r>
              <a:rPr lang="en-US" dirty="0"/>
              <a:t> - bits of state</a:t>
            </a:r>
          </a:p>
          <a:p>
            <a:pPr lvl="1"/>
            <a:r>
              <a:rPr lang="en-US" dirty="0" smtClean="0"/>
              <a:t>FSMs have </a:t>
            </a:r>
            <a:r>
              <a:rPr lang="en-US" u="sng" dirty="0" smtClean="0"/>
              <a:t>K</a:t>
            </a:r>
            <a:r>
              <a:rPr lang="en-US" dirty="0" smtClean="0"/>
              <a:t> registers that can be one of a finite number (2</a:t>
            </a:r>
            <a:r>
              <a:rPr lang="en-US" baseline="30000" dirty="0" smtClean="0"/>
              <a:t>K</a:t>
            </a:r>
            <a:r>
              <a:rPr lang="en-US" dirty="0" smtClean="0"/>
              <a:t>) unique states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Two types of FSMs?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D65584-0C7D-48B8-BEDE-21A2E8802255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97" name="Rectangle 96"/>
          <p:cNvSpPr/>
          <p:nvPr/>
        </p:nvSpPr>
        <p:spPr bwMode="auto">
          <a:xfrm>
            <a:off x="1545336" y="3456432"/>
            <a:ext cx="1499616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Combinational Logic or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Next State Logic</a:t>
            </a:r>
          </a:p>
        </p:txBody>
      </p:sp>
      <p:sp>
        <p:nvSpPr>
          <p:cNvPr id="98" name="Rectangle 97"/>
          <p:cNvSpPr/>
          <p:nvPr/>
        </p:nvSpPr>
        <p:spPr bwMode="auto">
          <a:xfrm>
            <a:off x="4291584" y="3456432"/>
            <a:ext cx="646176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Flip Flops</a:t>
            </a:r>
          </a:p>
        </p:txBody>
      </p:sp>
      <p:sp>
        <p:nvSpPr>
          <p:cNvPr id="99" name="Rectangle 98"/>
          <p:cNvSpPr/>
          <p:nvPr/>
        </p:nvSpPr>
        <p:spPr bwMode="auto">
          <a:xfrm>
            <a:off x="6092952" y="3456432"/>
            <a:ext cx="1021080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Output Logic</a:t>
            </a:r>
          </a:p>
        </p:txBody>
      </p:sp>
      <p:sp>
        <p:nvSpPr>
          <p:cNvPr id="100" name="Isosceles Triangle 99"/>
          <p:cNvSpPr/>
          <p:nvPr/>
        </p:nvSpPr>
        <p:spPr bwMode="auto">
          <a:xfrm rot="10800000">
            <a:off x="4453128" y="3456433"/>
            <a:ext cx="323088" cy="155448"/>
          </a:xfrm>
          <a:prstGeom prst="triangl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endParaRPr lang="en-US" sz="1400" smtClean="0">
              <a:solidFill>
                <a:srgbClr val="000000"/>
              </a:solidFill>
              <a:latin typeface="Arial" pitchFamily="34" charset="0"/>
            </a:endParaRPr>
          </a:p>
        </p:txBody>
      </p:sp>
      <p:cxnSp>
        <p:nvCxnSpPr>
          <p:cNvPr id="101" name="Straight Connector 100"/>
          <p:cNvCxnSpPr/>
          <p:nvPr/>
        </p:nvCxnSpPr>
        <p:spPr bwMode="auto">
          <a:xfrm flipH="1">
            <a:off x="658368" y="3858768"/>
            <a:ext cx="886968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2" name="Straight Connector 101"/>
          <p:cNvCxnSpPr>
            <a:stCxn id="98" idx="1"/>
          </p:cNvCxnSpPr>
          <p:nvPr/>
        </p:nvCxnSpPr>
        <p:spPr bwMode="auto">
          <a:xfrm flipH="1">
            <a:off x="3044952" y="3858768"/>
            <a:ext cx="1246632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3" name="Straight Connector 102"/>
          <p:cNvCxnSpPr/>
          <p:nvPr/>
        </p:nvCxnSpPr>
        <p:spPr bwMode="auto">
          <a:xfrm flipH="1">
            <a:off x="4937760" y="3858768"/>
            <a:ext cx="1155192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4" name="Straight Connector 103"/>
          <p:cNvCxnSpPr/>
          <p:nvPr/>
        </p:nvCxnSpPr>
        <p:spPr bwMode="auto">
          <a:xfrm flipH="1">
            <a:off x="7114032" y="3858768"/>
            <a:ext cx="1155192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5" name="TextBox 104"/>
          <p:cNvSpPr txBox="1"/>
          <p:nvPr/>
        </p:nvSpPr>
        <p:spPr>
          <a:xfrm>
            <a:off x="262890" y="3534157"/>
            <a:ext cx="7909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Inputs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7478268" y="3534157"/>
            <a:ext cx="8884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Outputs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5121275" y="3318713"/>
            <a:ext cx="802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Current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State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3379470" y="3318714"/>
            <a:ext cx="888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Next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State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  <p:cxnSp>
        <p:nvCxnSpPr>
          <p:cNvPr id="109" name="Straight Connector 108"/>
          <p:cNvCxnSpPr>
            <a:stCxn id="100" idx="3"/>
            <a:endCxn id="110" idx="2"/>
          </p:cNvCxnSpPr>
          <p:nvPr/>
        </p:nvCxnSpPr>
        <p:spPr bwMode="auto">
          <a:xfrm flipV="1">
            <a:off x="4614672" y="3153120"/>
            <a:ext cx="0" cy="303313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0" name="TextBox 109"/>
          <p:cNvSpPr txBox="1"/>
          <p:nvPr/>
        </p:nvSpPr>
        <p:spPr>
          <a:xfrm>
            <a:off x="4245102" y="2845343"/>
            <a:ext cx="7391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Clock</a:t>
            </a:r>
          </a:p>
        </p:txBody>
      </p:sp>
      <p:cxnSp>
        <p:nvCxnSpPr>
          <p:cNvPr id="111" name="Straight Connector 110"/>
          <p:cNvCxnSpPr/>
          <p:nvPr/>
        </p:nvCxnSpPr>
        <p:spPr bwMode="auto">
          <a:xfrm>
            <a:off x="5427726" y="3858768"/>
            <a:ext cx="0" cy="612648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2" name="Straight Connector 111"/>
          <p:cNvCxnSpPr/>
          <p:nvPr/>
        </p:nvCxnSpPr>
        <p:spPr bwMode="auto">
          <a:xfrm>
            <a:off x="1230376" y="4078224"/>
            <a:ext cx="0" cy="393192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3" name="Straight Connector 112"/>
          <p:cNvCxnSpPr/>
          <p:nvPr/>
        </p:nvCxnSpPr>
        <p:spPr bwMode="auto">
          <a:xfrm flipH="1">
            <a:off x="1226820" y="4459224"/>
            <a:ext cx="4200906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4" name="Straight Connector 113"/>
          <p:cNvCxnSpPr/>
          <p:nvPr/>
        </p:nvCxnSpPr>
        <p:spPr bwMode="auto">
          <a:xfrm>
            <a:off x="1226820" y="4078224"/>
            <a:ext cx="318516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5" name="Straight Connector 114"/>
          <p:cNvCxnSpPr/>
          <p:nvPr/>
        </p:nvCxnSpPr>
        <p:spPr bwMode="auto">
          <a:xfrm flipH="1">
            <a:off x="1258697" y="3764988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6" name="Straight Connector 115"/>
          <p:cNvCxnSpPr/>
          <p:nvPr/>
        </p:nvCxnSpPr>
        <p:spPr bwMode="auto">
          <a:xfrm flipH="1">
            <a:off x="3189351" y="3781823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7" name="Straight Connector 116"/>
          <p:cNvCxnSpPr/>
          <p:nvPr/>
        </p:nvCxnSpPr>
        <p:spPr bwMode="auto">
          <a:xfrm flipH="1">
            <a:off x="5110988" y="3781822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8" name="Straight Connector 117"/>
          <p:cNvCxnSpPr/>
          <p:nvPr/>
        </p:nvCxnSpPr>
        <p:spPr bwMode="auto">
          <a:xfrm flipH="1">
            <a:off x="7275068" y="3778773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9" name="TextBox 118"/>
          <p:cNvSpPr txBox="1"/>
          <p:nvPr/>
        </p:nvSpPr>
        <p:spPr>
          <a:xfrm>
            <a:off x="1178687" y="3529584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M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3123057" y="3528095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K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5044694" y="3526606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K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7208774" y="3543334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N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411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  <p:bldP spid="106" grpId="0"/>
      <p:bldP spid="107" grpId="0"/>
      <p:bldP spid="108" grpId="0"/>
      <p:bldP spid="119" grpId="0"/>
      <p:bldP spid="120" grpId="0"/>
      <p:bldP spid="121" grpId="0"/>
      <p:bldP spid="1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Finite State </a:t>
            </a:r>
            <a:r>
              <a:rPr lang="en-US" dirty="0" smtClean="0"/>
              <a:t>Machines </a:t>
            </a:r>
            <a:r>
              <a:rPr lang="en-US" dirty="0"/>
              <a:t>- </a:t>
            </a:r>
            <a:r>
              <a:rPr lang="en-US" dirty="0" smtClean="0"/>
              <a:t>  Moore Machine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Moore Machine </a:t>
            </a:r>
            <a:r>
              <a:rPr lang="en-US" dirty="0"/>
              <a:t>– outputs </a:t>
            </a:r>
            <a:r>
              <a:rPr lang="en-US" dirty="0" smtClean="0"/>
              <a:t>depend only on current state of the machine.</a:t>
            </a:r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D65584-0C7D-48B8-BEDE-21A2E8802255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34" name="Rectangle 33"/>
          <p:cNvSpPr/>
          <p:nvPr/>
        </p:nvSpPr>
        <p:spPr bwMode="auto">
          <a:xfrm>
            <a:off x="1545336" y="2898648"/>
            <a:ext cx="1499616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Combinational Logic or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Next State Logic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4291584" y="2898648"/>
            <a:ext cx="646176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Flip Flops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6092952" y="2898648"/>
            <a:ext cx="1021080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Output Logic</a:t>
            </a:r>
          </a:p>
        </p:txBody>
      </p:sp>
      <p:sp>
        <p:nvSpPr>
          <p:cNvPr id="37" name="Isosceles Triangle 36"/>
          <p:cNvSpPr/>
          <p:nvPr/>
        </p:nvSpPr>
        <p:spPr bwMode="auto">
          <a:xfrm rot="10800000">
            <a:off x="4453128" y="2898649"/>
            <a:ext cx="323088" cy="155448"/>
          </a:xfrm>
          <a:prstGeom prst="triangl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endParaRPr lang="en-US" sz="1400" smtClean="0">
              <a:solidFill>
                <a:srgbClr val="000000"/>
              </a:solidFill>
              <a:latin typeface="Arial" pitchFamily="34" charset="0"/>
            </a:endParaRPr>
          </a:p>
        </p:txBody>
      </p:sp>
      <p:cxnSp>
        <p:nvCxnSpPr>
          <p:cNvPr id="38" name="Straight Connector 37"/>
          <p:cNvCxnSpPr/>
          <p:nvPr/>
        </p:nvCxnSpPr>
        <p:spPr bwMode="auto">
          <a:xfrm flipH="1">
            <a:off x="658368" y="3300984"/>
            <a:ext cx="886968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>
            <a:stCxn id="35" idx="1"/>
          </p:cNvCxnSpPr>
          <p:nvPr/>
        </p:nvCxnSpPr>
        <p:spPr bwMode="auto">
          <a:xfrm flipH="1">
            <a:off x="3044952" y="3300984"/>
            <a:ext cx="1246632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flipH="1">
            <a:off x="4937760" y="3300984"/>
            <a:ext cx="1155192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flipH="1">
            <a:off x="7114032" y="3300984"/>
            <a:ext cx="1155192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262890" y="2976373"/>
            <a:ext cx="7909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Inputs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478268" y="2976373"/>
            <a:ext cx="8884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Outputs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121275" y="2760929"/>
            <a:ext cx="802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Current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State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379470" y="2760930"/>
            <a:ext cx="888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Next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State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  <p:cxnSp>
        <p:nvCxnSpPr>
          <p:cNvPr id="46" name="Straight Connector 45"/>
          <p:cNvCxnSpPr>
            <a:stCxn id="37" idx="3"/>
            <a:endCxn id="47" idx="2"/>
          </p:cNvCxnSpPr>
          <p:nvPr/>
        </p:nvCxnSpPr>
        <p:spPr bwMode="auto">
          <a:xfrm flipV="1">
            <a:off x="4614672" y="2595336"/>
            <a:ext cx="0" cy="303313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4245102" y="2287559"/>
            <a:ext cx="7391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Clock</a:t>
            </a:r>
          </a:p>
        </p:txBody>
      </p:sp>
      <p:cxnSp>
        <p:nvCxnSpPr>
          <p:cNvPr id="48" name="Straight Connector 47"/>
          <p:cNvCxnSpPr/>
          <p:nvPr/>
        </p:nvCxnSpPr>
        <p:spPr bwMode="auto">
          <a:xfrm>
            <a:off x="5427726" y="3300984"/>
            <a:ext cx="0" cy="612648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>
            <a:off x="1230376" y="3520440"/>
            <a:ext cx="0" cy="393192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/>
          <p:nvPr/>
        </p:nvCxnSpPr>
        <p:spPr bwMode="auto">
          <a:xfrm flipH="1">
            <a:off x="1226820" y="3901440"/>
            <a:ext cx="4200906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/>
          <p:nvPr/>
        </p:nvCxnSpPr>
        <p:spPr bwMode="auto">
          <a:xfrm>
            <a:off x="1226820" y="3520440"/>
            <a:ext cx="318516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 flipH="1">
            <a:off x="1258697" y="3207204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/>
          <p:nvPr/>
        </p:nvCxnSpPr>
        <p:spPr bwMode="auto">
          <a:xfrm flipH="1">
            <a:off x="3189351" y="3224039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/>
          <p:nvPr/>
        </p:nvCxnSpPr>
        <p:spPr bwMode="auto">
          <a:xfrm flipH="1">
            <a:off x="5110988" y="3224038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 flipH="1">
            <a:off x="7275068" y="3220989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1178687" y="2971800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M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123057" y="2970311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K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044694" y="2968822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K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208774" y="2985550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N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649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State Machines -    Mealy Machine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Mealy Machine – outputs depend on both the current state and current inputs of the machine.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D65584-0C7D-48B8-BEDE-21A2E8802255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70" name="Rectangle 69"/>
          <p:cNvSpPr/>
          <p:nvPr/>
        </p:nvSpPr>
        <p:spPr bwMode="auto">
          <a:xfrm>
            <a:off x="1545336" y="2898648"/>
            <a:ext cx="1499616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Combinational Logic or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Next State Logic</a:t>
            </a:r>
          </a:p>
        </p:txBody>
      </p:sp>
      <p:sp>
        <p:nvSpPr>
          <p:cNvPr id="71" name="Rectangle 70"/>
          <p:cNvSpPr/>
          <p:nvPr/>
        </p:nvSpPr>
        <p:spPr bwMode="auto">
          <a:xfrm>
            <a:off x="4291584" y="2898648"/>
            <a:ext cx="646176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Flip Flops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6092952" y="2898648"/>
            <a:ext cx="1021080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Output Logic</a:t>
            </a:r>
          </a:p>
        </p:txBody>
      </p:sp>
      <p:sp>
        <p:nvSpPr>
          <p:cNvPr id="73" name="Isosceles Triangle 72"/>
          <p:cNvSpPr/>
          <p:nvPr/>
        </p:nvSpPr>
        <p:spPr bwMode="auto">
          <a:xfrm rot="10800000">
            <a:off x="4453128" y="2898649"/>
            <a:ext cx="323088" cy="155448"/>
          </a:xfrm>
          <a:prstGeom prst="triangl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endParaRPr lang="en-US" sz="1400" smtClean="0">
              <a:solidFill>
                <a:srgbClr val="000000"/>
              </a:solidFill>
              <a:latin typeface="Arial" pitchFamily="34" charset="0"/>
            </a:endParaRPr>
          </a:p>
        </p:txBody>
      </p:sp>
      <p:cxnSp>
        <p:nvCxnSpPr>
          <p:cNvPr id="74" name="Straight Connector 73"/>
          <p:cNvCxnSpPr/>
          <p:nvPr/>
        </p:nvCxnSpPr>
        <p:spPr bwMode="auto">
          <a:xfrm flipH="1">
            <a:off x="658368" y="3300984"/>
            <a:ext cx="886968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5" name="Straight Connector 74"/>
          <p:cNvCxnSpPr>
            <a:stCxn id="71" idx="1"/>
          </p:cNvCxnSpPr>
          <p:nvPr/>
        </p:nvCxnSpPr>
        <p:spPr bwMode="auto">
          <a:xfrm flipH="1">
            <a:off x="3044952" y="3300984"/>
            <a:ext cx="1246632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6" name="Straight Connector 75"/>
          <p:cNvCxnSpPr/>
          <p:nvPr/>
        </p:nvCxnSpPr>
        <p:spPr bwMode="auto">
          <a:xfrm flipH="1">
            <a:off x="4937760" y="3300984"/>
            <a:ext cx="1155192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" name="Straight Connector 76"/>
          <p:cNvCxnSpPr/>
          <p:nvPr/>
        </p:nvCxnSpPr>
        <p:spPr bwMode="auto">
          <a:xfrm flipH="1">
            <a:off x="7114032" y="3300984"/>
            <a:ext cx="1155192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8" name="TextBox 77"/>
          <p:cNvSpPr txBox="1"/>
          <p:nvPr/>
        </p:nvSpPr>
        <p:spPr>
          <a:xfrm>
            <a:off x="262890" y="2976373"/>
            <a:ext cx="7909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Inputs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7478268" y="2976373"/>
            <a:ext cx="8884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Outputs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5121275" y="2760929"/>
            <a:ext cx="802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Current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State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3379470" y="2760930"/>
            <a:ext cx="888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Next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State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  <p:cxnSp>
        <p:nvCxnSpPr>
          <p:cNvPr id="82" name="Straight Connector 81"/>
          <p:cNvCxnSpPr>
            <a:stCxn id="73" idx="3"/>
            <a:endCxn id="83" idx="2"/>
          </p:cNvCxnSpPr>
          <p:nvPr/>
        </p:nvCxnSpPr>
        <p:spPr bwMode="auto">
          <a:xfrm flipV="1">
            <a:off x="4614672" y="2595336"/>
            <a:ext cx="0" cy="303313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3" name="TextBox 82"/>
          <p:cNvSpPr txBox="1"/>
          <p:nvPr/>
        </p:nvSpPr>
        <p:spPr>
          <a:xfrm>
            <a:off x="4245102" y="2287559"/>
            <a:ext cx="7391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Clock</a:t>
            </a:r>
          </a:p>
        </p:txBody>
      </p:sp>
      <p:cxnSp>
        <p:nvCxnSpPr>
          <p:cNvPr id="84" name="Straight Connector 83"/>
          <p:cNvCxnSpPr/>
          <p:nvPr/>
        </p:nvCxnSpPr>
        <p:spPr bwMode="auto">
          <a:xfrm>
            <a:off x="5427726" y="3300984"/>
            <a:ext cx="0" cy="612648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/>
          <p:nvPr/>
        </p:nvCxnSpPr>
        <p:spPr bwMode="auto">
          <a:xfrm>
            <a:off x="1230376" y="3520440"/>
            <a:ext cx="0" cy="393192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85"/>
          <p:cNvCxnSpPr/>
          <p:nvPr/>
        </p:nvCxnSpPr>
        <p:spPr bwMode="auto">
          <a:xfrm flipH="1">
            <a:off x="1226820" y="3901440"/>
            <a:ext cx="4200906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/>
          <p:cNvCxnSpPr/>
          <p:nvPr/>
        </p:nvCxnSpPr>
        <p:spPr bwMode="auto">
          <a:xfrm>
            <a:off x="1226820" y="3520440"/>
            <a:ext cx="318516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8" name="Straight Connector 87"/>
          <p:cNvCxnSpPr/>
          <p:nvPr/>
        </p:nvCxnSpPr>
        <p:spPr bwMode="auto">
          <a:xfrm flipH="1">
            <a:off x="1258697" y="3207204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88"/>
          <p:cNvCxnSpPr/>
          <p:nvPr/>
        </p:nvCxnSpPr>
        <p:spPr bwMode="auto">
          <a:xfrm flipH="1">
            <a:off x="3189351" y="3224039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0" name="Straight Connector 89"/>
          <p:cNvCxnSpPr/>
          <p:nvPr/>
        </p:nvCxnSpPr>
        <p:spPr bwMode="auto">
          <a:xfrm flipH="1">
            <a:off x="5110988" y="3224038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1" name="Straight Connector 90"/>
          <p:cNvCxnSpPr/>
          <p:nvPr/>
        </p:nvCxnSpPr>
        <p:spPr bwMode="auto">
          <a:xfrm flipH="1">
            <a:off x="7275068" y="3220989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2" name="TextBox 91"/>
          <p:cNvSpPr txBox="1"/>
          <p:nvPr/>
        </p:nvSpPr>
        <p:spPr>
          <a:xfrm>
            <a:off x="1178687" y="2971800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M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3123057" y="2970311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K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5044694" y="2968822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K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7208774" y="2985550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N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  <p:cxnSp>
        <p:nvCxnSpPr>
          <p:cNvPr id="96" name="Straight Connector 95"/>
          <p:cNvCxnSpPr/>
          <p:nvPr/>
        </p:nvCxnSpPr>
        <p:spPr bwMode="auto">
          <a:xfrm>
            <a:off x="1099566" y="2697481"/>
            <a:ext cx="0" cy="612648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7" name="Straight Connector 96"/>
          <p:cNvCxnSpPr/>
          <p:nvPr/>
        </p:nvCxnSpPr>
        <p:spPr bwMode="auto">
          <a:xfrm>
            <a:off x="5937377" y="2688338"/>
            <a:ext cx="0" cy="393192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Straight Connector 97"/>
          <p:cNvCxnSpPr/>
          <p:nvPr/>
        </p:nvCxnSpPr>
        <p:spPr bwMode="auto">
          <a:xfrm flipH="1">
            <a:off x="1099566" y="2697481"/>
            <a:ext cx="4846955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9" name="Straight Connector 98"/>
          <p:cNvCxnSpPr/>
          <p:nvPr/>
        </p:nvCxnSpPr>
        <p:spPr bwMode="auto">
          <a:xfrm flipH="1">
            <a:off x="5923662" y="3072386"/>
            <a:ext cx="169290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513159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Finite State </a:t>
            </a:r>
            <a:r>
              <a:rPr lang="en-US" dirty="0" smtClean="0"/>
              <a:t>Machines </a:t>
            </a:r>
            <a:r>
              <a:rPr lang="en-US" dirty="0"/>
              <a:t>-</a:t>
            </a:r>
            <a:r>
              <a:rPr lang="en-US" dirty="0" smtClean="0"/>
              <a:t>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Design a State Machine:</a:t>
            </a:r>
          </a:p>
          <a:p>
            <a:pPr marL="406400" lvl="1" indent="0">
              <a:buNone/>
            </a:pPr>
            <a:r>
              <a:rPr lang="en-US" dirty="0" smtClean="0"/>
              <a:t>0)  Description</a:t>
            </a:r>
          </a:p>
          <a:p>
            <a:pPr marL="406400" lvl="1" indent="0">
              <a:buNone/>
            </a:pPr>
            <a:r>
              <a:rPr lang="en-US" dirty="0" smtClean="0"/>
              <a:t>1)  State Transition Diagram</a:t>
            </a:r>
          </a:p>
          <a:p>
            <a:pPr marL="406400" lvl="1" indent="0">
              <a:buNone/>
            </a:pPr>
            <a:r>
              <a:rPr lang="en-US" dirty="0" smtClean="0"/>
              <a:t>2)  State Transition Table &amp; Output Table</a:t>
            </a:r>
          </a:p>
          <a:p>
            <a:pPr marL="406400" lvl="1" indent="0">
              <a:buNone/>
            </a:pPr>
            <a:r>
              <a:rPr lang="en-US" dirty="0" smtClean="0"/>
              <a:t>3)  Next State and Output State Equations</a:t>
            </a:r>
          </a:p>
          <a:p>
            <a:pPr marL="406400" lvl="1" indent="0">
              <a:buNone/>
            </a:pPr>
            <a:r>
              <a:rPr lang="en-US" dirty="0" smtClean="0"/>
              <a:t>4)  Schematic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4D65584-0C7D-48B8-BEDE-21A2E8802255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8" name="Footer Placeholder 1"/>
          <p:cNvSpPr>
            <a:spLocks noGrp="1"/>
          </p:cNvSpPr>
          <p:nvPr/>
        </p:nvSpPr>
        <p:spPr bwMode="auto">
          <a:xfrm>
            <a:off x="2586830" y="6130714"/>
            <a:ext cx="3970337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IN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000000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sz="1000" dirty="0" smtClean="0">
                <a:solidFill>
                  <a:srgbClr val="000000"/>
                </a:solidFill>
              </a:rPr>
              <a:t>Copyright © 2013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495739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Finite State </a:t>
            </a:r>
            <a:r>
              <a:rPr lang="en-US" dirty="0" smtClean="0"/>
              <a:t>Machine - Design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smtClean="0"/>
              <a:t>Design of a FSM requires three questions answered: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What are the </a:t>
            </a:r>
            <a:r>
              <a:rPr lang="en-US" b="0" dirty="0" smtClean="0"/>
              <a:t>Memory Input Equations (MIEs)?</a:t>
            </a:r>
            <a:endParaRPr lang="en-US" b="0" dirty="0"/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What are the </a:t>
            </a:r>
            <a:r>
              <a:rPr lang="en-US" b="0" dirty="0" smtClean="0"/>
              <a:t>Output Equations (OEs)?</a:t>
            </a:r>
            <a:endParaRPr lang="en-US" b="0" dirty="0"/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How many D flip flops are </a:t>
            </a:r>
            <a:r>
              <a:rPr lang="en-US" b="0" dirty="0" smtClean="0"/>
              <a:t>required?</a:t>
            </a:r>
            <a:endParaRPr lang="en-US" b="0" dirty="0"/>
          </a:p>
          <a:p>
            <a:pPr lvl="1"/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8" name="Picture 2" descr="http://ece.ninja/383/lecture/img/lecture09-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6761" y="3157461"/>
            <a:ext cx="5950478" cy="3256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3496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Outline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 smtClean="0"/>
              <a:t>D Flip Flop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 smtClean="0"/>
              <a:t>Finite State Machine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 smtClean="0"/>
              <a:t>FSM Timing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 smtClean="0"/>
              <a:t>The DAISY System</a:t>
            </a:r>
          </a:p>
          <a:p>
            <a:pPr eaLnBrk="1" hangingPunct="1">
              <a:lnSpc>
                <a:spcPct val="80000"/>
              </a:lnSpc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41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Finite State </a:t>
            </a:r>
            <a:r>
              <a:rPr lang="en-US" dirty="0" smtClean="0"/>
              <a:t>Machines </a:t>
            </a:r>
            <a:r>
              <a:rPr lang="en-US" dirty="0"/>
              <a:t>- </a:t>
            </a:r>
            <a:r>
              <a:rPr lang="en-US" dirty="0" smtClean="0"/>
              <a:t>  Moore vs Mealy Machine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Moore Machine </a:t>
            </a:r>
            <a:r>
              <a:rPr lang="en-US" dirty="0"/>
              <a:t>– outputs </a:t>
            </a:r>
            <a:r>
              <a:rPr lang="en-US" dirty="0" smtClean="0"/>
              <a:t>depend only on current state of the machine.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/>
              <a:t>Mealy Machine – outputs depend on both the current state and current inputs of the machine.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64" name="Slide Number Placeholder 3"/>
          <p:cNvSpPr txBox="1">
            <a:spLocks/>
          </p:cNvSpPr>
          <p:nvPr/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9pPr>
          </a:lstStyle>
          <a:p>
            <a:pPr>
              <a:defRPr/>
            </a:pPr>
            <a:fld id="{C4D65584-0C7D-48B8-BEDE-21A2E880225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1545336" y="2841498"/>
            <a:ext cx="1499616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Combinational Logic or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Next State Logic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4291584" y="2841498"/>
            <a:ext cx="646176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Flip Flops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6092952" y="2841498"/>
            <a:ext cx="1021080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Output Logic</a:t>
            </a:r>
          </a:p>
        </p:txBody>
      </p:sp>
      <p:sp>
        <p:nvSpPr>
          <p:cNvPr id="68" name="Isosceles Triangle 67"/>
          <p:cNvSpPr/>
          <p:nvPr/>
        </p:nvSpPr>
        <p:spPr bwMode="auto">
          <a:xfrm rot="10800000">
            <a:off x="4453128" y="2841499"/>
            <a:ext cx="323088" cy="155448"/>
          </a:xfrm>
          <a:prstGeom prst="triangl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endParaRPr lang="en-US" sz="1400" smtClean="0">
              <a:solidFill>
                <a:srgbClr val="000000"/>
              </a:solidFill>
              <a:latin typeface="Arial" pitchFamily="34" charset="0"/>
            </a:endParaRPr>
          </a:p>
        </p:txBody>
      </p:sp>
      <p:cxnSp>
        <p:nvCxnSpPr>
          <p:cNvPr id="69" name="Straight Connector 68"/>
          <p:cNvCxnSpPr/>
          <p:nvPr/>
        </p:nvCxnSpPr>
        <p:spPr bwMode="auto">
          <a:xfrm flipH="1">
            <a:off x="658368" y="3243834"/>
            <a:ext cx="886968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Straight Connector 69"/>
          <p:cNvCxnSpPr>
            <a:stCxn id="66" idx="1"/>
          </p:cNvCxnSpPr>
          <p:nvPr/>
        </p:nvCxnSpPr>
        <p:spPr bwMode="auto">
          <a:xfrm flipH="1">
            <a:off x="3044952" y="3243834"/>
            <a:ext cx="1246632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70"/>
          <p:cNvCxnSpPr/>
          <p:nvPr/>
        </p:nvCxnSpPr>
        <p:spPr bwMode="auto">
          <a:xfrm flipH="1">
            <a:off x="4937760" y="3243834"/>
            <a:ext cx="1155192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Connector 71"/>
          <p:cNvCxnSpPr/>
          <p:nvPr/>
        </p:nvCxnSpPr>
        <p:spPr bwMode="auto">
          <a:xfrm flipH="1">
            <a:off x="7114032" y="3243834"/>
            <a:ext cx="1155192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3" name="TextBox 72"/>
          <p:cNvSpPr txBox="1"/>
          <p:nvPr/>
        </p:nvSpPr>
        <p:spPr>
          <a:xfrm>
            <a:off x="262890" y="2919223"/>
            <a:ext cx="7909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Inputs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478268" y="2919223"/>
            <a:ext cx="8884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Outputs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121275" y="2703779"/>
            <a:ext cx="802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Current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State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3379470" y="2703780"/>
            <a:ext cx="888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Next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State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  <p:cxnSp>
        <p:nvCxnSpPr>
          <p:cNvPr id="77" name="Straight Connector 76"/>
          <p:cNvCxnSpPr>
            <a:stCxn id="68" idx="3"/>
            <a:endCxn id="78" idx="2"/>
          </p:cNvCxnSpPr>
          <p:nvPr/>
        </p:nvCxnSpPr>
        <p:spPr bwMode="auto">
          <a:xfrm flipV="1">
            <a:off x="4614672" y="2538186"/>
            <a:ext cx="0" cy="303313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8" name="TextBox 77"/>
          <p:cNvSpPr txBox="1"/>
          <p:nvPr/>
        </p:nvSpPr>
        <p:spPr>
          <a:xfrm>
            <a:off x="4245102" y="2230409"/>
            <a:ext cx="7391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Clock</a:t>
            </a:r>
          </a:p>
        </p:txBody>
      </p:sp>
      <p:cxnSp>
        <p:nvCxnSpPr>
          <p:cNvPr id="79" name="Straight Connector 78"/>
          <p:cNvCxnSpPr/>
          <p:nvPr/>
        </p:nvCxnSpPr>
        <p:spPr bwMode="auto">
          <a:xfrm>
            <a:off x="5427726" y="3243834"/>
            <a:ext cx="0" cy="612648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Straight Connector 79"/>
          <p:cNvCxnSpPr/>
          <p:nvPr/>
        </p:nvCxnSpPr>
        <p:spPr bwMode="auto">
          <a:xfrm>
            <a:off x="1230376" y="3463290"/>
            <a:ext cx="0" cy="393192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1" name="Straight Connector 80"/>
          <p:cNvCxnSpPr/>
          <p:nvPr/>
        </p:nvCxnSpPr>
        <p:spPr bwMode="auto">
          <a:xfrm flipH="1">
            <a:off x="1226820" y="3844290"/>
            <a:ext cx="4200906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Straight Connector 81"/>
          <p:cNvCxnSpPr/>
          <p:nvPr/>
        </p:nvCxnSpPr>
        <p:spPr bwMode="auto">
          <a:xfrm>
            <a:off x="1226820" y="3463290"/>
            <a:ext cx="318516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82"/>
          <p:cNvCxnSpPr/>
          <p:nvPr/>
        </p:nvCxnSpPr>
        <p:spPr bwMode="auto">
          <a:xfrm flipH="1">
            <a:off x="1258697" y="3150054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Straight Connector 83"/>
          <p:cNvCxnSpPr/>
          <p:nvPr/>
        </p:nvCxnSpPr>
        <p:spPr bwMode="auto">
          <a:xfrm flipH="1">
            <a:off x="3189351" y="3166889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/>
          <p:nvPr/>
        </p:nvCxnSpPr>
        <p:spPr bwMode="auto">
          <a:xfrm flipH="1">
            <a:off x="5110988" y="3166888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85"/>
          <p:cNvCxnSpPr/>
          <p:nvPr/>
        </p:nvCxnSpPr>
        <p:spPr bwMode="auto">
          <a:xfrm flipH="1">
            <a:off x="7275068" y="3163839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7" name="TextBox 86"/>
          <p:cNvSpPr txBox="1"/>
          <p:nvPr/>
        </p:nvSpPr>
        <p:spPr>
          <a:xfrm>
            <a:off x="1178687" y="2914650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M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123057" y="2913161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K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5044694" y="2911672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K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7208774" y="2928400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N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1739265" y="5298948"/>
            <a:ext cx="1499616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Combinational Logic or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Next State Logic</a:t>
            </a:r>
          </a:p>
        </p:txBody>
      </p:sp>
      <p:sp>
        <p:nvSpPr>
          <p:cNvPr id="92" name="Rectangle 91"/>
          <p:cNvSpPr/>
          <p:nvPr/>
        </p:nvSpPr>
        <p:spPr bwMode="auto">
          <a:xfrm>
            <a:off x="4485513" y="5298948"/>
            <a:ext cx="646176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Flip Flops</a:t>
            </a:r>
          </a:p>
        </p:txBody>
      </p:sp>
      <p:sp>
        <p:nvSpPr>
          <p:cNvPr id="93" name="Rectangle 92"/>
          <p:cNvSpPr/>
          <p:nvPr/>
        </p:nvSpPr>
        <p:spPr bwMode="auto">
          <a:xfrm>
            <a:off x="6286881" y="5298948"/>
            <a:ext cx="1021080" cy="804672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Output Logic</a:t>
            </a:r>
          </a:p>
        </p:txBody>
      </p:sp>
      <p:sp>
        <p:nvSpPr>
          <p:cNvPr id="94" name="Isosceles Triangle 93"/>
          <p:cNvSpPr/>
          <p:nvPr/>
        </p:nvSpPr>
        <p:spPr bwMode="auto">
          <a:xfrm rot="10800000">
            <a:off x="4647057" y="5298949"/>
            <a:ext cx="323088" cy="155448"/>
          </a:xfrm>
          <a:prstGeom prst="triangl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endParaRPr lang="en-US" sz="1400" smtClean="0">
              <a:solidFill>
                <a:srgbClr val="000000"/>
              </a:solidFill>
              <a:latin typeface="Arial" pitchFamily="34" charset="0"/>
            </a:endParaRPr>
          </a:p>
        </p:txBody>
      </p:sp>
      <p:cxnSp>
        <p:nvCxnSpPr>
          <p:cNvPr id="95" name="Straight Connector 94"/>
          <p:cNvCxnSpPr/>
          <p:nvPr/>
        </p:nvCxnSpPr>
        <p:spPr bwMode="auto">
          <a:xfrm flipH="1">
            <a:off x="852297" y="5701284"/>
            <a:ext cx="886968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6" name="Straight Connector 95"/>
          <p:cNvCxnSpPr>
            <a:stCxn id="92" idx="1"/>
          </p:cNvCxnSpPr>
          <p:nvPr/>
        </p:nvCxnSpPr>
        <p:spPr bwMode="auto">
          <a:xfrm flipH="1">
            <a:off x="3238881" y="5701284"/>
            <a:ext cx="1246632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7" name="Straight Connector 96"/>
          <p:cNvCxnSpPr/>
          <p:nvPr/>
        </p:nvCxnSpPr>
        <p:spPr bwMode="auto">
          <a:xfrm flipH="1">
            <a:off x="5131689" y="5701284"/>
            <a:ext cx="1155192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Straight Connector 97"/>
          <p:cNvCxnSpPr/>
          <p:nvPr/>
        </p:nvCxnSpPr>
        <p:spPr bwMode="auto">
          <a:xfrm flipH="1">
            <a:off x="7307961" y="5701284"/>
            <a:ext cx="1155192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9" name="TextBox 98"/>
          <p:cNvSpPr txBox="1"/>
          <p:nvPr/>
        </p:nvSpPr>
        <p:spPr>
          <a:xfrm>
            <a:off x="456819" y="5376673"/>
            <a:ext cx="7909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Inputs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7672197" y="5376673"/>
            <a:ext cx="8884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Outputs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5315204" y="5161229"/>
            <a:ext cx="802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Current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State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3573399" y="5161230"/>
            <a:ext cx="888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Next</a:t>
            </a:r>
          </a:p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State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  <p:cxnSp>
        <p:nvCxnSpPr>
          <p:cNvPr id="103" name="Straight Connector 102"/>
          <p:cNvCxnSpPr>
            <a:stCxn id="94" idx="3"/>
            <a:endCxn id="104" idx="2"/>
          </p:cNvCxnSpPr>
          <p:nvPr/>
        </p:nvCxnSpPr>
        <p:spPr bwMode="auto">
          <a:xfrm flipV="1">
            <a:off x="4808601" y="4995636"/>
            <a:ext cx="0" cy="303313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4" name="TextBox 103"/>
          <p:cNvSpPr txBox="1"/>
          <p:nvPr/>
        </p:nvSpPr>
        <p:spPr>
          <a:xfrm>
            <a:off x="4439031" y="4687859"/>
            <a:ext cx="7391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Clock</a:t>
            </a:r>
          </a:p>
        </p:txBody>
      </p:sp>
      <p:cxnSp>
        <p:nvCxnSpPr>
          <p:cNvPr id="105" name="Straight Connector 104"/>
          <p:cNvCxnSpPr/>
          <p:nvPr/>
        </p:nvCxnSpPr>
        <p:spPr bwMode="auto">
          <a:xfrm>
            <a:off x="5621655" y="5701284"/>
            <a:ext cx="0" cy="612648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6" name="Straight Connector 105"/>
          <p:cNvCxnSpPr/>
          <p:nvPr/>
        </p:nvCxnSpPr>
        <p:spPr bwMode="auto">
          <a:xfrm>
            <a:off x="1424305" y="5920740"/>
            <a:ext cx="0" cy="393192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7" name="Straight Connector 106"/>
          <p:cNvCxnSpPr/>
          <p:nvPr/>
        </p:nvCxnSpPr>
        <p:spPr bwMode="auto">
          <a:xfrm flipH="1">
            <a:off x="1420749" y="6301740"/>
            <a:ext cx="4200906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8" name="Straight Connector 107"/>
          <p:cNvCxnSpPr/>
          <p:nvPr/>
        </p:nvCxnSpPr>
        <p:spPr bwMode="auto">
          <a:xfrm>
            <a:off x="1420749" y="5920740"/>
            <a:ext cx="318516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9" name="Straight Connector 108"/>
          <p:cNvCxnSpPr/>
          <p:nvPr/>
        </p:nvCxnSpPr>
        <p:spPr bwMode="auto">
          <a:xfrm flipH="1">
            <a:off x="1452626" y="5607504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0" name="Straight Connector 109"/>
          <p:cNvCxnSpPr/>
          <p:nvPr/>
        </p:nvCxnSpPr>
        <p:spPr bwMode="auto">
          <a:xfrm flipH="1">
            <a:off x="3383280" y="5624339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1" name="Straight Connector 110"/>
          <p:cNvCxnSpPr/>
          <p:nvPr/>
        </p:nvCxnSpPr>
        <p:spPr bwMode="auto">
          <a:xfrm flipH="1">
            <a:off x="5304917" y="5624338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2" name="Straight Connector 111"/>
          <p:cNvCxnSpPr/>
          <p:nvPr/>
        </p:nvCxnSpPr>
        <p:spPr bwMode="auto">
          <a:xfrm flipH="1">
            <a:off x="7468997" y="5621289"/>
            <a:ext cx="137922" cy="153889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3" name="TextBox 112"/>
          <p:cNvSpPr txBox="1"/>
          <p:nvPr/>
        </p:nvSpPr>
        <p:spPr>
          <a:xfrm>
            <a:off x="1372616" y="5372100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M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3316986" y="5370611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K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5238623" y="5369122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K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7402703" y="5385850"/>
            <a:ext cx="270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N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  <p:cxnSp>
        <p:nvCxnSpPr>
          <p:cNvPr id="117" name="Straight Connector 116"/>
          <p:cNvCxnSpPr/>
          <p:nvPr/>
        </p:nvCxnSpPr>
        <p:spPr bwMode="auto">
          <a:xfrm>
            <a:off x="1293495" y="5097781"/>
            <a:ext cx="0" cy="612648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8" name="Straight Connector 117"/>
          <p:cNvCxnSpPr/>
          <p:nvPr/>
        </p:nvCxnSpPr>
        <p:spPr bwMode="auto">
          <a:xfrm>
            <a:off x="6131306" y="5088638"/>
            <a:ext cx="0" cy="393192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9" name="Straight Connector 118"/>
          <p:cNvCxnSpPr/>
          <p:nvPr/>
        </p:nvCxnSpPr>
        <p:spPr bwMode="auto">
          <a:xfrm flipH="1">
            <a:off x="1293495" y="5097781"/>
            <a:ext cx="4846955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0" name="Straight Connector 119"/>
          <p:cNvCxnSpPr/>
          <p:nvPr/>
        </p:nvCxnSpPr>
        <p:spPr bwMode="auto">
          <a:xfrm flipH="1">
            <a:off x="6117591" y="5472686"/>
            <a:ext cx="169290" cy="0"/>
          </a:xfrm>
          <a:prstGeom prst="line">
            <a:avLst/>
          </a:prstGeom>
          <a:solidFill>
            <a:srgbClr val="0C2D8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59787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Finite State </a:t>
            </a:r>
            <a:r>
              <a:rPr lang="en-US" dirty="0" smtClean="0"/>
              <a:t>Machine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AutoShape 2" descr="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AutoShape 4" descr="imag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1029" name="Picture 5" descr="C:\Users\Jeffrey.Falkinburg\Documents\Courses\ECE383\Spr16\ECE383_slides\L8\state_machin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826" y="1954530"/>
            <a:ext cx="8282940" cy="2948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279780" y="6049708"/>
            <a:ext cx="8441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</a:rPr>
              <a:t>Figure 10.1 Block diagram of an FSM.</a:t>
            </a:r>
          </a:p>
        </p:txBody>
      </p:sp>
    </p:spTree>
    <p:extLst>
      <p:ext uri="{BB962C8B-B14F-4D97-AF65-F5344CB8AC3E}">
        <p14:creationId xmlns:p14="http://schemas.microsoft.com/office/powerpoint/2010/main" val="3191269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FSM Timing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37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FSM Timing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200" u="sng" dirty="0" smtClean="0"/>
              <a:t>Event 1</a:t>
            </a:r>
            <a:r>
              <a:rPr lang="en-US" sz="2200" dirty="0" smtClean="0"/>
              <a:t>- Since flip flops sample their inputs on the positive edge of the clock, this point is the beginning of the timing analysis.</a:t>
            </a:r>
            <a:endParaRPr lang="en-US" sz="2200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2" descr="http://ece.ninja/383/lecture/img/lecture09-6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667" y="3196130"/>
            <a:ext cx="7950200" cy="3224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654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FSM Timing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200" u="sng" dirty="0" smtClean="0"/>
              <a:t>Event 2</a:t>
            </a:r>
            <a:r>
              <a:rPr lang="en-US" sz="2200" dirty="0" smtClean="0"/>
              <a:t> - The propagation delay of the flip flops means a small delay occurs between the clock edge and the flip flop outputs, Q, becoming valid. This is the called the propagation delay of the flip flop and denoted </a:t>
            </a:r>
            <a:r>
              <a:rPr lang="en-US" sz="2200" dirty="0" err="1" smtClean="0"/>
              <a:t>T_ff</a:t>
            </a:r>
            <a:r>
              <a:rPr lang="en-US" sz="2200" dirty="0" smtClean="0"/>
              <a:t> in the diagram below.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24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2" descr="http://ece.ninja/383/lecture/img/lecture09-6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667" y="3196130"/>
            <a:ext cx="7950200" cy="3224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984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FSM Timing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200" u="sng" dirty="0" smtClean="0"/>
              <a:t>Event 3</a:t>
            </a:r>
            <a:r>
              <a:rPr lang="en-US" sz="2200" dirty="0" smtClean="0"/>
              <a:t> - In order to maximize the clocking frequency of the FSM, the new inputs, X, to the FSM should be applied at the same moment that the flip flop outputs become valid.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25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2" descr="http://ece.ninja/383/lecture/img/lecture09-6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667" y="3196130"/>
            <a:ext cx="7950200" cy="3224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448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FSM Timing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000" u="sng" dirty="0" smtClean="0"/>
              <a:t>Event 4</a:t>
            </a:r>
            <a:r>
              <a:rPr lang="en-US" sz="2000" dirty="0" smtClean="0"/>
              <a:t> - According to Figure above, changing Q and X causes the memory inputs to change (the Y signal above). The delay between the application of the new inputs to the MIE logic and Y becoming valid is the propagation delay of the combination logic, denoted </a:t>
            </a:r>
            <a:r>
              <a:rPr lang="en-US" sz="2000" dirty="0" err="1" smtClean="0"/>
              <a:t>Tcombo</a:t>
            </a:r>
            <a:r>
              <a:rPr lang="en-US" sz="2000" dirty="0" smtClean="0"/>
              <a:t>.</a:t>
            </a:r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26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2" descr="http://ece.ninja/383/lecture/img/lecture09-6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667" y="3196130"/>
            <a:ext cx="7950200" cy="3224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1827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FSM Timing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200" u="sng" dirty="0" smtClean="0"/>
              <a:t>Event 5</a:t>
            </a:r>
            <a:r>
              <a:rPr lang="en-US" sz="2200" dirty="0" smtClean="0"/>
              <a:t> - When the Y values are valid, a small delay occurs while the flip flops register their new inputs, denoted </a:t>
            </a:r>
            <a:r>
              <a:rPr lang="en-US" sz="2200" dirty="0" err="1" smtClean="0"/>
              <a:t>Tsu</a:t>
            </a:r>
            <a:r>
              <a:rPr lang="en-US" sz="2200" dirty="0" smtClean="0"/>
              <a:t>. After this setup time, the FSM is ready for another clock edge.</a:t>
            </a:r>
            <a:br>
              <a:rPr lang="en-US" sz="2200" dirty="0" smtClean="0"/>
            </a:br>
            <a:endParaRPr lang="en-US" sz="2200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27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2" descr="http://ece.ninja/383/lecture/img/lecture09-6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667" y="3196130"/>
            <a:ext cx="7950200" cy="3224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310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The DAISY System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Lets bring in the cows.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06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</a:t>
            </a:r>
            <a:r>
              <a:rPr lang="en-US" dirty="0" smtClean="0"/>
              <a:t>System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u="sng" dirty="0" smtClean="0"/>
              <a:t>D</a:t>
            </a:r>
            <a:r>
              <a:rPr lang="en-US" b="0" dirty="0" smtClean="0"/>
              <a:t>airy </a:t>
            </a:r>
            <a:r>
              <a:rPr lang="en-US" u="sng" dirty="0" smtClean="0"/>
              <a:t>A</a:t>
            </a:r>
            <a:r>
              <a:rPr lang="en-US" b="0" dirty="0" smtClean="0"/>
              <a:t>utomated </a:t>
            </a:r>
            <a:r>
              <a:rPr lang="en-US" u="sng" dirty="0" smtClean="0"/>
              <a:t>I</a:t>
            </a:r>
            <a:r>
              <a:rPr lang="en-US" b="0" dirty="0" smtClean="0"/>
              <a:t>nformation </a:t>
            </a:r>
            <a:r>
              <a:rPr lang="en-US" u="sng" dirty="0" smtClean="0"/>
              <a:t>Sy</a:t>
            </a:r>
            <a:r>
              <a:rPr lang="en-US" b="0" dirty="0" smtClean="0"/>
              <a:t>stem, or DAISY for short</a:t>
            </a:r>
          </a:p>
          <a:p>
            <a:r>
              <a:rPr lang="en-US" dirty="0"/>
              <a:t>Word Statement</a:t>
            </a:r>
            <a:r>
              <a:rPr lang="en-US" b="0" dirty="0"/>
              <a:t> Cows have a RFID tag attached to their collars. When the cow passes through the cattle chute on their way into the barn, a RFID reader reads the unique ID stored on the RFID tag and logs the cow into the barn. </a:t>
            </a:r>
            <a:endParaRPr lang="en-US" b="0" dirty="0" smtClean="0"/>
          </a:p>
          <a:p>
            <a:pPr lvl="1"/>
            <a:r>
              <a:rPr lang="en-US" sz="2000" b="0" dirty="0"/>
              <a:t>The RFID system outputs a single bit: a 1 means the system has read an RFID tag and has successfully checked a cow back into the barn; a 0 means the RFID system is either still processing a tag or is not currently reading a tag</a:t>
            </a:r>
            <a:r>
              <a:rPr lang="en-US" sz="2000" b="0" dirty="0" smtClean="0"/>
              <a:t>.</a:t>
            </a:r>
          </a:p>
          <a:p>
            <a:pPr lvl="1"/>
            <a:r>
              <a:rPr lang="en-US" sz="2000" b="0" dirty="0"/>
              <a:t>The RFID system outputs a single bit: </a:t>
            </a:r>
          </a:p>
          <a:p>
            <a:pPr lvl="2"/>
            <a:r>
              <a:rPr lang="en-US" sz="2000" b="0" dirty="0"/>
              <a:t>Logic 1 – Cow Checked In</a:t>
            </a:r>
          </a:p>
          <a:p>
            <a:pPr lvl="2"/>
            <a:r>
              <a:rPr lang="en-US" sz="2000" b="0" dirty="0"/>
              <a:t>Logic 0 – Cow Not Processed</a:t>
            </a:r>
          </a:p>
          <a:p>
            <a:pPr lvl="1"/>
            <a:endParaRPr lang="en-US" b="0" dirty="0" smtClean="0"/>
          </a:p>
          <a:p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2975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D Flip Flop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28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</a:t>
            </a:r>
            <a:r>
              <a:rPr lang="en-US" dirty="0" smtClean="0"/>
              <a:t>System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smtClean="0"/>
              <a:t>In </a:t>
            </a:r>
            <a:r>
              <a:rPr lang="en-US" b="0" dirty="0"/>
              <a:t>order to ensure each cow is scanned, the flow of cows into the barn is controlled by two gates at either end of the chute. Each gate is controlled by a single bit. To lift a gate, this input must be held at logic 1; to lower a gate, the input must be held at a logic 0. The sequence of raising and lowering the gates in order to control the flow of </a:t>
            </a:r>
            <a:r>
              <a:rPr lang="en-US" b="0" dirty="0" smtClean="0"/>
              <a:t>cows.</a:t>
            </a:r>
          </a:p>
          <a:p>
            <a:pPr lvl="1"/>
            <a:r>
              <a:rPr lang="en-US" b="0" dirty="0"/>
              <a:t>Flow of cows is controlled by two gates</a:t>
            </a:r>
          </a:p>
          <a:p>
            <a:pPr lvl="2"/>
            <a:r>
              <a:rPr lang="en-US" sz="2000" b="0" dirty="0"/>
              <a:t>Logic 1 – To lift a gate </a:t>
            </a:r>
          </a:p>
          <a:p>
            <a:pPr lvl="2"/>
            <a:r>
              <a:rPr lang="en-US" sz="2000" b="0" dirty="0"/>
              <a:t>Logic 0 – To lower a gate</a:t>
            </a:r>
          </a:p>
          <a:p>
            <a:pPr marL="0" indent="0">
              <a:buNone/>
            </a:pPr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4203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</a:t>
            </a:r>
            <a:r>
              <a:rPr lang="en-US" dirty="0" smtClean="0"/>
              <a:t>System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u="sng" dirty="0" smtClean="0"/>
              <a:t>Step 1</a:t>
            </a:r>
            <a:r>
              <a:rPr lang="en-US" b="0" dirty="0" smtClean="0"/>
              <a:t> - Gate1 is lifted allowing cow A to enter the chute.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31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146" name="Picture 2" descr="http://ece.ninja/383/lecture/img/lecture09-2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401"/>
          <a:stretch/>
        </p:blipFill>
        <p:spPr bwMode="auto">
          <a:xfrm>
            <a:off x="1492250" y="2704922"/>
            <a:ext cx="6159501" cy="1448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730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</a:t>
            </a:r>
            <a:r>
              <a:rPr lang="en-US" dirty="0" smtClean="0"/>
              <a:t>System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u="sng" dirty="0" smtClean="0"/>
              <a:t>Step 2</a:t>
            </a:r>
            <a:r>
              <a:rPr lang="en-US" b="0" dirty="0" smtClean="0"/>
              <a:t> - The DAISY system has detected cow A is in the chute and closes gate1.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32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146" name="Picture 2" descr="http://ece.ninja/383/lecture/img/lecture09-2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907" b="47904"/>
          <a:stretch/>
        </p:blipFill>
        <p:spPr bwMode="auto">
          <a:xfrm>
            <a:off x="1492250" y="2861733"/>
            <a:ext cx="6159501" cy="113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726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</a:t>
            </a:r>
            <a:r>
              <a:rPr lang="en-US" dirty="0" smtClean="0"/>
              <a:t>System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u="sng" dirty="0" smtClean="0"/>
              <a:t>Step 3</a:t>
            </a:r>
            <a:r>
              <a:rPr lang="en-US" b="0" dirty="0" smtClean="0"/>
              <a:t> - The cow waits in the closed off chute until the RFID reader signals that it has read the tag and checked in cow A.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33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146" name="Picture 2" descr="http://ece.ninja/383/lecture/img/lecture09-2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924" b="24038"/>
          <a:stretch/>
        </p:blipFill>
        <p:spPr bwMode="auto">
          <a:xfrm>
            <a:off x="1492250" y="2840961"/>
            <a:ext cx="6159501" cy="1176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607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</a:t>
            </a:r>
            <a:r>
              <a:rPr lang="en-US" dirty="0" smtClean="0"/>
              <a:t>System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u="sng" dirty="0" smtClean="0"/>
              <a:t>Step 4</a:t>
            </a:r>
            <a:r>
              <a:rPr lang="en-US" b="0" dirty="0" smtClean="0"/>
              <a:t> - Gate2 is raised allowing cow A to leave. If the cow takes more than 30 seconds to leave, then the cow is "goosed" by a three-second burst of compressed air. An air bust is repeated at 30-second intervals until the cow leaves the chute. At any time when the cow leaves the chute, Gate 2 is closed and the system transitions back to Step 1.</a:t>
            </a:r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34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146" name="Picture 2" descr="http://ece.ninja/383/lecture/img/lecture09-2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593"/>
          <a:stretch/>
        </p:blipFill>
        <p:spPr bwMode="auto">
          <a:xfrm>
            <a:off x="1492250" y="4246878"/>
            <a:ext cx="6159501" cy="12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072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</a:t>
            </a:r>
            <a:r>
              <a:rPr lang="en-US" dirty="0" smtClean="0"/>
              <a:t>System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35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146" name="Picture 2" descr="http://ece.ninja/383/lecture/img/lecture09-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509" y="1456267"/>
            <a:ext cx="6254983" cy="4968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878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</a:t>
            </a:r>
            <a:r>
              <a:rPr lang="en-US" dirty="0" smtClean="0"/>
              <a:t>System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smtClean="0"/>
              <a:t>DAISY FSM Entity</a:t>
            </a:r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36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2290" name="Picture 2" descr="http://ece.ninja/383/lecture/img/lecture09-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175" y="1905000"/>
            <a:ext cx="5581650" cy="304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217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</a:t>
            </a:r>
            <a:r>
              <a:rPr lang="en-US" dirty="0" smtClean="0"/>
              <a:t>System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smtClean="0"/>
              <a:t>Inputs to Daisy</a:t>
            </a:r>
          </a:p>
          <a:p>
            <a:endParaRPr lang="en-US" b="0" dirty="0"/>
          </a:p>
          <a:p>
            <a:endParaRPr lang="en-US" b="0" dirty="0" smtClean="0"/>
          </a:p>
          <a:p>
            <a:r>
              <a:rPr lang="en-US" b="0" dirty="0" smtClean="0"/>
              <a:t>Outputs to Daisy</a:t>
            </a:r>
          </a:p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37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857610"/>
              </p:ext>
            </p:extLst>
          </p:nvPr>
        </p:nvGraphicFramePr>
        <p:xfrm>
          <a:off x="506412" y="2029011"/>
          <a:ext cx="8131176" cy="767979"/>
        </p:xfrm>
        <a:graphic>
          <a:graphicData uri="http://schemas.openxmlformats.org/drawingml/2006/table">
            <a:tbl>
              <a:tblPr/>
              <a:tblGrid>
                <a:gridCol w="2710392"/>
                <a:gridCol w="2710392"/>
                <a:gridCol w="2710392"/>
              </a:tblGrid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RFID Scanner = r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Cow Present = c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Timer Status = t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1 - Cow checked in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1 - cow present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1 - timer up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0 - Cow not processed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0 - no cow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0 - timer running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8139732"/>
              </p:ext>
            </p:extLst>
          </p:nvPr>
        </p:nvGraphicFramePr>
        <p:xfrm>
          <a:off x="506412" y="3385432"/>
          <a:ext cx="8131176" cy="1291095"/>
        </p:xfrm>
        <a:graphic>
          <a:graphicData uri="http://schemas.openxmlformats.org/drawingml/2006/table">
            <a:tbl>
              <a:tblPr/>
              <a:tblGrid>
                <a:gridCol w="2032794"/>
                <a:gridCol w="2032794"/>
                <a:gridCol w="2032794"/>
                <a:gridCol w="2032794"/>
              </a:tblGrid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Gate1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Gate2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Timer Control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Air Valve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1-gate up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1-gate up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00 Stop timer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0 closed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0-gate down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0-gate down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01 Set to 30 secs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1 open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endParaRPr lang="en-US" sz="13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300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10 Set to 3 secs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300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7123">
                <a:tc>
                  <a:txBody>
                    <a:bodyPr/>
                    <a:lstStyle/>
                    <a:p>
                      <a:pPr algn="l" fontAlgn="t"/>
                      <a:endParaRPr lang="en-US" sz="1300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300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11 Run timer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300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919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pic>
        <p:nvPicPr>
          <p:cNvPr id="8" name="Picture 2" descr="http://ece.ninja/383/lecture/img/lecture09-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9638" y="4714404"/>
            <a:ext cx="3104724" cy="1695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3997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</a:t>
            </a:r>
            <a:r>
              <a:rPr lang="en-US" dirty="0" smtClean="0"/>
              <a:t>System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smtClean="0"/>
              <a:t>State Diagram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sz="1600" b="0" dirty="0"/>
              <a:t>Open gate1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sz="1600" b="0" dirty="0"/>
              <a:t>Wait for cow to enter chute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sz="1600" b="0" dirty="0"/>
              <a:t>Close gate1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sz="1600" b="0" dirty="0"/>
              <a:t>Wait for RFID to read cow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sz="1600" b="0" dirty="0"/>
              <a:t>Open gate2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sz="1600" b="0" dirty="0"/>
              <a:t>Wait for cow to leave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sz="1600" b="0" dirty="0"/>
              <a:t>If 30 seconds has transpired, then "goose" cow; </a:t>
            </a:r>
            <a:r>
              <a:rPr lang="en-US" sz="1600" b="0" dirty="0" err="1"/>
              <a:t>goto</a:t>
            </a:r>
            <a:r>
              <a:rPr lang="en-US" sz="1600" b="0" dirty="0"/>
              <a:t> Step 6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sz="1600" b="0" dirty="0"/>
              <a:t>Else if the cow has left, then close gate2; </a:t>
            </a:r>
            <a:r>
              <a:rPr lang="en-US" sz="1600" b="0" dirty="0" err="1"/>
              <a:t>goto</a:t>
            </a:r>
            <a:r>
              <a:rPr lang="en-US" sz="1600" b="0" dirty="0"/>
              <a:t> Step 1</a:t>
            </a:r>
          </a:p>
          <a:p>
            <a:pPr marL="457200" indent="-457200">
              <a:buFont typeface="+mj-lt"/>
              <a:buAutoNum type="arabicPeriod"/>
            </a:pPr>
            <a:endParaRPr lang="en-US" sz="1600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919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pic>
        <p:nvPicPr>
          <p:cNvPr id="18434" name="Picture 2" descr="http://ece.ninja/383/lecture/img/lecture09-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4266217"/>
            <a:ext cx="9001125" cy="2152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ece.ninja/383/lecture/img/lecture09-3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101" y="1569493"/>
            <a:ext cx="3790371" cy="2069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9057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</a:t>
            </a:r>
            <a:r>
              <a:rPr lang="en-US" dirty="0" smtClean="0"/>
              <a:t>System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smtClean="0"/>
              <a:t>Memory Input Equations</a:t>
            </a:r>
          </a:p>
          <a:p>
            <a:endParaRPr lang="en-US" b="0" dirty="0"/>
          </a:p>
          <a:p>
            <a:endParaRPr lang="en-US" b="0" dirty="0" smtClean="0"/>
          </a:p>
          <a:p>
            <a:endParaRPr lang="en-US" b="0" dirty="0"/>
          </a:p>
          <a:p>
            <a:endParaRPr lang="en-US" b="0" dirty="0" smtClean="0"/>
          </a:p>
          <a:p>
            <a:r>
              <a:rPr lang="en-US" b="0" dirty="0" smtClean="0"/>
              <a:t>How many Flip Flops do we need?</a:t>
            </a:r>
            <a:endParaRPr lang="en-US" b="0" dirty="0"/>
          </a:p>
          <a:p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919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pic>
        <p:nvPicPr>
          <p:cNvPr id="8" name="Picture 2" descr="http://ece.ninja/383/lecture/img/lecture09-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4266217"/>
            <a:ext cx="9001125" cy="2152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8391547"/>
              </p:ext>
            </p:extLst>
          </p:nvPr>
        </p:nvGraphicFramePr>
        <p:xfrm>
          <a:off x="681567" y="2023437"/>
          <a:ext cx="8131174" cy="1791951"/>
        </p:xfrm>
        <a:graphic>
          <a:graphicData uri="http://schemas.openxmlformats.org/drawingml/2006/table">
            <a:tbl>
              <a:tblPr/>
              <a:tblGrid>
                <a:gridCol w="4065587"/>
                <a:gridCol w="4065587"/>
              </a:tblGrid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State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Code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WaitEnter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000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WaitRead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001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Set30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010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WaitLeave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011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Set3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100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Goose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101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437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5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524000"/>
            <a:ext cx="4535488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6" name="Rectangle 1"/>
          <p:cNvSpPr>
            <a:spLocks noChangeArrowheads="1"/>
          </p:cNvSpPr>
          <p:nvPr/>
        </p:nvSpPr>
        <p:spPr bwMode="auto">
          <a:xfrm>
            <a:off x="838200" y="5738812"/>
            <a:ext cx="19637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 dirty="0"/>
              <a:t>Figure 2.66 Circuit delay</a:t>
            </a:r>
            <a:endParaRPr lang="en-US" alt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11350" y="76200"/>
            <a:ext cx="6781800" cy="1143000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9pPr>
          </a:lstStyle>
          <a:p>
            <a:r>
              <a:rPr lang="en-US" kern="0" dirty="0" smtClean="0"/>
              <a:t>Delay</a:t>
            </a:r>
            <a:endParaRPr lang="en-US" kern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C4D65584-0C7D-48B8-BEDE-21A2E880225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Footer Placeholder 1"/>
          <p:cNvSpPr txBox="1">
            <a:spLocks/>
          </p:cNvSpPr>
          <p:nvPr/>
        </p:nvSpPr>
        <p:spPr>
          <a:xfrm>
            <a:off x="86783" y="6182791"/>
            <a:ext cx="3613149" cy="238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9pPr>
          </a:lstStyle>
          <a:p>
            <a:pPr eaLnBrk="1" hangingPunct="1"/>
            <a:r>
              <a:rPr lang="en-US" altLang="en-US" sz="1000" dirty="0" smtClean="0">
                <a:solidFill>
                  <a:srgbClr val="000000"/>
                </a:solidFill>
              </a:rPr>
              <a:t>Copyright © 2013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23375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</a:t>
            </a:r>
            <a:r>
              <a:rPr lang="en-US" dirty="0" smtClean="0"/>
              <a:t>System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smtClean="0"/>
              <a:t>Solve for three (one for each flip flop) 6-input Boolean Expressions </a:t>
            </a:r>
          </a:p>
          <a:p>
            <a:pPr lvl="1"/>
            <a:r>
              <a:rPr lang="en-US" b="0" dirty="0" smtClean="0"/>
              <a:t>Using </a:t>
            </a:r>
            <a:r>
              <a:rPr lang="en-US" dirty="0" smtClean="0"/>
              <a:t>espresso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919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864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</a:t>
            </a:r>
            <a:r>
              <a:rPr lang="en-US" dirty="0" smtClean="0"/>
              <a:t>System – Expresso input file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919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790" y="1424843"/>
            <a:ext cx="846161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dirty="0">
                <a:solidFill>
                  <a:srgbClr val="000000"/>
                </a:solidFill>
              </a:rPr>
              <a:t>.i 6 # .i specifies the number of inputs </a:t>
            </a:r>
            <a:endParaRPr lang="en-US" sz="180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1800" dirty="0" smtClean="0">
                <a:solidFill>
                  <a:srgbClr val="000000"/>
                </a:solidFill>
              </a:rPr>
              <a:t>.</a:t>
            </a:r>
            <a:r>
              <a:rPr lang="en-US" sz="1800" dirty="0">
                <a:solidFill>
                  <a:srgbClr val="000000"/>
                </a:solidFill>
              </a:rPr>
              <a:t>o 3 # .o specifies the number of outputs </a:t>
            </a:r>
            <a:endParaRPr lang="en-US" sz="180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1800" dirty="0" smtClean="0">
                <a:solidFill>
                  <a:srgbClr val="000000"/>
                </a:solidFill>
              </a:rPr>
              <a:t>.</a:t>
            </a:r>
            <a:r>
              <a:rPr lang="en-US" sz="1800" dirty="0" err="1">
                <a:solidFill>
                  <a:srgbClr val="000000"/>
                </a:solidFill>
              </a:rPr>
              <a:t>ilb</a:t>
            </a:r>
            <a:r>
              <a:rPr lang="en-US" sz="1800" dirty="0">
                <a:solidFill>
                  <a:srgbClr val="000000"/>
                </a:solidFill>
              </a:rPr>
              <a:t> Q2 Q1 Q0 R C T # This line specifies the names of the inputs in order </a:t>
            </a:r>
            <a:endParaRPr lang="en-US" sz="180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1800" dirty="0" smtClean="0">
                <a:solidFill>
                  <a:srgbClr val="000000"/>
                </a:solidFill>
              </a:rPr>
              <a:t>.</a:t>
            </a:r>
            <a:r>
              <a:rPr lang="en-US" sz="1800" dirty="0" err="1">
                <a:solidFill>
                  <a:srgbClr val="000000"/>
                </a:solidFill>
              </a:rPr>
              <a:t>ob</a:t>
            </a:r>
            <a:r>
              <a:rPr lang="en-US" sz="1800" dirty="0">
                <a:solidFill>
                  <a:srgbClr val="000000"/>
                </a:solidFill>
              </a:rPr>
              <a:t> D2 D1 D0 </a:t>
            </a:r>
            <a:r>
              <a:rPr lang="en-US" sz="1800" dirty="0" smtClean="0">
                <a:solidFill>
                  <a:srgbClr val="000000"/>
                </a:solidFill>
              </a:rPr>
              <a:t>	# </a:t>
            </a:r>
            <a:r>
              <a:rPr lang="en-US" sz="1800" dirty="0">
                <a:solidFill>
                  <a:srgbClr val="000000"/>
                </a:solidFill>
              </a:rPr>
              <a:t>This line specifies the names of the outputs in order </a:t>
            </a:r>
            <a:endParaRPr lang="en-US" sz="180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1800" dirty="0">
                <a:solidFill>
                  <a:srgbClr val="000000"/>
                </a:solidFill>
              </a:rPr>
              <a:t>		</a:t>
            </a:r>
            <a:r>
              <a:rPr lang="en-US" sz="1800" dirty="0" smtClean="0">
                <a:solidFill>
                  <a:srgbClr val="000000"/>
                </a:solidFill>
              </a:rPr>
              <a:t># </a:t>
            </a:r>
            <a:r>
              <a:rPr lang="en-US" sz="1800" dirty="0">
                <a:solidFill>
                  <a:srgbClr val="000000"/>
                </a:solidFill>
              </a:rPr>
              <a:t>The first six digits (before the space) correspond </a:t>
            </a:r>
            <a:endParaRPr lang="en-US" sz="180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1800" dirty="0">
                <a:solidFill>
                  <a:srgbClr val="000000"/>
                </a:solidFill>
              </a:rPr>
              <a:t>	</a:t>
            </a:r>
            <a:r>
              <a:rPr lang="en-US" sz="1800" dirty="0" smtClean="0">
                <a:solidFill>
                  <a:srgbClr val="000000"/>
                </a:solidFill>
              </a:rPr>
              <a:t>	# </a:t>
            </a:r>
            <a:r>
              <a:rPr lang="en-US" sz="1800" dirty="0">
                <a:solidFill>
                  <a:srgbClr val="000000"/>
                </a:solidFill>
              </a:rPr>
              <a:t>to the inputs, the three after the space correspond </a:t>
            </a:r>
            <a:endParaRPr lang="en-US" sz="180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1800" dirty="0">
                <a:solidFill>
                  <a:srgbClr val="000000"/>
                </a:solidFill>
              </a:rPr>
              <a:t>	</a:t>
            </a:r>
            <a:r>
              <a:rPr lang="en-US" sz="1800" dirty="0" smtClean="0">
                <a:solidFill>
                  <a:srgbClr val="000000"/>
                </a:solidFill>
              </a:rPr>
              <a:t>	# </a:t>
            </a:r>
            <a:r>
              <a:rPr lang="en-US" sz="1800" dirty="0">
                <a:solidFill>
                  <a:srgbClr val="000000"/>
                </a:solidFill>
              </a:rPr>
              <a:t>to the outputs, both in order specified </a:t>
            </a:r>
            <a:r>
              <a:rPr lang="en-US" sz="1800" dirty="0" smtClean="0">
                <a:solidFill>
                  <a:srgbClr val="000000"/>
                </a:solidFill>
              </a:rPr>
              <a:t>above. </a:t>
            </a:r>
          </a:p>
          <a:p>
            <a:pPr>
              <a:spcBef>
                <a:spcPts val="0"/>
              </a:spcBef>
            </a:pPr>
            <a:r>
              <a:rPr lang="en-US" sz="1800" dirty="0" smtClean="0">
                <a:solidFill>
                  <a:srgbClr val="000000"/>
                </a:solidFill>
              </a:rPr>
              <a:t>000 </a:t>
            </a:r>
            <a:r>
              <a:rPr lang="en-US" sz="1800" dirty="0">
                <a:solidFill>
                  <a:srgbClr val="000000"/>
                </a:solidFill>
              </a:rPr>
              <a:t>-0- 000 # </a:t>
            </a:r>
            <a:r>
              <a:rPr lang="en-US" sz="1800" dirty="0" err="1">
                <a:solidFill>
                  <a:srgbClr val="000000"/>
                </a:solidFill>
              </a:rPr>
              <a:t>WaitEnter</a:t>
            </a:r>
            <a:r>
              <a:rPr lang="en-US" sz="1800" dirty="0">
                <a:solidFill>
                  <a:srgbClr val="000000"/>
                </a:solidFill>
              </a:rPr>
              <a:t> + c' =&gt; </a:t>
            </a:r>
            <a:r>
              <a:rPr lang="en-US" sz="1800" dirty="0" err="1">
                <a:solidFill>
                  <a:srgbClr val="000000"/>
                </a:solidFill>
              </a:rPr>
              <a:t>WaitEnter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endParaRPr lang="en-US" sz="180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1800" dirty="0" smtClean="0">
                <a:solidFill>
                  <a:srgbClr val="000000"/>
                </a:solidFill>
              </a:rPr>
              <a:t>000 </a:t>
            </a:r>
            <a:r>
              <a:rPr lang="en-US" sz="1800" dirty="0">
                <a:solidFill>
                  <a:srgbClr val="000000"/>
                </a:solidFill>
              </a:rPr>
              <a:t>-1- 001 # </a:t>
            </a:r>
            <a:r>
              <a:rPr lang="en-US" sz="1800" dirty="0" err="1">
                <a:solidFill>
                  <a:srgbClr val="000000"/>
                </a:solidFill>
              </a:rPr>
              <a:t>WaitEnter</a:t>
            </a:r>
            <a:r>
              <a:rPr lang="en-US" sz="1800" dirty="0">
                <a:solidFill>
                  <a:srgbClr val="000000"/>
                </a:solidFill>
              </a:rPr>
              <a:t> + </a:t>
            </a:r>
            <a:r>
              <a:rPr lang="en-US" sz="1800" dirty="0" smtClean="0">
                <a:solidFill>
                  <a:srgbClr val="000000"/>
                </a:solidFill>
              </a:rPr>
              <a:t>c </a:t>
            </a:r>
            <a:r>
              <a:rPr lang="en-US" sz="1800" dirty="0">
                <a:solidFill>
                  <a:srgbClr val="000000"/>
                </a:solidFill>
              </a:rPr>
              <a:t>=&gt; </a:t>
            </a:r>
            <a:r>
              <a:rPr lang="en-US" sz="1800" dirty="0" err="1">
                <a:solidFill>
                  <a:srgbClr val="000000"/>
                </a:solidFill>
              </a:rPr>
              <a:t>WaitRead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endParaRPr lang="en-US" sz="180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1800" dirty="0" smtClean="0">
                <a:solidFill>
                  <a:srgbClr val="000000"/>
                </a:solidFill>
              </a:rPr>
              <a:t>001 </a:t>
            </a:r>
            <a:r>
              <a:rPr lang="en-US" sz="1800" dirty="0">
                <a:solidFill>
                  <a:srgbClr val="000000"/>
                </a:solidFill>
              </a:rPr>
              <a:t>0-- 001 # </a:t>
            </a:r>
            <a:r>
              <a:rPr lang="en-US" sz="1800" dirty="0" err="1">
                <a:solidFill>
                  <a:srgbClr val="000000"/>
                </a:solidFill>
              </a:rPr>
              <a:t>WaitRead</a:t>
            </a:r>
            <a:r>
              <a:rPr lang="en-US" sz="1800" dirty="0">
                <a:solidFill>
                  <a:srgbClr val="000000"/>
                </a:solidFill>
              </a:rPr>
              <a:t> + R' =&gt; </a:t>
            </a:r>
            <a:r>
              <a:rPr lang="en-US" sz="1800" dirty="0" err="1">
                <a:solidFill>
                  <a:srgbClr val="000000"/>
                </a:solidFill>
              </a:rPr>
              <a:t>WaitRead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endParaRPr lang="en-US" sz="180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1800" dirty="0" smtClean="0">
                <a:solidFill>
                  <a:srgbClr val="000000"/>
                </a:solidFill>
              </a:rPr>
              <a:t>001 </a:t>
            </a:r>
            <a:r>
              <a:rPr lang="en-US" sz="1800" dirty="0">
                <a:solidFill>
                  <a:srgbClr val="000000"/>
                </a:solidFill>
              </a:rPr>
              <a:t>1-- 010 # </a:t>
            </a:r>
            <a:r>
              <a:rPr lang="en-US" sz="1800" dirty="0" err="1">
                <a:solidFill>
                  <a:srgbClr val="000000"/>
                </a:solidFill>
              </a:rPr>
              <a:t>WaitRead</a:t>
            </a:r>
            <a:r>
              <a:rPr lang="en-US" sz="1800" dirty="0">
                <a:solidFill>
                  <a:srgbClr val="000000"/>
                </a:solidFill>
              </a:rPr>
              <a:t> + R =&gt; Set30 </a:t>
            </a:r>
            <a:endParaRPr lang="en-US" sz="180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1800" dirty="0" smtClean="0">
                <a:solidFill>
                  <a:srgbClr val="000000"/>
                </a:solidFill>
              </a:rPr>
              <a:t>010 </a:t>
            </a:r>
            <a:r>
              <a:rPr lang="en-US" sz="1800" dirty="0">
                <a:solidFill>
                  <a:srgbClr val="000000"/>
                </a:solidFill>
              </a:rPr>
              <a:t>--- 011 # Set30 =&gt; </a:t>
            </a:r>
            <a:r>
              <a:rPr lang="en-US" sz="1800" dirty="0" err="1">
                <a:solidFill>
                  <a:srgbClr val="000000"/>
                </a:solidFill>
              </a:rPr>
              <a:t>WaitLeave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endParaRPr lang="en-US" sz="180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1800" dirty="0" smtClean="0">
                <a:solidFill>
                  <a:srgbClr val="000000"/>
                </a:solidFill>
              </a:rPr>
              <a:t>011 </a:t>
            </a:r>
            <a:r>
              <a:rPr lang="en-US" sz="1800" dirty="0">
                <a:solidFill>
                  <a:srgbClr val="000000"/>
                </a:solidFill>
              </a:rPr>
              <a:t>-10 011 # </a:t>
            </a:r>
            <a:r>
              <a:rPr lang="en-US" sz="1800" dirty="0" err="1">
                <a:solidFill>
                  <a:srgbClr val="000000"/>
                </a:solidFill>
              </a:rPr>
              <a:t>WaitLeave</a:t>
            </a:r>
            <a:r>
              <a:rPr lang="en-US" sz="1800" dirty="0">
                <a:solidFill>
                  <a:srgbClr val="000000"/>
                </a:solidFill>
              </a:rPr>
              <a:t> + T'C =&gt; </a:t>
            </a:r>
            <a:r>
              <a:rPr lang="en-US" sz="1800" dirty="0" err="1">
                <a:solidFill>
                  <a:srgbClr val="000000"/>
                </a:solidFill>
              </a:rPr>
              <a:t>WaitLeave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endParaRPr lang="en-US" sz="180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1800" dirty="0" smtClean="0">
                <a:solidFill>
                  <a:srgbClr val="000000"/>
                </a:solidFill>
              </a:rPr>
              <a:t>011 </a:t>
            </a:r>
            <a:r>
              <a:rPr lang="en-US" sz="1800" dirty="0">
                <a:solidFill>
                  <a:srgbClr val="000000"/>
                </a:solidFill>
              </a:rPr>
              <a:t>-11 100 # </a:t>
            </a:r>
            <a:r>
              <a:rPr lang="en-US" sz="1800" dirty="0" err="1">
                <a:solidFill>
                  <a:srgbClr val="000000"/>
                </a:solidFill>
              </a:rPr>
              <a:t>WaitLeave</a:t>
            </a:r>
            <a:r>
              <a:rPr lang="en-US" sz="1800" dirty="0">
                <a:solidFill>
                  <a:srgbClr val="000000"/>
                </a:solidFill>
              </a:rPr>
              <a:t> + TC =&gt; Set3 </a:t>
            </a:r>
            <a:endParaRPr lang="en-US" sz="180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1800" dirty="0" smtClean="0">
                <a:solidFill>
                  <a:srgbClr val="000000"/>
                </a:solidFill>
              </a:rPr>
              <a:t>011 </a:t>
            </a:r>
            <a:r>
              <a:rPr lang="en-US" sz="1800" dirty="0">
                <a:solidFill>
                  <a:srgbClr val="000000"/>
                </a:solidFill>
              </a:rPr>
              <a:t>-0- 000 # </a:t>
            </a:r>
            <a:r>
              <a:rPr lang="en-US" sz="1800" dirty="0" err="1">
                <a:solidFill>
                  <a:srgbClr val="000000"/>
                </a:solidFill>
              </a:rPr>
              <a:t>WaitLeave</a:t>
            </a:r>
            <a:r>
              <a:rPr lang="en-US" sz="1800" dirty="0">
                <a:solidFill>
                  <a:srgbClr val="000000"/>
                </a:solidFill>
              </a:rPr>
              <a:t> + c' =&gt; </a:t>
            </a:r>
            <a:r>
              <a:rPr lang="en-US" sz="1800" dirty="0" err="1">
                <a:solidFill>
                  <a:srgbClr val="000000"/>
                </a:solidFill>
              </a:rPr>
              <a:t>WaitEnter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endParaRPr lang="en-US" sz="180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1800" dirty="0" smtClean="0">
                <a:solidFill>
                  <a:srgbClr val="000000"/>
                </a:solidFill>
              </a:rPr>
              <a:t>100 </a:t>
            </a:r>
            <a:r>
              <a:rPr lang="en-US" sz="1800" dirty="0">
                <a:solidFill>
                  <a:srgbClr val="000000"/>
                </a:solidFill>
              </a:rPr>
              <a:t>--- 101 # Set3 =&gt; Goose </a:t>
            </a:r>
            <a:endParaRPr lang="en-US" sz="180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1800" dirty="0" smtClean="0">
                <a:solidFill>
                  <a:srgbClr val="000000"/>
                </a:solidFill>
              </a:rPr>
              <a:t>101 </a:t>
            </a:r>
            <a:r>
              <a:rPr lang="en-US" sz="1800" dirty="0">
                <a:solidFill>
                  <a:srgbClr val="000000"/>
                </a:solidFill>
              </a:rPr>
              <a:t>--0 101 # Goose + T' =&gt; Goose </a:t>
            </a:r>
            <a:endParaRPr lang="en-US" sz="180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1800" dirty="0" smtClean="0">
                <a:solidFill>
                  <a:srgbClr val="000000"/>
                </a:solidFill>
              </a:rPr>
              <a:t>101 </a:t>
            </a:r>
            <a:r>
              <a:rPr lang="en-US" sz="1800" dirty="0">
                <a:solidFill>
                  <a:srgbClr val="000000"/>
                </a:solidFill>
              </a:rPr>
              <a:t>--1 010 # Goose + T =&gt; Set30 .e # Signifies the end of the file.</a:t>
            </a:r>
          </a:p>
        </p:txBody>
      </p:sp>
    </p:spTree>
    <p:extLst>
      <p:ext uri="{BB962C8B-B14F-4D97-AF65-F5344CB8AC3E}">
        <p14:creationId xmlns:p14="http://schemas.microsoft.com/office/powerpoint/2010/main" val="176695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</a:t>
            </a:r>
            <a:r>
              <a:rPr lang="en-US" dirty="0" smtClean="0"/>
              <a:t>System – Expresso Output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919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pic>
        <p:nvPicPr>
          <p:cNvPr id="1026" name="Picture 2" descr="http://ece.ninja/383/lecture/img/lecture09-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94951"/>
            <a:ext cx="9141039" cy="427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961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</a:t>
            </a:r>
            <a:r>
              <a:rPr lang="en-US" dirty="0" smtClean="0"/>
              <a:t>System –       One’s Hot Encoding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 smtClean="0"/>
              <a:t>Using a One’s Hot Encoding MIEs: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D_WaitEnter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Q_WaitEnter</a:t>
            </a:r>
            <a:r>
              <a:rPr lang="en-US" dirty="0"/>
              <a:t> * c' + </a:t>
            </a:r>
            <a:r>
              <a:rPr lang="en-US" dirty="0" err="1"/>
              <a:t>Q_WaitLeave</a:t>
            </a:r>
            <a:r>
              <a:rPr lang="en-US" dirty="0"/>
              <a:t> * </a:t>
            </a:r>
            <a:r>
              <a:rPr lang="en-US" dirty="0" smtClean="0"/>
              <a:t>c' </a:t>
            </a:r>
          </a:p>
          <a:p>
            <a:r>
              <a:rPr lang="en-US" dirty="0" err="1" smtClean="0"/>
              <a:t>D_WaitRead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Q_WaitRead</a:t>
            </a:r>
            <a:r>
              <a:rPr lang="en-US" dirty="0"/>
              <a:t> * r' + </a:t>
            </a:r>
            <a:r>
              <a:rPr lang="en-US" dirty="0" err="1"/>
              <a:t>Q_WaitEnter</a:t>
            </a:r>
            <a:r>
              <a:rPr lang="en-US" dirty="0"/>
              <a:t> * c </a:t>
            </a:r>
            <a:endParaRPr lang="en-US" dirty="0" smtClean="0"/>
          </a:p>
          <a:p>
            <a:r>
              <a:rPr lang="en-US" dirty="0" smtClean="0"/>
              <a:t>D_Set30 </a:t>
            </a:r>
            <a:r>
              <a:rPr lang="en-US" dirty="0"/>
              <a:t>= </a:t>
            </a:r>
            <a:r>
              <a:rPr lang="en-US" dirty="0" err="1"/>
              <a:t>Q_WaitRead</a:t>
            </a:r>
            <a:r>
              <a:rPr lang="en-US" dirty="0"/>
              <a:t> * r </a:t>
            </a:r>
            <a:r>
              <a:rPr lang="en-US" dirty="0" smtClean="0"/>
              <a:t>+ </a:t>
            </a:r>
            <a:r>
              <a:rPr lang="en-US" dirty="0" err="1" smtClean="0"/>
              <a:t>Q_Goose</a:t>
            </a:r>
            <a:r>
              <a:rPr lang="en-US" dirty="0" smtClean="0"/>
              <a:t> </a:t>
            </a:r>
            <a:r>
              <a:rPr lang="en-US" dirty="0"/>
              <a:t>* t</a:t>
            </a:r>
            <a:endParaRPr lang="en-US" dirty="0" smtClean="0"/>
          </a:p>
          <a:p>
            <a:r>
              <a:rPr lang="en-US" dirty="0" err="1" smtClean="0"/>
              <a:t>D_WaitLeave</a:t>
            </a:r>
            <a:r>
              <a:rPr lang="en-US" dirty="0" smtClean="0"/>
              <a:t> </a:t>
            </a:r>
            <a:r>
              <a:rPr lang="en-US" dirty="0"/>
              <a:t>= Q_Set30 + </a:t>
            </a:r>
            <a:r>
              <a:rPr lang="en-US" dirty="0" err="1" smtClean="0"/>
              <a:t>Q_WaitLeave</a:t>
            </a:r>
            <a:r>
              <a:rPr lang="en-US" dirty="0" smtClean="0"/>
              <a:t> </a:t>
            </a:r>
            <a:r>
              <a:rPr lang="en-US" dirty="0"/>
              <a:t>* t' * c </a:t>
            </a:r>
            <a:endParaRPr lang="en-US" dirty="0" smtClean="0"/>
          </a:p>
          <a:p>
            <a:r>
              <a:rPr lang="en-US" dirty="0" smtClean="0"/>
              <a:t>D_Set3 </a:t>
            </a:r>
            <a:r>
              <a:rPr lang="en-US" dirty="0"/>
              <a:t>= </a:t>
            </a:r>
            <a:r>
              <a:rPr lang="en-US" dirty="0" err="1"/>
              <a:t>Q_WaitLeave</a:t>
            </a:r>
            <a:r>
              <a:rPr lang="en-US" dirty="0"/>
              <a:t> * t * c </a:t>
            </a:r>
            <a:endParaRPr lang="en-US" dirty="0" smtClean="0"/>
          </a:p>
          <a:p>
            <a:r>
              <a:rPr lang="en-US" dirty="0" err="1" smtClean="0"/>
              <a:t>D_Goose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Q_Goose</a:t>
            </a:r>
            <a:r>
              <a:rPr lang="en-US" dirty="0"/>
              <a:t> * t' + Q_Set3</a:t>
            </a:r>
            <a:endParaRPr lang="en-US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919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798674"/>
              </p:ext>
            </p:extLst>
          </p:nvPr>
        </p:nvGraphicFramePr>
        <p:xfrm>
          <a:off x="506413" y="1953183"/>
          <a:ext cx="8131174" cy="1791951"/>
        </p:xfrm>
        <a:graphic>
          <a:graphicData uri="http://schemas.openxmlformats.org/drawingml/2006/table">
            <a:tbl>
              <a:tblPr/>
              <a:tblGrid>
                <a:gridCol w="4065587"/>
                <a:gridCol w="4065587"/>
              </a:tblGrid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State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Code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 err="1">
                          <a:effectLst/>
                        </a:rPr>
                        <a:t>WaitEnter</a:t>
                      </a:r>
                      <a:endParaRPr lang="en-US" sz="1300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000001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WaitRead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000010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Set30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000100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WaitLeave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001000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Set3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010000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Goose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100000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800" smtClean="0">
                <a:solidFill>
                  <a:srgbClr val="000000"/>
                </a:solidFill>
              </a:rPr>
              <a:t/>
            </a:r>
            <a:br>
              <a:rPr lang="en-US" altLang="en-US" sz="1800" smtClean="0">
                <a:solidFill>
                  <a:srgbClr val="000000"/>
                </a:solidFill>
              </a:rPr>
            </a:br>
            <a:endParaRPr lang="en-US" altLang="en-US" sz="18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75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</a:t>
            </a:r>
            <a:r>
              <a:rPr lang="en-US" dirty="0" smtClean="0"/>
              <a:t>System –       Output Equations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The first step in generating the output equations is to build a control word table - a table listing, for each state, its output.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44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919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800" smtClean="0">
                <a:solidFill>
                  <a:srgbClr val="000000"/>
                </a:solidFill>
              </a:rPr>
              <a:t/>
            </a:r>
            <a:br>
              <a:rPr lang="en-US" altLang="en-US" sz="1800" smtClean="0">
                <a:solidFill>
                  <a:srgbClr val="000000"/>
                </a:solidFill>
              </a:rPr>
            </a:br>
            <a:endParaRPr lang="en-US" altLang="en-US" sz="1800" smtClean="0">
              <a:solidFill>
                <a:srgbClr val="00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8956998"/>
              </p:ext>
            </p:extLst>
          </p:nvPr>
        </p:nvGraphicFramePr>
        <p:xfrm>
          <a:off x="499847" y="2789877"/>
          <a:ext cx="8131175" cy="3538230"/>
        </p:xfrm>
        <a:graphic>
          <a:graphicData uri="http://schemas.openxmlformats.org/drawingml/2006/table">
            <a:tbl>
              <a:tblPr/>
              <a:tblGrid>
                <a:gridCol w="1626235"/>
                <a:gridCol w="1626235"/>
                <a:gridCol w="1626235"/>
                <a:gridCol w="1626235"/>
                <a:gridCol w="1626235"/>
              </a:tblGrid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</a:rPr>
                        <a:t>State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Gate1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Gate2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Timer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Control Air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endParaRPr lang="en-US" sz="1600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1-gate up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1-gate up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00 Stop timer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0 - closed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0-gate down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0-gate down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01 Set to 30 secs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1 - open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10 Set to 3 secs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11 Run timer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60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WaitEnter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WaitRead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Set30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WaitLeave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 smtClean="0">
                          <a:effectLst/>
                        </a:rPr>
                        <a:t>11</a:t>
                      </a:r>
                      <a:endParaRPr lang="en-US" sz="1600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Set3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Goose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11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002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</a:t>
            </a:r>
            <a:r>
              <a:rPr lang="en-US" dirty="0" smtClean="0"/>
              <a:t>System –       Output Equations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Z_Gate1 &lt;= </a:t>
            </a:r>
            <a:r>
              <a:rPr lang="en-US" dirty="0" err="1"/>
              <a:t>Q_WaitEnter</a:t>
            </a:r>
            <a:r>
              <a:rPr lang="en-US" dirty="0"/>
              <a:t>;</a:t>
            </a:r>
          </a:p>
          <a:p>
            <a:r>
              <a:rPr lang="en-US" dirty="0"/>
              <a:t>Z_Gate2 &lt;= Q_Set30 + </a:t>
            </a:r>
            <a:r>
              <a:rPr lang="en-US" dirty="0" err="1"/>
              <a:t>Q_WaitLeave</a:t>
            </a:r>
            <a:r>
              <a:rPr lang="en-US" dirty="0"/>
              <a:t> + Q_Set3 + </a:t>
            </a:r>
            <a:r>
              <a:rPr lang="en-US" dirty="0" err="1"/>
              <a:t>Q_Goose</a:t>
            </a:r>
            <a:endParaRPr lang="en-US" dirty="0"/>
          </a:p>
          <a:p>
            <a:r>
              <a:rPr lang="en-US" dirty="0"/>
              <a:t>Z_Timer_1 &lt;= </a:t>
            </a:r>
            <a:r>
              <a:rPr lang="en-US" dirty="0"/>
              <a:t>Q_Set3 + </a:t>
            </a:r>
            <a:r>
              <a:rPr lang="en-US" dirty="0" err="1"/>
              <a:t>Q_WaitLeave</a:t>
            </a:r>
            <a:r>
              <a:rPr lang="en-US" dirty="0"/>
              <a:t> </a:t>
            </a:r>
            <a:r>
              <a:rPr lang="en-US" dirty="0"/>
              <a:t>+ </a:t>
            </a:r>
            <a:r>
              <a:rPr lang="en-US" dirty="0" err="1"/>
              <a:t>Q+Goose</a:t>
            </a:r>
            <a:endParaRPr lang="en-US" dirty="0"/>
          </a:p>
          <a:p>
            <a:r>
              <a:rPr lang="en-US" dirty="0"/>
              <a:t>Z_Timer_0 &lt;= </a:t>
            </a:r>
            <a:r>
              <a:rPr lang="en-US" dirty="0"/>
              <a:t>Q_Set30 + </a:t>
            </a:r>
            <a:r>
              <a:rPr lang="en-US" dirty="0" err="1"/>
              <a:t>Q_WaitLeave</a:t>
            </a:r>
            <a:r>
              <a:rPr lang="en-US" dirty="0"/>
              <a:t> </a:t>
            </a:r>
            <a:r>
              <a:rPr lang="en-US" dirty="0"/>
              <a:t>+ </a:t>
            </a:r>
            <a:r>
              <a:rPr lang="en-US" dirty="0" err="1"/>
              <a:t>Q_Goose</a:t>
            </a:r>
            <a:endParaRPr lang="en-US" dirty="0"/>
          </a:p>
          <a:p>
            <a:r>
              <a:rPr lang="en-US" dirty="0" err="1"/>
              <a:t>Z_Air</a:t>
            </a:r>
            <a:r>
              <a:rPr lang="en-US" dirty="0"/>
              <a:t> = </a:t>
            </a:r>
            <a:r>
              <a:rPr lang="en-US" dirty="0" err="1"/>
              <a:t>Q_Goose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45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919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800" smtClean="0">
                <a:solidFill>
                  <a:srgbClr val="000000"/>
                </a:solidFill>
              </a:rPr>
              <a:t/>
            </a:r>
            <a:br>
              <a:rPr lang="en-US" altLang="en-US" sz="1800" smtClean="0">
                <a:solidFill>
                  <a:srgbClr val="000000"/>
                </a:solidFill>
              </a:rPr>
            </a:br>
            <a:endParaRPr lang="en-US" altLang="en-US" sz="18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5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DAISY </a:t>
            </a:r>
            <a:r>
              <a:rPr lang="en-US" dirty="0" smtClean="0"/>
              <a:t>System –       VHDL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919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en-US" altLang="en-US" sz="1800" smtClean="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altLang="en-US" sz="180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800" smtClean="0">
                <a:solidFill>
                  <a:srgbClr val="000000"/>
                </a:solidFill>
              </a:rPr>
              <a:t/>
            </a:r>
            <a:br>
              <a:rPr lang="en-US" altLang="en-US" sz="1800" smtClean="0">
                <a:solidFill>
                  <a:srgbClr val="000000"/>
                </a:solidFill>
              </a:rPr>
            </a:br>
            <a:endParaRPr lang="en-US" altLang="en-US" sz="1800" smtClean="0">
              <a:solidFill>
                <a:srgbClr val="000000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603687"/>
            <a:ext cx="9163944" cy="2250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996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9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0300" y="1468437"/>
            <a:ext cx="4343400" cy="417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60" name="Rectangle 1"/>
          <p:cNvSpPr>
            <a:spLocks noChangeArrowheads="1"/>
          </p:cNvSpPr>
          <p:nvPr/>
        </p:nvSpPr>
        <p:spPr bwMode="auto">
          <a:xfrm>
            <a:off x="782638" y="5638800"/>
            <a:ext cx="37893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/>
              <a:t>Figure 2.67 Propagation and contamination delay</a:t>
            </a:r>
            <a:endParaRPr lang="en-US" alt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11350" y="76200"/>
            <a:ext cx="6781800" cy="1143000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9pPr>
          </a:lstStyle>
          <a:p>
            <a:r>
              <a:rPr lang="en-US" kern="0" dirty="0" smtClean="0"/>
              <a:t>Propagation Delay and Contamination Delay</a:t>
            </a:r>
            <a:endParaRPr lang="en-US" kern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C4D65584-0C7D-48B8-BEDE-21A2E880225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Footer Placeholder 1"/>
          <p:cNvSpPr txBox="1">
            <a:spLocks/>
          </p:cNvSpPr>
          <p:nvPr/>
        </p:nvSpPr>
        <p:spPr>
          <a:xfrm>
            <a:off x="86783" y="6182791"/>
            <a:ext cx="3613149" cy="238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9pPr>
          </a:lstStyle>
          <a:p>
            <a:pPr eaLnBrk="1" hangingPunct="1"/>
            <a:r>
              <a:rPr lang="en-US" altLang="en-US" sz="1000" dirty="0" smtClean="0">
                <a:solidFill>
                  <a:srgbClr val="000000"/>
                </a:solidFill>
              </a:rPr>
              <a:t>Copyright © 2013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18465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63" y="1456242"/>
            <a:ext cx="5857875" cy="322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4" name="Rectangle 1"/>
          <p:cNvSpPr>
            <a:spLocks noChangeArrowheads="1"/>
          </p:cNvSpPr>
          <p:nvPr/>
        </p:nvSpPr>
        <p:spPr bwMode="auto">
          <a:xfrm>
            <a:off x="990600" y="5624513"/>
            <a:ext cx="30368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 dirty="0"/>
              <a:t>Figure 2.68 Short path and critical path</a:t>
            </a:r>
            <a:endParaRPr lang="en-US" altLang="en-US" dirty="0"/>
          </a:p>
        </p:txBody>
      </p:sp>
      <p:sp>
        <p:nvSpPr>
          <p:cNvPr id="5" name="Footer Placeholder 1"/>
          <p:cNvSpPr txBox="1">
            <a:spLocks/>
          </p:cNvSpPr>
          <p:nvPr/>
        </p:nvSpPr>
        <p:spPr>
          <a:xfrm>
            <a:off x="86783" y="6182791"/>
            <a:ext cx="3613149" cy="238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9pPr>
          </a:lstStyle>
          <a:p>
            <a:pPr eaLnBrk="1" hangingPunct="1"/>
            <a:r>
              <a:rPr lang="en-US" altLang="en-US" sz="1000" dirty="0" smtClean="0">
                <a:solidFill>
                  <a:srgbClr val="000000"/>
                </a:solidFill>
              </a:rPr>
              <a:t>Copyright © 2013 Elsevier Inc. All rights reserved.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911350" y="76200"/>
            <a:ext cx="6781800" cy="1143000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9pPr>
          </a:lstStyle>
          <a:p>
            <a:r>
              <a:rPr lang="en-US" kern="0" dirty="0" smtClean="0"/>
              <a:t>Critical Path and Shortest Path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47915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7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457325"/>
            <a:ext cx="6019800" cy="421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708" name="Rectangle 1"/>
          <p:cNvSpPr>
            <a:spLocks noChangeArrowheads="1"/>
          </p:cNvSpPr>
          <p:nvPr/>
        </p:nvSpPr>
        <p:spPr bwMode="auto">
          <a:xfrm>
            <a:off x="1066800" y="5657850"/>
            <a:ext cx="35210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/>
              <a:t>Figure 2.69 Critical and short path waveforms</a:t>
            </a:r>
            <a:endParaRPr lang="en-US" altLang="en-US"/>
          </a:p>
        </p:txBody>
      </p:sp>
      <p:sp>
        <p:nvSpPr>
          <p:cNvPr id="6" name="Footer Placeholder 1"/>
          <p:cNvSpPr txBox="1">
            <a:spLocks/>
          </p:cNvSpPr>
          <p:nvPr/>
        </p:nvSpPr>
        <p:spPr>
          <a:xfrm>
            <a:off x="86783" y="6182791"/>
            <a:ext cx="3613149" cy="238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  <a:sym typeface="Wingdings" pitchFamily="2" charset="2"/>
              </a:defRPr>
            </a:lvl9pPr>
          </a:lstStyle>
          <a:p>
            <a:pPr eaLnBrk="1" hangingPunct="1"/>
            <a:r>
              <a:rPr lang="en-US" altLang="en-US" sz="1000" dirty="0" smtClean="0">
                <a:solidFill>
                  <a:srgbClr val="000000"/>
                </a:solidFill>
              </a:rPr>
              <a:t>Copyright © 2013 Elsevier Inc. All rights reserved.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911350" y="76200"/>
            <a:ext cx="6781800" cy="1143000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pitchFamily="34" charset="0"/>
              </a:defRPr>
            </a:lvl9pPr>
          </a:lstStyle>
          <a:p>
            <a:r>
              <a:rPr lang="en-US" kern="0" dirty="0" smtClean="0"/>
              <a:t>Critical Path and Shortest </a:t>
            </a:r>
            <a:r>
              <a:rPr lang="en-US" kern="0" smtClean="0"/>
              <a:t>Path Waveform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416704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 Flip Flop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Setup </a:t>
            </a:r>
            <a:r>
              <a:rPr lang="en-US" b="0" dirty="0" smtClean="0"/>
              <a:t>time(</a:t>
            </a:r>
            <a:r>
              <a:rPr lang="en-US" b="0" dirty="0" err="1" smtClean="0"/>
              <a:t>t</a:t>
            </a:r>
            <a:r>
              <a:rPr lang="en-US" b="0" baseline="-25000" dirty="0" err="1" smtClean="0"/>
              <a:t>su</a:t>
            </a:r>
            <a:r>
              <a:rPr lang="en-US" b="0" dirty="0" smtClean="0"/>
              <a:t>) - </a:t>
            </a:r>
            <a:r>
              <a:rPr lang="en-US" b="0" dirty="0"/>
              <a:t>is the amount of time before the rising edge of the clock in which the data inputs must be stable. </a:t>
            </a:r>
            <a:endParaRPr lang="en-US" b="0" dirty="0" smtClean="0"/>
          </a:p>
          <a:p>
            <a:r>
              <a:rPr lang="en-US" b="0" dirty="0" smtClean="0"/>
              <a:t>Hold time(</a:t>
            </a:r>
            <a:r>
              <a:rPr lang="en-US" b="0" dirty="0" err="1" smtClean="0"/>
              <a:t>t</a:t>
            </a:r>
            <a:r>
              <a:rPr lang="en-US" b="0" baseline="-25000" dirty="0" err="1" smtClean="0"/>
              <a:t>h</a:t>
            </a:r>
            <a:r>
              <a:rPr lang="en-US" b="0" dirty="0"/>
              <a:t>)</a:t>
            </a:r>
            <a:r>
              <a:rPr lang="en-US" b="0" dirty="0" smtClean="0"/>
              <a:t> </a:t>
            </a:r>
            <a:r>
              <a:rPr lang="en-US" b="0" dirty="0"/>
              <a:t>is the amount of time after the rising edge of the clock during which the data input must be stable. </a:t>
            </a:r>
            <a:endParaRPr lang="en-US" b="0" dirty="0" smtClean="0"/>
          </a:p>
          <a:p>
            <a:r>
              <a:rPr lang="en-US" b="0" dirty="0" smtClean="0"/>
              <a:t>Propagation Delay(</a:t>
            </a:r>
            <a:r>
              <a:rPr lang="en-US" b="0" dirty="0" err="1" smtClean="0"/>
              <a:t>t</a:t>
            </a:r>
            <a:r>
              <a:rPr lang="en-US" b="0" baseline="-25000" dirty="0" err="1" smtClean="0"/>
              <a:t>p</a:t>
            </a:r>
            <a:r>
              <a:rPr lang="en-US" b="0" dirty="0" smtClean="0"/>
              <a:t>), </a:t>
            </a:r>
            <a:r>
              <a:rPr lang="en-US" b="0" dirty="0"/>
              <a:t>is the amount of time after the rising edge of the clock required for the new Q value to become valid. </a:t>
            </a:r>
            <a:endParaRPr lang="en-US" b="0" dirty="0" smtClean="0"/>
          </a:p>
          <a:p>
            <a:pPr lvl="1"/>
            <a:r>
              <a:rPr lang="en-US" b="0" dirty="0" smtClean="0"/>
              <a:t>It </a:t>
            </a:r>
            <a:r>
              <a:rPr lang="en-US" b="0" dirty="0"/>
              <a:t>is also known as </a:t>
            </a:r>
            <a:r>
              <a:rPr lang="en-US" b="0" dirty="0" err="1"/>
              <a:t>t</a:t>
            </a:r>
            <a:r>
              <a:rPr lang="en-US" b="0" baseline="-25000" dirty="0" err="1"/>
              <a:t>CQ</a:t>
            </a:r>
            <a:r>
              <a:rPr lang="en-US" b="0" dirty="0"/>
              <a:t>, for "time clock to Q", or </a:t>
            </a:r>
            <a:r>
              <a:rPr lang="en-US" b="0" dirty="0" err="1"/>
              <a:t>t</a:t>
            </a:r>
            <a:r>
              <a:rPr lang="en-US" b="0" baseline="-25000" dirty="0" err="1"/>
              <a:t>FF</a:t>
            </a:r>
            <a:r>
              <a:rPr lang="en-US" b="0" dirty="0"/>
              <a:t>. These time values are illustrated in the picture below. 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smtClean="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30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61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 Flip Flop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smtClean="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30 January 2017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28" name="Picture 4" descr="http://ece.ninja/383/lecture/img/lecture09-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16062"/>
            <a:ext cx="9124950" cy="3600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377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11641</TotalTime>
  <Words>1662</Words>
  <Application>Microsoft Office PowerPoint</Application>
  <PresentationFormat>On-screen Show (4:3)</PresentationFormat>
  <Paragraphs>446</Paragraphs>
  <Slides>46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46</vt:i4>
      </vt:variant>
    </vt:vector>
  </HeadingPairs>
  <TitlesOfParts>
    <vt:vector size="48" baseType="lpstr">
      <vt:lpstr>Office Theme</vt:lpstr>
      <vt:lpstr>2_Blank Presentation</vt:lpstr>
      <vt:lpstr>PowerPoint Presentation</vt:lpstr>
      <vt:lpstr>Lesson Outline</vt:lpstr>
      <vt:lpstr>D Flip Flop</vt:lpstr>
      <vt:lpstr>PowerPoint Presentation</vt:lpstr>
      <vt:lpstr>PowerPoint Presentation</vt:lpstr>
      <vt:lpstr>PowerPoint Presentation</vt:lpstr>
      <vt:lpstr>PowerPoint Presentation</vt:lpstr>
      <vt:lpstr>D Flip Flop</vt:lpstr>
      <vt:lpstr>D Flip Flop</vt:lpstr>
      <vt:lpstr>PowerPoint Presentation</vt:lpstr>
      <vt:lpstr>PowerPoint Presentation</vt:lpstr>
      <vt:lpstr>D Flip Flop</vt:lpstr>
      <vt:lpstr>Finite State Machine</vt:lpstr>
      <vt:lpstr>Finite State Machine</vt:lpstr>
      <vt:lpstr>Finite State Machines</vt:lpstr>
      <vt:lpstr>Finite State Machines -   Moore Machine</vt:lpstr>
      <vt:lpstr>Finite State Machines -    Mealy Machine</vt:lpstr>
      <vt:lpstr>Finite State Machines - Design</vt:lpstr>
      <vt:lpstr>Finite State Machine - Design</vt:lpstr>
      <vt:lpstr>Finite State Machines -   Moore vs Mealy Machine</vt:lpstr>
      <vt:lpstr>Finite State Machine</vt:lpstr>
      <vt:lpstr>FSM Timing</vt:lpstr>
      <vt:lpstr>FSM Timing</vt:lpstr>
      <vt:lpstr>FSM Timing</vt:lpstr>
      <vt:lpstr>FSM Timing</vt:lpstr>
      <vt:lpstr>FSM Timing</vt:lpstr>
      <vt:lpstr>FSM Timing</vt:lpstr>
      <vt:lpstr>The DAISY System</vt:lpstr>
      <vt:lpstr>The DAISY System</vt:lpstr>
      <vt:lpstr>The DAISY System</vt:lpstr>
      <vt:lpstr>The DAISY System</vt:lpstr>
      <vt:lpstr>The DAISY System</vt:lpstr>
      <vt:lpstr>The DAISY System</vt:lpstr>
      <vt:lpstr>The DAISY System</vt:lpstr>
      <vt:lpstr>The DAISY System</vt:lpstr>
      <vt:lpstr>The DAISY System</vt:lpstr>
      <vt:lpstr>The DAISY System</vt:lpstr>
      <vt:lpstr>The DAISY System</vt:lpstr>
      <vt:lpstr>The DAISY System</vt:lpstr>
      <vt:lpstr>The DAISY System</vt:lpstr>
      <vt:lpstr>The DAISY System – Expresso input file</vt:lpstr>
      <vt:lpstr>The DAISY System – Expresso Output</vt:lpstr>
      <vt:lpstr>The DAISY System –       One’s Hot Encoding</vt:lpstr>
      <vt:lpstr>The DAISY System –       Output Equations</vt:lpstr>
      <vt:lpstr>The DAISY System –       Output Equations</vt:lpstr>
      <vt:lpstr>The DAISY System –       VHDL</vt:lpstr>
    </vt:vector>
  </TitlesOfParts>
  <Company>usafa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MAJ USAF USAFA USAFA/DFEC</dc:creator>
  <cp:lastModifiedBy>Maj Jeff Falkinburg</cp:lastModifiedBy>
  <cp:revision>400</cp:revision>
  <cp:lastPrinted>2014-08-12T17:37:01Z</cp:lastPrinted>
  <dcterms:created xsi:type="dcterms:W3CDTF">2001-06-27T14:08:57Z</dcterms:created>
  <dcterms:modified xsi:type="dcterms:W3CDTF">2017-01-30T18:20:37Z</dcterms:modified>
</cp:coreProperties>
</file>