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7"/>
  </p:notesMasterIdLst>
  <p:handoutMasterIdLst>
    <p:handoutMasterId r:id="rId28"/>
  </p:handoutMasterIdLst>
  <p:sldIdLst>
    <p:sldId id="378" r:id="rId3"/>
    <p:sldId id="366" r:id="rId4"/>
    <p:sldId id="300" r:id="rId5"/>
    <p:sldId id="349" r:id="rId6"/>
    <p:sldId id="355" r:id="rId7"/>
    <p:sldId id="347" r:id="rId8"/>
    <p:sldId id="352" r:id="rId9"/>
    <p:sldId id="386" r:id="rId10"/>
    <p:sldId id="367" r:id="rId11"/>
    <p:sldId id="368" r:id="rId12"/>
    <p:sldId id="377" r:id="rId13"/>
    <p:sldId id="373" r:id="rId14"/>
    <p:sldId id="382" r:id="rId15"/>
    <p:sldId id="376" r:id="rId16"/>
    <p:sldId id="387" r:id="rId17"/>
    <p:sldId id="383" r:id="rId18"/>
    <p:sldId id="384" r:id="rId19"/>
    <p:sldId id="385" r:id="rId20"/>
    <p:sldId id="345" r:id="rId21"/>
    <p:sldId id="388" r:id="rId22"/>
    <p:sldId id="370" r:id="rId23"/>
    <p:sldId id="371" r:id="rId24"/>
    <p:sldId id="372" r:id="rId25"/>
    <p:sldId id="346" r:id="rId2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1/11/2017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9" y="76200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09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</a:t>
            </a:r>
            <a:r>
              <a:rPr lang="en-US" sz="4000" kern="0" dirty="0" smtClean="0">
                <a:effectLst/>
                <a:latin typeface="Trebuchet MS" panose="020B0603020202020204" pitchFamily="34" charset="0"/>
              </a:rPr>
              <a:t>Computer Systems </a:t>
            </a:r>
            <a:r>
              <a:rPr lang="en-US" sz="4000" kern="0" dirty="0">
                <a:effectLst/>
                <a:latin typeface="Trebuchet MS" panose="020B0603020202020204" pitchFamily="34" charset="0"/>
              </a:rPr>
              <a:t>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4000" kern="0" dirty="0">
                <a:effectLst/>
                <a:latin typeface="Trebuchet MS" panose="020B0603020202020204" pitchFamily="34" charset="0"/>
              </a:rPr>
              <a:t>Lecture 4 – Sequential Element</a:t>
            </a:r>
            <a:endParaRPr lang="en-US" sz="4000" kern="0" dirty="0">
              <a:effectLst/>
              <a:latin typeface="Trebuchet MS" panose="020B0603020202020204" pitchFamily="34" charset="0"/>
            </a:endParaRP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1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5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31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-           Timing Diagram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0000" b="44774"/>
          <a:stretch/>
        </p:blipFill>
        <p:spPr bwMode="auto">
          <a:xfrm>
            <a:off x="-15365" y="1473970"/>
            <a:ext cx="9173116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32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-           Timing Diagram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0000" b="44774"/>
          <a:stretch/>
        </p:blipFill>
        <p:spPr bwMode="auto">
          <a:xfrm>
            <a:off x="-29013" y="1471642"/>
            <a:ext cx="9173116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63" t="-1" b="44774"/>
          <a:stretch/>
        </p:blipFill>
        <p:spPr bwMode="auto">
          <a:xfrm>
            <a:off x="2517372" y="1471642"/>
            <a:ext cx="6472679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46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Circuit Diagram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7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Diagram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After completing the timing diagram, see if you can figure out how to construct the counter using the arrangement of devices show in the picture </a:t>
            </a:r>
            <a:r>
              <a:rPr lang="en-US" b="0" dirty="0" smtClean="0"/>
              <a:t>below.</a:t>
            </a:r>
          </a:p>
          <a:p>
            <a:pPr lvl="1"/>
            <a:r>
              <a:rPr lang="en-US" b="0" dirty="0"/>
              <a:t>You may assume that all these inputs are able to handle 4-bit values - to indicate this, draw a hash through the signal lines with a "4" next to it.</a:t>
            </a:r>
          </a:p>
          <a:p>
            <a:pPr lvl="1"/>
            <a:r>
              <a:rPr lang="en-US" b="0" dirty="0"/>
              <a:t>You should not draw additional lines in this picture. Instead, label the wires with names and use these names to create logical connections between signals with the same name.</a:t>
            </a:r>
          </a:p>
          <a:p>
            <a:pPr lvl="1"/>
            <a:r>
              <a:rPr lang="en-US" b="0" dirty="0"/>
              <a:t>Draw a border around your circuit. The only signals that should cross the boundary are those which are part of the entity description.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9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Diagram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Build the Architecture for the Mod 10 Counter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22" name="Picture 2" descr="http://ece.ninja/383/lecture/img/lecture04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733" y="3137800"/>
            <a:ext cx="946785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94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VHDL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19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– VHDL Code Entity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	entity </a:t>
            </a:r>
            <a:r>
              <a:rPr lang="en-US" sz="1800" dirty="0">
                <a:solidFill>
                  <a:schemeClr val="accent2"/>
                </a:solidFill>
              </a:rPr>
              <a:t>lec4 is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	</a:t>
            </a:r>
            <a:r>
              <a:rPr lang="en-US" sz="1800" dirty="0">
                <a:solidFill>
                  <a:schemeClr val="accent2"/>
                </a:solidFill>
              </a:rPr>
              <a:t>	Port(	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: in 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	</a:t>
            </a:r>
            <a:r>
              <a:rPr lang="en-US" sz="1800" dirty="0">
                <a:solidFill>
                  <a:schemeClr val="accent2"/>
                </a:solidFill>
              </a:rPr>
              <a:t>		reset : in 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smtClean="0">
                <a:solidFill>
                  <a:schemeClr val="accent2"/>
                </a:solidFill>
              </a:rPr>
              <a:t>	</a:t>
            </a: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smtClean="0">
                <a:solidFill>
                  <a:schemeClr val="accent2"/>
                </a:solidFill>
              </a:rPr>
              <a:t>ctrl: </a:t>
            </a:r>
            <a:r>
              <a:rPr lang="en-US" sz="1800" dirty="0">
                <a:solidFill>
                  <a:schemeClr val="accent2"/>
                </a:solidFill>
              </a:rPr>
              <a:t>in </a:t>
            </a:r>
            <a:r>
              <a:rPr lang="en-US" sz="1800" dirty="0" err="1">
                <a:solidFill>
                  <a:schemeClr val="accent2"/>
                </a:solidFill>
              </a:rPr>
              <a:t>std_logic_vector</a:t>
            </a:r>
            <a:r>
              <a:rPr lang="en-US" sz="1800" dirty="0">
                <a:solidFill>
                  <a:schemeClr val="accent2"/>
                </a:solidFill>
              </a:rPr>
              <a:t>(1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smtClean="0">
                <a:solidFill>
                  <a:schemeClr val="accent2"/>
                </a:solidFill>
              </a:rPr>
              <a:t>	</a:t>
            </a:r>
            <a:r>
              <a:rPr lang="en-US" sz="1800" dirty="0">
                <a:solidFill>
                  <a:schemeClr val="accent2"/>
                </a:solidFill>
              </a:rPr>
              <a:t>	D: in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smtClean="0">
                <a:solidFill>
                  <a:schemeClr val="accent2"/>
                </a:solidFill>
              </a:rPr>
              <a:t>	</a:t>
            </a:r>
            <a:r>
              <a:rPr lang="en-US" sz="1800" dirty="0">
                <a:solidFill>
                  <a:schemeClr val="accent2"/>
                </a:solidFill>
              </a:rPr>
              <a:t>	Q: out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	end </a:t>
            </a:r>
            <a:r>
              <a:rPr lang="en-US" sz="1800" dirty="0">
                <a:solidFill>
                  <a:schemeClr val="accent2"/>
                </a:solidFill>
              </a:rPr>
              <a:t>lec4</a:t>
            </a:r>
            <a:r>
              <a:rPr lang="en-US" sz="1800" dirty="0" smtClean="0">
                <a:solidFill>
                  <a:schemeClr val="accent2"/>
                </a:solidFill>
              </a:rPr>
              <a:t>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1.	architecture </a:t>
            </a:r>
            <a:r>
              <a:rPr lang="en-US" sz="1800" dirty="0">
                <a:solidFill>
                  <a:schemeClr val="accent2"/>
                </a:solidFill>
              </a:rPr>
              <a:t>behavior of lec4 is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2.  </a:t>
            </a: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smtClean="0">
                <a:solidFill>
                  <a:schemeClr val="accent2"/>
                </a:solidFill>
              </a:rPr>
              <a:t>	signal 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, </a:t>
            </a:r>
            <a:r>
              <a:rPr lang="en-US" sz="1800" dirty="0" err="1">
                <a:solidFill>
                  <a:schemeClr val="accent2"/>
                </a:solidFill>
              </a:rPr>
              <a:t>rollCombo</a:t>
            </a:r>
            <a:r>
              <a:rPr lang="en-US" sz="1800" dirty="0">
                <a:solidFill>
                  <a:schemeClr val="accent2"/>
                </a:solidFill>
              </a:rPr>
              <a:t>: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3.  </a:t>
            </a: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smtClean="0">
                <a:solidFill>
                  <a:schemeClr val="accent2"/>
                </a:solidFill>
              </a:rPr>
              <a:t>	signal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: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>
              <a:solidFill>
                <a:schemeClr val="accent2"/>
              </a:solidFill>
            </a:endParaRP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4.</a:t>
            </a:r>
            <a:r>
              <a:rPr lang="en-US" sz="1800" dirty="0" smtClean="0">
                <a:solidFill>
                  <a:schemeClr val="accent2"/>
                </a:solidFill>
              </a:rPr>
              <a:t>	begin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 smtClean="0"/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9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– VHDL Code</a:t>
            </a:r>
            <a:br>
              <a:rPr lang="en-US" dirty="0" smtClean="0"/>
            </a:b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 smtClean="0">
                <a:solidFill>
                  <a:schemeClr val="accent2"/>
                </a:solidFill>
              </a:rPr>
              <a:t>process(</a:t>
            </a:r>
            <a:r>
              <a:rPr lang="en-US" sz="1800" dirty="0" err="1" smtClean="0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)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begin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if (</a:t>
            </a:r>
            <a:r>
              <a:rPr lang="en-US" sz="1800" dirty="0" err="1">
                <a:solidFill>
                  <a:schemeClr val="accent2"/>
                </a:solidFill>
              </a:rPr>
              <a:t>rising_edge</a:t>
            </a:r>
            <a:r>
              <a:rPr lang="en-US" sz="1800" dirty="0">
                <a:solidFill>
                  <a:schemeClr val="accent2"/>
                </a:solidFill>
              </a:rPr>
              <a:t>(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if (reset = '0')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 9) and </a:t>
            </a:r>
            <a:r>
              <a:rPr lang="en-US" sz="1800" dirty="0" smtClean="0">
                <a:solidFill>
                  <a:schemeClr val="accent2"/>
                </a:solidFill>
              </a:rPr>
              <a:t>(ctrl </a:t>
            </a:r>
            <a:r>
              <a:rPr lang="en-US" sz="1800" dirty="0">
                <a:solidFill>
                  <a:schemeClr val="accent2"/>
                </a:solidFill>
              </a:rPr>
              <a:t>= "01")) </a:t>
            </a:r>
            <a:r>
              <a:rPr lang="en-US" sz="1800" dirty="0" smtClean="0">
                <a:solidFill>
                  <a:schemeClr val="accent2"/>
                </a:solidFill>
              </a:rPr>
              <a:t>then</a:t>
            </a:r>
            <a:endParaRPr lang="en-US" sz="1800" dirty="0">
              <a:solidFill>
                <a:schemeClr val="accent2"/>
              </a:solidFill>
            </a:endParaRP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+ 1;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= 9) and </a:t>
            </a:r>
            <a:r>
              <a:rPr lang="en-US" sz="1800" dirty="0" smtClean="0">
                <a:solidFill>
                  <a:schemeClr val="accent2"/>
                </a:solidFill>
              </a:rPr>
              <a:t>(ctrl </a:t>
            </a:r>
            <a:r>
              <a:rPr lang="en-US" sz="1800" dirty="0">
                <a:solidFill>
                  <a:schemeClr val="accent2"/>
                </a:solidFill>
              </a:rPr>
              <a:t>= "01"))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'1';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</a:t>
            </a:r>
            <a:r>
              <a:rPr lang="en-US" sz="1800" dirty="0" smtClean="0">
                <a:solidFill>
                  <a:schemeClr val="accent2"/>
                </a:solidFill>
              </a:rPr>
              <a:t>(ctrl </a:t>
            </a:r>
            <a:r>
              <a:rPr lang="en-US" sz="1800" dirty="0">
                <a:solidFill>
                  <a:schemeClr val="accent2"/>
                </a:solidFill>
              </a:rPr>
              <a:t>= "10")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unsigned(D);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</a:t>
            </a:r>
            <a:r>
              <a:rPr lang="en-US" sz="1800" dirty="0" smtClean="0">
                <a:solidFill>
                  <a:schemeClr val="accent2"/>
                </a:solidFill>
              </a:rPr>
              <a:t>(ctrl </a:t>
            </a:r>
            <a:r>
              <a:rPr lang="en-US" sz="1800" dirty="0">
                <a:solidFill>
                  <a:schemeClr val="accent2"/>
                </a:solidFill>
              </a:rPr>
              <a:t>= "11")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end if;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end if;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end process;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6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– VHDL Code</a:t>
            </a:r>
            <a:br>
              <a:rPr lang="en-US" dirty="0" smtClean="0"/>
            </a:b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  <a:r>
              <a:rPr lang="en-US" sz="1800" dirty="0" err="1">
                <a:solidFill>
                  <a:schemeClr val="accent2"/>
                </a:solidFill>
              </a:rPr>
              <a:t>rollCombo</a:t>
            </a:r>
            <a:r>
              <a:rPr lang="en-US" sz="1800" dirty="0">
                <a:solidFill>
                  <a:schemeClr val="accent2"/>
                </a:solidFill>
              </a:rPr>
              <a:t>  &lt;= '1' when 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= 9) else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Q &lt;=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>
              <a:solidFill>
                <a:schemeClr val="accent2"/>
              </a:solidFill>
            </a:endParaRP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end behavior;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9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General VHDL Rules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Unsigned and Decimal Numbers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Convert Decimal number to </a:t>
            </a:r>
            <a:r>
              <a:rPr lang="en-US" sz="2000" dirty="0"/>
              <a:t>Unsigned </a:t>
            </a:r>
            <a:r>
              <a:rPr lang="en-US" sz="2000" dirty="0" smtClean="0"/>
              <a:t>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  <a:endParaRPr lang="en-US" sz="2000" dirty="0" smtClean="0"/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 smtClean="0">
                <a:solidFill>
                  <a:schemeClr val="accent2"/>
                </a:solidFill>
              </a:rPr>
              <a:t>to_unsigned</a:t>
            </a:r>
            <a:r>
              <a:rPr lang="en-US" sz="1800" dirty="0" smtClean="0">
                <a:solidFill>
                  <a:schemeClr val="accent2"/>
                </a:solidFill>
              </a:rPr>
              <a:t>(17</a:t>
            </a:r>
            <a:r>
              <a:rPr lang="en-US" sz="1800" dirty="0">
                <a:solidFill>
                  <a:schemeClr val="accent2"/>
                </a:solidFill>
              </a:rPr>
              <a:t>, 8</a:t>
            </a:r>
            <a:r>
              <a:rPr lang="en-US" sz="1800" dirty="0" smtClean="0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19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VHDL Rules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Introduce the following rules for designing in VHDL in order to write code that can be synthesized. </a:t>
            </a:r>
          </a:p>
          <a:p>
            <a:pPr lvl="1"/>
            <a:r>
              <a:rPr lang="en-US" sz="2100" b="0" dirty="0"/>
              <a:t>Never use processes for combinational logic</a:t>
            </a:r>
            <a:r>
              <a:rPr lang="en-US" sz="2100" b="0" dirty="0" smtClean="0"/>
              <a:t>.</a:t>
            </a:r>
          </a:p>
          <a:p>
            <a:pPr lvl="1"/>
            <a:r>
              <a:rPr lang="en-US" sz="2100" b="0" dirty="0" smtClean="0"/>
              <a:t>Only the </a:t>
            </a:r>
            <a:r>
              <a:rPr lang="en-US" sz="2100" b="0" dirty="0" err="1" smtClean="0"/>
              <a:t>clk</a:t>
            </a:r>
            <a:r>
              <a:rPr lang="en-US" sz="2100" b="0" dirty="0" smtClean="0"/>
              <a:t> should appear in the sensitivity list</a:t>
            </a:r>
          </a:p>
          <a:p>
            <a:pPr lvl="1"/>
            <a:r>
              <a:rPr lang="en-US" sz="2100" b="0" dirty="0" smtClean="0"/>
              <a:t>The </a:t>
            </a:r>
            <a:r>
              <a:rPr lang="en-US" sz="2100" b="0" dirty="0"/>
              <a:t>outermost structure should be "if (</a:t>
            </a:r>
            <a:r>
              <a:rPr lang="en-US" sz="2100" b="0" dirty="0" err="1"/>
              <a:t>rising_edge</a:t>
            </a:r>
            <a:r>
              <a:rPr lang="en-US" sz="2100" b="0" dirty="0"/>
              <a:t>(</a:t>
            </a:r>
            <a:r>
              <a:rPr lang="en-US" sz="2100" b="0" dirty="0" err="1"/>
              <a:t>clk</a:t>
            </a:r>
            <a:r>
              <a:rPr lang="en-US" sz="2100" b="0" dirty="0"/>
              <a:t>)) then"</a:t>
            </a:r>
          </a:p>
          <a:p>
            <a:pPr lvl="1"/>
            <a:r>
              <a:rPr lang="en-US" sz="2100" b="0" dirty="0"/>
              <a:t>Inside this structure should be "if (reset = '0') then" to </a:t>
            </a:r>
            <a:r>
              <a:rPr lang="en-US" sz="2100" b="0" dirty="0" smtClean="0"/>
              <a:t>reinitialize the </a:t>
            </a:r>
            <a:r>
              <a:rPr lang="en-US" sz="2100" b="0" dirty="0"/>
              <a:t>state element used by the process</a:t>
            </a:r>
          </a:p>
          <a:p>
            <a:pPr lvl="1"/>
            <a:r>
              <a:rPr lang="en-US" sz="2100" b="0" dirty="0"/>
              <a:t>The else clause of the reset </a:t>
            </a:r>
            <a:r>
              <a:rPr lang="en-US" sz="2100" b="0" dirty="0" smtClean="0"/>
              <a:t>element (the body) </a:t>
            </a:r>
            <a:r>
              <a:rPr lang="en-US" sz="2100" b="0" dirty="0"/>
              <a:t>should consist of a set of exclusive signal conditions in an if/then </a:t>
            </a:r>
            <a:r>
              <a:rPr lang="en-US" sz="2100" b="0" dirty="0" smtClean="0"/>
              <a:t>case </a:t>
            </a:r>
            <a:r>
              <a:rPr lang="en-US" sz="2100" b="0" dirty="0"/>
              <a:t>structure.</a:t>
            </a:r>
          </a:p>
          <a:p>
            <a:pPr lvl="1"/>
            <a:r>
              <a:rPr lang="en-US" sz="2100" b="0" dirty="0"/>
              <a:t>Any signal on the left-hand side of an assignment statement (in the body) may not be put on the left-hand side of any assignment statement outside the process.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4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Adding Signals in </a:t>
            </a:r>
            <a:r>
              <a:rPr lang="en-US" cap="none" dirty="0" err="1" smtClean="0"/>
              <a:t>Isim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6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Signals in </a:t>
            </a:r>
            <a:r>
              <a:rPr lang="en-US" dirty="0" err="1"/>
              <a:t>Isim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Sometimes it is necessary to examine signals not directly visible in a design.  In </a:t>
            </a:r>
            <a:r>
              <a:rPr lang="en-US" b="0" dirty="0"/>
              <a:t>the Instances and Process </a:t>
            </a:r>
            <a:r>
              <a:rPr lang="en-US" b="0" dirty="0" err="1"/>
              <a:t>subwindow</a:t>
            </a:r>
            <a:r>
              <a:rPr lang="en-US" b="0" dirty="0"/>
              <a:t>, reveal the instances inside the lec4_tb by clicking on the arrow to the left lec4_tb.</a:t>
            </a:r>
          </a:p>
          <a:p>
            <a:pPr lvl="1"/>
            <a:r>
              <a:rPr lang="en-US" b="0" dirty="0"/>
              <a:t>Reveal the signals inside the lec4 instance (called </a:t>
            </a:r>
            <a:r>
              <a:rPr lang="en-US" b="0" dirty="0" err="1"/>
              <a:t>uut</a:t>
            </a:r>
            <a:r>
              <a:rPr lang="en-US" b="0" dirty="0"/>
              <a:t>) by clicking on the label "</a:t>
            </a:r>
            <a:r>
              <a:rPr lang="en-US" b="0" dirty="0" err="1"/>
              <a:t>uut</a:t>
            </a:r>
            <a:r>
              <a:rPr lang="en-US" b="0" dirty="0"/>
              <a:t>".</a:t>
            </a:r>
          </a:p>
          <a:p>
            <a:pPr lvl="1"/>
            <a:r>
              <a:rPr lang="en-US" b="0" dirty="0"/>
              <a:t>In the Objects </a:t>
            </a:r>
            <a:r>
              <a:rPr lang="en-US" b="0" dirty="0" err="1"/>
              <a:t>subwindow</a:t>
            </a:r>
            <a:r>
              <a:rPr lang="en-US" b="0" dirty="0"/>
              <a:t> select the signal that you want to observe on the timing </a:t>
            </a:r>
            <a:r>
              <a:rPr lang="en-US" b="0" dirty="0" err="1"/>
              <a:t>digram</a:t>
            </a:r>
            <a:r>
              <a:rPr lang="en-US" b="0" dirty="0"/>
              <a:t>. In our case the </a:t>
            </a:r>
            <a:r>
              <a:rPr lang="en-US" b="0" dirty="0" smtClean="0"/>
              <a:t>ctrl </a:t>
            </a:r>
            <a:r>
              <a:rPr lang="en-US" b="0" dirty="0"/>
              <a:t>signal.</a:t>
            </a:r>
          </a:p>
          <a:p>
            <a:pPr lvl="1"/>
            <a:r>
              <a:rPr lang="en-US" b="0" dirty="0"/>
              <a:t>Drag and drop the signal into the timing diagram.</a:t>
            </a:r>
          </a:p>
          <a:p>
            <a:pPr lvl="1"/>
            <a:r>
              <a:rPr lang="en-US" b="0" dirty="0"/>
              <a:t>In most cases you </a:t>
            </a:r>
            <a:r>
              <a:rPr lang="en-US" b="0" dirty="0" err="1"/>
              <a:t>wil</a:t>
            </a:r>
            <a:r>
              <a:rPr lang="en-US" b="0" dirty="0"/>
              <a:t> have to restart the simulation to get a complete trace of the newly added signal.</a:t>
            </a:r>
          </a:p>
          <a:p>
            <a:pPr lvl="1"/>
            <a:r>
              <a:rPr lang="en-US" b="0" dirty="0"/>
              <a:t>And the rerun it for the needed amount of time.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0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Signals in </a:t>
            </a:r>
            <a:r>
              <a:rPr lang="en-US" dirty="0" err="1" smtClean="0"/>
              <a:t>Vivado</a:t>
            </a:r>
            <a:r>
              <a:rPr lang="en-US" dirty="0" smtClean="0"/>
              <a:t> Simulator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://ece.ninja/383/lecture/img/lecture04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27344"/>
            <a:ext cx="12195737" cy="660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27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Sequential Elements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Mod 10 Counter Example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Truth Table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Timing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Circuit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VHDL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General VHDL Rules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Adding Signals to </a:t>
            </a:r>
            <a:r>
              <a:rPr lang="en-US" sz="2800" dirty="0" err="1"/>
              <a:t>Isim</a:t>
            </a:r>
            <a:endParaRPr lang="en-US" sz="280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Sequential Elements</a:t>
            </a:r>
            <a:endParaRPr 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Mod 10 Counter Example</a:t>
            </a:r>
            <a:endParaRPr lang="en-US" sz="2800" dirty="0"/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 smtClean="0"/>
              <a:t>Truth Table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 smtClean="0"/>
              <a:t>Timing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 smtClean="0"/>
              <a:t>Circuit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 smtClean="0"/>
              <a:t>VHDL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General VHDL Rules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Adding Signals to </a:t>
            </a:r>
            <a:r>
              <a:rPr lang="en-US" sz="2800" dirty="0" err="1" smtClean="0"/>
              <a:t>Isim</a:t>
            </a:r>
            <a:endParaRPr lang="en-US" sz="2800" dirty="0" smtClean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Sequential Elements</a:t>
            </a:r>
            <a:r>
              <a:rPr lang="en-US" cap="none" dirty="0"/>
              <a:t/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Elements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Goals:</a:t>
            </a:r>
          </a:p>
          <a:p>
            <a:pPr lvl="1"/>
            <a:r>
              <a:rPr lang="en-US" b="0" dirty="0"/>
              <a:t>basic sequential process and sensitivity list</a:t>
            </a:r>
          </a:p>
          <a:p>
            <a:pPr lvl="1"/>
            <a:r>
              <a:rPr lang="en-US" b="0" dirty="0"/>
              <a:t>register, counter in VHDL</a:t>
            </a:r>
          </a:p>
          <a:p>
            <a:pPr lvl="1"/>
            <a:r>
              <a:rPr lang="en-US" b="0" dirty="0"/>
              <a:t>Combination of sequential and combinational logic (counters)</a:t>
            </a:r>
          </a:p>
          <a:p>
            <a:pPr lvl="1"/>
            <a:r>
              <a:rPr lang="en-US" b="0" dirty="0"/>
              <a:t>Translate between schematic, truth table, and VHDL code</a:t>
            </a:r>
          </a:p>
          <a:p>
            <a:endParaRPr lang="en-US" b="0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Mod 10 Counter Example</a:t>
            </a:r>
            <a:r>
              <a:rPr lang="en-US" cap="none" dirty="0"/>
              <a:t/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 smtClean="0"/>
              <a:t>Truth Table</a:t>
            </a:r>
          </a:p>
          <a:p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030529"/>
              </p:ext>
            </p:extLst>
          </p:nvPr>
        </p:nvGraphicFramePr>
        <p:xfrm>
          <a:off x="540792" y="2625478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/>
                <a:gridCol w="1626235"/>
                <a:gridCol w="1626235"/>
                <a:gridCol w="1626235"/>
                <a:gridCol w="1626235"/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smtClean="0">
                          <a:effectLst/>
                        </a:rPr>
                        <a:t>ctrl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 smtClean="0">
                          <a:effectLst/>
                        </a:rPr>
                        <a:t>x</a:t>
                      </a:r>
                      <a:endParaRPr lang="en-US" sz="20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Timing Diagram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</a:t>
            </a:r>
            <a:r>
              <a:rPr lang="en-US" dirty="0" smtClean="0"/>
              <a:t>-           Timing Diagram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443038"/>
            <a:ext cx="9144000" cy="354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34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8314</TotalTime>
  <Words>658</Words>
  <Application>Microsoft Office PowerPoint</Application>
  <PresentationFormat>On-screen Show (4:3)</PresentationFormat>
  <Paragraphs>179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1_Blank Presentation</vt:lpstr>
      <vt:lpstr>PowerPoint Presentation</vt:lpstr>
      <vt:lpstr>Using Unsigned and Decimal Numbers</vt:lpstr>
      <vt:lpstr>Lesson Outline</vt:lpstr>
      <vt:lpstr>Sequential Elements </vt:lpstr>
      <vt:lpstr>Sequential Elements</vt:lpstr>
      <vt:lpstr>Mod 10 Counter Example </vt:lpstr>
      <vt:lpstr>Mod 10 Counter Example</vt:lpstr>
      <vt:lpstr>Timing Diagram</vt:lpstr>
      <vt:lpstr>Mod 10 Counter -           Timing Diagram</vt:lpstr>
      <vt:lpstr>Mod 10 Counter -           Timing Diagram</vt:lpstr>
      <vt:lpstr>Mod 10 Counter -           Timing Diagram</vt:lpstr>
      <vt:lpstr>Circuit Diagram</vt:lpstr>
      <vt:lpstr>Circuit Diagram </vt:lpstr>
      <vt:lpstr>Circuit Diagram</vt:lpstr>
      <vt:lpstr>VHDL</vt:lpstr>
      <vt:lpstr>Mod 10 Counter – VHDL Code Entity</vt:lpstr>
      <vt:lpstr>Mod 10 Counter – VHDL Code Architecture</vt:lpstr>
      <vt:lpstr>Mod 10 Counter – VHDL Code Architecture</vt:lpstr>
      <vt:lpstr>General VHDL Rules</vt:lpstr>
      <vt:lpstr>General VHDL Rules</vt:lpstr>
      <vt:lpstr>Adding Signals in Isim</vt:lpstr>
      <vt:lpstr>Adding Signals in Isim</vt:lpstr>
      <vt:lpstr>Adding Signals in Vivado Simulator</vt:lpstr>
      <vt:lpstr>Lesson Outline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Capt Jeff Falkinburg</cp:lastModifiedBy>
  <cp:revision>319</cp:revision>
  <cp:lastPrinted>2014-08-12T17:37:01Z</cp:lastPrinted>
  <dcterms:created xsi:type="dcterms:W3CDTF">2001-06-27T14:08:57Z</dcterms:created>
  <dcterms:modified xsi:type="dcterms:W3CDTF">2017-01-11T21:34:54Z</dcterms:modified>
</cp:coreProperties>
</file>