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687" r:id="rId2"/>
  </p:sldMasterIdLst>
  <p:notesMasterIdLst>
    <p:notesMasterId r:id="rId17"/>
  </p:notesMasterIdLst>
  <p:handoutMasterIdLst>
    <p:handoutMasterId r:id="rId18"/>
  </p:handoutMasterIdLst>
  <p:sldIdLst>
    <p:sldId id="369" r:id="rId3"/>
    <p:sldId id="300" r:id="rId4"/>
    <p:sldId id="356" r:id="rId5"/>
    <p:sldId id="358" r:id="rId6"/>
    <p:sldId id="359" r:id="rId7"/>
    <p:sldId id="360" r:id="rId8"/>
    <p:sldId id="361" r:id="rId9"/>
    <p:sldId id="362" r:id="rId10"/>
    <p:sldId id="363" r:id="rId11"/>
    <p:sldId id="364" r:id="rId12"/>
    <p:sldId id="365" r:id="rId13"/>
    <p:sldId id="366" r:id="rId14"/>
    <p:sldId id="367" r:id="rId15"/>
    <p:sldId id="368" r:id="rId16"/>
  </p:sldIdLst>
  <p:sldSz cx="9144000" cy="6858000" type="screen4x3"/>
  <p:notesSz cx="6985000" cy="9283700"/>
  <p:defaultTextStyle>
    <a:defPPr>
      <a:defRPr lang="en-US"/>
    </a:defPPr>
    <a:lvl1pPr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1pPr>
    <a:lvl2pPr marL="4572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2pPr>
    <a:lvl3pPr marL="9144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3pPr>
    <a:lvl4pPr marL="13716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4pPr>
    <a:lvl5pPr marL="18288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5pPr>
    <a:lvl6pPr marL="2286000" algn="l" defTabSz="914400" rtl="0" eaLnBrk="1" latinLnBrk="0" hangingPunct="1">
      <a:defRPr sz="2400" kern="1200">
        <a:solidFill>
          <a:schemeClr val="tx1"/>
        </a:solidFill>
        <a:latin typeface="Times New Roman" pitchFamily="18" charset="0"/>
        <a:ea typeface="+mn-ea"/>
        <a:cs typeface="+mn-cs"/>
        <a:sym typeface="Wingdings" pitchFamily="2" charset="2"/>
      </a:defRPr>
    </a:lvl6pPr>
    <a:lvl7pPr marL="2743200" algn="l" defTabSz="914400" rtl="0" eaLnBrk="1" latinLnBrk="0" hangingPunct="1">
      <a:defRPr sz="2400" kern="1200">
        <a:solidFill>
          <a:schemeClr val="tx1"/>
        </a:solidFill>
        <a:latin typeface="Times New Roman" pitchFamily="18" charset="0"/>
        <a:ea typeface="+mn-ea"/>
        <a:cs typeface="+mn-cs"/>
        <a:sym typeface="Wingdings" pitchFamily="2" charset="2"/>
      </a:defRPr>
    </a:lvl7pPr>
    <a:lvl8pPr marL="3200400" algn="l" defTabSz="914400" rtl="0" eaLnBrk="1" latinLnBrk="0" hangingPunct="1">
      <a:defRPr sz="2400" kern="1200">
        <a:solidFill>
          <a:schemeClr val="tx1"/>
        </a:solidFill>
        <a:latin typeface="Times New Roman" pitchFamily="18" charset="0"/>
        <a:ea typeface="+mn-ea"/>
        <a:cs typeface="+mn-cs"/>
        <a:sym typeface="Wingdings" pitchFamily="2" charset="2"/>
      </a:defRPr>
    </a:lvl8pPr>
    <a:lvl9pPr marL="3657600" algn="l" defTabSz="914400" rtl="0" eaLnBrk="1" latinLnBrk="0" hangingPunct="1">
      <a:defRPr sz="2400" kern="1200">
        <a:solidFill>
          <a:schemeClr val="tx1"/>
        </a:solidFill>
        <a:latin typeface="Times New Roman" pitchFamily="18" charset="0"/>
        <a:ea typeface="+mn-ea"/>
        <a:cs typeface="+mn-cs"/>
        <a:sym typeface="Wingdings" pitchFamily="2" charset="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p:scale>
          <a:sx n="70" d="100"/>
          <a:sy n="70" d="100"/>
        </p:scale>
        <p:origin x="-130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52227" name="Rectangle 3"/>
          <p:cNvSpPr>
            <a:spLocks noGrp="1" noChangeArrowheads="1"/>
          </p:cNvSpPr>
          <p:nvPr>
            <p:ph type="dt" sz="quarter"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52228" name="Rectangle 4"/>
          <p:cNvSpPr>
            <a:spLocks noGrp="1" noChangeArrowheads="1"/>
          </p:cNvSpPr>
          <p:nvPr>
            <p:ph type="ftr" sz="quarter" idx="2"/>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52229" name="Rectangle 5"/>
          <p:cNvSpPr>
            <a:spLocks noGrp="1" noChangeArrowheads="1"/>
          </p:cNvSpPr>
          <p:nvPr>
            <p:ph type="sldNum" sz="quarter" idx="3"/>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0FCD54C7-7181-400D-9449-EBC4D4A20361}" type="slidenum">
              <a:rPr lang="en-US"/>
              <a:pPr>
                <a:defRPr/>
              </a:pPr>
              <a:t>‹#›</a:t>
            </a:fld>
            <a:endParaRPr lang="en-US"/>
          </a:p>
        </p:txBody>
      </p:sp>
    </p:spTree>
    <p:extLst>
      <p:ext uri="{BB962C8B-B14F-4D97-AF65-F5344CB8AC3E}">
        <p14:creationId xmlns:p14="http://schemas.microsoft.com/office/powerpoint/2010/main" val="4193053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11267" name="Rectangle 3"/>
          <p:cNvSpPr>
            <a:spLocks noGrp="1" noChangeArrowheads="1"/>
          </p:cNvSpPr>
          <p:nvPr>
            <p:ph type="dt"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99332"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31756" y="4410076"/>
            <a:ext cx="5121488" cy="4176713"/>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11271" name="Rectangle 7"/>
          <p:cNvSpPr>
            <a:spLocks noGrp="1" noChangeArrowheads="1"/>
          </p:cNvSpPr>
          <p:nvPr>
            <p:ph type="sldNum" sz="quarter" idx="5"/>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B521704A-D1DF-485C-B173-B5BBD5DDB5B9}" type="slidenum">
              <a:rPr lang="en-US"/>
              <a:pPr>
                <a:defRPr/>
              </a:pPr>
              <a:t>‹#›</a:t>
            </a:fld>
            <a:endParaRPr lang="en-US"/>
          </a:p>
        </p:txBody>
      </p:sp>
    </p:spTree>
    <p:extLst>
      <p:ext uri="{BB962C8B-B14F-4D97-AF65-F5344CB8AC3E}">
        <p14:creationId xmlns:p14="http://schemas.microsoft.com/office/powerpoint/2010/main" val="36223557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BB1F19-4BA3-4ED5-9FA4-8D8D35FFE7BA}" type="datetimeFigureOut">
              <a:rPr lang="en-US" smtClean="0">
                <a:solidFill>
                  <a:prstClr val="black">
                    <a:tint val="75000"/>
                  </a:prstClr>
                </a:solidFill>
              </a:rPr>
              <a:pPr/>
              <a:t>3/19/2017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8437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B1F19-4BA3-4ED5-9FA4-8D8D35FFE7BA}" type="datetimeFigureOut">
              <a:rPr lang="en-US" smtClean="0">
                <a:solidFill>
                  <a:prstClr val="black">
                    <a:tint val="75000"/>
                  </a:prstClr>
                </a:solidFill>
              </a:rPr>
              <a:pPr/>
              <a:t>3/19/2017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587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B1F19-4BA3-4ED5-9FA4-8D8D35FFE7BA}" type="datetimeFigureOut">
              <a:rPr lang="en-US" smtClean="0">
                <a:solidFill>
                  <a:prstClr val="black">
                    <a:tint val="75000"/>
                  </a:prstClr>
                </a:solidFill>
              </a:rPr>
              <a:pPr/>
              <a:t>3/19/2017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244757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14"/>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5" name="Line 28"/>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33802" name="Rectangle 10"/>
          <p:cNvSpPr>
            <a:spLocks noGrp="1" noChangeArrowheads="1"/>
          </p:cNvSpPr>
          <p:nvPr>
            <p:ph type="subTitle" idx="1"/>
          </p:nvPr>
        </p:nvSpPr>
        <p:spPr>
          <a:xfrm>
            <a:off x="4533900" y="5162550"/>
            <a:ext cx="4038600" cy="1162050"/>
          </a:xfrm>
        </p:spPr>
        <p:txBody>
          <a:bodyPr/>
          <a:lstStyle>
            <a:lvl1pPr marL="0" indent="0" algn="r">
              <a:buFont typeface="Wingdings" pitchFamily="2" charset="2"/>
              <a:buNone/>
              <a:defRPr/>
            </a:lvl1pPr>
          </a:lstStyle>
          <a:p>
            <a:r>
              <a:rPr lang="en-US"/>
              <a:t>Briefer’s Name</a:t>
            </a:r>
          </a:p>
          <a:p>
            <a:r>
              <a:rPr lang="en-US"/>
              <a:t>Office Symbol</a:t>
            </a:r>
          </a:p>
        </p:txBody>
      </p:sp>
      <p:sp>
        <p:nvSpPr>
          <p:cNvPr id="33805" name="Rectangle 13"/>
          <p:cNvSpPr>
            <a:spLocks noGrp="1" noChangeArrowheads="1"/>
          </p:cNvSpPr>
          <p:nvPr>
            <p:ph type="ctrTitle"/>
          </p:nvPr>
        </p:nvSpPr>
        <p:spPr>
          <a:xfrm>
            <a:off x="3848100" y="2286000"/>
            <a:ext cx="4762500" cy="1905000"/>
          </a:xfrm>
        </p:spPr>
        <p:txBody>
          <a:bodyPr/>
          <a:lstStyle>
            <a:lvl1pPr>
              <a:defRPr sz="4400"/>
            </a:lvl1pPr>
          </a:lstStyle>
          <a:p>
            <a:r>
              <a:rPr lang="en-US"/>
              <a:t>Briefing Topic Title Goes Here</a:t>
            </a:r>
          </a:p>
        </p:txBody>
      </p:sp>
    </p:spTree>
    <p:extLst>
      <p:ext uri="{BB962C8B-B14F-4D97-AF65-F5344CB8AC3E}">
        <p14:creationId xmlns:p14="http://schemas.microsoft.com/office/powerpoint/2010/main" val="3106548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sldNum" sz="quarter" idx="10"/>
          </p:nvPr>
        </p:nvSpPr>
        <p:spPr>
          <a:xfrm>
            <a:off x="6896941" y="6381750"/>
            <a:ext cx="2133600" cy="476250"/>
          </a:xfrm>
          <a:ln/>
        </p:spPr>
        <p:txBody>
          <a:bodyPr/>
          <a:lstStyle>
            <a:lvl1pPr>
              <a:defRPr/>
            </a:lvl1pPr>
          </a:lstStyle>
          <a:p>
            <a:pPr>
              <a:defRPr/>
            </a:pPr>
            <a:fld id="{62D6D4B2-7611-498F-8780-1EDC26277454}" type="slidenum">
              <a:rPr lang="en-US" smtClean="0">
                <a:solidFill>
                  <a:srgbClr val="000000"/>
                </a:solidFill>
              </a:rPr>
              <a:pPr>
                <a:defRPr/>
              </a:pPr>
              <a:t>‹#›</a:t>
            </a:fld>
            <a:endParaRPr lang="en-US" dirty="0">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D957A480-45FD-4E4A-ABAC-1E7EB071E91C}" type="datetime3">
              <a:rPr lang="en-US" sz="1800">
                <a:solidFill>
                  <a:srgbClr val="000000"/>
                </a:solidFill>
              </a:rPr>
              <a:pPr fontAlgn="auto">
                <a:spcBef>
                  <a:spcPts val="0"/>
                </a:spcBef>
                <a:spcAft>
                  <a:spcPts val="0"/>
                </a:spcAft>
                <a:defRPr/>
              </a:pPr>
              <a:t>19 March 2017</a:t>
            </a:fld>
            <a:endParaRPr lang="en-US" sz="1800">
              <a:solidFill>
                <a:srgbClr val="000000"/>
              </a:solidFill>
            </a:endParaRPr>
          </a:p>
        </p:txBody>
      </p:sp>
    </p:spTree>
    <p:extLst>
      <p:ext uri="{BB962C8B-B14F-4D97-AF65-F5344CB8AC3E}">
        <p14:creationId xmlns:p14="http://schemas.microsoft.com/office/powerpoint/2010/main" val="388201803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683EF015-741B-43DE-8A3A-BDAB0992138F}"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2E6BC4E5-C517-43F2-870E-64EFEEF1198A}" type="datetime3">
              <a:rPr lang="en-US" sz="1800">
                <a:solidFill>
                  <a:srgbClr val="000000"/>
                </a:solidFill>
              </a:rPr>
              <a:pPr fontAlgn="auto">
                <a:spcBef>
                  <a:spcPts val="0"/>
                </a:spcBef>
                <a:spcAft>
                  <a:spcPts val="0"/>
                </a:spcAft>
                <a:defRPr/>
              </a:pPr>
              <a:t>19 March 2017</a:t>
            </a:fld>
            <a:endParaRPr lang="en-US" sz="1800">
              <a:solidFill>
                <a:srgbClr val="000000"/>
              </a:solidFill>
            </a:endParaRPr>
          </a:p>
        </p:txBody>
      </p:sp>
    </p:spTree>
    <p:extLst>
      <p:ext uri="{BB962C8B-B14F-4D97-AF65-F5344CB8AC3E}">
        <p14:creationId xmlns:p14="http://schemas.microsoft.com/office/powerpoint/2010/main" val="37214831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00100" y="1536700"/>
            <a:ext cx="3989388"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41888" y="1536700"/>
            <a:ext cx="3989387"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04E23353-4FEE-4528-8A35-E06682B0B952}"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3C7A53D6-9E1F-476B-811C-8B0D7D6C129D}" type="datetime3">
              <a:rPr lang="en-US" sz="1800">
                <a:solidFill>
                  <a:srgbClr val="000000"/>
                </a:solidFill>
              </a:rPr>
              <a:pPr fontAlgn="auto">
                <a:spcBef>
                  <a:spcPts val="0"/>
                </a:spcBef>
                <a:spcAft>
                  <a:spcPts val="0"/>
                </a:spcAft>
                <a:defRPr/>
              </a:pPr>
              <a:t>19 March 2017</a:t>
            </a:fld>
            <a:endParaRPr lang="en-US" sz="1800">
              <a:solidFill>
                <a:srgbClr val="000000"/>
              </a:solidFill>
            </a:endParaRPr>
          </a:p>
        </p:txBody>
      </p:sp>
    </p:spTree>
    <p:extLst>
      <p:ext uri="{BB962C8B-B14F-4D97-AF65-F5344CB8AC3E}">
        <p14:creationId xmlns:p14="http://schemas.microsoft.com/office/powerpoint/2010/main" val="25185542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E8D331FD-6F1F-4D9B-AF9A-483E3CAF7677}" type="slidenum">
              <a:rPr lang="en-US">
                <a:solidFill>
                  <a:srgbClr val="000000"/>
                </a:solidFill>
              </a:rPr>
              <a:pPr>
                <a:defRPr/>
              </a:pPr>
              <a:t>‹#›</a:t>
            </a:fld>
            <a:endParaRPr lang="en-US">
              <a:solidFill>
                <a:srgbClr val="000000"/>
              </a:solidFill>
            </a:endParaRPr>
          </a:p>
        </p:txBody>
      </p:sp>
      <p:sp>
        <p:nvSpPr>
          <p:cNvPr id="8"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7620B285-4050-43FA-AADB-0920DF539A7F}" type="datetime3">
              <a:rPr lang="en-US" sz="1800">
                <a:solidFill>
                  <a:srgbClr val="000000"/>
                </a:solidFill>
              </a:rPr>
              <a:pPr fontAlgn="auto">
                <a:spcBef>
                  <a:spcPts val="0"/>
                </a:spcBef>
                <a:spcAft>
                  <a:spcPts val="0"/>
                </a:spcAft>
                <a:defRPr/>
              </a:pPr>
              <a:t>19 March 2017</a:t>
            </a:fld>
            <a:endParaRPr lang="en-US" sz="1800">
              <a:solidFill>
                <a:srgbClr val="000000"/>
              </a:solidFill>
            </a:endParaRPr>
          </a:p>
        </p:txBody>
      </p:sp>
    </p:spTree>
    <p:extLst>
      <p:ext uri="{BB962C8B-B14F-4D97-AF65-F5344CB8AC3E}">
        <p14:creationId xmlns:p14="http://schemas.microsoft.com/office/powerpoint/2010/main" val="33942420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7FF413A6-C1B6-4F62-8CFB-187CFCE2157E}" type="slidenum">
              <a:rPr lang="en-US">
                <a:solidFill>
                  <a:srgbClr val="000000"/>
                </a:solidFill>
              </a:rPr>
              <a:pPr>
                <a:defRPr/>
              </a:pPr>
              <a:t>‹#›</a:t>
            </a:fld>
            <a:endParaRPr lang="en-US">
              <a:solidFill>
                <a:srgbClr val="000000"/>
              </a:solidFill>
            </a:endParaRPr>
          </a:p>
        </p:txBody>
      </p:sp>
      <p:sp>
        <p:nvSpPr>
          <p:cNvPr id="4"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EA175A4-5690-4F6B-983E-B173AF56C5D4}" type="datetime3">
              <a:rPr lang="en-US" sz="1800">
                <a:solidFill>
                  <a:srgbClr val="000000"/>
                </a:solidFill>
              </a:rPr>
              <a:pPr fontAlgn="auto">
                <a:spcBef>
                  <a:spcPts val="0"/>
                </a:spcBef>
                <a:spcAft>
                  <a:spcPts val="0"/>
                </a:spcAft>
                <a:defRPr/>
              </a:pPr>
              <a:t>19 March 2017</a:t>
            </a:fld>
            <a:endParaRPr lang="en-US" sz="1800">
              <a:solidFill>
                <a:srgbClr val="000000"/>
              </a:solidFill>
            </a:endParaRPr>
          </a:p>
        </p:txBody>
      </p:sp>
    </p:spTree>
    <p:extLst>
      <p:ext uri="{BB962C8B-B14F-4D97-AF65-F5344CB8AC3E}">
        <p14:creationId xmlns:p14="http://schemas.microsoft.com/office/powerpoint/2010/main" val="19619324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4B30F739-B175-493E-BCB7-A2F184EDE3CD}" type="slidenum">
              <a:rPr lang="en-US">
                <a:solidFill>
                  <a:srgbClr val="000000"/>
                </a:solidFill>
              </a:rPr>
              <a:pPr>
                <a:defRPr/>
              </a:pPr>
              <a:t>‹#›</a:t>
            </a:fld>
            <a:endParaRPr lang="en-US">
              <a:solidFill>
                <a:srgbClr val="000000"/>
              </a:solidFill>
            </a:endParaRPr>
          </a:p>
        </p:txBody>
      </p:sp>
      <p:sp>
        <p:nvSpPr>
          <p:cNvPr id="3"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FB5E55D-52CC-4139-85F7-657F2B75D194}" type="datetime3">
              <a:rPr lang="en-US" sz="1800">
                <a:solidFill>
                  <a:srgbClr val="000000"/>
                </a:solidFill>
              </a:rPr>
              <a:pPr fontAlgn="auto">
                <a:spcBef>
                  <a:spcPts val="0"/>
                </a:spcBef>
                <a:spcAft>
                  <a:spcPts val="0"/>
                </a:spcAft>
                <a:defRPr/>
              </a:pPr>
              <a:t>19 March 2017</a:t>
            </a:fld>
            <a:endParaRPr lang="en-US" sz="1800">
              <a:solidFill>
                <a:srgbClr val="000000"/>
              </a:solidFill>
            </a:endParaRPr>
          </a:p>
        </p:txBody>
      </p:sp>
    </p:spTree>
    <p:extLst>
      <p:ext uri="{BB962C8B-B14F-4D97-AF65-F5344CB8AC3E}">
        <p14:creationId xmlns:p14="http://schemas.microsoft.com/office/powerpoint/2010/main" val="127894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AA4FB6B9-BF17-439A-AF11-BF4CD9B977CD}"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85EA206-6CCF-4F3A-B44D-6D7AD10113F2}" type="datetime3">
              <a:rPr lang="en-US" sz="1800">
                <a:solidFill>
                  <a:srgbClr val="000000"/>
                </a:solidFill>
              </a:rPr>
              <a:pPr fontAlgn="auto">
                <a:spcBef>
                  <a:spcPts val="0"/>
                </a:spcBef>
                <a:spcAft>
                  <a:spcPts val="0"/>
                </a:spcAft>
                <a:defRPr/>
              </a:pPr>
              <a:t>19 March 2017</a:t>
            </a:fld>
            <a:endParaRPr lang="en-US" sz="1800">
              <a:solidFill>
                <a:srgbClr val="000000"/>
              </a:solidFill>
            </a:endParaRPr>
          </a:p>
        </p:txBody>
      </p:sp>
    </p:spTree>
    <p:extLst>
      <p:ext uri="{BB962C8B-B14F-4D97-AF65-F5344CB8AC3E}">
        <p14:creationId xmlns:p14="http://schemas.microsoft.com/office/powerpoint/2010/main" val="3947730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B1F19-4BA3-4ED5-9FA4-8D8D35FFE7BA}" type="datetimeFigureOut">
              <a:rPr lang="en-US" smtClean="0">
                <a:solidFill>
                  <a:prstClr val="black">
                    <a:tint val="75000"/>
                  </a:prstClr>
                </a:solidFill>
              </a:rPr>
              <a:pPr/>
              <a:t>3/19/2017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7957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49A2477-CE7E-45C6-B43D-4B971EC74F58}"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98E6776-D5C5-46E4-88B5-BCF57C743C82}" type="datetime3">
              <a:rPr lang="en-US" sz="1800">
                <a:solidFill>
                  <a:srgbClr val="000000"/>
                </a:solidFill>
              </a:rPr>
              <a:pPr fontAlgn="auto">
                <a:spcBef>
                  <a:spcPts val="0"/>
                </a:spcBef>
                <a:spcAft>
                  <a:spcPts val="0"/>
                </a:spcAft>
                <a:defRPr/>
              </a:pPr>
              <a:t>19 March 2017</a:t>
            </a:fld>
            <a:endParaRPr lang="en-US" sz="1800">
              <a:solidFill>
                <a:srgbClr val="000000"/>
              </a:solidFill>
            </a:endParaRPr>
          </a:p>
        </p:txBody>
      </p:sp>
    </p:spTree>
    <p:extLst>
      <p:ext uri="{BB962C8B-B14F-4D97-AF65-F5344CB8AC3E}">
        <p14:creationId xmlns:p14="http://schemas.microsoft.com/office/powerpoint/2010/main" val="31724527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567F1F5-194A-4EF4-8702-89EFF55C2EA8}"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144E03DF-8FF9-4CC1-81A9-7D65C03EA82B}" type="datetime3">
              <a:rPr lang="en-US" sz="1800">
                <a:solidFill>
                  <a:srgbClr val="000000"/>
                </a:solidFill>
              </a:rPr>
              <a:pPr fontAlgn="auto">
                <a:spcBef>
                  <a:spcPts val="0"/>
                </a:spcBef>
                <a:spcAft>
                  <a:spcPts val="0"/>
                </a:spcAft>
                <a:defRPr/>
              </a:pPr>
              <a:t>19 March 2017</a:t>
            </a:fld>
            <a:endParaRPr lang="en-US" sz="1800">
              <a:solidFill>
                <a:srgbClr val="000000"/>
              </a:solidFill>
            </a:endParaRPr>
          </a:p>
        </p:txBody>
      </p:sp>
    </p:spTree>
    <p:extLst>
      <p:ext uri="{BB962C8B-B14F-4D97-AF65-F5344CB8AC3E}">
        <p14:creationId xmlns:p14="http://schemas.microsoft.com/office/powerpoint/2010/main" val="18057338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9275" y="76200"/>
            <a:ext cx="2032000" cy="5784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00100" y="76200"/>
            <a:ext cx="5946775" cy="5784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1B54694-5A4F-4DDE-A246-90E7B842FB9E}"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0DCB877-6D3E-4BCA-8EC7-D4670F81984A}" type="datetime3">
              <a:rPr lang="en-US" sz="1800">
                <a:solidFill>
                  <a:srgbClr val="000000"/>
                </a:solidFill>
              </a:rPr>
              <a:pPr fontAlgn="auto">
                <a:spcBef>
                  <a:spcPts val="0"/>
                </a:spcBef>
                <a:spcAft>
                  <a:spcPts val="0"/>
                </a:spcAft>
                <a:defRPr/>
              </a:pPr>
              <a:t>19 March 2017</a:t>
            </a:fld>
            <a:endParaRPr lang="en-US" sz="1800">
              <a:solidFill>
                <a:srgbClr val="000000"/>
              </a:solidFill>
            </a:endParaRPr>
          </a:p>
        </p:txBody>
      </p:sp>
    </p:spTree>
    <p:extLst>
      <p:ext uri="{BB962C8B-B14F-4D97-AF65-F5344CB8AC3E}">
        <p14:creationId xmlns:p14="http://schemas.microsoft.com/office/powerpoint/2010/main" val="2182098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911350" y="76200"/>
            <a:ext cx="6781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800100" y="1536700"/>
            <a:ext cx="8131175" cy="4324350"/>
          </a:xfrm>
        </p:spPr>
        <p:txBody>
          <a:bodyPr/>
          <a:lstStyle/>
          <a:p>
            <a:pPr lvl="0"/>
            <a:endParaRPr lang="en-US" noProof="0" smtClean="0"/>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4A63687-7E6C-4DE0-9BEB-8789448141D7}"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E43D8F38-5EEC-4D31-B27F-2563D8A07911}" type="datetime3">
              <a:rPr lang="en-US" sz="1800">
                <a:solidFill>
                  <a:srgbClr val="000000"/>
                </a:solidFill>
              </a:rPr>
              <a:pPr fontAlgn="auto">
                <a:spcBef>
                  <a:spcPts val="0"/>
                </a:spcBef>
                <a:spcAft>
                  <a:spcPts val="0"/>
                </a:spcAft>
                <a:defRPr/>
              </a:pPr>
              <a:t>19 March 2017</a:t>
            </a:fld>
            <a:endParaRPr lang="en-US" sz="1800">
              <a:solidFill>
                <a:srgbClr val="000000"/>
              </a:solidFill>
            </a:endParaRPr>
          </a:p>
        </p:txBody>
      </p:sp>
    </p:spTree>
    <p:extLst>
      <p:ext uri="{BB962C8B-B14F-4D97-AF65-F5344CB8AC3E}">
        <p14:creationId xmlns:p14="http://schemas.microsoft.com/office/powerpoint/2010/main" val="2267678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BB1F19-4BA3-4ED5-9FA4-8D8D35FFE7BA}" type="datetimeFigureOut">
              <a:rPr lang="en-US" smtClean="0">
                <a:solidFill>
                  <a:prstClr val="black">
                    <a:tint val="75000"/>
                  </a:prstClr>
                </a:solidFill>
              </a:rPr>
              <a:pPr/>
              <a:t>3/19/2017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9158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BB1F19-4BA3-4ED5-9FA4-8D8D35FFE7BA}" type="datetimeFigureOut">
              <a:rPr lang="en-US" smtClean="0">
                <a:solidFill>
                  <a:prstClr val="black">
                    <a:tint val="75000"/>
                  </a:prstClr>
                </a:solidFill>
              </a:rPr>
              <a:pPr/>
              <a:t>3/19/2017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4749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BB1F19-4BA3-4ED5-9FA4-8D8D35FFE7BA}" type="datetimeFigureOut">
              <a:rPr lang="en-US" smtClean="0">
                <a:solidFill>
                  <a:prstClr val="black">
                    <a:tint val="75000"/>
                  </a:prstClr>
                </a:solidFill>
              </a:rPr>
              <a:pPr/>
              <a:t>3/19/2017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5717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BB1F19-4BA3-4ED5-9FA4-8D8D35FFE7BA}" type="datetimeFigureOut">
              <a:rPr lang="en-US" smtClean="0">
                <a:solidFill>
                  <a:prstClr val="black">
                    <a:tint val="75000"/>
                  </a:prstClr>
                </a:solidFill>
              </a:rPr>
              <a:pPr/>
              <a:t>3/19/2017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70296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BB1F19-4BA3-4ED5-9FA4-8D8D35FFE7BA}" type="datetimeFigureOut">
              <a:rPr lang="en-US" smtClean="0">
                <a:solidFill>
                  <a:prstClr val="black">
                    <a:tint val="75000"/>
                  </a:prstClr>
                </a:solidFill>
              </a:rPr>
              <a:pPr/>
              <a:t>3/19/2017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254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BB1F19-4BA3-4ED5-9FA4-8D8D35FFE7BA}" type="datetimeFigureOut">
              <a:rPr lang="en-US" smtClean="0">
                <a:solidFill>
                  <a:prstClr val="black">
                    <a:tint val="75000"/>
                  </a:prstClr>
                </a:solidFill>
              </a:rPr>
              <a:pPr/>
              <a:t>3/19/2017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70674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BB1F19-4BA3-4ED5-9FA4-8D8D35FFE7BA}" type="datetimeFigureOut">
              <a:rPr lang="en-US" smtClean="0">
                <a:solidFill>
                  <a:prstClr val="black">
                    <a:tint val="75000"/>
                  </a:prstClr>
                </a:solidFill>
              </a:rPr>
              <a:pPr/>
              <a:t>3/19/2017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3497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3BB1F19-4BA3-4ED5-9FA4-8D8D35FFE7BA}" type="datetimeFigureOut">
              <a:rPr lang="en-US" smtClean="0">
                <a:solidFill>
                  <a:prstClr val="black">
                    <a:tint val="75000"/>
                  </a:prstClr>
                </a:solidFill>
                <a:latin typeface="Calibri"/>
              </a:rPr>
              <a:pPr fontAlgn="auto">
                <a:spcBef>
                  <a:spcPts val="0"/>
                </a:spcBef>
                <a:spcAft>
                  <a:spcPts val="0"/>
                </a:spcAft>
              </a:pPr>
              <a:t>3/19/2017</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8D7F36-4D84-4D9B-8FFC-A04433F045BE}"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0049919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800100" y="1536700"/>
            <a:ext cx="8131175"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027" name="Rectangle 2"/>
          <p:cNvSpPr>
            <a:spLocks noGrp="1" noChangeArrowheads="1"/>
          </p:cNvSpPr>
          <p:nvPr>
            <p:ph type="title"/>
          </p:nvPr>
        </p:nvSpPr>
        <p:spPr bwMode="auto">
          <a:xfrm>
            <a:off x="1911350" y="76200"/>
            <a:ext cx="6781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9" name="Line 15"/>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041" name="Line 17"/>
          <p:cNvSpPr>
            <a:spLocks noChangeShapeType="1"/>
          </p:cNvSpPr>
          <p:nvPr/>
        </p:nvSpPr>
        <p:spPr bwMode="auto">
          <a:xfrm>
            <a:off x="422275" y="1414463"/>
            <a:ext cx="8382000" cy="0"/>
          </a:xfrm>
          <a:prstGeom prst="line">
            <a:avLst/>
          </a:prstGeom>
          <a:noFill/>
          <a:ln w="57150">
            <a:solidFill>
              <a:srgbClr val="0C2D83"/>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067" name="Text Box 43"/>
          <p:cNvSpPr txBox="1">
            <a:spLocks noChangeArrowheads="1"/>
          </p:cNvSpPr>
          <p:nvPr userDrawn="1"/>
        </p:nvSpPr>
        <p:spPr bwMode="auto">
          <a:xfrm>
            <a:off x="1295400" y="6491288"/>
            <a:ext cx="6553200" cy="336550"/>
          </a:xfrm>
          <a:prstGeom prst="rect">
            <a:avLst/>
          </a:prstGeom>
          <a:noFill/>
          <a:ln w="9525">
            <a:noFill/>
            <a:miter lim="800000"/>
            <a:headEnd/>
            <a:tailEnd/>
          </a:ln>
          <a:effectLst/>
        </p:spPr>
        <p:txBody>
          <a:bodyPr>
            <a:spAutoFit/>
          </a:bodyPr>
          <a:lstStyle/>
          <a:p>
            <a:pPr algn="ctr" fontAlgn="auto">
              <a:spcAft>
                <a:spcPts val="0"/>
              </a:spcAft>
              <a:defRPr/>
            </a:pPr>
            <a:r>
              <a:rPr lang="en-US" sz="1600" b="1" i="1">
                <a:solidFill>
                  <a:srgbClr val="000000"/>
                </a:solidFill>
                <a:latin typeface="Century Schoolbook" pitchFamily="18" charset="0"/>
              </a:rPr>
              <a:t>I n t e g r i t y  -  S e r v i c e  -  E x c e l </a:t>
            </a:r>
            <a:r>
              <a:rPr lang="en-US" sz="1600" b="1" i="1" dirty="0" err="1">
                <a:solidFill>
                  <a:srgbClr val="000000"/>
                </a:solidFill>
                <a:latin typeface="Century Schoolbook" pitchFamily="18" charset="0"/>
              </a:rPr>
              <a:t>l</a:t>
            </a:r>
            <a:r>
              <a:rPr lang="en-US" sz="1600" b="1" i="1" dirty="0">
                <a:solidFill>
                  <a:srgbClr val="000000"/>
                </a:solidFill>
                <a:latin typeface="Century Schoolbook" pitchFamily="18" charset="0"/>
              </a:rPr>
              <a:t> e n c e</a:t>
            </a:r>
          </a:p>
        </p:txBody>
      </p:sp>
      <p:sp>
        <p:nvSpPr>
          <p:cNvPr id="1068" name="Rectangle 44"/>
          <p:cNvSpPr>
            <a:spLocks noGrp="1" noChangeArrowheads="1"/>
          </p:cNvSpPr>
          <p:nvPr>
            <p:ph type="sldNum" sz="quarter" idx="4"/>
          </p:nvPr>
        </p:nvSpPr>
        <p:spPr bwMode="auto">
          <a:xfrm>
            <a:off x="6910388" y="6253163"/>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mtClean="0">
                <a:latin typeface="Times New Roman" pitchFamily="18" charset="0"/>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49C0791-D0EA-4F3B-9503-D0DBAFE8CE0E}" type="slidenum">
              <a:rPr lang="en-US" sz="1800">
                <a:solidFill>
                  <a:srgbClr val="000000"/>
                </a:solidFill>
              </a:rPr>
              <a:pPr fontAlgn="auto">
                <a:spcBef>
                  <a:spcPts val="0"/>
                </a:spcBef>
                <a:spcAft>
                  <a:spcPts val="0"/>
                </a:spcAft>
                <a:defRPr/>
              </a:pPr>
              <a:t>‹#›</a:t>
            </a:fld>
            <a:endParaRPr lang="en-US" sz="1800">
              <a:solidFill>
                <a:srgbClr val="000000"/>
              </a:solidFill>
            </a:endParaRPr>
          </a:p>
        </p:txBody>
      </p:sp>
      <p:pic>
        <p:nvPicPr>
          <p:cNvPr id="9" name="Picture 2" descr="C:\Users\Ashley.Murphy\Desktop\USAFA%20Logo%20v%203%20line%20CMYK.pn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62601" y="76202"/>
            <a:ext cx="1065031" cy="12138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019608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ftr="0"/>
  <p:txStyles>
    <p:titleStyle>
      <a:lvl1pPr algn="r" rtl="0" eaLnBrk="0" fontAlgn="base" hangingPunct="0">
        <a:spcBef>
          <a:spcPct val="0"/>
        </a:spcBef>
        <a:spcAft>
          <a:spcPct val="0"/>
        </a:spcAft>
        <a:defRPr sz="3600" b="1">
          <a:solidFill>
            <a:srgbClr val="0C2D83"/>
          </a:solidFill>
          <a:latin typeface="+mj-lt"/>
          <a:ea typeface="+mj-ea"/>
          <a:cs typeface="+mj-cs"/>
        </a:defRPr>
      </a:lvl1pPr>
      <a:lvl2pPr algn="r" rtl="0" eaLnBrk="0" fontAlgn="base" hangingPunct="0">
        <a:spcBef>
          <a:spcPct val="0"/>
        </a:spcBef>
        <a:spcAft>
          <a:spcPct val="0"/>
        </a:spcAft>
        <a:defRPr sz="3600" b="1">
          <a:solidFill>
            <a:srgbClr val="0C2D83"/>
          </a:solidFill>
          <a:latin typeface="Arial" pitchFamily="34" charset="0"/>
        </a:defRPr>
      </a:lvl2pPr>
      <a:lvl3pPr algn="r" rtl="0" eaLnBrk="0" fontAlgn="base" hangingPunct="0">
        <a:spcBef>
          <a:spcPct val="0"/>
        </a:spcBef>
        <a:spcAft>
          <a:spcPct val="0"/>
        </a:spcAft>
        <a:defRPr sz="3600" b="1">
          <a:solidFill>
            <a:srgbClr val="0C2D83"/>
          </a:solidFill>
          <a:latin typeface="Arial" pitchFamily="34" charset="0"/>
        </a:defRPr>
      </a:lvl3pPr>
      <a:lvl4pPr algn="r" rtl="0" eaLnBrk="0" fontAlgn="base" hangingPunct="0">
        <a:spcBef>
          <a:spcPct val="0"/>
        </a:spcBef>
        <a:spcAft>
          <a:spcPct val="0"/>
        </a:spcAft>
        <a:defRPr sz="3600" b="1">
          <a:solidFill>
            <a:srgbClr val="0C2D83"/>
          </a:solidFill>
          <a:latin typeface="Arial" pitchFamily="34" charset="0"/>
        </a:defRPr>
      </a:lvl4pPr>
      <a:lvl5pPr algn="r" rtl="0" eaLnBrk="0" fontAlgn="base" hangingPunct="0">
        <a:spcBef>
          <a:spcPct val="0"/>
        </a:spcBef>
        <a:spcAft>
          <a:spcPct val="0"/>
        </a:spcAft>
        <a:defRPr sz="3600" b="1">
          <a:solidFill>
            <a:srgbClr val="0C2D83"/>
          </a:solidFill>
          <a:latin typeface="Arial" pitchFamily="34" charset="0"/>
        </a:defRPr>
      </a:lvl5pPr>
      <a:lvl6pPr marL="457200" algn="r" rtl="0" eaLnBrk="0" fontAlgn="base" hangingPunct="0">
        <a:spcBef>
          <a:spcPct val="0"/>
        </a:spcBef>
        <a:spcAft>
          <a:spcPct val="0"/>
        </a:spcAft>
        <a:defRPr sz="3600" b="1">
          <a:solidFill>
            <a:srgbClr val="0C2D83"/>
          </a:solidFill>
          <a:latin typeface="Arial" pitchFamily="34" charset="0"/>
        </a:defRPr>
      </a:lvl6pPr>
      <a:lvl7pPr marL="914400" algn="r" rtl="0" eaLnBrk="0" fontAlgn="base" hangingPunct="0">
        <a:spcBef>
          <a:spcPct val="0"/>
        </a:spcBef>
        <a:spcAft>
          <a:spcPct val="0"/>
        </a:spcAft>
        <a:defRPr sz="3600" b="1">
          <a:solidFill>
            <a:srgbClr val="0C2D83"/>
          </a:solidFill>
          <a:latin typeface="Arial" pitchFamily="34" charset="0"/>
        </a:defRPr>
      </a:lvl7pPr>
      <a:lvl8pPr marL="1371600" algn="r" rtl="0" eaLnBrk="0" fontAlgn="base" hangingPunct="0">
        <a:spcBef>
          <a:spcPct val="0"/>
        </a:spcBef>
        <a:spcAft>
          <a:spcPct val="0"/>
        </a:spcAft>
        <a:defRPr sz="3600" b="1">
          <a:solidFill>
            <a:srgbClr val="0C2D83"/>
          </a:solidFill>
          <a:latin typeface="Arial" pitchFamily="34" charset="0"/>
        </a:defRPr>
      </a:lvl8pPr>
      <a:lvl9pPr marL="1828800" algn="r" rtl="0" eaLnBrk="0" fontAlgn="base" hangingPunct="0">
        <a:spcBef>
          <a:spcPct val="0"/>
        </a:spcBef>
        <a:spcAft>
          <a:spcPct val="0"/>
        </a:spcAft>
        <a:defRPr sz="3600" b="1">
          <a:solidFill>
            <a:srgbClr val="0C2D83"/>
          </a:solidFill>
          <a:latin typeface="Arial" pitchFamily="34" charset="0"/>
        </a:defRPr>
      </a:lvl9pPr>
    </p:titleStyle>
    <p:bodyStyle>
      <a:lvl1pPr marL="285750" indent="-285750"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ea typeface="+mn-ea"/>
          <a:cs typeface="+mn-cs"/>
        </a:defRPr>
      </a:lvl1pPr>
      <a:lvl2pPr marL="688975" indent="-282575" algn="l" rtl="0" eaLnBrk="0" fontAlgn="base" hangingPunct="0">
        <a:spcBef>
          <a:spcPct val="20000"/>
        </a:spcBef>
        <a:spcAft>
          <a:spcPct val="0"/>
        </a:spcAft>
        <a:buClr>
          <a:srgbClr val="0C2D83"/>
        </a:buClr>
        <a:buSzPct val="80000"/>
        <a:buFont typeface="Wingdings" pitchFamily="2" charset="2"/>
        <a:buChar char="n"/>
        <a:defRPr sz="2200" b="1">
          <a:solidFill>
            <a:schemeClr val="tx1"/>
          </a:solidFill>
          <a:latin typeface="+mn-lt"/>
        </a:defRPr>
      </a:lvl2pPr>
      <a:lvl3pPr marL="1027113" indent="-223838"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defRPr>
      </a:lvl3pPr>
      <a:lvl4pPr marL="1600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https://eewiki.net/display/LOGIC/IIR+Filter+Design+in+VHDL+Targeted+for+18-Bit,+48+KHz+Audio+Signal+Use"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en.wikipedia.org/wiki/Digital_biquad_filter"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14"/>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lIns="91440" tIns="45720" rIns="91440" bIns="45720" anchor="ctr"/>
          <a:lstStyle/>
          <a:p>
            <a:pPr algn="ctr" eaLnBrk="0" hangingPunct="0">
              <a:spcBef>
                <a:spcPct val="0"/>
              </a:spcBef>
              <a:defRPr/>
            </a:pPr>
            <a:endParaRPr lang="en-US" sz="1400" dirty="0">
              <a:solidFill>
                <a:srgbClr val="000000"/>
              </a:solidFill>
              <a:latin typeface="Arial" charset="0"/>
            </a:endParaRPr>
          </a:p>
        </p:txBody>
      </p:sp>
      <p:sp>
        <p:nvSpPr>
          <p:cNvPr id="8" name="Rectangle 13"/>
          <p:cNvSpPr txBox="1">
            <a:spLocks noChangeArrowheads="1"/>
          </p:cNvSpPr>
          <p:nvPr/>
        </p:nvSpPr>
        <p:spPr bwMode="auto">
          <a:xfrm>
            <a:off x="3070748" y="1774211"/>
            <a:ext cx="5581888" cy="285405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sz="4400" b="1">
                <a:solidFill>
                  <a:srgbClr val="0C2D83"/>
                </a:solidFill>
                <a:effectLst>
                  <a:outerShdw blurRad="38100" dist="38100" dir="2700000" algn="tl">
                    <a:srgbClr val="000000">
                      <a:alpha val="43137"/>
                    </a:srgbClr>
                  </a:outerShdw>
                </a:effectLst>
                <a:latin typeface="+mj-lt"/>
                <a:ea typeface="+mj-ea"/>
                <a:cs typeface="+mj-cs"/>
              </a:defRPr>
            </a:lvl1pPr>
            <a:lvl2pPr algn="r" rtl="0" eaLnBrk="0" fontAlgn="base" hangingPunct="0">
              <a:spcBef>
                <a:spcPct val="0"/>
              </a:spcBef>
              <a:spcAft>
                <a:spcPct val="0"/>
              </a:spcAft>
              <a:defRPr sz="3600" b="1">
                <a:solidFill>
                  <a:srgbClr val="0C2D83"/>
                </a:solidFill>
                <a:latin typeface="Arial" charset="0"/>
              </a:defRPr>
            </a:lvl2pPr>
            <a:lvl3pPr algn="r" rtl="0" eaLnBrk="0" fontAlgn="base" hangingPunct="0">
              <a:spcBef>
                <a:spcPct val="0"/>
              </a:spcBef>
              <a:spcAft>
                <a:spcPct val="0"/>
              </a:spcAft>
              <a:defRPr sz="3600" b="1">
                <a:solidFill>
                  <a:srgbClr val="0C2D83"/>
                </a:solidFill>
                <a:latin typeface="Arial" charset="0"/>
              </a:defRPr>
            </a:lvl3pPr>
            <a:lvl4pPr algn="r" rtl="0" eaLnBrk="0" fontAlgn="base" hangingPunct="0">
              <a:spcBef>
                <a:spcPct val="0"/>
              </a:spcBef>
              <a:spcAft>
                <a:spcPct val="0"/>
              </a:spcAft>
              <a:defRPr sz="3600" b="1">
                <a:solidFill>
                  <a:srgbClr val="0C2D83"/>
                </a:solidFill>
                <a:latin typeface="Arial" charset="0"/>
              </a:defRPr>
            </a:lvl4pPr>
            <a:lvl5pPr algn="r" rtl="0" eaLnBrk="0" fontAlgn="base" hangingPunct="0">
              <a:spcBef>
                <a:spcPct val="0"/>
              </a:spcBef>
              <a:spcAft>
                <a:spcPct val="0"/>
              </a:spcAft>
              <a:defRPr sz="3600" b="1">
                <a:solidFill>
                  <a:srgbClr val="0C2D83"/>
                </a:solidFill>
                <a:latin typeface="Arial" charset="0"/>
              </a:defRPr>
            </a:lvl5pPr>
            <a:lvl6pPr marL="457200" algn="r" rtl="0" fontAlgn="base">
              <a:spcBef>
                <a:spcPct val="0"/>
              </a:spcBef>
              <a:spcAft>
                <a:spcPct val="0"/>
              </a:spcAft>
              <a:defRPr sz="3600" b="1">
                <a:solidFill>
                  <a:srgbClr val="0C2D83"/>
                </a:solidFill>
                <a:latin typeface="Arial" charset="0"/>
              </a:defRPr>
            </a:lvl6pPr>
            <a:lvl7pPr marL="914400" algn="r" rtl="0" fontAlgn="base">
              <a:spcBef>
                <a:spcPct val="0"/>
              </a:spcBef>
              <a:spcAft>
                <a:spcPct val="0"/>
              </a:spcAft>
              <a:defRPr sz="3600" b="1">
                <a:solidFill>
                  <a:srgbClr val="0C2D83"/>
                </a:solidFill>
                <a:latin typeface="Arial" charset="0"/>
              </a:defRPr>
            </a:lvl7pPr>
            <a:lvl8pPr marL="1371600" algn="r" rtl="0" fontAlgn="base">
              <a:spcBef>
                <a:spcPct val="0"/>
              </a:spcBef>
              <a:spcAft>
                <a:spcPct val="0"/>
              </a:spcAft>
              <a:defRPr sz="3600" b="1">
                <a:solidFill>
                  <a:srgbClr val="0C2D83"/>
                </a:solidFill>
                <a:latin typeface="Arial" charset="0"/>
              </a:defRPr>
            </a:lvl8pPr>
            <a:lvl9pPr marL="1828800" algn="r" rtl="0" fontAlgn="base">
              <a:spcBef>
                <a:spcPct val="0"/>
              </a:spcBef>
              <a:spcAft>
                <a:spcPct val="0"/>
              </a:spcAft>
              <a:defRPr sz="3600" b="1">
                <a:solidFill>
                  <a:srgbClr val="0C2D83"/>
                </a:solidFill>
                <a:latin typeface="Arial" charset="0"/>
              </a:defRPr>
            </a:lvl9pPr>
          </a:lstStyle>
          <a:p>
            <a:pPr algn="ctr"/>
            <a:r>
              <a:rPr lang="en-US" sz="4000" kern="0" dirty="0">
                <a:effectLst/>
                <a:latin typeface="Trebuchet MS" panose="020B0603020202020204" pitchFamily="34" charset="0"/>
              </a:rPr>
              <a:t>ECE 383 – Embedded Computer Systems II</a:t>
            </a:r>
            <a:br>
              <a:rPr lang="en-US" sz="4000" kern="0" dirty="0">
                <a:effectLst/>
                <a:latin typeface="Trebuchet MS" panose="020B0603020202020204" pitchFamily="34" charset="0"/>
              </a:rPr>
            </a:br>
            <a:r>
              <a:rPr lang="en-US" sz="3600" kern="0" dirty="0">
                <a:effectLst/>
                <a:latin typeface="Trebuchet MS" panose="020B0603020202020204" pitchFamily="34" charset="0"/>
              </a:rPr>
              <a:t>Lecture 26 – Digital Low Pass Filter</a:t>
            </a:r>
          </a:p>
        </p:txBody>
      </p:sp>
      <p:sp>
        <p:nvSpPr>
          <p:cNvPr id="6" name="Slide Number Placeholder 21"/>
          <p:cNvSpPr txBox="1">
            <a:spLocks/>
          </p:cNvSpPr>
          <p:nvPr/>
        </p:nvSpPr>
        <p:spPr>
          <a:xfrm>
            <a:off x="8551335" y="6521450"/>
            <a:ext cx="592667" cy="336550"/>
          </a:xfrm>
          <a:prstGeom prst="rect">
            <a:avLst/>
          </a:prstGeom>
        </p:spPr>
        <p:txBody>
          <a:bodyPr lIns="91440" tIns="45720" rIns="91440" bIns="45720"/>
          <a:ls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a:lstStyle>
          <a:p>
            <a:pPr algn="ctr">
              <a:defRPr/>
            </a:pPr>
            <a:fld id="{D7580031-58D8-4E1D-BF97-18519902E6F9}" type="slidenum">
              <a:rPr lang="en-US" smtClean="0">
                <a:solidFill>
                  <a:srgbClr val="000000"/>
                </a:solidFill>
                <a:latin typeface="Trebuchet MS" panose="020B0603020202020204" pitchFamily="34" charset="0"/>
              </a:rPr>
              <a:pPr algn="ctr">
                <a:defRPr/>
              </a:pPr>
              <a:t>1</a:t>
            </a:fld>
            <a:endParaRPr lang="en-US" dirty="0">
              <a:solidFill>
                <a:srgbClr val="000000"/>
              </a:solidFill>
              <a:latin typeface="Trebuchet MS" panose="020B0603020202020204" pitchFamily="34" charset="0"/>
            </a:endParaRPr>
          </a:p>
        </p:txBody>
      </p:sp>
      <p:sp>
        <p:nvSpPr>
          <p:cNvPr id="5" name="Line 14"/>
          <p:cNvSpPr>
            <a:spLocks noChangeShapeType="1"/>
          </p:cNvSpPr>
          <p:nvPr/>
        </p:nvSpPr>
        <p:spPr bwMode="auto">
          <a:xfrm>
            <a:off x="382200" y="6316000"/>
            <a:ext cx="8382000" cy="0"/>
          </a:xfrm>
          <a:prstGeom prst="line">
            <a:avLst/>
          </a:prstGeom>
          <a:noFill/>
          <a:ln w="57150">
            <a:solidFill>
              <a:schemeClr val="bg1">
                <a:lumMod val="65000"/>
              </a:schemeClr>
            </a:solidFill>
            <a:round/>
            <a:headEnd/>
            <a:tailEnd/>
          </a:ln>
          <a:effectLst/>
        </p:spPr>
        <p:txBody>
          <a:bodyPr wrap="none" lIns="91440" tIns="45720" rIns="91440" bIns="45720" anchor="ctr"/>
          <a:lstStyle/>
          <a:p>
            <a:pPr algn="ctr" eaLnBrk="0" hangingPunct="0">
              <a:spcBef>
                <a:spcPct val="0"/>
              </a:spcBef>
              <a:defRPr/>
            </a:pPr>
            <a:endParaRPr lang="en-US" sz="1400" dirty="0">
              <a:solidFill>
                <a:srgbClr val="000000"/>
              </a:solidFill>
              <a:latin typeface="Arial" charset="0"/>
            </a:endParaRPr>
          </a:p>
        </p:txBody>
      </p:sp>
      <p:sp>
        <p:nvSpPr>
          <p:cNvPr id="7" name="Line 14"/>
          <p:cNvSpPr>
            <a:spLocks noChangeShapeType="1"/>
          </p:cNvSpPr>
          <p:nvPr/>
        </p:nvSpPr>
        <p:spPr bwMode="auto">
          <a:xfrm>
            <a:off x="382200" y="1567588"/>
            <a:ext cx="8382000" cy="0"/>
          </a:xfrm>
          <a:prstGeom prst="line">
            <a:avLst/>
          </a:prstGeom>
          <a:noFill/>
          <a:ln w="57150">
            <a:solidFill>
              <a:schemeClr val="bg1">
                <a:lumMod val="65000"/>
              </a:schemeClr>
            </a:solidFill>
            <a:round/>
            <a:headEnd/>
            <a:tailEnd/>
          </a:ln>
          <a:effectLst/>
        </p:spPr>
        <p:txBody>
          <a:bodyPr wrap="none" lIns="91440" tIns="45720" rIns="91440" bIns="45720" anchor="ctr"/>
          <a:lstStyle/>
          <a:p>
            <a:pPr algn="ctr" eaLnBrk="0" hangingPunct="0">
              <a:spcBef>
                <a:spcPct val="0"/>
              </a:spcBef>
              <a:defRPr/>
            </a:pPr>
            <a:endParaRPr lang="en-US" sz="1400" dirty="0">
              <a:solidFill>
                <a:srgbClr val="000000"/>
              </a:solidFill>
              <a:latin typeface="Arial" charset="0"/>
            </a:endParaRPr>
          </a:p>
        </p:txBody>
      </p:sp>
      <p:sp>
        <p:nvSpPr>
          <p:cNvPr id="9" name="Rectangle 10"/>
          <p:cNvSpPr>
            <a:spLocks noGrp="1" noChangeArrowheads="1"/>
          </p:cNvSpPr>
          <p:nvPr>
            <p:ph type="subTitle" idx="1"/>
          </p:nvPr>
        </p:nvSpPr>
        <p:spPr>
          <a:xfrm>
            <a:off x="4159624" y="4743733"/>
            <a:ext cx="4508500" cy="1489075"/>
          </a:xfrm>
        </p:spPr>
        <p:txBody>
          <a:bodyPr anchor="ctr">
            <a:normAutofit lnSpcReduction="10000"/>
          </a:bodyPr>
          <a:lstStyle>
            <a:lvl1pPr marL="0" indent="0" algn="r">
              <a:buFont typeface="Wingdings" pitchFamily="2" charset="2"/>
              <a:buNone/>
              <a:defRPr/>
            </a:lvl1pPr>
          </a:lstStyle>
          <a:p>
            <a:r>
              <a:rPr lang="en-US" dirty="0" smtClean="0"/>
              <a:t>Maj Jeffrey </a:t>
            </a:r>
            <a:r>
              <a:rPr lang="en-US" dirty="0"/>
              <a:t>Falkinburg</a:t>
            </a:r>
            <a:br>
              <a:rPr lang="en-US" dirty="0"/>
            </a:br>
            <a:r>
              <a:rPr lang="en-US" dirty="0"/>
              <a:t>Room 2E46E</a:t>
            </a:r>
            <a:br>
              <a:rPr lang="en-US" dirty="0"/>
            </a:br>
            <a:r>
              <a:rPr lang="en-US" dirty="0" smtClean="0"/>
              <a:t>333-9193</a:t>
            </a:r>
          </a:p>
        </p:txBody>
      </p:sp>
      <p:pic>
        <p:nvPicPr>
          <p:cNvPr id="1026" name="Picture 2" descr="https://sharepoint.usafa.edu/hq/CM/Shared%20Documents/Logo/USAFA%20Logo%20v%203%20line%20CMY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0812" y="2281517"/>
            <a:ext cx="2973096" cy="33897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71463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Fixed </a:t>
            </a:r>
            <a:r>
              <a:rPr lang="en-US" dirty="0" smtClean="0"/>
              <a:t>Point</a:t>
            </a:r>
            <a:r>
              <a:rPr lang="en-US" dirty="0"/>
              <a:t> </a:t>
            </a:r>
            <a:r>
              <a:rPr lang="en-US" dirty="0" smtClean="0"/>
              <a:t>Tab</a:t>
            </a:r>
            <a:endParaRPr lang="en-US" dirty="0"/>
          </a:p>
        </p:txBody>
      </p:sp>
      <p:sp>
        <p:nvSpPr>
          <p:cNvPr id="4" name="Content Placeholder 3"/>
          <p:cNvSpPr>
            <a:spLocks noGrp="1"/>
          </p:cNvSpPr>
          <p:nvPr>
            <p:ph idx="1"/>
          </p:nvPr>
        </p:nvSpPr>
        <p:spPr>
          <a:xfrm>
            <a:off x="581736" y="1523052"/>
            <a:ext cx="8131175" cy="4324350"/>
          </a:xfrm>
        </p:spPr>
        <p:txBody>
          <a:bodyPr/>
          <a:lstStyle/>
          <a:p>
            <a:endParaRPr lang="en-US" sz="2800" b="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10</a:t>
            </a:fld>
            <a:endParaRPr lang="en-US" dirty="0">
              <a:solidFill>
                <a:srgbClr val="000000"/>
              </a:solidFill>
            </a:endParaRPr>
          </a:p>
        </p:txBody>
      </p:sp>
      <p:pic>
        <p:nvPicPr>
          <p:cNvPr id="6146" name="Picture 2" descr="http://ece.ninja/383/lecture/img/lecture26-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043" y="1814160"/>
            <a:ext cx="8282904" cy="46002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28046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VHDL</a:t>
            </a:r>
          </a:p>
        </p:txBody>
      </p:sp>
      <p:sp>
        <p:nvSpPr>
          <p:cNvPr id="4" name="Content Placeholder 3"/>
          <p:cNvSpPr>
            <a:spLocks noGrp="1"/>
          </p:cNvSpPr>
          <p:nvPr>
            <p:ph idx="1"/>
          </p:nvPr>
        </p:nvSpPr>
        <p:spPr>
          <a:xfrm>
            <a:off x="581736" y="1523052"/>
            <a:ext cx="8131175" cy="4324350"/>
          </a:xfrm>
        </p:spPr>
        <p:txBody>
          <a:bodyPr/>
          <a:lstStyle/>
          <a:p>
            <a:r>
              <a:rPr lang="en-US" b="0" dirty="0"/>
              <a:t>I borrowed code from </a:t>
            </a:r>
            <a:r>
              <a:rPr lang="en-US" b="0" dirty="0" err="1">
                <a:hlinkClick r:id="rId2"/>
              </a:rPr>
              <a:t>eewiki</a:t>
            </a:r>
            <a:r>
              <a:rPr lang="en-US" b="0" dirty="0"/>
              <a:t> for the filter linked </a:t>
            </a:r>
            <a:r>
              <a:rPr lang="en-US" b="0" dirty="0" smtClean="0"/>
              <a:t>here.</a:t>
            </a:r>
            <a:r>
              <a:rPr lang="en-US" b="0" dirty="0"/>
              <a:t> </a:t>
            </a:r>
            <a:endParaRPr lang="en-US" b="0" dirty="0" smtClean="0"/>
          </a:p>
          <a:p>
            <a:pPr marL="0" indent="0">
              <a:buNone/>
            </a:pPr>
            <a:r>
              <a:rPr lang="en-US" sz="1400" b="0" dirty="0"/>
              <a:t>------------------------------------------------------------------</a:t>
            </a:r>
          </a:p>
          <a:p>
            <a:pPr marL="0" indent="0">
              <a:buNone/>
            </a:pPr>
            <a:r>
              <a:rPr lang="en-US" sz="1400" b="0" dirty="0"/>
              <a:t>--	Low pass  2nd order </a:t>
            </a:r>
            <a:r>
              <a:rPr lang="en-US" sz="1400" b="0" dirty="0" err="1"/>
              <a:t>butterworth</a:t>
            </a:r>
            <a:r>
              <a:rPr lang="en-US" sz="1400" b="0" dirty="0"/>
              <a:t> filter with  </a:t>
            </a:r>
          </a:p>
          <a:p>
            <a:pPr marL="0" indent="0">
              <a:buNone/>
            </a:pPr>
            <a:r>
              <a:rPr lang="en-US" sz="1400" b="0" dirty="0"/>
              <a:t>--	f0 = 1000Hz, Fs = 48000Hz</a:t>
            </a:r>
          </a:p>
          <a:p>
            <a:pPr marL="0" indent="0">
              <a:buNone/>
            </a:pPr>
            <a:r>
              <a:rPr lang="en-US" sz="1400" b="0" dirty="0"/>
              <a:t>------------------------------------------------------------------</a:t>
            </a:r>
          </a:p>
          <a:p>
            <a:pPr marL="0" indent="0">
              <a:buNone/>
            </a:pPr>
            <a:r>
              <a:rPr lang="en-US" sz="1400" b="0" dirty="0"/>
              <a:t>left_filter_lpf500: entity </a:t>
            </a:r>
            <a:r>
              <a:rPr lang="en-US" sz="1400" b="0" dirty="0" err="1"/>
              <a:t>work.IIR_Biquad</a:t>
            </a:r>
            <a:r>
              <a:rPr lang="en-US" sz="1400" b="0" dirty="0"/>
              <a:t>(arch)</a:t>
            </a:r>
          </a:p>
          <a:p>
            <a:pPr marL="0" indent="0">
              <a:buNone/>
            </a:pPr>
            <a:r>
              <a:rPr lang="en-US" sz="1400" b="0" dirty="0"/>
              <a:t>generic map(</a:t>
            </a:r>
          </a:p>
          <a:p>
            <a:pPr marL="0" indent="0">
              <a:buNone/>
            </a:pPr>
            <a:r>
              <a:rPr lang="en-US" sz="1400" b="0" dirty="0"/>
              <a:t>	Coef_b0 =&gt; B"00_00_0000_0100_0000_0010_1001_0110_1101",	-- +</a:t>
            </a:r>
            <a:r>
              <a:rPr lang="en-US" sz="1400" b="0" dirty="0" smtClean="0"/>
              <a:t>0.003916127</a:t>
            </a:r>
            <a:endParaRPr lang="en-US" sz="1400" b="0" dirty="0"/>
          </a:p>
          <a:p>
            <a:pPr marL="0" indent="0">
              <a:buNone/>
            </a:pPr>
            <a:r>
              <a:rPr lang="en-US" sz="1400" b="0" dirty="0"/>
              <a:t>	Coef_b1 =&gt; B"00_00_0000_1000_0000_0101_0010_1101_1010",	-- +</a:t>
            </a:r>
            <a:r>
              <a:rPr lang="en-US" sz="1400" b="0" dirty="0" smtClean="0"/>
              <a:t>0.007832253</a:t>
            </a:r>
            <a:endParaRPr lang="en-US" sz="1400" b="0" dirty="0"/>
          </a:p>
          <a:p>
            <a:pPr marL="0" indent="0">
              <a:buNone/>
            </a:pPr>
            <a:r>
              <a:rPr lang="en-US" sz="1400" b="0" dirty="0"/>
              <a:t>	Coef_b2 =&gt; B"00_00_0000_0100_0000_0010_1001_0110_1101",	-- +0.003916127	</a:t>
            </a:r>
            <a:r>
              <a:rPr lang="en-US" sz="1400" b="0" dirty="0" smtClean="0"/>
              <a:t>Coef_a1 </a:t>
            </a:r>
            <a:r>
              <a:rPr lang="en-US" sz="1400" b="0" dirty="0"/>
              <a:t>=&gt; B"10_00_1011_1101_0001_0111_0011_1010_0010",	-- -1.815341083	</a:t>
            </a:r>
            <a:r>
              <a:rPr lang="en-US" sz="1400" b="0" dirty="0" smtClean="0"/>
              <a:t>Coef_a2 </a:t>
            </a:r>
            <a:r>
              <a:rPr lang="en-US" sz="1400" b="0" dirty="0"/>
              <a:t>=&gt; B"00_11_0101_0010_1111_0011_0010_0001_0001")	-- +0.831005589</a:t>
            </a:r>
          </a:p>
          <a:p>
            <a:pPr marL="0" indent="0">
              <a:buNone/>
            </a:pPr>
            <a:r>
              <a:rPr lang="en-US" sz="1400" b="0" dirty="0"/>
              <a:t>port map </a:t>
            </a:r>
            <a:r>
              <a:rPr lang="en-US" sz="1400" b="0" dirty="0" smtClean="0"/>
              <a:t>(</a:t>
            </a:r>
            <a:r>
              <a:rPr lang="en-US" sz="1400" b="0" dirty="0"/>
              <a:t>	</a:t>
            </a:r>
            <a:r>
              <a:rPr lang="en-US" sz="1400" b="0" dirty="0" err="1"/>
              <a:t>clk</a:t>
            </a:r>
            <a:r>
              <a:rPr lang="en-US" sz="1400" b="0" dirty="0"/>
              <a:t> =&gt; </a:t>
            </a:r>
            <a:r>
              <a:rPr lang="en-US" sz="1400" b="0" dirty="0" err="1"/>
              <a:t>clk</a:t>
            </a:r>
            <a:r>
              <a:rPr lang="en-US" sz="1400" b="0" dirty="0"/>
              <a:t>, 			-- Normal 100Mhz clock</a:t>
            </a:r>
          </a:p>
          <a:p>
            <a:pPr marL="0" indent="0">
              <a:buNone/>
            </a:pPr>
            <a:r>
              <a:rPr lang="en-US" sz="1400" b="0" dirty="0"/>
              <a:t>	</a:t>
            </a:r>
            <a:r>
              <a:rPr lang="en-US" sz="1400" b="0" dirty="0" err="1"/>
              <a:t>n_reset</a:t>
            </a:r>
            <a:r>
              <a:rPr lang="en-US" sz="1400" b="0" dirty="0"/>
              <a:t> =&gt; reset, 		-- Our normal active low reset</a:t>
            </a:r>
          </a:p>
          <a:p>
            <a:pPr marL="0" indent="0">
              <a:buNone/>
            </a:pPr>
            <a:r>
              <a:rPr lang="en-US" sz="1400" b="0" dirty="0"/>
              <a:t>	</a:t>
            </a:r>
            <a:r>
              <a:rPr lang="en-US" sz="1400" b="0" dirty="0" err="1"/>
              <a:t>sample_trig</a:t>
            </a:r>
            <a:r>
              <a:rPr lang="en-US" sz="1400" b="0" dirty="0"/>
              <a:t> =&gt; ready, 		-- This is the ready signal from the AC'97 wrapper</a:t>
            </a:r>
          </a:p>
          <a:p>
            <a:pPr marL="0" indent="0">
              <a:buNone/>
            </a:pPr>
            <a:r>
              <a:rPr lang="en-US" sz="1400" b="0" dirty="0"/>
              <a:t>	</a:t>
            </a:r>
            <a:r>
              <a:rPr lang="en-US" sz="1400" b="0" dirty="0" err="1"/>
              <a:t>X_in</a:t>
            </a:r>
            <a:r>
              <a:rPr lang="en-US" sz="1400" b="0" dirty="0"/>
              <a:t> =&gt; </a:t>
            </a:r>
            <a:r>
              <a:rPr lang="en-US" sz="1400" b="0" dirty="0" err="1"/>
              <a:t>Ladc</a:t>
            </a:r>
            <a:r>
              <a:rPr lang="en-US" sz="1400" b="0" dirty="0"/>
              <a:t>, 			-- The </a:t>
            </a:r>
            <a:r>
              <a:rPr lang="en-US" sz="1400" b="0" dirty="0" err="1"/>
              <a:t>adc</a:t>
            </a:r>
            <a:r>
              <a:rPr lang="en-US" sz="1400" b="0" dirty="0"/>
              <a:t> output from the ac'97 wrapper</a:t>
            </a:r>
          </a:p>
          <a:p>
            <a:pPr marL="0" indent="0">
              <a:buNone/>
            </a:pPr>
            <a:r>
              <a:rPr lang="en-US" sz="1400" b="0" dirty="0"/>
              <a:t>	</a:t>
            </a:r>
            <a:r>
              <a:rPr lang="en-US" sz="1400" b="0" dirty="0" err="1"/>
              <a:t>filter_done</a:t>
            </a:r>
            <a:r>
              <a:rPr lang="en-US" sz="1400" b="0" dirty="0"/>
              <a:t> =&gt; </a:t>
            </a:r>
            <a:r>
              <a:rPr lang="en-US" sz="1400" b="0" dirty="0" err="1"/>
              <a:t>L_done</a:t>
            </a:r>
            <a:r>
              <a:rPr lang="en-US" sz="1400" b="0" dirty="0"/>
              <a:t>, 		-- A status signal from the filter block</a:t>
            </a:r>
          </a:p>
          <a:p>
            <a:pPr marL="0" indent="0">
              <a:buNone/>
            </a:pPr>
            <a:r>
              <a:rPr lang="en-US" sz="1400" b="0" dirty="0"/>
              <a:t>	</a:t>
            </a:r>
            <a:r>
              <a:rPr lang="en-US" sz="1400" b="0" dirty="0" err="1"/>
              <a:t>Y_out</a:t>
            </a:r>
            <a:r>
              <a:rPr lang="en-US" sz="1400" b="0" dirty="0"/>
              <a:t> =&gt; Ladc_lpf1000);		-- The 18-bit filtered output</a:t>
            </a:r>
            <a:endParaRPr lang="en-US" sz="1400" b="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11</a:t>
            </a:fld>
            <a:endParaRPr lang="en-US" dirty="0">
              <a:solidFill>
                <a:srgbClr val="000000"/>
              </a:solidFill>
            </a:endParaRPr>
          </a:p>
        </p:txBody>
      </p:sp>
    </p:spTree>
    <p:extLst>
      <p:ext uri="{BB962C8B-B14F-4D97-AF65-F5344CB8AC3E}">
        <p14:creationId xmlns:p14="http://schemas.microsoft.com/office/powerpoint/2010/main" val="19988109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VHDL</a:t>
            </a:r>
          </a:p>
        </p:txBody>
      </p:sp>
      <p:sp>
        <p:nvSpPr>
          <p:cNvPr id="4" name="Content Placeholder 3"/>
          <p:cNvSpPr>
            <a:spLocks noGrp="1"/>
          </p:cNvSpPr>
          <p:nvPr>
            <p:ph idx="1"/>
          </p:nvPr>
        </p:nvSpPr>
        <p:spPr>
          <a:xfrm>
            <a:off x="581736" y="1523052"/>
            <a:ext cx="8131175" cy="4324350"/>
          </a:xfrm>
        </p:spPr>
        <p:txBody>
          <a:bodyPr/>
          <a:lstStyle/>
          <a:p>
            <a:r>
              <a:rPr lang="en-US" b="0" dirty="0"/>
              <a:t>The VHDL code in the file </a:t>
            </a:r>
            <a:r>
              <a:rPr lang="en-US" b="0" dirty="0" err="1"/>
              <a:t>digitalFilterDemo.vhd</a:t>
            </a:r>
            <a:r>
              <a:rPr lang="en-US" b="0" dirty="0"/>
              <a:t> (linked at top), needs to be paired with the </a:t>
            </a:r>
            <a:r>
              <a:rPr lang="en-US" b="0" dirty="0" smtClean="0"/>
              <a:t>Audio </a:t>
            </a:r>
            <a:r>
              <a:rPr lang="en-US" b="0" smtClean="0"/>
              <a:t>Codec Wrapper </a:t>
            </a:r>
            <a:r>
              <a:rPr lang="en-US" b="0" dirty="0"/>
              <a:t>to produce the block diagram shown below.</a:t>
            </a:r>
            <a:endParaRPr lang="en-US" b="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12</a:t>
            </a:fld>
            <a:endParaRPr lang="en-US" dirty="0">
              <a:solidFill>
                <a:srgbClr val="000000"/>
              </a:solidFill>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4194" y="2658238"/>
            <a:ext cx="7760124" cy="37628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1253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829706679"/>
              </p:ext>
            </p:extLst>
          </p:nvPr>
        </p:nvGraphicFramePr>
        <p:xfrm>
          <a:off x="244040" y="2567292"/>
          <a:ext cx="3045070" cy="3575517"/>
        </p:xfrm>
        <a:graphic>
          <a:graphicData uri="http://schemas.openxmlformats.org/drawingml/2006/table">
            <a:tbl>
              <a:tblPr firstRow="1" firstCol="1" bandRow="1">
                <a:tableStyleId>{21E4AEA4-8DFA-4A89-87EB-49C32662AFE0}</a:tableStyleId>
              </a:tblPr>
              <a:tblGrid>
                <a:gridCol w="1188975"/>
                <a:gridCol w="941695"/>
                <a:gridCol w="914400"/>
              </a:tblGrid>
              <a:tr h="592533">
                <a:tc>
                  <a:txBody>
                    <a:bodyPr/>
                    <a:lstStyle/>
                    <a:p>
                      <a:pPr marL="0" marR="0" algn="l">
                        <a:lnSpc>
                          <a:spcPct val="115000"/>
                        </a:lnSpc>
                        <a:spcBef>
                          <a:spcPts val="0"/>
                        </a:spcBef>
                        <a:spcAft>
                          <a:spcPts val="0"/>
                        </a:spcAft>
                      </a:pPr>
                      <a:r>
                        <a:rPr lang="en-US" sz="1400" dirty="0">
                          <a:effectLst/>
                        </a:rPr>
                        <a:t>Frequency</a:t>
                      </a:r>
                    </a:p>
                    <a:p>
                      <a:pPr marL="0" marR="0" algn="l">
                        <a:lnSpc>
                          <a:spcPct val="115000"/>
                        </a:lnSpc>
                        <a:spcBef>
                          <a:spcPts val="0"/>
                        </a:spcBef>
                        <a:spcAft>
                          <a:spcPts val="0"/>
                        </a:spcAft>
                      </a:pPr>
                      <a:r>
                        <a:rPr lang="en-US" sz="1400" dirty="0">
                          <a:effectLst/>
                        </a:rPr>
                        <a:t>Cell B2</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Gain</a:t>
                      </a:r>
                    </a:p>
                    <a:p>
                      <a:pPr marL="0" marR="0" algn="l">
                        <a:lnSpc>
                          <a:spcPct val="115000"/>
                        </a:lnSpc>
                        <a:spcBef>
                          <a:spcPts val="0"/>
                        </a:spcBef>
                        <a:spcAft>
                          <a:spcPts val="0"/>
                        </a:spcAft>
                      </a:pPr>
                      <a:r>
                        <a:rPr lang="en-US" sz="1400">
                          <a:effectLst/>
                        </a:rPr>
                        <a:t>Cell P10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Phase</a:t>
                      </a:r>
                    </a:p>
                    <a:p>
                      <a:pPr marL="0" marR="0" algn="l">
                        <a:lnSpc>
                          <a:spcPct val="115000"/>
                        </a:lnSpc>
                        <a:spcBef>
                          <a:spcPts val="0"/>
                        </a:spcBef>
                        <a:spcAft>
                          <a:spcPts val="0"/>
                        </a:spcAft>
                      </a:pPr>
                      <a:r>
                        <a:rPr lang="en-US" sz="1400">
                          <a:effectLst/>
                        </a:rPr>
                        <a:t>Cell P9</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algn="l">
                        <a:lnSpc>
                          <a:spcPct val="115000"/>
                        </a:lnSpc>
                        <a:spcBef>
                          <a:spcPts val="0"/>
                        </a:spcBef>
                        <a:spcAft>
                          <a:spcPts val="0"/>
                        </a:spcAft>
                      </a:pPr>
                      <a:r>
                        <a:rPr lang="en-US" sz="1400" dirty="0">
                          <a:effectLst/>
                        </a:rPr>
                        <a:t>100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algn="l">
                        <a:lnSpc>
                          <a:spcPct val="115000"/>
                        </a:lnSpc>
                        <a:spcBef>
                          <a:spcPts val="0"/>
                        </a:spcBef>
                        <a:spcAft>
                          <a:spcPts val="0"/>
                        </a:spcAft>
                      </a:pPr>
                      <a:r>
                        <a:rPr lang="en-US" sz="1400">
                          <a:effectLst/>
                        </a:rPr>
                        <a:t>300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algn="l">
                        <a:lnSpc>
                          <a:spcPct val="115000"/>
                        </a:lnSpc>
                        <a:spcBef>
                          <a:spcPts val="0"/>
                        </a:spcBef>
                        <a:spcAft>
                          <a:spcPts val="0"/>
                        </a:spcAft>
                      </a:pPr>
                      <a:r>
                        <a:rPr lang="en-US" sz="1400">
                          <a:effectLst/>
                        </a:rPr>
                        <a:t>500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smtClean="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algn="l">
                        <a:lnSpc>
                          <a:spcPct val="115000"/>
                        </a:lnSpc>
                        <a:spcBef>
                          <a:spcPts val="0"/>
                        </a:spcBef>
                        <a:spcAft>
                          <a:spcPts val="0"/>
                        </a:spcAft>
                      </a:pPr>
                      <a:r>
                        <a:rPr lang="en-US" sz="1400" dirty="0" smtClean="0">
                          <a:effectLst/>
                        </a:rPr>
                        <a:t>1,000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dirty="0" smtClean="0">
                          <a:effectLst/>
                        </a:rPr>
                        <a:t>1,300</a:t>
                      </a:r>
                      <a:endParaRPr lang="en-US" sz="1400" dirty="0" smtClean="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dirty="0" smtClean="0">
                          <a:effectLst/>
                        </a:rPr>
                        <a:t>1,500</a:t>
                      </a:r>
                      <a:endParaRPr lang="en-US" sz="1400" dirty="0" smtClean="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algn="l">
                        <a:lnSpc>
                          <a:spcPct val="115000"/>
                        </a:lnSpc>
                        <a:spcBef>
                          <a:spcPts val="0"/>
                        </a:spcBef>
                        <a:spcAft>
                          <a:spcPts val="0"/>
                        </a:spcAft>
                      </a:pPr>
                      <a:r>
                        <a:rPr lang="en-US" sz="1400" dirty="0">
                          <a:effectLst/>
                        </a:rPr>
                        <a:t>3,000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algn="l">
                        <a:lnSpc>
                          <a:spcPct val="115000"/>
                        </a:lnSpc>
                        <a:spcBef>
                          <a:spcPts val="0"/>
                        </a:spcBef>
                        <a:spcAft>
                          <a:spcPts val="0"/>
                        </a:spcAft>
                      </a:pPr>
                      <a:r>
                        <a:rPr lang="en-US" sz="1400" dirty="0">
                          <a:effectLst/>
                        </a:rPr>
                        <a:t>5,000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algn="l">
                        <a:lnSpc>
                          <a:spcPct val="115000"/>
                        </a:lnSpc>
                        <a:spcBef>
                          <a:spcPts val="0"/>
                        </a:spcBef>
                        <a:spcAft>
                          <a:spcPts val="0"/>
                        </a:spcAft>
                      </a:pPr>
                      <a:r>
                        <a:rPr lang="en-US" sz="1400" dirty="0">
                          <a:effectLst/>
                        </a:rPr>
                        <a:t>7,000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algn="l">
                        <a:lnSpc>
                          <a:spcPct val="115000"/>
                        </a:lnSpc>
                        <a:spcBef>
                          <a:spcPts val="0"/>
                        </a:spcBef>
                        <a:spcAft>
                          <a:spcPts val="0"/>
                        </a:spcAft>
                      </a:pPr>
                      <a:r>
                        <a:rPr lang="en-US" sz="1400">
                          <a:effectLst/>
                        </a:rPr>
                        <a:t>10,000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algn="l">
                        <a:lnSpc>
                          <a:spcPct val="115000"/>
                        </a:lnSpc>
                        <a:spcBef>
                          <a:spcPts val="0"/>
                        </a:spcBef>
                        <a:spcAft>
                          <a:spcPts val="0"/>
                        </a:spcAft>
                      </a:pPr>
                      <a:r>
                        <a:rPr lang="en-US" sz="1400">
                          <a:effectLst/>
                        </a:rPr>
                        <a:t>13,000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8582">
                <a:tc>
                  <a:txBody>
                    <a:bodyPr/>
                    <a:lstStyle/>
                    <a:p>
                      <a:pPr marL="0" marR="0" algn="l">
                        <a:lnSpc>
                          <a:spcPct val="115000"/>
                        </a:lnSpc>
                        <a:spcBef>
                          <a:spcPts val="0"/>
                        </a:spcBef>
                        <a:spcAft>
                          <a:spcPts val="0"/>
                        </a:spcAft>
                      </a:pPr>
                      <a:r>
                        <a:rPr lang="en-US" sz="1400">
                          <a:effectLst/>
                        </a:rPr>
                        <a:t>15,000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2" name="Title 1"/>
          <p:cNvSpPr>
            <a:spLocks noGrp="1"/>
          </p:cNvSpPr>
          <p:nvPr>
            <p:ph type="title"/>
          </p:nvPr>
        </p:nvSpPr>
        <p:spPr/>
        <p:txBody>
          <a:bodyPr/>
          <a:lstStyle/>
          <a:p>
            <a:r>
              <a:rPr lang="en-US" dirty="0"/>
              <a:t>Digital Filter in VHDL</a:t>
            </a:r>
          </a:p>
        </p:txBody>
      </p:sp>
      <p:sp>
        <p:nvSpPr>
          <p:cNvPr id="4" name="Content Placeholder 3"/>
          <p:cNvSpPr>
            <a:spLocks noGrp="1"/>
          </p:cNvSpPr>
          <p:nvPr>
            <p:ph idx="1"/>
          </p:nvPr>
        </p:nvSpPr>
        <p:spPr>
          <a:xfrm>
            <a:off x="581736" y="1523052"/>
            <a:ext cx="8131175" cy="4324350"/>
          </a:xfrm>
        </p:spPr>
        <p:txBody>
          <a:bodyPr/>
          <a:lstStyle/>
          <a:p>
            <a:r>
              <a:rPr lang="en-US" dirty="0" smtClean="0"/>
              <a:t>Generate </a:t>
            </a:r>
            <a:r>
              <a:rPr lang="en-US" dirty="0"/>
              <a:t>the data in the table </a:t>
            </a:r>
            <a:r>
              <a:rPr lang="en-US" dirty="0" smtClean="0"/>
              <a:t>using </a:t>
            </a:r>
            <a:r>
              <a:rPr lang="en-US" dirty="0"/>
              <a:t>the “second order” </a:t>
            </a:r>
            <a:r>
              <a:rPr lang="en-US" dirty="0" smtClean="0"/>
              <a:t>tab and plot the </a:t>
            </a:r>
            <a:r>
              <a:rPr lang="en-US" dirty="0"/>
              <a:t>phase and magnitude plots.</a:t>
            </a:r>
          </a:p>
          <a:p>
            <a:endParaRPr lang="en-US" b="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13</a:t>
            </a:fld>
            <a:endParaRPr lang="en-US" dirty="0">
              <a:solidFill>
                <a:srgbClr val="000000"/>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04710" y="2320119"/>
            <a:ext cx="5375500" cy="4104465"/>
          </a:xfrm>
          <a:prstGeom prst="rect">
            <a:avLst/>
          </a:prstGeom>
          <a:noFill/>
          <a:ln>
            <a:noFill/>
          </a:ln>
        </p:spPr>
      </p:pic>
    </p:spTree>
    <p:extLst>
      <p:ext uri="{BB962C8B-B14F-4D97-AF65-F5344CB8AC3E}">
        <p14:creationId xmlns:p14="http://schemas.microsoft.com/office/powerpoint/2010/main" val="20369550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VHDL</a:t>
            </a:r>
          </a:p>
        </p:txBody>
      </p:sp>
      <p:sp>
        <p:nvSpPr>
          <p:cNvPr id="4" name="Content Placeholder 3"/>
          <p:cNvSpPr>
            <a:spLocks noGrp="1"/>
          </p:cNvSpPr>
          <p:nvPr>
            <p:ph idx="1"/>
          </p:nvPr>
        </p:nvSpPr>
        <p:spPr>
          <a:xfrm>
            <a:off x="581736" y="1523052"/>
            <a:ext cx="8131175" cy="4324350"/>
          </a:xfrm>
        </p:spPr>
        <p:txBody>
          <a:bodyPr/>
          <a:lstStyle/>
          <a:p>
            <a:r>
              <a:rPr lang="en-US" dirty="0"/>
              <a:t>Use the equations presented in class to generate the </a:t>
            </a:r>
            <a:r>
              <a:rPr lang="en-US" dirty="0" smtClean="0"/>
              <a:t>coefficients for </a:t>
            </a:r>
            <a:r>
              <a:rPr lang="en-US" dirty="0"/>
              <a:t>a </a:t>
            </a:r>
            <a:r>
              <a:rPr lang="en-US" dirty="0" smtClean="0"/>
              <a:t>2</a:t>
            </a:r>
            <a:r>
              <a:rPr lang="en-US" baseline="30000" dirty="0" smtClean="0"/>
              <a:t>nd</a:t>
            </a:r>
            <a:r>
              <a:rPr lang="en-US" dirty="0" smtClean="0"/>
              <a:t> </a:t>
            </a:r>
            <a:r>
              <a:rPr lang="en-US" dirty="0"/>
              <a:t>order low pass filter with a cut-off frequency of 300Hz</a:t>
            </a:r>
            <a:r>
              <a:rPr lang="en-US" dirty="0" smtClean="0"/>
              <a:t>.</a:t>
            </a:r>
          </a:p>
          <a:p>
            <a:endParaRPr lang="en-US" b="0" dirty="0"/>
          </a:p>
          <a:p>
            <a:endParaRPr lang="en-US" b="0" dirty="0" smtClean="0"/>
          </a:p>
          <a:p>
            <a:endParaRPr lang="en-US" b="0" dirty="0" smtClean="0"/>
          </a:p>
          <a:p>
            <a:endParaRPr lang="en-US" b="0" dirty="0"/>
          </a:p>
          <a:p>
            <a:r>
              <a:rPr lang="en-US" dirty="0" smtClean="0"/>
              <a:t>Build </a:t>
            </a:r>
            <a:r>
              <a:rPr lang="en-US" dirty="0"/>
              <a:t>a project around the VHDL code for this lesson.  Plug the coefficients for your filter above into the right channel filter.  Synthesize your design, download and listen to the difference between the left and right audio channels.</a:t>
            </a:r>
            <a:endParaRPr lang="en-US" b="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14</a:t>
            </a:fld>
            <a:endParaRPr lang="en-US" dirty="0">
              <a:solidFill>
                <a:srgbClr val="00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344060824"/>
              </p:ext>
            </p:extLst>
          </p:nvPr>
        </p:nvGraphicFramePr>
        <p:xfrm>
          <a:off x="976045" y="2702256"/>
          <a:ext cx="6639407" cy="1814370"/>
        </p:xfrm>
        <a:graphic>
          <a:graphicData uri="http://schemas.openxmlformats.org/drawingml/2006/table">
            <a:tbl>
              <a:tblPr firstRow="1" firstCol="1" bandRow="1">
                <a:tableStyleId>{21E4AEA4-8DFA-4A89-87EB-49C32662AFE0}</a:tableStyleId>
              </a:tblPr>
              <a:tblGrid>
                <a:gridCol w="1246682"/>
                <a:gridCol w="1563317"/>
                <a:gridCol w="3829408"/>
              </a:tblGrid>
              <a:tr h="376585">
                <a:tc>
                  <a:txBody>
                    <a:bodyPr/>
                    <a:lstStyle/>
                    <a:p>
                      <a:pPr marL="0" marR="0" algn="l">
                        <a:lnSpc>
                          <a:spcPct val="115000"/>
                        </a:lnSpc>
                        <a:spcBef>
                          <a:spcPts val="0"/>
                        </a:spcBef>
                        <a:spcAft>
                          <a:spcPts val="0"/>
                        </a:spcAft>
                      </a:pPr>
                      <a:r>
                        <a:rPr lang="en-US" sz="1600" dirty="0">
                          <a:effectLst/>
                        </a:rPr>
                        <a:t>Coefficient</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a:effectLst/>
                        </a:rPr>
                        <a:t>Decimal</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Fixed Point</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557">
                <a:tc>
                  <a:txBody>
                    <a:bodyPr/>
                    <a:lstStyle/>
                    <a:p>
                      <a:pPr marL="0" marR="0" algn="l">
                        <a:lnSpc>
                          <a:spcPct val="115000"/>
                        </a:lnSpc>
                        <a:spcBef>
                          <a:spcPts val="0"/>
                        </a:spcBef>
                        <a:spcAft>
                          <a:spcPts val="0"/>
                        </a:spcAft>
                      </a:pPr>
                      <a:r>
                        <a:rPr lang="en-US" sz="1600">
                          <a:effectLst/>
                        </a:rPr>
                        <a:t>X[n-2]</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a:effectLst/>
                        </a:rPr>
                        <a:t> </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557">
                <a:tc>
                  <a:txBody>
                    <a:bodyPr/>
                    <a:lstStyle/>
                    <a:p>
                      <a:pPr marL="0" marR="0" algn="l">
                        <a:lnSpc>
                          <a:spcPct val="115000"/>
                        </a:lnSpc>
                        <a:spcBef>
                          <a:spcPts val="0"/>
                        </a:spcBef>
                        <a:spcAft>
                          <a:spcPts val="0"/>
                        </a:spcAft>
                      </a:pPr>
                      <a:r>
                        <a:rPr lang="en-US" sz="1600">
                          <a:effectLst/>
                        </a:rPr>
                        <a:t>X[n-1]</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557">
                <a:tc>
                  <a:txBody>
                    <a:bodyPr/>
                    <a:lstStyle/>
                    <a:p>
                      <a:pPr marL="0" marR="0" algn="l">
                        <a:lnSpc>
                          <a:spcPct val="115000"/>
                        </a:lnSpc>
                        <a:spcBef>
                          <a:spcPts val="0"/>
                        </a:spcBef>
                        <a:spcAft>
                          <a:spcPts val="0"/>
                        </a:spcAft>
                      </a:pPr>
                      <a:r>
                        <a:rPr lang="en-US" sz="1600">
                          <a:effectLst/>
                        </a:rPr>
                        <a:t>X[n-0]</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a:effectLst/>
                        </a:rPr>
                        <a:t> </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557">
                <a:tc>
                  <a:txBody>
                    <a:bodyPr/>
                    <a:lstStyle/>
                    <a:p>
                      <a:pPr marL="0" marR="0" algn="l">
                        <a:lnSpc>
                          <a:spcPct val="115000"/>
                        </a:lnSpc>
                        <a:spcBef>
                          <a:spcPts val="0"/>
                        </a:spcBef>
                        <a:spcAft>
                          <a:spcPts val="0"/>
                        </a:spcAft>
                      </a:pPr>
                      <a:r>
                        <a:rPr lang="en-US" sz="1600">
                          <a:effectLst/>
                        </a:rPr>
                        <a:t>Y[n-1]</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a:effectLst/>
                        </a:rPr>
                        <a:t> </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557">
                <a:tc>
                  <a:txBody>
                    <a:bodyPr/>
                    <a:lstStyle/>
                    <a:p>
                      <a:pPr marL="0" marR="0" algn="l">
                        <a:lnSpc>
                          <a:spcPct val="115000"/>
                        </a:lnSpc>
                        <a:spcBef>
                          <a:spcPts val="0"/>
                        </a:spcBef>
                        <a:spcAft>
                          <a:spcPts val="0"/>
                        </a:spcAft>
                      </a:pPr>
                      <a:r>
                        <a:rPr lang="en-US" sz="1600">
                          <a:effectLst/>
                        </a:rPr>
                        <a:t>Y[n-2]</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47852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Outline</a:t>
            </a:r>
            <a:endParaRPr lang="en-US" dirty="0"/>
          </a:p>
        </p:txBody>
      </p:sp>
      <p:sp>
        <p:nvSpPr>
          <p:cNvPr id="4" name="Content Placeholder 3"/>
          <p:cNvSpPr>
            <a:spLocks noGrp="1"/>
          </p:cNvSpPr>
          <p:nvPr>
            <p:ph idx="1"/>
          </p:nvPr>
        </p:nvSpPr>
        <p:spPr/>
        <p:txBody>
          <a:bodyPr/>
          <a:lstStyle/>
          <a:p>
            <a:pPr eaLnBrk="1" hangingPunct="1">
              <a:lnSpc>
                <a:spcPct val="80000"/>
              </a:lnSpc>
            </a:pPr>
            <a:r>
              <a:rPr lang="en-US" dirty="0" smtClean="0"/>
              <a:t>Time Logs!</a:t>
            </a:r>
          </a:p>
          <a:p>
            <a:pPr eaLnBrk="1" hangingPunct="1">
              <a:lnSpc>
                <a:spcPct val="80000"/>
              </a:lnSpc>
            </a:pPr>
            <a:r>
              <a:rPr lang="en-US" dirty="0" smtClean="0"/>
              <a:t>Project Proposals Revisions Due Today</a:t>
            </a:r>
          </a:p>
          <a:p>
            <a:pPr eaLnBrk="1" hangingPunct="1">
              <a:lnSpc>
                <a:spcPct val="80000"/>
              </a:lnSpc>
            </a:pPr>
            <a:endParaRPr lang="en-US" dirty="0" smtClean="0"/>
          </a:p>
          <a:p>
            <a:pPr eaLnBrk="1" hangingPunct="1">
              <a:lnSpc>
                <a:spcPct val="80000"/>
              </a:lnSpc>
            </a:pPr>
            <a:r>
              <a:rPr lang="en-US" dirty="0" smtClean="0"/>
              <a:t>Digital Low Pass Filter</a:t>
            </a:r>
          </a:p>
          <a:p>
            <a:pPr lvl="1" eaLnBrk="1" hangingPunct="1">
              <a:lnSpc>
                <a:spcPct val="80000"/>
              </a:lnSpc>
            </a:pPr>
            <a:r>
              <a:rPr lang="en-US" dirty="0" smtClean="0"/>
              <a:t>Digital Filter in Theory</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a:t>
            </a:fld>
            <a:endParaRPr lang="en-US" dirty="0">
              <a:solidFill>
                <a:srgbClr val="000000"/>
              </a:solidFill>
            </a:endParaRPr>
          </a:p>
        </p:txBody>
      </p:sp>
    </p:spTree>
    <p:extLst>
      <p:ext uri="{BB962C8B-B14F-4D97-AF65-F5344CB8AC3E}">
        <p14:creationId xmlns:p14="http://schemas.microsoft.com/office/powerpoint/2010/main" val="3991601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chor="ctr" anchorCtr="0"/>
          <a:lstStyle/>
          <a:p>
            <a:r>
              <a:rPr lang="en-US" cap="none" dirty="0" smtClean="0"/>
              <a:t>Digital Filter in Theory</a:t>
            </a:r>
            <a:endParaRPr lang="en-US" cap="none" dirty="0"/>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3</a:t>
            </a:fld>
            <a:endParaRPr lang="en-US" dirty="0">
              <a:solidFill>
                <a:srgbClr val="000000"/>
              </a:solidFill>
            </a:endParaRPr>
          </a:p>
        </p:txBody>
      </p:sp>
    </p:spTree>
    <p:extLst>
      <p:ext uri="{BB962C8B-B14F-4D97-AF65-F5344CB8AC3E}">
        <p14:creationId xmlns:p14="http://schemas.microsoft.com/office/powerpoint/2010/main" val="2890013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Theory</a:t>
            </a:r>
          </a:p>
        </p:txBody>
      </p:sp>
      <p:sp>
        <p:nvSpPr>
          <p:cNvPr id="4" name="Content Placeholder 3"/>
          <p:cNvSpPr>
            <a:spLocks noGrp="1"/>
          </p:cNvSpPr>
          <p:nvPr>
            <p:ph idx="1"/>
          </p:nvPr>
        </p:nvSpPr>
        <p:spPr>
          <a:xfrm>
            <a:off x="581736" y="1523052"/>
            <a:ext cx="8131175" cy="4324350"/>
          </a:xfrm>
        </p:spPr>
        <p:txBody>
          <a:bodyPr/>
          <a:lstStyle/>
          <a:p>
            <a:r>
              <a:rPr lang="en-US" b="0" dirty="0"/>
              <a:t>In today's class we will be building filters. </a:t>
            </a:r>
            <a:endParaRPr lang="en-US" b="0" dirty="0" smtClean="0"/>
          </a:p>
          <a:p>
            <a:r>
              <a:rPr lang="en-US" b="0" dirty="0" smtClean="0"/>
              <a:t>Our </a:t>
            </a:r>
            <a:r>
              <a:rPr lang="en-US" b="0" dirty="0"/>
              <a:t>filters are called Infinite Impulse Response filter (IIR) because if they are given an impulse as an input signal, it will "ring" forever (i.e., have an infinite impulse response). From </a:t>
            </a:r>
            <a:r>
              <a:rPr lang="en-US" b="0" dirty="0" smtClean="0"/>
              <a:t>within </a:t>
            </a:r>
            <a:r>
              <a:rPr lang="en-US" b="0" dirty="0"/>
              <a:t>this broad class of filters, we will be examining Biquadratic so names because the system function consists of two quadratic equations</a:t>
            </a:r>
            <a:r>
              <a:rPr lang="en-US" b="0" dirty="0" smtClean="0"/>
              <a:t>.</a:t>
            </a:r>
          </a:p>
          <a:p>
            <a:r>
              <a:rPr lang="en-US" b="0" dirty="0"/>
              <a:t>You can build a digital version of the analog filters we discussed last lecture. </a:t>
            </a:r>
            <a:endParaRPr lang="en-US" b="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4</a:t>
            </a:fld>
            <a:endParaRPr lang="en-US" dirty="0">
              <a:solidFill>
                <a:srgbClr val="000000"/>
              </a:solidFill>
            </a:endParaRPr>
          </a:p>
        </p:txBody>
      </p:sp>
    </p:spTree>
    <p:extLst>
      <p:ext uri="{BB962C8B-B14F-4D97-AF65-F5344CB8AC3E}">
        <p14:creationId xmlns:p14="http://schemas.microsoft.com/office/powerpoint/2010/main" val="22176967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Theory</a:t>
            </a:r>
          </a:p>
        </p:txBody>
      </p:sp>
      <p:sp>
        <p:nvSpPr>
          <p:cNvPr id="4" name="Content Placeholder 3"/>
          <p:cNvSpPr>
            <a:spLocks noGrp="1"/>
          </p:cNvSpPr>
          <p:nvPr>
            <p:ph idx="1"/>
          </p:nvPr>
        </p:nvSpPr>
        <p:spPr>
          <a:xfrm>
            <a:off x="581736" y="1523052"/>
            <a:ext cx="8131175" cy="4324350"/>
          </a:xfrm>
        </p:spPr>
        <p:txBody>
          <a:bodyPr/>
          <a:lstStyle/>
          <a:p>
            <a:r>
              <a:rPr lang="en-US" b="0" dirty="0"/>
              <a:t>The process of calculating a filtered output y(t) is described by the following imaged, a slightly modified version that I copied from the </a:t>
            </a:r>
            <a:r>
              <a:rPr lang="en-US" b="0" dirty="0" smtClean="0"/>
              <a:t>Wikipedia </a:t>
            </a:r>
            <a:r>
              <a:rPr lang="en-US" b="0" dirty="0"/>
              <a:t>page on </a:t>
            </a:r>
            <a:r>
              <a:rPr lang="en-US" b="0" dirty="0">
                <a:hlinkClick r:id="rId2"/>
              </a:rPr>
              <a:t>Digital </a:t>
            </a:r>
            <a:r>
              <a:rPr lang="en-US" b="0" dirty="0" err="1">
                <a:hlinkClick r:id="rId2"/>
              </a:rPr>
              <a:t>Biquad</a:t>
            </a:r>
            <a:r>
              <a:rPr lang="en-US" b="0" dirty="0">
                <a:hlinkClick r:id="rId2"/>
              </a:rPr>
              <a:t> Filters</a:t>
            </a:r>
            <a:r>
              <a:rPr lang="en-US" b="0" dirty="0"/>
              <a:t>.</a:t>
            </a:r>
          </a:p>
          <a:p>
            <a:endParaRPr lang="en-US" b="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5</a:t>
            </a:fld>
            <a:endParaRPr lang="en-US" dirty="0">
              <a:solidFill>
                <a:srgbClr val="000000"/>
              </a:solidFill>
            </a:endParaRPr>
          </a:p>
        </p:txBody>
      </p:sp>
      <p:pic>
        <p:nvPicPr>
          <p:cNvPr id="1026" name="Picture 2" descr="http://ece.ninja/383/lecture/img/lecture26-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2716" y="3041306"/>
            <a:ext cx="5781059" cy="3380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9202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Theory</a:t>
            </a:r>
          </a:p>
        </p:txBody>
      </p:sp>
      <p:sp>
        <p:nvSpPr>
          <p:cNvPr id="4" name="Content Placeholder 3"/>
          <p:cNvSpPr>
            <a:spLocks noGrp="1"/>
          </p:cNvSpPr>
          <p:nvPr>
            <p:ph idx="1"/>
          </p:nvPr>
        </p:nvSpPr>
        <p:spPr>
          <a:xfrm>
            <a:off x="581736" y="1523052"/>
            <a:ext cx="8131175" cy="4324350"/>
          </a:xfrm>
        </p:spPr>
        <p:txBody>
          <a:bodyPr/>
          <a:lstStyle/>
          <a:p>
            <a:r>
              <a:rPr lang="en-US" b="0" dirty="0"/>
              <a:t>Some comments are in order</a:t>
            </a:r>
            <a:r>
              <a:rPr lang="en-US" b="0" dirty="0" smtClean="0"/>
              <a:t>.</a:t>
            </a:r>
          </a:p>
          <a:p>
            <a:r>
              <a:rPr lang="en-US" b="0" dirty="0" smtClean="0"/>
              <a:t>The </a:t>
            </a:r>
            <a:r>
              <a:rPr lang="en-US" b="0" dirty="0"/>
              <a:t>input stream of digitized inputs is described by x(t). The blocks labeled "z-1" is a delay block. We will call the nodes below each of the blocks on the left side as x(t-1) and x(t-2), in order to indicate that they are 1 and 2 time units older than x(t). Note that x(t-2) will get the value of x(t-1), in 1 time unit from now. Likewise y(t-1) and y(t-2) are the old outputs 1 and 2 time units ago.</a:t>
            </a:r>
          </a:p>
          <a:p>
            <a:r>
              <a:rPr lang="en-US" b="0" dirty="0"/>
              <a:t>The triangles are multipliers, the two inputs to the multiplier are the input to the triangle and the variable above or below.</a:t>
            </a:r>
          </a:p>
          <a:p>
            <a:r>
              <a:rPr lang="en-US" b="0" dirty="0"/>
              <a:t>The circles with "+" inside of them are adders.</a:t>
            </a:r>
          </a:p>
          <a:p>
            <a:endParaRPr lang="en-US" b="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6</a:t>
            </a:fld>
            <a:endParaRPr lang="en-US" dirty="0">
              <a:solidFill>
                <a:srgbClr val="000000"/>
              </a:solidFill>
            </a:endParaRPr>
          </a:p>
        </p:txBody>
      </p:sp>
    </p:spTree>
    <p:extLst>
      <p:ext uri="{BB962C8B-B14F-4D97-AF65-F5344CB8AC3E}">
        <p14:creationId xmlns:p14="http://schemas.microsoft.com/office/powerpoint/2010/main" val="23207603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Theory</a:t>
            </a:r>
          </a:p>
        </p:txBody>
      </p:sp>
      <p:sp>
        <p:nvSpPr>
          <p:cNvPr id="4" name="Content Placeholder 3"/>
          <p:cNvSpPr>
            <a:spLocks noGrp="1"/>
          </p:cNvSpPr>
          <p:nvPr>
            <p:ph idx="1"/>
          </p:nvPr>
        </p:nvSpPr>
        <p:spPr>
          <a:xfrm>
            <a:off x="581736" y="1523052"/>
            <a:ext cx="8131175" cy="4324350"/>
          </a:xfrm>
        </p:spPr>
        <p:txBody>
          <a:bodyPr/>
          <a:lstStyle/>
          <a:p>
            <a:r>
              <a:rPr lang="fr-FR" sz="2800" dirty="0"/>
              <a:t>output y(t) = x(t)*b0 + x(t-1)*b1 + x(t-2)*b2 - y(t-1)*a1 - y(t-2)*</a:t>
            </a:r>
            <a:r>
              <a:rPr lang="fr-FR" sz="2800" dirty="0" smtClean="0"/>
              <a:t>a2</a:t>
            </a:r>
          </a:p>
          <a:p>
            <a:endParaRPr lang="en-US" sz="2800" b="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7</a:t>
            </a:fld>
            <a:endParaRPr lang="en-US" dirty="0">
              <a:solidFill>
                <a:srgbClr val="000000"/>
              </a:solidFill>
            </a:endParaRPr>
          </a:p>
        </p:txBody>
      </p:sp>
      <p:pic>
        <p:nvPicPr>
          <p:cNvPr id="1026" name="Picture 2" descr="http://ece.ninja/383/lecture/img/lecture26-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2716" y="3041306"/>
            <a:ext cx="5781059" cy="3380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62697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Order Tab</a:t>
            </a:r>
            <a:endParaRPr lang="en-US" dirty="0"/>
          </a:p>
        </p:txBody>
      </p:sp>
      <p:sp>
        <p:nvSpPr>
          <p:cNvPr id="4" name="Content Placeholder 3"/>
          <p:cNvSpPr>
            <a:spLocks noGrp="1"/>
          </p:cNvSpPr>
          <p:nvPr>
            <p:ph idx="1"/>
          </p:nvPr>
        </p:nvSpPr>
        <p:spPr>
          <a:xfrm>
            <a:off x="581736" y="1523052"/>
            <a:ext cx="8131175" cy="4324350"/>
          </a:xfrm>
        </p:spPr>
        <p:txBody>
          <a:bodyPr/>
          <a:lstStyle/>
          <a:p>
            <a:endParaRPr lang="en-US" sz="2800" b="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8</a:t>
            </a:fld>
            <a:endParaRPr lang="en-US" dirty="0">
              <a:solidFill>
                <a:srgbClr val="000000"/>
              </a:solidFill>
            </a:endParaRPr>
          </a:p>
        </p:txBody>
      </p:sp>
      <p:pic>
        <p:nvPicPr>
          <p:cNvPr id="2050" name="Picture 2" descr="http://ece.ninja/383/lecture/img/lecture26-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61429"/>
            <a:ext cx="9144000" cy="5120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04715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Coefficient Tab</a:t>
            </a:r>
            <a:endParaRPr lang="en-US" dirty="0"/>
          </a:p>
        </p:txBody>
      </p:sp>
      <p:sp>
        <p:nvSpPr>
          <p:cNvPr id="4" name="Content Placeholder 3"/>
          <p:cNvSpPr>
            <a:spLocks noGrp="1"/>
          </p:cNvSpPr>
          <p:nvPr>
            <p:ph idx="1"/>
          </p:nvPr>
        </p:nvSpPr>
        <p:spPr>
          <a:xfrm>
            <a:off x="581736" y="1523052"/>
            <a:ext cx="8131175" cy="4324350"/>
          </a:xfrm>
        </p:spPr>
        <p:txBody>
          <a:bodyPr/>
          <a:lstStyle/>
          <a:p>
            <a:endParaRPr lang="en-US" sz="2800" b="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9</a:t>
            </a:fld>
            <a:endParaRPr lang="en-US" dirty="0">
              <a:solidFill>
                <a:srgbClr val="000000"/>
              </a:solidFill>
            </a:endParaRPr>
          </a:p>
        </p:txBody>
      </p:sp>
      <p:pic>
        <p:nvPicPr>
          <p:cNvPr id="5122" name="Picture 2" descr="http://ece.ninja/383/lecture/img/lecture26-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4976" y="1427080"/>
            <a:ext cx="6369189" cy="49499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63146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13636</TotalTime>
  <Words>512</Words>
  <Application>Microsoft Office PowerPoint</Application>
  <PresentationFormat>On-screen Show (4:3)</PresentationFormat>
  <Paragraphs>123</Paragraphs>
  <Slides>14</Slides>
  <Notes>0</Notes>
  <HiddenSlides>1</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Office Theme</vt:lpstr>
      <vt:lpstr>1_Blank Presentation</vt:lpstr>
      <vt:lpstr>PowerPoint Presentation</vt:lpstr>
      <vt:lpstr>Lesson Outline</vt:lpstr>
      <vt:lpstr>Digital Filter in Theory</vt:lpstr>
      <vt:lpstr>Digital Filter in Theory</vt:lpstr>
      <vt:lpstr>Digital Filter in Theory</vt:lpstr>
      <vt:lpstr>Digital Filter in Theory</vt:lpstr>
      <vt:lpstr>Digital Filter in Theory</vt:lpstr>
      <vt:lpstr>Second Order Tab</vt:lpstr>
      <vt:lpstr>Coefficient Tab</vt:lpstr>
      <vt:lpstr>Fixed Point Tab</vt:lpstr>
      <vt:lpstr>Digital Filter in VHDL</vt:lpstr>
      <vt:lpstr>Digital Filter in VHDL</vt:lpstr>
      <vt:lpstr>Digital Filter in VHDL</vt:lpstr>
      <vt:lpstr>Digital Filter in VHDL</vt:lpstr>
    </vt:vector>
  </TitlesOfParts>
  <Company>usafa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Systems Courses</dc:title>
  <dc:creator>Falkinburg, Jeffrey L Capt USAF USAFA USAFA/DFEC</dc:creator>
  <cp:lastModifiedBy>Maj Jeff Falkinburg</cp:lastModifiedBy>
  <cp:revision>697</cp:revision>
  <cp:lastPrinted>2014-08-12T17:37:01Z</cp:lastPrinted>
  <dcterms:created xsi:type="dcterms:W3CDTF">2001-06-27T14:08:57Z</dcterms:created>
  <dcterms:modified xsi:type="dcterms:W3CDTF">2017-03-20T02:53:35Z</dcterms:modified>
</cp:coreProperties>
</file>