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27"/>
  </p:notesMasterIdLst>
  <p:handoutMasterIdLst>
    <p:handoutMasterId r:id="rId28"/>
  </p:handoutMasterIdLst>
  <p:sldIdLst>
    <p:sldId id="377" r:id="rId3"/>
    <p:sldId id="300" r:id="rId4"/>
    <p:sldId id="349" r:id="rId5"/>
    <p:sldId id="369" r:id="rId6"/>
    <p:sldId id="363" r:id="rId7"/>
    <p:sldId id="364" r:id="rId8"/>
    <p:sldId id="356" r:id="rId9"/>
    <p:sldId id="357" r:id="rId10"/>
    <p:sldId id="358" r:id="rId11"/>
    <p:sldId id="359" r:id="rId12"/>
    <p:sldId id="370" r:id="rId13"/>
    <p:sldId id="365" r:id="rId14"/>
    <p:sldId id="371" r:id="rId15"/>
    <p:sldId id="373" r:id="rId16"/>
    <p:sldId id="366" r:id="rId17"/>
    <p:sldId id="372" r:id="rId18"/>
    <p:sldId id="374" r:id="rId19"/>
    <p:sldId id="367" r:id="rId20"/>
    <p:sldId id="375" r:id="rId21"/>
    <p:sldId id="376" r:id="rId22"/>
    <p:sldId id="368" r:id="rId23"/>
    <p:sldId id="361" r:id="rId24"/>
    <p:sldId id="362" r:id="rId25"/>
    <p:sldId id="360" r:id="rId26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3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43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58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475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Briefing Topic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957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15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74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71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29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25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7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49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1/29/2017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49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>
                <a:solidFill>
                  <a:srgbClr val="000000"/>
                </a:solidFill>
                <a:latin typeface="Century Schoolbook" pitchFamily="18" charset="0"/>
              </a:rPr>
              <a:t>I n t e g r i t y  -  S e r v i c e  -  E x c e l </a:t>
            </a:r>
            <a:r>
              <a:rPr lang="en-US" sz="1600" b="1" i="1" dirty="0" err="1">
                <a:solidFill>
                  <a:srgbClr val="000000"/>
                </a:solidFill>
                <a:latin typeface="Century Schoolbook" pitchFamily="18" charset="0"/>
              </a:rPr>
              <a:t>l</a:t>
            </a: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 e n c 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9" name="Picture 2" descr="C:\Users\Ashley.Murphy\Desktop\USAFA%20Logo%20v%203%20line%20CMYK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01" y="76202"/>
            <a:ext cx="1065031" cy="121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3070748" y="1774211"/>
            <a:ext cx="5581888" cy="28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C2D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9pPr>
          </a:lstStyle>
          <a:p>
            <a:pPr algn="ctr"/>
            <a:r>
              <a:rPr lang="en-US" sz="4000" kern="0" dirty="0">
                <a:effectLst/>
                <a:latin typeface="Trebuchet MS" panose="020B0603020202020204" pitchFamily="34" charset="0"/>
              </a:rPr>
              <a:t>ECE 383 – Embedded Computer Systems II</a:t>
            </a:r>
            <a:br>
              <a:rPr lang="en-US" sz="4000" kern="0" dirty="0">
                <a:effectLst/>
                <a:latin typeface="Trebuchet MS" panose="020B0603020202020204" pitchFamily="34" charset="0"/>
              </a:rPr>
            </a:br>
            <a:r>
              <a:rPr lang="en-US" sz="3600" kern="0" dirty="0">
                <a:effectLst/>
                <a:latin typeface="Trebuchet MS" panose="020B0603020202020204" pitchFamily="34" charset="0"/>
              </a:rPr>
              <a:t>Lecture 10 – </a:t>
            </a:r>
            <a:r>
              <a:rPr lang="en-US" sz="3600" kern="0" dirty="0" err="1">
                <a:effectLst/>
                <a:latin typeface="Trebuchet MS" panose="020B0603020202020204" pitchFamily="34" charset="0"/>
              </a:rPr>
              <a:t>Datapath</a:t>
            </a:r>
            <a:r>
              <a:rPr lang="en-US" sz="3600" kern="0" dirty="0">
                <a:effectLst/>
                <a:latin typeface="Trebuchet MS" panose="020B0603020202020204" pitchFamily="34" charset="0"/>
              </a:rPr>
              <a:t> and Control</a:t>
            </a:r>
          </a:p>
        </p:txBody>
      </p:sp>
      <p:sp>
        <p:nvSpPr>
          <p:cNvPr id="6" name="Slide Number Placeholder 21"/>
          <p:cNvSpPr txBox="1">
            <a:spLocks/>
          </p:cNvSpPr>
          <p:nvPr/>
        </p:nvSpPr>
        <p:spPr>
          <a:xfrm>
            <a:off x="8551335" y="6521450"/>
            <a:ext cx="592667" cy="336550"/>
          </a:xfrm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>
                <a:solidFill>
                  <a:srgbClr val="000000"/>
                </a:solidFill>
                <a:latin typeface="Trebuchet MS" panose="020B0603020202020204" pitchFamily="34" charset="0"/>
              </a:rPr>
              <a:pPr algn="ctr">
                <a:defRPr/>
              </a:pPr>
              <a:t>1</a:t>
            </a:fld>
            <a:endParaRPr lang="en-U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Line 14"/>
          <p:cNvSpPr>
            <a:spLocks noChangeShapeType="1"/>
          </p:cNvSpPr>
          <p:nvPr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>
            <a:off x="382200" y="1567588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159624" y="4743733"/>
            <a:ext cx="4508500" cy="1489075"/>
          </a:xfrm>
        </p:spPr>
        <p:txBody>
          <a:bodyPr anchor="ctr">
            <a:normAutofit lnSpcReduction="10000"/>
          </a:bodyPr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 dirty="0" smtClean="0"/>
              <a:t>Maj Jeffrey </a:t>
            </a:r>
            <a:r>
              <a:rPr lang="en-US" dirty="0"/>
              <a:t>Falkinburg</a:t>
            </a:r>
            <a:br>
              <a:rPr lang="en-US" dirty="0"/>
            </a:br>
            <a:r>
              <a:rPr lang="en-US" dirty="0"/>
              <a:t>Room 2E46E</a:t>
            </a:r>
            <a:br>
              <a:rPr lang="en-US" dirty="0"/>
            </a:br>
            <a:r>
              <a:rPr lang="en-US" dirty="0" smtClean="0"/>
              <a:t>333-9193</a:t>
            </a:r>
          </a:p>
        </p:txBody>
      </p:sp>
      <p:pic>
        <p:nvPicPr>
          <p:cNvPr id="1026" name="Picture 2" descr="https://sharepoint.usafa.edu/hq/CM/Shared%20Documents/Logo/USAFA%20Logo%20v%203%20line%20CMY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12" y="2281517"/>
            <a:ext cx="2973096" cy="3389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6319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Building digital systems using the </a:t>
            </a:r>
            <a:r>
              <a:rPr lang="en-US" b="0" dirty="0" err="1"/>
              <a:t>datapath</a:t>
            </a:r>
            <a:r>
              <a:rPr lang="en-US" b="0" dirty="0"/>
              <a:t> and control approach is a </a:t>
            </a:r>
            <a:r>
              <a:rPr lang="en-US" b="0" dirty="0" smtClean="0"/>
              <a:t>three-step </a:t>
            </a:r>
            <a:r>
              <a:rPr lang="en-US" b="0" dirty="0"/>
              <a:t>process</a:t>
            </a:r>
            <a:r>
              <a:rPr lang="en-US" b="0" dirty="0" smtClean="0"/>
              <a:t>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 smtClean="0"/>
              <a:t>Write </a:t>
            </a:r>
            <a:r>
              <a:rPr lang="en-US" b="0" dirty="0"/>
              <a:t>an algorithmic description for the solution to the problem.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Parse the algorithmic description into </a:t>
            </a:r>
            <a:r>
              <a:rPr lang="en-US" b="0" dirty="0" err="1"/>
              <a:t>datapath</a:t>
            </a:r>
            <a:r>
              <a:rPr lang="en-US" b="0" dirty="0"/>
              <a:t> building blocks and control states.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Define the MIEs and OEs for the control unit.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31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mini-C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The programming language used to formalize an algorithmic solution to design problem is </a:t>
            </a:r>
            <a:r>
              <a:rPr lang="en-US" b="0" dirty="0" smtClean="0"/>
              <a:t>referred </a:t>
            </a:r>
            <a:r>
              <a:rPr lang="en-US" b="0" dirty="0"/>
              <a:t>to as </a:t>
            </a:r>
            <a:r>
              <a:rPr lang="en-US" b="0" dirty="0" smtClean="0"/>
              <a:t>mini-C (</a:t>
            </a:r>
            <a:r>
              <a:rPr lang="en-US" b="0" dirty="0"/>
              <a:t>a derivative of the </a:t>
            </a:r>
            <a:r>
              <a:rPr lang="en-US" b="0" dirty="0" smtClean="0"/>
              <a:t>C-programming language)</a:t>
            </a:r>
          </a:p>
          <a:p>
            <a:pPr lvl="1"/>
            <a:r>
              <a:rPr lang="en-US" dirty="0"/>
              <a:t>IF</a:t>
            </a:r>
          </a:p>
          <a:p>
            <a:pPr marL="744538" lvl="2" indent="0">
              <a:buNone/>
            </a:pPr>
            <a:r>
              <a:rPr lang="en-US" b="0" dirty="0" smtClean="0"/>
              <a:t>	if </a:t>
            </a:r>
            <a:r>
              <a:rPr lang="en-US" b="0" dirty="0"/>
              <a:t>(condition) then BODY_1 else BODY_2</a:t>
            </a:r>
          </a:p>
          <a:p>
            <a:pPr lvl="1"/>
            <a:r>
              <a:rPr lang="en-US" dirty="0"/>
              <a:t>FOR</a:t>
            </a:r>
          </a:p>
          <a:p>
            <a:pPr marL="403225" lvl="1" indent="0">
              <a:buNone/>
            </a:pPr>
            <a:r>
              <a:rPr lang="en-US" b="0" dirty="0" smtClean="0"/>
              <a:t>	for </a:t>
            </a:r>
            <a:r>
              <a:rPr lang="en-US" b="0" dirty="0"/>
              <a:t>(i=A; </a:t>
            </a:r>
            <a:r>
              <a:rPr lang="en-US" b="0" dirty="0" smtClean="0"/>
              <a:t>i</a:t>
            </a:r>
            <a:r>
              <a:rPr lang="nn-NO" b="0" dirty="0"/>
              <a:t>&lt;</a:t>
            </a:r>
            <a:r>
              <a:rPr lang="nn-NO" b="0" dirty="0" smtClean="0"/>
              <a:t>B</a:t>
            </a:r>
            <a:r>
              <a:rPr lang="nn-NO" b="0" dirty="0"/>
              <a:t>; i += 1)</a:t>
            </a:r>
            <a:endParaRPr lang="en-US" b="0" dirty="0"/>
          </a:p>
          <a:p>
            <a:pPr lvl="1"/>
            <a:r>
              <a:rPr lang="en-US" dirty="0"/>
              <a:t>WHILE</a:t>
            </a:r>
          </a:p>
          <a:p>
            <a:pPr marL="403225" lvl="1" indent="0">
              <a:buNone/>
            </a:pPr>
            <a:r>
              <a:rPr lang="en-US" b="0" dirty="0" smtClean="0"/>
              <a:t>	while(condition</a:t>
            </a:r>
            <a:r>
              <a:rPr lang="en-US" b="0" dirty="0"/>
              <a:t>) BODY</a:t>
            </a:r>
          </a:p>
          <a:p>
            <a:pPr lvl="1"/>
            <a:r>
              <a:rPr lang="en-US" dirty="0"/>
              <a:t>ASSIGNMENT</a:t>
            </a:r>
          </a:p>
          <a:p>
            <a:pPr marL="403225" lvl="1" indent="0">
              <a:buNone/>
            </a:pPr>
            <a:r>
              <a:rPr lang="en-US" b="0" dirty="0" smtClean="0"/>
              <a:t>	X </a:t>
            </a:r>
            <a:r>
              <a:rPr lang="en-US" b="0" dirty="0"/>
              <a:t>= value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45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 – If/Then/Else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780" y="5831340"/>
            <a:ext cx="8441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Fig 10.1 - The </a:t>
            </a:r>
            <a:r>
              <a:rPr lang="en-US" sz="1800" dirty="0" err="1"/>
              <a:t>datapath</a:t>
            </a:r>
            <a:r>
              <a:rPr lang="en-US" sz="1800" dirty="0"/>
              <a:t> and control components required to realize an if/then/else structure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pic>
        <p:nvPicPr>
          <p:cNvPr id="6146" name="Picture 2" descr="http://ece.ninja/383/lecture/img/lecture10-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888" y="1919288"/>
            <a:ext cx="4086226" cy="3019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47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 – If/Then/Else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b="0" dirty="0" smtClean="0"/>
              <a:t>if </a:t>
            </a:r>
            <a:r>
              <a:rPr lang="en-US" b="0" dirty="0"/>
              <a:t>boolean_expr_1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 smtClean="0"/>
              <a:t>	</a:t>
            </a:r>
            <a:r>
              <a:rPr lang="en-US" b="0" dirty="0" err="1" smtClean="0"/>
              <a:t>sequential_statements</a:t>
            </a:r>
            <a:r>
              <a:rPr lang="en-US" b="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 err="1"/>
              <a:t>elsif</a:t>
            </a:r>
            <a:r>
              <a:rPr lang="en-US" b="0" dirty="0"/>
              <a:t> boolean_expr_2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 smtClean="0"/>
              <a:t>	</a:t>
            </a:r>
            <a:r>
              <a:rPr lang="en-US" b="0" dirty="0" err="1" smtClean="0"/>
              <a:t>sequential_statements</a:t>
            </a:r>
            <a:r>
              <a:rPr lang="en-US" b="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 err="1"/>
              <a:t>elsif</a:t>
            </a:r>
            <a:r>
              <a:rPr lang="en-US" b="0" dirty="0"/>
              <a:t> boolean_expr_3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 smtClean="0"/>
              <a:t>	</a:t>
            </a:r>
            <a:r>
              <a:rPr lang="en-US" b="0" dirty="0" err="1" smtClean="0"/>
              <a:t>sequential_statements</a:t>
            </a:r>
            <a:r>
              <a:rPr lang="en-US" b="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else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 smtClean="0"/>
              <a:t>	</a:t>
            </a:r>
            <a:r>
              <a:rPr lang="en-US" b="0" dirty="0" err="1" smtClean="0"/>
              <a:t>sequential_statements</a:t>
            </a:r>
            <a:r>
              <a:rPr lang="en-US" b="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end if;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34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 – If/Then/Else</a:t>
            </a:r>
            <a:br>
              <a:rPr lang="en-US" dirty="0" smtClean="0"/>
            </a:br>
            <a:r>
              <a:rPr lang="en-US" dirty="0" smtClean="0"/>
              <a:t>4-to-1 Mux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 smtClean="0"/>
              <a:t>architecture </a:t>
            </a:r>
            <a:r>
              <a:rPr lang="en-US" sz="2000" b="0" dirty="0" err="1"/>
              <a:t>if_arch</a:t>
            </a:r>
            <a:r>
              <a:rPr lang="en-US" sz="2000" b="0" dirty="0"/>
              <a:t> of mux4 </a:t>
            </a:r>
            <a:r>
              <a:rPr lang="en-US" sz="2000" b="0" dirty="0" smtClean="0"/>
              <a:t>is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 smtClean="0"/>
              <a:t>	begin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 smtClean="0"/>
              <a:t>	process </a:t>
            </a:r>
            <a:r>
              <a:rPr lang="en-US" sz="2000" b="0" dirty="0"/>
              <a:t>(</a:t>
            </a:r>
            <a:r>
              <a:rPr lang="en-US" sz="2000" b="0" dirty="0" err="1" smtClean="0"/>
              <a:t>a,b,c,d,s</a:t>
            </a:r>
            <a:r>
              <a:rPr lang="en-US" sz="2000" b="0" dirty="0" smtClean="0"/>
              <a:t>)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	</a:t>
            </a:r>
            <a:r>
              <a:rPr lang="en-US" sz="2000" b="0" dirty="0" smtClean="0"/>
              <a:t>begin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 smtClean="0"/>
              <a:t>		if </a:t>
            </a:r>
            <a:r>
              <a:rPr lang="en-US" sz="2000" b="0" dirty="0"/>
              <a:t>(s =“00”)then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 smtClean="0"/>
              <a:t>			x </a:t>
            </a:r>
            <a:r>
              <a:rPr lang="en-US" sz="2000" b="0" dirty="0"/>
              <a:t>&lt;= a;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 smtClean="0"/>
              <a:t>		</a:t>
            </a:r>
            <a:r>
              <a:rPr lang="en-US" sz="2000" b="0" dirty="0" err="1" smtClean="0"/>
              <a:t>elsif</a:t>
            </a:r>
            <a:r>
              <a:rPr lang="en-US" sz="2000" b="0" dirty="0" smtClean="0"/>
              <a:t> </a:t>
            </a:r>
            <a:r>
              <a:rPr lang="en-US" sz="2000" b="0" dirty="0"/>
              <a:t>(s=“01”)then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 smtClean="0"/>
              <a:t>			x </a:t>
            </a:r>
            <a:r>
              <a:rPr lang="en-US" sz="2000" b="0" dirty="0"/>
              <a:t>&lt;= b;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 smtClean="0"/>
              <a:t>		</a:t>
            </a:r>
            <a:r>
              <a:rPr lang="en-US" sz="2000" b="0" dirty="0" err="1" smtClean="0"/>
              <a:t>elsif</a:t>
            </a:r>
            <a:r>
              <a:rPr lang="en-US" sz="2000" b="0" dirty="0" smtClean="0"/>
              <a:t> </a:t>
            </a:r>
            <a:r>
              <a:rPr lang="en-US" sz="2000" b="0" dirty="0"/>
              <a:t>(s=“10”)then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 smtClean="0"/>
              <a:t>			x </a:t>
            </a:r>
            <a:r>
              <a:rPr lang="en-US" sz="2000" b="0" dirty="0"/>
              <a:t>&lt;= c;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 smtClean="0"/>
              <a:t>		else</a:t>
            </a:r>
            <a:endParaRPr lang="en-US" sz="2000" b="0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 smtClean="0"/>
              <a:t>			x </a:t>
            </a:r>
            <a:r>
              <a:rPr lang="en-US" sz="2000" b="0" dirty="0"/>
              <a:t>&lt;= d;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 smtClean="0"/>
              <a:t>		end </a:t>
            </a:r>
            <a:r>
              <a:rPr lang="en-US" sz="2000" b="0" dirty="0"/>
              <a:t>if;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/>
              <a:t>      end process;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000" b="0" dirty="0" smtClean="0"/>
              <a:t>end </a:t>
            </a:r>
            <a:r>
              <a:rPr lang="en-US" sz="2000" b="0" dirty="0" err="1"/>
              <a:t>if_arch</a:t>
            </a:r>
            <a:r>
              <a:rPr lang="en-US" sz="2000" b="0" dirty="0"/>
              <a:t>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61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 – For Loop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9780" y="6049708"/>
            <a:ext cx="8441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Fig 10.2 - The </a:t>
            </a:r>
            <a:r>
              <a:rPr lang="en-US" sz="1800" dirty="0" err="1"/>
              <a:t>datapath</a:t>
            </a:r>
            <a:r>
              <a:rPr lang="en-US" sz="1800" dirty="0"/>
              <a:t> and control components required to realize a for loop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pic>
        <p:nvPicPr>
          <p:cNvPr id="5122" name="Picture 2" descr="http://ece.ninja/383/lecture/img/lecture10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263" y="1924050"/>
            <a:ext cx="4181475" cy="3009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55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 – For Loop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for index in </a:t>
            </a:r>
            <a:r>
              <a:rPr lang="en-US" b="0" dirty="0" err="1"/>
              <a:t>loop_range</a:t>
            </a:r>
            <a:r>
              <a:rPr lang="en-US" b="0" dirty="0"/>
              <a:t> loop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   sequential statements;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0" dirty="0"/>
              <a:t>end loop;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207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 – For Loop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Bitwise </a:t>
            </a:r>
            <a:r>
              <a:rPr lang="en-US" dirty="0" err="1" smtClean="0"/>
              <a:t>xor</a:t>
            </a:r>
            <a:r>
              <a:rPr lang="en-US" dirty="0" smtClean="0"/>
              <a:t> </a:t>
            </a:r>
            <a:r>
              <a:rPr lang="en-US" dirty="0"/>
              <a:t>operation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entity </a:t>
            </a:r>
            <a:r>
              <a:rPr lang="en-US" sz="2200" b="0" dirty="0" err="1"/>
              <a:t>bit_xor</a:t>
            </a:r>
            <a:r>
              <a:rPr lang="en-US" sz="2200" b="0" dirty="0"/>
              <a:t> is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port(	a</a:t>
            </a:r>
            <a:r>
              <a:rPr lang="en-US" sz="2200" b="0" dirty="0"/>
              <a:t>, b: in </a:t>
            </a:r>
            <a:r>
              <a:rPr lang="en-US" sz="2200" b="0" dirty="0" err="1"/>
              <a:t>std_logic_vector</a:t>
            </a:r>
            <a:r>
              <a:rPr lang="en-US" sz="2200" b="0" dirty="0"/>
              <a:t>(3 </a:t>
            </a:r>
            <a:r>
              <a:rPr lang="en-US" sz="2200" b="0" dirty="0" err="1"/>
              <a:t>downto</a:t>
            </a:r>
            <a:r>
              <a:rPr lang="en-US" sz="2200" b="0" dirty="0"/>
              <a:t> 0);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		y</a:t>
            </a:r>
            <a:r>
              <a:rPr lang="en-US" sz="2200" b="0" dirty="0"/>
              <a:t>: out </a:t>
            </a:r>
            <a:r>
              <a:rPr lang="en-US" sz="2200" b="0" dirty="0" err="1"/>
              <a:t>std_logic_vector</a:t>
            </a:r>
            <a:r>
              <a:rPr lang="en-US" sz="2200" b="0" dirty="0"/>
              <a:t>(3 </a:t>
            </a:r>
            <a:r>
              <a:rPr lang="en-US" sz="2200" b="0" dirty="0" err="1"/>
              <a:t>downto</a:t>
            </a:r>
            <a:r>
              <a:rPr lang="en-US" sz="2200" b="0" dirty="0"/>
              <a:t> 0</a:t>
            </a:r>
            <a:r>
              <a:rPr lang="en-US" sz="2200" b="0" dirty="0" smtClean="0"/>
              <a:t>) );</a:t>
            </a:r>
            <a:endParaRPr lang="en-US" sz="2200" b="0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   end </a:t>
            </a:r>
            <a:r>
              <a:rPr lang="en-US" sz="2200" b="0" dirty="0" err="1"/>
              <a:t>bit_xor</a:t>
            </a:r>
            <a:r>
              <a:rPr lang="en-US" sz="2200" b="0" dirty="0"/>
              <a:t>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architecture </a:t>
            </a:r>
            <a:r>
              <a:rPr lang="en-US" sz="2200" b="0" dirty="0" err="1"/>
              <a:t>demo_arch</a:t>
            </a:r>
            <a:r>
              <a:rPr lang="en-US" sz="2200" b="0" dirty="0"/>
              <a:t> of </a:t>
            </a:r>
            <a:r>
              <a:rPr lang="en-US" sz="2200" b="0" dirty="0" err="1"/>
              <a:t>bit_xor</a:t>
            </a:r>
            <a:r>
              <a:rPr lang="en-US" sz="2200" b="0" dirty="0"/>
              <a:t> is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constant </a:t>
            </a:r>
            <a:r>
              <a:rPr lang="en-US" sz="2200" b="0" dirty="0"/>
              <a:t>WIDTH: integer := 4;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begin</a:t>
            </a:r>
            <a:endParaRPr lang="en-US" sz="2200" b="0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process </a:t>
            </a:r>
            <a:r>
              <a:rPr lang="en-US" sz="2200" b="0" dirty="0"/>
              <a:t>(</a:t>
            </a:r>
            <a:r>
              <a:rPr lang="en-US" sz="2200" b="0" dirty="0" err="1"/>
              <a:t>a,b</a:t>
            </a:r>
            <a:r>
              <a:rPr lang="en-US" sz="2200" b="0" dirty="0"/>
              <a:t>)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begin</a:t>
            </a:r>
            <a:endParaRPr lang="en-US" sz="2200" b="0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	for </a:t>
            </a:r>
            <a:r>
              <a:rPr lang="en-US" sz="2200" b="0" dirty="0"/>
              <a:t>i in (WIDTH-1) </a:t>
            </a:r>
            <a:r>
              <a:rPr lang="en-US" sz="2200" b="0" dirty="0" err="1"/>
              <a:t>downto</a:t>
            </a:r>
            <a:r>
              <a:rPr lang="en-US" sz="2200" b="0" dirty="0"/>
              <a:t> 0 loop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		y(i</a:t>
            </a:r>
            <a:r>
              <a:rPr lang="en-US" sz="2200" b="0" dirty="0"/>
              <a:t>) &lt;= a(i) </a:t>
            </a:r>
            <a:r>
              <a:rPr lang="en-US" sz="2200" b="0" dirty="0" err="1"/>
              <a:t>xor</a:t>
            </a:r>
            <a:r>
              <a:rPr lang="en-US" sz="2200" b="0" dirty="0"/>
              <a:t> b(i);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	end </a:t>
            </a:r>
            <a:r>
              <a:rPr lang="en-US" sz="2200" b="0" dirty="0"/>
              <a:t>loop</a:t>
            </a:r>
            <a:r>
              <a:rPr lang="en-US" sz="2200" b="0" dirty="0" smtClean="0"/>
              <a:t>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	</a:t>
            </a:r>
            <a:r>
              <a:rPr lang="en-US" sz="2200" b="0" dirty="0" smtClean="0"/>
              <a:t>end process;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end </a:t>
            </a:r>
            <a:r>
              <a:rPr lang="en-US" sz="2200" b="0" dirty="0" err="1"/>
              <a:t>demo_arch</a:t>
            </a:r>
            <a:r>
              <a:rPr lang="en-US" sz="2200" b="0" dirty="0"/>
              <a:t>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4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 – While Loop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780" y="6049708"/>
            <a:ext cx="8441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Fig 10.3 - The </a:t>
            </a:r>
            <a:r>
              <a:rPr lang="en-US" sz="1800" dirty="0" err="1"/>
              <a:t>datapath</a:t>
            </a:r>
            <a:r>
              <a:rPr lang="en-US" sz="1800" dirty="0"/>
              <a:t> and control components required to realize a while statement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pic>
        <p:nvPicPr>
          <p:cNvPr id="4098" name="Picture 2" descr="http://ece.ninja/383/lecture/img/lecture10-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638" y="1852613"/>
            <a:ext cx="4276725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511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 – While Loop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while </a:t>
            </a:r>
            <a:r>
              <a:rPr lang="en-US" sz="2200" b="0" dirty="0"/>
              <a:t>condition loop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   sequential </a:t>
            </a:r>
            <a:r>
              <a:rPr lang="en-US" sz="2200" b="0" dirty="0" smtClean="0"/>
              <a:t>statements;</a:t>
            </a:r>
            <a:endParaRPr lang="en-US" sz="2200" b="0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end loop;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071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Generics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err="1" smtClean="0"/>
              <a:t>Datapath</a:t>
            </a:r>
            <a:r>
              <a:rPr lang="en-US" dirty="0" smtClean="0"/>
              <a:t> and Control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Design Process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If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For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While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Assignment</a:t>
            </a:r>
          </a:p>
          <a:p>
            <a:r>
              <a:rPr lang="en-US" dirty="0" smtClean="0"/>
              <a:t>Basic Building Blocks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 – While Loop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process (A)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variable </a:t>
            </a:r>
            <a:r>
              <a:rPr lang="en-US" sz="2200" b="0" dirty="0"/>
              <a:t>I :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integer </a:t>
            </a:r>
            <a:r>
              <a:rPr lang="en-US" sz="2200" b="0" dirty="0"/>
              <a:t>range 0 to 4;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begin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Z </a:t>
            </a:r>
            <a:r>
              <a:rPr lang="en-US" sz="2200" b="0" dirty="0"/>
              <a:t>&lt;= "0000";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I </a:t>
            </a:r>
            <a:r>
              <a:rPr lang="en-US" sz="2200" b="0" dirty="0"/>
              <a:t>:= 0;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while </a:t>
            </a:r>
            <a:r>
              <a:rPr lang="en-US" sz="2200" b="0" dirty="0"/>
              <a:t>(I &lt;= 3) loop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	if </a:t>
            </a:r>
            <a:r>
              <a:rPr lang="en-US" sz="2200" b="0" dirty="0"/>
              <a:t>(A = I) then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		Z(I</a:t>
            </a:r>
            <a:r>
              <a:rPr lang="en-US" sz="2200" b="0" dirty="0"/>
              <a:t>) &lt;= '1';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	end </a:t>
            </a:r>
            <a:r>
              <a:rPr lang="en-US" sz="2200" b="0" dirty="0"/>
              <a:t>if;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		I </a:t>
            </a:r>
            <a:r>
              <a:rPr lang="en-US" sz="2200" b="0" dirty="0"/>
              <a:t>:= I + 1;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 smtClean="0"/>
              <a:t>	end </a:t>
            </a:r>
            <a:r>
              <a:rPr lang="en-US" sz="2200" b="0" dirty="0"/>
              <a:t>loop; 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  <a:tab pos="914400" algn="l"/>
                <a:tab pos="1377950" algn="l"/>
                <a:tab pos="1828800" algn="l"/>
              </a:tabLst>
            </a:pPr>
            <a:r>
              <a:rPr lang="en-US" sz="2200" b="0" dirty="0"/>
              <a:t>end process;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502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 – Assignment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780" y="5831340"/>
            <a:ext cx="8441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Fig 10.5 - The </a:t>
            </a:r>
            <a:r>
              <a:rPr lang="en-US" sz="1800" dirty="0" err="1"/>
              <a:t>datapath</a:t>
            </a:r>
            <a:r>
              <a:rPr lang="en-US" sz="1800" dirty="0"/>
              <a:t> and control components required to realize an assignment statement of the form X</a:t>
            </a:r>
            <a:r>
              <a:rPr lang="en-US" sz="1800" dirty="0" smtClean="0"/>
              <a:t>=X+Y.</a:t>
            </a:r>
            <a:endParaRPr lang="en-US" sz="1800" dirty="0"/>
          </a:p>
        </p:txBody>
      </p:sp>
      <p:pic>
        <p:nvPicPr>
          <p:cNvPr id="7170" name="Picture 2" descr="http://ece.ninja/383/lecture/img/lecture10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963" y="1841455"/>
            <a:ext cx="4410075" cy="344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1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Basic Building Blocks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23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Building Blocks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 </a:t>
            </a: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ece.ninja/383/lecture/img/lecture10-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15" y="1465922"/>
            <a:ext cx="8743950" cy="440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3814" y="5739559"/>
            <a:ext cx="87439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Table 10.6 - The list of all the basic building blocks and some of their attributes.</a:t>
            </a:r>
          </a:p>
        </p:txBody>
      </p:sp>
    </p:spTree>
    <p:extLst>
      <p:ext uri="{BB962C8B-B14F-4D97-AF65-F5344CB8AC3E}">
        <p14:creationId xmlns:p14="http://schemas.microsoft.com/office/powerpoint/2010/main" val="56682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Generics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err="1" smtClean="0"/>
              <a:t>Datapath</a:t>
            </a:r>
            <a:r>
              <a:rPr lang="en-US" dirty="0" smtClean="0"/>
              <a:t> and Control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Design Process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If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For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While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Assignment</a:t>
            </a:r>
          </a:p>
          <a:p>
            <a:r>
              <a:rPr lang="en-US" dirty="0" smtClean="0"/>
              <a:t>Basic Building Blocks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84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Generics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1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Generics –                        Entity Declaration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 smtClean="0"/>
              <a:t>Entity Declaration:</a:t>
            </a:r>
          </a:p>
          <a:p>
            <a:pPr marL="741363" lvl="2" indent="0">
              <a:buNone/>
            </a:pPr>
            <a:r>
              <a:rPr lang="en-US" sz="1800" dirty="0" smtClean="0"/>
              <a:t>entity lec10 is</a:t>
            </a:r>
          </a:p>
          <a:p>
            <a:pPr marL="741363" lvl="2" indent="0">
              <a:buNone/>
            </a:pPr>
            <a:r>
              <a:rPr lang="en-US" sz="1800" dirty="0" smtClean="0"/>
              <a:t>	generic (N: integer := 4);</a:t>
            </a:r>
          </a:p>
          <a:p>
            <a:pPr marL="741363" lvl="2" indent="0">
              <a:buNone/>
            </a:pPr>
            <a:r>
              <a:rPr lang="en-US" sz="1800" dirty="0" smtClean="0"/>
              <a:t>	port(	</a:t>
            </a:r>
            <a:r>
              <a:rPr lang="en-US" sz="1800" dirty="0" err="1" smtClean="0"/>
              <a:t>clk</a:t>
            </a:r>
            <a:r>
              <a:rPr lang="en-US" sz="1800" dirty="0" smtClean="0"/>
              <a:t>: in  STD_LOGIC;</a:t>
            </a:r>
          </a:p>
          <a:p>
            <a:pPr marL="741363" lvl="2" indent="0">
              <a:buNone/>
            </a:pPr>
            <a:r>
              <a:rPr lang="en-US" sz="1800" dirty="0" smtClean="0"/>
              <a:t>		reset : in  STD_LOGIC;</a:t>
            </a:r>
          </a:p>
          <a:p>
            <a:pPr marL="741363" lvl="2" indent="0">
              <a:buNone/>
            </a:pPr>
            <a:r>
              <a:rPr lang="en-US" sz="1800" dirty="0" smtClean="0"/>
              <a:t>		</a:t>
            </a:r>
            <a:r>
              <a:rPr lang="en-US" sz="1800" dirty="0" err="1" smtClean="0"/>
              <a:t>crtl</a:t>
            </a:r>
            <a:r>
              <a:rPr lang="en-US" sz="1800" dirty="0" smtClean="0"/>
              <a:t>: in </a:t>
            </a:r>
            <a:r>
              <a:rPr lang="en-US" sz="1800" dirty="0" err="1" smtClean="0"/>
              <a:t>std_logic_vector</a:t>
            </a:r>
            <a:r>
              <a:rPr lang="en-US" sz="1800" dirty="0" smtClean="0"/>
              <a:t>(1 </a:t>
            </a:r>
            <a:r>
              <a:rPr lang="en-US" sz="1800" dirty="0" err="1" smtClean="0"/>
              <a:t>downto</a:t>
            </a:r>
            <a:r>
              <a:rPr lang="en-US" sz="1800" dirty="0" smtClean="0"/>
              <a:t> 0);</a:t>
            </a:r>
          </a:p>
          <a:p>
            <a:pPr marL="741363" lvl="2" indent="0">
              <a:buNone/>
            </a:pPr>
            <a:r>
              <a:rPr lang="en-US" sz="1800" dirty="0" smtClean="0"/>
              <a:t>		D: in unsigned (N-1 </a:t>
            </a:r>
            <a:r>
              <a:rPr lang="en-US" sz="1800" dirty="0" err="1" smtClean="0"/>
              <a:t>downto</a:t>
            </a:r>
            <a:r>
              <a:rPr lang="en-US" sz="1800" dirty="0" smtClean="0"/>
              <a:t> 0);</a:t>
            </a:r>
          </a:p>
          <a:p>
            <a:pPr marL="741363" lvl="2" indent="0">
              <a:buNone/>
            </a:pPr>
            <a:r>
              <a:rPr lang="en-US" sz="1800" dirty="0" smtClean="0"/>
              <a:t>		Q: out unsigned (N-1 </a:t>
            </a:r>
            <a:r>
              <a:rPr lang="en-US" sz="1800" dirty="0" err="1" smtClean="0"/>
              <a:t>downto</a:t>
            </a:r>
            <a:r>
              <a:rPr lang="en-US" sz="1800" dirty="0" smtClean="0"/>
              <a:t> 0));</a:t>
            </a:r>
          </a:p>
          <a:p>
            <a:pPr marL="741363" lvl="2" indent="0">
              <a:buNone/>
            </a:pPr>
            <a:r>
              <a:rPr lang="en-US" sz="1800" dirty="0" smtClean="0"/>
              <a:t>end lec10;</a:t>
            </a:r>
          </a:p>
          <a:p>
            <a:pPr marL="349250" lvl="1" indent="-342900"/>
            <a:r>
              <a:rPr lang="en-US" sz="2400" dirty="0" smtClean="0"/>
              <a:t>Note</a:t>
            </a:r>
            <a:r>
              <a:rPr lang="en-US" sz="2400" dirty="0"/>
              <a:t>:</a:t>
            </a:r>
          </a:p>
          <a:p>
            <a:pPr lvl="1"/>
            <a:r>
              <a:rPr lang="en-US" sz="2000" b="0" dirty="0"/>
              <a:t>The variable N is available in the entity and architecture context. In this case, you will need it to define the width of vectors.</a:t>
            </a:r>
          </a:p>
          <a:p>
            <a:pPr lvl="1"/>
            <a:r>
              <a:rPr lang="en-US" sz="2000" b="0" dirty="0"/>
              <a:t>The value of N must be an integer, not a binary string. Just use positive integers for N.</a:t>
            </a:r>
          </a:p>
          <a:p>
            <a:pPr marL="349250" lvl="1" indent="-342900"/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12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Generics –             Instantiation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349250" lvl="1" indent="-342900"/>
            <a:r>
              <a:rPr lang="en-US" sz="2400" dirty="0"/>
              <a:t>Note:</a:t>
            </a:r>
          </a:p>
          <a:p>
            <a:pPr lvl="1"/>
            <a:r>
              <a:rPr lang="en-US" sz="2000" b="0" dirty="0" smtClean="0"/>
              <a:t>The </a:t>
            </a:r>
            <a:r>
              <a:rPr lang="en-US" sz="2000" b="0" dirty="0"/>
              <a:t>default value for N is 4. That means, if you do not use the generic map statement in the instantiation below, you will get a 4-bit counter.</a:t>
            </a:r>
          </a:p>
          <a:p>
            <a:pPr lvl="1"/>
            <a:r>
              <a:rPr lang="en-US" sz="2000" b="0" dirty="0"/>
              <a:t>The D and Q vectors use N-1 because the vector starts at 0.</a:t>
            </a:r>
          </a:p>
          <a:p>
            <a:r>
              <a:rPr lang="en-US" dirty="0" smtClean="0"/>
              <a:t>Instantiation:</a:t>
            </a:r>
          </a:p>
          <a:p>
            <a:pPr marL="403225" lvl="1" indent="0">
              <a:buNone/>
            </a:pPr>
            <a:r>
              <a:rPr lang="en-US" sz="2000" dirty="0"/>
              <a:t> </a:t>
            </a:r>
            <a:r>
              <a:rPr lang="en-US" sz="1800" dirty="0" err="1"/>
              <a:t>uut</a:t>
            </a:r>
            <a:r>
              <a:rPr lang="en-US" sz="1800" dirty="0"/>
              <a:t>: lec10 </a:t>
            </a:r>
          </a:p>
          <a:p>
            <a:pPr marL="403225" lvl="1" indent="0">
              <a:buNone/>
            </a:pPr>
            <a:r>
              <a:rPr lang="en-US" sz="1800" dirty="0"/>
              <a:t>	generic map(5)</a:t>
            </a:r>
          </a:p>
          <a:p>
            <a:pPr marL="403225" lvl="1" indent="0">
              <a:buNone/>
            </a:pPr>
            <a:r>
              <a:rPr lang="en-US" sz="1800" dirty="0"/>
              <a:t>	port map (  </a:t>
            </a:r>
            <a:r>
              <a:rPr lang="en-US" sz="1800" dirty="0" err="1"/>
              <a:t>clk</a:t>
            </a:r>
            <a:r>
              <a:rPr lang="en-US" sz="1800" dirty="0"/>
              <a:t> =&gt; </a:t>
            </a:r>
            <a:r>
              <a:rPr lang="en-US" sz="1800" dirty="0" err="1"/>
              <a:t>clk</a:t>
            </a:r>
            <a:r>
              <a:rPr lang="en-US" sz="1800" dirty="0"/>
              <a:t>,</a:t>
            </a:r>
          </a:p>
          <a:p>
            <a:pPr marL="403225" lvl="1" indent="0">
              <a:buNone/>
            </a:pPr>
            <a:r>
              <a:rPr lang="en-US" sz="1800" dirty="0"/>
              <a:t>          	    </a:t>
            </a:r>
            <a:r>
              <a:rPr lang="en-US" sz="1800" dirty="0" smtClean="0"/>
              <a:t>  reset </a:t>
            </a:r>
            <a:r>
              <a:rPr lang="en-US" sz="1800" dirty="0"/>
              <a:t>=&gt; reset,</a:t>
            </a:r>
          </a:p>
          <a:p>
            <a:pPr marL="403225" lvl="1" indent="0">
              <a:buNone/>
            </a:pPr>
            <a:r>
              <a:rPr lang="en-US" sz="1800" dirty="0"/>
              <a:t>		    </a:t>
            </a:r>
            <a:r>
              <a:rPr lang="en-US" sz="1800" dirty="0" smtClean="0"/>
              <a:t>  </a:t>
            </a:r>
            <a:r>
              <a:rPr lang="en-US" sz="1800" dirty="0" err="1" smtClean="0"/>
              <a:t>crtl</a:t>
            </a:r>
            <a:r>
              <a:rPr lang="en-US" sz="1800" dirty="0" smtClean="0"/>
              <a:t> </a:t>
            </a:r>
            <a:r>
              <a:rPr lang="en-US" sz="1800" dirty="0"/>
              <a:t>=&gt; </a:t>
            </a:r>
            <a:r>
              <a:rPr lang="en-US" sz="1800" dirty="0" err="1"/>
              <a:t>crtl</a:t>
            </a:r>
            <a:r>
              <a:rPr lang="en-US" sz="1800" dirty="0"/>
              <a:t>,</a:t>
            </a:r>
          </a:p>
          <a:p>
            <a:pPr marL="403225" lvl="1" indent="0">
              <a:buNone/>
            </a:pPr>
            <a:r>
              <a:rPr lang="en-US" sz="1800" dirty="0"/>
              <a:t>		    </a:t>
            </a:r>
            <a:r>
              <a:rPr lang="en-US" sz="1800" dirty="0" smtClean="0"/>
              <a:t>  D </a:t>
            </a:r>
            <a:r>
              <a:rPr lang="en-US" sz="1800" dirty="0"/>
              <a:t>=&gt; D,</a:t>
            </a:r>
          </a:p>
          <a:p>
            <a:pPr marL="403225" lvl="1" indent="0">
              <a:buNone/>
            </a:pPr>
            <a:r>
              <a:rPr lang="en-US" sz="1800" dirty="0"/>
              <a:t>		    </a:t>
            </a:r>
            <a:r>
              <a:rPr lang="en-US" sz="1800" dirty="0" smtClean="0"/>
              <a:t>  Q </a:t>
            </a:r>
            <a:r>
              <a:rPr lang="en-US" sz="1800" dirty="0"/>
              <a:t>=&gt; Q);</a:t>
            </a:r>
            <a:endParaRPr lang="en-US" sz="1800" dirty="0" smtClean="0"/>
          </a:p>
          <a:p>
            <a:pPr marL="349250" lvl="1" indent="-342900"/>
            <a:endParaRPr lang="en-US" b="0" dirty="0" smtClean="0"/>
          </a:p>
          <a:p>
            <a:pPr marL="349250" lvl="1" indent="-342900"/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71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Generics –                                5-Bit Counter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this case, I made a 5-bit counter. The </a:t>
            </a:r>
            <a:r>
              <a:rPr lang="en-US" b="0" dirty="0" err="1"/>
              <a:t>testbench</a:t>
            </a:r>
            <a:r>
              <a:rPr lang="en-US" b="0" dirty="0"/>
              <a:t> linked </a:t>
            </a:r>
            <a:r>
              <a:rPr lang="en-US" b="0" dirty="0" smtClean="0"/>
              <a:t>on Lesson 10runs </a:t>
            </a:r>
            <a:r>
              <a:rPr lang="en-US" b="0" dirty="0"/>
              <a:t>the counter through all four control modes and even shows how it rolls over (around 7.5uS).</a:t>
            </a:r>
            <a:endParaRPr lang="en-US" b="0" dirty="0" smtClean="0"/>
          </a:p>
          <a:p>
            <a:pPr marL="349250" lvl="1" indent="-342900"/>
            <a:endParaRPr lang="en-US" b="0" dirty="0" smtClean="0"/>
          </a:p>
          <a:p>
            <a:pPr marL="349250" lvl="1" indent="-342900"/>
            <a:endParaRPr lang="en-US" b="0" dirty="0"/>
          </a:p>
          <a:p>
            <a:pPr marL="349250" lvl="1" indent="-342900"/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0" name="Picture 2" descr="http://ece.ninja/383/lecture/img/lecture10-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767738"/>
            <a:ext cx="9144000" cy="1245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75171"/>
              </p:ext>
            </p:extLst>
          </p:nvPr>
        </p:nvGraphicFramePr>
        <p:xfrm>
          <a:off x="1524000" y="434072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64632"/>
                <a:gridCol w="43313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Hold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Count up mod 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Load 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Synchronous</a:t>
                      </a:r>
                      <a:r>
                        <a:rPr lang="en-US" baseline="0" dirty="0" smtClean="0"/>
                        <a:t> Reset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95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 smtClean="0"/>
              <a:t>Datapath</a:t>
            </a:r>
            <a:r>
              <a:rPr lang="en-US" cap="none" dirty="0" smtClean="0"/>
              <a:t> and Control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 smtClean="0"/>
              <a:t>Datapath</a:t>
            </a:r>
            <a:r>
              <a:rPr lang="en-US" b="0" dirty="0"/>
              <a:t> </a:t>
            </a:r>
            <a:r>
              <a:rPr lang="en-US" b="0" dirty="0" smtClean="0"/>
              <a:t>and Control Design Methodology</a:t>
            </a:r>
          </a:p>
          <a:p>
            <a:pPr lvl="1"/>
            <a:r>
              <a:rPr lang="en-US" b="0" u="sng" dirty="0" err="1" smtClean="0"/>
              <a:t>Datapath</a:t>
            </a:r>
            <a:r>
              <a:rPr lang="en-US" b="0" dirty="0" smtClean="0"/>
              <a:t> -</a:t>
            </a:r>
            <a:r>
              <a:rPr lang="en-US" b="0" dirty="0"/>
              <a:t> responsible for </a:t>
            </a:r>
            <a:r>
              <a:rPr lang="en-US" b="0" dirty="0" smtClean="0"/>
              <a:t>data manipulations</a:t>
            </a:r>
          </a:p>
          <a:p>
            <a:pPr lvl="1"/>
            <a:r>
              <a:rPr lang="en-US" b="0" u="sng" dirty="0" smtClean="0"/>
              <a:t>Control</a:t>
            </a:r>
            <a:r>
              <a:rPr lang="en-US" b="0" dirty="0" smtClean="0"/>
              <a:t> </a:t>
            </a:r>
            <a:r>
              <a:rPr lang="en-US" b="0" dirty="0"/>
              <a:t>- </a:t>
            </a:r>
            <a:r>
              <a:rPr lang="en-US" b="0" dirty="0" smtClean="0"/>
              <a:t>responsible </a:t>
            </a:r>
            <a:r>
              <a:rPr lang="en-US" b="0" dirty="0"/>
              <a:t>for sequencing the actions of the </a:t>
            </a:r>
            <a:r>
              <a:rPr lang="en-US" b="0" dirty="0" err="1"/>
              <a:t>datapath</a:t>
            </a:r>
            <a:endParaRPr lang="en-US" b="0" dirty="0"/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074" name="Picture 2" descr="http://ece.ninja/383/lecture/img/lecture10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" y="3432126"/>
            <a:ext cx="9138555" cy="2496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75314" y="5786082"/>
            <a:ext cx="8441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Fig 10.0 - An abstract digital system constructed from a </a:t>
            </a:r>
            <a:r>
              <a:rPr lang="en-US" sz="1800" dirty="0" err="1"/>
              <a:t>datapath</a:t>
            </a:r>
            <a:r>
              <a:rPr lang="en-US" sz="1800" dirty="0"/>
              <a:t> and a control unit.</a:t>
            </a:r>
          </a:p>
        </p:txBody>
      </p:sp>
    </p:spTree>
    <p:extLst>
      <p:ext uri="{BB962C8B-B14F-4D97-AF65-F5344CB8AC3E}">
        <p14:creationId xmlns:p14="http://schemas.microsoft.com/office/powerpoint/2010/main" val="362172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Design Process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2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8881</TotalTime>
  <Words>428</Words>
  <Application>Microsoft Office PowerPoint</Application>
  <PresentationFormat>On-screen Show (4:3)</PresentationFormat>
  <Paragraphs>181</Paragraphs>
  <Slides>24</Slides>
  <Notes>0</Notes>
  <HiddenSlides>6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1_Blank Presentation</vt:lpstr>
      <vt:lpstr>PowerPoint Presentation</vt:lpstr>
      <vt:lpstr>Lesson Outline</vt:lpstr>
      <vt:lpstr>Generics</vt:lpstr>
      <vt:lpstr>Generics –                        Entity Declaration</vt:lpstr>
      <vt:lpstr>Generics –             Instantiation</vt:lpstr>
      <vt:lpstr>Generics –                                5-Bit Counter</vt:lpstr>
      <vt:lpstr>Datapath and Control</vt:lpstr>
      <vt:lpstr>Datapath and Control</vt:lpstr>
      <vt:lpstr>Design Process</vt:lpstr>
      <vt:lpstr>Design Process</vt:lpstr>
      <vt:lpstr>mini-C </vt:lpstr>
      <vt:lpstr>Design Process – If/Then/Else</vt:lpstr>
      <vt:lpstr>Design Process – If/Then/Else</vt:lpstr>
      <vt:lpstr>Design Process – If/Then/Else 4-to-1 Mux</vt:lpstr>
      <vt:lpstr>Design Process – For Loop</vt:lpstr>
      <vt:lpstr>Design Process – For Loop</vt:lpstr>
      <vt:lpstr>Design Process – For Loop Bitwise xor operation</vt:lpstr>
      <vt:lpstr>Design Process – While Loop</vt:lpstr>
      <vt:lpstr>Design Process – While Loop</vt:lpstr>
      <vt:lpstr>Design Process – While Loop</vt:lpstr>
      <vt:lpstr>Design Process – Assignment</vt:lpstr>
      <vt:lpstr>Basic Building Blocks</vt:lpstr>
      <vt:lpstr>Basic Building Blocks</vt:lpstr>
      <vt:lpstr>Lesson Outline</vt:lpstr>
    </vt:vector>
  </TitlesOfParts>
  <Company>usafa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MAJ USAF USAFA USAFA/DFEC</dc:creator>
  <cp:lastModifiedBy>Maj Jeff Falkinburg</cp:lastModifiedBy>
  <cp:revision>403</cp:revision>
  <cp:lastPrinted>2014-08-12T17:37:01Z</cp:lastPrinted>
  <dcterms:created xsi:type="dcterms:W3CDTF">2001-06-27T14:08:57Z</dcterms:created>
  <dcterms:modified xsi:type="dcterms:W3CDTF">2017-01-30T02:55:24Z</dcterms:modified>
</cp:coreProperties>
</file>