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7" r:id="rId2"/>
  </p:sldMasterIdLst>
  <p:notesMasterIdLst>
    <p:notesMasterId r:id="rId32"/>
  </p:notesMasterIdLst>
  <p:handoutMasterIdLst>
    <p:handoutMasterId r:id="rId33"/>
  </p:handoutMasterIdLst>
  <p:sldIdLst>
    <p:sldId id="364" r:id="rId3"/>
    <p:sldId id="300" r:id="rId4"/>
    <p:sldId id="356" r:id="rId5"/>
    <p:sldId id="358" r:id="rId6"/>
    <p:sldId id="357" r:id="rId7"/>
    <p:sldId id="365" r:id="rId8"/>
    <p:sldId id="359" r:id="rId9"/>
    <p:sldId id="366" r:id="rId10"/>
    <p:sldId id="360" r:id="rId11"/>
    <p:sldId id="361" r:id="rId12"/>
    <p:sldId id="362" r:id="rId13"/>
    <p:sldId id="363" r:id="rId14"/>
    <p:sldId id="384" r:id="rId15"/>
    <p:sldId id="385" r:id="rId16"/>
    <p:sldId id="367" r:id="rId17"/>
    <p:sldId id="375" r:id="rId18"/>
    <p:sldId id="386" r:id="rId19"/>
    <p:sldId id="368" r:id="rId20"/>
    <p:sldId id="378" r:id="rId21"/>
    <p:sldId id="369" r:id="rId22"/>
    <p:sldId id="376" r:id="rId23"/>
    <p:sldId id="377" r:id="rId24"/>
    <p:sldId id="379" r:id="rId25"/>
    <p:sldId id="370" r:id="rId26"/>
    <p:sldId id="380" r:id="rId27"/>
    <p:sldId id="372" r:id="rId28"/>
    <p:sldId id="381" r:id="rId29"/>
    <p:sldId id="382" r:id="rId30"/>
    <p:sldId id="383" r:id="rId31"/>
  </p:sldIdLst>
  <p:sldSz cx="9144000" cy="6858000" type="screen4x3"/>
  <p:notesSz cx="6985000" cy="9283700"/>
  <p:defaultTextStyle>
    <a:defPPr>
      <a:defRPr lang="en-US"/>
    </a:defPPr>
    <a:lvl1pPr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1pPr>
    <a:lvl2pPr marL="4572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2pPr>
    <a:lvl3pPr marL="9144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3pPr>
    <a:lvl4pPr marL="13716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4pPr>
    <a:lvl5pPr marL="18288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5pPr>
    <a:lvl6pPr marL="2286000" algn="l" defTabSz="914400" rtl="0" eaLnBrk="1" latinLnBrk="0" hangingPunct="1">
      <a:defRPr sz="2400" kern="1200">
        <a:solidFill>
          <a:schemeClr val="tx1"/>
        </a:solidFill>
        <a:latin typeface="Times New Roman" pitchFamily="18" charset="0"/>
        <a:ea typeface="+mn-ea"/>
        <a:cs typeface="+mn-cs"/>
        <a:sym typeface="Wingdings" pitchFamily="2" charset="2"/>
      </a:defRPr>
    </a:lvl6pPr>
    <a:lvl7pPr marL="2743200" algn="l" defTabSz="914400" rtl="0" eaLnBrk="1" latinLnBrk="0" hangingPunct="1">
      <a:defRPr sz="2400" kern="1200">
        <a:solidFill>
          <a:schemeClr val="tx1"/>
        </a:solidFill>
        <a:latin typeface="Times New Roman" pitchFamily="18" charset="0"/>
        <a:ea typeface="+mn-ea"/>
        <a:cs typeface="+mn-cs"/>
        <a:sym typeface="Wingdings" pitchFamily="2" charset="2"/>
      </a:defRPr>
    </a:lvl7pPr>
    <a:lvl8pPr marL="3200400" algn="l" defTabSz="914400" rtl="0" eaLnBrk="1" latinLnBrk="0" hangingPunct="1">
      <a:defRPr sz="2400" kern="1200">
        <a:solidFill>
          <a:schemeClr val="tx1"/>
        </a:solidFill>
        <a:latin typeface="Times New Roman" pitchFamily="18" charset="0"/>
        <a:ea typeface="+mn-ea"/>
        <a:cs typeface="+mn-cs"/>
        <a:sym typeface="Wingdings" pitchFamily="2" charset="2"/>
      </a:defRPr>
    </a:lvl8pPr>
    <a:lvl9pPr marL="3657600" algn="l" defTabSz="914400" rtl="0" eaLnBrk="1" latinLnBrk="0" hangingPunct="1">
      <a:defRPr sz="2400" kern="1200">
        <a:solidFill>
          <a:schemeClr val="tx1"/>
        </a:solidFill>
        <a:latin typeface="Times New Roman" pitchFamily="18" charset="0"/>
        <a:ea typeface="+mn-ea"/>
        <a:cs typeface="+mn-cs"/>
        <a:sym typeface="Wingdings" pitchFamily="2" charset="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3" d="100"/>
          <a:sy n="113" d="100"/>
        </p:scale>
        <p:origin x="-150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52227" name="Rectangle 3"/>
          <p:cNvSpPr>
            <a:spLocks noGrp="1" noChangeArrowheads="1"/>
          </p:cNvSpPr>
          <p:nvPr>
            <p:ph type="dt" sz="quarter"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52228" name="Rectangle 4"/>
          <p:cNvSpPr>
            <a:spLocks noGrp="1" noChangeArrowheads="1"/>
          </p:cNvSpPr>
          <p:nvPr>
            <p:ph type="ftr" sz="quarter" idx="2"/>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52229" name="Rectangle 5"/>
          <p:cNvSpPr>
            <a:spLocks noGrp="1" noChangeArrowheads="1"/>
          </p:cNvSpPr>
          <p:nvPr>
            <p:ph type="sldNum" sz="quarter" idx="3"/>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0FCD54C7-7181-400D-9449-EBC4D4A20361}" type="slidenum">
              <a:rPr lang="en-US"/>
              <a:pPr>
                <a:defRPr/>
              </a:pPr>
              <a:t>‹#›</a:t>
            </a:fld>
            <a:endParaRPr lang="en-US"/>
          </a:p>
        </p:txBody>
      </p:sp>
    </p:spTree>
    <p:extLst>
      <p:ext uri="{BB962C8B-B14F-4D97-AF65-F5344CB8AC3E}">
        <p14:creationId xmlns:p14="http://schemas.microsoft.com/office/powerpoint/2010/main" val="419305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11267" name="Rectangle 3"/>
          <p:cNvSpPr>
            <a:spLocks noGrp="1" noChangeArrowheads="1"/>
          </p:cNvSpPr>
          <p:nvPr>
            <p:ph type="dt"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1756" y="4410076"/>
            <a:ext cx="5121488"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11271" name="Rectangle 7"/>
          <p:cNvSpPr>
            <a:spLocks noGrp="1" noChangeArrowheads="1"/>
          </p:cNvSpPr>
          <p:nvPr>
            <p:ph type="sldNum" sz="quarter" idx="5"/>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B521704A-D1DF-485C-B173-B5BBD5DDB5B9}" type="slidenum">
              <a:rPr lang="en-US"/>
              <a:pPr>
                <a:defRPr/>
              </a:pPr>
              <a:t>‹#›</a:t>
            </a:fld>
            <a:endParaRPr lang="en-US"/>
          </a:p>
        </p:txBody>
      </p:sp>
    </p:spTree>
    <p:extLst>
      <p:ext uri="{BB962C8B-B14F-4D97-AF65-F5344CB8AC3E}">
        <p14:creationId xmlns:p14="http://schemas.microsoft.com/office/powerpoint/2010/main" val="3622355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BB1F19-4BA3-4ED5-9FA4-8D8D35FFE7BA}" type="datetimeFigureOut">
              <a:rPr lang="en-US" smtClean="0">
                <a:solidFill>
                  <a:prstClr val="black">
                    <a:tint val="75000"/>
                  </a:prstClr>
                </a:solidFill>
              </a:rPr>
              <a:pPr/>
              <a:t>2/10/2017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8D7F36-4D84-4D9B-8FFC-A04433F0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43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BB1F19-4BA3-4ED5-9FA4-8D8D35FFE7BA}" type="datetimeFigureOut">
              <a:rPr lang="en-US" smtClean="0">
                <a:solidFill>
                  <a:prstClr val="black">
                    <a:tint val="75000"/>
                  </a:prstClr>
                </a:solidFill>
              </a:rPr>
              <a:pPr/>
              <a:t>2/10/2017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8D7F36-4D84-4D9B-8FFC-A04433F0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58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BB1F19-4BA3-4ED5-9FA4-8D8D35FFE7BA}" type="datetimeFigureOut">
              <a:rPr lang="en-US" smtClean="0">
                <a:solidFill>
                  <a:prstClr val="black">
                    <a:tint val="75000"/>
                  </a:prstClr>
                </a:solidFill>
              </a:rPr>
              <a:pPr/>
              <a:t>2/10/2017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8D7F36-4D84-4D9B-8FFC-A04433F0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475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4"/>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5" name="Line 28"/>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33802" name="Rectangle 10"/>
          <p:cNvSpPr>
            <a:spLocks noGrp="1" noChangeArrowheads="1"/>
          </p:cNvSpPr>
          <p:nvPr>
            <p:ph type="subTitle" idx="1"/>
          </p:nvPr>
        </p:nvSpPr>
        <p:spPr>
          <a:xfrm>
            <a:off x="4533900" y="5162550"/>
            <a:ext cx="4038600" cy="1162050"/>
          </a:xfrm>
        </p:spPr>
        <p:txBody>
          <a:bodyPr/>
          <a:lstStyle>
            <a:lvl1pPr marL="0" indent="0" algn="r">
              <a:buFont typeface="Wingdings" pitchFamily="2" charset="2"/>
              <a:buNone/>
              <a:defRPr/>
            </a:lvl1pPr>
          </a:lstStyle>
          <a:p>
            <a:r>
              <a:rPr lang="en-US"/>
              <a:t>Briefer’s Name</a:t>
            </a:r>
          </a:p>
          <a:p>
            <a:r>
              <a:rPr lang="en-US"/>
              <a:t>Office Symbol</a:t>
            </a:r>
          </a:p>
        </p:txBody>
      </p:sp>
      <p:sp>
        <p:nvSpPr>
          <p:cNvPr id="33805" name="Rectangle 13"/>
          <p:cNvSpPr>
            <a:spLocks noGrp="1" noChangeArrowheads="1"/>
          </p:cNvSpPr>
          <p:nvPr>
            <p:ph type="ctrTitle"/>
          </p:nvPr>
        </p:nvSpPr>
        <p:spPr>
          <a:xfrm>
            <a:off x="3848100" y="2286000"/>
            <a:ext cx="4762500" cy="1905000"/>
          </a:xfrm>
        </p:spPr>
        <p:txBody>
          <a:bodyPr/>
          <a:lstStyle>
            <a:lvl1pPr>
              <a:defRPr sz="4400"/>
            </a:lvl1pPr>
          </a:lstStyle>
          <a:p>
            <a:r>
              <a:rPr lang="en-US"/>
              <a:t>Briefing Topic Title Goes Here</a:t>
            </a:r>
          </a:p>
        </p:txBody>
      </p:sp>
    </p:spTree>
    <p:extLst>
      <p:ext uri="{BB962C8B-B14F-4D97-AF65-F5344CB8AC3E}">
        <p14:creationId xmlns:p14="http://schemas.microsoft.com/office/powerpoint/2010/main" val="3106548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sldNum" sz="quarter" idx="10"/>
          </p:nvPr>
        </p:nvSpPr>
        <p:spPr>
          <a:xfrm>
            <a:off x="6896941" y="6381750"/>
            <a:ext cx="2133600" cy="476250"/>
          </a:xfrm>
          <a:ln/>
        </p:spPr>
        <p:txBody>
          <a:bodyPr/>
          <a:lstStyle>
            <a:lvl1pPr>
              <a:defRPr/>
            </a:lvl1pPr>
          </a:lstStyle>
          <a:p>
            <a:pPr>
              <a:defRPr/>
            </a:pPr>
            <a:fld id="{62D6D4B2-7611-498F-8780-1EDC26277454}" type="slidenum">
              <a:rPr lang="en-US" smtClean="0">
                <a:solidFill>
                  <a:srgbClr val="000000"/>
                </a:solidFill>
              </a:rPr>
              <a:pPr>
                <a:defRPr/>
              </a:pPr>
              <a:t>‹#›</a:t>
            </a:fld>
            <a:endParaRPr lang="en-US" dirty="0">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10 February 2017</a:t>
            </a:fld>
            <a:endParaRPr lang="en-US" sz="1800">
              <a:solidFill>
                <a:srgbClr val="000000"/>
              </a:solidFill>
            </a:endParaRPr>
          </a:p>
        </p:txBody>
      </p:sp>
    </p:spTree>
    <p:extLst>
      <p:ext uri="{BB962C8B-B14F-4D97-AF65-F5344CB8AC3E}">
        <p14:creationId xmlns:p14="http://schemas.microsoft.com/office/powerpoint/2010/main" val="38820180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683EF015-741B-43DE-8A3A-BDAB0992138F}"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2E6BC4E5-C517-43F2-870E-64EFEEF1198A}" type="datetime3">
              <a:rPr lang="en-US" sz="1800">
                <a:solidFill>
                  <a:srgbClr val="000000"/>
                </a:solidFill>
              </a:rPr>
              <a:pPr fontAlgn="auto">
                <a:spcBef>
                  <a:spcPts val="0"/>
                </a:spcBef>
                <a:spcAft>
                  <a:spcPts val="0"/>
                </a:spcAft>
                <a:defRPr/>
              </a:pPr>
              <a:t>10 February 2017</a:t>
            </a:fld>
            <a:endParaRPr lang="en-US" sz="1800">
              <a:solidFill>
                <a:srgbClr val="000000"/>
              </a:solidFill>
            </a:endParaRPr>
          </a:p>
        </p:txBody>
      </p:sp>
    </p:spTree>
    <p:extLst>
      <p:ext uri="{BB962C8B-B14F-4D97-AF65-F5344CB8AC3E}">
        <p14:creationId xmlns:p14="http://schemas.microsoft.com/office/powerpoint/2010/main" val="3721483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0100"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1888"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04E23353-4FEE-4528-8A35-E06682B0B952}"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3C7A53D6-9E1F-476B-811C-8B0D7D6C129D}" type="datetime3">
              <a:rPr lang="en-US" sz="1800">
                <a:solidFill>
                  <a:srgbClr val="000000"/>
                </a:solidFill>
              </a:rPr>
              <a:pPr fontAlgn="auto">
                <a:spcBef>
                  <a:spcPts val="0"/>
                </a:spcBef>
                <a:spcAft>
                  <a:spcPts val="0"/>
                </a:spcAft>
                <a:defRPr/>
              </a:pPr>
              <a:t>10 February 2017</a:t>
            </a:fld>
            <a:endParaRPr lang="en-US" sz="1800">
              <a:solidFill>
                <a:srgbClr val="000000"/>
              </a:solidFill>
            </a:endParaRPr>
          </a:p>
        </p:txBody>
      </p:sp>
    </p:spTree>
    <p:extLst>
      <p:ext uri="{BB962C8B-B14F-4D97-AF65-F5344CB8AC3E}">
        <p14:creationId xmlns:p14="http://schemas.microsoft.com/office/powerpoint/2010/main" val="2518554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E8D331FD-6F1F-4D9B-AF9A-483E3CAF7677}" type="slidenum">
              <a:rPr lang="en-US">
                <a:solidFill>
                  <a:srgbClr val="000000"/>
                </a:solidFill>
              </a:rPr>
              <a:pPr>
                <a:defRPr/>
              </a:pPr>
              <a:t>‹#›</a:t>
            </a:fld>
            <a:endParaRPr lang="en-US">
              <a:solidFill>
                <a:srgbClr val="000000"/>
              </a:solidFill>
            </a:endParaRPr>
          </a:p>
        </p:txBody>
      </p:sp>
      <p:sp>
        <p:nvSpPr>
          <p:cNvPr id="8"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7620B285-4050-43FA-AADB-0920DF539A7F}" type="datetime3">
              <a:rPr lang="en-US" sz="1800">
                <a:solidFill>
                  <a:srgbClr val="000000"/>
                </a:solidFill>
              </a:rPr>
              <a:pPr fontAlgn="auto">
                <a:spcBef>
                  <a:spcPts val="0"/>
                </a:spcBef>
                <a:spcAft>
                  <a:spcPts val="0"/>
                </a:spcAft>
                <a:defRPr/>
              </a:pPr>
              <a:t>10 February 2017</a:t>
            </a:fld>
            <a:endParaRPr lang="en-US" sz="1800">
              <a:solidFill>
                <a:srgbClr val="000000"/>
              </a:solidFill>
            </a:endParaRPr>
          </a:p>
        </p:txBody>
      </p:sp>
    </p:spTree>
    <p:extLst>
      <p:ext uri="{BB962C8B-B14F-4D97-AF65-F5344CB8AC3E}">
        <p14:creationId xmlns:p14="http://schemas.microsoft.com/office/powerpoint/2010/main" val="3394242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7FF413A6-C1B6-4F62-8CFB-187CFCE2157E}" type="slidenum">
              <a:rPr lang="en-US">
                <a:solidFill>
                  <a:srgbClr val="000000"/>
                </a:solidFill>
              </a:rPr>
              <a:pPr>
                <a:defRPr/>
              </a:pPr>
              <a:t>‹#›</a:t>
            </a:fld>
            <a:endParaRPr lang="en-US">
              <a:solidFill>
                <a:srgbClr val="000000"/>
              </a:solidFill>
            </a:endParaRPr>
          </a:p>
        </p:txBody>
      </p:sp>
      <p:sp>
        <p:nvSpPr>
          <p:cNvPr id="4"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EA175A4-5690-4F6B-983E-B173AF56C5D4}" type="datetime3">
              <a:rPr lang="en-US" sz="1800">
                <a:solidFill>
                  <a:srgbClr val="000000"/>
                </a:solidFill>
              </a:rPr>
              <a:pPr fontAlgn="auto">
                <a:spcBef>
                  <a:spcPts val="0"/>
                </a:spcBef>
                <a:spcAft>
                  <a:spcPts val="0"/>
                </a:spcAft>
                <a:defRPr/>
              </a:pPr>
              <a:t>10 February 2017</a:t>
            </a:fld>
            <a:endParaRPr lang="en-US" sz="1800">
              <a:solidFill>
                <a:srgbClr val="000000"/>
              </a:solidFill>
            </a:endParaRPr>
          </a:p>
        </p:txBody>
      </p:sp>
    </p:spTree>
    <p:extLst>
      <p:ext uri="{BB962C8B-B14F-4D97-AF65-F5344CB8AC3E}">
        <p14:creationId xmlns:p14="http://schemas.microsoft.com/office/powerpoint/2010/main" val="1961932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4B30F739-B175-493E-BCB7-A2F184EDE3CD}" type="slidenum">
              <a:rPr lang="en-US">
                <a:solidFill>
                  <a:srgbClr val="000000"/>
                </a:solidFill>
              </a:rPr>
              <a:pPr>
                <a:defRPr/>
              </a:pPr>
              <a:t>‹#›</a:t>
            </a:fld>
            <a:endParaRPr lang="en-US">
              <a:solidFill>
                <a:srgbClr val="000000"/>
              </a:solidFill>
            </a:endParaRPr>
          </a:p>
        </p:txBody>
      </p:sp>
      <p:sp>
        <p:nvSpPr>
          <p:cNvPr id="3"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FB5E55D-52CC-4139-85F7-657F2B75D194}" type="datetime3">
              <a:rPr lang="en-US" sz="1800">
                <a:solidFill>
                  <a:srgbClr val="000000"/>
                </a:solidFill>
              </a:rPr>
              <a:pPr fontAlgn="auto">
                <a:spcBef>
                  <a:spcPts val="0"/>
                </a:spcBef>
                <a:spcAft>
                  <a:spcPts val="0"/>
                </a:spcAft>
                <a:defRPr/>
              </a:pPr>
              <a:t>10 February 2017</a:t>
            </a:fld>
            <a:endParaRPr lang="en-US" sz="1800">
              <a:solidFill>
                <a:srgbClr val="000000"/>
              </a:solidFill>
            </a:endParaRPr>
          </a:p>
        </p:txBody>
      </p:sp>
    </p:spTree>
    <p:extLst>
      <p:ext uri="{BB962C8B-B14F-4D97-AF65-F5344CB8AC3E}">
        <p14:creationId xmlns:p14="http://schemas.microsoft.com/office/powerpoint/2010/main" val="12789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AA4FB6B9-BF17-439A-AF11-BF4CD9B977CD}"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85EA206-6CCF-4F3A-B44D-6D7AD10113F2}" type="datetime3">
              <a:rPr lang="en-US" sz="1800">
                <a:solidFill>
                  <a:srgbClr val="000000"/>
                </a:solidFill>
              </a:rPr>
              <a:pPr fontAlgn="auto">
                <a:spcBef>
                  <a:spcPts val="0"/>
                </a:spcBef>
                <a:spcAft>
                  <a:spcPts val="0"/>
                </a:spcAft>
                <a:defRPr/>
              </a:pPr>
              <a:t>10 February 2017</a:t>
            </a:fld>
            <a:endParaRPr lang="en-US" sz="1800">
              <a:solidFill>
                <a:srgbClr val="000000"/>
              </a:solidFill>
            </a:endParaRPr>
          </a:p>
        </p:txBody>
      </p:sp>
    </p:spTree>
    <p:extLst>
      <p:ext uri="{BB962C8B-B14F-4D97-AF65-F5344CB8AC3E}">
        <p14:creationId xmlns:p14="http://schemas.microsoft.com/office/powerpoint/2010/main" val="394773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BB1F19-4BA3-4ED5-9FA4-8D8D35FFE7BA}" type="datetimeFigureOut">
              <a:rPr lang="en-US" smtClean="0">
                <a:solidFill>
                  <a:prstClr val="black">
                    <a:tint val="75000"/>
                  </a:prstClr>
                </a:solidFill>
              </a:rPr>
              <a:pPr/>
              <a:t>2/10/2017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8D7F36-4D84-4D9B-8FFC-A04433F0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95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49A2477-CE7E-45C6-B43D-4B971EC74F58}"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98E6776-D5C5-46E4-88B5-BCF57C743C82}" type="datetime3">
              <a:rPr lang="en-US" sz="1800">
                <a:solidFill>
                  <a:srgbClr val="000000"/>
                </a:solidFill>
              </a:rPr>
              <a:pPr fontAlgn="auto">
                <a:spcBef>
                  <a:spcPts val="0"/>
                </a:spcBef>
                <a:spcAft>
                  <a:spcPts val="0"/>
                </a:spcAft>
                <a:defRPr/>
              </a:pPr>
              <a:t>10 February 2017</a:t>
            </a:fld>
            <a:endParaRPr lang="en-US" sz="1800">
              <a:solidFill>
                <a:srgbClr val="000000"/>
              </a:solidFill>
            </a:endParaRPr>
          </a:p>
        </p:txBody>
      </p:sp>
    </p:spTree>
    <p:extLst>
      <p:ext uri="{BB962C8B-B14F-4D97-AF65-F5344CB8AC3E}">
        <p14:creationId xmlns:p14="http://schemas.microsoft.com/office/powerpoint/2010/main" val="3172452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567F1F5-194A-4EF4-8702-89EFF55C2EA8}"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144E03DF-8FF9-4CC1-81A9-7D65C03EA82B}" type="datetime3">
              <a:rPr lang="en-US" sz="1800">
                <a:solidFill>
                  <a:srgbClr val="000000"/>
                </a:solidFill>
              </a:rPr>
              <a:pPr fontAlgn="auto">
                <a:spcBef>
                  <a:spcPts val="0"/>
                </a:spcBef>
                <a:spcAft>
                  <a:spcPts val="0"/>
                </a:spcAft>
                <a:defRPr/>
              </a:pPr>
              <a:t>10 February 2017</a:t>
            </a:fld>
            <a:endParaRPr lang="en-US" sz="1800">
              <a:solidFill>
                <a:srgbClr val="000000"/>
              </a:solidFill>
            </a:endParaRPr>
          </a:p>
        </p:txBody>
      </p:sp>
    </p:spTree>
    <p:extLst>
      <p:ext uri="{BB962C8B-B14F-4D97-AF65-F5344CB8AC3E}">
        <p14:creationId xmlns:p14="http://schemas.microsoft.com/office/powerpoint/2010/main" val="1805733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5" y="76200"/>
            <a:ext cx="2032000" cy="5784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0100" y="76200"/>
            <a:ext cx="5946775" cy="5784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1B54694-5A4F-4DDE-A246-90E7B842FB9E}"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0DCB877-6D3E-4BCA-8EC7-D4670F81984A}" type="datetime3">
              <a:rPr lang="en-US" sz="1800">
                <a:solidFill>
                  <a:srgbClr val="000000"/>
                </a:solidFill>
              </a:rPr>
              <a:pPr fontAlgn="auto">
                <a:spcBef>
                  <a:spcPts val="0"/>
                </a:spcBef>
                <a:spcAft>
                  <a:spcPts val="0"/>
                </a:spcAft>
                <a:defRPr/>
              </a:pPr>
              <a:t>10 February 2017</a:t>
            </a:fld>
            <a:endParaRPr lang="en-US" sz="1800">
              <a:solidFill>
                <a:srgbClr val="000000"/>
              </a:solidFill>
            </a:endParaRPr>
          </a:p>
        </p:txBody>
      </p:sp>
    </p:spTree>
    <p:extLst>
      <p:ext uri="{BB962C8B-B14F-4D97-AF65-F5344CB8AC3E}">
        <p14:creationId xmlns:p14="http://schemas.microsoft.com/office/powerpoint/2010/main" val="2182098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1350" y="76200"/>
            <a:ext cx="6781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00100" y="1536700"/>
            <a:ext cx="8131175" cy="4324350"/>
          </a:xfrm>
        </p:spPr>
        <p:txBody>
          <a:bodyPr/>
          <a:lstStyle/>
          <a:p>
            <a:pPr lvl="0"/>
            <a:endParaRPr lang="en-US" noProof="0" smtClean="0"/>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4A63687-7E6C-4DE0-9BEB-8789448141D7}"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E43D8F38-5EEC-4D31-B27F-2563D8A07911}" type="datetime3">
              <a:rPr lang="en-US" sz="1800">
                <a:solidFill>
                  <a:srgbClr val="000000"/>
                </a:solidFill>
              </a:rPr>
              <a:pPr fontAlgn="auto">
                <a:spcBef>
                  <a:spcPts val="0"/>
                </a:spcBef>
                <a:spcAft>
                  <a:spcPts val="0"/>
                </a:spcAft>
                <a:defRPr/>
              </a:pPr>
              <a:t>10 February 2017</a:t>
            </a:fld>
            <a:endParaRPr lang="en-US" sz="1800">
              <a:solidFill>
                <a:srgbClr val="000000"/>
              </a:solidFill>
            </a:endParaRPr>
          </a:p>
        </p:txBody>
      </p:sp>
    </p:spTree>
    <p:extLst>
      <p:ext uri="{BB962C8B-B14F-4D97-AF65-F5344CB8AC3E}">
        <p14:creationId xmlns:p14="http://schemas.microsoft.com/office/powerpoint/2010/main" val="2267678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BB1F19-4BA3-4ED5-9FA4-8D8D35FFE7BA}" type="datetimeFigureOut">
              <a:rPr lang="en-US" smtClean="0">
                <a:solidFill>
                  <a:prstClr val="black">
                    <a:tint val="75000"/>
                  </a:prstClr>
                </a:solidFill>
              </a:rPr>
              <a:pPr/>
              <a:t>2/10/2017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8D7F36-4D84-4D9B-8FFC-A04433F0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158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BB1F19-4BA3-4ED5-9FA4-8D8D35FFE7BA}" type="datetimeFigureOut">
              <a:rPr lang="en-US" smtClean="0">
                <a:solidFill>
                  <a:prstClr val="black">
                    <a:tint val="75000"/>
                  </a:prstClr>
                </a:solidFill>
              </a:rPr>
              <a:pPr/>
              <a:t>2/10/2017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8D7F36-4D84-4D9B-8FFC-A04433F0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749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BB1F19-4BA3-4ED5-9FA4-8D8D35FFE7BA}" type="datetimeFigureOut">
              <a:rPr lang="en-US" smtClean="0">
                <a:solidFill>
                  <a:prstClr val="black">
                    <a:tint val="75000"/>
                  </a:prstClr>
                </a:solidFill>
              </a:rPr>
              <a:pPr/>
              <a:t>2/10/2017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D8D7F36-4D84-4D9B-8FFC-A04433F0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717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BB1F19-4BA3-4ED5-9FA4-8D8D35FFE7BA}" type="datetimeFigureOut">
              <a:rPr lang="en-US" smtClean="0">
                <a:solidFill>
                  <a:prstClr val="black">
                    <a:tint val="75000"/>
                  </a:prstClr>
                </a:solidFill>
              </a:rPr>
              <a:pPr/>
              <a:t>2/10/2017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D8D7F36-4D84-4D9B-8FFC-A04433F0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29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B1F19-4BA3-4ED5-9FA4-8D8D35FFE7BA}" type="datetimeFigureOut">
              <a:rPr lang="en-US" smtClean="0">
                <a:solidFill>
                  <a:prstClr val="black">
                    <a:tint val="75000"/>
                  </a:prstClr>
                </a:solidFill>
              </a:rPr>
              <a:pPr/>
              <a:t>2/10/2017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8D7F36-4D84-4D9B-8FFC-A04433F0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25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BB1F19-4BA3-4ED5-9FA4-8D8D35FFE7BA}" type="datetimeFigureOut">
              <a:rPr lang="en-US" smtClean="0">
                <a:solidFill>
                  <a:prstClr val="black">
                    <a:tint val="75000"/>
                  </a:prstClr>
                </a:solidFill>
              </a:rPr>
              <a:pPr/>
              <a:t>2/10/2017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8D7F36-4D84-4D9B-8FFC-A04433F0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674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BB1F19-4BA3-4ED5-9FA4-8D8D35FFE7BA}" type="datetimeFigureOut">
              <a:rPr lang="en-US" smtClean="0">
                <a:solidFill>
                  <a:prstClr val="black">
                    <a:tint val="75000"/>
                  </a:prstClr>
                </a:solidFill>
              </a:rPr>
              <a:pPr/>
              <a:t>2/10/2017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8D7F36-4D84-4D9B-8FFC-A04433F0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497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3BB1F19-4BA3-4ED5-9FA4-8D8D35FFE7BA}" type="datetimeFigureOut">
              <a:rPr lang="en-US" smtClean="0">
                <a:solidFill>
                  <a:prstClr val="black">
                    <a:tint val="75000"/>
                  </a:prstClr>
                </a:solidFill>
                <a:latin typeface="Calibri"/>
              </a:rPr>
              <a:pPr fontAlgn="auto">
                <a:spcBef>
                  <a:spcPts val="0"/>
                </a:spcBef>
                <a:spcAft>
                  <a:spcPts val="0"/>
                </a:spcAft>
              </a:pPr>
              <a:t>2/10/2017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D8D7F36-4D84-4D9B-8FFC-A04433F045BE}"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049919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00100" y="1536700"/>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7" name="Rectangle 2"/>
          <p:cNvSpPr>
            <a:spLocks noGrp="1" noChangeArrowheads="1"/>
          </p:cNvSpPr>
          <p:nvPr>
            <p:ph type="title"/>
          </p:nvPr>
        </p:nvSpPr>
        <p:spPr bwMode="auto">
          <a:xfrm>
            <a:off x="1911350" y="762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9" name="Line 1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041" name="Line 17"/>
          <p:cNvSpPr>
            <a:spLocks noChangeShapeType="1"/>
          </p:cNvSpPr>
          <p:nvPr/>
        </p:nvSpPr>
        <p:spPr bwMode="auto">
          <a:xfrm>
            <a:off x="422275" y="1414463"/>
            <a:ext cx="8382000" cy="0"/>
          </a:xfrm>
          <a:prstGeom prst="line">
            <a:avLst/>
          </a:prstGeom>
          <a:noFill/>
          <a:ln w="57150">
            <a:solidFill>
              <a:srgbClr val="0C2D83"/>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067" name="Text Box 43"/>
          <p:cNvSpPr txBox="1">
            <a:spLocks noChangeArrowheads="1"/>
          </p:cNvSpPr>
          <p:nvPr userDrawn="1"/>
        </p:nvSpPr>
        <p:spPr bwMode="auto">
          <a:xfrm>
            <a:off x="1295400" y="6491288"/>
            <a:ext cx="6553200" cy="336550"/>
          </a:xfrm>
          <a:prstGeom prst="rect">
            <a:avLst/>
          </a:prstGeom>
          <a:noFill/>
          <a:ln w="9525">
            <a:noFill/>
            <a:miter lim="800000"/>
            <a:headEnd/>
            <a:tailEnd/>
          </a:ln>
          <a:effectLst/>
        </p:spPr>
        <p:txBody>
          <a:bodyPr>
            <a:spAutoFit/>
          </a:bodyPr>
          <a:lstStyle/>
          <a:p>
            <a:pPr algn="ctr" fontAlgn="auto">
              <a:spcAft>
                <a:spcPts val="0"/>
              </a:spcAft>
              <a:defRPr/>
            </a:pPr>
            <a:r>
              <a:rPr lang="en-US" sz="1600" b="1" i="1">
                <a:solidFill>
                  <a:srgbClr val="000000"/>
                </a:solidFill>
                <a:latin typeface="Century Schoolbook" pitchFamily="18" charset="0"/>
              </a:rPr>
              <a:t>I n t e g r i t y  -  S e r v i c e  -  E x c e l </a:t>
            </a:r>
            <a:r>
              <a:rPr lang="en-US" sz="1600" b="1" i="1" dirty="0" err="1">
                <a:solidFill>
                  <a:srgbClr val="000000"/>
                </a:solidFill>
                <a:latin typeface="Century Schoolbook" pitchFamily="18" charset="0"/>
              </a:rPr>
              <a:t>l</a:t>
            </a:r>
            <a:r>
              <a:rPr lang="en-US" sz="1600" b="1" i="1" dirty="0">
                <a:solidFill>
                  <a:srgbClr val="000000"/>
                </a:solidFill>
                <a:latin typeface="Century Schoolbook" pitchFamily="18" charset="0"/>
              </a:rPr>
              <a:t> e n c e</a:t>
            </a:r>
          </a:p>
        </p:txBody>
      </p:sp>
      <p:sp>
        <p:nvSpPr>
          <p:cNvPr id="1068" name="Rectangle 44"/>
          <p:cNvSpPr>
            <a:spLocks noGrp="1" noChangeArrowheads="1"/>
          </p:cNvSpPr>
          <p:nvPr>
            <p:ph type="sldNum" sz="quarter" idx="4"/>
          </p:nvPr>
        </p:nvSpPr>
        <p:spPr bwMode="auto">
          <a:xfrm>
            <a:off x="6910388" y="62531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atin typeface="Times New Roman" pitchFamily="18" charset="0"/>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49C0791-D0EA-4F3B-9503-D0DBAFE8CE0E}" type="slidenum">
              <a:rPr lang="en-US" sz="1800">
                <a:solidFill>
                  <a:srgbClr val="000000"/>
                </a:solidFill>
              </a:rPr>
              <a:pPr fontAlgn="auto">
                <a:spcBef>
                  <a:spcPts val="0"/>
                </a:spcBef>
                <a:spcAft>
                  <a:spcPts val="0"/>
                </a:spcAft>
                <a:defRPr/>
              </a:pPr>
              <a:t>‹#›</a:t>
            </a:fld>
            <a:endParaRPr lang="en-US" sz="1800">
              <a:solidFill>
                <a:srgbClr val="000000"/>
              </a:solidFill>
            </a:endParaRPr>
          </a:p>
        </p:txBody>
      </p:sp>
      <p:pic>
        <p:nvPicPr>
          <p:cNvPr id="9" name="Picture 2" descr="C:\Users\Ashley.Murphy\Desktop\USAFA%20Logo%20v%203%20line%20CMYK.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62601" y="76202"/>
            <a:ext cx="1065031" cy="1213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1960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p:txStyles>
    <p:titleStyle>
      <a:lvl1pPr algn="r" rtl="0" eaLnBrk="0" fontAlgn="base" hangingPunct="0">
        <a:spcBef>
          <a:spcPct val="0"/>
        </a:spcBef>
        <a:spcAft>
          <a:spcPct val="0"/>
        </a:spcAft>
        <a:defRPr sz="3600" b="1">
          <a:solidFill>
            <a:srgbClr val="0C2D83"/>
          </a:solidFill>
          <a:latin typeface="+mj-lt"/>
          <a:ea typeface="+mj-ea"/>
          <a:cs typeface="+mj-cs"/>
        </a:defRPr>
      </a:lvl1pPr>
      <a:lvl2pPr algn="r" rtl="0" eaLnBrk="0" fontAlgn="base" hangingPunct="0">
        <a:spcBef>
          <a:spcPct val="0"/>
        </a:spcBef>
        <a:spcAft>
          <a:spcPct val="0"/>
        </a:spcAft>
        <a:defRPr sz="3600" b="1">
          <a:solidFill>
            <a:srgbClr val="0C2D83"/>
          </a:solidFill>
          <a:latin typeface="Arial" pitchFamily="34" charset="0"/>
        </a:defRPr>
      </a:lvl2pPr>
      <a:lvl3pPr algn="r" rtl="0" eaLnBrk="0" fontAlgn="base" hangingPunct="0">
        <a:spcBef>
          <a:spcPct val="0"/>
        </a:spcBef>
        <a:spcAft>
          <a:spcPct val="0"/>
        </a:spcAft>
        <a:defRPr sz="3600" b="1">
          <a:solidFill>
            <a:srgbClr val="0C2D83"/>
          </a:solidFill>
          <a:latin typeface="Arial" pitchFamily="34" charset="0"/>
        </a:defRPr>
      </a:lvl3pPr>
      <a:lvl4pPr algn="r" rtl="0" eaLnBrk="0" fontAlgn="base" hangingPunct="0">
        <a:spcBef>
          <a:spcPct val="0"/>
        </a:spcBef>
        <a:spcAft>
          <a:spcPct val="0"/>
        </a:spcAft>
        <a:defRPr sz="3600" b="1">
          <a:solidFill>
            <a:srgbClr val="0C2D83"/>
          </a:solidFill>
          <a:latin typeface="Arial" pitchFamily="34" charset="0"/>
        </a:defRPr>
      </a:lvl4pPr>
      <a:lvl5pPr algn="r" rtl="0" eaLnBrk="0" fontAlgn="base" hangingPunct="0">
        <a:spcBef>
          <a:spcPct val="0"/>
        </a:spcBef>
        <a:spcAft>
          <a:spcPct val="0"/>
        </a:spcAft>
        <a:defRPr sz="3600" b="1">
          <a:solidFill>
            <a:srgbClr val="0C2D83"/>
          </a:solidFill>
          <a:latin typeface="Arial" pitchFamily="34" charset="0"/>
        </a:defRPr>
      </a:lvl5pPr>
      <a:lvl6pPr marL="457200" algn="r" rtl="0" eaLnBrk="0" fontAlgn="base" hangingPunct="0">
        <a:spcBef>
          <a:spcPct val="0"/>
        </a:spcBef>
        <a:spcAft>
          <a:spcPct val="0"/>
        </a:spcAft>
        <a:defRPr sz="3600" b="1">
          <a:solidFill>
            <a:srgbClr val="0C2D83"/>
          </a:solidFill>
          <a:latin typeface="Arial" pitchFamily="34" charset="0"/>
        </a:defRPr>
      </a:lvl6pPr>
      <a:lvl7pPr marL="914400" algn="r" rtl="0" eaLnBrk="0" fontAlgn="base" hangingPunct="0">
        <a:spcBef>
          <a:spcPct val="0"/>
        </a:spcBef>
        <a:spcAft>
          <a:spcPct val="0"/>
        </a:spcAft>
        <a:defRPr sz="3600" b="1">
          <a:solidFill>
            <a:srgbClr val="0C2D83"/>
          </a:solidFill>
          <a:latin typeface="Arial" pitchFamily="34" charset="0"/>
        </a:defRPr>
      </a:lvl7pPr>
      <a:lvl8pPr marL="1371600" algn="r" rtl="0" eaLnBrk="0" fontAlgn="base" hangingPunct="0">
        <a:spcBef>
          <a:spcPct val="0"/>
        </a:spcBef>
        <a:spcAft>
          <a:spcPct val="0"/>
        </a:spcAft>
        <a:defRPr sz="3600" b="1">
          <a:solidFill>
            <a:srgbClr val="0C2D83"/>
          </a:solidFill>
          <a:latin typeface="Arial" pitchFamily="34" charset="0"/>
        </a:defRPr>
      </a:lvl8pPr>
      <a:lvl9pPr marL="1828800" algn="r" rtl="0" eaLnBrk="0" fontAlgn="base" hangingPunct="0">
        <a:spcBef>
          <a:spcPct val="0"/>
        </a:spcBef>
        <a:spcAft>
          <a:spcPct val="0"/>
        </a:spcAft>
        <a:defRPr sz="3600" b="1">
          <a:solidFill>
            <a:srgbClr val="0C2D83"/>
          </a:solidFill>
          <a:latin typeface="Arial" pitchFamily="34"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ece.ninja/383/lecture/code/lab2_pack.vhdl"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hyperlink" Target="http://ece.ninja/383/lab/lab2/code/Lab2.xdc" TargetMode="External"/><Relationship Id="rId3" Type="http://schemas.openxmlformats.org/officeDocument/2006/relationships/hyperlink" Target="http://ece.ninja/383/lab/lab2/code/Lab2_datapath_tb.vhd" TargetMode="External"/><Relationship Id="rId7" Type="http://schemas.openxmlformats.org/officeDocument/2006/relationships/hyperlink" Target="http://ece.ninja/383/lab/lab2/code/TWICtl.vhd" TargetMode="External"/><Relationship Id="rId2" Type="http://schemas.openxmlformats.org/officeDocument/2006/relationships/hyperlink" Target="http://ece.ninja/383/lab/lab2/code/lab2.vhd" TargetMode="External"/><Relationship Id="rId1" Type="http://schemas.openxmlformats.org/officeDocument/2006/relationships/slideLayout" Target="../slideLayouts/slideLayout13.xml"/><Relationship Id="rId6" Type="http://schemas.openxmlformats.org/officeDocument/2006/relationships/hyperlink" Target="http://ece.ninja/383/lab/lab2/code/audio_init.v" TargetMode="External"/><Relationship Id="rId5" Type="http://schemas.openxmlformats.org/officeDocument/2006/relationships/hyperlink" Target="http://ece.ninja/383/lab/lab2/code/i2s_ctl.vhd" TargetMode="External"/><Relationship Id="rId4" Type="http://schemas.openxmlformats.org/officeDocument/2006/relationships/hyperlink" Target="http://ece.ninja/383/lab/lab2/code/Audio_Codec_Wrapper.vhd"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keuwl.com/FunctionGenerator"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www.analog.com/media/en/technical-documentation/data-sheets/ADAU1761.pdf"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4"/>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lIns="91440" tIns="45720" rIns="91440" bIns="45720" anchor="ctr"/>
          <a:lstStyle/>
          <a:p>
            <a:pPr algn="ctr" eaLnBrk="0" hangingPunct="0">
              <a:spcBef>
                <a:spcPct val="0"/>
              </a:spcBef>
              <a:defRPr/>
            </a:pPr>
            <a:endParaRPr lang="en-US" sz="1400" dirty="0">
              <a:solidFill>
                <a:srgbClr val="000000"/>
              </a:solidFill>
              <a:latin typeface="Arial" charset="0"/>
            </a:endParaRPr>
          </a:p>
        </p:txBody>
      </p:sp>
      <p:sp>
        <p:nvSpPr>
          <p:cNvPr id="8" name="Rectangle 13"/>
          <p:cNvSpPr txBox="1">
            <a:spLocks noChangeArrowheads="1"/>
          </p:cNvSpPr>
          <p:nvPr/>
        </p:nvSpPr>
        <p:spPr bwMode="auto">
          <a:xfrm>
            <a:off x="3070748" y="1774211"/>
            <a:ext cx="5581888" cy="28540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4400" b="1">
                <a:solidFill>
                  <a:srgbClr val="0C2D83"/>
                </a:solidFill>
                <a:effectLst>
                  <a:outerShdw blurRad="38100" dist="38100" dir="2700000" algn="tl">
                    <a:srgbClr val="000000">
                      <a:alpha val="43137"/>
                    </a:srgbClr>
                  </a:outerShdw>
                </a:effectLst>
                <a:latin typeface="+mj-lt"/>
                <a:ea typeface="+mj-ea"/>
                <a:cs typeface="+mj-cs"/>
              </a:defRPr>
            </a:lvl1pPr>
            <a:lvl2pPr algn="r" rtl="0" eaLnBrk="0" fontAlgn="base" hangingPunct="0">
              <a:spcBef>
                <a:spcPct val="0"/>
              </a:spcBef>
              <a:spcAft>
                <a:spcPct val="0"/>
              </a:spcAft>
              <a:defRPr sz="3600" b="1">
                <a:solidFill>
                  <a:srgbClr val="0C2D83"/>
                </a:solidFill>
                <a:latin typeface="Arial" charset="0"/>
              </a:defRPr>
            </a:lvl2pPr>
            <a:lvl3pPr algn="r" rtl="0" eaLnBrk="0" fontAlgn="base" hangingPunct="0">
              <a:spcBef>
                <a:spcPct val="0"/>
              </a:spcBef>
              <a:spcAft>
                <a:spcPct val="0"/>
              </a:spcAft>
              <a:defRPr sz="3600" b="1">
                <a:solidFill>
                  <a:srgbClr val="0C2D83"/>
                </a:solidFill>
                <a:latin typeface="Arial" charset="0"/>
              </a:defRPr>
            </a:lvl3pPr>
            <a:lvl4pPr algn="r" rtl="0" eaLnBrk="0" fontAlgn="base" hangingPunct="0">
              <a:spcBef>
                <a:spcPct val="0"/>
              </a:spcBef>
              <a:spcAft>
                <a:spcPct val="0"/>
              </a:spcAft>
              <a:defRPr sz="3600" b="1">
                <a:solidFill>
                  <a:srgbClr val="0C2D83"/>
                </a:solidFill>
                <a:latin typeface="Arial" charset="0"/>
              </a:defRPr>
            </a:lvl4pPr>
            <a:lvl5pPr algn="r" rtl="0" eaLnBrk="0" fontAlgn="base" hangingPunct="0">
              <a:spcBef>
                <a:spcPct val="0"/>
              </a:spcBef>
              <a:spcAft>
                <a:spcPct val="0"/>
              </a:spcAft>
              <a:defRPr sz="3600" b="1">
                <a:solidFill>
                  <a:srgbClr val="0C2D83"/>
                </a:solidFill>
                <a:latin typeface="Arial" charset="0"/>
              </a:defRPr>
            </a:lvl5pPr>
            <a:lvl6pPr marL="457200" algn="r" rtl="0" fontAlgn="base">
              <a:spcBef>
                <a:spcPct val="0"/>
              </a:spcBef>
              <a:spcAft>
                <a:spcPct val="0"/>
              </a:spcAft>
              <a:defRPr sz="3600" b="1">
                <a:solidFill>
                  <a:srgbClr val="0C2D83"/>
                </a:solidFill>
                <a:latin typeface="Arial" charset="0"/>
              </a:defRPr>
            </a:lvl6pPr>
            <a:lvl7pPr marL="914400" algn="r" rtl="0" fontAlgn="base">
              <a:spcBef>
                <a:spcPct val="0"/>
              </a:spcBef>
              <a:spcAft>
                <a:spcPct val="0"/>
              </a:spcAft>
              <a:defRPr sz="3600" b="1">
                <a:solidFill>
                  <a:srgbClr val="0C2D83"/>
                </a:solidFill>
                <a:latin typeface="Arial" charset="0"/>
              </a:defRPr>
            </a:lvl7pPr>
            <a:lvl8pPr marL="1371600" algn="r" rtl="0" fontAlgn="base">
              <a:spcBef>
                <a:spcPct val="0"/>
              </a:spcBef>
              <a:spcAft>
                <a:spcPct val="0"/>
              </a:spcAft>
              <a:defRPr sz="3600" b="1">
                <a:solidFill>
                  <a:srgbClr val="0C2D83"/>
                </a:solidFill>
                <a:latin typeface="Arial" charset="0"/>
              </a:defRPr>
            </a:lvl8pPr>
            <a:lvl9pPr marL="1828800" algn="r" rtl="0" fontAlgn="base">
              <a:spcBef>
                <a:spcPct val="0"/>
              </a:spcBef>
              <a:spcAft>
                <a:spcPct val="0"/>
              </a:spcAft>
              <a:defRPr sz="3600" b="1">
                <a:solidFill>
                  <a:srgbClr val="0C2D83"/>
                </a:solidFill>
                <a:latin typeface="Arial" charset="0"/>
              </a:defRPr>
            </a:lvl9pPr>
          </a:lstStyle>
          <a:p>
            <a:pPr algn="ctr"/>
            <a:r>
              <a:rPr lang="en-US" sz="4000" kern="0" dirty="0">
                <a:effectLst/>
                <a:latin typeface="Trebuchet MS" panose="020B0603020202020204" pitchFamily="34" charset="0"/>
              </a:rPr>
              <a:t>ECE 383 – Embedded Computer Systems II</a:t>
            </a:r>
            <a:br>
              <a:rPr lang="en-US" sz="4000" kern="0" dirty="0">
                <a:effectLst/>
                <a:latin typeface="Trebuchet MS" panose="020B0603020202020204" pitchFamily="34" charset="0"/>
              </a:rPr>
            </a:br>
            <a:r>
              <a:rPr lang="en-US" sz="3600" kern="0" dirty="0">
                <a:effectLst/>
                <a:latin typeface="Trebuchet MS" panose="020B0603020202020204" pitchFamily="34" charset="0"/>
              </a:rPr>
              <a:t>Lecture </a:t>
            </a:r>
            <a:r>
              <a:rPr lang="en-US" sz="3600" kern="0" dirty="0" smtClean="0">
                <a:effectLst/>
                <a:latin typeface="Trebuchet MS" panose="020B0603020202020204" pitchFamily="34" charset="0"/>
              </a:rPr>
              <a:t>13 </a:t>
            </a:r>
            <a:r>
              <a:rPr lang="en-US" sz="3600" kern="0" dirty="0">
                <a:effectLst/>
                <a:latin typeface="Trebuchet MS" panose="020B0603020202020204" pitchFamily="34" charset="0"/>
              </a:rPr>
              <a:t>– Lab 2 – Data Acquisition, Storage and Display</a:t>
            </a:r>
          </a:p>
        </p:txBody>
      </p:sp>
      <p:sp>
        <p:nvSpPr>
          <p:cNvPr id="6" name="Slide Number Placeholder 21"/>
          <p:cNvSpPr txBox="1">
            <a:spLocks/>
          </p:cNvSpPr>
          <p:nvPr/>
        </p:nvSpPr>
        <p:spPr>
          <a:xfrm>
            <a:off x="8551335" y="6521450"/>
            <a:ext cx="592667" cy="336550"/>
          </a:xfrm>
          <a:prstGeom prst="rect">
            <a:avLst/>
          </a:prstGeom>
        </p:spPr>
        <p:txBody>
          <a:bodyPr lIns="91440" tIns="45720" rIns="91440" bIns="45720"/>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a:defRPr/>
            </a:pPr>
            <a:fld id="{D7580031-58D8-4E1D-BF97-18519902E6F9}" type="slidenum">
              <a:rPr lang="en-US" smtClean="0">
                <a:solidFill>
                  <a:srgbClr val="000000"/>
                </a:solidFill>
                <a:latin typeface="Trebuchet MS" panose="020B0603020202020204" pitchFamily="34" charset="0"/>
              </a:rPr>
              <a:pPr algn="ctr">
                <a:defRPr/>
              </a:pPr>
              <a:t>1</a:t>
            </a:fld>
            <a:endParaRPr lang="en-US" dirty="0">
              <a:solidFill>
                <a:srgbClr val="000000"/>
              </a:solidFill>
              <a:latin typeface="Trebuchet MS" panose="020B0603020202020204" pitchFamily="34" charset="0"/>
            </a:endParaRPr>
          </a:p>
        </p:txBody>
      </p:sp>
      <p:sp>
        <p:nvSpPr>
          <p:cNvPr id="5" name="Line 14"/>
          <p:cNvSpPr>
            <a:spLocks noChangeShapeType="1"/>
          </p:cNvSpPr>
          <p:nvPr/>
        </p:nvSpPr>
        <p:spPr bwMode="auto">
          <a:xfrm>
            <a:off x="382200" y="6316000"/>
            <a:ext cx="8382000" cy="0"/>
          </a:xfrm>
          <a:prstGeom prst="line">
            <a:avLst/>
          </a:prstGeom>
          <a:noFill/>
          <a:ln w="57150">
            <a:solidFill>
              <a:schemeClr val="bg1">
                <a:lumMod val="65000"/>
              </a:schemeClr>
            </a:solidFill>
            <a:round/>
            <a:headEnd/>
            <a:tailEnd/>
          </a:ln>
          <a:effectLst/>
        </p:spPr>
        <p:txBody>
          <a:bodyPr wrap="none" lIns="91440" tIns="45720" rIns="91440" bIns="45720" anchor="ctr"/>
          <a:lstStyle/>
          <a:p>
            <a:pPr algn="ctr" eaLnBrk="0" hangingPunct="0">
              <a:spcBef>
                <a:spcPct val="0"/>
              </a:spcBef>
              <a:defRPr/>
            </a:pPr>
            <a:endParaRPr lang="en-US" sz="1400" dirty="0">
              <a:solidFill>
                <a:srgbClr val="000000"/>
              </a:solidFill>
              <a:latin typeface="Arial" charset="0"/>
            </a:endParaRPr>
          </a:p>
        </p:txBody>
      </p:sp>
      <p:sp>
        <p:nvSpPr>
          <p:cNvPr id="7" name="Line 14"/>
          <p:cNvSpPr>
            <a:spLocks noChangeShapeType="1"/>
          </p:cNvSpPr>
          <p:nvPr/>
        </p:nvSpPr>
        <p:spPr bwMode="auto">
          <a:xfrm>
            <a:off x="382200" y="1567588"/>
            <a:ext cx="8382000" cy="0"/>
          </a:xfrm>
          <a:prstGeom prst="line">
            <a:avLst/>
          </a:prstGeom>
          <a:noFill/>
          <a:ln w="57150">
            <a:solidFill>
              <a:schemeClr val="bg1">
                <a:lumMod val="65000"/>
              </a:schemeClr>
            </a:solidFill>
            <a:round/>
            <a:headEnd/>
            <a:tailEnd/>
          </a:ln>
          <a:effectLst/>
        </p:spPr>
        <p:txBody>
          <a:bodyPr wrap="none" lIns="91440" tIns="45720" rIns="91440" bIns="45720" anchor="ctr"/>
          <a:lstStyle/>
          <a:p>
            <a:pPr algn="ctr" eaLnBrk="0" hangingPunct="0">
              <a:spcBef>
                <a:spcPct val="0"/>
              </a:spcBef>
              <a:defRPr/>
            </a:pPr>
            <a:endParaRPr lang="en-US" sz="1400" dirty="0">
              <a:solidFill>
                <a:srgbClr val="000000"/>
              </a:solidFill>
              <a:latin typeface="Arial" charset="0"/>
            </a:endParaRPr>
          </a:p>
        </p:txBody>
      </p:sp>
      <p:sp>
        <p:nvSpPr>
          <p:cNvPr id="9" name="Rectangle 10"/>
          <p:cNvSpPr>
            <a:spLocks noGrp="1" noChangeArrowheads="1"/>
          </p:cNvSpPr>
          <p:nvPr>
            <p:ph type="subTitle" idx="1"/>
          </p:nvPr>
        </p:nvSpPr>
        <p:spPr>
          <a:xfrm>
            <a:off x="4159624" y="4743733"/>
            <a:ext cx="4508500" cy="1489075"/>
          </a:xfrm>
        </p:spPr>
        <p:txBody>
          <a:bodyPr anchor="ctr">
            <a:normAutofit lnSpcReduction="10000"/>
          </a:bodyPr>
          <a:lstStyle>
            <a:lvl1pPr marL="0" indent="0" algn="r">
              <a:buFont typeface="Wingdings" pitchFamily="2" charset="2"/>
              <a:buNone/>
              <a:defRPr/>
            </a:lvl1pPr>
          </a:lstStyle>
          <a:p>
            <a:r>
              <a:rPr lang="en-US" dirty="0" smtClean="0"/>
              <a:t>Maj Jeffrey </a:t>
            </a:r>
            <a:r>
              <a:rPr lang="en-US" dirty="0"/>
              <a:t>Falkinburg</a:t>
            </a:r>
            <a:br>
              <a:rPr lang="en-US" dirty="0"/>
            </a:br>
            <a:r>
              <a:rPr lang="en-US" dirty="0"/>
              <a:t>Room 2E46E</a:t>
            </a:r>
            <a:br>
              <a:rPr lang="en-US" dirty="0"/>
            </a:br>
            <a:r>
              <a:rPr lang="en-US" dirty="0" smtClean="0"/>
              <a:t>333-9193</a:t>
            </a:r>
          </a:p>
        </p:txBody>
      </p:sp>
      <p:pic>
        <p:nvPicPr>
          <p:cNvPr id="1026" name="Picture 2" descr="https://sharepoint.usafa.edu/hq/CM/Shared%20Documents/Logo/USAFA%20Logo%20v%203%20line%20CMY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12" y="2281517"/>
            <a:ext cx="2973096" cy="338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006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ADAU1761 </a:t>
            </a:r>
            <a:r>
              <a:rPr lang="en-US" dirty="0" err="1"/>
              <a:t>SigmaDSP</a:t>
            </a:r>
            <a:r>
              <a:rPr lang="en-US" dirty="0"/>
              <a:t> Audio </a:t>
            </a:r>
            <a:r>
              <a:rPr lang="en-US" dirty="0" smtClean="0"/>
              <a:t>Codec</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66536473"/>
              </p:ext>
            </p:extLst>
          </p:nvPr>
        </p:nvGraphicFramePr>
        <p:xfrm>
          <a:off x="526434" y="3935108"/>
          <a:ext cx="8131176" cy="1791783"/>
        </p:xfrm>
        <a:graphic>
          <a:graphicData uri="http://schemas.openxmlformats.org/drawingml/2006/table">
            <a:tbl>
              <a:tblPr/>
              <a:tblGrid>
                <a:gridCol w="2032794"/>
                <a:gridCol w="2032794"/>
                <a:gridCol w="2032794"/>
                <a:gridCol w="2032794"/>
              </a:tblGrid>
              <a:tr h="255969">
                <a:tc gridSpan="2">
                  <a:txBody>
                    <a:bodyPr/>
                    <a:lstStyle/>
                    <a:p>
                      <a:pPr algn="l" fontAlgn="t"/>
                      <a:r>
                        <a:rPr lang="en-US" sz="1300" dirty="0" smtClean="0">
                          <a:effectLst/>
                        </a:rPr>
                        <a:t>Input </a:t>
                      </a:r>
                      <a:r>
                        <a:rPr lang="en-US" sz="1300" dirty="0">
                          <a:effectLst/>
                        </a:rPr>
                        <a:t>Value</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hMerge="1">
                  <a:txBody>
                    <a:bodyPr/>
                    <a:lstStyle/>
                    <a:p>
                      <a:endParaRPr lang="en-US"/>
                    </a:p>
                  </a:txBody>
                  <a:tcPr/>
                </a:tc>
                <a:tc gridSpan="2">
                  <a:txBody>
                    <a:bodyPr/>
                    <a:lstStyle/>
                    <a:p>
                      <a:pPr algn="l" fontAlgn="t"/>
                      <a:r>
                        <a:rPr lang="en-US" sz="1300">
                          <a:effectLst/>
                        </a:rPr>
                        <a:t>Ouput Value</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hMerge="1">
                  <a:txBody>
                    <a:bodyPr/>
                    <a:lstStyle/>
                    <a:p>
                      <a:endParaRPr lang="en-US"/>
                    </a:p>
                  </a:txBody>
                  <a:tcPr/>
                </a:tc>
              </a:tr>
              <a:tr h="255969">
                <a:tc>
                  <a:txBody>
                    <a:bodyPr/>
                    <a:lstStyle/>
                    <a:p>
                      <a:pPr algn="l" fontAlgn="t"/>
                      <a:r>
                        <a:rPr lang="en-US" sz="1300" dirty="0">
                          <a:effectLst/>
                        </a:rPr>
                        <a:t>2's complement</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2's value</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unsigned</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unsigned value</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55969">
                <a:tc>
                  <a:txBody>
                    <a:bodyPr/>
                    <a:lstStyle/>
                    <a:p>
                      <a:pPr algn="l" fontAlgn="t"/>
                      <a:r>
                        <a:rPr lang="en-US" sz="1300">
                          <a:effectLst/>
                        </a:rPr>
                        <a:t>100...000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-131072</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000...000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r>
              <a:tr h="255969">
                <a:tc>
                  <a:txBody>
                    <a:bodyPr/>
                    <a:lstStyle/>
                    <a:p>
                      <a:pPr algn="l" fontAlgn="t"/>
                      <a:r>
                        <a:rPr lang="en-US" sz="1300">
                          <a:effectLst/>
                        </a:rPr>
                        <a:t>111...111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011...111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131071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55969">
                <a:tc>
                  <a:txBody>
                    <a:bodyPr/>
                    <a:lstStyle/>
                    <a:p>
                      <a:pPr algn="l" fontAlgn="t"/>
                      <a:r>
                        <a:rPr lang="en-US" sz="1300">
                          <a:effectLst/>
                        </a:rPr>
                        <a:t>000...000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100...000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131072</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r>
              <a:tr h="255969">
                <a:tc>
                  <a:txBody>
                    <a:bodyPr/>
                    <a:lstStyle/>
                    <a:p>
                      <a:pPr algn="l" fontAlgn="t"/>
                      <a:r>
                        <a:rPr lang="en-US" sz="1300">
                          <a:effectLst/>
                        </a:rPr>
                        <a:t>000...001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100...001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131073</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55969">
                <a:tc>
                  <a:txBody>
                    <a:bodyPr/>
                    <a:lstStyle/>
                    <a:p>
                      <a:pPr algn="l" fontAlgn="t"/>
                      <a:r>
                        <a:rPr lang="en-US" sz="1300">
                          <a:effectLst/>
                        </a:rPr>
                        <a:t>011...111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131071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a:effectLst/>
                        </a:rPr>
                        <a:t>111...111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a:effectLst/>
                        </a:rPr>
                        <a:t>262143</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r>
            </a:tbl>
          </a:graphicData>
        </a:graphic>
      </p:graphicFrame>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10</a:t>
            </a:fld>
            <a:endParaRPr lang="en-US" dirty="0">
              <a:solidFill>
                <a:srgbClr val="000000"/>
              </a:solidFill>
            </a:endParaRPr>
          </a:p>
        </p:txBody>
      </p:sp>
      <p:sp>
        <p:nvSpPr>
          <p:cNvPr id="8" name="Content Placeholder 3"/>
          <p:cNvSpPr txBox="1">
            <a:spLocks/>
          </p:cNvSpPr>
          <p:nvPr/>
        </p:nvSpPr>
        <p:spPr bwMode="auto">
          <a:xfrm>
            <a:off x="581736" y="1523052"/>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b="0" kern="0" dirty="0" smtClean="0"/>
              <a:t>2. Convert </a:t>
            </a:r>
            <a:r>
              <a:rPr lang="en-US" b="0" dirty="0" err="1" smtClean="0"/>
              <a:t>L_bus_out</a:t>
            </a:r>
            <a:r>
              <a:rPr lang="en-US" b="0" dirty="0" smtClean="0"/>
              <a:t> </a:t>
            </a:r>
            <a:r>
              <a:rPr lang="en-US" b="0" dirty="0"/>
              <a:t>signal is to send it, in an unsigned format, to be stored in the block ram (BRAM). </a:t>
            </a:r>
            <a:endParaRPr lang="en-US" b="0" kern="0" dirty="0"/>
          </a:p>
        </p:txBody>
      </p:sp>
    </p:spTree>
    <p:extLst>
      <p:ext uri="{BB962C8B-B14F-4D97-AF65-F5344CB8AC3E}">
        <p14:creationId xmlns:p14="http://schemas.microsoft.com/office/powerpoint/2010/main" val="4200378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t>
            </a:r>
            <a:r>
              <a:rPr lang="en-US" dirty="0" err="1" smtClean="0"/>
              <a:t>Datapath</a:t>
            </a: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11</a:t>
            </a:fld>
            <a:endParaRPr lang="en-US" dirty="0">
              <a:solidFill>
                <a:srgbClr val="000000"/>
              </a:solidFill>
            </a:endParaRPr>
          </a:p>
        </p:txBody>
      </p:sp>
      <p:sp>
        <p:nvSpPr>
          <p:cNvPr id="8" name="Content Placeholder 3"/>
          <p:cNvSpPr txBox="1">
            <a:spLocks/>
          </p:cNvSpPr>
          <p:nvPr/>
        </p:nvSpPr>
        <p:spPr bwMode="auto">
          <a:xfrm>
            <a:off x="581736" y="1523052"/>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buNone/>
            </a:pPr>
            <a:r>
              <a:rPr lang="en-US" sz="1200" b="0" kern="0" dirty="0" smtClean="0"/>
              <a:t>entity lab2_datapath is</a:t>
            </a:r>
          </a:p>
          <a:p>
            <a:pPr marL="0" indent="0">
              <a:buNone/>
            </a:pPr>
            <a:r>
              <a:rPr lang="en-US" sz="1200" b="0" kern="0" dirty="0" smtClean="0"/>
              <a:t>    Port(	</a:t>
            </a:r>
            <a:r>
              <a:rPr lang="en-US" sz="1200" b="0" kern="0" dirty="0" err="1" smtClean="0"/>
              <a:t>clk</a:t>
            </a:r>
            <a:r>
              <a:rPr lang="en-US" sz="1200" b="0" kern="0" dirty="0" smtClean="0"/>
              <a:t> : in  STD_LOGIC;</a:t>
            </a:r>
          </a:p>
          <a:p>
            <a:pPr marL="0" indent="0">
              <a:buNone/>
            </a:pPr>
            <a:r>
              <a:rPr lang="en-US" sz="1200" b="0" kern="0" dirty="0" smtClean="0"/>
              <a:t>	</a:t>
            </a:r>
            <a:r>
              <a:rPr lang="en-US" sz="1200" b="0" kern="0" dirty="0" err="1" smtClean="0"/>
              <a:t>reset_n</a:t>
            </a:r>
            <a:r>
              <a:rPr lang="en-US" sz="1200" b="0" kern="0" dirty="0" smtClean="0"/>
              <a:t> </a:t>
            </a:r>
            <a:r>
              <a:rPr lang="en-US" sz="1200" b="0" kern="0" dirty="0"/>
              <a:t>: in  STD_LOGIC;</a:t>
            </a:r>
          </a:p>
          <a:p>
            <a:pPr marL="0" indent="0">
              <a:buNone/>
            </a:pPr>
            <a:r>
              <a:rPr lang="en-US" sz="1200" b="0" kern="0" dirty="0" smtClean="0"/>
              <a:t>	</a:t>
            </a:r>
            <a:r>
              <a:rPr lang="en-US" sz="1200" b="0" kern="0" dirty="0" err="1" smtClean="0"/>
              <a:t>ac_mclk</a:t>
            </a:r>
            <a:r>
              <a:rPr lang="en-US" sz="1200" b="0" kern="0" dirty="0" smtClean="0"/>
              <a:t> </a:t>
            </a:r>
            <a:r>
              <a:rPr lang="en-US" sz="1200" b="0" kern="0" dirty="0"/>
              <a:t>: out STD_LOGIC;</a:t>
            </a:r>
          </a:p>
          <a:p>
            <a:pPr marL="0" indent="0">
              <a:buNone/>
            </a:pPr>
            <a:r>
              <a:rPr lang="en-US" sz="1200" b="0" kern="0" dirty="0"/>
              <a:t>	</a:t>
            </a:r>
            <a:r>
              <a:rPr lang="en-US" sz="1200" b="0" kern="0" dirty="0" err="1" smtClean="0"/>
              <a:t>ac_adc_sdata</a:t>
            </a:r>
            <a:r>
              <a:rPr lang="en-US" sz="1200" b="0" kern="0" dirty="0" smtClean="0"/>
              <a:t> </a:t>
            </a:r>
            <a:r>
              <a:rPr lang="en-US" sz="1200" b="0" kern="0" dirty="0"/>
              <a:t>: in STD_LOGIC;</a:t>
            </a:r>
          </a:p>
          <a:p>
            <a:pPr marL="0" indent="0">
              <a:buNone/>
            </a:pPr>
            <a:r>
              <a:rPr lang="en-US" sz="1200" b="0" kern="0" dirty="0"/>
              <a:t>	</a:t>
            </a:r>
            <a:r>
              <a:rPr lang="en-US" sz="1200" b="0" kern="0" dirty="0" err="1" smtClean="0"/>
              <a:t>ac_dac_sdata</a:t>
            </a:r>
            <a:r>
              <a:rPr lang="en-US" sz="1200" b="0" kern="0" dirty="0" smtClean="0"/>
              <a:t> </a:t>
            </a:r>
            <a:r>
              <a:rPr lang="en-US" sz="1200" b="0" kern="0" dirty="0"/>
              <a:t>: out STD_LOGIC;</a:t>
            </a:r>
          </a:p>
          <a:p>
            <a:pPr marL="0" indent="0">
              <a:buNone/>
            </a:pPr>
            <a:r>
              <a:rPr lang="en-US" sz="1200" b="0" kern="0" dirty="0"/>
              <a:t>	</a:t>
            </a:r>
            <a:r>
              <a:rPr lang="en-US" sz="1200" b="0" kern="0" dirty="0" err="1" smtClean="0"/>
              <a:t>ac_bclk</a:t>
            </a:r>
            <a:r>
              <a:rPr lang="en-US" sz="1200" b="0" kern="0" dirty="0" smtClean="0"/>
              <a:t> </a:t>
            </a:r>
            <a:r>
              <a:rPr lang="en-US" sz="1200" b="0" kern="0" dirty="0"/>
              <a:t>: out STD_LOGIC;</a:t>
            </a:r>
          </a:p>
          <a:p>
            <a:pPr marL="0" indent="0">
              <a:buNone/>
            </a:pPr>
            <a:r>
              <a:rPr lang="en-US" sz="1200" b="0" kern="0" dirty="0"/>
              <a:t>	</a:t>
            </a:r>
            <a:r>
              <a:rPr lang="en-US" sz="1200" b="0" kern="0" dirty="0" err="1" smtClean="0"/>
              <a:t>ac_lrclk</a:t>
            </a:r>
            <a:r>
              <a:rPr lang="en-US" sz="1200" b="0" kern="0" dirty="0" smtClean="0"/>
              <a:t> </a:t>
            </a:r>
            <a:r>
              <a:rPr lang="en-US" sz="1200" b="0" kern="0" dirty="0"/>
              <a:t>: out STD_LOGIC;</a:t>
            </a:r>
          </a:p>
          <a:p>
            <a:pPr marL="0" indent="0">
              <a:buNone/>
            </a:pPr>
            <a:r>
              <a:rPr lang="en-US" sz="1200" b="0" kern="0" dirty="0" smtClean="0"/>
              <a:t>	</a:t>
            </a:r>
            <a:r>
              <a:rPr lang="en-US" sz="1200" b="0" kern="0" dirty="0" err="1" smtClean="0"/>
              <a:t>scl</a:t>
            </a:r>
            <a:r>
              <a:rPr lang="en-US" sz="1200" b="0" kern="0" dirty="0" smtClean="0"/>
              <a:t> </a:t>
            </a:r>
            <a:r>
              <a:rPr lang="en-US" sz="1200" b="0" kern="0" dirty="0"/>
              <a:t>: </a:t>
            </a:r>
            <a:r>
              <a:rPr lang="en-US" sz="1200" b="0" kern="0" dirty="0" err="1"/>
              <a:t>inout</a:t>
            </a:r>
            <a:r>
              <a:rPr lang="en-US" sz="1200" b="0" kern="0" dirty="0"/>
              <a:t> STD_LOGIC;</a:t>
            </a:r>
          </a:p>
          <a:p>
            <a:pPr marL="0" indent="0">
              <a:buNone/>
            </a:pPr>
            <a:r>
              <a:rPr lang="en-US" sz="1200" b="0" kern="0" dirty="0" smtClean="0"/>
              <a:t>	</a:t>
            </a:r>
            <a:r>
              <a:rPr lang="en-US" sz="1200" b="0" kern="0" dirty="0" err="1" smtClean="0"/>
              <a:t>sda</a:t>
            </a:r>
            <a:r>
              <a:rPr lang="en-US" sz="1200" b="0" kern="0" dirty="0" smtClean="0"/>
              <a:t> </a:t>
            </a:r>
            <a:r>
              <a:rPr lang="en-US" sz="1200" b="0" kern="0" dirty="0"/>
              <a:t>: </a:t>
            </a:r>
            <a:r>
              <a:rPr lang="en-US" sz="1200" b="0" kern="0" dirty="0" err="1"/>
              <a:t>inout</a:t>
            </a:r>
            <a:r>
              <a:rPr lang="en-US" sz="1200" b="0" kern="0" dirty="0"/>
              <a:t> STD_LOGIC;</a:t>
            </a:r>
            <a:r>
              <a:rPr lang="en-US" sz="1200" b="0" kern="0" dirty="0" smtClean="0"/>
              <a:t>	</a:t>
            </a:r>
          </a:p>
          <a:p>
            <a:pPr marL="0" indent="0">
              <a:buNone/>
            </a:pPr>
            <a:r>
              <a:rPr lang="en-US" sz="1200" b="0" kern="0" dirty="0"/>
              <a:t>	</a:t>
            </a:r>
            <a:r>
              <a:rPr lang="en-US" sz="1200" b="0" kern="0" dirty="0" err="1" smtClean="0"/>
              <a:t>tmds</a:t>
            </a:r>
            <a:r>
              <a:rPr lang="en-US" sz="1200" b="0" kern="0" dirty="0" smtClean="0"/>
              <a:t> : out  STD_LOGIC_VECTOR (3 </a:t>
            </a:r>
            <a:r>
              <a:rPr lang="en-US" sz="1200" b="0" kern="0" dirty="0" err="1" smtClean="0"/>
              <a:t>downto</a:t>
            </a:r>
            <a:r>
              <a:rPr lang="en-US" sz="1200" b="0" kern="0" dirty="0" smtClean="0"/>
              <a:t> 0);</a:t>
            </a:r>
          </a:p>
          <a:p>
            <a:pPr marL="0" indent="0">
              <a:buNone/>
            </a:pPr>
            <a:r>
              <a:rPr lang="en-US" sz="1200" b="0" kern="0" dirty="0" smtClean="0"/>
              <a:t>	</a:t>
            </a:r>
            <a:r>
              <a:rPr lang="en-US" sz="1200" b="0" kern="0" dirty="0" err="1" smtClean="0"/>
              <a:t>tmdsb</a:t>
            </a:r>
            <a:r>
              <a:rPr lang="en-US" sz="1200" b="0" kern="0" dirty="0" smtClean="0"/>
              <a:t> : out  STD_LOGIC_VECTOR (3 </a:t>
            </a:r>
            <a:r>
              <a:rPr lang="en-US" sz="1200" b="0" kern="0" dirty="0" err="1" smtClean="0"/>
              <a:t>downto</a:t>
            </a:r>
            <a:r>
              <a:rPr lang="en-US" sz="1200" b="0" kern="0" dirty="0" smtClean="0"/>
              <a:t> 0);</a:t>
            </a:r>
          </a:p>
          <a:p>
            <a:pPr marL="0" indent="0">
              <a:buNone/>
            </a:pPr>
            <a:r>
              <a:rPr lang="en-US" sz="1200" b="0" kern="0" dirty="0" smtClean="0"/>
              <a:t>	</a:t>
            </a:r>
            <a:r>
              <a:rPr lang="en-US" sz="1200" b="0" kern="0" dirty="0" err="1" smtClean="0"/>
              <a:t>sw</a:t>
            </a:r>
            <a:r>
              <a:rPr lang="en-US" sz="1200" b="0" kern="0" dirty="0" smtClean="0"/>
              <a:t>: out </a:t>
            </a:r>
            <a:r>
              <a:rPr lang="en-US" sz="1200" b="0" kern="0" dirty="0" err="1" smtClean="0"/>
              <a:t>std_logic_vector</a:t>
            </a:r>
            <a:r>
              <a:rPr lang="en-US" sz="1200" b="0" kern="0" dirty="0" smtClean="0"/>
              <a:t>(2 </a:t>
            </a:r>
            <a:r>
              <a:rPr lang="en-US" sz="1200" b="0" kern="0" dirty="0" err="1" smtClean="0"/>
              <a:t>downto</a:t>
            </a:r>
            <a:r>
              <a:rPr lang="en-US" sz="1200" b="0" kern="0" dirty="0" smtClean="0"/>
              <a:t> 0);</a:t>
            </a:r>
          </a:p>
          <a:p>
            <a:pPr marL="0" indent="0">
              <a:buNone/>
            </a:pPr>
            <a:r>
              <a:rPr lang="en-US" sz="1200" b="0" kern="0" dirty="0" smtClean="0"/>
              <a:t>	</a:t>
            </a:r>
            <a:r>
              <a:rPr lang="en-US" sz="1200" b="0" kern="0" dirty="0" err="1" smtClean="0"/>
              <a:t>cw</a:t>
            </a:r>
            <a:r>
              <a:rPr lang="en-US" sz="1200" b="0" kern="0" dirty="0" smtClean="0"/>
              <a:t>: in </a:t>
            </a:r>
            <a:r>
              <a:rPr lang="en-US" sz="1200" b="0" kern="0" dirty="0" err="1" smtClean="0"/>
              <a:t>std_logic_vector</a:t>
            </a:r>
            <a:r>
              <a:rPr lang="en-US" sz="1200" b="0" kern="0" dirty="0" smtClean="0"/>
              <a:t> (2 </a:t>
            </a:r>
            <a:r>
              <a:rPr lang="en-US" sz="1200" b="0" kern="0" dirty="0" err="1" smtClean="0"/>
              <a:t>downto</a:t>
            </a:r>
            <a:r>
              <a:rPr lang="en-US" sz="1200" b="0" kern="0" dirty="0" smtClean="0"/>
              <a:t> 0);</a:t>
            </a:r>
          </a:p>
          <a:p>
            <a:pPr marL="0" indent="0">
              <a:buNone/>
            </a:pPr>
            <a:r>
              <a:rPr lang="en-US" sz="1200" b="0" kern="0" dirty="0" smtClean="0"/>
              <a:t>	</a:t>
            </a:r>
            <a:r>
              <a:rPr lang="en-US" sz="1200" b="0" kern="0" dirty="0" err="1" smtClean="0"/>
              <a:t>btn</a:t>
            </a:r>
            <a:r>
              <a:rPr lang="en-US" sz="1200" b="0" kern="0" dirty="0" smtClean="0"/>
              <a:t>: in	STD_LOGIC_VECTOR(4 </a:t>
            </a:r>
            <a:r>
              <a:rPr lang="en-US" sz="1200" b="0" kern="0" dirty="0" err="1" smtClean="0"/>
              <a:t>downto</a:t>
            </a:r>
            <a:r>
              <a:rPr lang="en-US" sz="1200" b="0" kern="0" dirty="0" smtClean="0"/>
              <a:t> 0);</a:t>
            </a:r>
          </a:p>
          <a:p>
            <a:pPr marL="0" indent="0">
              <a:buNone/>
            </a:pPr>
            <a:r>
              <a:rPr lang="en-US" sz="1200" b="0" kern="0" dirty="0" smtClean="0"/>
              <a:t>	</a:t>
            </a:r>
            <a:r>
              <a:rPr lang="en-US" sz="1200" b="0" kern="0" dirty="0" err="1" smtClean="0"/>
              <a:t>exWrAddr</a:t>
            </a:r>
            <a:r>
              <a:rPr lang="en-US" sz="1200" b="0" kern="0" dirty="0" smtClean="0"/>
              <a:t>: in </a:t>
            </a:r>
            <a:r>
              <a:rPr lang="en-US" sz="1200" b="0" kern="0" dirty="0" err="1" smtClean="0"/>
              <a:t>std_logic_vector</a:t>
            </a:r>
            <a:r>
              <a:rPr lang="en-US" sz="1200" b="0" kern="0" dirty="0" smtClean="0"/>
              <a:t>(9 </a:t>
            </a:r>
            <a:r>
              <a:rPr lang="en-US" sz="1200" b="0" kern="0" dirty="0" err="1" smtClean="0"/>
              <a:t>downto</a:t>
            </a:r>
            <a:r>
              <a:rPr lang="en-US" sz="1200" b="0" kern="0" dirty="0" smtClean="0"/>
              <a:t> 0);</a:t>
            </a:r>
          </a:p>
          <a:p>
            <a:pPr marL="0" indent="0">
              <a:buNone/>
            </a:pPr>
            <a:r>
              <a:rPr lang="en-US" sz="1200" b="0" kern="0" dirty="0" smtClean="0"/>
              <a:t>	</a:t>
            </a:r>
            <a:r>
              <a:rPr lang="en-US" sz="1200" b="0" kern="0" dirty="0" err="1" smtClean="0"/>
              <a:t>exWen</a:t>
            </a:r>
            <a:r>
              <a:rPr lang="en-US" sz="1200" b="0" kern="0" dirty="0" smtClean="0"/>
              <a:t>, </a:t>
            </a:r>
            <a:r>
              <a:rPr lang="en-US" sz="1200" b="0" kern="0" dirty="0" err="1" smtClean="0"/>
              <a:t>exSel</a:t>
            </a:r>
            <a:r>
              <a:rPr lang="en-US" sz="1200" b="0" kern="0" dirty="0" smtClean="0"/>
              <a:t>: in </a:t>
            </a:r>
            <a:r>
              <a:rPr lang="en-US" sz="1200" b="0" kern="0" dirty="0" err="1" smtClean="0"/>
              <a:t>std_logic</a:t>
            </a:r>
            <a:r>
              <a:rPr lang="en-US" sz="1200" b="0" kern="0" dirty="0" smtClean="0"/>
              <a:t>;</a:t>
            </a:r>
          </a:p>
          <a:p>
            <a:pPr marL="0" indent="0">
              <a:buNone/>
            </a:pPr>
            <a:r>
              <a:rPr lang="en-US" sz="1200" b="0" kern="0" dirty="0" smtClean="0"/>
              <a:t>	</a:t>
            </a:r>
            <a:r>
              <a:rPr lang="en-US" sz="1200" b="0" kern="0" dirty="0" err="1" smtClean="0"/>
              <a:t>Lbus_out</a:t>
            </a:r>
            <a:r>
              <a:rPr lang="en-US" sz="1200" b="0" kern="0" dirty="0" smtClean="0"/>
              <a:t>, </a:t>
            </a:r>
            <a:r>
              <a:rPr lang="en-US" sz="1200" b="0" kern="0" dirty="0" err="1" smtClean="0"/>
              <a:t>Rbus_out</a:t>
            </a:r>
            <a:r>
              <a:rPr lang="en-US" sz="1200" b="0" kern="0" dirty="0" smtClean="0"/>
              <a:t>: out </a:t>
            </a:r>
            <a:r>
              <a:rPr lang="en-US" sz="1200" b="0" kern="0" dirty="0" err="1" smtClean="0"/>
              <a:t>std_logic_vector</a:t>
            </a:r>
            <a:r>
              <a:rPr lang="en-US" sz="1200" b="0" kern="0" dirty="0" smtClean="0"/>
              <a:t>(15 </a:t>
            </a:r>
            <a:r>
              <a:rPr lang="en-US" sz="1200" b="0" kern="0" dirty="0" err="1" smtClean="0"/>
              <a:t>downto</a:t>
            </a:r>
            <a:r>
              <a:rPr lang="en-US" sz="1200" b="0" kern="0" dirty="0" smtClean="0"/>
              <a:t> 0);</a:t>
            </a:r>
          </a:p>
          <a:p>
            <a:pPr marL="0" indent="0">
              <a:buNone/>
            </a:pPr>
            <a:r>
              <a:rPr lang="en-US" sz="1200" b="0" kern="0" dirty="0" smtClean="0"/>
              <a:t>	</a:t>
            </a:r>
            <a:r>
              <a:rPr lang="en-US" sz="1200" b="0" kern="0" dirty="0" err="1" smtClean="0"/>
              <a:t>exLbus</a:t>
            </a:r>
            <a:r>
              <a:rPr lang="en-US" sz="1200" b="0" kern="0" dirty="0" smtClean="0"/>
              <a:t>, </a:t>
            </a:r>
            <a:r>
              <a:rPr lang="en-US" sz="1200" b="0" kern="0" dirty="0" err="1" smtClean="0"/>
              <a:t>exRbus</a:t>
            </a:r>
            <a:r>
              <a:rPr lang="en-US" sz="1200" b="0" kern="0" dirty="0" smtClean="0"/>
              <a:t>: in </a:t>
            </a:r>
            <a:r>
              <a:rPr lang="en-US" sz="1200" b="0" kern="0" dirty="0" err="1" smtClean="0"/>
              <a:t>std_logic_vector</a:t>
            </a:r>
            <a:r>
              <a:rPr lang="en-US" sz="1200" b="0" kern="0" dirty="0" smtClean="0"/>
              <a:t>(15 </a:t>
            </a:r>
            <a:r>
              <a:rPr lang="en-US" sz="1200" b="0" kern="0" dirty="0" err="1" smtClean="0"/>
              <a:t>downto</a:t>
            </a:r>
            <a:r>
              <a:rPr lang="en-US" sz="1200" b="0" kern="0" dirty="0" smtClean="0"/>
              <a:t> 0);</a:t>
            </a:r>
          </a:p>
          <a:p>
            <a:pPr marL="0" indent="0">
              <a:buNone/>
            </a:pPr>
            <a:r>
              <a:rPr lang="en-US" sz="1200" b="0" kern="0" dirty="0" smtClean="0"/>
              <a:t>	</a:t>
            </a:r>
            <a:r>
              <a:rPr lang="en-US" sz="1200" b="0" kern="0" dirty="0" err="1" smtClean="0"/>
              <a:t>flagQ</a:t>
            </a:r>
            <a:r>
              <a:rPr lang="en-US" sz="1200" b="0" kern="0" dirty="0" smtClean="0"/>
              <a:t>: out </a:t>
            </a:r>
            <a:r>
              <a:rPr lang="en-US" sz="1200" b="0" kern="0" dirty="0" err="1" smtClean="0"/>
              <a:t>std_logic_vector</a:t>
            </a:r>
            <a:r>
              <a:rPr lang="en-US" sz="1200" b="0" kern="0" dirty="0" smtClean="0"/>
              <a:t>(7 </a:t>
            </a:r>
            <a:r>
              <a:rPr lang="en-US" sz="1200" b="0" kern="0" dirty="0" err="1" smtClean="0"/>
              <a:t>downto</a:t>
            </a:r>
            <a:r>
              <a:rPr lang="en-US" sz="1200" b="0" kern="0" dirty="0" smtClean="0"/>
              <a:t> 0);</a:t>
            </a:r>
          </a:p>
          <a:p>
            <a:pPr marL="0" indent="0">
              <a:buNone/>
            </a:pPr>
            <a:r>
              <a:rPr lang="en-US" sz="1200" b="0" kern="0" dirty="0" smtClean="0"/>
              <a:t>	</a:t>
            </a:r>
            <a:r>
              <a:rPr lang="en-US" sz="1200" b="0" kern="0" dirty="0" err="1" smtClean="0"/>
              <a:t>flagClear</a:t>
            </a:r>
            <a:r>
              <a:rPr lang="en-US" sz="1200" b="0" kern="0" dirty="0" smtClean="0"/>
              <a:t>: in </a:t>
            </a:r>
            <a:r>
              <a:rPr lang="en-US" sz="1200" b="0" kern="0" dirty="0" err="1" smtClean="0"/>
              <a:t>std_logic_vector</a:t>
            </a:r>
            <a:r>
              <a:rPr lang="en-US" sz="1200" b="0" kern="0" dirty="0" smtClean="0"/>
              <a:t>(7 </a:t>
            </a:r>
            <a:r>
              <a:rPr lang="en-US" sz="1200" b="0" kern="0" dirty="0" err="1" smtClean="0"/>
              <a:t>downto</a:t>
            </a:r>
            <a:r>
              <a:rPr lang="en-US" sz="1200" b="0" kern="0" dirty="0" smtClean="0"/>
              <a:t> 0));</a:t>
            </a:r>
          </a:p>
          <a:p>
            <a:pPr marL="0" indent="0">
              <a:buNone/>
            </a:pPr>
            <a:r>
              <a:rPr lang="en-US" sz="1200" b="0" kern="0" dirty="0" smtClean="0"/>
              <a:t>end lab2_datapath;</a:t>
            </a:r>
          </a:p>
        </p:txBody>
      </p:sp>
    </p:spTree>
    <p:extLst>
      <p:ext uri="{BB962C8B-B14F-4D97-AF65-F5344CB8AC3E}">
        <p14:creationId xmlns:p14="http://schemas.microsoft.com/office/powerpoint/2010/main" val="3568157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t>
            </a:r>
            <a:r>
              <a:rPr lang="en-US" dirty="0" smtClean="0"/>
              <a:t>Flag Register</a:t>
            </a: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12</a:t>
            </a:fld>
            <a:endParaRPr lang="en-US" dirty="0">
              <a:solidFill>
                <a:srgbClr val="000000"/>
              </a:solidFill>
            </a:endParaRPr>
          </a:p>
        </p:txBody>
      </p:sp>
      <p:sp>
        <p:nvSpPr>
          <p:cNvPr id="8" name="Content Placeholder 3"/>
          <p:cNvSpPr txBox="1">
            <a:spLocks/>
          </p:cNvSpPr>
          <p:nvPr/>
        </p:nvSpPr>
        <p:spPr bwMode="auto">
          <a:xfrm>
            <a:off x="581736" y="1523052"/>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buNone/>
            </a:pPr>
            <a:endParaRPr lang="en-US" sz="2000" b="0" kern="0" dirty="0" smtClean="0"/>
          </a:p>
          <a:p>
            <a:pPr marL="0" indent="0">
              <a:buNone/>
            </a:pPr>
            <a:endParaRPr lang="en-US" sz="2000" b="0" kern="0" dirty="0"/>
          </a:p>
          <a:p>
            <a:pPr marL="0" indent="0">
              <a:buNone/>
            </a:pPr>
            <a:endParaRPr lang="en-US" sz="2000" b="0" kern="0" dirty="0" smtClean="0"/>
          </a:p>
          <a:p>
            <a:pPr marL="0" indent="0">
              <a:buNone/>
            </a:pPr>
            <a:endParaRPr lang="en-US" sz="2000" b="0" kern="0" dirty="0"/>
          </a:p>
          <a:p>
            <a:pPr marL="0" indent="0">
              <a:buNone/>
            </a:pPr>
            <a:endParaRPr lang="en-US" sz="2000" b="0" kern="0" dirty="0" smtClean="0"/>
          </a:p>
          <a:p>
            <a:pPr marL="0" indent="0">
              <a:buNone/>
            </a:pPr>
            <a:endParaRPr lang="en-US" sz="2000" b="0" kern="0" dirty="0"/>
          </a:p>
          <a:p>
            <a:pPr marL="0" indent="0">
              <a:buNone/>
            </a:pPr>
            <a:r>
              <a:rPr lang="en-US" sz="2000" b="0" kern="0" dirty="0" smtClean="0"/>
              <a:t>entity </a:t>
            </a:r>
            <a:r>
              <a:rPr lang="en-US" sz="2000" b="0" kern="0" dirty="0" err="1"/>
              <a:t>flagRegister</a:t>
            </a:r>
            <a:r>
              <a:rPr lang="en-US" sz="2000" b="0" kern="0" dirty="0"/>
              <a:t> is</a:t>
            </a:r>
          </a:p>
          <a:p>
            <a:pPr marL="0" indent="0">
              <a:buNone/>
            </a:pPr>
            <a:r>
              <a:rPr lang="en-US" sz="2000" b="0" kern="0" dirty="0"/>
              <a:t>	Generic (N: integer := 8);</a:t>
            </a:r>
          </a:p>
          <a:p>
            <a:pPr marL="0" indent="0">
              <a:buNone/>
            </a:pPr>
            <a:r>
              <a:rPr lang="en-US" sz="2000" b="0" kern="0" dirty="0"/>
              <a:t>	Port(	</a:t>
            </a:r>
            <a:r>
              <a:rPr lang="en-US" sz="2000" b="0" kern="0" dirty="0" err="1"/>
              <a:t>clk</a:t>
            </a:r>
            <a:r>
              <a:rPr lang="en-US" sz="2000" b="0" kern="0" dirty="0"/>
              <a:t>: in  STD_LOGIC;</a:t>
            </a:r>
          </a:p>
          <a:p>
            <a:pPr marL="0" indent="0">
              <a:buNone/>
            </a:pPr>
            <a:r>
              <a:rPr lang="en-US" sz="2000" b="0" kern="0" dirty="0"/>
              <a:t>			</a:t>
            </a:r>
            <a:r>
              <a:rPr lang="en-US" sz="2000" b="0" kern="0" dirty="0" err="1" smtClean="0"/>
              <a:t>reset_n</a:t>
            </a:r>
            <a:r>
              <a:rPr lang="en-US" sz="2000" b="0" kern="0" smtClean="0"/>
              <a:t> : </a:t>
            </a:r>
            <a:r>
              <a:rPr lang="en-US" sz="2000" b="0" kern="0" dirty="0"/>
              <a:t>in  STD_LOGIC;</a:t>
            </a:r>
          </a:p>
          <a:p>
            <a:pPr marL="0" indent="0">
              <a:buNone/>
            </a:pPr>
            <a:r>
              <a:rPr lang="en-US" sz="2000" b="0" kern="0" dirty="0"/>
              <a:t>			set, clear: in </a:t>
            </a:r>
            <a:r>
              <a:rPr lang="en-US" sz="2000" b="0" kern="0" dirty="0" err="1"/>
              <a:t>std_logic_vector</a:t>
            </a:r>
            <a:r>
              <a:rPr lang="en-US" sz="2000" b="0" kern="0" dirty="0"/>
              <a:t>(N-1 </a:t>
            </a:r>
            <a:r>
              <a:rPr lang="en-US" sz="2000" b="0" kern="0" dirty="0" err="1"/>
              <a:t>downto</a:t>
            </a:r>
            <a:r>
              <a:rPr lang="en-US" sz="2000" b="0" kern="0" dirty="0"/>
              <a:t> 0);</a:t>
            </a:r>
          </a:p>
          <a:p>
            <a:pPr marL="0" indent="0">
              <a:buNone/>
            </a:pPr>
            <a:r>
              <a:rPr lang="en-US" sz="2000" b="0" kern="0" dirty="0"/>
              <a:t>			Q: out </a:t>
            </a:r>
            <a:r>
              <a:rPr lang="en-US" sz="2000" b="0" kern="0" dirty="0" err="1"/>
              <a:t>std_logic_vector</a:t>
            </a:r>
            <a:r>
              <a:rPr lang="en-US" sz="2000" b="0" kern="0" dirty="0"/>
              <a:t>(N-1 </a:t>
            </a:r>
            <a:r>
              <a:rPr lang="en-US" sz="2000" b="0" kern="0" dirty="0" err="1"/>
              <a:t>downto</a:t>
            </a:r>
            <a:r>
              <a:rPr lang="en-US" sz="2000" b="0" kern="0" dirty="0"/>
              <a:t> 0));</a:t>
            </a:r>
          </a:p>
          <a:p>
            <a:pPr marL="0" indent="0">
              <a:buNone/>
            </a:pPr>
            <a:r>
              <a:rPr lang="en-US" sz="2000" b="0" kern="0" dirty="0"/>
              <a:t>end </a:t>
            </a:r>
            <a:r>
              <a:rPr lang="en-US" sz="2000" b="0" kern="0" dirty="0" err="1" smtClean="0"/>
              <a:t>flagRegister</a:t>
            </a:r>
            <a:r>
              <a:rPr lang="en-US" sz="2000" b="0" kern="0" dirty="0" smtClean="0"/>
              <a:t>;</a:t>
            </a:r>
            <a:endParaRPr lang="en-US" sz="2000" b="0" kern="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87002183"/>
              </p:ext>
            </p:extLst>
          </p:nvPr>
        </p:nvGraphicFramePr>
        <p:xfrm>
          <a:off x="581735" y="1686825"/>
          <a:ext cx="8131175" cy="1789580"/>
        </p:xfrm>
        <a:graphic>
          <a:graphicData uri="http://schemas.openxmlformats.org/drawingml/2006/table">
            <a:tbl>
              <a:tblPr/>
              <a:tblGrid>
                <a:gridCol w="1626235"/>
                <a:gridCol w="1626235"/>
                <a:gridCol w="1626235"/>
                <a:gridCol w="1626235"/>
                <a:gridCol w="1626235"/>
              </a:tblGrid>
              <a:tr h="250472">
                <a:tc>
                  <a:txBody>
                    <a:bodyPr/>
                    <a:lstStyle/>
                    <a:p>
                      <a:pPr algn="l" fontAlgn="t"/>
                      <a:r>
                        <a:rPr lang="en-US" sz="1300" dirty="0" err="1" smtClean="0">
                          <a:effectLst/>
                        </a:rPr>
                        <a:t>reset_n</a:t>
                      </a:r>
                      <a:endParaRPr lang="en-US" sz="1300" dirty="0">
                        <a:effectLst/>
                      </a:endParaRP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err="1">
                          <a:effectLst/>
                        </a:rPr>
                        <a:t>clk</a:t>
                      </a:r>
                      <a:endParaRPr lang="en-US" sz="1300" dirty="0">
                        <a:effectLst/>
                      </a:endParaRP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set</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clear</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Q+</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r>
              <a:tr h="255969">
                <a:tc>
                  <a:txBody>
                    <a:bodyPr/>
                    <a:lstStyle/>
                    <a:p>
                      <a:pPr algn="l" fontAlgn="t"/>
                      <a:r>
                        <a:rPr lang="en-US" sz="1300" dirty="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0,1,falling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Q</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rising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Q</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rising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rising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a:effectLst/>
                        </a:rPr>
                        <a:t>rising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711634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VHDL Package file </a:t>
            </a:r>
            <a:endParaRPr lang="en-US" dirty="0"/>
          </a:p>
        </p:txBody>
      </p:sp>
      <p:sp>
        <p:nvSpPr>
          <p:cNvPr id="3" name="Content Placeholder 2"/>
          <p:cNvSpPr>
            <a:spLocks noGrp="1"/>
          </p:cNvSpPr>
          <p:nvPr>
            <p:ph idx="1"/>
          </p:nvPr>
        </p:nvSpPr>
        <p:spPr/>
        <p:txBody>
          <a:bodyPr/>
          <a:lstStyle/>
          <a:p>
            <a:r>
              <a:rPr lang="en-US" sz="2000" dirty="0"/>
              <a:t>Packages – Package for Lab 2</a:t>
            </a:r>
          </a:p>
          <a:p>
            <a:pPr lvl="1"/>
            <a:r>
              <a:rPr lang="en-US" sz="1800" dirty="0">
                <a:hlinkClick r:id="rId2"/>
              </a:rPr>
              <a:t>http://ece.ninja/383/lecture/code/lab2_pack.vhdl</a:t>
            </a:r>
            <a:endParaRPr lang="en-US" sz="1800" dirty="0"/>
          </a:p>
          <a:p>
            <a:r>
              <a:rPr lang="en-US" sz="2000" dirty="0" smtClean="0"/>
              <a:t>This is where you will put all your component declarations</a:t>
            </a:r>
          </a:p>
          <a:p>
            <a:r>
              <a:rPr lang="en-US" sz="2000" dirty="0" smtClean="0"/>
              <a:t>Include </a:t>
            </a:r>
            <a:r>
              <a:rPr lang="en-US" sz="2000" dirty="0"/>
              <a:t>this at the top of your file:</a:t>
            </a:r>
          </a:p>
          <a:p>
            <a:pPr marL="0" indent="0">
              <a:buNone/>
            </a:pPr>
            <a:r>
              <a:rPr lang="en-US" sz="2000" dirty="0"/>
              <a:t>    use work.lab2Parts.all; -- all my components are declared here</a:t>
            </a:r>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13</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smtClean="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10 February 2017</a:t>
            </a:fld>
            <a:endParaRPr lang="en-US" sz="1800">
              <a:solidFill>
                <a:srgbClr val="000000"/>
              </a:solidFill>
            </a:endParaRPr>
          </a:p>
        </p:txBody>
      </p:sp>
    </p:spTree>
    <p:extLst>
      <p:ext uri="{BB962C8B-B14F-4D97-AF65-F5344CB8AC3E}">
        <p14:creationId xmlns:p14="http://schemas.microsoft.com/office/powerpoint/2010/main" val="4184313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VHDL Code</a:t>
            </a:r>
            <a:endParaRPr lang="en-US" dirty="0"/>
          </a:p>
        </p:txBody>
      </p:sp>
      <p:sp>
        <p:nvSpPr>
          <p:cNvPr id="3" name="Content Placeholder 2"/>
          <p:cNvSpPr>
            <a:spLocks noGrp="1"/>
          </p:cNvSpPr>
          <p:nvPr>
            <p:ph idx="1"/>
          </p:nvPr>
        </p:nvSpPr>
        <p:spPr/>
        <p:txBody>
          <a:bodyPr/>
          <a:lstStyle/>
          <a:p>
            <a:r>
              <a:rPr lang="en-US" sz="2000" b="0" dirty="0" smtClean="0"/>
              <a:t>Overall </a:t>
            </a:r>
            <a:r>
              <a:rPr lang="en-US" sz="2000" b="0" dirty="0"/>
              <a:t>Lab 2 File: </a:t>
            </a:r>
            <a:r>
              <a:rPr lang="en-US" sz="2000" b="0" dirty="0">
                <a:hlinkClick r:id="rId2"/>
              </a:rPr>
              <a:t>lab2.vhd</a:t>
            </a:r>
            <a:endParaRPr lang="en-US" sz="2000" b="0" dirty="0"/>
          </a:p>
          <a:p>
            <a:pPr lvl="1"/>
            <a:r>
              <a:rPr lang="en-US" sz="2000" b="0" dirty="0"/>
              <a:t>Lab 2 </a:t>
            </a:r>
            <a:r>
              <a:rPr lang="en-US" sz="2000" b="0" dirty="0" err="1"/>
              <a:t>Datapath</a:t>
            </a:r>
            <a:r>
              <a:rPr lang="en-US" sz="2000" b="0" dirty="0"/>
              <a:t>: </a:t>
            </a:r>
            <a:r>
              <a:rPr lang="en-US" sz="2000" b="0" dirty="0">
                <a:hlinkClick r:id="rId3"/>
              </a:rPr>
              <a:t>Lab2_datapath_tb.vhd</a:t>
            </a:r>
            <a:endParaRPr lang="en-US" sz="2000" b="0" dirty="0"/>
          </a:p>
          <a:p>
            <a:pPr lvl="1"/>
            <a:r>
              <a:rPr lang="en-US" sz="2000" b="0" dirty="0"/>
              <a:t>Audio Codec Wrapper: </a:t>
            </a:r>
            <a:r>
              <a:rPr lang="en-US" sz="2000" b="0" dirty="0" err="1">
                <a:hlinkClick r:id="rId4"/>
              </a:rPr>
              <a:t>Audio_Codec_Wrapper.vhd</a:t>
            </a:r>
            <a:r>
              <a:rPr lang="en-US" sz="2000" b="0" dirty="0">
                <a:hlinkClick r:id="rId4"/>
              </a:rPr>
              <a:t> (Audio Codec </a:t>
            </a:r>
            <a:r>
              <a:rPr lang="en-US" sz="2000" b="0" dirty="0" err="1">
                <a:hlinkClick r:id="rId4"/>
              </a:rPr>
              <a:t>Wraper</a:t>
            </a:r>
            <a:r>
              <a:rPr lang="en-US" sz="2000" b="0" dirty="0">
                <a:hlinkClick r:id="rId4"/>
              </a:rPr>
              <a:t> for Xilinx </a:t>
            </a:r>
            <a:r>
              <a:rPr lang="en-US" sz="2000" b="0" dirty="0" err="1">
                <a:hlinkClick r:id="rId4"/>
              </a:rPr>
              <a:t>Vivado</a:t>
            </a:r>
            <a:r>
              <a:rPr lang="en-US" sz="2000" b="0" dirty="0">
                <a:hlinkClick r:id="rId4"/>
              </a:rPr>
              <a:t>)</a:t>
            </a:r>
            <a:endParaRPr lang="en-US" sz="2000" b="0" dirty="0"/>
          </a:p>
          <a:p>
            <a:pPr lvl="2"/>
            <a:r>
              <a:rPr lang="en-US" sz="2000" b="0" dirty="0">
                <a:hlinkClick r:id="rId5"/>
              </a:rPr>
              <a:t>i2s_ctl.vhd (I2S Transmitter portion of Audio Codec </a:t>
            </a:r>
            <a:r>
              <a:rPr lang="en-US" sz="2000" b="0" dirty="0" err="1">
                <a:hlinkClick r:id="rId5"/>
              </a:rPr>
              <a:t>Wraper</a:t>
            </a:r>
            <a:r>
              <a:rPr lang="en-US" sz="2000" b="0" dirty="0">
                <a:hlinkClick r:id="rId5"/>
              </a:rPr>
              <a:t> for Xilinx </a:t>
            </a:r>
            <a:r>
              <a:rPr lang="en-US" sz="2000" b="0" dirty="0" err="1">
                <a:hlinkClick r:id="rId5"/>
              </a:rPr>
              <a:t>Vivado</a:t>
            </a:r>
            <a:r>
              <a:rPr lang="en-US" sz="2000" b="0" dirty="0">
                <a:hlinkClick r:id="rId5"/>
              </a:rPr>
              <a:t>)</a:t>
            </a:r>
            <a:endParaRPr lang="en-US" sz="2000" b="0" dirty="0"/>
          </a:p>
          <a:p>
            <a:pPr lvl="2"/>
            <a:r>
              <a:rPr lang="en-US" sz="2000" b="0" dirty="0" err="1">
                <a:hlinkClick r:id="rId6"/>
              </a:rPr>
              <a:t>audio_init.v</a:t>
            </a:r>
            <a:r>
              <a:rPr lang="en-US" sz="2000" b="0" dirty="0">
                <a:hlinkClick r:id="rId6"/>
              </a:rPr>
              <a:t> (Audio Initializer portion of Audio Codec </a:t>
            </a:r>
            <a:r>
              <a:rPr lang="en-US" sz="2000" b="0" dirty="0" err="1">
                <a:hlinkClick r:id="rId6"/>
              </a:rPr>
              <a:t>Wraper</a:t>
            </a:r>
            <a:r>
              <a:rPr lang="en-US" sz="2000" b="0" dirty="0">
                <a:hlinkClick r:id="rId6"/>
              </a:rPr>
              <a:t> for Xilinx </a:t>
            </a:r>
            <a:r>
              <a:rPr lang="en-US" sz="2000" b="0" dirty="0" err="1">
                <a:hlinkClick r:id="rId6"/>
              </a:rPr>
              <a:t>Vivado</a:t>
            </a:r>
            <a:r>
              <a:rPr lang="en-US" sz="2000" b="0" dirty="0">
                <a:hlinkClick r:id="rId6"/>
              </a:rPr>
              <a:t>)</a:t>
            </a:r>
            <a:endParaRPr lang="en-US" sz="2000" b="0" dirty="0"/>
          </a:p>
          <a:p>
            <a:pPr lvl="2"/>
            <a:r>
              <a:rPr lang="en-US" sz="2000" b="0" dirty="0" err="1">
                <a:hlinkClick r:id="rId7"/>
              </a:rPr>
              <a:t>TWICtl.vhd</a:t>
            </a:r>
            <a:r>
              <a:rPr lang="en-US" sz="2000" b="0" dirty="0">
                <a:hlinkClick r:id="rId7"/>
              </a:rPr>
              <a:t> (TWI Controller portion of Audio Codec </a:t>
            </a:r>
            <a:r>
              <a:rPr lang="en-US" sz="2000" b="0" dirty="0" err="1">
                <a:hlinkClick r:id="rId7"/>
              </a:rPr>
              <a:t>Wraper</a:t>
            </a:r>
            <a:r>
              <a:rPr lang="en-US" sz="2000" b="0" dirty="0">
                <a:hlinkClick r:id="rId7"/>
              </a:rPr>
              <a:t> for Xilinx </a:t>
            </a:r>
            <a:r>
              <a:rPr lang="en-US" sz="2000" b="0" dirty="0" err="1">
                <a:hlinkClick r:id="rId7"/>
              </a:rPr>
              <a:t>Vivado</a:t>
            </a:r>
            <a:r>
              <a:rPr lang="en-US" sz="2000" b="0" dirty="0">
                <a:hlinkClick r:id="rId7"/>
              </a:rPr>
              <a:t>)</a:t>
            </a:r>
            <a:endParaRPr lang="en-US" sz="2000" b="0" dirty="0"/>
          </a:p>
          <a:p>
            <a:pPr lvl="2"/>
            <a:r>
              <a:rPr lang="en-US" sz="2000" b="0" dirty="0"/>
              <a:t>You need to add a </a:t>
            </a:r>
            <a:r>
              <a:rPr lang="en-US" sz="2000" b="0" dirty="0" smtClean="0"/>
              <a:t>clocking wizard </a:t>
            </a:r>
            <a:r>
              <a:rPr lang="en-US" sz="2000" b="0" dirty="0"/>
              <a:t>for the Audio Codec and set the output frequencies to what is required (see comments in the Audio Codec Wrapper file).</a:t>
            </a:r>
          </a:p>
          <a:p>
            <a:r>
              <a:rPr lang="en-US" sz="2000" b="0" dirty="0" smtClean="0"/>
              <a:t>Constraint </a:t>
            </a:r>
            <a:r>
              <a:rPr lang="en-US" sz="2000" b="0" dirty="0"/>
              <a:t>file: </a:t>
            </a:r>
            <a:r>
              <a:rPr lang="en-US" sz="2000" b="0" dirty="0">
                <a:hlinkClick r:id="rId8"/>
              </a:rPr>
              <a:t>Lab2.xdc</a:t>
            </a:r>
            <a:endParaRPr lang="en-US" sz="2000" b="0" dirty="0"/>
          </a:p>
          <a:p>
            <a:endParaRPr lang="en-US" sz="2000"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14</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smtClean="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10 February 2017</a:t>
            </a:fld>
            <a:endParaRPr lang="en-US" sz="1800">
              <a:solidFill>
                <a:srgbClr val="000000"/>
              </a:solidFill>
            </a:endParaRPr>
          </a:p>
        </p:txBody>
      </p:sp>
    </p:spTree>
    <p:extLst>
      <p:ext uri="{BB962C8B-B14F-4D97-AF65-F5344CB8AC3E}">
        <p14:creationId xmlns:p14="http://schemas.microsoft.com/office/powerpoint/2010/main" val="532942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2 – Generating Audio Waveforms</a:t>
            </a:r>
            <a:endParaRPr lang="en-US" dirty="0"/>
          </a:p>
        </p:txBody>
      </p:sp>
      <p:sp>
        <p:nvSpPr>
          <p:cNvPr id="4" name="Content Placeholder 3"/>
          <p:cNvSpPr>
            <a:spLocks noGrp="1"/>
          </p:cNvSpPr>
          <p:nvPr>
            <p:ph idx="1"/>
          </p:nvPr>
        </p:nvSpPr>
        <p:spPr/>
        <p:txBody>
          <a:bodyPr/>
          <a:lstStyle/>
          <a:p>
            <a:pPr eaLnBrk="1" hangingPunct="1">
              <a:lnSpc>
                <a:spcPct val="80000"/>
              </a:lnSpc>
            </a:pPr>
            <a:r>
              <a:rPr lang="en-US" b="0" dirty="0"/>
              <a:t>Since you need to use a 3.5mm jack to input signals to the </a:t>
            </a:r>
            <a:r>
              <a:rPr lang="en-US" b="0" dirty="0" err="1" smtClean="0"/>
              <a:t>Nexys</a:t>
            </a:r>
            <a:r>
              <a:rPr lang="en-US" b="0" dirty="0" smtClean="0"/>
              <a:t> Video </a:t>
            </a:r>
            <a:r>
              <a:rPr lang="en-US" b="0" dirty="0"/>
              <a:t>board, your phone's audio output works quite well. However, make sure you get an app where you can control both the left and right audio channels individually (i.e. the green and yellow signals in the figure above). The </a:t>
            </a:r>
            <a:r>
              <a:rPr lang="en-US" b="0" dirty="0" err="1">
                <a:hlinkClick r:id="rId2"/>
              </a:rPr>
              <a:t>Keuwl</a:t>
            </a:r>
            <a:r>
              <a:rPr lang="en-US" b="0" dirty="0">
                <a:hlinkClick r:id="rId2"/>
              </a:rPr>
              <a:t> Dual Channel Function Generator</a:t>
            </a:r>
            <a:r>
              <a:rPr lang="en-US" b="0" dirty="0"/>
              <a:t> (available on Google Play) works well for Android Phones, and is easy to use once you get the hang of it.</a:t>
            </a: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2194757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2 – Requirements </a:t>
            </a:r>
            <a:br>
              <a:rPr lang="en-US" dirty="0" smtClean="0"/>
            </a:br>
            <a:r>
              <a:rPr lang="en-US" dirty="0" smtClean="0"/>
              <a:t>Gate Check 1</a:t>
            </a:r>
            <a:endParaRPr lang="en-US" dirty="0"/>
          </a:p>
        </p:txBody>
      </p:sp>
      <p:sp>
        <p:nvSpPr>
          <p:cNvPr id="4" name="Content Placeholder 3"/>
          <p:cNvSpPr>
            <a:spLocks noGrp="1"/>
          </p:cNvSpPr>
          <p:nvPr>
            <p:ph idx="1"/>
          </p:nvPr>
        </p:nvSpPr>
        <p:spPr/>
        <p:txBody>
          <a:bodyPr/>
          <a:lstStyle/>
          <a:p>
            <a:pPr eaLnBrk="1" hangingPunct="1">
              <a:lnSpc>
                <a:spcPct val="80000"/>
              </a:lnSpc>
            </a:pPr>
            <a:r>
              <a:rPr lang="en-US" dirty="0"/>
              <a:t>Gate Checks for Required Functionality</a:t>
            </a:r>
          </a:p>
          <a:p>
            <a:pPr lvl="1" eaLnBrk="1" hangingPunct="1">
              <a:lnSpc>
                <a:spcPct val="80000"/>
              </a:lnSpc>
            </a:pPr>
            <a:r>
              <a:rPr lang="en-US" b="0" dirty="0"/>
              <a:t>There are 2 gate checks associated with this lab, each worth 5 points - see the rubric below.</a:t>
            </a:r>
          </a:p>
          <a:p>
            <a:pPr eaLnBrk="1" hangingPunct="1">
              <a:lnSpc>
                <a:spcPct val="80000"/>
              </a:lnSpc>
            </a:pPr>
            <a:r>
              <a:rPr lang="en-US" dirty="0"/>
              <a:t>Gate Check 1</a:t>
            </a:r>
          </a:p>
          <a:p>
            <a:pPr lvl="1" eaLnBrk="1" hangingPunct="1">
              <a:lnSpc>
                <a:spcPct val="80000"/>
              </a:lnSpc>
            </a:pPr>
            <a:r>
              <a:rPr lang="en-US" b="0" dirty="0"/>
              <a:t>By </a:t>
            </a:r>
            <a:r>
              <a:rPr lang="en-US" dirty="0"/>
              <a:t>COB Lesson 13</a:t>
            </a:r>
            <a:r>
              <a:rPr lang="en-US" b="0" dirty="0"/>
              <a:t>, you must have started a Lab 2 </a:t>
            </a:r>
            <a:r>
              <a:rPr lang="en-US" b="0" dirty="0" err="1"/>
              <a:t>Vivado</a:t>
            </a:r>
            <a:r>
              <a:rPr lang="en-US" b="0" dirty="0"/>
              <a:t> project and downloaded the template </a:t>
            </a:r>
            <a:r>
              <a:rPr lang="en-US" b="0" dirty="0" smtClean="0"/>
              <a:t>files and drop </a:t>
            </a:r>
            <a:r>
              <a:rPr lang="en-US" b="0" dirty="0"/>
              <a:t>in your Video, VGA, </a:t>
            </a:r>
            <a:r>
              <a:rPr lang="en-US" b="0" dirty="0" err="1"/>
              <a:t>Scopeface</a:t>
            </a:r>
            <a:r>
              <a:rPr lang="en-US" b="0" dirty="0"/>
              <a:t>, </a:t>
            </a:r>
            <a:r>
              <a:rPr lang="en-US" b="0" dirty="0" err="1"/>
              <a:t>dvid</a:t>
            </a:r>
            <a:r>
              <a:rPr lang="en-US" b="0" dirty="0"/>
              <a:t>, and </a:t>
            </a:r>
            <a:r>
              <a:rPr lang="en-US" b="0" dirty="0" err="1"/>
              <a:t>tdms</a:t>
            </a:r>
            <a:r>
              <a:rPr lang="en-US" b="0" dirty="0"/>
              <a:t> files from Lab 1 into your Lab 2 project in order to test your Lab 1 </a:t>
            </a:r>
            <a:r>
              <a:rPr lang="en-US" b="0" dirty="0" err="1"/>
              <a:t>Scopeface</a:t>
            </a:r>
            <a:r>
              <a:rPr lang="en-US" b="0" dirty="0"/>
              <a:t> works when you implement you Audio Code Wrapper.  Notice from the block diagram…you will copy your Video instantiation and button processes from Lab 1 into your Lab 2 </a:t>
            </a:r>
            <a:r>
              <a:rPr lang="en-US" b="0" dirty="0" err="1"/>
              <a:t>Datapath</a:t>
            </a:r>
            <a:r>
              <a:rPr lang="en-US" b="0" dirty="0"/>
              <a:t>.  You will also have to re-implement the Lab 1 Clocking Wizard in you Lab 2 project.  Doing this will eliminate a lot of errors from un-driven output signals on lab 2 top</a:t>
            </a:r>
            <a:r>
              <a:rPr lang="en-US" b="0" dirty="0" smtClean="0"/>
              <a:t>.</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836955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2 – Requirements </a:t>
            </a:r>
            <a:br>
              <a:rPr lang="en-US" dirty="0" smtClean="0"/>
            </a:br>
            <a:r>
              <a:rPr lang="en-US" dirty="0" smtClean="0"/>
              <a:t>Gate Check 1</a:t>
            </a:r>
            <a:endParaRPr lang="en-US" dirty="0"/>
          </a:p>
        </p:txBody>
      </p:sp>
      <p:sp>
        <p:nvSpPr>
          <p:cNvPr id="4" name="Content Placeholder 3"/>
          <p:cNvSpPr>
            <a:spLocks noGrp="1"/>
          </p:cNvSpPr>
          <p:nvPr>
            <p:ph idx="1"/>
          </p:nvPr>
        </p:nvSpPr>
        <p:spPr/>
        <p:txBody>
          <a:bodyPr/>
          <a:lstStyle/>
          <a:p>
            <a:pPr eaLnBrk="1" hangingPunct="1">
              <a:lnSpc>
                <a:spcPct val="80000"/>
              </a:lnSpc>
            </a:pPr>
            <a:r>
              <a:rPr lang="en-US" dirty="0" smtClean="0"/>
              <a:t>Gate </a:t>
            </a:r>
            <a:r>
              <a:rPr lang="en-US" dirty="0"/>
              <a:t>Check 1</a:t>
            </a:r>
          </a:p>
          <a:p>
            <a:pPr lvl="1" eaLnBrk="1" hangingPunct="1">
              <a:lnSpc>
                <a:spcPct val="80000"/>
              </a:lnSpc>
            </a:pPr>
            <a:r>
              <a:rPr lang="en-US" b="0" dirty="0" smtClean="0"/>
              <a:t>Next, </a:t>
            </a:r>
            <a:r>
              <a:rPr lang="en-US" b="0" dirty="0"/>
              <a:t>you will need to have </a:t>
            </a:r>
            <a:r>
              <a:rPr lang="en-US" b="0" dirty="0" smtClean="0"/>
              <a:t>implement </a:t>
            </a:r>
            <a:r>
              <a:rPr lang="en-US" b="0" dirty="0"/>
              <a:t>another Clocking Wizard and the Audio Codec Wrapper inside the </a:t>
            </a:r>
            <a:r>
              <a:rPr lang="en-US" b="0" dirty="0" err="1"/>
              <a:t>Datapath</a:t>
            </a:r>
            <a:r>
              <a:rPr lang="en-US" b="0" dirty="0"/>
              <a:t> entity to get your Audio Codec to begin functioning. Once you fully implement the Audio Codec Wrapper, you will drop in the Loopback process and make connections to loopback the serial ADC input back out to the DAC output (i.e. send the signal back into the Codec). Once you implement the design on the board, you can verify functionality by applying an audio signal to the audio line in jack (blue) and listening to it on the audio line out jack (Green) using a standard </a:t>
            </a:r>
            <a:r>
              <a:rPr lang="en-US" b="0" dirty="0" smtClean="0"/>
              <a:t>oscilloscope. Additionally your </a:t>
            </a:r>
            <a:r>
              <a:rPr lang="en-US" b="0" dirty="0" err="1" smtClean="0"/>
              <a:t>Scopeface</a:t>
            </a:r>
            <a:r>
              <a:rPr lang="en-US" b="0" dirty="0" smtClean="0"/>
              <a:t> and Button inputs from Lab 1 should be functional as well.</a:t>
            </a: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83730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2 – Requirements</a:t>
            </a:r>
            <a:br>
              <a:rPr lang="en-US" dirty="0" smtClean="0"/>
            </a:br>
            <a:r>
              <a:rPr lang="en-US" dirty="0" smtClean="0"/>
              <a:t>Gate Check 2</a:t>
            </a:r>
            <a:endParaRPr lang="en-US" dirty="0"/>
          </a:p>
        </p:txBody>
      </p:sp>
      <p:sp>
        <p:nvSpPr>
          <p:cNvPr id="4" name="Content Placeholder 3"/>
          <p:cNvSpPr>
            <a:spLocks noGrp="1"/>
          </p:cNvSpPr>
          <p:nvPr>
            <p:ph idx="1"/>
          </p:nvPr>
        </p:nvSpPr>
        <p:spPr/>
        <p:txBody>
          <a:bodyPr/>
          <a:lstStyle/>
          <a:p>
            <a:pPr eaLnBrk="1" hangingPunct="1">
              <a:lnSpc>
                <a:spcPct val="80000"/>
              </a:lnSpc>
            </a:pPr>
            <a:r>
              <a:rPr lang="en-US" dirty="0"/>
              <a:t>Gate Check 2</a:t>
            </a:r>
          </a:p>
          <a:p>
            <a:pPr lvl="1" eaLnBrk="1" hangingPunct="1">
              <a:lnSpc>
                <a:spcPct val="80000"/>
              </a:lnSpc>
            </a:pPr>
            <a:r>
              <a:rPr lang="en-US" b="0" dirty="0"/>
              <a:t>NOTE: THIS IS THE HARDEST PART! By </a:t>
            </a:r>
            <a:r>
              <a:rPr lang="en-US" dirty="0"/>
              <a:t>BOC</a:t>
            </a:r>
            <a:r>
              <a:rPr lang="en-US" b="0" dirty="0"/>
              <a:t> </a:t>
            </a:r>
            <a:r>
              <a:rPr lang="en-US" dirty="0"/>
              <a:t>Lesson 15</a:t>
            </a:r>
            <a:r>
              <a:rPr lang="en-US" b="0" dirty="0"/>
              <a:t>, you must have implemented and connected the left channel BRAM and BRAM Address Counter to write Audio Codec data to BRAM. Once implemented, you can verify your BRAM works by using the given </a:t>
            </a:r>
            <a:r>
              <a:rPr lang="en-US" b="0" dirty="0" err="1"/>
              <a:t>datapath</a:t>
            </a:r>
            <a:r>
              <a:rPr lang="en-US" b="0" dirty="0"/>
              <a:t> </a:t>
            </a:r>
            <a:r>
              <a:rPr lang="en-US" b="0" dirty="0" err="1"/>
              <a:t>testbench</a:t>
            </a:r>
            <a:r>
              <a:rPr lang="en-US" b="0" dirty="0"/>
              <a:t> and watching the BRAM write address increment and data be written/read from the BRAM</a:t>
            </a:r>
            <a:r>
              <a:rPr lang="en-US" b="0" dirty="0" smtClean="0"/>
              <a:t>.</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2738895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2 – Requirements</a:t>
            </a:r>
            <a:br>
              <a:rPr lang="en-US" dirty="0" smtClean="0"/>
            </a:br>
            <a:r>
              <a:rPr lang="en-US" dirty="0" smtClean="0"/>
              <a:t>Gate Check 2 </a:t>
            </a:r>
            <a:r>
              <a:rPr lang="en-US" dirty="0" err="1" smtClean="0"/>
              <a:t>Cont</a:t>
            </a:r>
            <a:endParaRPr lang="en-US" dirty="0"/>
          </a:p>
        </p:txBody>
      </p:sp>
      <p:sp>
        <p:nvSpPr>
          <p:cNvPr id="4" name="Content Placeholder 3"/>
          <p:cNvSpPr>
            <a:spLocks noGrp="1"/>
          </p:cNvSpPr>
          <p:nvPr>
            <p:ph idx="1"/>
          </p:nvPr>
        </p:nvSpPr>
        <p:spPr/>
        <p:txBody>
          <a:bodyPr/>
          <a:lstStyle/>
          <a:p>
            <a:pPr eaLnBrk="1" hangingPunct="1">
              <a:lnSpc>
                <a:spcPct val="80000"/>
              </a:lnSpc>
            </a:pPr>
            <a:r>
              <a:rPr lang="en-US" dirty="0"/>
              <a:t>Gate Check 2</a:t>
            </a:r>
          </a:p>
          <a:p>
            <a:pPr lvl="1" eaLnBrk="1" hangingPunct="1">
              <a:lnSpc>
                <a:spcPct val="80000"/>
              </a:lnSpc>
            </a:pPr>
            <a:r>
              <a:rPr lang="en-US" b="0" dirty="0" smtClean="0"/>
              <a:t>Once </a:t>
            </a:r>
            <a:r>
              <a:rPr lang="en-US" b="0" dirty="0"/>
              <a:t>this is working, you must implement Video entity (from Lab 1) to take the left channel output from BRAM and send it to the Channel 1 waveform to be displayed when the </a:t>
            </a:r>
            <a:r>
              <a:rPr lang="en-US" b="0" dirty="0" err="1"/>
              <a:t>readL</a:t>
            </a:r>
            <a:r>
              <a:rPr lang="en-US" b="0" dirty="0"/>
              <a:t> value equals the row value. Once implemented, this functionality can be verified first with the given </a:t>
            </a:r>
            <a:r>
              <a:rPr lang="en-US" b="0" dirty="0" err="1"/>
              <a:t>datapath</a:t>
            </a:r>
            <a:r>
              <a:rPr lang="en-US" b="0" dirty="0"/>
              <a:t> </a:t>
            </a:r>
            <a:r>
              <a:rPr lang="en-US" b="0" dirty="0" err="1"/>
              <a:t>testbench</a:t>
            </a:r>
            <a:r>
              <a:rPr lang="en-US" b="0" dirty="0"/>
              <a:t> to verify the channel 1 values are being updated properly when </a:t>
            </a:r>
            <a:r>
              <a:rPr lang="en-US" b="0" dirty="0" err="1"/>
              <a:t>readL</a:t>
            </a:r>
            <a:r>
              <a:rPr lang="en-US" b="0" dirty="0"/>
              <a:t> equals the row value. Additionally, you may try to implement this on the hardware and verify that your </a:t>
            </a:r>
            <a:r>
              <a:rPr lang="en-US" b="0" dirty="0" err="1"/>
              <a:t>scopeface</a:t>
            </a:r>
            <a:r>
              <a:rPr lang="en-US" b="0" dirty="0"/>
              <a:t> is still present and some values are being displayed for Channel 1 (at this point the waveform will be scrolling across the display or may be scaled wrong).</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4038556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Outline</a:t>
            </a:r>
            <a:endParaRPr lang="en-US" dirty="0"/>
          </a:p>
        </p:txBody>
      </p:sp>
      <p:sp>
        <p:nvSpPr>
          <p:cNvPr id="4" name="Content Placeholder 3"/>
          <p:cNvSpPr>
            <a:spLocks noGrp="1"/>
          </p:cNvSpPr>
          <p:nvPr>
            <p:ph idx="1"/>
          </p:nvPr>
        </p:nvSpPr>
        <p:spPr/>
        <p:txBody>
          <a:bodyPr/>
          <a:lstStyle/>
          <a:p>
            <a:pPr eaLnBrk="1" hangingPunct="1">
              <a:lnSpc>
                <a:spcPct val="80000"/>
              </a:lnSpc>
            </a:pPr>
            <a:r>
              <a:rPr lang="en-US" dirty="0" smtClean="0"/>
              <a:t>Time Logs!</a:t>
            </a:r>
          </a:p>
          <a:p>
            <a:pPr eaLnBrk="1" hangingPunct="1">
              <a:lnSpc>
                <a:spcPct val="80000"/>
              </a:lnSpc>
            </a:pPr>
            <a:r>
              <a:rPr lang="en-US" dirty="0" smtClean="0"/>
              <a:t>Lab 2 – Data Acquisition, Storage and Display</a:t>
            </a:r>
          </a:p>
          <a:p>
            <a:pPr eaLnBrk="1" hangingPunct="1">
              <a:lnSpc>
                <a:spcPct val="80000"/>
              </a:lnSpc>
            </a:pPr>
            <a:endParaRPr lang="en-US" dirty="0" smtClean="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991601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2 – Requirements</a:t>
            </a:r>
            <a:br>
              <a:rPr lang="en-US" dirty="0" smtClean="0"/>
            </a:br>
            <a:r>
              <a:rPr lang="en-US" dirty="0" smtClean="0"/>
              <a:t>Required Functionality</a:t>
            </a:r>
            <a:endParaRPr lang="en-US" dirty="0"/>
          </a:p>
        </p:txBody>
      </p:sp>
      <p:sp>
        <p:nvSpPr>
          <p:cNvPr id="4" name="Content Placeholder 3"/>
          <p:cNvSpPr>
            <a:spLocks noGrp="1"/>
          </p:cNvSpPr>
          <p:nvPr>
            <p:ph idx="1"/>
          </p:nvPr>
        </p:nvSpPr>
        <p:spPr/>
        <p:txBody>
          <a:bodyPr/>
          <a:lstStyle/>
          <a:p>
            <a:r>
              <a:rPr lang="en-US" dirty="0"/>
              <a:t>Required Functionality</a:t>
            </a:r>
          </a:p>
          <a:p>
            <a:pPr lvl="1"/>
            <a:r>
              <a:rPr lang="en-US" b="0" dirty="0"/>
              <a:t>Get a single channel of the </a:t>
            </a:r>
            <a:r>
              <a:rPr lang="en-US" b="0" dirty="0" smtClean="0"/>
              <a:t>oscilloscope </a:t>
            </a:r>
            <a:r>
              <a:rPr lang="en-US" b="0" dirty="0"/>
              <a:t>to display with reliable triggering that holds the waveform at a single point on the left edge of the display. A 220Hz waveform should display something similar to what is shown in the screenshot at the top of this page. Additionally, you must have the following done</a:t>
            </a:r>
            <a:r>
              <a:rPr lang="en-US" b="0" dirty="0" smtClean="0"/>
              <a:t>:</a:t>
            </a:r>
            <a:endParaRPr lang="en-US" b="0" dirty="0"/>
          </a:p>
          <a:p>
            <a:pPr lvl="2"/>
            <a:r>
              <a:rPr lang="en-US" b="0" dirty="0"/>
              <a:t>Use a package file to contain all your component declarations.</a:t>
            </a:r>
          </a:p>
          <a:p>
            <a:pPr lvl="2"/>
            <a:r>
              <a:rPr lang="en-US" b="0" dirty="0"/>
              <a:t>Use </a:t>
            </a:r>
            <a:r>
              <a:rPr lang="en-US" b="0" dirty="0" smtClean="0"/>
              <a:t>separate </a:t>
            </a:r>
            <a:r>
              <a:rPr lang="en-US" b="0" dirty="0" err="1"/>
              <a:t>datapath</a:t>
            </a:r>
            <a:r>
              <a:rPr lang="en-US" b="0" dirty="0"/>
              <a:t> and control unit.</a:t>
            </a:r>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1292529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2 – Requirements</a:t>
            </a:r>
            <a:br>
              <a:rPr lang="en-US" dirty="0" smtClean="0"/>
            </a:br>
            <a:r>
              <a:rPr lang="en-US" dirty="0" smtClean="0"/>
              <a:t>Required Functionality </a:t>
            </a:r>
            <a:r>
              <a:rPr lang="en-US" dirty="0" err="1" smtClean="0"/>
              <a:t>Cont</a:t>
            </a:r>
            <a:r>
              <a:rPr lang="en-US" dirty="0" smtClean="0"/>
              <a:t> 1</a:t>
            </a:r>
            <a:endParaRPr lang="en-US" dirty="0"/>
          </a:p>
        </p:txBody>
      </p:sp>
      <p:sp>
        <p:nvSpPr>
          <p:cNvPr id="4" name="Content Placeholder 3"/>
          <p:cNvSpPr>
            <a:spLocks noGrp="1"/>
          </p:cNvSpPr>
          <p:nvPr>
            <p:ph idx="1"/>
          </p:nvPr>
        </p:nvSpPr>
        <p:spPr/>
        <p:txBody>
          <a:bodyPr/>
          <a:lstStyle/>
          <a:p>
            <a:r>
              <a:rPr lang="en-US" dirty="0"/>
              <a:t>Required Functionality</a:t>
            </a:r>
          </a:p>
          <a:p>
            <a:pPr lvl="2"/>
            <a:r>
              <a:rPr lang="en-US" b="0" dirty="0" smtClean="0"/>
              <a:t>Your </a:t>
            </a:r>
            <a:r>
              <a:rPr lang="en-US" b="0" dirty="0" err="1"/>
              <a:t>datapath</a:t>
            </a:r>
            <a:r>
              <a:rPr lang="en-US" b="0" dirty="0"/>
              <a:t> must use processes which are similar to our basic building block (counter, register, mux, etc.). I do not want to see one massive process that attempts to do all the work in the </a:t>
            </a:r>
            <a:r>
              <a:rPr lang="en-US" b="0" dirty="0" err="1"/>
              <a:t>datapath</a:t>
            </a:r>
            <a:r>
              <a:rPr lang="en-US" b="0" dirty="0"/>
              <a:t>.</a:t>
            </a:r>
          </a:p>
          <a:p>
            <a:pPr lvl="2"/>
            <a:r>
              <a:rPr lang="en-US" b="0" dirty="0" err="1"/>
              <a:t>Testbench</a:t>
            </a:r>
            <a:r>
              <a:rPr lang="en-US" b="0" dirty="0"/>
              <a:t> for the </a:t>
            </a:r>
            <a:r>
              <a:rPr lang="en-US" b="0" dirty="0" err="1"/>
              <a:t>flagRegister</a:t>
            </a:r>
            <a:r>
              <a:rPr lang="en-US" b="0" dirty="0"/>
              <a:t>.</a:t>
            </a:r>
          </a:p>
          <a:p>
            <a:pPr lvl="2"/>
            <a:r>
              <a:rPr lang="en-US" b="0" dirty="0" err="1"/>
              <a:t>Testbench</a:t>
            </a:r>
            <a:r>
              <a:rPr lang="en-US" b="0" dirty="0"/>
              <a:t> for the control unit</a:t>
            </a:r>
            <a:r>
              <a:rPr lang="en-US" b="0" dirty="0" smtClean="0"/>
              <a:t>.</a:t>
            </a:r>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1382004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2 – Requirements</a:t>
            </a:r>
            <a:br>
              <a:rPr lang="en-US" dirty="0" smtClean="0"/>
            </a:br>
            <a:r>
              <a:rPr lang="en-US" dirty="0" smtClean="0"/>
              <a:t>Required Functionality </a:t>
            </a:r>
            <a:r>
              <a:rPr lang="en-US" dirty="0" err="1" smtClean="0"/>
              <a:t>Cont</a:t>
            </a:r>
            <a:r>
              <a:rPr lang="en-US" dirty="0" smtClean="0"/>
              <a:t> 2</a:t>
            </a:r>
            <a:endParaRPr lang="en-US" dirty="0"/>
          </a:p>
        </p:txBody>
      </p:sp>
      <p:sp>
        <p:nvSpPr>
          <p:cNvPr id="4" name="Content Placeholder 3"/>
          <p:cNvSpPr>
            <a:spLocks noGrp="1"/>
          </p:cNvSpPr>
          <p:nvPr>
            <p:ph idx="1"/>
          </p:nvPr>
        </p:nvSpPr>
        <p:spPr/>
        <p:txBody>
          <a:bodyPr/>
          <a:lstStyle/>
          <a:p>
            <a:r>
              <a:rPr lang="en-US" dirty="0"/>
              <a:t>Required Functionality</a:t>
            </a:r>
          </a:p>
          <a:p>
            <a:pPr lvl="2"/>
            <a:r>
              <a:rPr lang="en-US" b="0" dirty="0" err="1" smtClean="0"/>
              <a:t>Testbench</a:t>
            </a:r>
            <a:r>
              <a:rPr lang="en-US" b="0" dirty="0" smtClean="0"/>
              <a:t> </a:t>
            </a:r>
            <a:r>
              <a:rPr lang="en-US" b="0" dirty="0"/>
              <a:t>for the </a:t>
            </a:r>
            <a:r>
              <a:rPr lang="en-US" b="0" dirty="0" err="1"/>
              <a:t>datapath</a:t>
            </a:r>
            <a:r>
              <a:rPr lang="en-US" b="0" dirty="0"/>
              <a:t> unit showing data (different value than what is given in the </a:t>
            </a:r>
            <a:r>
              <a:rPr lang="en-US" b="0" dirty="0" err="1"/>
              <a:t>testbench</a:t>
            </a:r>
            <a:r>
              <a:rPr lang="en-US" b="0" dirty="0"/>
              <a:t>) coming out of the </a:t>
            </a:r>
            <a:r>
              <a:rPr lang="en-US" b="0" dirty="0" smtClean="0"/>
              <a:t>audio </a:t>
            </a:r>
            <a:r>
              <a:rPr lang="en-US" b="0" dirty="0"/>
              <a:t>codec and being converted from signed to unsigned and then to </a:t>
            </a:r>
            <a:r>
              <a:rPr lang="en-US" b="0" dirty="0" err="1"/>
              <a:t>std_logic_vector</a:t>
            </a:r>
            <a:r>
              <a:rPr lang="en-US" b="0" dirty="0"/>
              <a:t> to go into your BRAM. Include calculations to back up what the waveform shows.</a:t>
            </a:r>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1469311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2 – Requirements</a:t>
            </a:r>
            <a:br>
              <a:rPr lang="en-US" dirty="0" smtClean="0"/>
            </a:br>
            <a:r>
              <a:rPr lang="en-US" dirty="0" smtClean="0"/>
              <a:t>Required Functionality </a:t>
            </a:r>
            <a:r>
              <a:rPr lang="en-US" dirty="0" err="1" smtClean="0"/>
              <a:t>Cont</a:t>
            </a:r>
            <a:r>
              <a:rPr lang="en-US" dirty="0" smtClean="0"/>
              <a:t> 3</a:t>
            </a:r>
            <a:endParaRPr lang="en-US" dirty="0"/>
          </a:p>
        </p:txBody>
      </p:sp>
      <p:sp>
        <p:nvSpPr>
          <p:cNvPr id="4" name="Content Placeholder 3"/>
          <p:cNvSpPr>
            <a:spLocks noGrp="1"/>
          </p:cNvSpPr>
          <p:nvPr>
            <p:ph idx="1"/>
          </p:nvPr>
        </p:nvSpPr>
        <p:spPr/>
        <p:txBody>
          <a:bodyPr/>
          <a:lstStyle/>
          <a:p>
            <a:r>
              <a:rPr lang="en-US" dirty="0"/>
              <a:t>Required Functionality</a:t>
            </a:r>
          </a:p>
          <a:p>
            <a:pPr lvl="2"/>
            <a:r>
              <a:rPr lang="en-US" b="0" dirty="0" smtClean="0"/>
              <a:t>For </a:t>
            </a:r>
            <a:r>
              <a:rPr lang="en-US" b="0" dirty="0"/>
              <a:t>Bonus Points: </a:t>
            </a:r>
            <a:r>
              <a:rPr lang="en-US" b="0" dirty="0" err="1"/>
              <a:t>Testbench</a:t>
            </a:r>
            <a:r>
              <a:rPr lang="en-US" b="0" dirty="0"/>
              <a:t> for the </a:t>
            </a:r>
            <a:r>
              <a:rPr lang="en-US" b="0" dirty="0" err="1"/>
              <a:t>datapath</a:t>
            </a:r>
            <a:r>
              <a:rPr lang="en-US" b="0" dirty="0"/>
              <a:t> unit showing that same data coming out of the BRAM. Make sure you show the read address and the data values coming out. This will require you to set your control words on the </a:t>
            </a:r>
            <a:r>
              <a:rPr lang="en-US" b="0" dirty="0" err="1"/>
              <a:t>testbench</a:t>
            </a:r>
            <a:r>
              <a:rPr lang="en-US" b="0" dirty="0"/>
              <a:t>. Additionally, you will have to drive the </a:t>
            </a:r>
            <a:r>
              <a:rPr lang="en-US" b="0" dirty="0" err="1"/>
              <a:t>pixel_clock</a:t>
            </a:r>
            <a:r>
              <a:rPr lang="en-US" b="0" dirty="0"/>
              <a:t> on the Video Module. Once you get the </a:t>
            </a:r>
            <a:r>
              <a:rPr lang="en-US" b="0" dirty="0" err="1"/>
              <a:t>datapath</a:t>
            </a:r>
            <a:r>
              <a:rPr lang="en-US" b="0" dirty="0"/>
              <a:t> </a:t>
            </a:r>
            <a:r>
              <a:rPr lang="en-US" b="0" dirty="0" err="1"/>
              <a:t>testbench</a:t>
            </a:r>
            <a:r>
              <a:rPr lang="en-US" b="0" dirty="0"/>
              <a:t> running you will notice that DCM module doesn't put out a clock in the Video Module.</a:t>
            </a:r>
          </a:p>
          <a:p>
            <a:pPr lvl="2"/>
            <a:endParaRPr lang="en-US" b="0" dirty="0"/>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2294814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2 – Requirements</a:t>
            </a:r>
            <a:br>
              <a:rPr lang="en-US" dirty="0" smtClean="0"/>
            </a:br>
            <a:r>
              <a:rPr lang="en-US" dirty="0" smtClean="0"/>
              <a:t>B-Level Functionality</a:t>
            </a:r>
            <a:endParaRPr lang="en-US" dirty="0"/>
          </a:p>
        </p:txBody>
      </p:sp>
      <p:sp>
        <p:nvSpPr>
          <p:cNvPr id="4" name="Content Placeholder 3"/>
          <p:cNvSpPr>
            <a:spLocks noGrp="1"/>
          </p:cNvSpPr>
          <p:nvPr>
            <p:ph idx="1"/>
          </p:nvPr>
        </p:nvSpPr>
        <p:spPr/>
        <p:txBody>
          <a:bodyPr/>
          <a:lstStyle/>
          <a:p>
            <a:r>
              <a:rPr lang="en-US" dirty="0" smtClean="0"/>
              <a:t>B-level Functionality</a:t>
            </a:r>
            <a:endParaRPr lang="en-US" dirty="0"/>
          </a:p>
          <a:p>
            <a:pPr lvl="1"/>
            <a:r>
              <a:rPr lang="en-US" b="0" dirty="0"/>
              <a:t>Meet all the requirements of required functionality</a:t>
            </a:r>
          </a:p>
          <a:p>
            <a:pPr lvl="1"/>
            <a:r>
              <a:rPr lang="en-US" b="0" dirty="0"/>
              <a:t>Add a second channel (in green).</a:t>
            </a:r>
          </a:p>
          <a:p>
            <a:pPr lvl="1"/>
            <a:r>
              <a:rPr lang="en-US" b="0" dirty="0"/>
              <a:t>Integrate the button </a:t>
            </a:r>
            <a:r>
              <a:rPr lang="en-US" b="0" dirty="0" err="1"/>
              <a:t>debouncing</a:t>
            </a:r>
            <a:r>
              <a:rPr lang="en-US" b="0" dirty="0"/>
              <a:t> strategy in HW #7 to </a:t>
            </a:r>
            <a:r>
              <a:rPr lang="en-US" b="0" dirty="0" err="1"/>
              <a:t>debounce</a:t>
            </a:r>
            <a:r>
              <a:rPr lang="en-US" b="0" dirty="0"/>
              <a:t> the buttons controlling the trigger time and trigger </a:t>
            </a:r>
            <a:r>
              <a:rPr lang="en-US" b="0" dirty="0" smtClean="0"/>
              <a:t>voltage</a:t>
            </a:r>
            <a:r>
              <a:rPr lang="en-US" b="0" dirty="0"/>
              <a:t>.</a:t>
            </a:r>
          </a:p>
          <a:p>
            <a:pPr lvl="1"/>
            <a:r>
              <a:rPr lang="en-US" b="0" dirty="0"/>
              <a:t>Move the cursors on the screen</a:t>
            </a:r>
            <a:r>
              <a:rPr lang="en-US" b="0" dirty="0" smtClean="0"/>
              <a:t>.</a:t>
            </a:r>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3633920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2 – Requirements</a:t>
            </a:r>
            <a:br>
              <a:rPr lang="en-US" dirty="0" smtClean="0"/>
            </a:br>
            <a:r>
              <a:rPr lang="en-US" dirty="0" smtClean="0"/>
              <a:t>A-Level Functionality</a:t>
            </a:r>
            <a:endParaRPr lang="en-US" dirty="0"/>
          </a:p>
        </p:txBody>
      </p:sp>
      <p:sp>
        <p:nvSpPr>
          <p:cNvPr id="4" name="Content Placeholder 3"/>
          <p:cNvSpPr>
            <a:spLocks noGrp="1"/>
          </p:cNvSpPr>
          <p:nvPr>
            <p:ph idx="1"/>
          </p:nvPr>
        </p:nvSpPr>
        <p:spPr/>
        <p:txBody>
          <a:bodyPr/>
          <a:lstStyle/>
          <a:p>
            <a:r>
              <a:rPr lang="en-US" dirty="0"/>
              <a:t>A-level </a:t>
            </a:r>
            <a:r>
              <a:rPr lang="en-US" dirty="0" smtClean="0"/>
              <a:t>Functionality</a:t>
            </a:r>
            <a:endParaRPr lang="en-US" dirty="0"/>
          </a:p>
          <a:p>
            <a:pPr lvl="1"/>
            <a:r>
              <a:rPr lang="en-US" b="0" dirty="0"/>
              <a:t>Meet all the requirements of B-level functionality.</a:t>
            </a:r>
          </a:p>
          <a:p>
            <a:pPr lvl="1"/>
            <a:r>
              <a:rPr lang="en-US" b="0" dirty="0"/>
              <a:t>Use the trigger voltage marker to establish the actual trigger voltage used to capture the waveform. As the trigger is moved up and down, you should see the point at which the waveform intersects the left side of the screen change.</a:t>
            </a:r>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5179689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2 – Requirements</a:t>
            </a:r>
            <a:br>
              <a:rPr lang="en-US" dirty="0" smtClean="0"/>
            </a:br>
            <a:r>
              <a:rPr lang="en-US" dirty="0" smtClean="0"/>
              <a:t>Turn In</a:t>
            </a:r>
            <a:endParaRPr lang="en-US" dirty="0"/>
          </a:p>
        </p:txBody>
      </p:sp>
      <p:sp>
        <p:nvSpPr>
          <p:cNvPr id="4" name="Content Placeholder 3"/>
          <p:cNvSpPr>
            <a:spLocks noGrp="1"/>
          </p:cNvSpPr>
          <p:nvPr>
            <p:ph idx="1"/>
          </p:nvPr>
        </p:nvSpPr>
        <p:spPr/>
        <p:txBody>
          <a:bodyPr/>
          <a:lstStyle/>
          <a:p>
            <a:r>
              <a:rPr lang="en-US" dirty="0" smtClean="0"/>
              <a:t>Turn In Requirements</a:t>
            </a:r>
            <a:endParaRPr lang="en-US" dirty="0"/>
          </a:p>
          <a:p>
            <a:pPr lvl="1"/>
            <a:r>
              <a:rPr lang="en-US" b="0" dirty="0"/>
              <a:t>All your work in this lab is to be submitted using </a:t>
            </a:r>
            <a:r>
              <a:rPr lang="en-US" b="0" dirty="0" err="1"/>
              <a:t>Bitbucket</a:t>
            </a:r>
            <a:r>
              <a:rPr lang="en-US" b="0" dirty="0"/>
              <a:t>. The main part of the lab is your README, documenting your design. Your README must include the </a:t>
            </a:r>
            <a:r>
              <a:rPr lang="en-US" b="0" dirty="0" err="1"/>
              <a:t>following:</a:t>
            </a:r>
            <a:r>
              <a:rPr lang="en-US" dirty="0" err="1"/>
              <a:t>Introduction</a:t>
            </a:r>
            <a:r>
              <a:rPr lang="en-US" b="0" dirty="0"/>
              <a:t> - Provide a brief overview of the problem.</a:t>
            </a:r>
          </a:p>
          <a:p>
            <a:pPr lvl="1"/>
            <a:r>
              <a:rPr lang="en-US" dirty="0"/>
              <a:t>Implementation</a:t>
            </a:r>
            <a:r>
              <a:rPr lang="en-US" b="0" dirty="0"/>
              <a:t> - Provide block-diagram of your solution using the </a:t>
            </a:r>
            <a:r>
              <a:rPr lang="en-US" dirty="0"/>
              <a:t>signal names in your code</a:t>
            </a:r>
            <a:r>
              <a:rPr lang="en-US" b="0" dirty="0"/>
              <a:t>. The block diagram given above is somewhat incomplete, so make sure to include corrections to it. For each module that you built, explain its overall purpose, inputs, outputs, and behavior. Include all your </a:t>
            </a:r>
            <a:r>
              <a:rPr lang="en-US" b="0" dirty="0" err="1"/>
              <a:t>vhdl</a:t>
            </a:r>
            <a:r>
              <a:rPr lang="en-US" b="0" dirty="0"/>
              <a:t> files (code and </a:t>
            </a:r>
            <a:r>
              <a:rPr lang="en-US" b="0" dirty="0" err="1"/>
              <a:t>testbench</a:t>
            </a:r>
            <a:r>
              <a:rPr lang="en-US" b="0" dirty="0"/>
              <a:t>), </a:t>
            </a:r>
            <a:r>
              <a:rPr lang="en-US" b="0" dirty="0" err="1"/>
              <a:t>wcfg</a:t>
            </a:r>
            <a:r>
              <a:rPr lang="en-US" b="0" dirty="0"/>
              <a:t> file, and bit files. Put these in a folder called "code</a:t>
            </a:r>
            <a:r>
              <a:rPr lang="en-US" b="0" dirty="0" smtClean="0"/>
              <a:t>".</a:t>
            </a:r>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1518157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2 – Requirements</a:t>
            </a:r>
            <a:br>
              <a:rPr lang="en-US" dirty="0" smtClean="0"/>
            </a:br>
            <a:r>
              <a:rPr lang="en-US" dirty="0" smtClean="0"/>
              <a:t>Turn In </a:t>
            </a:r>
            <a:r>
              <a:rPr lang="en-US" dirty="0" err="1" smtClean="0"/>
              <a:t>Cont</a:t>
            </a:r>
            <a:r>
              <a:rPr lang="en-US" dirty="0" smtClean="0"/>
              <a:t> 1</a:t>
            </a:r>
            <a:endParaRPr lang="en-US" dirty="0"/>
          </a:p>
        </p:txBody>
      </p:sp>
      <p:sp>
        <p:nvSpPr>
          <p:cNvPr id="4" name="Content Placeholder 3"/>
          <p:cNvSpPr>
            <a:spLocks noGrp="1"/>
          </p:cNvSpPr>
          <p:nvPr>
            <p:ph idx="1"/>
          </p:nvPr>
        </p:nvSpPr>
        <p:spPr/>
        <p:txBody>
          <a:bodyPr/>
          <a:lstStyle/>
          <a:p>
            <a:r>
              <a:rPr lang="en-US" dirty="0" smtClean="0"/>
              <a:t>Turn In Requirements</a:t>
            </a:r>
            <a:endParaRPr lang="en-US" dirty="0"/>
          </a:p>
          <a:p>
            <a:pPr lvl="1"/>
            <a:r>
              <a:rPr lang="en-US" dirty="0" smtClean="0"/>
              <a:t>Test/Debug</a:t>
            </a:r>
            <a:r>
              <a:rPr lang="en-US" b="0" dirty="0"/>
              <a:t> - Briefly describe the methods used to verify system functionality.</a:t>
            </a:r>
          </a:p>
          <a:p>
            <a:pPr lvl="1"/>
            <a:r>
              <a:rPr lang="en-US" b="0" dirty="0"/>
              <a:t>List the major problems you encountered and how you fixed them. This should cover all the problems you encountered in the lab and how you fixed them. Break each problem and solution into separate paragraphs</a:t>
            </a:r>
            <a:r>
              <a:rPr lang="en-US" b="0" dirty="0" smtClean="0"/>
              <a:t>.</a:t>
            </a:r>
          </a:p>
          <a:p>
            <a:pPr lvl="1"/>
            <a:r>
              <a:rPr lang="en-US" dirty="0" smtClean="0"/>
              <a:t>Capability</a:t>
            </a:r>
            <a:r>
              <a:rPr lang="en-US" b="0" dirty="0" smtClean="0"/>
              <a:t> - Well you have built a oscilloscope, what are its capabilities?</a:t>
            </a:r>
          </a:p>
          <a:p>
            <a:pPr lvl="2"/>
            <a:r>
              <a:rPr lang="en-US" b="0" dirty="0" smtClean="0"/>
              <a:t>The horizontal axis represents time. There are 10 major divisions on the display; how long does each major division represent?</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194683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2 – Requirements</a:t>
            </a:r>
            <a:br>
              <a:rPr lang="en-US" dirty="0" smtClean="0"/>
            </a:br>
            <a:r>
              <a:rPr lang="en-US" dirty="0" smtClean="0"/>
              <a:t>Turn In </a:t>
            </a:r>
            <a:r>
              <a:rPr lang="en-US" dirty="0" err="1" smtClean="0"/>
              <a:t>Cont</a:t>
            </a:r>
            <a:r>
              <a:rPr lang="en-US" dirty="0" smtClean="0"/>
              <a:t> 2</a:t>
            </a:r>
            <a:endParaRPr lang="en-US" dirty="0"/>
          </a:p>
        </p:txBody>
      </p:sp>
      <p:sp>
        <p:nvSpPr>
          <p:cNvPr id="4" name="Content Placeholder 3"/>
          <p:cNvSpPr>
            <a:spLocks noGrp="1"/>
          </p:cNvSpPr>
          <p:nvPr>
            <p:ph idx="1"/>
          </p:nvPr>
        </p:nvSpPr>
        <p:spPr/>
        <p:txBody>
          <a:bodyPr/>
          <a:lstStyle/>
          <a:p>
            <a:r>
              <a:rPr lang="en-US" dirty="0" smtClean="0"/>
              <a:t>Turn In Requirements</a:t>
            </a:r>
            <a:endParaRPr lang="en-US" dirty="0"/>
          </a:p>
          <a:p>
            <a:pPr lvl="1"/>
            <a:r>
              <a:rPr lang="en-US" dirty="0" smtClean="0"/>
              <a:t>Capability Continued</a:t>
            </a:r>
            <a:r>
              <a:rPr lang="en-US" b="0" dirty="0"/>
              <a:t> </a:t>
            </a:r>
            <a:r>
              <a:rPr lang="en-US" b="0" dirty="0" smtClean="0"/>
              <a:t>-</a:t>
            </a:r>
            <a:endParaRPr lang="en-US" b="0" dirty="0"/>
          </a:p>
          <a:p>
            <a:pPr lvl="2"/>
            <a:r>
              <a:rPr lang="en-US" b="0" dirty="0" smtClean="0"/>
              <a:t>Each </a:t>
            </a:r>
            <a:r>
              <a:rPr lang="en-US" b="0" dirty="0"/>
              <a:t>major time division is split into 4 minor division, how long does each minor division represent?</a:t>
            </a:r>
          </a:p>
          <a:p>
            <a:pPr lvl="2"/>
            <a:r>
              <a:rPr lang="en-US" b="0" dirty="0"/>
              <a:t>Generate a sine wave that can be fully captured on your display (like the yellow channel in the image at the top of this web page). record its height in major and minor vertical divisions. Measure this same audio output using the break out audio cable. Record the peak-to-peak voltage. Compute the number of volts in each major and minor vertical division</a:t>
            </a:r>
            <a:r>
              <a:rPr lang="en-US" b="0" dirty="0" smtClean="0"/>
              <a:t>.</a:t>
            </a:r>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3225320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2 – Requirements</a:t>
            </a:r>
            <a:br>
              <a:rPr lang="en-US" dirty="0" smtClean="0"/>
            </a:br>
            <a:r>
              <a:rPr lang="en-US" dirty="0" smtClean="0"/>
              <a:t>Turn In </a:t>
            </a:r>
            <a:r>
              <a:rPr lang="en-US" dirty="0" err="1" smtClean="0"/>
              <a:t>Cont</a:t>
            </a:r>
            <a:r>
              <a:rPr lang="en-US" dirty="0" smtClean="0"/>
              <a:t> 3</a:t>
            </a:r>
            <a:endParaRPr lang="en-US" dirty="0"/>
          </a:p>
        </p:txBody>
      </p:sp>
      <p:sp>
        <p:nvSpPr>
          <p:cNvPr id="4" name="Content Placeholder 3"/>
          <p:cNvSpPr>
            <a:spLocks noGrp="1"/>
          </p:cNvSpPr>
          <p:nvPr>
            <p:ph idx="1"/>
          </p:nvPr>
        </p:nvSpPr>
        <p:spPr/>
        <p:txBody>
          <a:bodyPr/>
          <a:lstStyle/>
          <a:p>
            <a:r>
              <a:rPr lang="en-US" dirty="0" smtClean="0"/>
              <a:t>Turn In Requirements</a:t>
            </a:r>
            <a:endParaRPr lang="en-US" dirty="0"/>
          </a:p>
          <a:p>
            <a:pPr lvl="1"/>
            <a:r>
              <a:rPr lang="en-US" dirty="0" smtClean="0"/>
              <a:t>Capability Continued</a:t>
            </a:r>
            <a:r>
              <a:rPr lang="en-US" b="0" dirty="0"/>
              <a:t> </a:t>
            </a:r>
            <a:r>
              <a:rPr lang="en-US" b="0" dirty="0" smtClean="0"/>
              <a:t>-</a:t>
            </a:r>
            <a:endParaRPr lang="en-US" b="0" dirty="0"/>
          </a:p>
          <a:p>
            <a:pPr lvl="2"/>
            <a:r>
              <a:rPr lang="en-US" b="0" dirty="0" smtClean="0"/>
              <a:t>Starting </a:t>
            </a:r>
            <a:r>
              <a:rPr lang="en-US" b="0" dirty="0"/>
              <a:t>at address 0, how long does it take to fill the entire memory with audio samples (coming in at 48kHz)?</a:t>
            </a:r>
          </a:p>
          <a:p>
            <a:pPr lvl="2"/>
            <a:r>
              <a:rPr lang="en-US" b="0" dirty="0"/>
              <a:t>How long does it take to completely draw the display once?</a:t>
            </a:r>
          </a:p>
          <a:p>
            <a:pPr lvl="2"/>
            <a:r>
              <a:rPr lang="en-US" b="0" dirty="0"/>
              <a:t>The question is likely relevant to Lab 3 - how long is the </a:t>
            </a:r>
            <a:r>
              <a:rPr lang="en-US" b="0" dirty="0" err="1"/>
              <a:t>vsynch</a:t>
            </a:r>
            <a:r>
              <a:rPr lang="en-US" b="0" dirty="0"/>
              <a:t> signal held low?</a:t>
            </a:r>
          </a:p>
          <a:p>
            <a:pPr lvl="1"/>
            <a:r>
              <a:rPr lang="en-US" dirty="0"/>
              <a:t>Conclusion</a:t>
            </a:r>
            <a:r>
              <a:rPr lang="en-US" b="0" dirty="0"/>
              <a:t> - Explain what your learned from this lab and what changes you would recommend in future years to this lab or the lectures leading up to this lab.</a:t>
            </a:r>
          </a:p>
          <a:p>
            <a:pPr lvl="1"/>
            <a:endParaRPr lang="en-US" b="0" dirty="0"/>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405059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smtClean="0"/>
              <a:t>Lab 2 – Data Acquisition, Storage and Display</a:t>
            </a:r>
            <a:endParaRPr lang="en-US" cap="none" dirty="0"/>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2890013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t>
            </a:r>
            <a:r>
              <a:rPr lang="en-US" dirty="0" smtClean="0"/>
              <a:t>Lab Overview</a:t>
            </a:r>
            <a:endParaRPr lang="en-US" dirty="0"/>
          </a:p>
        </p:txBody>
      </p:sp>
      <p:sp>
        <p:nvSpPr>
          <p:cNvPr id="4" name="Content Placeholder 3"/>
          <p:cNvSpPr>
            <a:spLocks noGrp="1"/>
          </p:cNvSpPr>
          <p:nvPr>
            <p:ph idx="1"/>
          </p:nvPr>
        </p:nvSpPr>
        <p:spPr>
          <a:xfrm>
            <a:off x="581736" y="1523052"/>
            <a:ext cx="8131175" cy="4324350"/>
          </a:xfrm>
        </p:spPr>
        <p:txBody>
          <a:bodyPr/>
          <a:lstStyle/>
          <a:p>
            <a:r>
              <a:rPr lang="en-US" b="0" dirty="0" smtClean="0"/>
              <a:t>Lab Overview - Integrate </a:t>
            </a:r>
            <a:r>
              <a:rPr lang="en-US" b="0" dirty="0"/>
              <a:t>the video display controller developed in Lab 1 with the audio codec on the </a:t>
            </a:r>
            <a:r>
              <a:rPr lang="en-US" b="0" dirty="0" err="1" smtClean="0"/>
              <a:t>Nexys</a:t>
            </a:r>
            <a:r>
              <a:rPr lang="en-US" b="0" dirty="0" smtClean="0"/>
              <a:t> Video board </a:t>
            </a:r>
            <a:r>
              <a:rPr lang="en-US" b="0" dirty="0"/>
              <a:t>to build a basic 2-channel oscilloscope. </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4</a:t>
            </a:fld>
            <a:endParaRPr lang="en-US" dirty="0">
              <a:solidFill>
                <a:srgbClr val="000000"/>
              </a:solidFill>
            </a:endParaRPr>
          </a:p>
        </p:txBody>
      </p:sp>
      <p:pic>
        <p:nvPicPr>
          <p:cNvPr id="1026" name="Picture 2" descr="http://ece.ninja/383/lab/lab2/img/comple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991" y="2741684"/>
            <a:ext cx="5486649" cy="404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696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t>
            </a:r>
            <a:r>
              <a:rPr lang="en-US" dirty="0" smtClean="0"/>
              <a:t>Connections</a:t>
            </a:r>
            <a:endParaRPr lang="en-US" dirty="0"/>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5</a:t>
            </a:fld>
            <a:endParaRPr lang="en-US" dirty="0">
              <a:solidFill>
                <a:srgbClr val="000000"/>
              </a:solidFill>
            </a:endParaRPr>
          </a:p>
        </p:txBody>
      </p:sp>
      <p:pic>
        <p:nvPicPr>
          <p:cNvPr id="1028" name="Picture 4" descr="http://ece.ninja/383/lab/lab2/img/lab2Connecti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48369"/>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720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t>
            </a:r>
            <a:r>
              <a:rPr lang="en-US" dirty="0" smtClean="0"/>
              <a:t>Connections</a:t>
            </a:r>
            <a:endParaRPr lang="en-US" dirty="0"/>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198571"/>
            <a:ext cx="2133600" cy="476250"/>
          </a:xfrm>
        </p:spPr>
        <p:txBody>
          <a:bodyPr/>
          <a:lstStyle/>
          <a:p>
            <a:pPr>
              <a:defRPr/>
            </a:pPr>
            <a:fld id="{62D6D4B2-7611-498F-8780-1EDC26277454}" type="slidenum">
              <a:rPr lang="en-US" smtClean="0">
                <a:solidFill>
                  <a:srgbClr val="000000"/>
                </a:solidFill>
              </a:rPr>
              <a:pPr>
                <a:defRPr/>
              </a:pPr>
              <a:t>6</a:t>
            </a:fld>
            <a:endParaRPr lang="en-US" dirty="0">
              <a:solidFill>
                <a:srgbClr val="000000"/>
              </a:solidFill>
            </a:endParaRPr>
          </a:p>
        </p:txBody>
      </p:sp>
      <p:pic>
        <p:nvPicPr>
          <p:cNvPr id="11" name="Picture 4" descr="https://reference.digilentinc.com/_media/reference/programmable-logic/nexys-video/nexys-vide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625" y="1608170"/>
            <a:ext cx="5715000" cy="51816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5240751" y="5158855"/>
            <a:ext cx="1050878" cy="98264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endParaRPr lang="en-US" sz="1400" dirty="0" smtClean="0">
              <a:solidFill>
                <a:srgbClr val="FF0000"/>
              </a:solidFill>
              <a:latin typeface="Arial" pitchFamily="34" charset="0"/>
            </a:endParaRPr>
          </a:p>
          <a:p>
            <a:pPr eaLnBrk="0" hangingPunct="0">
              <a:spcBef>
                <a:spcPct val="0"/>
              </a:spcBef>
            </a:pPr>
            <a:r>
              <a:rPr lang="en-US" sz="2000" dirty="0" smtClean="0">
                <a:solidFill>
                  <a:srgbClr val="FF0000"/>
                </a:solidFill>
                <a:latin typeface="Arial" pitchFamily="34" charset="0"/>
              </a:rPr>
              <a:t>	       Buttons</a:t>
            </a:r>
            <a:endParaRPr lang="en-US" sz="2000" dirty="0">
              <a:solidFill>
                <a:srgbClr val="FF0000"/>
              </a:solidFill>
              <a:latin typeface="Arial" pitchFamily="34" charset="0"/>
            </a:endParaRPr>
          </a:p>
        </p:txBody>
      </p:sp>
      <p:sp>
        <p:nvSpPr>
          <p:cNvPr id="7" name="Oval 6"/>
          <p:cNvSpPr/>
          <p:nvPr/>
        </p:nvSpPr>
        <p:spPr bwMode="auto">
          <a:xfrm>
            <a:off x="2101764" y="2322401"/>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spcBef>
                <a:spcPct val="0"/>
              </a:spcBef>
            </a:pPr>
            <a:r>
              <a:rPr lang="en-US" sz="2000" dirty="0" smtClean="0">
                <a:solidFill>
                  <a:srgbClr val="FF0000"/>
                </a:solidFill>
                <a:latin typeface="Arial" pitchFamily="34" charset="0"/>
              </a:rPr>
              <a:t>Power		         </a:t>
            </a:r>
            <a:endParaRPr lang="en-US" sz="2000" dirty="0">
              <a:solidFill>
                <a:srgbClr val="FF0000"/>
              </a:solidFill>
              <a:latin typeface="Arial" pitchFamily="34" charset="0"/>
            </a:endParaRPr>
          </a:p>
        </p:txBody>
      </p:sp>
      <p:sp>
        <p:nvSpPr>
          <p:cNvPr id="8" name="Oval 7"/>
          <p:cNvSpPr/>
          <p:nvPr/>
        </p:nvSpPr>
        <p:spPr bwMode="auto">
          <a:xfrm>
            <a:off x="3152642" y="177876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smtClean="0">
                <a:solidFill>
                  <a:srgbClr val="FF0000"/>
                </a:solidFill>
                <a:latin typeface="Arial" pitchFamily="34" charset="0"/>
              </a:rPr>
              <a:t>HDMI Out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smtClean="0">
              <a:solidFill>
                <a:srgbClr val="FF0000"/>
              </a:solidFill>
              <a:latin typeface="Arial" pitchFamily="34" charset="0"/>
            </a:endParaRPr>
          </a:p>
          <a:p>
            <a:pPr algn="ctr" eaLnBrk="0" hangingPunct="0">
              <a:spcBef>
                <a:spcPct val="0"/>
              </a:spcBef>
            </a:pPr>
            <a:r>
              <a:rPr lang="en-US" sz="1400" dirty="0" smtClean="0">
                <a:solidFill>
                  <a:srgbClr val="FF0000"/>
                </a:solidFill>
                <a:latin typeface="Arial" pitchFamily="34" charset="0"/>
              </a:rPr>
              <a:t>         </a:t>
            </a:r>
            <a:endParaRPr lang="en-US" sz="1400" dirty="0">
              <a:solidFill>
                <a:srgbClr val="FF0000"/>
              </a:solidFill>
              <a:latin typeface="Arial" pitchFamily="34" charset="0"/>
            </a:endParaRPr>
          </a:p>
        </p:txBody>
      </p:sp>
      <p:sp>
        <p:nvSpPr>
          <p:cNvPr id="9" name="Oval 8"/>
          <p:cNvSpPr/>
          <p:nvPr/>
        </p:nvSpPr>
        <p:spPr bwMode="auto">
          <a:xfrm>
            <a:off x="2224604" y="5650175"/>
            <a:ext cx="805200" cy="495954"/>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2000" dirty="0" smtClean="0">
                <a:solidFill>
                  <a:srgbClr val="FF0000"/>
                </a:solidFill>
                <a:latin typeface="Arial" pitchFamily="34" charset="0"/>
              </a:rPr>
              <a:t>USB </a:t>
            </a:r>
            <a:r>
              <a:rPr lang="en-US" sz="2000" dirty="0" err="1" smtClean="0">
                <a:solidFill>
                  <a:srgbClr val="FF0000"/>
                </a:solidFill>
                <a:latin typeface="Arial" pitchFamily="34" charset="0"/>
              </a:rPr>
              <a:t>Prog</a:t>
            </a:r>
            <a:r>
              <a:rPr lang="en-US" sz="2000" dirty="0">
                <a:solidFill>
                  <a:srgbClr val="FF0000"/>
                </a:solidFill>
                <a:latin typeface="Arial" pitchFamily="34" charset="0"/>
              </a:rPr>
              <a:t>		</a:t>
            </a:r>
          </a:p>
        </p:txBody>
      </p:sp>
      <p:sp>
        <p:nvSpPr>
          <p:cNvPr id="10" name="Oval 9"/>
          <p:cNvSpPr/>
          <p:nvPr/>
        </p:nvSpPr>
        <p:spPr bwMode="auto">
          <a:xfrm>
            <a:off x="5445477" y="3166278"/>
            <a:ext cx="477650" cy="418552"/>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r>
              <a:rPr lang="en-US" sz="2000" dirty="0" smtClean="0">
                <a:solidFill>
                  <a:srgbClr val="FF0000"/>
                </a:solidFill>
                <a:latin typeface="Arial" pitchFamily="34" charset="0"/>
              </a:rPr>
              <a:t>	    CPU Reset</a:t>
            </a:r>
            <a:endParaRPr lang="en-US" sz="2000" dirty="0">
              <a:solidFill>
                <a:srgbClr val="FF0000"/>
              </a:solidFill>
              <a:latin typeface="Arial" pitchFamily="34" charset="0"/>
            </a:endParaRPr>
          </a:p>
        </p:txBody>
      </p:sp>
      <p:sp>
        <p:nvSpPr>
          <p:cNvPr id="12" name="Oval 11"/>
          <p:cNvSpPr/>
          <p:nvPr/>
        </p:nvSpPr>
        <p:spPr bwMode="auto">
          <a:xfrm>
            <a:off x="5088403" y="1781036"/>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smtClean="0">
                <a:solidFill>
                  <a:srgbClr val="FF0000"/>
                </a:solidFill>
                <a:latin typeface="Arial" pitchFamily="34" charset="0"/>
              </a:rPr>
              <a:t>Audio </a:t>
            </a:r>
          </a:p>
          <a:p>
            <a:pPr algn="ctr" eaLnBrk="0" hangingPunct="0">
              <a:spcBef>
                <a:spcPct val="0"/>
              </a:spcBef>
            </a:pPr>
            <a:r>
              <a:rPr lang="en-US" sz="2000" dirty="0" smtClean="0">
                <a:solidFill>
                  <a:srgbClr val="FF0000"/>
                </a:solidFill>
                <a:latin typeface="Arial" pitchFamily="34" charset="0"/>
              </a:rPr>
              <a:t>Input </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smtClean="0">
              <a:solidFill>
                <a:srgbClr val="FF0000"/>
              </a:solidFill>
              <a:latin typeface="Arial" pitchFamily="34" charset="0"/>
            </a:endParaRPr>
          </a:p>
          <a:p>
            <a:pPr algn="ctr" eaLnBrk="0" hangingPunct="0">
              <a:spcBef>
                <a:spcPct val="0"/>
              </a:spcBef>
            </a:pPr>
            <a:r>
              <a:rPr lang="en-US" sz="1400" dirty="0" smtClean="0">
                <a:solidFill>
                  <a:srgbClr val="FF0000"/>
                </a:solidFill>
                <a:latin typeface="Arial" pitchFamily="34" charset="0"/>
              </a:rPr>
              <a:t>         </a:t>
            </a:r>
            <a:endParaRPr lang="en-US" sz="1400" dirty="0">
              <a:solidFill>
                <a:srgbClr val="FF0000"/>
              </a:solidFill>
              <a:latin typeface="Arial" pitchFamily="34" charset="0"/>
            </a:endParaRPr>
          </a:p>
        </p:txBody>
      </p:sp>
      <p:sp>
        <p:nvSpPr>
          <p:cNvPr id="13" name="Oval 12"/>
          <p:cNvSpPr/>
          <p:nvPr/>
        </p:nvSpPr>
        <p:spPr bwMode="auto">
          <a:xfrm>
            <a:off x="5735610" y="1783308"/>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smtClean="0">
                <a:solidFill>
                  <a:srgbClr val="FF0000"/>
                </a:solidFill>
                <a:latin typeface="Arial" pitchFamily="34" charset="0"/>
              </a:rPr>
              <a:t> Audio</a:t>
            </a:r>
          </a:p>
          <a:p>
            <a:pPr algn="ctr" eaLnBrk="0" hangingPunct="0">
              <a:spcBef>
                <a:spcPct val="0"/>
              </a:spcBef>
            </a:pPr>
            <a:r>
              <a:rPr lang="en-US" sz="2000" dirty="0" smtClean="0">
                <a:solidFill>
                  <a:srgbClr val="FF0000"/>
                </a:solidFill>
                <a:latin typeface="Arial" pitchFamily="34" charset="0"/>
              </a:rPr>
              <a:t>  Output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smtClean="0">
              <a:solidFill>
                <a:srgbClr val="FF0000"/>
              </a:solidFill>
              <a:latin typeface="Arial" pitchFamily="34" charset="0"/>
            </a:endParaRPr>
          </a:p>
          <a:p>
            <a:pPr algn="ctr" eaLnBrk="0" hangingPunct="0">
              <a:spcBef>
                <a:spcPct val="0"/>
              </a:spcBef>
            </a:pPr>
            <a:r>
              <a:rPr lang="en-US" sz="1400" dirty="0" smtClean="0">
                <a:solidFill>
                  <a:srgbClr val="FF0000"/>
                </a:solidFill>
                <a:latin typeface="Arial" pitchFamily="34" charset="0"/>
              </a:rPr>
              <a:t>         </a:t>
            </a:r>
            <a:endParaRPr lang="en-US" sz="1400" dirty="0">
              <a:solidFill>
                <a:srgbClr val="FF0000"/>
              </a:solidFill>
              <a:latin typeface="Arial" pitchFamily="34" charset="0"/>
            </a:endParaRPr>
          </a:p>
        </p:txBody>
      </p:sp>
      <p:sp>
        <p:nvSpPr>
          <p:cNvPr id="14" name="Oval 13"/>
          <p:cNvSpPr/>
          <p:nvPr/>
        </p:nvSpPr>
        <p:spPr bwMode="auto">
          <a:xfrm>
            <a:off x="2047171" y="387142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1400" dirty="0" smtClean="0">
                <a:solidFill>
                  <a:srgbClr val="FF0000"/>
                </a:solidFill>
                <a:latin typeface="Arial" pitchFamily="34" charset="0"/>
              </a:rPr>
              <a:t>JB </a:t>
            </a:r>
            <a:r>
              <a:rPr lang="en-US" sz="1400" dirty="0">
                <a:solidFill>
                  <a:srgbClr val="FF0000"/>
                </a:solidFill>
                <a:latin typeface="Arial" pitchFamily="34" charset="0"/>
              </a:rPr>
              <a:t>PMOD		               </a:t>
            </a:r>
          </a:p>
          <a:p>
            <a:pPr algn="r" eaLnBrk="0" hangingPunct="0">
              <a:spcBef>
                <a:spcPct val="0"/>
              </a:spcBef>
            </a:pPr>
            <a:r>
              <a:rPr lang="en-US" sz="1400" dirty="0" smtClean="0">
                <a:solidFill>
                  <a:srgbClr val="FF0000"/>
                </a:solidFill>
                <a:latin typeface="Arial" pitchFamily="34" charset="0"/>
              </a:rPr>
              <a:t>Connector	                 </a:t>
            </a:r>
          </a:p>
          <a:p>
            <a:pPr algn="r" eaLnBrk="0" hangingPunct="0">
              <a:spcBef>
                <a:spcPct val="0"/>
              </a:spcBef>
            </a:pPr>
            <a:r>
              <a:rPr lang="en-US" sz="1400" dirty="0" smtClean="0">
                <a:solidFill>
                  <a:srgbClr val="FF0000"/>
                </a:solidFill>
                <a:latin typeface="Arial" pitchFamily="34" charset="0"/>
              </a:rPr>
              <a:t>For Test Signals                 </a:t>
            </a:r>
            <a:endParaRPr lang="en-US" sz="1400" dirty="0">
              <a:solidFill>
                <a:srgbClr val="FF0000"/>
              </a:solidFill>
              <a:latin typeface="Arial" pitchFamily="34" charset="0"/>
            </a:endParaRPr>
          </a:p>
        </p:txBody>
      </p:sp>
    </p:spTree>
    <p:extLst>
      <p:ext uri="{BB962C8B-B14F-4D97-AF65-F5344CB8AC3E}">
        <p14:creationId xmlns:p14="http://schemas.microsoft.com/office/powerpoint/2010/main" val="2541485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t>
            </a:r>
            <a:r>
              <a:rPr lang="en-US" dirty="0" smtClean="0"/>
              <a:t>Architecture</a:t>
            </a:r>
            <a:endParaRPr lang="en-US" dirty="0"/>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7</a:t>
            </a:fld>
            <a:endParaRPr lang="en-US" dirty="0">
              <a:solidFill>
                <a:srgbClr val="000000"/>
              </a:solidFill>
            </a:endParaRPr>
          </a:p>
        </p:txBody>
      </p:sp>
      <p:pic>
        <p:nvPicPr>
          <p:cNvPr id="3074" name="Picture 2" descr="http://ece.ninja/383/lab/lab2/img/lab2Arch.gif"/>
          <p:cNvPicPr>
            <a:picLocks noChangeAspect="1" noChangeArrowheads="1"/>
          </p:cNvPicPr>
          <p:nvPr/>
        </p:nvPicPr>
        <p:blipFill rotWithShape="1">
          <a:blip r:embed="rId2">
            <a:extLst>
              <a:ext uri="{28A0092B-C50C-407E-A947-70E740481C1C}">
                <a14:useLocalDpi xmlns:a14="http://schemas.microsoft.com/office/drawing/2010/main" val="0"/>
              </a:ext>
            </a:extLst>
          </a:blip>
          <a:srcRect l="1154" t="3506" r="4064" b="6009"/>
          <a:stretch/>
        </p:blipFill>
        <p:spPr bwMode="auto">
          <a:xfrm>
            <a:off x="-56271" y="872197"/>
            <a:ext cx="9242475" cy="5985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501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t>
            </a:r>
            <a:r>
              <a:rPr lang="en-US" dirty="0" smtClean="0"/>
              <a:t>Architecture</a:t>
            </a:r>
            <a:endParaRPr lang="en-US" dirty="0"/>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8</a:t>
            </a:fld>
            <a:endParaRPr lang="en-US" dirty="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7348" y="1450014"/>
            <a:ext cx="8341371" cy="530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63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ADAU1761 </a:t>
            </a:r>
            <a:r>
              <a:rPr lang="en-US" dirty="0" err="1"/>
              <a:t>SigmaDSP</a:t>
            </a:r>
            <a:r>
              <a:rPr lang="en-US" dirty="0"/>
              <a:t> </a:t>
            </a:r>
            <a:r>
              <a:rPr lang="en-US" dirty="0" smtClean="0"/>
              <a:t>Audio Codec</a:t>
            </a:r>
            <a:endParaRPr lang="en-US" dirty="0"/>
          </a:p>
        </p:txBody>
      </p:sp>
      <p:sp>
        <p:nvSpPr>
          <p:cNvPr id="4" name="Content Placeholder 3"/>
          <p:cNvSpPr>
            <a:spLocks noGrp="1"/>
          </p:cNvSpPr>
          <p:nvPr>
            <p:ph idx="1"/>
          </p:nvPr>
        </p:nvSpPr>
        <p:spPr>
          <a:xfrm>
            <a:off x="581736" y="1523052"/>
            <a:ext cx="8131175" cy="4324350"/>
          </a:xfrm>
        </p:spPr>
        <p:txBody>
          <a:bodyPr/>
          <a:lstStyle/>
          <a:p>
            <a:r>
              <a:rPr lang="it-IT" b="0" dirty="0" smtClean="0"/>
              <a:t>Analog Devices ADAU1761 </a:t>
            </a:r>
            <a:r>
              <a:rPr lang="it-IT" b="0" dirty="0"/>
              <a:t>SigmaDSP </a:t>
            </a:r>
            <a:r>
              <a:rPr lang="it-IT" b="0" dirty="0" smtClean="0"/>
              <a:t>Audio Codec</a:t>
            </a:r>
            <a:r>
              <a:rPr lang="it-IT" b="0" dirty="0"/>
              <a:t>.  </a:t>
            </a:r>
            <a:endParaRPr lang="it-IT" b="0" dirty="0" smtClean="0"/>
          </a:p>
          <a:p>
            <a:pPr lvl="1"/>
            <a:r>
              <a:rPr lang="it-IT" sz="1400" b="0" dirty="0" smtClean="0">
                <a:hlinkClick r:id="rId2"/>
              </a:rPr>
              <a:t>http</a:t>
            </a:r>
            <a:r>
              <a:rPr lang="it-IT" sz="1400" b="0" dirty="0">
                <a:hlinkClick r:id="rId2"/>
              </a:rPr>
              <a:t>://</a:t>
            </a:r>
            <a:r>
              <a:rPr lang="it-IT" sz="1400" b="0" dirty="0" smtClean="0">
                <a:hlinkClick r:id="rId2"/>
              </a:rPr>
              <a:t>www.analog.com/media/en/technical-documentation/data-sheets/ADAU1761.pdf</a:t>
            </a:r>
            <a:endParaRPr lang="it-IT" sz="1400" b="0" dirty="0"/>
          </a:p>
          <a:p>
            <a:r>
              <a:rPr lang="en-US" b="0" dirty="0" smtClean="0"/>
              <a:t>1. Loop back </a:t>
            </a:r>
            <a:r>
              <a:rPr lang="en-US" b="0" dirty="0" err="1" smtClean="0"/>
              <a:t>L_bus_out</a:t>
            </a:r>
            <a:r>
              <a:rPr lang="en-US" b="0" dirty="0" smtClean="0"/>
              <a:t> and </a:t>
            </a:r>
            <a:r>
              <a:rPr lang="en-US" b="0" dirty="0" err="1" smtClean="0"/>
              <a:t>R_bus_out</a:t>
            </a:r>
            <a:r>
              <a:rPr lang="en-US" b="0" dirty="0"/>
              <a:t> </a:t>
            </a:r>
            <a:r>
              <a:rPr lang="en-US" b="0" dirty="0" smtClean="0"/>
              <a:t>and listen on the HP_OUT Jack</a:t>
            </a:r>
          </a:p>
          <a:p>
            <a:pPr marL="403225" lvl="1" indent="0">
              <a:buNone/>
            </a:pPr>
            <a:r>
              <a:rPr lang="en-US" sz="1600" b="0" dirty="0"/>
              <a:t> process (</a:t>
            </a:r>
            <a:r>
              <a:rPr lang="en-US" sz="1600" b="0" dirty="0" err="1"/>
              <a:t>clk</a:t>
            </a:r>
            <a:r>
              <a:rPr lang="en-US" sz="1600" b="0" dirty="0"/>
              <a:t>)</a:t>
            </a:r>
          </a:p>
          <a:p>
            <a:pPr marL="403225" lvl="1" indent="0">
              <a:buNone/>
            </a:pPr>
            <a:r>
              <a:rPr lang="en-US" sz="1600" b="0" dirty="0"/>
              <a:t>    begin</a:t>
            </a:r>
          </a:p>
          <a:p>
            <a:pPr marL="403225" lvl="1" indent="0">
              <a:buNone/>
            </a:pPr>
            <a:r>
              <a:rPr lang="en-US" sz="1600" b="0" dirty="0"/>
              <a:t>	if (</a:t>
            </a:r>
            <a:r>
              <a:rPr lang="en-US" sz="1600" b="0" dirty="0" err="1"/>
              <a:t>rising_edge</a:t>
            </a:r>
            <a:r>
              <a:rPr lang="en-US" sz="1600" b="0" dirty="0"/>
              <a:t>(</a:t>
            </a:r>
            <a:r>
              <a:rPr lang="en-US" sz="1600" b="0" dirty="0" err="1"/>
              <a:t>clk</a:t>
            </a:r>
            <a:r>
              <a:rPr lang="en-US" sz="1600" b="0" dirty="0"/>
              <a:t>)) then</a:t>
            </a:r>
          </a:p>
          <a:p>
            <a:pPr marL="403225" lvl="1" indent="0">
              <a:buNone/>
            </a:pPr>
            <a:r>
              <a:rPr lang="en-US" sz="1600" b="0" dirty="0"/>
              <a:t>	    if </a:t>
            </a:r>
            <a:r>
              <a:rPr lang="en-US" sz="1600" b="0" dirty="0" err="1" smtClean="0"/>
              <a:t>reset_n</a:t>
            </a:r>
            <a:r>
              <a:rPr lang="en-US" sz="1600" b="0" dirty="0" smtClean="0"/>
              <a:t> </a:t>
            </a:r>
            <a:r>
              <a:rPr lang="en-US" sz="1600" b="0" dirty="0"/>
              <a:t>= '0' then</a:t>
            </a:r>
          </a:p>
          <a:p>
            <a:pPr marL="403225" lvl="1" indent="0">
              <a:buNone/>
            </a:pPr>
            <a:r>
              <a:rPr lang="en-US" sz="1600" b="0" dirty="0"/>
              <a:t>		</a:t>
            </a:r>
            <a:r>
              <a:rPr lang="en-US" sz="1600" b="0" dirty="0" err="1"/>
              <a:t>L_bus_in</a:t>
            </a:r>
            <a:r>
              <a:rPr lang="en-US" sz="1600" b="0" dirty="0"/>
              <a:t> &lt;= (others =&gt; '0');</a:t>
            </a:r>
          </a:p>
          <a:p>
            <a:pPr marL="403225" lvl="1" indent="0">
              <a:buNone/>
            </a:pPr>
            <a:r>
              <a:rPr lang="en-US" sz="1600" b="0" dirty="0"/>
              <a:t>		</a:t>
            </a:r>
            <a:r>
              <a:rPr lang="en-US" sz="1600" b="0" dirty="0" err="1"/>
              <a:t>R_bus_in</a:t>
            </a:r>
            <a:r>
              <a:rPr lang="en-US" sz="1600" b="0" dirty="0"/>
              <a:t> &lt;= (others =&gt; '0');				</a:t>
            </a:r>
          </a:p>
          <a:p>
            <a:pPr marL="403225" lvl="1" indent="0">
              <a:buNone/>
            </a:pPr>
            <a:r>
              <a:rPr lang="en-US" sz="1600" b="0" dirty="0"/>
              <a:t>	    </a:t>
            </a:r>
            <a:r>
              <a:rPr lang="en-US" sz="1600" b="0" dirty="0" err="1"/>
              <a:t>elsif</a:t>
            </a:r>
            <a:r>
              <a:rPr lang="en-US" sz="1600" b="0" dirty="0"/>
              <a:t>(ready = '1') then</a:t>
            </a:r>
          </a:p>
          <a:p>
            <a:pPr marL="403225" lvl="1" indent="0">
              <a:buNone/>
            </a:pPr>
            <a:r>
              <a:rPr lang="en-US" sz="1600" b="0" dirty="0"/>
              <a:t>		</a:t>
            </a:r>
            <a:r>
              <a:rPr lang="en-US" sz="1600" b="0" dirty="0" err="1"/>
              <a:t>L_bus_in</a:t>
            </a:r>
            <a:r>
              <a:rPr lang="en-US" sz="1600" b="0" dirty="0"/>
              <a:t> &lt;= </a:t>
            </a:r>
            <a:r>
              <a:rPr lang="en-US" sz="1600" b="0" dirty="0" err="1"/>
              <a:t>L_bus_out</a:t>
            </a:r>
            <a:r>
              <a:rPr lang="en-US" sz="1600" b="0" dirty="0"/>
              <a:t>;</a:t>
            </a:r>
          </a:p>
          <a:p>
            <a:pPr marL="403225" lvl="1" indent="0">
              <a:buNone/>
            </a:pPr>
            <a:r>
              <a:rPr lang="en-US" sz="1600" b="0" dirty="0"/>
              <a:t>		</a:t>
            </a:r>
            <a:r>
              <a:rPr lang="en-US" sz="1600" b="0" dirty="0" err="1"/>
              <a:t>R_bus_in</a:t>
            </a:r>
            <a:r>
              <a:rPr lang="en-US" sz="1600" b="0" dirty="0"/>
              <a:t> &lt;= </a:t>
            </a:r>
            <a:r>
              <a:rPr lang="en-US" sz="1600" b="0" dirty="0" err="1"/>
              <a:t>R_bus_out</a:t>
            </a:r>
            <a:r>
              <a:rPr lang="en-US" sz="1600" b="0" dirty="0"/>
              <a:t>;</a:t>
            </a:r>
          </a:p>
          <a:p>
            <a:pPr marL="403225" lvl="1" indent="0">
              <a:buNone/>
            </a:pPr>
            <a:r>
              <a:rPr lang="en-US" sz="1600" b="0" dirty="0"/>
              <a:t>	    end if;</a:t>
            </a:r>
          </a:p>
          <a:p>
            <a:pPr marL="403225" lvl="1" indent="0">
              <a:buNone/>
            </a:pPr>
            <a:r>
              <a:rPr lang="en-US" sz="1600" b="0" dirty="0"/>
              <a:t>	end if;</a:t>
            </a:r>
          </a:p>
          <a:p>
            <a:pPr marL="403225" lvl="1" indent="0">
              <a:buNone/>
            </a:pPr>
            <a:r>
              <a:rPr lang="en-US" sz="1600" b="0" dirty="0"/>
              <a:t>    end process;</a:t>
            </a:r>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105213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11747</TotalTime>
  <Words>1307</Words>
  <Application>Microsoft Office PowerPoint</Application>
  <PresentationFormat>On-screen Show (4:3)</PresentationFormat>
  <Paragraphs>262</Paragraphs>
  <Slides>29</Slides>
  <Notes>0</Notes>
  <HiddenSlides>2</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1_Blank Presentation</vt:lpstr>
      <vt:lpstr>PowerPoint Presentation</vt:lpstr>
      <vt:lpstr>Lesson Outline</vt:lpstr>
      <vt:lpstr>Lab 2 – Data Acquisition, Storage and Display</vt:lpstr>
      <vt:lpstr>Lab 2 – Lab Overview</vt:lpstr>
      <vt:lpstr>Lab 2 – Connections</vt:lpstr>
      <vt:lpstr>Lab 2 – Connections</vt:lpstr>
      <vt:lpstr>Lab 2 – Architecture</vt:lpstr>
      <vt:lpstr>Lab 2 – Architecture</vt:lpstr>
      <vt:lpstr>Lab 2 – ADAU1761 SigmaDSP Audio Codec</vt:lpstr>
      <vt:lpstr>Lab 2 – ADAU1761 SigmaDSP Audio Codec</vt:lpstr>
      <vt:lpstr>Lab 2 – Datapath</vt:lpstr>
      <vt:lpstr>Lab 2 – Flag Register</vt:lpstr>
      <vt:lpstr>VHDL Package file </vt:lpstr>
      <vt:lpstr>VHDL Code</vt:lpstr>
      <vt:lpstr>Lab 2 – Generating Audio Waveforms</vt:lpstr>
      <vt:lpstr>Lab 2 – Requirements  Gate Check 1</vt:lpstr>
      <vt:lpstr>Lab 2 – Requirements  Gate Check 1</vt:lpstr>
      <vt:lpstr>Lab 2 – Requirements Gate Check 2</vt:lpstr>
      <vt:lpstr>Lab 2 – Requirements Gate Check 2 Cont</vt:lpstr>
      <vt:lpstr>Lab 2 – Requirements Required Functionality</vt:lpstr>
      <vt:lpstr>Lab 2 – Requirements Required Functionality Cont 1</vt:lpstr>
      <vt:lpstr>Lab 2 – Requirements Required Functionality Cont 2</vt:lpstr>
      <vt:lpstr>Lab 2 – Requirements Required Functionality Cont 3</vt:lpstr>
      <vt:lpstr>Lab 2 – Requirements B-Level Functionality</vt:lpstr>
      <vt:lpstr>Lab 2 – Requirements A-Level Functionality</vt:lpstr>
      <vt:lpstr>Lab 2 – Requirements Turn In</vt:lpstr>
      <vt:lpstr>Lab 2 – Requirements Turn In Cont 1</vt:lpstr>
      <vt:lpstr>Lab 2 – Requirements Turn In Cont 2</vt:lpstr>
      <vt:lpstr>Lab 2 – Requirements Turn In Cont 3</vt:lpstr>
    </vt:vector>
  </TitlesOfParts>
  <Company>usafa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 Courses</dc:title>
  <dc:creator>Falkinburg, Jeffrey L MAJ USAF USAFA USAFA/DFEC</dc:creator>
  <cp:lastModifiedBy>Maj Jeff Falkinburg</cp:lastModifiedBy>
  <cp:revision>499</cp:revision>
  <cp:lastPrinted>2014-08-12T17:37:01Z</cp:lastPrinted>
  <dcterms:created xsi:type="dcterms:W3CDTF">2001-06-27T14:08:57Z</dcterms:created>
  <dcterms:modified xsi:type="dcterms:W3CDTF">2017-02-10T21:01:09Z</dcterms:modified>
</cp:coreProperties>
</file>