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7" r:id="rId2"/>
  </p:sldMasterIdLst>
  <p:notesMasterIdLst>
    <p:notesMasterId r:id="rId21"/>
  </p:notesMasterIdLst>
  <p:handoutMasterIdLst>
    <p:handoutMasterId r:id="rId22"/>
  </p:handoutMasterIdLst>
  <p:sldIdLst>
    <p:sldId id="372" r:id="rId3"/>
    <p:sldId id="366" r:id="rId4"/>
    <p:sldId id="378" r:id="rId5"/>
    <p:sldId id="381" r:id="rId6"/>
    <p:sldId id="379" r:id="rId7"/>
    <p:sldId id="380" r:id="rId8"/>
    <p:sldId id="371" r:id="rId9"/>
    <p:sldId id="393" r:id="rId10"/>
    <p:sldId id="382" r:id="rId11"/>
    <p:sldId id="383" r:id="rId12"/>
    <p:sldId id="386" r:id="rId13"/>
    <p:sldId id="385" r:id="rId14"/>
    <p:sldId id="384" r:id="rId15"/>
    <p:sldId id="389" r:id="rId16"/>
    <p:sldId id="387" r:id="rId17"/>
    <p:sldId id="390" r:id="rId18"/>
    <p:sldId id="391" r:id="rId19"/>
    <p:sldId id="392" r:id="rId20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-12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FCD54C7-7181-400D-9449-EBC4D4A2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6" y="4410076"/>
            <a:ext cx="51214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521704A-D1DF-485C-B173-B5BBD5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3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8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75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6255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848100" y="2286000"/>
            <a:ext cx="47625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Briefing Topic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0654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96941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1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83EF015-741B-43DE-8A3A-BDAB09921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6BC4E5-C517-43F2-870E-64EFEEF1198A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83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90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4E23353-4FEE-4528-8A35-E06682B0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C7A53D6-9E1F-476B-811C-8B0D7D6C129D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54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8D331FD-6F1F-4D9B-AF9A-483E3CAF7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20B285-4050-43FA-AADB-0920DF539A7F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42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FF413A6-C1B6-4F62-8CFB-187CFCE21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A175A4-5690-4F6B-983E-B173AF56C5D4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32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B30F739-B175-493E-BCB7-A2F184EDE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B5E55D-52CC-4139-85F7-657F2B75D194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A4FB6B9-BF17-439A-AF11-BF4CD9B97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5EA206-6CCF-4F3A-B44D-6D7AD10113F2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3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49A2477-CE7E-45C6-B43D-4B971EC74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98E6776-D5C5-46E4-88B5-BCF57C743C82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52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567F1F5-194A-4EF4-8702-89EFF55C2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4E03DF-8FF9-4CC1-81A9-7D65C03EA82B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33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1B54694-5A4F-4DDE-A246-90E7B842F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DCB877-6D3E-4BCA-8EC7-D4670F81984A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98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0102" y="1536700"/>
            <a:ext cx="8131175" cy="43243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A63687-7E6C-4DE0-9BEB-878944814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 lIns="91440" tIns="45720" rIns="91440" bIns="45720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D8F38-5EEC-4D31-B27F-2563D8A07911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5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4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1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9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5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7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9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49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2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7" name="Text Box 43"/>
          <p:cNvSpPr txBox="1">
            <a:spLocks noChangeArrowheads="1"/>
          </p:cNvSpPr>
          <p:nvPr userDrawn="1"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i="1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</a:t>
            </a:r>
            <a:r>
              <a:rPr lang="en-US" sz="1600" b="1" i="1" dirty="0" err="1">
                <a:solidFill>
                  <a:srgbClr val="000000"/>
                </a:solidFill>
                <a:latin typeface="Century Schoolbook" pitchFamily="18" charset="0"/>
              </a:rPr>
              <a:t>l</a:t>
            </a: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 e n c e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6253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9C0791-D0EA-4F3B-9503-D0DBAFE8CE0E}" type="slidenum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9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1" y="76202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1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-mtl.mit.edu/Courses/6.111/labkit/vga.shtml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htmL/html_colornames.asp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ilinx.com/support/documentation/ip_documentation/clk_wiz/v5_3/pg065-clk-wiz.pdf" TargetMode="External"/><Relationship Id="rId2" Type="http://schemas.openxmlformats.org/officeDocument/2006/relationships/hyperlink" Target="https://www.xilinx.com/products/intellectual-property/clocking_wizard.html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3070748" y="1774211"/>
            <a:ext cx="5581888" cy="285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D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9pPr>
          </a:lstStyle>
          <a:p>
            <a:pPr algn="ctr"/>
            <a:r>
              <a:rPr lang="en-US" sz="4000" kern="0" dirty="0">
                <a:effectLst/>
                <a:latin typeface="Trebuchet MS" panose="020B0603020202020204" pitchFamily="34" charset="0"/>
              </a:rPr>
              <a:t>ECE 383 – Embedded Computer Systems II</a:t>
            </a:r>
            <a:br>
              <a:rPr lang="en-US" sz="4000" kern="0" dirty="0">
                <a:effectLst/>
                <a:latin typeface="Trebuchet MS" panose="020B0603020202020204" pitchFamily="34" charset="0"/>
              </a:rPr>
            </a:br>
            <a:r>
              <a:rPr lang="en-US" sz="3600" kern="0" dirty="0" smtClean="0">
                <a:effectLst/>
                <a:latin typeface="Trebuchet MS" panose="020B0603020202020204" pitchFamily="34" charset="0"/>
              </a:rPr>
              <a:t>Lab 1 Supplement</a:t>
            </a:r>
            <a:endParaRPr lang="en-US" sz="3600" kern="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6" name="Slide Number Placeholder 21"/>
          <p:cNvSpPr txBox="1">
            <a:spLocks/>
          </p:cNvSpPr>
          <p:nvPr/>
        </p:nvSpPr>
        <p:spPr>
          <a:xfrm>
            <a:off x="8551335" y="6521450"/>
            <a:ext cx="592667" cy="336550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  <a:latin typeface="Trebuchet MS" panose="020B0603020202020204" pitchFamily="34" charset="0"/>
              </a:rPr>
              <a:pPr algn="ctr">
                <a:defRPr/>
              </a:pPr>
              <a:t>1</a:t>
            </a:fld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382200" y="631600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82200" y="1567588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159624" y="4743733"/>
            <a:ext cx="4508500" cy="1489075"/>
          </a:xfrm>
        </p:spPr>
        <p:txBody>
          <a:bodyPr anchor="ctr">
            <a:normAutofit lnSpcReduction="10000"/>
          </a:bodyPr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Maj Jeffrey </a:t>
            </a:r>
            <a:r>
              <a:rPr lang="en-US" dirty="0"/>
              <a:t>Falkinburg</a:t>
            </a:r>
            <a:br>
              <a:rPr lang="en-US" dirty="0"/>
            </a:br>
            <a:r>
              <a:rPr lang="en-US" dirty="0"/>
              <a:t>Room 2E46E</a:t>
            </a:r>
            <a:br>
              <a:rPr lang="en-US" dirty="0"/>
            </a:br>
            <a:r>
              <a:rPr lang="en-US" dirty="0" smtClean="0"/>
              <a:t>333-9193</a:t>
            </a:r>
          </a:p>
        </p:txBody>
      </p:sp>
      <p:pic>
        <p:nvPicPr>
          <p:cNvPr id="1026" name="Picture 2" descr="https://sharepoint.usafa.edu/hq/CM/Shared%20Documents/Logo/USAFA%20Logo%20v%203%20line%20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2" y="2281517"/>
            <a:ext cx="2973096" cy="33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2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IP Catalog</a:t>
            </a:r>
          </a:p>
          <a:p>
            <a:r>
              <a:rPr lang="en-US" dirty="0"/>
              <a:t>Search for Clocking Wizard 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00" y="2703535"/>
            <a:ext cx="21494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1359858" y="3702633"/>
            <a:ext cx="1383341" cy="288056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3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7" y="1460347"/>
            <a:ext cx="7502219" cy="495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442679" y="2528582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42679" y="2741337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412596" y="2051254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5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99" y="1480457"/>
            <a:ext cx="7328202" cy="49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7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3" y="1489728"/>
            <a:ext cx="7290254" cy="490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3186812" y="2727355"/>
            <a:ext cx="1385188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185311" y="2879755"/>
            <a:ext cx="1385188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183810" y="3032155"/>
            <a:ext cx="1385188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10692" y="3032155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110692" y="5494698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183810" y="5494698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468938"/>
            <a:ext cx="7362825" cy="496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65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11" y="1484733"/>
            <a:ext cx="7299778" cy="491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3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68" y="1474012"/>
            <a:ext cx="7322064" cy="492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7111506" y="6188195"/>
            <a:ext cx="837430" cy="16749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Verify Component Declaration in </a:t>
            </a:r>
            <a:r>
              <a:rPr lang="en-US" dirty="0" err="1" smtClean="0"/>
              <a:t>video.vhd</a:t>
            </a:r>
            <a:endParaRPr lang="en-US" dirty="0" smtClean="0"/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smtClean="0">
                <a:solidFill>
                  <a:srgbClr val="00B050"/>
                </a:solidFill>
              </a:rPr>
              <a:t>   --------------------------------------------------------------------------</a:t>
            </a: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    -- Clock Wizard Component Instantiation Using Xilinx </a:t>
            </a:r>
            <a:r>
              <a:rPr lang="en-US" sz="1800" dirty="0" err="1">
                <a:solidFill>
                  <a:srgbClr val="00B050"/>
                </a:solidFill>
              </a:rPr>
              <a:t>Vivado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    --------------------------------------------------------------------------</a:t>
            </a:r>
          </a:p>
          <a:p>
            <a:pPr marL="0" indent="0">
              <a:buNone/>
            </a:pPr>
            <a:r>
              <a:rPr lang="en-US" sz="1800" dirty="0"/>
              <a:t>    component clk_wiz_0 is</a:t>
            </a:r>
          </a:p>
          <a:p>
            <a:pPr marL="0" indent="0">
              <a:buNone/>
            </a:pPr>
            <a:r>
              <a:rPr lang="en-US" sz="1800" dirty="0"/>
              <a:t>    Port (</a:t>
            </a:r>
          </a:p>
          <a:p>
            <a:pPr marL="0" indent="0">
              <a:buNone/>
            </a:pPr>
            <a:r>
              <a:rPr lang="en-US" sz="1800" dirty="0"/>
              <a:t>        </a:t>
            </a:r>
            <a:r>
              <a:rPr lang="en-US" sz="1800" dirty="0" smtClean="0"/>
              <a:t>clk_in1 </a:t>
            </a:r>
            <a:r>
              <a:rPr lang="en-US" sz="1800" dirty="0"/>
              <a:t>: in STD_LOGIC;</a:t>
            </a:r>
          </a:p>
          <a:p>
            <a:pPr marL="0" indent="0">
              <a:buNone/>
            </a:pPr>
            <a:r>
              <a:rPr lang="en-US" sz="1800" dirty="0"/>
              <a:t>        </a:t>
            </a:r>
            <a:r>
              <a:rPr lang="en-US" sz="1800" dirty="0" smtClean="0"/>
              <a:t>clk_out1 </a:t>
            </a:r>
            <a:r>
              <a:rPr lang="en-US" sz="1800" dirty="0"/>
              <a:t>: out STD_LOGIC;</a:t>
            </a:r>
          </a:p>
          <a:p>
            <a:pPr marL="0" indent="0">
              <a:buNone/>
            </a:pPr>
            <a:r>
              <a:rPr lang="en-US" sz="1800" dirty="0"/>
              <a:t>        </a:t>
            </a:r>
            <a:r>
              <a:rPr lang="en-US" sz="1800" dirty="0" smtClean="0"/>
              <a:t>clk_out2 </a:t>
            </a:r>
            <a:r>
              <a:rPr lang="en-US" sz="1800" dirty="0"/>
              <a:t>: out STD_LOGIC;</a:t>
            </a:r>
          </a:p>
          <a:p>
            <a:pPr marL="0" indent="0">
              <a:buNone/>
            </a:pPr>
            <a:r>
              <a:rPr lang="en-US" sz="1800" dirty="0"/>
              <a:t>        </a:t>
            </a:r>
            <a:r>
              <a:rPr lang="en-US" sz="1800" dirty="0" smtClean="0"/>
              <a:t>clk_out3 </a:t>
            </a:r>
            <a:r>
              <a:rPr lang="en-US" sz="1800" dirty="0"/>
              <a:t>: out STD_LOGIC;</a:t>
            </a:r>
          </a:p>
          <a:p>
            <a:pPr marL="0" indent="0">
              <a:buNone/>
            </a:pPr>
            <a:r>
              <a:rPr lang="en-US" sz="1800" dirty="0"/>
              <a:t>        </a:t>
            </a:r>
            <a:r>
              <a:rPr lang="en-US" sz="1800" dirty="0" err="1" smtClean="0"/>
              <a:t>resetn</a:t>
            </a:r>
            <a:r>
              <a:rPr lang="en-US" sz="1800" dirty="0" smtClean="0"/>
              <a:t> </a:t>
            </a:r>
            <a:r>
              <a:rPr lang="en-US" sz="1800" dirty="0"/>
              <a:t>: in STD_LOGIC);</a:t>
            </a:r>
          </a:p>
          <a:p>
            <a:pPr marL="0" indent="0">
              <a:buNone/>
            </a:pPr>
            <a:r>
              <a:rPr lang="en-US" sz="1800" dirty="0"/>
              <a:t>     end component; </a:t>
            </a:r>
          </a:p>
          <a:p>
            <a:r>
              <a:rPr lang="en-US" dirty="0"/>
              <a:t>Verify Component Instantiation in </a:t>
            </a:r>
            <a:r>
              <a:rPr lang="en-US" dirty="0" err="1"/>
              <a:t>video.vhd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Verify </a:t>
            </a:r>
            <a:r>
              <a:rPr lang="en-US" dirty="0"/>
              <a:t>Component Instantiation in </a:t>
            </a:r>
            <a:r>
              <a:rPr lang="en-US" dirty="0" err="1"/>
              <a:t>video.vhd</a:t>
            </a:r>
            <a:endParaRPr lang="en-US" dirty="0"/>
          </a:p>
          <a:p>
            <a:pPr marL="0" indent="0">
              <a:buNone/>
            </a:pPr>
            <a:r>
              <a:rPr lang="en-US" sz="1600" dirty="0" smtClean="0">
                <a:solidFill>
                  <a:srgbClr val="00B050"/>
                </a:solidFill>
              </a:rPr>
              <a:t>    </a:t>
            </a:r>
            <a:r>
              <a:rPr lang="en-US" sz="1600" dirty="0">
                <a:solidFill>
                  <a:srgbClr val="00B050"/>
                </a:solidFill>
              </a:rPr>
              <a:t>--------------------------------------------------------------------------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-- Digital Clocking Wizard using Xilinx </a:t>
            </a:r>
            <a:r>
              <a:rPr lang="en-US" sz="1600" dirty="0" err="1">
                <a:solidFill>
                  <a:srgbClr val="00B050"/>
                </a:solidFill>
              </a:rPr>
              <a:t>Vivado</a:t>
            </a:r>
            <a:r>
              <a:rPr lang="en-US" sz="1600" dirty="0">
                <a:solidFill>
                  <a:srgbClr val="00B050"/>
                </a:solidFill>
              </a:rPr>
              <a:t> creates 25Mhz pixel clock and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-- 125MHz HDMI serial output clocks from 100MHz system clock. The Digital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-- Clocking Wizard is in the </a:t>
            </a:r>
            <a:r>
              <a:rPr lang="en-US" sz="1600" dirty="0" err="1">
                <a:solidFill>
                  <a:srgbClr val="00B050"/>
                </a:solidFill>
              </a:rPr>
              <a:t>Vivado</a:t>
            </a:r>
            <a:r>
              <a:rPr lang="en-US" sz="1600" dirty="0">
                <a:solidFill>
                  <a:srgbClr val="00B050"/>
                </a:solidFill>
              </a:rPr>
              <a:t> IP Catalog.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--------------------------------------------------------------------------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mmcm_adv_inst_display_clocks</a:t>
            </a:r>
            <a:r>
              <a:rPr lang="en-US" sz="1600" dirty="0"/>
              <a:t>: clk_wiz_0</a:t>
            </a:r>
          </a:p>
          <a:p>
            <a:pPr marL="0" indent="0">
              <a:buNone/>
            </a:pPr>
            <a:r>
              <a:rPr lang="en-US" sz="1600" dirty="0"/>
              <a:t>        Port Map (</a:t>
            </a:r>
          </a:p>
          <a:p>
            <a:pPr marL="0" indent="0">
              <a:buNone/>
            </a:pPr>
            <a:r>
              <a:rPr lang="en-US" sz="1600" dirty="0"/>
              <a:t>            clk_in1 =&gt; </a:t>
            </a:r>
            <a:r>
              <a:rPr lang="en-US" sz="1600" dirty="0" err="1"/>
              <a:t>clk</a:t>
            </a:r>
            <a:r>
              <a:rPr lang="en-US" sz="1600" dirty="0"/>
              <a:t>,</a:t>
            </a:r>
          </a:p>
          <a:p>
            <a:pPr marL="0" indent="0">
              <a:buNone/>
            </a:pPr>
            <a:r>
              <a:rPr lang="en-US" sz="1600" dirty="0"/>
              <a:t>            clk_out1 =&gt; </a:t>
            </a:r>
            <a:r>
              <a:rPr lang="en-US" sz="1600" dirty="0" err="1"/>
              <a:t>pixel_clk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B050"/>
                </a:solidFill>
              </a:rPr>
              <a:t>-- 25Mhz pixel clock</a:t>
            </a:r>
          </a:p>
          <a:p>
            <a:pPr marL="0" indent="0">
              <a:buNone/>
            </a:pPr>
            <a:r>
              <a:rPr lang="en-US" sz="1600" dirty="0"/>
              <a:t>            clk_out2 =&gt; </a:t>
            </a:r>
            <a:r>
              <a:rPr lang="en-US" sz="1600" dirty="0" err="1"/>
              <a:t>serialize_clk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B050"/>
                </a:solidFill>
              </a:rPr>
              <a:t>-- 125Mhz HDMI serial output clock</a:t>
            </a:r>
          </a:p>
          <a:p>
            <a:pPr marL="0" indent="0">
              <a:buNone/>
            </a:pPr>
            <a:r>
              <a:rPr lang="en-US" sz="1600" dirty="0"/>
              <a:t>            clk_out3 =&gt; </a:t>
            </a:r>
            <a:r>
              <a:rPr lang="en-US" sz="1600" dirty="0" err="1"/>
              <a:t>serialize_clk_n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B050"/>
                </a:solidFill>
              </a:rPr>
              <a:t>-- 125Mhz HDMI serial output clock 180 </a:t>
            </a:r>
            <a:r>
              <a:rPr lang="en-US" sz="1600" dirty="0" smtClean="0">
                <a:solidFill>
                  <a:srgbClr val="00B050"/>
                </a:solidFill>
              </a:rPr>
              <a:t>					degrees </a:t>
            </a:r>
            <a:r>
              <a:rPr lang="en-US" sz="1600" dirty="0">
                <a:solidFill>
                  <a:srgbClr val="00B050"/>
                </a:solidFill>
              </a:rPr>
              <a:t>out of phase</a:t>
            </a:r>
          </a:p>
          <a:p>
            <a:pPr marL="0" indent="0">
              <a:buNone/>
            </a:pPr>
            <a:r>
              <a:rPr lang="en-US" sz="1600" dirty="0"/>
              <a:t>            </a:t>
            </a:r>
            <a:r>
              <a:rPr lang="en-US" sz="1600" dirty="0" err="1"/>
              <a:t>resetn</a:t>
            </a:r>
            <a:r>
              <a:rPr lang="en-US" sz="1600" dirty="0"/>
              <a:t> =&gt; </a:t>
            </a:r>
            <a:r>
              <a:rPr lang="en-US" sz="1600" dirty="0" err="1" smtClean="0"/>
              <a:t>reset_n</a:t>
            </a:r>
            <a:r>
              <a:rPr lang="en-US" sz="1600" dirty="0" smtClean="0"/>
              <a:t>);  </a:t>
            </a:r>
            <a:r>
              <a:rPr lang="en-US" sz="1600" dirty="0">
                <a:solidFill>
                  <a:srgbClr val="00B050"/>
                </a:solidFill>
              </a:rPr>
              <a:t>-- active low reset for </a:t>
            </a:r>
            <a:r>
              <a:rPr lang="en-US" sz="1600" dirty="0" err="1">
                <a:solidFill>
                  <a:srgbClr val="00B050"/>
                </a:solidFill>
              </a:rPr>
              <a:t>Nexys</a:t>
            </a:r>
            <a:r>
              <a:rPr lang="en-US" sz="1600" dirty="0">
                <a:solidFill>
                  <a:srgbClr val="00B050"/>
                </a:solidFill>
              </a:rPr>
              <a:t>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1 Intro – VGA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>
                <a:hlinkClick r:id="rId2"/>
              </a:rPr>
              <a:t>http://</a:t>
            </a:r>
            <a:r>
              <a:rPr lang="en-US" b="0" dirty="0" smtClean="0">
                <a:hlinkClick r:id="rId2"/>
              </a:rPr>
              <a:t>www-mtl.mit.edu/Courses/6.111/labkit/vga.shtml</a:t>
            </a:r>
            <a:endParaRPr lang="en-US" b="0" dirty="0" smtClean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VGA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entity </a:t>
            </a:r>
            <a:r>
              <a:rPr lang="en-US" sz="1400" dirty="0" err="1"/>
              <a:t>vga</a:t>
            </a:r>
            <a:r>
              <a:rPr lang="en-US" sz="1400" dirty="0"/>
              <a:t> is</a:t>
            </a:r>
          </a:p>
          <a:p>
            <a:pPr marL="0" indent="0">
              <a:buNone/>
            </a:pPr>
            <a:r>
              <a:rPr lang="en-US" sz="1400" dirty="0"/>
              <a:t>	Port(	</a:t>
            </a:r>
            <a:r>
              <a:rPr lang="en-US" sz="1400" dirty="0" err="1"/>
              <a:t>clk</a:t>
            </a:r>
            <a:r>
              <a:rPr lang="en-US" sz="1400" dirty="0"/>
              <a:t>: in  STD_LOGIC;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 smtClean="0"/>
              <a:t>reset_n</a:t>
            </a:r>
            <a:r>
              <a:rPr lang="en-US" sz="1400" dirty="0" smtClean="0"/>
              <a:t> : </a:t>
            </a:r>
            <a:r>
              <a:rPr lang="en-US" sz="1400" dirty="0"/>
              <a:t>in  STD_LOGIC;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 smtClean="0"/>
              <a:t>h_sync</a:t>
            </a:r>
            <a:r>
              <a:rPr lang="en-US" sz="1400" dirty="0" smtClean="0"/>
              <a:t> </a:t>
            </a:r>
            <a:r>
              <a:rPr lang="en-US" sz="1400" dirty="0"/>
              <a:t>: out  STD_LOGIC;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 smtClean="0"/>
              <a:t>v_sync</a:t>
            </a:r>
            <a:r>
              <a:rPr lang="en-US" sz="1400" dirty="0" smtClean="0"/>
              <a:t> </a:t>
            </a:r>
            <a:r>
              <a:rPr lang="en-US" sz="1400" dirty="0"/>
              <a:t>: out  STD_LOGIC; 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smtClean="0"/>
              <a:t>blank </a:t>
            </a:r>
            <a:r>
              <a:rPr lang="en-US" sz="1400" dirty="0"/>
              <a:t>: out  STD_LOGIC;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smtClean="0"/>
              <a:t>r</a:t>
            </a:r>
            <a:r>
              <a:rPr lang="en-US" sz="1400" dirty="0"/>
              <a:t>: out STD_LOGIC_VECTOR(7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smtClean="0"/>
              <a:t>g</a:t>
            </a:r>
            <a:r>
              <a:rPr lang="en-US" sz="1400" dirty="0"/>
              <a:t>: out STD_LOGIC_VECTOR(7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smtClean="0"/>
              <a:t>b</a:t>
            </a:r>
            <a:r>
              <a:rPr lang="en-US" sz="1400" dirty="0"/>
              <a:t>: out STD_LOGIC_VECTOR(7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 smtClean="0"/>
              <a:t>trigger_time</a:t>
            </a:r>
            <a:r>
              <a:rPr lang="en-US" sz="1400" dirty="0"/>
              <a:t>: in unsigned(9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 smtClean="0"/>
              <a:t>trigger_volt</a:t>
            </a:r>
            <a:r>
              <a:rPr lang="en-US" sz="1400" dirty="0"/>
              <a:t>: in unsigned (9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smtClean="0"/>
              <a:t>row</a:t>
            </a:r>
            <a:r>
              <a:rPr lang="en-US" sz="1400" dirty="0"/>
              <a:t>: out unsigned(9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smtClean="0"/>
              <a:t>column</a:t>
            </a:r>
            <a:r>
              <a:rPr lang="en-US" sz="1400" dirty="0"/>
              <a:t>: out unsigned(9 </a:t>
            </a:r>
            <a:r>
              <a:rPr lang="en-US" sz="1400" dirty="0" err="1"/>
              <a:t>downto</a:t>
            </a:r>
            <a:r>
              <a:rPr lang="en-US" sz="1400" dirty="0"/>
              <a:t> 0);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smtClean="0"/>
              <a:t>ch1</a:t>
            </a:r>
            <a:r>
              <a:rPr lang="en-US" sz="1400" dirty="0"/>
              <a:t>: in </a:t>
            </a:r>
            <a:r>
              <a:rPr lang="en-US" sz="1400" dirty="0" err="1"/>
              <a:t>std_logic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smtClean="0"/>
              <a:t>ch1_enb</a:t>
            </a:r>
            <a:r>
              <a:rPr lang="en-US" sz="1400" dirty="0"/>
              <a:t>: in </a:t>
            </a:r>
            <a:r>
              <a:rPr lang="en-US" sz="1400" dirty="0" err="1"/>
              <a:t>std_logic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smtClean="0"/>
              <a:t>ch2</a:t>
            </a:r>
            <a:r>
              <a:rPr lang="en-US" sz="1400" dirty="0"/>
              <a:t>: in </a:t>
            </a:r>
            <a:r>
              <a:rPr lang="en-US" sz="1400" dirty="0" err="1"/>
              <a:t>std_logic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smtClean="0"/>
              <a:t>ch2_enb</a:t>
            </a:r>
            <a:r>
              <a:rPr lang="en-US" sz="1400" dirty="0"/>
              <a:t>: in </a:t>
            </a:r>
            <a:r>
              <a:rPr lang="en-US" sz="1400" dirty="0" err="1"/>
              <a:t>std_logic</a:t>
            </a:r>
            <a:r>
              <a:rPr lang="en-US" sz="1400" dirty="0"/>
              <a:t>);</a:t>
            </a:r>
          </a:p>
          <a:p>
            <a:pPr marL="0" indent="0">
              <a:buNone/>
            </a:pPr>
            <a:r>
              <a:rPr lang="en-US" sz="1400" dirty="0"/>
              <a:t>end </a:t>
            </a:r>
            <a:r>
              <a:rPr lang="en-US" sz="1400" dirty="0" err="1"/>
              <a:t>vga</a:t>
            </a:r>
            <a:r>
              <a:rPr lang="en-US" sz="1400" dirty="0"/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VGA Module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68762"/>
              </p:ext>
            </p:extLst>
          </p:nvPr>
        </p:nvGraphicFramePr>
        <p:xfrm>
          <a:off x="68238" y="1482109"/>
          <a:ext cx="9007522" cy="5133920"/>
        </p:xfrm>
        <a:graphic>
          <a:graphicData uri="http://schemas.openxmlformats.org/drawingml/2006/table">
            <a:tbl>
              <a:tblPr/>
              <a:tblGrid>
                <a:gridCol w="858416"/>
                <a:gridCol w="8149106"/>
              </a:tblGrid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clk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the 25Mhz pixel clock generated by the DCM in the video module.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 smtClean="0">
                          <a:effectLst/>
                        </a:rPr>
                        <a:t>reset_n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This is the same active low reset signal passed into the top level Lab1 module.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7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tr_volt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a 10-bit unsigned value representing the trigger voltage. This value is passed to the scopeFace module so that a yellow arrow (see Trigger Level Marker in the screen show) on the vertical axis.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77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tr_time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a 10-bit unsigned value representing the trigger time. This value is passed to the scopeFace module so that a yellow arrow (see Trigger Time Marker in the screen show) on the horizontal axis.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35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ch1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signals the VGA module to draw the channel 1 signal on the scope for this row, column pixel. When the value is 1, draw a yellow pixel on the display at the current row,colum position. When 0, do not draw a pixel.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ch1_enb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enable the ch1 signal to be drawn.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35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ch2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This 1-bit signal signals the VGA module to draw the channel 2 signal on the scope for this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pixel. When the value is 1, draw a green pixel on the display at the current row, column position. When 0, do not draw a pixel.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ch2_enb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enable the ch2 signal to be drawn.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R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red intensity for this row,column pixel on the screen.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>
                          <a:effectLst/>
                        </a:rPr>
                        <a:t>G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The 8-bit green intensity for this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pixel on the screen.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>
                          <a:effectLst/>
                        </a:rPr>
                        <a:t>B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blue intensity for this row,column pixel on the screen.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Row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current row being drawn on the display.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>
                          <a:effectLst/>
                        </a:rPr>
                        <a:t>Column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current row being drawn on the display.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blank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The blank signal for the current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position. Its the logical OR of the </a:t>
                      </a:r>
                      <a:r>
                        <a:rPr lang="en-US" sz="1200" dirty="0" err="1">
                          <a:effectLst/>
                        </a:rPr>
                        <a:t>h_blank</a:t>
                      </a:r>
                      <a:r>
                        <a:rPr lang="en-US" sz="1200" dirty="0">
                          <a:effectLst/>
                        </a:rPr>
                        <a:t> and </a:t>
                      </a:r>
                      <a:r>
                        <a:rPr lang="en-US" sz="1200" dirty="0" err="1">
                          <a:effectLst/>
                        </a:rPr>
                        <a:t>v_blank</a:t>
                      </a:r>
                      <a:r>
                        <a:rPr lang="en-US" sz="1200" dirty="0">
                          <a:effectLst/>
                        </a:rPr>
                        <a:t> signals.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h_synch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h_synch signal for the current row,column position.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92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v_synch</a:t>
                      </a:r>
                      <a:endParaRPr lang="en-US" sz="1200" b="1" dirty="0">
                        <a:effectLst/>
                      </a:endParaRP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v_synch signal for the current row,column position.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02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Behavior</a:t>
                      </a:r>
                    </a:p>
                  </a:txBody>
                  <a:tcPr marL="13473" marR="13473" marT="10779" marB="1077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The VGA component contains a pair of cascaded counters which generate the row and column values of the current pixel being displayed. The row and column values are used to generate the blank, </a:t>
                      </a:r>
                      <a:r>
                        <a:rPr lang="en-US" sz="1200" dirty="0" err="1">
                          <a:effectLst/>
                        </a:rPr>
                        <a:t>h_synch</a:t>
                      </a:r>
                      <a:r>
                        <a:rPr lang="en-US" sz="1200" dirty="0">
                          <a:effectLst/>
                        </a:rPr>
                        <a:t> and </a:t>
                      </a:r>
                      <a:r>
                        <a:rPr lang="en-US" sz="1200" dirty="0" err="1">
                          <a:effectLst/>
                        </a:rPr>
                        <a:t>v_synch</a:t>
                      </a:r>
                      <a:r>
                        <a:rPr lang="en-US" sz="1200" dirty="0">
                          <a:effectLst/>
                        </a:rPr>
                        <a:t> signals according to the Figures above. 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component (more on this below), takes the row and column values (along with some other information) and generates the R,G,B color of that pixel. The three </a:t>
                      </a:r>
                      <a:r>
                        <a:rPr lang="en-US" sz="1200" dirty="0" err="1">
                          <a:effectLst/>
                        </a:rPr>
                        <a:t>muxes</a:t>
                      </a:r>
                      <a:r>
                        <a:rPr lang="en-US" sz="1200" dirty="0">
                          <a:effectLst/>
                        </a:rPr>
                        <a:t> on the output of the R,G,B output of 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component output 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R,G,B values for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values within the 640x480 displayable region, or 0's for values outside this region.</a:t>
                      </a:r>
                    </a:p>
                  </a:txBody>
                  <a:tcPr marL="13473" marR="13473" marT="10779" marB="1077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scopeFace</a:t>
            </a:r>
            <a:r>
              <a:rPr lang="en-US" dirty="0" smtClean="0"/>
              <a:t>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entity </a:t>
            </a:r>
            <a:r>
              <a:rPr lang="en-US" sz="1800" dirty="0" err="1"/>
              <a:t>scopeFace</a:t>
            </a:r>
            <a:r>
              <a:rPr lang="en-US" sz="1800" dirty="0"/>
              <a:t> is</a:t>
            </a:r>
          </a:p>
          <a:p>
            <a:pPr marL="0" indent="0">
              <a:buNone/>
            </a:pPr>
            <a:r>
              <a:rPr lang="en-US" sz="1800" dirty="0"/>
              <a:t>    Port ( row : in  unsigned(9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dirty="0" smtClean="0"/>
              <a:t>	column </a:t>
            </a:r>
            <a:r>
              <a:rPr lang="en-US" sz="1800" dirty="0"/>
              <a:t>: in  unsigned(9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trigger_volt</a:t>
            </a:r>
            <a:r>
              <a:rPr lang="en-US" sz="1800" dirty="0"/>
              <a:t>: in unsigned (9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 smtClean="0"/>
              <a:t>trigger_time</a:t>
            </a:r>
            <a:r>
              <a:rPr lang="en-US" sz="1800" dirty="0"/>
              <a:t>: in unsigned (9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dirty="0" smtClean="0"/>
              <a:t>	r </a:t>
            </a:r>
            <a:r>
              <a:rPr lang="en-US" sz="1800" dirty="0"/>
              <a:t>: out  </a:t>
            </a:r>
            <a:r>
              <a:rPr lang="en-US" sz="1800" dirty="0" err="1"/>
              <a:t>std_logic_vector</a:t>
            </a:r>
            <a:r>
              <a:rPr lang="en-US" sz="1800" dirty="0"/>
              <a:t>(7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dirty="0" smtClean="0"/>
              <a:t>	g </a:t>
            </a:r>
            <a:r>
              <a:rPr lang="en-US" sz="1800" dirty="0"/>
              <a:t>: out  </a:t>
            </a:r>
            <a:r>
              <a:rPr lang="en-US" sz="1800" dirty="0" err="1"/>
              <a:t>std_logic_vector</a:t>
            </a:r>
            <a:r>
              <a:rPr lang="en-US" sz="1800" dirty="0"/>
              <a:t>(7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dirty="0" smtClean="0"/>
              <a:t>	b </a:t>
            </a:r>
            <a:r>
              <a:rPr lang="en-US" sz="1800" dirty="0"/>
              <a:t>: out  </a:t>
            </a:r>
            <a:r>
              <a:rPr lang="en-US" sz="1800" dirty="0" err="1"/>
              <a:t>std_logic_vector</a:t>
            </a:r>
            <a:r>
              <a:rPr lang="en-US" sz="1800" dirty="0"/>
              <a:t>(7 </a:t>
            </a:r>
            <a:r>
              <a:rPr lang="en-US" sz="1800" dirty="0" err="1"/>
              <a:t>downto</a:t>
            </a:r>
            <a:r>
              <a:rPr lang="en-US" sz="1800" dirty="0"/>
              <a:t> 0);</a:t>
            </a:r>
          </a:p>
          <a:p>
            <a:pPr marL="0" indent="0">
              <a:buNone/>
            </a:pPr>
            <a:r>
              <a:rPr lang="en-US" sz="1800" dirty="0" smtClean="0"/>
              <a:t>	ch1</a:t>
            </a:r>
            <a:r>
              <a:rPr lang="en-US" sz="1800" dirty="0"/>
              <a:t>: in </a:t>
            </a:r>
            <a:r>
              <a:rPr lang="en-US" sz="1800" dirty="0" err="1"/>
              <a:t>std_logic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ch1_enb</a:t>
            </a:r>
            <a:r>
              <a:rPr lang="en-US" sz="1800" dirty="0"/>
              <a:t>: in </a:t>
            </a:r>
            <a:r>
              <a:rPr lang="en-US" sz="1800" dirty="0" err="1"/>
              <a:t>std_logic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ch2</a:t>
            </a:r>
            <a:r>
              <a:rPr lang="en-US" sz="1800" dirty="0"/>
              <a:t>: in </a:t>
            </a:r>
            <a:r>
              <a:rPr lang="en-US" sz="1800" dirty="0" err="1"/>
              <a:t>std_logic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 smtClean="0"/>
              <a:t>	ch2_enb</a:t>
            </a:r>
            <a:r>
              <a:rPr lang="en-US" sz="1800" dirty="0"/>
              <a:t>: in </a:t>
            </a:r>
            <a:r>
              <a:rPr lang="en-US" sz="1800" dirty="0" err="1"/>
              <a:t>std_logic</a:t>
            </a:r>
            <a:r>
              <a:rPr lang="en-US" sz="1800" dirty="0"/>
              <a:t>);</a:t>
            </a:r>
          </a:p>
          <a:p>
            <a:pPr marL="0" indent="0">
              <a:buNone/>
            </a:pPr>
            <a:r>
              <a:rPr lang="en-US" sz="1800" dirty="0"/>
              <a:t>end </a:t>
            </a:r>
            <a:r>
              <a:rPr lang="en-US" sz="1800" dirty="0" err="1"/>
              <a:t>scopeFace</a:t>
            </a:r>
            <a:r>
              <a:rPr lang="en-US" sz="1800" dirty="0"/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ScopeFace</a:t>
            </a:r>
            <a:r>
              <a:rPr lang="en-US" dirty="0" smtClean="0"/>
              <a:t> Module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745580"/>
              </p:ext>
            </p:extLst>
          </p:nvPr>
        </p:nvGraphicFramePr>
        <p:xfrm>
          <a:off x="150118" y="1460305"/>
          <a:ext cx="8857403" cy="4954142"/>
        </p:xfrm>
        <a:graphic>
          <a:graphicData uri="http://schemas.openxmlformats.org/drawingml/2006/table">
            <a:tbl>
              <a:tblPr/>
              <a:tblGrid>
                <a:gridCol w="1054799"/>
                <a:gridCol w="7802604"/>
              </a:tblGrid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clk</a:t>
                      </a:r>
                      <a:endParaRPr lang="en-US" sz="1200" b="1" dirty="0">
                        <a:effectLst/>
                      </a:endParaRP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the 25Mhz pixel clock generated by the DCM in the video module.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 smtClean="0">
                          <a:effectLst/>
                        </a:rPr>
                        <a:t>reset_n</a:t>
                      </a:r>
                      <a:endParaRPr lang="en-US" sz="1200" b="1" dirty="0">
                        <a:effectLst/>
                      </a:endParaRP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This is the same active low reset signal passed into the top level Lab1 module.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11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tr_volt</a:t>
                      </a:r>
                      <a:endParaRPr lang="en-US" sz="1200" b="1" dirty="0">
                        <a:effectLst/>
                      </a:endParaRP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This is a 10-bit unsigned value representing the trigger voltage. This value is passed to 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module so that a yellow arrow (see Trigger Level Marker in the screen show) on the vertical axis.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11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 err="1">
                          <a:effectLst/>
                        </a:rPr>
                        <a:t>tr_time</a:t>
                      </a:r>
                      <a:endParaRPr lang="en-US" sz="1200" b="1" dirty="0">
                        <a:effectLst/>
                      </a:endParaRP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is a 10-bit unsigned value representing the trigger time. This value is passed to the scopeFace module so that a yellow arrow (see Trigger Time Marker in the screen show) on the horizontal axis.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55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ch1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signals the VGA module to draw the channel 1 signal on the scope for this row, column pixel. When the value is 1, draw a yellow pixel on the display at the current row,column position. When 0, do not draw a pixel.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ch1_enb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enable the ch1 signal to be drawn.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3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ch2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signals the VGA module to draw the channel 2 signal on the scope for this row,column pixel. When the value is 1, draw a green pixel on the display at the current row, column position. When 0, do not draw a pixel.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ch2_enb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This 1-bit signal enable the ch2 signal to be drawn.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R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red intensity for this row,column pixel on the screen.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G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green intensity for this row,column pixel on the screen.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B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8-bit blue intensity for this row,column pixel on the screen.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Row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current row being drawn on the display.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Column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current row being drawn on the display.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842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Behavior</a:t>
                      </a:r>
                    </a:p>
                  </a:txBody>
                  <a:tcPr marL="17106" marR="17106" marT="13685" marB="1368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The </a:t>
                      </a:r>
                      <a:r>
                        <a:rPr lang="en-US" sz="1200" dirty="0" err="1">
                          <a:effectLst/>
                        </a:rPr>
                        <a:t>scopeFace</a:t>
                      </a:r>
                      <a:r>
                        <a:rPr lang="en-US" sz="1200" dirty="0">
                          <a:effectLst/>
                        </a:rPr>
                        <a:t> component takes in the current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coordinates of the display and generates the R,G,B values at that screen coordinate. For example, if </a:t>
                      </a:r>
                      <a:r>
                        <a:rPr lang="en-US" sz="1200" dirty="0" err="1">
                          <a:effectLst/>
                        </a:rPr>
                        <a:t>row,column</a:t>
                      </a:r>
                      <a:r>
                        <a:rPr lang="en-US" sz="1200" dirty="0">
                          <a:effectLst/>
                        </a:rPr>
                        <a:t> = 20,20 then the R,G,B output should be 0xFF,0xFF,0xFF (white) because the upper left corner of the </a:t>
                      </a:r>
                      <a:r>
                        <a:rPr lang="en-US" sz="1200" dirty="0" err="1">
                          <a:effectLst/>
                        </a:rPr>
                        <a:t>O'scope</a:t>
                      </a:r>
                      <a:r>
                        <a:rPr lang="en-US" sz="1200" dirty="0">
                          <a:effectLst/>
                        </a:rPr>
                        <a:t> grid display is white. Note, you can get the RGB values for common colors at </a:t>
                      </a:r>
                      <a:r>
                        <a:rPr lang="en-US" sz="1200" u="none" strike="noStrike" dirty="0">
                          <a:solidFill>
                            <a:srgbClr val="0088CC"/>
                          </a:solidFill>
                          <a:effectLst/>
                          <a:hlinkClick r:id="rId2"/>
                        </a:rPr>
                        <a:t>this</a:t>
                      </a:r>
                      <a:r>
                        <a:rPr lang="en-US" sz="1200" dirty="0">
                          <a:effectLst/>
                        </a:rPr>
                        <a:t> web site.</a:t>
                      </a:r>
                    </a:p>
                  </a:txBody>
                  <a:tcPr marL="17106" marR="17106" marT="13685" marB="1368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1 Intro – Architecture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763" y="1539748"/>
            <a:ext cx="8661728" cy="481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5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1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6" name="Picture 4" descr="https://reference.digilentinc.com/_media/reference/programmable-logic/nexys-video/nexys-vide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25" y="1662762"/>
            <a:ext cx="5715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240751" y="5213447"/>
            <a:ext cx="1050878" cy="9826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en-US" sz="1400" dirty="0" smtClean="0">
              <a:solidFill>
                <a:srgbClr val="FF0000"/>
              </a:solidFill>
              <a:latin typeface="Arial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	       Buttons</a:t>
            </a: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101764" y="2376993"/>
            <a:ext cx="1050877" cy="73697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Power		         </a:t>
            </a: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152642" y="1833356"/>
            <a:ext cx="1050877" cy="73697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HDMI Out</a:t>
            </a:r>
          </a:p>
          <a:p>
            <a:pPr algn="ctr" eaLnBrk="0" hangingPunct="0">
              <a:spcBef>
                <a:spcPct val="0"/>
              </a:spcBef>
            </a:pPr>
            <a:endParaRPr lang="en-US" sz="14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sz="1400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0"/>
              </a:spcBef>
            </a:pP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</a:rPr>
              <a:t>         </a:t>
            </a:r>
            <a:endParaRPr lang="en-US" sz="14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24604" y="5704767"/>
            <a:ext cx="805200" cy="49595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USB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</a:rPr>
              <a:t>Prog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		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445477" y="3220870"/>
            <a:ext cx="477650" cy="4185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	    CPU Reset</a:t>
            </a: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Clocking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Xilinx Clocking Wizard Page:</a:t>
            </a:r>
          </a:p>
          <a:p>
            <a:pPr lvl="1"/>
            <a:r>
              <a:rPr lang="en-US" b="0" dirty="0">
                <a:hlinkClick r:id="rId2"/>
              </a:rPr>
              <a:t>https://www.xilinx.com/products/intellectual-property/clocking_wizard.html</a:t>
            </a:r>
            <a:endParaRPr lang="en-US" b="0" dirty="0"/>
          </a:p>
          <a:p>
            <a:r>
              <a:rPr lang="en-US" dirty="0"/>
              <a:t>Clocking Wizard v5.3 - </a:t>
            </a:r>
            <a:r>
              <a:rPr lang="en-US" dirty="0" err="1"/>
              <a:t>LogiCORE</a:t>
            </a:r>
            <a:r>
              <a:rPr lang="en-US" dirty="0"/>
              <a:t> IP Product Guide:</a:t>
            </a:r>
            <a:endParaRPr lang="en-US" b="0" dirty="0">
              <a:hlinkClick r:id="rId3"/>
            </a:endParaRPr>
          </a:p>
          <a:p>
            <a:pPr lvl="1"/>
            <a:r>
              <a:rPr lang="en-US" b="0" dirty="0">
                <a:hlinkClick r:id="rId3"/>
              </a:rPr>
              <a:t>https://www.xilinx.com/support/documentation/ip_documentation/clk_wiz/v5_3/pg065-clk-wiz.pdf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11404</TotalTime>
  <Words>1125</Words>
  <Application>Microsoft Office PowerPoint</Application>
  <PresentationFormat>On-screen Show (4:3)</PresentationFormat>
  <Paragraphs>202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1_Blank Presentation</vt:lpstr>
      <vt:lpstr>PowerPoint Presentation</vt:lpstr>
      <vt:lpstr>Lab 1 Intro – VGA Overview</vt:lpstr>
      <vt:lpstr>VGA Module</vt:lpstr>
      <vt:lpstr>VGA Module</vt:lpstr>
      <vt:lpstr>scopeFace Module</vt:lpstr>
      <vt:lpstr>ScopeFace Module</vt:lpstr>
      <vt:lpstr>Lab 1 Intro – Architecture</vt:lpstr>
      <vt:lpstr>Lab 1 Connections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  <vt:lpstr>Digital Clocking Wizard</vt:lpstr>
    </vt:vector>
  </TitlesOfParts>
  <Company>usafa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 Courses</dc:title>
  <dc:creator>Falkinburg, Jeffrey L Capt USAF USAFA USAFA/DFEC</dc:creator>
  <cp:lastModifiedBy>Maj Jeff Falkinburg</cp:lastModifiedBy>
  <cp:revision>383</cp:revision>
  <cp:lastPrinted>2014-08-12T17:37:01Z</cp:lastPrinted>
  <dcterms:created xsi:type="dcterms:W3CDTF">2001-06-27T14:08:57Z</dcterms:created>
  <dcterms:modified xsi:type="dcterms:W3CDTF">2017-02-08T14:56:15Z</dcterms:modified>
</cp:coreProperties>
</file>