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73" r:id="rId4"/>
    <p:sldMasterId id="2147483775" r:id="rId5"/>
  </p:sldMasterIdLst>
  <p:notesMasterIdLst>
    <p:notesMasterId r:id="rId45"/>
  </p:notesMasterIdLst>
  <p:handoutMasterIdLst>
    <p:handoutMasterId r:id="rId46"/>
  </p:handoutMasterIdLst>
  <p:sldIdLst>
    <p:sldId id="286" r:id="rId6"/>
    <p:sldId id="287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2" r:id="rId17"/>
    <p:sldId id="303" r:id="rId18"/>
    <p:sldId id="304" r:id="rId19"/>
    <p:sldId id="360" r:id="rId20"/>
    <p:sldId id="306" r:id="rId21"/>
    <p:sldId id="307" r:id="rId22"/>
    <p:sldId id="290" r:id="rId23"/>
    <p:sldId id="310" r:id="rId24"/>
    <p:sldId id="308" r:id="rId25"/>
    <p:sldId id="309" r:id="rId26"/>
    <p:sldId id="311" r:id="rId27"/>
    <p:sldId id="320" r:id="rId28"/>
    <p:sldId id="319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21" r:id="rId37"/>
    <p:sldId id="322" r:id="rId38"/>
    <p:sldId id="325" r:id="rId39"/>
    <p:sldId id="326" r:id="rId40"/>
    <p:sldId id="323" r:id="rId41"/>
    <p:sldId id="324" r:id="rId42"/>
    <p:sldId id="327" r:id="rId43"/>
    <p:sldId id="301" r:id="rId44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D83"/>
    <a:srgbClr val="003399"/>
    <a:srgbClr val="A42C79"/>
    <a:srgbClr val="923799"/>
    <a:srgbClr val="874789"/>
    <a:srgbClr val="1D4A73"/>
    <a:srgbClr val="C808A3"/>
    <a:srgbClr val="7B448C"/>
    <a:srgbClr val="11F33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3" autoAdjust="0"/>
    <p:restoredTop sz="92989" autoAdjust="0"/>
  </p:normalViewPr>
  <p:slideViewPr>
    <p:cSldViewPr snapToGrid="0">
      <p:cViewPr varScale="1">
        <p:scale>
          <a:sx n="110" d="100"/>
          <a:sy n="110" d="100"/>
        </p:scale>
        <p:origin x="-15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646" y="-96"/>
      </p:cViewPr>
      <p:guideLst>
        <p:guide orient="horz" pos="2929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8" y="0"/>
            <a:ext cx="2982119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1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694" y="0"/>
            <a:ext cx="2982119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2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8" y="8831306"/>
            <a:ext cx="2982119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3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694" y="8831306"/>
            <a:ext cx="2982119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19C01E9-AAD8-4293-86A2-7C69C0B0F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806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8" y="0"/>
            <a:ext cx="2982119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694" y="0"/>
            <a:ext cx="2982119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91" y="4416454"/>
            <a:ext cx="5046663" cy="4183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8" y="8831306"/>
            <a:ext cx="2982119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694" y="8831306"/>
            <a:ext cx="2982119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5A61A8E-4F1A-47A9-8FC0-A2ABC7FF73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122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61A8E-4F1A-47A9-8FC0-A2ABC7FF734C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17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" y="1463040"/>
            <a:ext cx="8412480" cy="4937760"/>
          </a:xfr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8975" marR="0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027113" marR="0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688975" marR="0" lvl="1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027113" marR="0" lvl="2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256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4552950" y="1428335"/>
            <a:ext cx="38100" cy="5029200"/>
          </a:xfrm>
          <a:prstGeom prst="line">
            <a:avLst/>
          </a:prstGeom>
          <a:solidFill>
            <a:srgbClr val="0C2D83"/>
          </a:solidFill>
          <a:ln w="50800" cap="flat" cmpd="sng" algn="ctr">
            <a:solidFill>
              <a:srgbClr val="0C2D8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57200" y="3886194"/>
            <a:ext cx="8239539" cy="0"/>
          </a:xfrm>
          <a:prstGeom prst="line">
            <a:avLst/>
          </a:prstGeom>
          <a:solidFill>
            <a:srgbClr val="0C2D83"/>
          </a:solidFill>
          <a:ln w="50800" cap="flat" cmpd="sng" algn="ctr">
            <a:solidFill>
              <a:srgbClr val="0C2D8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AutoShape 2"/>
          <p:cNvSpPr>
            <a:spLocks noChangeArrowheads="1"/>
          </p:cNvSpPr>
          <p:nvPr userDrawn="1"/>
        </p:nvSpPr>
        <p:spPr bwMode="auto">
          <a:xfrm>
            <a:off x="240632" y="1388548"/>
            <a:ext cx="4331368" cy="342900"/>
          </a:xfrm>
          <a:prstGeom prst="bevel">
            <a:avLst>
              <a:gd name="adj" fmla="val 12500"/>
            </a:avLst>
          </a:prstGeom>
          <a:solidFill>
            <a:srgbClr val="0C2D83"/>
          </a:solidFill>
          <a:ln w="12700">
            <a:solidFill>
              <a:srgbClr val="0C2D83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Guidance</a:t>
            </a:r>
            <a:endParaRPr lang="en-US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 userDrawn="1"/>
        </p:nvSpPr>
        <p:spPr bwMode="auto">
          <a:xfrm>
            <a:off x="4552951" y="1388548"/>
            <a:ext cx="4369668" cy="342900"/>
          </a:xfrm>
          <a:prstGeom prst="bevel">
            <a:avLst>
              <a:gd name="adj" fmla="val 12500"/>
            </a:avLst>
          </a:prstGeom>
          <a:solidFill>
            <a:srgbClr val="0C2D83"/>
          </a:solidFill>
          <a:ln w="12700">
            <a:solidFill>
              <a:srgbClr val="0C2D83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Purpose</a:t>
            </a:r>
            <a:endParaRPr lang="en-US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 userDrawn="1"/>
        </p:nvSpPr>
        <p:spPr bwMode="auto">
          <a:xfrm>
            <a:off x="240632" y="3920172"/>
            <a:ext cx="4331367" cy="342900"/>
          </a:xfrm>
          <a:prstGeom prst="bevel">
            <a:avLst>
              <a:gd name="adj" fmla="val 12500"/>
            </a:avLst>
          </a:prstGeom>
          <a:solidFill>
            <a:srgbClr val="0C2D83"/>
          </a:solidFill>
          <a:ln w="12700">
            <a:solidFill>
              <a:srgbClr val="0C2D83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Process</a:t>
            </a:r>
            <a:endParaRPr lang="en-US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250257" y="1725613"/>
            <a:ext cx="4319556" cy="219455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Bullets Arial 18</a:t>
            </a:r>
          </a:p>
          <a:p>
            <a:pPr marL="339725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Sub Bullets Arial16</a:t>
            </a:r>
            <a:endParaRPr lang="en-US" sz="1600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250257" y="4263072"/>
            <a:ext cx="4309931" cy="224748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Bullets</a:t>
            </a:r>
          </a:p>
          <a:p>
            <a:pPr marL="339725" indent="-1714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572106" y="1725612"/>
            <a:ext cx="4341094" cy="219456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Bullets</a:t>
            </a:r>
          </a:p>
          <a:p>
            <a:pPr marL="347663" indent="-1714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4560188" y="4263072"/>
            <a:ext cx="4353011" cy="2247491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Bullets</a:t>
            </a:r>
          </a:p>
          <a:p>
            <a:pPr marL="339725" indent="-1714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5" name="AutoShape 2"/>
          <p:cNvSpPr>
            <a:spLocks noChangeArrowheads="1"/>
          </p:cNvSpPr>
          <p:nvPr userDrawn="1"/>
        </p:nvSpPr>
        <p:spPr bwMode="auto">
          <a:xfrm>
            <a:off x="4551859" y="3920172"/>
            <a:ext cx="4369668" cy="342900"/>
          </a:xfrm>
          <a:prstGeom prst="bevel">
            <a:avLst>
              <a:gd name="adj" fmla="val 12500"/>
            </a:avLst>
          </a:prstGeom>
          <a:solidFill>
            <a:srgbClr val="0C2D83"/>
          </a:solidFill>
          <a:ln w="12700">
            <a:solidFill>
              <a:srgbClr val="0C2D83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Current </a:t>
            </a:r>
            <a:r>
              <a:rPr lang="en-US" sz="16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Sr</a:t>
            </a:r>
            <a:r>
              <a:rPr lang="en-US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 Leader Intent</a:t>
            </a:r>
          </a:p>
        </p:txBody>
      </p:sp>
    </p:spTree>
    <p:extLst>
      <p:ext uri="{BB962C8B-B14F-4D97-AF65-F5344CB8AC3E}">
        <p14:creationId xmlns:p14="http://schemas.microsoft.com/office/powerpoint/2010/main" val="12097385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463040"/>
            <a:ext cx="841248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21348" name="Line 4"/>
          <p:cNvSpPr>
            <a:spLocks noChangeShapeType="1"/>
          </p:cNvSpPr>
          <p:nvPr/>
        </p:nvSpPr>
        <p:spPr bwMode="auto">
          <a:xfrm>
            <a:off x="382588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8121349" name="Line 5"/>
          <p:cNvSpPr>
            <a:spLocks noChangeShapeType="1"/>
          </p:cNvSpPr>
          <p:nvPr/>
        </p:nvSpPr>
        <p:spPr bwMode="auto">
          <a:xfrm>
            <a:off x="384175" y="141605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8121351" name="Text Box 7"/>
          <p:cNvSpPr txBox="1">
            <a:spLocks noChangeArrowheads="1"/>
          </p:cNvSpPr>
          <p:nvPr/>
        </p:nvSpPr>
        <p:spPr bwMode="auto">
          <a:xfrm>
            <a:off x="1296988" y="6521455"/>
            <a:ext cx="655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i="1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I n t e g r i t y  -  S e r v i c e  -  E x c e l l e n c e</a:t>
            </a: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0" name="Picture 2" descr="C:\Users\Ashley.Murphy\Desktop\USAFA%20Logo%20v%203%20line%20CMYK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9" y="76200"/>
            <a:ext cx="1065031" cy="121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Trebuchet MS" panose="020B060302020202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Trebuchet MS" panose="020B0603020202020204" pitchFamily="34" charset="0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800" b="1">
          <a:solidFill>
            <a:schemeClr val="tx1"/>
          </a:solidFill>
          <a:latin typeface="Trebuchet MS" panose="020B0603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Trebuchet MS" panose="020B0603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463040"/>
            <a:ext cx="841248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21348" name="Line 4"/>
          <p:cNvSpPr>
            <a:spLocks noChangeShapeType="1"/>
          </p:cNvSpPr>
          <p:nvPr/>
        </p:nvSpPr>
        <p:spPr bwMode="auto">
          <a:xfrm>
            <a:off x="382588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8121349" name="Line 5"/>
          <p:cNvSpPr>
            <a:spLocks noChangeShapeType="1"/>
          </p:cNvSpPr>
          <p:nvPr/>
        </p:nvSpPr>
        <p:spPr bwMode="auto">
          <a:xfrm>
            <a:off x="384175" y="141605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8121351" name="Text Box 7"/>
          <p:cNvSpPr txBox="1">
            <a:spLocks noChangeArrowheads="1"/>
          </p:cNvSpPr>
          <p:nvPr/>
        </p:nvSpPr>
        <p:spPr bwMode="auto">
          <a:xfrm>
            <a:off x="1296988" y="6521455"/>
            <a:ext cx="655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i="1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I n t e g r i t y  -  S e r v i c e  -  E x c e l l e n c e</a:t>
            </a: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2" descr="C:\Users\Ashley.Murphy\Desktop\USAFA%20Logo%20v%203%20line%20CMYK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79946"/>
            <a:ext cx="1065031" cy="121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48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Trebuchet MS" panose="020B060302020202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Trebuchet MS" panose="020B0603020202020204" pitchFamily="34" charset="0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800" b="1">
          <a:solidFill>
            <a:schemeClr val="tx1"/>
          </a:solidFill>
          <a:latin typeface="Trebuchet MS" panose="020B0603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Trebuchet MS" panose="020B0603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reference.digilentinc.com/vivado/boardfiles2015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xilinx.com/support/documentation/university/Vivado-Teaching/HDL-Design/2013x/Nexys4/Verilog/docs-pdf/Vivado_tutorial.pdf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eference.digilentinc.com/vivado/installation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 txBox="1">
            <a:spLocks noChangeArrowheads="1"/>
          </p:cNvSpPr>
          <p:nvPr/>
        </p:nvSpPr>
        <p:spPr bwMode="auto">
          <a:xfrm>
            <a:off x="3453908" y="2347023"/>
            <a:ext cx="5130487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D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9pPr>
          </a:lstStyle>
          <a:p>
            <a:pPr algn="ctr"/>
            <a:r>
              <a:rPr lang="en-US" sz="4000" kern="0" dirty="0">
                <a:effectLst/>
                <a:latin typeface="Trebuchet MS" panose="020B0603020202020204" pitchFamily="34" charset="0"/>
              </a:rPr>
              <a:t>ECE 383 – Embedded </a:t>
            </a:r>
            <a:r>
              <a:rPr lang="en-US" sz="4000" kern="0" dirty="0" smtClean="0">
                <a:effectLst/>
                <a:latin typeface="Trebuchet MS" panose="020B0603020202020204" pitchFamily="34" charset="0"/>
              </a:rPr>
              <a:t>Computer Systems </a:t>
            </a:r>
            <a:r>
              <a:rPr lang="en-US" sz="4000" kern="0" dirty="0">
                <a:effectLst/>
                <a:latin typeface="Trebuchet MS" panose="020B0603020202020204" pitchFamily="34" charset="0"/>
              </a:rPr>
              <a:t>II</a:t>
            </a:r>
            <a:br>
              <a:rPr lang="en-US" sz="4000" kern="0" dirty="0">
                <a:effectLst/>
                <a:latin typeface="Trebuchet MS" panose="020B0603020202020204" pitchFamily="34" charset="0"/>
              </a:rPr>
            </a:br>
            <a:r>
              <a:rPr lang="en-US" sz="4000" kern="0" dirty="0" err="1" smtClean="0">
                <a:effectLst/>
                <a:latin typeface="Trebuchet MS" panose="020B0603020202020204" pitchFamily="34" charset="0"/>
              </a:rPr>
              <a:t>Vivado</a:t>
            </a:r>
            <a:r>
              <a:rPr lang="en-US" sz="4000" kern="0" dirty="0" smtClean="0">
                <a:effectLst/>
                <a:latin typeface="Trebuchet MS" panose="020B0603020202020204" pitchFamily="34" charset="0"/>
              </a:rPr>
              <a:t> Installation</a:t>
            </a:r>
            <a:endParaRPr lang="en-US" sz="4000" kern="0" dirty="0">
              <a:effectLst/>
              <a:latin typeface="Trebuchet MS" panose="020B0603020202020204" pitchFamily="34" charset="0"/>
            </a:endParaRPr>
          </a:p>
        </p:txBody>
      </p:sp>
      <p:sp>
        <p:nvSpPr>
          <p:cNvPr id="6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1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>
            <a:off x="382200" y="6316000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82200" y="1567588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159624" y="4743731"/>
            <a:ext cx="4508500" cy="1489075"/>
          </a:xfrm>
        </p:spPr>
        <p:txBody>
          <a:bodyPr anchor="ctr"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Maj Jeffrey </a:t>
            </a:r>
            <a:r>
              <a:rPr lang="en-US" dirty="0"/>
              <a:t>Falkinburg</a:t>
            </a:r>
            <a:br>
              <a:rPr lang="en-US" dirty="0"/>
            </a:br>
            <a:r>
              <a:rPr lang="en-US" dirty="0"/>
              <a:t>Room 2E46E</a:t>
            </a:r>
            <a:br>
              <a:rPr lang="en-US" dirty="0"/>
            </a:br>
            <a:r>
              <a:rPr lang="en-US" dirty="0" smtClean="0"/>
              <a:t>333-9193</a:t>
            </a:r>
            <a:endParaRPr lang="en-US" dirty="0"/>
          </a:p>
        </p:txBody>
      </p:sp>
      <p:pic>
        <p:nvPicPr>
          <p:cNvPr id="1026" name="Picture 2" descr="https://sharepoint.usafa.edu/hq/CM/Shared%20Documents/Logo/USAFA%20Logo%20v%203%20line%20CMY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2" y="2281515"/>
            <a:ext cx="2973096" cy="338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1334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Installation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10</a:t>
            </a:fld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23863"/>
            <a:ext cx="7962900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581025"/>
            <a:ext cx="79629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6623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Installation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11</a:t>
            </a:fld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19100"/>
            <a:ext cx="79819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7550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Installation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12</a:t>
            </a:fld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38150"/>
            <a:ext cx="79629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9783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Installation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13</a:t>
            </a:fld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38150"/>
            <a:ext cx="79629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239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Installation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14</a:t>
            </a:fld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18" y="1143000"/>
            <a:ext cx="664709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7303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 smtClean="0"/>
              <a:t>Load </a:t>
            </a:r>
            <a:r>
              <a:rPr lang="en-US" b="0" dirty="0" err="1" smtClean="0"/>
              <a:t>xilinx.lic</a:t>
            </a:r>
            <a:r>
              <a:rPr lang="en-US" b="0" dirty="0" smtClean="0"/>
              <a:t> file from drive otherwise retrieve a </a:t>
            </a:r>
            <a:r>
              <a:rPr lang="en-US" b="0" dirty="0" err="1" smtClean="0"/>
              <a:t>WebPack</a:t>
            </a:r>
            <a:r>
              <a:rPr lang="en-US" b="0" dirty="0" smtClean="0"/>
              <a:t> license from Xilinx.</a:t>
            </a:r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Installation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15</a:t>
            </a:fld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651" y="2331728"/>
            <a:ext cx="5285998" cy="452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2838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Installation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16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553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/>
              <a:t>Install the </a:t>
            </a:r>
            <a:r>
              <a:rPr lang="en-US" b="0" dirty="0" err="1"/>
              <a:t>Digilent</a:t>
            </a:r>
            <a:r>
              <a:rPr lang="en-US" b="0" dirty="0"/>
              <a:t> Board Support Files:  (also included on Drive)</a:t>
            </a:r>
          </a:p>
          <a:p>
            <a:r>
              <a:rPr lang="en-US" b="0" dirty="0" smtClean="0">
                <a:hlinkClick r:id="rId2"/>
              </a:rPr>
              <a:t>https</a:t>
            </a:r>
            <a:r>
              <a:rPr lang="en-US" b="0" dirty="0">
                <a:hlinkClick r:id="rId2"/>
              </a:rPr>
              <a:t>://reference.digilentinc.com/vivado/boardfiles2015</a:t>
            </a:r>
            <a:endParaRPr lang="en-US" b="0" dirty="0"/>
          </a:p>
          <a:p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Board Files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17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290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 err="1"/>
              <a:t>Vivado</a:t>
            </a:r>
            <a:r>
              <a:rPr lang="en-US" b="0" dirty="0"/>
              <a:t> Tutorial:</a:t>
            </a:r>
          </a:p>
          <a:p>
            <a:r>
              <a:rPr lang="en-US" b="0" dirty="0">
                <a:hlinkClick r:id="rId2"/>
              </a:rPr>
              <a:t>http://www.xilinx.com/support/documentation/university/Vivado-Teaching/HDL-Design/2013x/Nexys4/Verilog/docs-pdf/Vivado_tutorial.pdf</a:t>
            </a:r>
            <a:endParaRPr lang="en-US" b="0" dirty="0"/>
          </a:p>
          <a:p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</a:t>
            </a:r>
            <a:r>
              <a:rPr lang="en-US" dirty="0" smtClean="0"/>
              <a:t>Tutorial</a:t>
            </a:r>
            <a:endParaRPr lang="en-US" dirty="0"/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18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2996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</a:t>
            </a: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19</a:t>
            </a:fld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569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/>
              <a:t>Installing </a:t>
            </a:r>
            <a:r>
              <a:rPr lang="en-US" b="0" dirty="0" err="1"/>
              <a:t>WebPack</a:t>
            </a:r>
            <a:r>
              <a:rPr lang="en-US" b="0" dirty="0"/>
              <a:t> Version follow these instructions:</a:t>
            </a:r>
          </a:p>
          <a:p>
            <a:r>
              <a:rPr lang="en-US" b="0" dirty="0">
                <a:hlinkClick r:id="rId2"/>
              </a:rPr>
              <a:t>https://</a:t>
            </a:r>
            <a:r>
              <a:rPr lang="en-US" b="0" dirty="0" smtClean="0">
                <a:hlinkClick r:id="rId2"/>
              </a:rPr>
              <a:t>reference.digilentinc.com/vivado/installation</a:t>
            </a:r>
            <a:endParaRPr lang="en-US" b="0" dirty="0" smtClean="0"/>
          </a:p>
          <a:p>
            <a:r>
              <a:rPr lang="en-US" b="0" dirty="0" smtClean="0"/>
              <a:t>Follow the next few slides for the ECE 383 specific installation </a:t>
            </a:r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Installation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2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2584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</a:t>
            </a: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20</a:t>
            </a:fld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857250"/>
            <a:ext cx="71818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6180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</a:t>
            </a:r>
            <a:r>
              <a:rPr lang="en-US" dirty="0" smtClean="0"/>
              <a:t>Tutorial</a:t>
            </a:r>
            <a:endParaRPr lang="en-US" dirty="0"/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21</a:t>
            </a:fld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97" y="1522413"/>
            <a:ext cx="577143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9932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</a:t>
            </a:r>
            <a:r>
              <a:rPr lang="en-US" dirty="0" smtClean="0"/>
              <a:t>Tutorial</a:t>
            </a:r>
            <a:endParaRPr lang="en-US" dirty="0"/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22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592" y="1522413"/>
            <a:ext cx="5762041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6753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</a:t>
            </a:r>
            <a:r>
              <a:rPr lang="en-US" dirty="0" smtClean="0"/>
              <a:t>Tutorial</a:t>
            </a:r>
            <a:endParaRPr lang="en-US" dirty="0"/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23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592" y="1522413"/>
            <a:ext cx="5754186" cy="431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6050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</a:t>
            </a:r>
            <a:r>
              <a:rPr lang="en-US" dirty="0" smtClean="0"/>
              <a:t>Tutorial</a:t>
            </a:r>
            <a:endParaRPr lang="en-US" dirty="0"/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24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/>
              <a:t>Select </a:t>
            </a:r>
            <a:r>
              <a:rPr lang="en-US" dirty="0" smtClean="0"/>
              <a:t>VHDL </a:t>
            </a:r>
            <a:r>
              <a:rPr lang="en-US" b="0" dirty="0" smtClean="0"/>
              <a:t>as </a:t>
            </a:r>
            <a:r>
              <a:rPr lang="en-US" b="0" dirty="0"/>
              <a:t>the </a:t>
            </a:r>
            <a:r>
              <a:rPr lang="en-US" b="0" i="1" dirty="0"/>
              <a:t>Target language </a:t>
            </a:r>
            <a:r>
              <a:rPr lang="en-US" b="0" dirty="0"/>
              <a:t>and </a:t>
            </a:r>
            <a:r>
              <a:rPr lang="en-US" b="0" i="1" dirty="0"/>
              <a:t>Simulator language </a:t>
            </a:r>
            <a:r>
              <a:rPr lang="en-US" b="0" dirty="0"/>
              <a:t>in the </a:t>
            </a:r>
            <a:r>
              <a:rPr lang="en-US" b="0" i="1" dirty="0"/>
              <a:t>Add Sources </a:t>
            </a:r>
            <a:r>
              <a:rPr lang="en-US" b="0" dirty="0"/>
              <a:t>form.</a:t>
            </a:r>
            <a:endParaRPr lang="en-US" b="0" dirty="0" smtClean="0"/>
          </a:p>
          <a:p>
            <a:r>
              <a:rPr lang="en-US" b="0" dirty="0" smtClean="0"/>
              <a:t>Click </a:t>
            </a:r>
            <a:r>
              <a:rPr lang="en-US" b="0" dirty="0"/>
              <a:t>on the </a:t>
            </a:r>
            <a:r>
              <a:rPr lang="en-US" dirty="0"/>
              <a:t>Add Files… </a:t>
            </a:r>
            <a:r>
              <a:rPr lang="en-US" b="0" dirty="0"/>
              <a:t>button, browse to the </a:t>
            </a:r>
            <a:r>
              <a:rPr lang="en-US" dirty="0"/>
              <a:t>M:\Campus\DFEC\xilinx_ise\ECE383_Install\VHDL example </a:t>
            </a:r>
            <a:r>
              <a:rPr lang="en-US" b="0" dirty="0"/>
              <a:t>directory, </a:t>
            </a:r>
            <a:r>
              <a:rPr lang="en-US" b="0" dirty="0" smtClean="0"/>
              <a:t>select </a:t>
            </a:r>
            <a:r>
              <a:rPr lang="en-US" b="0" i="1" dirty="0"/>
              <a:t>l</a:t>
            </a:r>
            <a:r>
              <a:rPr lang="en-US" b="0" i="1" dirty="0" smtClean="0"/>
              <a:t>ec1.vhdl, </a:t>
            </a:r>
            <a:r>
              <a:rPr lang="en-US" b="0" dirty="0"/>
              <a:t>click </a:t>
            </a:r>
            <a:r>
              <a:rPr lang="en-US" dirty="0"/>
              <a:t>Open</a:t>
            </a:r>
            <a:r>
              <a:rPr lang="en-US" b="0" dirty="0"/>
              <a:t>, and then click </a:t>
            </a:r>
            <a:r>
              <a:rPr lang="en-US" dirty="0"/>
              <a:t>Next</a:t>
            </a:r>
            <a:r>
              <a:rPr lang="en-US" b="0" dirty="0"/>
              <a:t>.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347335"/>
            <a:ext cx="6343650" cy="451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2807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</a:t>
            </a:r>
            <a:r>
              <a:rPr lang="en-US" dirty="0" smtClean="0"/>
              <a:t>Tutorial</a:t>
            </a:r>
            <a:endParaRPr lang="en-US" dirty="0"/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25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/>
              <a:t>Click </a:t>
            </a:r>
            <a:r>
              <a:rPr lang="en-US" dirty="0"/>
              <a:t>Next </a:t>
            </a:r>
            <a:r>
              <a:rPr lang="en-US" b="0" dirty="0"/>
              <a:t>to </a:t>
            </a:r>
            <a:r>
              <a:rPr lang="en-US" b="0" dirty="0" smtClean="0"/>
              <a:t>get to the </a:t>
            </a:r>
            <a:r>
              <a:rPr lang="en-US" b="0" i="1" dirty="0" smtClean="0"/>
              <a:t>Add Cons</a:t>
            </a:r>
            <a:r>
              <a:rPr lang="en-US" b="0" dirty="0" smtClean="0"/>
              <a:t>traints form.</a:t>
            </a:r>
          </a:p>
          <a:p>
            <a:r>
              <a:rPr lang="en-US" b="0" dirty="0"/>
              <a:t>Click </a:t>
            </a:r>
            <a:r>
              <a:rPr lang="en-US" dirty="0"/>
              <a:t>Next </a:t>
            </a:r>
            <a:r>
              <a:rPr lang="en-US" b="0" dirty="0"/>
              <a:t>if the entry is already auto-populated, otherwise click on the </a:t>
            </a:r>
            <a:r>
              <a:rPr lang="en-US" dirty="0"/>
              <a:t>Add Files… </a:t>
            </a:r>
            <a:r>
              <a:rPr lang="en-US" b="0" dirty="0" smtClean="0"/>
              <a:t>button, browse </a:t>
            </a:r>
            <a:r>
              <a:rPr lang="en-US" b="0" dirty="0"/>
              <a:t>to the </a:t>
            </a:r>
            <a:r>
              <a:rPr lang="en-US" dirty="0"/>
              <a:t>M:\Campus\DFEC\xilinx_ise\ECE383_Install\VHDL example</a:t>
            </a:r>
            <a:r>
              <a:rPr lang="en-US" dirty="0" smtClean="0"/>
              <a:t> </a:t>
            </a:r>
            <a:r>
              <a:rPr lang="en-US" b="0" dirty="0"/>
              <a:t>directory and select </a:t>
            </a:r>
            <a:r>
              <a:rPr lang="en-US" b="0" i="1" dirty="0" err="1"/>
              <a:t>tutorial.xdc</a:t>
            </a:r>
            <a:r>
              <a:rPr lang="en-US" b="0" i="1" dirty="0"/>
              <a:t>, </a:t>
            </a:r>
            <a:r>
              <a:rPr lang="en-US" b="0" dirty="0"/>
              <a:t>and click </a:t>
            </a:r>
            <a:r>
              <a:rPr lang="en-US" dirty="0"/>
              <a:t>Open.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57250"/>
            <a:ext cx="71628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4356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</a:t>
            </a:r>
            <a:r>
              <a:rPr lang="en-US" dirty="0" smtClean="0"/>
              <a:t>Tutorial</a:t>
            </a:r>
            <a:endParaRPr lang="en-US" dirty="0"/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26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862013"/>
            <a:ext cx="718185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49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</a:t>
            </a:r>
            <a:r>
              <a:rPr lang="en-US" dirty="0" smtClean="0"/>
              <a:t>Tutorial</a:t>
            </a:r>
            <a:endParaRPr lang="en-US" dirty="0"/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27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57250"/>
            <a:ext cx="72009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4390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</a:t>
            </a:r>
            <a:r>
              <a:rPr lang="en-US" dirty="0" smtClean="0"/>
              <a:t>Tutorial</a:t>
            </a:r>
            <a:endParaRPr lang="en-US" dirty="0"/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28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614488"/>
            <a:ext cx="38004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9474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</a:t>
            </a:r>
            <a:r>
              <a:rPr lang="en-US" dirty="0" smtClean="0"/>
              <a:t>Tutorial</a:t>
            </a:r>
            <a:endParaRPr lang="en-US" dirty="0"/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29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86"/>
          <a:stretch/>
        </p:blipFill>
        <p:spPr bwMode="auto">
          <a:xfrm>
            <a:off x="390525" y="1475582"/>
            <a:ext cx="8353425" cy="492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9649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 smtClean="0"/>
              <a:t>If you want to download the 18 GB of installation files then click </a:t>
            </a:r>
            <a:r>
              <a:rPr lang="en-US" b="0" dirty="0"/>
              <a:t>on </a:t>
            </a:r>
            <a:r>
              <a:rPr lang="en-US" b="0" dirty="0" smtClean="0"/>
              <a:t>Xilinx_Vivado_SDK_2016.4_1215_1_Win64.exe</a:t>
            </a:r>
          </a:p>
          <a:p>
            <a:r>
              <a:rPr lang="en-US" dirty="0" smtClean="0"/>
              <a:t>***Note:  This option is not advised since it will take several hours to download the installation files***</a:t>
            </a:r>
          </a:p>
          <a:p>
            <a:r>
              <a:rPr lang="en-US" dirty="0" smtClean="0"/>
              <a:t>Otherwise skip the next two slides!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Installation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3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780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</a:t>
            </a:r>
            <a:r>
              <a:rPr lang="en-US" dirty="0" smtClean="0"/>
              <a:t>Tutorial</a:t>
            </a:r>
            <a:endParaRPr lang="en-US" dirty="0"/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30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Perform RTL analysis on the source file</a:t>
            </a:r>
            <a:r>
              <a:rPr lang="en-US" dirty="0" smtClean="0"/>
              <a:t>.</a:t>
            </a:r>
          </a:p>
          <a:p>
            <a:r>
              <a:rPr lang="en-US" b="0" dirty="0"/>
              <a:t>Expand the </a:t>
            </a:r>
            <a:r>
              <a:rPr lang="en-US" b="0" i="1" dirty="0"/>
              <a:t>Open Elaborated Design </a:t>
            </a:r>
            <a:r>
              <a:rPr lang="en-US" b="0" dirty="0"/>
              <a:t>entry under the </a:t>
            </a:r>
            <a:r>
              <a:rPr lang="en-US" b="0" i="1" dirty="0"/>
              <a:t>RTL Analysis </a:t>
            </a:r>
            <a:r>
              <a:rPr lang="en-US" b="0" dirty="0"/>
              <a:t>tasks of the </a:t>
            </a:r>
            <a:r>
              <a:rPr lang="en-US" b="0" i="1" dirty="0"/>
              <a:t>Flow </a:t>
            </a:r>
            <a:r>
              <a:rPr lang="en-US" b="0" i="1" dirty="0" smtClean="0"/>
              <a:t>Navigator </a:t>
            </a:r>
            <a:r>
              <a:rPr lang="en-US" b="0" dirty="0" smtClean="0"/>
              <a:t>pane </a:t>
            </a:r>
            <a:r>
              <a:rPr lang="en-US" b="0" dirty="0"/>
              <a:t>and click on </a:t>
            </a:r>
            <a:r>
              <a:rPr lang="en-US" dirty="0"/>
              <a:t>Schematic</a:t>
            </a:r>
            <a:r>
              <a:rPr lang="en-US" b="0" dirty="0"/>
              <a:t>.</a:t>
            </a:r>
          </a:p>
          <a:p>
            <a:r>
              <a:rPr lang="en-US" b="0" dirty="0"/>
              <a:t>The model (design) will be elaborated and a logic view of the design is displayed.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4" y="3990975"/>
            <a:ext cx="2581275" cy="217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6128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</a:t>
            </a:r>
            <a:r>
              <a:rPr lang="en-US" dirty="0" smtClean="0"/>
              <a:t>Tutorial</a:t>
            </a:r>
            <a:endParaRPr lang="en-US" dirty="0"/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31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452579"/>
            <a:ext cx="8772525" cy="461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8619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smtClean="0"/>
              <a:t>Implement Design</a:t>
            </a:r>
            <a:endParaRPr lang="en-US" dirty="0"/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32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2971800"/>
            <a:ext cx="1876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7969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smtClean="0"/>
              <a:t>Generate </a:t>
            </a:r>
            <a:r>
              <a:rPr lang="en-US" dirty="0" err="1" smtClean="0"/>
              <a:t>Bitstream</a:t>
            </a:r>
            <a:endParaRPr lang="en-US" dirty="0"/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33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Generate </a:t>
            </a:r>
            <a:r>
              <a:rPr lang="en-US" dirty="0" err="1" smtClean="0"/>
              <a:t>Bitstream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833563"/>
            <a:ext cx="1809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43"/>
          <a:stretch/>
        </p:blipFill>
        <p:spPr bwMode="auto">
          <a:xfrm>
            <a:off x="2838450" y="2909888"/>
            <a:ext cx="4187039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2909888"/>
            <a:ext cx="428223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917" y="3459115"/>
            <a:ext cx="31146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806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smtClean="0"/>
              <a:t>Open Target</a:t>
            </a:r>
            <a:endParaRPr lang="en-US" dirty="0"/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34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Open Target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Board/Chip show up in Hardware list</a:t>
            </a:r>
            <a:endParaRPr lang="en-US" dirty="0"/>
          </a:p>
          <a:p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919288"/>
            <a:ext cx="17526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36316" y="1919288"/>
            <a:ext cx="2728393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75000"/>
            <a:ext cx="32766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3402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smtClean="0"/>
              <a:t>Program Device</a:t>
            </a:r>
            <a:endParaRPr lang="en-US" dirty="0"/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35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Program Device </a:t>
            </a:r>
            <a:endParaRPr lang="en-US" dirty="0"/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2043113"/>
            <a:ext cx="17621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14725" y="1584325"/>
            <a:ext cx="248602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66" y="3961834"/>
            <a:ext cx="58007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1765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 smtClean="0"/>
              <a:t>XSim</a:t>
            </a:r>
            <a:r>
              <a:rPr lang="en-US" dirty="0" smtClean="0"/>
              <a:t> </a:t>
            </a:r>
            <a:r>
              <a:rPr lang="en-US" dirty="0"/>
              <a:t>Simulator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36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Simulate the Design using the </a:t>
            </a:r>
            <a:r>
              <a:rPr lang="en-US" dirty="0" err="1"/>
              <a:t>XSim</a:t>
            </a:r>
            <a:r>
              <a:rPr lang="en-US" dirty="0"/>
              <a:t> Simulator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40" y="1882460"/>
            <a:ext cx="17430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31" y="2215835"/>
            <a:ext cx="9183331" cy="418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0731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 smtClean="0"/>
              <a:t>XSim</a:t>
            </a:r>
            <a:r>
              <a:rPr lang="en-US" dirty="0" smtClean="0"/>
              <a:t> </a:t>
            </a:r>
            <a:r>
              <a:rPr lang="en-US" dirty="0"/>
              <a:t>Simulator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37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7"/>
          <a:stretch/>
        </p:blipFill>
        <p:spPr bwMode="auto">
          <a:xfrm>
            <a:off x="604837" y="1455420"/>
            <a:ext cx="7934326" cy="540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3402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1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28775"/>
            <a:ext cx="38100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8028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39</a:t>
            </a:fld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1026" name="Picture 2" descr="C:\Users\Ashley.Murphy\Desktop\USAFA%20Logo%202%20Line%20CMY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313" y="3004688"/>
            <a:ext cx="6815137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4555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Installation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4</a:t>
            </a:fld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28625"/>
            <a:ext cx="797242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8963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Installation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5</a:t>
            </a:fld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8625"/>
            <a:ext cx="79248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0215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/>
              <a:t>Run xsetup.exe in the Xilinx_2016.4 </a:t>
            </a:r>
            <a:r>
              <a:rPr lang="en-US" b="0" dirty="0" smtClean="0"/>
              <a:t>folder with </a:t>
            </a:r>
            <a:r>
              <a:rPr lang="en-US" b="0" dirty="0"/>
              <a:t>full </a:t>
            </a:r>
            <a:r>
              <a:rPr lang="en-US" b="0" dirty="0" smtClean="0"/>
              <a:t>downloaded </a:t>
            </a:r>
            <a:r>
              <a:rPr lang="en-US" b="0" dirty="0"/>
              <a:t>image</a:t>
            </a:r>
          </a:p>
          <a:p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Installation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6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295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Installation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7</a:t>
            </a:fld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438150"/>
            <a:ext cx="7934325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2347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Installation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8</a:t>
            </a:fld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433388"/>
            <a:ext cx="794385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1313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Installation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9</a:t>
            </a:fld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33388"/>
            <a:ext cx="796290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4206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USAFA Standard">
  <a:themeElements>
    <a:clrScheme name="4_USAFA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USAFA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USAFA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SAFA 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8">
        <a:dk1>
          <a:srgbClr val="0C2D83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9256F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USAFA Standard">
  <a:themeElements>
    <a:clrScheme name="4_USAFA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USAFA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USAFA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SAFA 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8">
        <a:dk1>
          <a:srgbClr val="0C2D83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9256F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C1FC98-47FD-484D-96C4-FA35BF0221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898C6F1-02C7-4807-8DB1-44412B5FAC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6BADE1-4A4A-48A5-911B-5F6548B33A51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70497</TotalTime>
  <Words>385</Words>
  <Application>Microsoft Office PowerPoint</Application>
  <PresentationFormat>On-screen Show (4:3)</PresentationFormat>
  <Paragraphs>108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4_USAFA Standard</vt:lpstr>
      <vt:lpstr>5_USAFA Standard</vt:lpstr>
      <vt:lpstr>PowerPoint Presentation</vt:lpstr>
      <vt:lpstr>Vivado Installation</vt:lpstr>
      <vt:lpstr>Vivado Installation</vt:lpstr>
      <vt:lpstr>Vivado Installation</vt:lpstr>
      <vt:lpstr>Vivado Installation</vt:lpstr>
      <vt:lpstr>Vivado Installation</vt:lpstr>
      <vt:lpstr>Vivado Installation</vt:lpstr>
      <vt:lpstr>Vivado Installation</vt:lpstr>
      <vt:lpstr>Vivado Installation</vt:lpstr>
      <vt:lpstr>Vivado Installation</vt:lpstr>
      <vt:lpstr>Vivado Installation</vt:lpstr>
      <vt:lpstr>Vivado Installation</vt:lpstr>
      <vt:lpstr>Vivado Installation</vt:lpstr>
      <vt:lpstr>Vivado Installation</vt:lpstr>
      <vt:lpstr>Vivado Installation</vt:lpstr>
      <vt:lpstr>Vivado Installation</vt:lpstr>
      <vt:lpstr>Vivado Board Files</vt:lpstr>
      <vt:lpstr>Vivado Tutorial</vt:lpstr>
      <vt:lpstr>Vivado Project</vt:lpstr>
      <vt:lpstr>Vivado Project</vt:lpstr>
      <vt:lpstr>Vivado Tutorial</vt:lpstr>
      <vt:lpstr>Vivado Tutorial</vt:lpstr>
      <vt:lpstr>Vivado Tutorial</vt:lpstr>
      <vt:lpstr>Vivado Tutorial</vt:lpstr>
      <vt:lpstr>Vivado Tutorial</vt:lpstr>
      <vt:lpstr>Vivado Tutorial</vt:lpstr>
      <vt:lpstr>Vivado Tutorial</vt:lpstr>
      <vt:lpstr>Vivado Tutorial</vt:lpstr>
      <vt:lpstr>Vivado Tutorial</vt:lpstr>
      <vt:lpstr>Vivado Tutorial</vt:lpstr>
      <vt:lpstr>Vivado Tutorial</vt:lpstr>
      <vt:lpstr>Implement Design</vt:lpstr>
      <vt:lpstr>Generate Bitstream</vt:lpstr>
      <vt:lpstr>Open Target</vt:lpstr>
      <vt:lpstr>Program Device</vt:lpstr>
      <vt:lpstr>XSim Simulator</vt:lpstr>
      <vt:lpstr>XSim Simulator</vt:lpstr>
      <vt:lpstr>Lecture 1</vt:lpstr>
      <vt:lpstr>PowerPoint Presentation</vt:lpstr>
    </vt:vector>
  </TitlesOfParts>
  <Company>usafa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Briefing Topic Title Goes Here  (1 January 2005)</dc:title>
  <dc:creator>USAFA/CCX</dc:creator>
  <cp:lastModifiedBy>Capt Jeff Falkinburg</cp:lastModifiedBy>
  <cp:revision>4272</cp:revision>
  <cp:lastPrinted>2015-06-02T19:35:14Z</cp:lastPrinted>
  <dcterms:created xsi:type="dcterms:W3CDTF">2005-08-12T19:45:51Z</dcterms:created>
  <dcterms:modified xsi:type="dcterms:W3CDTF">2017-01-04T20:16:56Z</dcterms:modified>
</cp:coreProperties>
</file>