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compatMode="1" strictFirstAndLastChars="0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297" r:id="rId2"/>
    <p:sldId id="294" r:id="rId3"/>
    <p:sldId id="282" r:id="rId4"/>
    <p:sldId id="284" r:id="rId5"/>
    <p:sldId id="285" r:id="rId6"/>
    <p:sldId id="301" r:id="rId7"/>
    <p:sldId id="293" r:id="rId8"/>
    <p:sldId id="303" r:id="rId9"/>
    <p:sldId id="288" r:id="rId10"/>
    <p:sldId id="292" r:id="rId11"/>
    <p:sldId id="290" r:id="rId12"/>
    <p:sldId id="304" r:id="rId13"/>
    <p:sldId id="298" r:id="rId14"/>
    <p:sldId id="300" r:id="rId15"/>
    <p:sldId id="299" r:id="rId16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4666"/>
  </p:normalViewPr>
  <p:slideViewPr>
    <p:cSldViewPr>
      <p:cViewPr varScale="1">
        <p:scale>
          <a:sx n="98" d="100"/>
          <a:sy n="98" d="100"/>
        </p:scale>
        <p:origin x="128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5.xml"/><Relationship Id="rId2" Type="http://schemas.openxmlformats.org/officeDocument/2006/relationships/slide" Target="slides/slide4.xml"/><Relationship Id="rId1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DE59186-4525-F04D-AFDB-92525886308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BCF5E77-2180-E64A-AC1C-CD517E20A24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30114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4403CADB-AE1C-2A41-BD25-143C0FA5609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113"/>
            <a:ext cx="30114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809F8898-5F30-B14F-BD0E-2B0FC000E0C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774113"/>
            <a:ext cx="3011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3243D438-F1CE-1E43-BC64-7D78164B56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48B8DF1-60E9-AA44-8811-1B007E3A0E7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5BA8066-7B67-DB49-8850-B35CE9FB17E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0FE08B9B-F0F8-3548-8632-23DA79F42874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DFCEE32-CDFD-3E4B-9A5C-D800EF7D2F1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0DF7BBB-F4B2-1246-91DA-4011BADA5D1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C1F895FC-6797-B34D-B8F1-382B2214C1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4E261A78-791E-D942-B08F-2FA8456A3F9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C80D5-C7FC-7D42-8169-FAF57A861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6892AA-44E3-B640-AF14-AEED28D98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51981-DAEC-584B-8D7A-6B9EDC8CF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BAA5511-53CD-FF4C-8D7E-DFC84697D19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1900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67AF9F-1CCC-E449-9CF3-34A2AAA7B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31BC98-8B29-C444-93BD-2DFC1813B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BA844-D9ED-664D-986C-8E0F077AB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52D15F-DC69-584C-BDD8-D217F08F6E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5533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C82FA-13E4-3646-9078-5BC442D8A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7AD1B-38AA-804C-867F-E70C77F56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E6639-641B-174D-843B-40531BA2E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8DCABA8-B46C-654A-B39D-9A626F888CD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8891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BCA894E-D3B0-3640-A9B9-FF12630FE6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918071E-BA44-734C-BA96-B0E567DB3B3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90ACB0-515D-F545-808F-E03C36394B1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261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16CCB-042D-7040-9FC3-123D8BA48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CA9DB9-F7E4-5545-85A9-8F56ADFE1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41BD6-9416-F849-8CE2-34D6ECCD6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0BE6379-3D58-0749-94FA-A831D115C31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2726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260ABF-A2B4-B547-B192-37148E146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247C3B-0F62-A740-B188-7767FAC07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FC43A2-0A27-A844-A3AB-625BEEC96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4EC16BB-F38A-D940-B641-516D7BBDA04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4460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9CB085-9674-3A4F-BE04-745B2719C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1C1FDE-E5EC-644D-A3EA-338AB0381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FC8542-9DFA-194B-B98B-7CBB5133E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82B8D8-E7CA-7B45-ADBD-FF35B4E8FAB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5875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347C23-0504-3841-A78D-0BA24A847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CD4A16-FC7F-5F49-816D-AD63E76EE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E9EE53-4BED-5244-BE73-393FBCDDB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5B01712-A31B-B442-AF64-E5252DD443D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613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A54C09-48B7-A240-934C-ECB834E44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AC0AB8-4DC4-C245-AC8D-5EB971C20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D4B1D7-D0EA-B242-B792-F8DE5C5EB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27CD307-9A93-E648-955D-A068DD9850B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7893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A673DE-F069-8B40-A56E-A6B9A60AE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3861F8-06B8-C24A-B099-C47F0EF66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A36AF1-B29E-9545-9AEE-CF50C918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DE7266-73B7-2C4E-B88A-9786E55B0E4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432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9B1500-A4ED-AF45-99F6-E32F86291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3FC47D-99AC-0F4E-8F4D-740AB7A13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06F5A7-CCCE-F741-B014-DD7E8771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47AE61-6764-5349-A18B-45402644EEA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9683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0C6F99A-D843-174B-BE65-91D61EA2FA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4D86B53-AD75-5141-9BDF-A4B87F4265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8F38AD52-4936-1D46-A1AF-08CF5C21F04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Jan 14, 2008</a:t>
            </a:r>
            <a:endParaRPr lang="en-US" altLang="zh-CN"/>
          </a:p>
        </p:txBody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52A72288-3EA4-0647-9769-296348B48E9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52230" name="Rectangle 6">
            <a:extLst>
              <a:ext uri="{FF2B5EF4-FFF2-40B4-BE49-F238E27FC236}">
                <a16:creationId xmlns:a16="http://schemas.microsoft.com/office/drawing/2014/main" id="{D8C2C93D-D9CB-2E4D-94FB-71D245C6FA0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550ED7AF-D6B4-ED4B-8E78-B26F1E55E96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971335D6-83D6-BC40-9CCD-8DF10490D11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CEE9764B-4B20-E94D-AD14-49BF96D3C5F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3" name="Picture 9" descr="UNL logo">
            <a:extLst>
              <a:ext uri="{FF2B5EF4-FFF2-40B4-BE49-F238E27FC236}">
                <a16:creationId xmlns:a16="http://schemas.microsoft.com/office/drawing/2014/main" id="{9CA70A87-CBD1-E243-A4C5-F94FCAFD37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10">
            <a:extLst>
              <a:ext uri="{FF2B5EF4-FFF2-40B4-BE49-F238E27FC236}">
                <a16:creationId xmlns:a16="http://schemas.microsoft.com/office/drawing/2014/main" id="{10A9F09B-5B31-ED47-B431-2DD694CB2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Processing, CSCE421/821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se421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csce.unl.edu/~choueiry/Advising/BeforeYouSubmitaReport.tx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oter Placeholder 4">
            <a:extLst>
              <a:ext uri="{FF2B5EF4-FFF2-40B4-BE49-F238E27FC236}">
                <a16:creationId xmlns:a16="http://schemas.microsoft.com/office/drawing/2014/main" id="{F8AD6A45-106B-474F-BD2E-FB51685F47A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7B982AC5-9DF0-2F45-BF89-94A2BC26F0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2C56DD9-BCF1-424E-AABB-F3B6FF020E8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F158690A-E153-C043-A212-F3EE9BBCBA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585913"/>
            <a:ext cx="8229600" cy="334962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Problem Solving with Constraints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br>
              <a:rPr lang="en-US" altLang="en-US" sz="3600" b="1"/>
            </a:br>
            <a:r>
              <a:rPr lang="en-US" altLang="en-US" sz="2400" b="1"/>
              <a:t>CSCE421/821, Spring 2019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solidFill>
                  <a:srgbClr val="3A65BC"/>
                </a:solidFill>
                <a:hlinkClick r:id="rId2"/>
              </a:rPr>
              <a:t>www.cse.unl.edu/~</a:t>
            </a:r>
            <a:r>
              <a:rPr lang="en-US" altLang="en-US" sz="2000">
                <a:solidFill>
                  <a:srgbClr val="3A65BC"/>
                </a:solidFill>
              </a:rPr>
              <a:t>choueiry/S18-421-821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en-US" sz="2000">
              <a:solidFill>
                <a:srgbClr val="3A65BC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sz="2000"/>
              <a:t>Berthe Y. Choueiry (Shu-we-ri)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sz="2000"/>
              <a:t>Avery Hall, 360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en-US" sz="1800"/>
          </a:p>
        </p:txBody>
      </p:sp>
      <p:sp>
        <p:nvSpPr>
          <p:cNvPr id="15364" name="Text Box 3">
            <a:extLst>
              <a:ext uri="{FF2B5EF4-FFF2-40B4-BE49-F238E27FC236}">
                <a16:creationId xmlns:a16="http://schemas.microsoft.com/office/drawing/2014/main" id="{65AFEF74-42A9-AC42-B21A-699A47880D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00" y="304800"/>
            <a:ext cx="7634288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n-US" altLang="en-US" sz="4400" b="1">
                <a:solidFill>
                  <a:srgbClr val="3A65BC"/>
                </a:solidFill>
              </a:rPr>
              <a:t>Guidelines for Reports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>
            <a:extLst>
              <a:ext uri="{FF2B5EF4-FFF2-40B4-BE49-F238E27FC236}">
                <a16:creationId xmlns:a16="http://schemas.microsoft.com/office/drawing/2014/main" id="{9887FC72-B5B3-9B4F-8425-3F655DFF67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2F522454-7470-A14B-88AA-4C97CDDC51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8AF0B82-C97E-234F-BF30-1C02D155C2C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9B2963F4-AF86-2F4D-B563-0A812931F4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60438"/>
          </a:xfrm>
        </p:spPr>
        <p:txBody>
          <a:bodyPr/>
          <a:lstStyle/>
          <a:p>
            <a:pPr eaLnBrk="1" hangingPunct="1"/>
            <a:r>
              <a:rPr lang="en-US" altLang="en-US" sz="4000"/>
              <a:t>Progress report: content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E92991CD-5BBD-FE4C-9981-9C978CE738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Document what you did so far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Comment on what you accomplished with respect to what you promised you would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State whether you are early/late and why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Explain in case you have changed your plans and explain why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Report any difficulties, breakthroughs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Discuss anything else you feel is appropriate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>
            <a:extLst>
              <a:ext uri="{FF2B5EF4-FFF2-40B4-BE49-F238E27FC236}">
                <a16:creationId xmlns:a16="http://schemas.microsoft.com/office/drawing/2014/main" id="{5441D02A-A385-604C-934E-2FA36F7718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AD62036E-A086-5C43-A569-C7AB92A8E8F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2AE2370-02C0-BF44-B8B3-0872F676189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E2C830D2-2096-5545-A3F7-1DEE2386F8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60438"/>
          </a:xfrm>
        </p:spPr>
        <p:txBody>
          <a:bodyPr/>
          <a:lstStyle/>
          <a:p>
            <a:pPr eaLnBrk="1" hangingPunct="1"/>
            <a:r>
              <a:rPr lang="en-US" altLang="en-US"/>
              <a:t>Progress Report: Intent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99C211F3-39E6-E147-B7FF-DBBF67648C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Imagine you are a professional hired to carry out some investigations for a client. The client is paying you for the number of hours and for the quality of service/result you are providing.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It is time to re-evaluate the contract. You need to update your client on your progress.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How would rate your performance? how much would you charge? are able to finish the task?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if so how and when?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if not, will you keep the contract? drop it (a penalty is involved)?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4">
            <a:extLst>
              <a:ext uri="{FF2B5EF4-FFF2-40B4-BE49-F238E27FC236}">
                <a16:creationId xmlns:a16="http://schemas.microsoft.com/office/drawing/2014/main" id="{834AC239-E261-4D4D-A3E5-C482AC7E16D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270DAB77-948C-0349-938A-AB3C37925B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9ED53E8-B677-BF46-B70E-063D727C70E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8E652B92-E77E-C944-A6D2-75C2677E6B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84238"/>
          </a:xfrm>
        </p:spPr>
        <p:txBody>
          <a:bodyPr/>
          <a:lstStyle/>
          <a:p>
            <a:pPr eaLnBrk="1" hangingPunct="1"/>
            <a:r>
              <a:rPr lang="en-US" altLang="en-US" sz="4000"/>
              <a:t>Outline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91132442-FADE-CD40-8C28-AAFB5C3B97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29600" cy="3429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D9D9D9"/>
                </a:solidFill>
              </a:rPr>
              <a:t>Writing a critical summary</a:t>
            </a:r>
          </a:p>
          <a:p>
            <a:pPr eaLnBrk="1" hangingPunct="1"/>
            <a:r>
              <a:rPr lang="en-US" altLang="en-US">
                <a:solidFill>
                  <a:srgbClr val="D9D9D9"/>
                </a:solidFill>
              </a:rPr>
              <a:t>Committing to a project</a:t>
            </a:r>
          </a:p>
          <a:p>
            <a:pPr eaLnBrk="1" hangingPunct="1"/>
            <a:r>
              <a:rPr lang="en-US" altLang="en-US">
                <a:solidFill>
                  <a:srgbClr val="D9D9D9"/>
                </a:solidFill>
              </a:rPr>
              <a:t>Writing a progress report</a:t>
            </a:r>
          </a:p>
          <a:p>
            <a:pPr eaLnBrk="1" hangingPunct="1"/>
            <a:r>
              <a:rPr lang="en-US" altLang="en-US" b="1">
                <a:solidFill>
                  <a:srgbClr val="C00000"/>
                </a:solidFill>
              </a:rPr>
              <a:t>About your final report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687E43AE-5681-1E4C-81AD-AD93F5E67F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Your Final Report (1): Content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2BEA7AFC-0926-B742-B3BE-8593B7B333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/>
              <a:t>Given the variety of the projects, it is difficult to give general guidelines on the content of the report</a:t>
            </a:r>
          </a:p>
          <a:p>
            <a:r>
              <a:rPr lang="en-US" altLang="en-US" sz="2000"/>
              <a:t>Please discuss them with me on an individual basis</a:t>
            </a:r>
          </a:p>
          <a:p>
            <a:r>
              <a:rPr lang="en-US" altLang="en-US" sz="2000"/>
              <a:t>Include </a:t>
            </a:r>
          </a:p>
          <a:p>
            <a:pPr lvl="1"/>
            <a:r>
              <a:rPr lang="en-US" altLang="en-US" sz="1600"/>
              <a:t>What you accomplished</a:t>
            </a:r>
          </a:p>
          <a:p>
            <a:pPr lvl="1"/>
            <a:r>
              <a:rPr lang="en-US" altLang="en-US" sz="1600"/>
              <a:t>The problems you encountered</a:t>
            </a:r>
          </a:p>
          <a:p>
            <a:pPr lvl="1"/>
            <a:r>
              <a:rPr lang="en-US" altLang="en-US" sz="1600"/>
              <a:t>Your findings</a:t>
            </a:r>
          </a:p>
        </p:txBody>
      </p:sp>
      <p:sp>
        <p:nvSpPr>
          <p:cNvPr id="27651" name="Footer Placeholder 3">
            <a:extLst>
              <a:ext uri="{FF2B5EF4-FFF2-40B4-BE49-F238E27FC236}">
                <a16:creationId xmlns:a16="http://schemas.microsoft.com/office/drawing/2014/main" id="{CA621E9A-29EF-D347-A561-BCEBA16285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27652" name="Slide Number Placeholder 4">
            <a:extLst>
              <a:ext uri="{FF2B5EF4-FFF2-40B4-BE49-F238E27FC236}">
                <a16:creationId xmlns:a16="http://schemas.microsoft.com/office/drawing/2014/main" id="{0A94173E-E9A3-324B-B0D9-C6BCFFCE85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41CBA89-1703-A449-97D3-5FC7E4E8A47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30680C1F-D88D-6341-BDDD-18A4296D72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Final Report (2): </a:t>
            </a:r>
            <a:r>
              <a:rPr lang="en-US" altLang="en-US" sz="3200"/>
              <a:t>Typical Structure</a:t>
            </a:r>
            <a:endParaRPr lang="en-US" altLang="en-US"/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0DD63C0B-AA3D-3B49-AF43-F866075144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b="1"/>
              <a:t>Title, Course Number, Your Name , Date</a:t>
            </a:r>
          </a:p>
          <a:p>
            <a:r>
              <a:rPr lang="en-US" altLang="en-US" sz="2000" b="1"/>
              <a:t>Abstract</a:t>
            </a:r>
          </a:p>
          <a:p>
            <a:r>
              <a:rPr lang="en-US" altLang="en-US" sz="2000" b="1"/>
              <a:t>Table of Contents. In LaTeX: \tableofcontents</a:t>
            </a:r>
          </a:p>
          <a:p>
            <a:r>
              <a:rPr lang="en-US" altLang="en-US" sz="2000" b="1"/>
              <a:t>Introduction, motivation, roadmap </a:t>
            </a:r>
            <a:r>
              <a:rPr lang="en-US" altLang="en-US" sz="2000"/>
              <a:t>(Section 2, Section 3, etc.)</a:t>
            </a:r>
            <a:r>
              <a:rPr lang="en-US" altLang="en-US" sz="2000" b="1"/>
              <a:t> </a:t>
            </a:r>
          </a:p>
          <a:p>
            <a:r>
              <a:rPr lang="en-US" altLang="en-US" sz="2000"/>
              <a:t>Contributions</a:t>
            </a:r>
          </a:p>
          <a:p>
            <a:r>
              <a:rPr lang="en-US" altLang="en-US" sz="2000"/>
              <a:t>Experiments</a:t>
            </a:r>
          </a:p>
          <a:p>
            <a:pPr lvl="1"/>
            <a:r>
              <a:rPr lang="en-US" altLang="en-US" sz="1800"/>
              <a:t>Experiments set-up, data sets</a:t>
            </a:r>
          </a:p>
          <a:p>
            <a:pPr lvl="1"/>
            <a:r>
              <a:rPr lang="en-US" altLang="en-US" sz="1800"/>
              <a:t>Results</a:t>
            </a:r>
          </a:p>
          <a:p>
            <a:pPr lvl="1"/>
            <a:r>
              <a:rPr lang="en-US" altLang="en-US" sz="1800"/>
              <a:t>Discussions</a:t>
            </a:r>
          </a:p>
          <a:p>
            <a:r>
              <a:rPr lang="en-US" altLang="en-US" sz="1800" b="1"/>
              <a:t>Conclusions &amp; future work</a:t>
            </a:r>
          </a:p>
          <a:p>
            <a:r>
              <a:rPr lang="en-US" altLang="en-US" sz="1800" b="1"/>
              <a:t>Bibliography</a:t>
            </a:r>
          </a:p>
        </p:txBody>
      </p:sp>
      <p:sp>
        <p:nvSpPr>
          <p:cNvPr id="28675" name="Footer Placeholder 3">
            <a:extLst>
              <a:ext uri="{FF2B5EF4-FFF2-40B4-BE49-F238E27FC236}">
                <a16:creationId xmlns:a16="http://schemas.microsoft.com/office/drawing/2014/main" id="{027D75D8-D223-4B45-8E4F-3817DD76C0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28676" name="Slide Number Placeholder 4">
            <a:extLst>
              <a:ext uri="{FF2B5EF4-FFF2-40B4-BE49-F238E27FC236}">
                <a16:creationId xmlns:a16="http://schemas.microsoft.com/office/drawing/2014/main" id="{31E32F4B-3B74-C546-8361-05C9E9D007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247D016-C108-7D4C-8D86-6E13FAC2641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E1EB7AC5-C54D-6B41-ACA1-C2B3DB2DE6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Final Report (3): Advice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3D6A61EE-2480-AE4A-9E07-0AFB0A8E25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/>
              <a:t>Format: Use a </a:t>
            </a:r>
            <a:r>
              <a:rPr lang="en-US" altLang="en-US" sz="2000" b="1"/>
              <a:t>one</a:t>
            </a:r>
            <a:r>
              <a:rPr lang="en-US" altLang="en-US" sz="2000"/>
              <a:t> column format (not two columns)</a:t>
            </a:r>
          </a:p>
          <a:p>
            <a:r>
              <a:rPr lang="en-US" altLang="en-US" sz="2000"/>
              <a:t>Have as many </a:t>
            </a:r>
            <a:r>
              <a:rPr lang="en-US" altLang="en-US" sz="2000" b="1"/>
              <a:t>figures</a:t>
            </a:r>
            <a:r>
              <a:rPr lang="en-US" altLang="en-US" sz="2000"/>
              <a:t> as possible (including all those  you are going to use in your slides): a picture is worth a million word.. </a:t>
            </a:r>
          </a:p>
          <a:p>
            <a:r>
              <a:rPr lang="en-US" altLang="en-US" sz="2000"/>
              <a:t>Include all your </a:t>
            </a:r>
            <a:r>
              <a:rPr lang="en-US" altLang="en-US" sz="2000" b="1"/>
              <a:t>pseudo</a:t>
            </a:r>
            <a:r>
              <a:rPr lang="en-US" altLang="en-US" sz="2000"/>
              <a:t> code (if any)</a:t>
            </a:r>
          </a:p>
          <a:p>
            <a:r>
              <a:rPr lang="en-US" altLang="en-US" sz="2000"/>
              <a:t>In your figures/plots, do </a:t>
            </a:r>
            <a:r>
              <a:rPr lang="en-US" altLang="en-US" sz="2000" b="1"/>
              <a:t>not</a:t>
            </a:r>
            <a:r>
              <a:rPr lang="en-US" altLang="en-US" sz="2000"/>
              <a:t> rely on color but use different line styles</a:t>
            </a:r>
          </a:p>
          <a:p>
            <a:r>
              <a:rPr lang="en-US" altLang="en-US" sz="2000"/>
              <a:t>Also, you may want to check my Golden Check to avoid annoying common mistakes</a:t>
            </a:r>
            <a:br>
              <a:rPr lang="en-US" altLang="en-US" sz="2000"/>
            </a:br>
            <a:r>
              <a:rPr lang="en-US" altLang="en-US" sz="2000">
                <a:hlinkClick r:id="rId2"/>
              </a:rPr>
              <a:t>http://csce.unl.edu/~choueiry/Advising/BeforeYouSubmitaReport.txt</a:t>
            </a:r>
            <a:r>
              <a:rPr lang="en-US" altLang="en-US" sz="2000"/>
              <a:t> </a:t>
            </a:r>
          </a:p>
          <a:p>
            <a:r>
              <a:rPr lang="en-US" altLang="en-US" sz="2000"/>
              <a:t>The length of the report is not an issue.  The shorter the better, but you should use any number of pages as you need.</a:t>
            </a:r>
          </a:p>
          <a:p>
            <a:endParaRPr lang="en-US" altLang="en-US" sz="2000"/>
          </a:p>
        </p:txBody>
      </p:sp>
      <p:sp>
        <p:nvSpPr>
          <p:cNvPr id="29699" name="Footer Placeholder 3">
            <a:extLst>
              <a:ext uri="{FF2B5EF4-FFF2-40B4-BE49-F238E27FC236}">
                <a16:creationId xmlns:a16="http://schemas.microsoft.com/office/drawing/2014/main" id="{FB8979F1-D657-6B46-8CC2-3B669F44BF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29700" name="Slide Number Placeholder 4">
            <a:extLst>
              <a:ext uri="{FF2B5EF4-FFF2-40B4-BE49-F238E27FC236}">
                <a16:creationId xmlns:a16="http://schemas.microsoft.com/office/drawing/2014/main" id="{7B0E500C-3158-A744-87EB-9B862EF370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7B1A28C-8E76-484D-861A-D7D2A20970D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Footer Placeholder 4">
            <a:extLst>
              <a:ext uri="{FF2B5EF4-FFF2-40B4-BE49-F238E27FC236}">
                <a16:creationId xmlns:a16="http://schemas.microsoft.com/office/drawing/2014/main" id="{EEFF035E-5DE8-DD47-AEA1-24868D9AA6D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74A9E6DB-CA87-9B43-90CB-EA13F6A2D6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F2DD8A0-5A8D-FE48-8C7D-A2A54973A6A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3E101E5C-8094-CA49-BE63-85C394808E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84238"/>
          </a:xfrm>
        </p:spPr>
        <p:txBody>
          <a:bodyPr/>
          <a:lstStyle/>
          <a:p>
            <a:pPr eaLnBrk="1" hangingPunct="1"/>
            <a:r>
              <a:rPr lang="en-US" altLang="en-US" sz="4000"/>
              <a:t>Outline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ED32D90-84E3-0646-BE22-40EC73EFBF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29600" cy="3429000"/>
          </a:xfrm>
        </p:spPr>
        <p:txBody>
          <a:bodyPr/>
          <a:lstStyle/>
          <a:p>
            <a:pPr eaLnBrk="1" hangingPunct="1"/>
            <a:r>
              <a:rPr lang="en-US" altLang="en-US"/>
              <a:t>Writing a critical summary</a:t>
            </a:r>
          </a:p>
          <a:p>
            <a:pPr eaLnBrk="1" hangingPunct="1"/>
            <a:r>
              <a:rPr lang="en-US" altLang="en-US"/>
              <a:t>Committing to a project</a:t>
            </a:r>
          </a:p>
          <a:p>
            <a:pPr eaLnBrk="1" hangingPunct="1"/>
            <a:r>
              <a:rPr lang="en-US" altLang="en-US"/>
              <a:t>Writing a progress report</a:t>
            </a:r>
          </a:p>
          <a:p>
            <a:pPr eaLnBrk="1" hangingPunct="1"/>
            <a:r>
              <a:rPr lang="en-US" altLang="en-US"/>
              <a:t>About your final report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4">
            <a:extLst>
              <a:ext uri="{FF2B5EF4-FFF2-40B4-BE49-F238E27FC236}">
                <a16:creationId xmlns:a16="http://schemas.microsoft.com/office/drawing/2014/main" id="{EA77C3CF-6762-1745-867B-E3B5506352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6C99B55F-B6AB-AA44-B05C-09E06979C5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2BF4133-9B67-4341-BFA5-D6F92F9C094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88A770C2-8836-E34E-A5A2-F369B81C34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7863" y="304800"/>
            <a:ext cx="7785100" cy="474663"/>
          </a:xfrm>
        </p:spPr>
        <p:txBody>
          <a:bodyPr/>
          <a:lstStyle/>
          <a:p>
            <a:pPr eaLnBrk="1" hangingPunct="1"/>
            <a:r>
              <a:rPr lang="en-US" altLang="en-US" sz="4000"/>
              <a:t>Writing a Critical Summary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B80C4379-BFED-284A-9780-6F18447640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/>
              <a:t>This generic template is provided as an aid but is not mandatory</a:t>
            </a:r>
          </a:p>
          <a:p>
            <a:pPr eaLnBrk="1" hangingPunct="1"/>
            <a:endParaRPr lang="en-US" altLang="en-US" sz="2800"/>
          </a:p>
          <a:p>
            <a:pPr lvl="1" eaLnBrk="1" hangingPunct="1"/>
            <a:r>
              <a:rPr lang="en-US" altLang="en-US" sz="2400" b="1"/>
              <a:t>PART I:</a:t>
            </a:r>
            <a:r>
              <a:rPr lang="en-US" altLang="en-US" sz="2400"/>
              <a:t> your </a:t>
            </a:r>
            <a:r>
              <a:rPr lang="en-US" altLang="en-US" sz="2400" u="sng"/>
              <a:t>understanding</a:t>
            </a:r>
            <a:r>
              <a:rPr lang="en-US" altLang="en-US" sz="2400"/>
              <a:t> of the paper</a:t>
            </a:r>
          </a:p>
          <a:p>
            <a:pPr lvl="1" eaLnBrk="1" hangingPunct="1"/>
            <a:endParaRPr lang="en-US" altLang="en-US" sz="2400"/>
          </a:p>
          <a:p>
            <a:pPr lvl="1" eaLnBrk="1" hangingPunct="1"/>
            <a:r>
              <a:rPr lang="en-US" altLang="en-US" sz="2400" b="1"/>
              <a:t>PART II</a:t>
            </a:r>
            <a:r>
              <a:rPr lang="en-US" altLang="en-US" sz="2400"/>
              <a:t>: your </a:t>
            </a:r>
            <a:r>
              <a:rPr lang="en-US" altLang="en-US" sz="2400" u="sng"/>
              <a:t>opinion</a:t>
            </a:r>
            <a:r>
              <a:rPr lang="en-US" altLang="en-US" sz="2400"/>
              <a:t> of the paper</a:t>
            </a:r>
            <a:endParaRPr lang="en-US" altLang="en-US"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4">
            <a:extLst>
              <a:ext uri="{FF2B5EF4-FFF2-40B4-BE49-F238E27FC236}">
                <a16:creationId xmlns:a16="http://schemas.microsoft.com/office/drawing/2014/main" id="{349DA414-AA95-EB4D-8395-F489424415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F905B105-C6E0-6B46-A7D3-074EB43057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39F83F0-B522-2546-91B8-19C3BB2B66A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59E92DBA-7710-3848-BFB1-1E696CFCD4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22263"/>
            <a:ext cx="7772400" cy="457200"/>
          </a:xfrm>
        </p:spPr>
        <p:txBody>
          <a:bodyPr/>
          <a:lstStyle/>
          <a:p>
            <a:pPr eaLnBrk="1" hangingPunct="1"/>
            <a:r>
              <a:rPr lang="en-US" altLang="en-US" sz="4000"/>
              <a:t>PART I: The paper</a:t>
            </a:r>
            <a:endParaRPr lang="en-US" altLang="en-US" sz="4800">
              <a:latin typeface="Courier New" panose="02070309020205020404" pitchFamily="49" charset="0"/>
            </a:endParaRP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8E5E4F84-82CD-D145-91B4-34938545C1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solidFill>
                  <a:srgbClr val="FF0000"/>
                </a:solidFill>
              </a:rPr>
              <a:t>What</a:t>
            </a:r>
            <a:r>
              <a:rPr lang="en-US" altLang="en-US" sz="2400" b="1">
                <a:solidFill>
                  <a:srgbClr val="000000"/>
                </a:solidFill>
              </a:rPr>
              <a:t>: Context of the paper</a:t>
            </a:r>
            <a:r>
              <a:rPr lang="en-US" altLang="en-US" sz="2400">
                <a:solidFill>
                  <a:srgbClr val="000000"/>
                </a:solidFill>
              </a:rPr>
              <a:t>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</a:rPr>
              <a:t>problem the authors claim to address (i.e., motivation)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</a:rPr>
              <a:t>assumptions they make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</a:rPr>
              <a:t>solution they claim to provide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solidFill>
                  <a:srgbClr val="FF0000"/>
                </a:solidFill>
              </a:rPr>
              <a:t>How</a:t>
            </a:r>
            <a:r>
              <a:rPr lang="en-US" altLang="en-US" sz="2400" b="1">
                <a:solidFill>
                  <a:srgbClr val="000000"/>
                </a:solidFill>
              </a:rPr>
              <a:t>: Short Description of proposed technique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</a:rPr>
              <a:t>basic algorithmic steps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</a:rPr>
              <a:t>optimizations, if any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</a:rPr>
              <a:t>evaluation: empirical/theoretical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solidFill>
                  <a:srgbClr val="FF0000"/>
                </a:solidFill>
              </a:rPr>
              <a:t>Impact</a:t>
            </a:r>
            <a:r>
              <a:rPr lang="en-US" altLang="en-US" sz="2400" b="1">
                <a:solidFill>
                  <a:srgbClr val="000000"/>
                </a:solidFill>
              </a:rPr>
              <a:t>: Comparison to previous techniques</a:t>
            </a:r>
            <a:endParaRPr lang="en-US" altLang="en-US" sz="2400">
              <a:solidFill>
                <a:srgbClr val="00000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</a:rPr>
              <a:t>if provided, how?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</a:rPr>
              <a:t>can you identify/propose some other?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solidFill>
                  <a:srgbClr val="FF0000"/>
                </a:solidFill>
              </a:rPr>
              <a:t>What next</a:t>
            </a:r>
            <a:r>
              <a:rPr lang="en-US" altLang="en-US" sz="2400" b="1">
                <a:solidFill>
                  <a:srgbClr val="000000"/>
                </a:solidFill>
              </a:rPr>
              <a:t>: Directions for future research</a:t>
            </a:r>
            <a:endParaRPr lang="en-US" altLang="en-US" sz="4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>
            <a:extLst>
              <a:ext uri="{FF2B5EF4-FFF2-40B4-BE49-F238E27FC236}">
                <a16:creationId xmlns:a16="http://schemas.microsoft.com/office/drawing/2014/main" id="{2E69ED90-6775-744B-8EAA-DB12566073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127AEAE2-D389-2342-A2CE-8A5D60251F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9904BE6-8484-B24A-9B53-85EF0F17B9C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2F1662C2-B58F-CB40-8C4D-811F02DC70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474663"/>
          </a:xfrm>
        </p:spPr>
        <p:txBody>
          <a:bodyPr/>
          <a:lstStyle/>
          <a:p>
            <a:pPr eaLnBrk="1" hangingPunct="1"/>
            <a:r>
              <a:rPr lang="en-US" altLang="en-US" sz="4000"/>
              <a:t>PART II: Your opinion</a:t>
            </a:r>
            <a:endParaRPr lang="en-US" altLang="en-US" sz="4800"/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B75AFB75-7708-2F43-9800-C795FB7704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7924800" cy="3886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 b="1">
                <a:solidFill>
                  <a:srgbClr val="000000"/>
                </a:solidFill>
              </a:rPr>
              <a:t>Novelty</a:t>
            </a:r>
            <a:r>
              <a:rPr lang="en-US" altLang="en-US" sz="2000">
                <a:solidFill>
                  <a:srgbClr val="000000"/>
                </a:solidFill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000000"/>
                </a:solidFill>
              </a:rPr>
              <a:t>Is the paper a ‘real’ advancement of the state of the art?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>
                <a:solidFill>
                  <a:srgbClr val="000000"/>
                </a:solidFill>
              </a:rPr>
              <a:t>Type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000000"/>
                </a:solidFill>
              </a:rPr>
              <a:t>Is it useful for the theory?  for practice?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>
                <a:solidFill>
                  <a:srgbClr val="000000"/>
                </a:solidFill>
              </a:rPr>
              <a:t>Applicability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000000"/>
                </a:solidFill>
              </a:rPr>
              <a:t>Can you identify other uses of the proposed technique(s)?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>
                <a:solidFill>
                  <a:srgbClr val="000000"/>
                </a:solidFill>
              </a:rPr>
              <a:t>Shortcomings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000000"/>
                </a:solidFill>
              </a:rPr>
              <a:t>Do the authors identify acknowledge limitations?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>
                <a:solidFill>
                  <a:srgbClr val="000000"/>
                </a:solidFill>
              </a:rPr>
              <a:t>Your opinion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000000"/>
                </a:solidFill>
              </a:rPr>
              <a:t>Can you identify more? Anything wrong in approach? can you propose a fix?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>
                <a:solidFill>
                  <a:srgbClr val="000000"/>
                </a:solidFill>
              </a:rPr>
              <a:t>Alert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000000"/>
                </a:solidFill>
              </a:rPr>
              <a:t>Any issues swept-under-the-carpet?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>
                <a:solidFill>
                  <a:srgbClr val="000000"/>
                </a:solidFill>
              </a:rPr>
              <a:t>Extensions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000000"/>
                </a:solidFill>
              </a:rPr>
              <a:t>Can you identify other directions for future research?</a:t>
            </a:r>
            <a:endParaRPr lang="en-US" altLang="en-US" sz="3200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>
            <a:extLst>
              <a:ext uri="{FF2B5EF4-FFF2-40B4-BE49-F238E27FC236}">
                <a16:creationId xmlns:a16="http://schemas.microsoft.com/office/drawing/2014/main" id="{C5FE0EBA-3DC4-0E4C-9111-9582DC2F2BF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026CF286-785F-F441-AA02-4D350298C93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42B22E7-18C2-E345-9168-7B59AFA2278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F80F0DF4-B11B-994F-8482-D318119E64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84238"/>
          </a:xfrm>
        </p:spPr>
        <p:txBody>
          <a:bodyPr/>
          <a:lstStyle/>
          <a:p>
            <a:pPr eaLnBrk="1" hangingPunct="1"/>
            <a:r>
              <a:rPr lang="en-US" altLang="en-US" sz="4000"/>
              <a:t>Outline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5C6A29E0-CBAD-4D4C-90E7-E4FB75FD6C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29600" cy="3429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D9D9D9"/>
                </a:solidFill>
              </a:rPr>
              <a:t>Writing a critical summary</a:t>
            </a:r>
          </a:p>
          <a:p>
            <a:pPr eaLnBrk="1" hangingPunct="1"/>
            <a:r>
              <a:rPr lang="en-US" altLang="en-US" b="1">
                <a:solidFill>
                  <a:srgbClr val="C00000"/>
                </a:solidFill>
              </a:rPr>
              <a:t>Committing to a project</a:t>
            </a:r>
          </a:p>
          <a:p>
            <a:pPr eaLnBrk="1" hangingPunct="1"/>
            <a:r>
              <a:rPr lang="en-US" altLang="en-US">
                <a:solidFill>
                  <a:srgbClr val="D9D9D9"/>
                </a:solidFill>
              </a:rPr>
              <a:t>Writing a progress report</a:t>
            </a:r>
          </a:p>
          <a:p>
            <a:pPr eaLnBrk="1" hangingPunct="1"/>
            <a:r>
              <a:rPr lang="en-US" altLang="en-US">
                <a:solidFill>
                  <a:srgbClr val="D9D9D9"/>
                </a:solidFill>
              </a:rPr>
              <a:t>About your final report</a:t>
            </a:r>
          </a:p>
          <a:p>
            <a:pPr eaLnBrk="1" hangingPunct="1"/>
            <a:endParaRPr lang="en-US" altLang="en-US">
              <a:solidFill>
                <a:srgbClr val="D9D9D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4">
            <a:extLst>
              <a:ext uri="{FF2B5EF4-FFF2-40B4-BE49-F238E27FC236}">
                <a16:creationId xmlns:a16="http://schemas.microsoft.com/office/drawing/2014/main" id="{6A840E77-A999-0B41-BEB3-7B012D48A06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204B914B-1F26-3E49-B4E6-E65EC718E11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E812900-63A1-5945-B255-9D557CE4AFF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F40CAEEB-286E-3D43-BF6E-3F2CEF4F73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22263"/>
            <a:ext cx="8229600" cy="412750"/>
          </a:xfrm>
        </p:spPr>
        <p:txBody>
          <a:bodyPr/>
          <a:lstStyle/>
          <a:p>
            <a:pPr eaLnBrk="1" hangingPunct="1"/>
            <a:r>
              <a:rPr lang="en-US" altLang="en-US" sz="4000"/>
              <a:t>Committing to a Project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4222FE25-9839-6143-81AF-5DCD1C9645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/>
              <a:t>By </a:t>
            </a:r>
            <a:r>
              <a:rPr lang="en-US" altLang="en-US" sz="2000" b="1">
                <a:solidFill>
                  <a:srgbClr val="FF0000"/>
                </a:solidFill>
              </a:rPr>
              <a:t>Friday,March 8</a:t>
            </a:r>
            <a:r>
              <a:rPr lang="en-US" altLang="en-US" sz="2000"/>
              <a:t>, you must commit to a project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Submit to handin a short report (up to 1 page) stating: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Project title, your name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A short justification for your choice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A clear work-plan listing main tasks, approximate dates, and expected outcomes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A bibliography, if applicable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Clearly state whether you are collaborating with colleagues and/or with a research assistant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One proposal per team is sufficient. Teams are reminded that each member will have to provide a full evaluation of the performance of each other team member, listing both good and bad aspects. This is a requirement for collaboration.</a:t>
            </a:r>
            <a:endParaRPr lang="en-US" alt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4">
            <a:extLst>
              <a:ext uri="{FF2B5EF4-FFF2-40B4-BE49-F238E27FC236}">
                <a16:creationId xmlns:a16="http://schemas.microsoft.com/office/drawing/2014/main" id="{B70A95A2-0132-FD46-8B2F-6958C1F586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769C3C5C-6A7E-7041-BE9C-5C81ACA0B0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3E6EE24-6108-2F45-9811-F86D6A7D919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44B8ADD2-6A5F-A442-A84A-110762AC31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84238"/>
          </a:xfrm>
        </p:spPr>
        <p:txBody>
          <a:bodyPr/>
          <a:lstStyle/>
          <a:p>
            <a:pPr eaLnBrk="1" hangingPunct="1"/>
            <a:r>
              <a:rPr lang="en-US" altLang="en-US" sz="4000"/>
              <a:t>Outline</a:t>
            </a:r>
          </a:p>
        </p:txBody>
      </p:sp>
      <p:sp>
        <p:nvSpPr>
          <p:cNvPr id="14341" name="Rectangle 3">
            <a:extLst>
              <a:ext uri="{FF2B5EF4-FFF2-40B4-BE49-F238E27FC236}">
                <a16:creationId xmlns:a16="http://schemas.microsoft.com/office/drawing/2014/main" id="{43D061F5-9C5F-3B41-BF95-EE55D68735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29600" cy="3429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  <a:cs typeface="+mn-cs"/>
              </a:rPr>
              <a:t>Writing a critical summary</a:t>
            </a:r>
          </a:p>
          <a:p>
            <a:pPr eaLnBrk="1" hangingPunct="1">
              <a:defRPr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  <a:cs typeface="+mn-cs"/>
              </a:rPr>
              <a:t>Committing to a project</a:t>
            </a:r>
          </a:p>
          <a:p>
            <a:pPr eaLnBrk="1" hangingPunct="1">
              <a:defRPr/>
            </a:pPr>
            <a:r>
              <a:rPr lang="en-US" b="1" dirty="0">
                <a:solidFill>
                  <a:srgbClr val="C00000"/>
                </a:solidFill>
                <a:cs typeface="+mn-cs"/>
              </a:rPr>
              <a:t>Writing a progress report</a:t>
            </a:r>
          </a:p>
          <a:p>
            <a:pPr eaLnBrk="1" hangingPunct="1">
              <a:defRPr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  <a:cs typeface="+mn-cs"/>
              </a:rPr>
              <a:t>About your final report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>
            <a:extLst>
              <a:ext uri="{FF2B5EF4-FFF2-40B4-BE49-F238E27FC236}">
                <a16:creationId xmlns:a16="http://schemas.microsoft.com/office/drawing/2014/main" id="{47562451-573D-8A45-95DB-0DDC73E296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9CDFA4A1-4628-DC4B-99C7-C7D56B9FE5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0FBBE16-666B-E94B-858C-D4AD03CDA90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17C4A5C-8463-3A4E-8D74-ECE654654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en-US" sz="4000"/>
              <a:t>Progress report: format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B063A3B6-290C-A540-94F2-069130531C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In your report, you discuss your progress on the work-plan you had set to yourself in the proposal you submitted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u="sng"/>
              <a:t>Be as concise as possible</a:t>
            </a:r>
            <a:r>
              <a:rPr lang="en-US" altLang="en-US" sz="2800"/>
              <a:t> but do not be bothered by a limitation on the number of pages. Thus, there is no requirement concerning the number of pages (could take from 1 page to whatever is needed), shorter reports are welcome </a:t>
            </a:r>
            <a:r>
              <a:rPr lang="en-US" altLang="en-US" sz="2800">
                <a:sym typeface="Wingdings" pitchFamily="2" charset="2"/>
              </a:rPr>
              <a:t></a:t>
            </a:r>
            <a:endParaRPr lang="en-US" altLang="en-US" sz="2800"/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If you have finished your project, this could be your draft for your final report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SystLabLectureTemplate">
  <a:themeElements>
    <a:clrScheme name="ConSystLabLectur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SystLabLectureTemplate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SystLabLectur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670</TotalTime>
  <Words>875</Words>
  <Application>Microsoft Macintosh PowerPoint</Application>
  <PresentationFormat>On-screen Show (4:3)</PresentationFormat>
  <Paragraphs>143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宋体</vt:lpstr>
      <vt:lpstr>Helvetica</vt:lpstr>
      <vt:lpstr>Courier New</vt:lpstr>
      <vt:lpstr>Wingdings</vt:lpstr>
      <vt:lpstr>ConSystLabLectureTemplate</vt:lpstr>
      <vt:lpstr>PowerPoint Presentation</vt:lpstr>
      <vt:lpstr>Outline</vt:lpstr>
      <vt:lpstr>Writing a Critical Summary</vt:lpstr>
      <vt:lpstr>PART I: The paper</vt:lpstr>
      <vt:lpstr>PART II: Your opinion</vt:lpstr>
      <vt:lpstr>Outline</vt:lpstr>
      <vt:lpstr>Committing to a Project</vt:lpstr>
      <vt:lpstr>Outline</vt:lpstr>
      <vt:lpstr>Progress report: format</vt:lpstr>
      <vt:lpstr>Progress report: content</vt:lpstr>
      <vt:lpstr>Progress Report: Intent</vt:lpstr>
      <vt:lpstr>Outline</vt:lpstr>
      <vt:lpstr>Your Final Report (1): Content</vt:lpstr>
      <vt:lpstr>Final Report (2): Typical Structure</vt:lpstr>
      <vt:lpstr>Final Report (3): Advice</vt:lpstr>
    </vt:vector>
  </TitlesOfParts>
  <Company>Anderson Speciality Woods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Constraint Processing  CSCE421/821, Fall 2003</dc:title>
  <dc:creator>Catherine Lee Anderson</dc:creator>
  <cp:lastModifiedBy>Microsoft Office User</cp:lastModifiedBy>
  <cp:revision>287</cp:revision>
  <dcterms:created xsi:type="dcterms:W3CDTF">2003-08-04T02:41:18Z</dcterms:created>
  <dcterms:modified xsi:type="dcterms:W3CDTF">2019-01-07T01:24:30Z</dcterms:modified>
</cp:coreProperties>
</file>