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95" r:id="rId2"/>
    <p:sldId id="412" r:id="rId3"/>
    <p:sldId id="407" r:id="rId4"/>
    <p:sldId id="408" r:id="rId5"/>
    <p:sldId id="409" r:id="rId6"/>
    <p:sldId id="410" r:id="rId7"/>
    <p:sldId id="411" r:id="rId8"/>
    <p:sldId id="396" r:id="rId9"/>
    <p:sldId id="262" r:id="rId10"/>
    <p:sldId id="391" r:id="rId11"/>
    <p:sldId id="392" r:id="rId12"/>
    <p:sldId id="394" r:id="rId13"/>
    <p:sldId id="279" r:id="rId14"/>
    <p:sldId id="280" r:id="rId15"/>
    <p:sldId id="282" r:id="rId16"/>
    <p:sldId id="402" r:id="rId17"/>
    <p:sldId id="403" r:id="rId18"/>
    <p:sldId id="413" r:id="rId19"/>
    <p:sldId id="283" r:id="rId20"/>
    <p:sldId id="414" r:id="rId21"/>
    <p:sldId id="415" r:id="rId22"/>
    <p:sldId id="416" r:id="rId23"/>
    <p:sldId id="284" r:id="rId24"/>
    <p:sldId id="285" r:id="rId25"/>
    <p:sldId id="286" r:id="rId26"/>
    <p:sldId id="288" r:id="rId27"/>
    <p:sldId id="289" r:id="rId28"/>
    <p:sldId id="397" r:id="rId29"/>
    <p:sldId id="398" r:id="rId30"/>
    <p:sldId id="399" r:id="rId31"/>
    <p:sldId id="40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09" autoAdjust="0"/>
  </p:normalViewPr>
  <p:slideViewPr>
    <p:cSldViewPr snapToGrid="0">
      <p:cViewPr varScale="1">
        <p:scale>
          <a:sx n="106" d="100"/>
          <a:sy n="106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72"/>
    </p:cViewPr>
  </p:sorterViewPr>
  <p:notesViewPr>
    <p:cSldViewPr snapToGrid="0">
      <p:cViewPr>
        <p:scale>
          <a:sx n="100" d="100"/>
          <a:sy n="100" d="100"/>
        </p:scale>
        <p:origin x="-114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63869-5801-B74B-924B-14B2B8B1B93D}" type="datetimeFigureOut">
              <a:rPr lang="en-US" smtClean="0"/>
              <a:pPr/>
              <a:t>10/31/16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DE98C-3E15-B840-BF01-96968FF58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5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3FBF7-B721-D24A-A152-BC54A8F3868B}" type="datetimeFigureOut">
              <a:rPr lang="en-US" smtClean="0"/>
              <a:pPr/>
              <a:t>10/31/16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9AF09-6107-8349-8B2D-78140FEF0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08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EFA6D-4EC3-004C-90B2-8B1DDC308E7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96B43FB-7AD3-4A0B-BB3E-AC5799CA412B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73D81-8615-48DF-8B1D-C540965A493A}" type="slidenum">
              <a:rPr lang="en-AU"/>
              <a:pPr/>
              <a:t>17</a:t>
            </a:fld>
            <a:endParaRPr lang="en-AU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A8648AC-7B42-43AF-B852-FFC971E56808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A4F18-8FF8-4254-9A87-8C5E50BB8BC1}" type="slidenum">
              <a:rPr lang="en-AU"/>
              <a:pPr/>
              <a:t>18</a:t>
            </a:fld>
            <a:endParaRPr lang="en-AU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A8648AC-7B42-43AF-B852-FFC971E56808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A4F18-8FF8-4254-9A87-8C5E50BB8BC1}" type="slidenum">
              <a:rPr lang="en-AU"/>
              <a:pPr/>
              <a:t>19</a:t>
            </a:fld>
            <a:endParaRPr lang="en-AU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A8648AC-7B42-43AF-B852-FFC971E56808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A4F18-8FF8-4254-9A87-8C5E50BB8BC1}" type="slidenum">
              <a:rPr lang="en-AU"/>
              <a:pPr/>
              <a:t>20</a:t>
            </a:fld>
            <a:endParaRPr lang="en-AU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A8648AC-7B42-43AF-B852-FFC971E56808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A4F18-8FF8-4254-9A87-8C5E50BB8BC1}" type="slidenum">
              <a:rPr lang="en-AU"/>
              <a:pPr/>
              <a:t>21</a:t>
            </a:fld>
            <a:endParaRPr lang="en-AU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A8648AC-7B42-43AF-B852-FFC971E56808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A4F18-8FF8-4254-9A87-8C5E50BB8BC1}" type="slidenum">
              <a:rPr lang="en-AU"/>
              <a:pPr/>
              <a:t>22</a:t>
            </a:fld>
            <a:endParaRPr lang="en-AU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B0BF7B3-2AA0-4BF8-A24E-0699B221E980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6C422-2E9F-4E2A-A63E-048EFF8ECC23}" type="slidenum">
              <a:rPr lang="en-AU"/>
              <a:pPr/>
              <a:t>23</a:t>
            </a:fld>
            <a:endParaRPr lang="en-AU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D843AAE-69CD-47F6-8D1A-DD511C35B542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01F70-1D6C-430C-A3AA-9D514B5408B7}" type="slidenum">
              <a:rPr lang="en-AU"/>
              <a:pPr/>
              <a:t>24</a:t>
            </a:fld>
            <a:endParaRPr lang="en-AU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BBD284C-C6CB-4D0F-A7A0-CCE79365F969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A9B19-7B1C-4F72-BC7E-60A4E1C4B3F0}" type="slidenum">
              <a:rPr lang="en-AU"/>
              <a:pPr/>
              <a:t>25</a:t>
            </a:fld>
            <a:endParaRPr lang="en-AU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4EB1E5E-3324-451F-9C6B-32A71763AF1B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08BFE-C7F8-4A29-9415-D8C5CB903C1D}" type="slidenum">
              <a:rPr lang="en-AU"/>
              <a:pPr/>
              <a:t>26</a:t>
            </a:fld>
            <a:endParaRPr lang="en-AU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E1868B1-2AEA-467C-AA1B-9F478D351755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09314-E9CB-49E4-B899-379120F9873D}" type="slidenum">
              <a:rPr lang="en-AU"/>
              <a:pPr/>
              <a:t>9</a:t>
            </a:fld>
            <a:endParaRPr lang="en-AU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F75B140-4457-41DE-B398-03B95394513E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48E23-F9DF-49D4-8AD2-B89E2410776C}" type="slidenum">
              <a:rPr lang="en-AU"/>
              <a:pPr/>
              <a:t>27</a:t>
            </a:fld>
            <a:endParaRPr lang="en-AU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207C5-7580-4B5A-BA35-39909A2231E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5A602-CA48-4706-80FF-38223FC2CA6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3F951-31C1-4443-AF54-D8AC0A92B76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F37670E-B749-4163-9F56-F4B736AE8EAE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19F83-0736-4F14-9DC2-0D942635C9DC}" type="slidenum">
              <a:rPr lang="en-AU"/>
              <a:pPr/>
              <a:t>13</a:t>
            </a:fld>
            <a:endParaRPr lang="en-AU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F73DCFD-BE82-49E6-B3F5-2B9272C1C1E3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EA0AE-38A7-489F-A136-AA297D28B02C}" type="slidenum">
              <a:rPr lang="en-AU"/>
              <a:pPr/>
              <a:t>14</a:t>
            </a:fld>
            <a:endParaRPr lang="en-AU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62290B4-7811-4563-BD25-1356F98A673C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43D1A-04F8-40A3-97A7-393BD8089CA4}" type="slidenum">
              <a:rPr lang="en-AU"/>
              <a:pPr/>
              <a:t>15</a:t>
            </a:fld>
            <a:endParaRPr lang="en-AU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62290B4-7811-4563-BD25-1356F98A673C}" type="datetime3">
              <a:rPr lang="en-AU"/>
              <a:pPr/>
              <a:t>31 October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43D1A-04F8-40A3-97A7-393BD8089CA4}" type="slidenum">
              <a:rPr lang="en-AU"/>
              <a:pPr/>
              <a:t>16</a:t>
            </a:fld>
            <a:endParaRPr lang="en-AU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207-894D-C945-8360-1086FF2D2F4B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4- The Processor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9FD8-8C33-8045-9B42-8791AFE8BC74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4- The Processor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D521-1E0A-4D48-8645-EDF8373D98CD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4- The Processor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A40-9A7F-5A46-8D1E-310A9043FACC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4- The Processor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2B4-5120-E042-AA40-42F9C5E5D0BA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4- The Processor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94C7-8DF5-7240-A1E1-BB3A2022DEA8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4- The Processor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034E8-FE33-A440-A6CA-87F07B6382E2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4- The Processor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90A1-A959-554D-AB41-1A2B52AF1C02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4- The Processor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5085-F49F-2943-99B8-382D04919114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4- The Processor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FE76-2F1A-EE43-8BAB-3B470A1E0DD5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4- The Processor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1164-E1B7-184A-B4C0-9F2068DA7A32}" type="datetime1">
              <a:rPr lang="en-US" smtClean="0"/>
              <a:pPr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Chapter 4- The Processor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1178-9F4C-1942-B70E-0DD3441F2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286000"/>
            <a:ext cx="6934200" cy="3048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Processor Architecture: Introduction to RISC </a:t>
            </a:r>
            <a:r>
              <a:rPr lang="en-US" b="1" dirty="0" err="1" smtClean="0">
                <a:solidFill>
                  <a:srgbClr val="002060"/>
                </a:solidFill>
              </a:rPr>
              <a:t>Datapath</a:t>
            </a:r>
            <a:r>
              <a:rPr lang="en-US" b="1" dirty="0" smtClean="0">
                <a:solidFill>
                  <a:srgbClr val="002060"/>
                </a:solidFill>
              </a:rPr>
              <a:t> (MIPS and </a:t>
            </a:r>
            <a:r>
              <a:rPr lang="en-US" b="1" dirty="0" err="1" smtClean="0">
                <a:solidFill>
                  <a:srgbClr val="002060"/>
                </a:solidFill>
              </a:rPr>
              <a:t>Nios</a:t>
            </a:r>
            <a:r>
              <a:rPr lang="en-US" b="1" dirty="0" smtClean="0">
                <a:solidFill>
                  <a:srgbClr val="002060"/>
                </a:solidFill>
              </a:rPr>
              <a:t> II)</a:t>
            </a:r>
          </a:p>
          <a:p>
            <a:pPr eaLnBrk="1" hangingPunct="1"/>
            <a:endParaRPr lang="en-US" b="1" dirty="0">
              <a:solidFill>
                <a:srgbClr val="00206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CSCE 230</a:t>
            </a:r>
          </a:p>
          <a:p>
            <a:pPr eaLnBrk="1" hangingPunct="1"/>
            <a:endParaRPr lang="en-US" b="1" dirty="0" smtClean="0">
              <a:solidFill>
                <a:srgbClr val="002060"/>
              </a:solidFill>
            </a:endParaRP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039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Five Stages of Instruction Execution</a:t>
            </a:r>
          </a:p>
        </p:txBody>
      </p:sp>
      <p:sp>
        <p:nvSpPr>
          <p:cNvPr id="16389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smtClean="0"/>
              <a:t>Classical – goes back to von-Neumann machines:</a:t>
            </a:r>
          </a:p>
          <a:p>
            <a:pPr lvl="1"/>
            <a:r>
              <a:rPr lang="en-US" i="1" dirty="0" smtClean="0"/>
              <a:t>Fetch </a:t>
            </a:r>
            <a:r>
              <a:rPr lang="en-US" dirty="0" smtClean="0"/>
              <a:t>instruction from memory (all)</a:t>
            </a:r>
          </a:p>
          <a:p>
            <a:pPr lvl="1"/>
            <a:r>
              <a:rPr lang="en-US" i="1" dirty="0" smtClean="0"/>
              <a:t>Decode </a:t>
            </a:r>
            <a:r>
              <a:rPr lang="en-US" dirty="0" smtClean="0"/>
              <a:t>it (all)</a:t>
            </a:r>
          </a:p>
          <a:p>
            <a:pPr lvl="1"/>
            <a:r>
              <a:rPr lang="en-US" i="1" dirty="0" smtClean="0"/>
              <a:t>Read </a:t>
            </a:r>
            <a:r>
              <a:rPr lang="en-US" dirty="0" smtClean="0"/>
              <a:t>registers (all but </a:t>
            </a:r>
            <a:r>
              <a:rPr lang="en-US" i="1" dirty="0" smtClean="0"/>
              <a:t>call</a:t>
            </a:r>
            <a:r>
              <a:rPr lang="en-US" dirty="0" smtClean="0"/>
              <a:t> or </a:t>
            </a:r>
            <a:r>
              <a:rPr lang="en-US" i="1" dirty="0" smtClean="0"/>
              <a:t>j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Execute </a:t>
            </a:r>
            <a:r>
              <a:rPr lang="en-US" dirty="0" smtClean="0"/>
              <a:t>(most use ALU but in different ways)</a:t>
            </a:r>
          </a:p>
          <a:p>
            <a:pPr lvl="1"/>
            <a:r>
              <a:rPr lang="en-US" i="1" dirty="0" smtClean="0"/>
              <a:t>Write back </a:t>
            </a:r>
            <a:r>
              <a:rPr lang="en-US" dirty="0" smtClean="0"/>
              <a:t>to register file or memory</a:t>
            </a:r>
            <a:endParaRPr lang="en-US" i="1" dirty="0" smtClean="0"/>
          </a:p>
          <a:p>
            <a:pPr lvl="1"/>
            <a:endParaRPr lang="en-US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Single-cycle Design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990600"/>
          </a:xfrm>
        </p:spPr>
        <p:txBody>
          <a:bodyPr/>
          <a:lstStyle/>
          <a:p>
            <a:r>
              <a:rPr lang="en-US" sz="2800" dirty="0" smtClean="0"/>
              <a:t>All five stages executed in one clock cycle. Implications:</a:t>
            </a:r>
            <a:endParaRPr lang="en-US" sz="2400" dirty="0" smtClean="0"/>
          </a:p>
          <a:p>
            <a:pPr marL="971550" lvl="1" indent="-514350">
              <a:buFont typeface="Tahoma" pitchFamily="34" charset="0"/>
              <a:buAutoNum type="arabicPeriod"/>
            </a:pPr>
            <a:endParaRPr lang="en-US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2286000"/>
            <a:ext cx="7772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71550" lvl="1" indent="-51435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All instructions take the same amount of time</a:t>
            </a:r>
          </a:p>
          <a:p>
            <a:pPr marL="971550" lvl="1" indent="-51435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Clock cycle time set according to the worst-case instruction execution time</a:t>
            </a:r>
          </a:p>
          <a:p>
            <a:pPr marL="971550" lvl="1" indent="-51435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Sequential dependencies implemented by chaining combinational logic</a:t>
            </a:r>
          </a:p>
          <a:p>
            <a:pPr marL="971550" lvl="1" indent="-51435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Dedicated functional units – no reuse possible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Single-Cycle Design: Constraint and Initial Architectural Choices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Constraint</a:t>
            </a:r>
            <a:r>
              <a:rPr lang="en-US" dirty="0" smtClean="0"/>
              <a:t>: Need separate memories for instructions and data. (</a:t>
            </a:r>
            <a:r>
              <a:rPr lang="en-US" i="1" dirty="0" smtClean="0"/>
              <a:t>Harvard architecture</a:t>
            </a:r>
            <a:r>
              <a:rPr lang="en-US" dirty="0" smtClean="0"/>
              <a:t>)    Why? </a:t>
            </a:r>
          </a:p>
          <a:p>
            <a:r>
              <a:rPr lang="en-US" i="1" dirty="0" smtClean="0"/>
              <a:t>Choice</a:t>
            </a:r>
            <a:r>
              <a:rPr lang="en-US" dirty="0" smtClean="0"/>
              <a:t>: No caches (to simplify design).</a:t>
            </a:r>
          </a:p>
          <a:p>
            <a:r>
              <a:rPr lang="en-US" i="1" dirty="0" smtClean="0"/>
              <a:t>Choice</a:t>
            </a:r>
            <a:r>
              <a:rPr lang="en-US" dirty="0" smtClean="0"/>
              <a:t>: Register File has two output ports (speed up reading two operand registers) and one input port (don’t need to write two registers in one instruction)</a:t>
            </a:r>
          </a:p>
          <a:p>
            <a:r>
              <a:rPr lang="en-US" i="1" dirty="0" smtClean="0"/>
              <a:t>Choice</a:t>
            </a:r>
            <a:r>
              <a:rPr lang="en-US" dirty="0" smtClean="0"/>
              <a:t>: A programmable ALU, instead of separate functional units (simplifies design)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1" name="Picture 5" descr="f04-1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41438"/>
            <a:ext cx="7504112" cy="4987925"/>
          </a:xfrm>
          <a:prstGeom prst="rect">
            <a:avLst/>
          </a:prstGeom>
          <a:noFill/>
        </p:spPr>
      </p:pic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Datapath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 Control</a:t>
            </a:r>
            <a:endParaRPr lang="en-AU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5538"/>
            <a:ext cx="4954587" cy="2381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ALU used for</a:t>
            </a:r>
          </a:p>
          <a:p>
            <a:pPr lvl="1"/>
            <a:r>
              <a:rPr lang="en-US" dirty="0"/>
              <a:t>Load/Store: F = add</a:t>
            </a:r>
          </a:p>
          <a:p>
            <a:pPr lvl="1"/>
            <a:r>
              <a:rPr lang="en-US" dirty="0"/>
              <a:t>Branch: F = subtract</a:t>
            </a:r>
          </a:p>
          <a:p>
            <a:pPr lvl="1"/>
            <a:r>
              <a:rPr lang="en-US" dirty="0"/>
              <a:t>R-type: F depends on </a:t>
            </a:r>
            <a:r>
              <a:rPr lang="en-US" dirty="0" err="1"/>
              <a:t>funct</a:t>
            </a:r>
            <a:r>
              <a:rPr lang="en-US" dirty="0"/>
              <a:t> field</a:t>
            </a:r>
            <a:endParaRPr lang="en-AU" dirty="0"/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 rot="5400000">
            <a:off x="6893719" y="1883569"/>
            <a:ext cx="41338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folHlink"/>
                </a:solidFill>
              </a:rPr>
              <a:t>§4.4 A Simple Implementation Scheme</a:t>
            </a:r>
          </a:p>
        </p:txBody>
      </p:sp>
      <p:graphicFrame>
        <p:nvGraphicFramePr>
          <p:cNvPr id="297989" name="Group 5"/>
          <p:cNvGraphicFramePr>
            <a:graphicFrameLocks noGrp="1"/>
          </p:cNvGraphicFramePr>
          <p:nvPr/>
        </p:nvGraphicFramePr>
        <p:xfrm>
          <a:off x="762000" y="3535680"/>
          <a:ext cx="3917950" cy="2560320"/>
        </p:xfrm>
        <a:graphic>
          <a:graphicData uri="http://schemas.openxmlformats.org/drawingml/2006/table">
            <a:tbl>
              <a:tblPr/>
              <a:tblGrid>
                <a:gridCol w="1958975"/>
                <a:gridCol w="1958975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control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Trapezoid 34"/>
          <p:cNvSpPr/>
          <p:nvPr/>
        </p:nvSpPr>
        <p:spPr bwMode="auto">
          <a:xfrm rot="5400000">
            <a:off x="5769458" y="2992224"/>
            <a:ext cx="2590485" cy="1025525"/>
          </a:xfrm>
          <a:prstGeom prst="trapezoid">
            <a:avLst>
              <a:gd name="adj" fmla="val 76429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270" wrap="none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r>
              <a:rPr lang="en-US" dirty="0" smtClean="0"/>
              <a:t>ALU</a:t>
            </a:r>
            <a:endParaRPr lang="en-US" dirty="0"/>
          </a:p>
        </p:txBody>
      </p: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6015364" y="2743428"/>
            <a:ext cx="549275" cy="567154"/>
            <a:chOff x="2514600" y="2861846"/>
            <a:chExt cx="549275" cy="567154"/>
          </a:xfrm>
        </p:grpSpPr>
        <p:cxnSp>
          <p:nvCxnSpPr>
            <p:cNvPr id="56" name="Straight Arrow Connector 10"/>
            <p:cNvCxnSpPr>
              <a:cxnSpLocks noChangeShapeType="1"/>
            </p:cNvCxnSpPr>
            <p:nvPr/>
          </p:nvCxnSpPr>
          <p:spPr bwMode="auto">
            <a:xfrm>
              <a:off x="2514600" y="2971800"/>
              <a:ext cx="549275" cy="1588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grpSp>
          <p:nvGrpSpPr>
            <p:cNvPr id="57" name="Group 32"/>
            <p:cNvGrpSpPr>
              <a:grpSpLocks/>
            </p:cNvGrpSpPr>
            <p:nvPr/>
          </p:nvGrpSpPr>
          <p:grpSpPr bwMode="auto">
            <a:xfrm>
              <a:off x="2514600" y="2861846"/>
              <a:ext cx="389850" cy="567154"/>
              <a:chOff x="6016625" y="3467100"/>
              <a:chExt cx="389850" cy="567154"/>
            </a:xfrm>
          </p:grpSpPr>
          <p:cxnSp>
            <p:nvCxnSpPr>
              <p:cNvPr id="58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6130925" y="3543300"/>
                <a:ext cx="22860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59" name="TextBox 22"/>
              <p:cNvSpPr txBox="1">
                <a:spLocks noChangeArrowheads="1"/>
              </p:cNvSpPr>
              <p:nvPr/>
            </p:nvSpPr>
            <p:spPr bwMode="auto">
              <a:xfrm>
                <a:off x="6016625" y="3695700"/>
                <a:ext cx="38985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32</a:t>
                </a:r>
              </a:p>
            </p:txBody>
          </p:sp>
        </p:grpSp>
      </p:grp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6015364" y="4038670"/>
            <a:ext cx="549275" cy="567154"/>
            <a:chOff x="2514600" y="2861846"/>
            <a:chExt cx="549275" cy="567154"/>
          </a:xfrm>
        </p:grpSpPr>
        <p:cxnSp>
          <p:nvCxnSpPr>
            <p:cNvPr id="52" name="Straight Arrow Connector 10"/>
            <p:cNvCxnSpPr>
              <a:cxnSpLocks noChangeShapeType="1"/>
            </p:cNvCxnSpPr>
            <p:nvPr/>
          </p:nvCxnSpPr>
          <p:spPr bwMode="auto">
            <a:xfrm>
              <a:off x="2514600" y="2971800"/>
              <a:ext cx="549275" cy="1588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grpSp>
          <p:nvGrpSpPr>
            <p:cNvPr id="53" name="Group 37"/>
            <p:cNvGrpSpPr>
              <a:grpSpLocks/>
            </p:cNvGrpSpPr>
            <p:nvPr/>
          </p:nvGrpSpPr>
          <p:grpSpPr bwMode="auto">
            <a:xfrm>
              <a:off x="2514600" y="2861846"/>
              <a:ext cx="389850" cy="567154"/>
              <a:chOff x="6016625" y="3467100"/>
              <a:chExt cx="389850" cy="567154"/>
            </a:xfrm>
          </p:grpSpPr>
          <p:cxnSp>
            <p:nvCxnSpPr>
              <p:cNvPr id="54" name="Straight Connector 17"/>
              <p:cNvCxnSpPr>
                <a:cxnSpLocks noChangeShapeType="1"/>
              </p:cNvCxnSpPr>
              <p:nvPr/>
            </p:nvCxnSpPr>
            <p:spPr bwMode="auto">
              <a:xfrm rot="5400000">
                <a:off x="6130925" y="3543300"/>
                <a:ext cx="22860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55" name="TextBox 18"/>
              <p:cNvSpPr txBox="1">
                <a:spLocks noChangeArrowheads="1"/>
              </p:cNvSpPr>
              <p:nvPr/>
            </p:nvSpPr>
            <p:spPr bwMode="auto">
              <a:xfrm>
                <a:off x="6016625" y="3695700"/>
                <a:ext cx="38985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32</a:t>
                </a:r>
              </a:p>
            </p:txBody>
          </p:sp>
        </p:grpSp>
      </p:grpSp>
      <p:grpSp>
        <p:nvGrpSpPr>
          <p:cNvPr id="38" name="Group 40"/>
          <p:cNvGrpSpPr>
            <a:grpSpLocks/>
          </p:cNvGrpSpPr>
          <p:nvPr/>
        </p:nvGrpSpPr>
        <p:grpSpPr bwMode="auto">
          <a:xfrm>
            <a:off x="7577464" y="3391049"/>
            <a:ext cx="549275" cy="567154"/>
            <a:chOff x="2514600" y="2861846"/>
            <a:chExt cx="549275" cy="567154"/>
          </a:xfrm>
        </p:grpSpPr>
        <p:cxnSp>
          <p:nvCxnSpPr>
            <p:cNvPr id="48" name="Straight Arrow Connector 10"/>
            <p:cNvCxnSpPr>
              <a:cxnSpLocks noChangeShapeType="1"/>
            </p:cNvCxnSpPr>
            <p:nvPr/>
          </p:nvCxnSpPr>
          <p:spPr bwMode="auto">
            <a:xfrm>
              <a:off x="2514600" y="2971800"/>
              <a:ext cx="549275" cy="1588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grpSp>
          <p:nvGrpSpPr>
            <p:cNvPr id="49" name="Group 42"/>
            <p:cNvGrpSpPr>
              <a:grpSpLocks/>
            </p:cNvGrpSpPr>
            <p:nvPr/>
          </p:nvGrpSpPr>
          <p:grpSpPr bwMode="auto">
            <a:xfrm>
              <a:off x="2514600" y="2861846"/>
              <a:ext cx="389850" cy="567154"/>
              <a:chOff x="6016625" y="3467100"/>
              <a:chExt cx="389850" cy="567154"/>
            </a:xfrm>
          </p:grpSpPr>
          <p:cxnSp>
            <p:nvCxnSpPr>
              <p:cNvPr id="50" name="Straight Connector 13"/>
              <p:cNvCxnSpPr>
                <a:cxnSpLocks noChangeShapeType="1"/>
              </p:cNvCxnSpPr>
              <p:nvPr/>
            </p:nvCxnSpPr>
            <p:spPr bwMode="auto">
              <a:xfrm rot="5400000">
                <a:off x="6130925" y="3543300"/>
                <a:ext cx="228600" cy="76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51" name="TextBox 14"/>
              <p:cNvSpPr txBox="1">
                <a:spLocks noChangeArrowheads="1"/>
              </p:cNvSpPr>
              <p:nvPr/>
            </p:nvSpPr>
            <p:spPr bwMode="auto">
              <a:xfrm>
                <a:off x="6016625" y="3695700"/>
                <a:ext cx="38985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32</a:t>
                </a:r>
              </a:p>
            </p:txBody>
          </p:sp>
        </p:grpSp>
      </p:grpSp>
      <p:cxnSp>
        <p:nvCxnSpPr>
          <p:cNvPr id="39" name="Straight Arrow Connector 28"/>
          <p:cNvCxnSpPr>
            <a:cxnSpLocks noChangeShapeType="1"/>
          </p:cNvCxnSpPr>
          <p:nvPr/>
        </p:nvCxnSpPr>
        <p:spPr bwMode="auto">
          <a:xfrm rot="5400000">
            <a:off x="6834553" y="2343078"/>
            <a:ext cx="647621" cy="1588"/>
          </a:xfrm>
          <a:prstGeom prst="straightConnector1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 type="arrow" w="med" len="med"/>
          </a:ln>
        </p:spPr>
      </p:cxnSp>
      <p:cxnSp>
        <p:nvCxnSpPr>
          <p:cNvPr id="40" name="Straight Connector 30"/>
          <p:cNvCxnSpPr>
            <a:cxnSpLocks noChangeShapeType="1"/>
          </p:cNvCxnSpPr>
          <p:nvPr/>
        </p:nvCxnSpPr>
        <p:spPr bwMode="auto">
          <a:xfrm flipV="1">
            <a:off x="7005964" y="2247840"/>
            <a:ext cx="266700" cy="152381"/>
          </a:xfrm>
          <a:prstGeom prst="line">
            <a:avLst/>
          </a:prstGeom>
          <a:noFill/>
          <a:ln w="9525" algn="ctr">
            <a:solidFill>
              <a:srgbClr val="0099FF"/>
            </a:solidFill>
            <a:miter lim="800000"/>
            <a:headEnd/>
            <a:tailEnd/>
          </a:ln>
        </p:spPr>
      </p:cxnSp>
      <p:sp>
        <p:nvSpPr>
          <p:cNvPr id="41" name="TextBox 32"/>
          <p:cNvSpPr txBox="1">
            <a:spLocks noChangeArrowheads="1"/>
          </p:cNvSpPr>
          <p:nvPr/>
        </p:nvSpPr>
        <p:spPr bwMode="auto">
          <a:xfrm>
            <a:off x="7252106" y="2095458"/>
            <a:ext cx="287258" cy="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99FF"/>
                </a:solidFill>
              </a:rPr>
              <a:t>4</a:t>
            </a:r>
          </a:p>
        </p:txBody>
      </p:sp>
      <p:sp>
        <p:nvSpPr>
          <p:cNvPr id="42" name="TextBox 34"/>
          <p:cNvSpPr txBox="1">
            <a:spLocks noChangeArrowheads="1"/>
          </p:cNvSpPr>
          <p:nvPr/>
        </p:nvSpPr>
        <p:spPr bwMode="auto">
          <a:xfrm>
            <a:off x="6128802" y="1447800"/>
            <a:ext cx="20644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99FF"/>
                </a:solidFill>
              </a:rPr>
              <a:t>ALU</a:t>
            </a:r>
            <a:r>
              <a:rPr lang="en-US" sz="1600" dirty="0" smtClean="0">
                <a:solidFill>
                  <a:srgbClr val="0099FF"/>
                </a:solidFill>
              </a:rPr>
              <a:t> control</a:t>
            </a:r>
          </a:p>
          <a:p>
            <a:pPr algn="ctr"/>
            <a:r>
              <a:rPr lang="en-US" sz="1600" dirty="0" smtClean="0">
                <a:solidFill>
                  <a:srgbClr val="0099FF"/>
                </a:solidFill>
              </a:rPr>
              <a:t>(</a:t>
            </a:r>
            <a:r>
              <a:rPr lang="en-US" sz="1600" dirty="0" err="1" smtClean="0">
                <a:solidFill>
                  <a:srgbClr val="0099FF"/>
                </a:solidFill>
              </a:rPr>
              <a:t>Ainv</a:t>
            </a:r>
            <a:r>
              <a:rPr lang="en-US" sz="1600" dirty="0" smtClean="0">
                <a:solidFill>
                  <a:srgbClr val="0099FF"/>
                </a:solidFill>
              </a:rPr>
              <a:t>, </a:t>
            </a:r>
            <a:r>
              <a:rPr lang="en-US" sz="1600" dirty="0" err="1" smtClean="0">
                <a:solidFill>
                  <a:srgbClr val="0099FF"/>
                </a:solidFill>
              </a:rPr>
              <a:t>Bneg</a:t>
            </a:r>
            <a:r>
              <a:rPr lang="en-US" sz="1600" dirty="0" smtClean="0">
                <a:solidFill>
                  <a:srgbClr val="0099FF"/>
                </a:solidFill>
              </a:rPr>
              <a:t>, Op1, Op0)</a:t>
            </a:r>
            <a:endParaRPr lang="en-US" sz="1600" dirty="0">
              <a:solidFill>
                <a:srgbClr val="0099FF"/>
              </a:solidFill>
            </a:endParaRPr>
          </a:p>
        </p:txBody>
      </p:sp>
      <p:cxnSp>
        <p:nvCxnSpPr>
          <p:cNvPr id="43" name="Straight Arrow Connector 36"/>
          <p:cNvCxnSpPr>
            <a:cxnSpLocks noChangeShapeType="1"/>
          </p:cNvCxnSpPr>
          <p:nvPr/>
        </p:nvCxnSpPr>
        <p:spPr bwMode="auto">
          <a:xfrm rot="5400000">
            <a:off x="6853601" y="4609753"/>
            <a:ext cx="609526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4" name="TextBox 37"/>
          <p:cNvSpPr txBox="1">
            <a:spLocks noChangeArrowheads="1"/>
          </p:cNvSpPr>
          <p:nvPr/>
        </p:nvSpPr>
        <p:spPr bwMode="auto">
          <a:xfrm>
            <a:off x="6693145" y="4838325"/>
            <a:ext cx="960519" cy="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CarryOut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09180" y="266994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596264" y="393645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167736" y="33644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Main Control Unit</a:t>
            </a:r>
            <a:endParaRPr lang="en-AU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r>
              <a:rPr lang="en-US"/>
              <a:t>Control signals derived from instruction</a:t>
            </a:r>
            <a:endParaRPr lang="en-A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9250" y="2060575"/>
            <a:ext cx="6913563" cy="773113"/>
            <a:chOff x="703" y="981"/>
            <a:chExt cx="4355" cy="487"/>
          </a:xfrm>
        </p:grpSpPr>
        <p:sp>
          <p:nvSpPr>
            <p:cNvPr id="302085" name="Text Box 5"/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0</a:t>
              </a:r>
              <a:endParaRPr lang="en-AU" sz="2000"/>
            </a:p>
          </p:txBody>
        </p:sp>
        <p:sp>
          <p:nvSpPr>
            <p:cNvPr id="302086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rs</a:t>
              </a:r>
              <a:endParaRPr lang="en-AU" sz="2000"/>
            </a:p>
          </p:txBody>
        </p:sp>
        <p:sp>
          <p:nvSpPr>
            <p:cNvPr id="302087" name="Text Box 7"/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rt</a:t>
              </a:r>
              <a:endParaRPr lang="en-AU" sz="2000"/>
            </a:p>
          </p:txBody>
        </p:sp>
        <p:sp>
          <p:nvSpPr>
            <p:cNvPr id="302088" name="Text Box 8"/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rd</a:t>
              </a:r>
              <a:endParaRPr lang="en-AU" sz="2000"/>
            </a:p>
          </p:txBody>
        </p:sp>
        <p:sp>
          <p:nvSpPr>
            <p:cNvPr id="302089" name="Text Box 9"/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shamt</a:t>
              </a:r>
              <a:endParaRPr lang="en-AU" sz="2000"/>
            </a:p>
          </p:txBody>
        </p:sp>
        <p:sp>
          <p:nvSpPr>
            <p:cNvPr id="302090" name="Text Box 10"/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funct</a:t>
              </a:r>
              <a:endParaRPr lang="en-AU" sz="2000"/>
            </a:p>
          </p:txBody>
        </p:sp>
        <p:sp>
          <p:nvSpPr>
            <p:cNvPr id="302091" name="Text Box 11"/>
            <p:cNvSpPr txBox="1">
              <a:spLocks noChangeArrowheads="1"/>
            </p:cNvSpPr>
            <p:nvPr/>
          </p:nvSpPr>
          <p:spPr bwMode="auto">
            <a:xfrm>
              <a:off x="879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302092" name="Text Box 12"/>
            <p:cNvSpPr txBox="1">
              <a:spLocks noChangeArrowheads="1"/>
            </p:cNvSpPr>
            <p:nvPr/>
          </p:nvSpPr>
          <p:spPr bwMode="auto">
            <a:xfrm>
              <a:off x="4488" y="1256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5:0</a:t>
              </a:r>
              <a:endParaRPr lang="en-AU"/>
            </a:p>
          </p:txBody>
        </p:sp>
        <p:sp>
          <p:nvSpPr>
            <p:cNvPr id="302093" name="Text Box 13"/>
            <p:cNvSpPr txBox="1">
              <a:spLocks noChangeArrowheads="1"/>
            </p:cNvSpPr>
            <p:nvPr/>
          </p:nvSpPr>
          <p:spPr bwMode="auto">
            <a:xfrm>
              <a:off x="1650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25:21</a:t>
              </a:r>
              <a:endParaRPr lang="en-AU"/>
            </a:p>
          </p:txBody>
        </p:sp>
        <p:sp>
          <p:nvSpPr>
            <p:cNvPr id="302094" name="Text Box 14"/>
            <p:cNvSpPr txBox="1">
              <a:spLocks noChangeArrowheads="1"/>
            </p:cNvSpPr>
            <p:nvPr/>
          </p:nvSpPr>
          <p:spPr bwMode="auto">
            <a:xfrm>
              <a:off x="233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20:16</a:t>
              </a:r>
              <a:endParaRPr lang="en-AU"/>
            </a:p>
          </p:txBody>
        </p:sp>
        <p:sp>
          <p:nvSpPr>
            <p:cNvPr id="302095" name="Text Box 15"/>
            <p:cNvSpPr txBox="1">
              <a:spLocks noChangeArrowheads="1"/>
            </p:cNvSpPr>
            <p:nvPr/>
          </p:nvSpPr>
          <p:spPr bwMode="auto">
            <a:xfrm>
              <a:off x="301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15:11</a:t>
              </a:r>
              <a:endParaRPr lang="en-AU"/>
            </a:p>
          </p:txBody>
        </p:sp>
        <p:sp>
          <p:nvSpPr>
            <p:cNvPr id="302096" name="Text Box 16"/>
            <p:cNvSpPr txBox="1">
              <a:spLocks noChangeArrowheads="1"/>
            </p:cNvSpPr>
            <p:nvPr/>
          </p:nvSpPr>
          <p:spPr bwMode="auto">
            <a:xfrm>
              <a:off x="3727" y="1256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10:6</a:t>
              </a:r>
              <a:endParaRPr lang="en-A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19250" y="3068638"/>
            <a:ext cx="6913563" cy="773112"/>
            <a:chOff x="884" y="981"/>
            <a:chExt cx="4355" cy="487"/>
          </a:xfrm>
        </p:grpSpPr>
        <p:sp>
          <p:nvSpPr>
            <p:cNvPr id="302098" name="Text Box 18"/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err="1" smtClean="0"/>
                <a:t>opcode</a:t>
              </a:r>
              <a:endParaRPr lang="en-AU" sz="2000" dirty="0"/>
            </a:p>
          </p:txBody>
        </p:sp>
        <p:sp>
          <p:nvSpPr>
            <p:cNvPr id="302099" name="Text Box 19"/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rs</a:t>
              </a:r>
              <a:endParaRPr lang="en-AU" sz="2000"/>
            </a:p>
          </p:txBody>
        </p:sp>
        <p:sp>
          <p:nvSpPr>
            <p:cNvPr id="302100" name="Text Box 20"/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rt</a:t>
              </a:r>
              <a:endParaRPr lang="en-AU" sz="2000"/>
            </a:p>
          </p:txBody>
        </p:sp>
        <p:sp>
          <p:nvSpPr>
            <p:cNvPr id="302101" name="Text Box 21"/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address</a:t>
              </a:r>
              <a:endParaRPr lang="en-AU" sz="2000"/>
            </a:p>
          </p:txBody>
        </p:sp>
        <p:sp>
          <p:nvSpPr>
            <p:cNvPr id="302102" name="Text Box 22"/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302103" name="Text Box 23"/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25:21</a:t>
              </a:r>
              <a:endParaRPr lang="en-AU"/>
            </a:p>
          </p:txBody>
        </p:sp>
        <p:sp>
          <p:nvSpPr>
            <p:cNvPr id="302104" name="Text Box 24"/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20:16</a:t>
              </a:r>
              <a:endParaRPr lang="en-AU"/>
            </a:p>
          </p:txBody>
        </p:sp>
        <p:sp>
          <p:nvSpPr>
            <p:cNvPr id="302105" name="Text Box 25"/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15:0</a:t>
              </a:r>
              <a:endParaRPr lang="en-AU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619250" y="4052888"/>
            <a:ext cx="6913563" cy="773112"/>
            <a:chOff x="884" y="981"/>
            <a:chExt cx="4355" cy="487"/>
          </a:xfrm>
        </p:grpSpPr>
        <p:sp>
          <p:nvSpPr>
            <p:cNvPr id="302107" name="Text Box 27"/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4</a:t>
              </a:r>
              <a:endParaRPr lang="en-AU" sz="2000"/>
            </a:p>
          </p:txBody>
        </p:sp>
        <p:sp>
          <p:nvSpPr>
            <p:cNvPr id="302108" name="Text Box 28"/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rs</a:t>
              </a:r>
              <a:endParaRPr lang="en-AU" sz="2000"/>
            </a:p>
          </p:txBody>
        </p:sp>
        <p:sp>
          <p:nvSpPr>
            <p:cNvPr id="302109" name="Text Box 29"/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rt</a:t>
              </a:r>
              <a:endParaRPr lang="en-AU" sz="2000"/>
            </a:p>
          </p:txBody>
        </p:sp>
        <p:sp>
          <p:nvSpPr>
            <p:cNvPr id="302110" name="Text Box 30"/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address</a:t>
              </a:r>
              <a:endParaRPr lang="en-AU" sz="2000"/>
            </a:p>
          </p:txBody>
        </p:sp>
        <p:sp>
          <p:nvSpPr>
            <p:cNvPr id="302111" name="Text Box 31"/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302112" name="Text Box 32"/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25:21</a:t>
              </a:r>
              <a:endParaRPr lang="en-AU"/>
            </a:p>
          </p:txBody>
        </p:sp>
        <p:sp>
          <p:nvSpPr>
            <p:cNvPr id="302113" name="Text Box 33"/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20:16</a:t>
              </a:r>
              <a:endParaRPr lang="en-AU"/>
            </a:p>
          </p:txBody>
        </p:sp>
        <p:sp>
          <p:nvSpPr>
            <p:cNvPr id="302114" name="Text Box 34"/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15:0</a:t>
              </a:r>
              <a:endParaRPr lang="en-AU"/>
            </a:p>
          </p:txBody>
        </p:sp>
      </p:grpSp>
      <p:sp>
        <p:nvSpPr>
          <p:cNvPr id="302115" name="Text Box 35"/>
          <p:cNvSpPr txBox="1">
            <a:spLocks noChangeArrowheads="1"/>
          </p:cNvSpPr>
          <p:nvPr/>
        </p:nvSpPr>
        <p:spPr bwMode="auto">
          <a:xfrm>
            <a:off x="595313" y="211296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R-type</a:t>
            </a:r>
            <a:endParaRPr lang="en-AU" sz="1800"/>
          </a:p>
        </p:txBody>
      </p:sp>
      <p:sp>
        <p:nvSpPr>
          <p:cNvPr id="302116" name="Text Box 36"/>
          <p:cNvSpPr txBox="1">
            <a:spLocks noChangeArrowheads="1"/>
          </p:cNvSpPr>
          <p:nvPr/>
        </p:nvSpPr>
        <p:spPr bwMode="auto">
          <a:xfrm>
            <a:off x="595313" y="2806540"/>
            <a:ext cx="7745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/>
              <a:t>Load/</a:t>
            </a:r>
            <a:br>
              <a:rPr lang="en-US" sz="1800" dirty="0"/>
            </a:br>
            <a:r>
              <a:rPr lang="en-US" sz="1800" dirty="0" smtClean="0"/>
              <a:t>Store/</a:t>
            </a:r>
          </a:p>
          <a:p>
            <a:pPr algn="l"/>
            <a:r>
              <a:rPr lang="en-US" sz="1800" dirty="0" err="1" smtClean="0"/>
              <a:t>i</a:t>
            </a:r>
            <a:r>
              <a:rPr lang="en-US" sz="1800" dirty="0" smtClean="0"/>
              <a:t>-type</a:t>
            </a:r>
            <a:endParaRPr lang="en-AU" sz="1800" dirty="0"/>
          </a:p>
        </p:txBody>
      </p:sp>
      <p:sp>
        <p:nvSpPr>
          <p:cNvPr id="302117" name="Text Box 37"/>
          <p:cNvSpPr txBox="1">
            <a:spLocks noChangeArrowheads="1"/>
          </p:cNvSpPr>
          <p:nvPr/>
        </p:nvSpPr>
        <p:spPr bwMode="auto">
          <a:xfrm>
            <a:off x="595313" y="412908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Branch</a:t>
            </a:r>
            <a:endParaRPr lang="en-AU" sz="1800"/>
          </a:p>
        </p:txBody>
      </p:sp>
      <p:grpSp>
        <p:nvGrpSpPr>
          <p:cNvPr id="51" name="Group 50"/>
          <p:cNvGrpSpPr/>
          <p:nvPr/>
        </p:nvGrpSpPr>
        <p:grpSpPr>
          <a:xfrm>
            <a:off x="1692275" y="4989513"/>
            <a:ext cx="1152525" cy="592137"/>
            <a:chOff x="1692275" y="4989513"/>
            <a:chExt cx="1152525" cy="592137"/>
          </a:xfrm>
        </p:grpSpPr>
        <p:sp>
          <p:nvSpPr>
            <p:cNvPr id="302118" name="AutoShape 38"/>
            <p:cNvSpPr>
              <a:spLocks/>
            </p:cNvSpPr>
            <p:nvPr/>
          </p:nvSpPr>
          <p:spPr bwMode="auto">
            <a:xfrm rot="-5400000">
              <a:off x="2196307" y="4485481"/>
              <a:ext cx="144462" cy="1152525"/>
            </a:xfrm>
            <a:prstGeom prst="leftBrace">
              <a:avLst>
                <a:gd name="adj1" fmla="val 664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21" name="Text Box 41"/>
            <p:cNvSpPr txBox="1">
              <a:spLocks noChangeArrowheads="1"/>
            </p:cNvSpPr>
            <p:nvPr/>
          </p:nvSpPr>
          <p:spPr bwMode="auto">
            <a:xfrm>
              <a:off x="1765300" y="5205413"/>
              <a:ext cx="1008063" cy="376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dirty="0" err="1"/>
                <a:t>opcode</a:t>
              </a:r>
              <a:endParaRPr lang="en-AU" sz="18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16238" y="4989513"/>
            <a:ext cx="1008062" cy="866775"/>
            <a:chOff x="2916238" y="4989513"/>
            <a:chExt cx="1008062" cy="866775"/>
          </a:xfrm>
        </p:grpSpPr>
        <p:sp>
          <p:nvSpPr>
            <p:cNvPr id="302119" name="AutoShape 39"/>
            <p:cNvSpPr>
              <a:spLocks/>
            </p:cNvSpPr>
            <p:nvPr/>
          </p:nvSpPr>
          <p:spPr bwMode="auto">
            <a:xfrm rot="-5400000">
              <a:off x="3384551" y="4594225"/>
              <a:ext cx="144462" cy="935037"/>
            </a:xfrm>
            <a:prstGeom prst="leftBrace">
              <a:avLst>
                <a:gd name="adj1" fmla="val 539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22" name="Text Box 42"/>
            <p:cNvSpPr txBox="1">
              <a:spLocks noChangeArrowheads="1"/>
            </p:cNvSpPr>
            <p:nvPr/>
          </p:nvSpPr>
          <p:spPr bwMode="auto">
            <a:xfrm>
              <a:off x="2916238" y="5205413"/>
              <a:ext cx="1008062" cy="650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dirty="0"/>
                <a:t>always read</a:t>
              </a:r>
              <a:endParaRPr lang="en-AU" sz="18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68762" y="4989513"/>
            <a:ext cx="1234843" cy="1139230"/>
            <a:chOff x="4068762" y="4989513"/>
            <a:chExt cx="1234843" cy="1139230"/>
          </a:xfrm>
        </p:grpSpPr>
        <p:sp>
          <p:nvSpPr>
            <p:cNvPr id="302120" name="AutoShape 40"/>
            <p:cNvSpPr>
              <a:spLocks/>
            </p:cNvSpPr>
            <p:nvPr/>
          </p:nvSpPr>
          <p:spPr bwMode="auto">
            <a:xfrm rot="-5400000">
              <a:off x="4464051" y="4594225"/>
              <a:ext cx="144462" cy="935037"/>
            </a:xfrm>
            <a:prstGeom prst="leftBrace">
              <a:avLst>
                <a:gd name="adj1" fmla="val 539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23" name="Text Box 43"/>
            <p:cNvSpPr txBox="1">
              <a:spLocks noChangeArrowheads="1"/>
            </p:cNvSpPr>
            <p:nvPr/>
          </p:nvSpPr>
          <p:spPr bwMode="auto">
            <a:xfrm>
              <a:off x="4068762" y="5205413"/>
              <a:ext cx="1234843" cy="9233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Read for R-Type, write for </a:t>
              </a:r>
              <a:r>
                <a:rPr lang="en-US" dirty="0"/>
                <a:t>I</a:t>
              </a:r>
              <a:r>
                <a:rPr lang="en-US" dirty="0" smtClean="0"/>
                <a:t>-type</a:t>
              </a:r>
              <a:endParaRPr lang="en-AU" sz="18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05388" y="2540000"/>
            <a:ext cx="1800225" cy="3588743"/>
            <a:chOff x="5005388" y="2540000"/>
            <a:chExt cx="1800225" cy="3588743"/>
          </a:xfrm>
        </p:grpSpPr>
        <p:sp>
          <p:nvSpPr>
            <p:cNvPr id="302124" name="Text Box 44"/>
            <p:cNvSpPr txBox="1">
              <a:spLocks noChangeArrowheads="1"/>
            </p:cNvSpPr>
            <p:nvPr/>
          </p:nvSpPr>
          <p:spPr bwMode="auto">
            <a:xfrm>
              <a:off x="5581650" y="5205413"/>
              <a:ext cx="1223963" cy="9233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dirty="0"/>
                <a:t>write for R-type and </a:t>
              </a:r>
              <a:endParaRPr lang="en-US" dirty="0"/>
            </a:p>
            <a:p>
              <a:r>
                <a:rPr lang="en-US" sz="1800" dirty="0" smtClean="0"/>
                <a:t>I-type</a:t>
              </a:r>
              <a:endParaRPr lang="en-AU" sz="1800" dirty="0"/>
            </a:p>
          </p:txBody>
        </p:sp>
        <p:sp>
          <p:nvSpPr>
            <p:cNvPr id="302125" name="Line 45"/>
            <p:cNvSpPr>
              <a:spLocks noChangeShapeType="1"/>
            </p:cNvSpPr>
            <p:nvPr/>
          </p:nvSpPr>
          <p:spPr bwMode="auto">
            <a:xfrm flipH="1" flipV="1">
              <a:off x="5005388" y="3548063"/>
              <a:ext cx="576262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2126" name="Line 46"/>
            <p:cNvSpPr>
              <a:spLocks noChangeShapeType="1"/>
            </p:cNvSpPr>
            <p:nvPr/>
          </p:nvSpPr>
          <p:spPr bwMode="auto">
            <a:xfrm flipH="1" flipV="1">
              <a:off x="5292725" y="2540000"/>
              <a:ext cx="360363" cy="2592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08850" y="3548063"/>
            <a:ext cx="1439863" cy="2308225"/>
            <a:chOff x="7308850" y="3548063"/>
            <a:chExt cx="1439863" cy="2308225"/>
          </a:xfrm>
        </p:grpSpPr>
        <p:sp>
          <p:nvSpPr>
            <p:cNvPr id="302127" name="Text Box 47"/>
            <p:cNvSpPr txBox="1">
              <a:spLocks noChangeArrowheads="1"/>
            </p:cNvSpPr>
            <p:nvPr/>
          </p:nvSpPr>
          <p:spPr bwMode="auto">
            <a:xfrm>
              <a:off x="7308850" y="5205413"/>
              <a:ext cx="1439863" cy="650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dirty="0"/>
                <a:t>sign-extend and add</a:t>
              </a:r>
              <a:endParaRPr lang="en-AU" sz="1800" dirty="0"/>
            </a:p>
          </p:txBody>
        </p:sp>
        <p:sp>
          <p:nvSpPr>
            <p:cNvPr id="302128" name="Line 48"/>
            <p:cNvSpPr>
              <a:spLocks noChangeShapeType="1"/>
            </p:cNvSpPr>
            <p:nvPr/>
          </p:nvSpPr>
          <p:spPr bwMode="auto">
            <a:xfrm flipH="1" flipV="1">
              <a:off x="7453313" y="4556125"/>
              <a:ext cx="71437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2129" name="Line 49"/>
            <p:cNvSpPr>
              <a:spLocks noChangeShapeType="1"/>
            </p:cNvSpPr>
            <p:nvPr/>
          </p:nvSpPr>
          <p:spPr bwMode="auto">
            <a:xfrm flipV="1">
              <a:off x="7597775" y="3548063"/>
              <a:ext cx="0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Slide Number Placeholder 5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Main Control Unit</a:t>
            </a:r>
            <a:endParaRPr lang="en-AU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r>
              <a:rPr lang="en-US"/>
              <a:t>Control signals derived from instruction</a:t>
            </a:r>
            <a:endParaRPr lang="en-AU"/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1619250" y="2060576"/>
            <a:ext cx="1296988" cy="4159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Rsrc1</a:t>
            </a:r>
            <a:endParaRPr lang="en-AU" sz="2000" dirty="0"/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2916237" y="2060576"/>
            <a:ext cx="1237395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Rsrc2</a:t>
            </a:r>
            <a:endParaRPr lang="en-AU" sz="2000" dirty="0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4153632" y="2060577"/>
            <a:ext cx="1252955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Rdst</a:t>
            </a:r>
            <a:endParaRPr lang="en-AU" sz="2000" dirty="0"/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5406588" y="2060576"/>
            <a:ext cx="3072316" cy="4106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OP code</a:t>
            </a:r>
            <a:endParaRPr lang="en-AU" sz="2000" dirty="0"/>
          </a:p>
        </p:txBody>
      </p:sp>
      <p:sp>
        <p:nvSpPr>
          <p:cNvPr id="302091" name="Text Box 11"/>
          <p:cNvSpPr txBox="1">
            <a:spLocks noChangeArrowheads="1"/>
          </p:cNvSpPr>
          <p:nvPr/>
        </p:nvSpPr>
        <p:spPr bwMode="auto">
          <a:xfrm>
            <a:off x="1898650" y="2497139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31:</a:t>
            </a:r>
            <a:r>
              <a:rPr lang="en-US" dirty="0" smtClean="0"/>
              <a:t>27</a:t>
            </a:r>
            <a:endParaRPr lang="en-AU" dirty="0"/>
          </a:p>
        </p:txBody>
      </p:sp>
      <p:sp>
        <p:nvSpPr>
          <p:cNvPr id="302093" name="Text Box 13"/>
          <p:cNvSpPr txBox="1">
            <a:spLocks noChangeArrowheads="1"/>
          </p:cNvSpPr>
          <p:nvPr/>
        </p:nvSpPr>
        <p:spPr bwMode="auto">
          <a:xfrm>
            <a:off x="3122613" y="2497139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26:22</a:t>
            </a:r>
            <a:endParaRPr lang="en-AU" dirty="0"/>
          </a:p>
        </p:txBody>
      </p:sp>
      <p:sp>
        <p:nvSpPr>
          <p:cNvPr id="302094" name="Text Box 14"/>
          <p:cNvSpPr txBox="1">
            <a:spLocks noChangeArrowheads="1"/>
          </p:cNvSpPr>
          <p:nvPr/>
        </p:nvSpPr>
        <p:spPr bwMode="auto">
          <a:xfrm>
            <a:off x="4203700" y="2497139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21:17</a:t>
            </a:r>
            <a:endParaRPr lang="en-AU" dirty="0"/>
          </a:p>
        </p:txBody>
      </p:sp>
      <p:sp>
        <p:nvSpPr>
          <p:cNvPr id="302095" name="Text Box 15"/>
          <p:cNvSpPr txBox="1">
            <a:spLocks noChangeArrowheads="1"/>
          </p:cNvSpPr>
          <p:nvPr/>
        </p:nvSpPr>
        <p:spPr bwMode="auto">
          <a:xfrm>
            <a:off x="6227220" y="2497139"/>
            <a:ext cx="596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16:0</a:t>
            </a:r>
            <a:endParaRPr lang="en-AU" dirty="0"/>
          </a:p>
        </p:txBody>
      </p:sp>
      <p:sp>
        <p:nvSpPr>
          <p:cNvPr id="302098" name="Text Box 18"/>
          <p:cNvSpPr txBox="1">
            <a:spLocks noChangeArrowheads="1"/>
          </p:cNvSpPr>
          <p:nvPr/>
        </p:nvSpPr>
        <p:spPr bwMode="auto">
          <a:xfrm>
            <a:off x="1619250" y="3068637"/>
            <a:ext cx="1296988" cy="4159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err="1" smtClean="0"/>
              <a:t>Rsrc</a:t>
            </a:r>
            <a:endParaRPr lang="en-AU" sz="2000" dirty="0"/>
          </a:p>
        </p:txBody>
      </p:sp>
      <p:sp>
        <p:nvSpPr>
          <p:cNvPr id="302099" name="Text Box 19"/>
          <p:cNvSpPr txBox="1">
            <a:spLocks noChangeArrowheads="1"/>
          </p:cNvSpPr>
          <p:nvPr/>
        </p:nvSpPr>
        <p:spPr bwMode="auto">
          <a:xfrm>
            <a:off x="2916237" y="3068637"/>
            <a:ext cx="1237395" cy="4150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Rdst</a:t>
            </a:r>
            <a:endParaRPr lang="en-AU" sz="2000" dirty="0"/>
          </a:p>
        </p:txBody>
      </p:sp>
      <p:sp>
        <p:nvSpPr>
          <p:cNvPr id="302100" name="Text Box 20"/>
          <p:cNvSpPr txBox="1">
            <a:spLocks noChangeArrowheads="1"/>
          </p:cNvSpPr>
          <p:nvPr/>
        </p:nvSpPr>
        <p:spPr bwMode="auto">
          <a:xfrm>
            <a:off x="7445702" y="3068637"/>
            <a:ext cx="1079500" cy="4159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/>
              <a:t>OP code</a:t>
            </a:r>
            <a:endParaRPr lang="en-AU" sz="2000" dirty="0"/>
          </a:p>
        </p:txBody>
      </p:sp>
      <p:sp>
        <p:nvSpPr>
          <p:cNvPr id="302101" name="Text Box 21"/>
          <p:cNvSpPr txBox="1">
            <a:spLocks noChangeArrowheads="1"/>
          </p:cNvSpPr>
          <p:nvPr/>
        </p:nvSpPr>
        <p:spPr bwMode="auto">
          <a:xfrm>
            <a:off x="4136469" y="3068637"/>
            <a:ext cx="3315012" cy="3979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Immediate Operand</a:t>
            </a:r>
            <a:endParaRPr lang="en-AU" sz="2000" dirty="0"/>
          </a:p>
        </p:txBody>
      </p:sp>
      <p:sp>
        <p:nvSpPr>
          <p:cNvPr id="302102" name="Text Box 22"/>
          <p:cNvSpPr txBox="1">
            <a:spLocks noChangeArrowheads="1"/>
          </p:cNvSpPr>
          <p:nvPr/>
        </p:nvSpPr>
        <p:spPr bwMode="auto">
          <a:xfrm>
            <a:off x="1898650" y="3505199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31:</a:t>
            </a:r>
            <a:r>
              <a:rPr lang="en-US" dirty="0" smtClean="0"/>
              <a:t>27</a:t>
            </a:r>
            <a:endParaRPr lang="en-AU" dirty="0"/>
          </a:p>
        </p:txBody>
      </p:sp>
      <p:sp>
        <p:nvSpPr>
          <p:cNvPr id="302103" name="Text Box 23"/>
          <p:cNvSpPr txBox="1">
            <a:spLocks noChangeArrowheads="1"/>
          </p:cNvSpPr>
          <p:nvPr/>
        </p:nvSpPr>
        <p:spPr bwMode="auto">
          <a:xfrm>
            <a:off x="3122613" y="3505199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26:22</a:t>
            </a:r>
            <a:endParaRPr lang="en-AU" dirty="0"/>
          </a:p>
        </p:txBody>
      </p:sp>
      <p:sp>
        <p:nvSpPr>
          <p:cNvPr id="302104" name="Text Box 24"/>
          <p:cNvSpPr txBox="1">
            <a:spLocks noChangeArrowheads="1"/>
          </p:cNvSpPr>
          <p:nvPr/>
        </p:nvSpPr>
        <p:spPr bwMode="auto">
          <a:xfrm>
            <a:off x="5559656" y="3505199"/>
            <a:ext cx="5974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21:6</a:t>
            </a:r>
            <a:endParaRPr lang="en-AU" dirty="0"/>
          </a:p>
        </p:txBody>
      </p:sp>
      <p:sp>
        <p:nvSpPr>
          <p:cNvPr id="302105" name="Text Box 25"/>
          <p:cNvSpPr txBox="1">
            <a:spLocks noChangeArrowheads="1"/>
          </p:cNvSpPr>
          <p:nvPr/>
        </p:nvSpPr>
        <p:spPr bwMode="auto">
          <a:xfrm>
            <a:off x="7544248" y="3505199"/>
            <a:ext cx="480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:</a:t>
            </a:r>
            <a:r>
              <a:rPr lang="en-US" dirty="0"/>
              <a:t>0</a:t>
            </a:r>
            <a:endParaRPr lang="en-AU" dirty="0"/>
          </a:p>
        </p:txBody>
      </p:sp>
      <p:sp>
        <p:nvSpPr>
          <p:cNvPr id="302115" name="Text Box 35"/>
          <p:cNvSpPr txBox="1">
            <a:spLocks noChangeArrowheads="1"/>
          </p:cNvSpPr>
          <p:nvPr/>
        </p:nvSpPr>
        <p:spPr bwMode="auto">
          <a:xfrm>
            <a:off x="595313" y="211296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R-type</a:t>
            </a:r>
            <a:endParaRPr lang="en-AU" sz="1800"/>
          </a:p>
        </p:txBody>
      </p:sp>
      <p:sp>
        <p:nvSpPr>
          <p:cNvPr id="302116" name="Text Box 36"/>
          <p:cNvSpPr txBox="1">
            <a:spLocks noChangeArrowheads="1"/>
          </p:cNvSpPr>
          <p:nvPr/>
        </p:nvSpPr>
        <p:spPr bwMode="auto">
          <a:xfrm>
            <a:off x="595313" y="2978150"/>
            <a:ext cx="8414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I-type</a:t>
            </a:r>
          </a:p>
          <a:p>
            <a:pPr algn="l"/>
            <a:r>
              <a:rPr lang="en-US" sz="1800" dirty="0" smtClean="0"/>
              <a:t>Load</a:t>
            </a:r>
          </a:p>
          <a:p>
            <a:pPr algn="l"/>
            <a:r>
              <a:rPr lang="en-US" dirty="0" smtClean="0"/>
              <a:t>Store</a:t>
            </a:r>
          </a:p>
          <a:p>
            <a:pPr algn="l"/>
            <a:r>
              <a:rPr lang="en-US" sz="1800" dirty="0" smtClean="0"/>
              <a:t>Branch</a:t>
            </a:r>
            <a:endParaRPr lang="en-AU" sz="1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7476466" y="5023839"/>
            <a:ext cx="1152525" cy="592137"/>
            <a:chOff x="1692275" y="4989513"/>
            <a:chExt cx="1152525" cy="592137"/>
          </a:xfrm>
        </p:grpSpPr>
        <p:sp>
          <p:nvSpPr>
            <p:cNvPr id="302118" name="AutoShape 38"/>
            <p:cNvSpPr>
              <a:spLocks/>
            </p:cNvSpPr>
            <p:nvPr/>
          </p:nvSpPr>
          <p:spPr bwMode="auto">
            <a:xfrm rot="-5400000">
              <a:off x="2196307" y="4485481"/>
              <a:ext cx="144462" cy="1152525"/>
            </a:xfrm>
            <a:prstGeom prst="leftBrace">
              <a:avLst>
                <a:gd name="adj1" fmla="val 664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21" name="Text Box 41"/>
            <p:cNvSpPr txBox="1">
              <a:spLocks noChangeArrowheads="1"/>
            </p:cNvSpPr>
            <p:nvPr/>
          </p:nvSpPr>
          <p:spPr bwMode="auto">
            <a:xfrm>
              <a:off x="1765300" y="5205413"/>
              <a:ext cx="1008063" cy="376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dirty="0" err="1"/>
                <a:t>opcode</a:t>
              </a:r>
              <a:endParaRPr lang="en-AU" sz="18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83430" y="4989513"/>
            <a:ext cx="1008062" cy="866775"/>
            <a:chOff x="2916238" y="4989513"/>
            <a:chExt cx="1008062" cy="866775"/>
          </a:xfrm>
        </p:grpSpPr>
        <p:sp>
          <p:nvSpPr>
            <p:cNvPr id="302119" name="AutoShape 39"/>
            <p:cNvSpPr>
              <a:spLocks/>
            </p:cNvSpPr>
            <p:nvPr/>
          </p:nvSpPr>
          <p:spPr bwMode="auto">
            <a:xfrm rot="-5400000">
              <a:off x="3384551" y="4594225"/>
              <a:ext cx="144462" cy="935037"/>
            </a:xfrm>
            <a:prstGeom prst="leftBrace">
              <a:avLst>
                <a:gd name="adj1" fmla="val 539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22" name="Text Box 42"/>
            <p:cNvSpPr txBox="1">
              <a:spLocks noChangeArrowheads="1"/>
            </p:cNvSpPr>
            <p:nvPr/>
          </p:nvSpPr>
          <p:spPr bwMode="auto">
            <a:xfrm>
              <a:off x="2916238" y="5205413"/>
              <a:ext cx="1008062" cy="650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dirty="0"/>
                <a:t>always read</a:t>
              </a:r>
              <a:endParaRPr lang="en-AU" sz="18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45102" y="2454036"/>
            <a:ext cx="1223963" cy="3573923"/>
            <a:chOff x="4998074" y="2505519"/>
            <a:chExt cx="1223963" cy="3573923"/>
          </a:xfrm>
        </p:grpSpPr>
        <p:sp>
          <p:nvSpPr>
            <p:cNvPr id="302124" name="Text Box 44"/>
            <p:cNvSpPr txBox="1">
              <a:spLocks noChangeArrowheads="1"/>
            </p:cNvSpPr>
            <p:nvPr/>
          </p:nvSpPr>
          <p:spPr bwMode="auto">
            <a:xfrm>
              <a:off x="4998074" y="5153930"/>
              <a:ext cx="1223963" cy="925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dirty="0"/>
                <a:t>write for R-type and </a:t>
              </a:r>
              <a:r>
                <a:rPr lang="en-US" sz="1800" dirty="0" smtClean="0"/>
                <a:t>load</a:t>
              </a:r>
              <a:endParaRPr lang="en-AU" sz="1800" dirty="0"/>
            </a:p>
          </p:txBody>
        </p:sp>
        <p:sp>
          <p:nvSpPr>
            <p:cNvPr id="302125" name="Line 45"/>
            <p:cNvSpPr>
              <a:spLocks noChangeShapeType="1"/>
            </p:cNvSpPr>
            <p:nvPr/>
          </p:nvSpPr>
          <p:spPr bwMode="auto">
            <a:xfrm flipH="1" flipV="1">
              <a:off x="5046166" y="3552344"/>
              <a:ext cx="535484" cy="15800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2126" name="Line 46"/>
            <p:cNvSpPr>
              <a:spLocks noChangeShapeType="1"/>
            </p:cNvSpPr>
            <p:nvPr/>
          </p:nvSpPr>
          <p:spPr bwMode="auto">
            <a:xfrm flipV="1">
              <a:off x="5653087" y="2505519"/>
              <a:ext cx="560214" cy="26268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Slide Number Placeholder 5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819845" y="3515972"/>
            <a:ext cx="1223963" cy="2524916"/>
            <a:chOff x="4998074" y="3552344"/>
            <a:chExt cx="1223963" cy="2524916"/>
          </a:xfrm>
        </p:grpSpPr>
        <p:sp>
          <p:nvSpPr>
            <p:cNvPr id="58" name="Text Box 44"/>
            <p:cNvSpPr txBox="1">
              <a:spLocks noChangeArrowheads="1"/>
            </p:cNvSpPr>
            <p:nvPr/>
          </p:nvSpPr>
          <p:spPr bwMode="auto">
            <a:xfrm>
              <a:off x="4998074" y="5153930"/>
              <a:ext cx="1223963" cy="9233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s</a:t>
              </a:r>
              <a:r>
                <a:rPr lang="en-US" sz="1800" dirty="0" smtClean="0"/>
                <a:t>ign-extended immediate</a:t>
              </a:r>
              <a:endParaRPr lang="en-AU" sz="1800" dirty="0"/>
            </a:p>
          </p:txBody>
        </p:sp>
        <p:sp>
          <p:nvSpPr>
            <p:cNvPr id="59" name="Line 45"/>
            <p:cNvSpPr>
              <a:spLocks noChangeShapeType="1"/>
            </p:cNvSpPr>
            <p:nvPr/>
          </p:nvSpPr>
          <p:spPr bwMode="auto">
            <a:xfrm flipH="1" flipV="1">
              <a:off x="5046166" y="3552344"/>
              <a:ext cx="535484" cy="15800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427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Implementing Jumps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727042"/>
            <a:ext cx="8270875" cy="3887788"/>
          </a:xfrm>
        </p:spPr>
        <p:txBody>
          <a:bodyPr/>
          <a:lstStyle/>
          <a:p>
            <a:r>
              <a:rPr lang="en-AU" dirty="0"/>
              <a:t>Jump uses word address</a:t>
            </a:r>
          </a:p>
          <a:p>
            <a:r>
              <a:rPr lang="en-AU" dirty="0"/>
              <a:t>Update PC with concatenation of</a:t>
            </a:r>
          </a:p>
          <a:p>
            <a:pPr lvl="1"/>
            <a:r>
              <a:rPr lang="en-AU" dirty="0"/>
              <a:t>Top 4 bits of old PC</a:t>
            </a:r>
          </a:p>
          <a:p>
            <a:pPr lvl="1"/>
            <a:r>
              <a:rPr lang="en-AU" dirty="0"/>
              <a:t>26-bit jump address</a:t>
            </a:r>
          </a:p>
          <a:p>
            <a:pPr lvl="1"/>
            <a:r>
              <a:rPr lang="en-AU" dirty="0" smtClean="0"/>
              <a:t>Shift left by two bits </a:t>
            </a:r>
            <a:endParaRPr lang="en-AU" dirty="0"/>
          </a:p>
          <a:p>
            <a:r>
              <a:rPr lang="en-AU" dirty="0"/>
              <a:t>Need an extra control signal decoded from </a:t>
            </a:r>
            <a:r>
              <a:rPr lang="en-AU" dirty="0" err="1"/>
              <a:t>opcode</a:t>
            </a:r>
            <a:endParaRPr lang="en-AU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835150" y="1189782"/>
            <a:ext cx="6913563" cy="773113"/>
            <a:chOff x="1156" y="890"/>
            <a:chExt cx="4355" cy="487"/>
          </a:xfrm>
        </p:grpSpPr>
        <p:sp>
          <p:nvSpPr>
            <p:cNvPr id="318469" name="Text Box 5"/>
            <p:cNvSpPr txBox="1">
              <a:spLocks noChangeArrowheads="1"/>
            </p:cNvSpPr>
            <p:nvPr/>
          </p:nvSpPr>
          <p:spPr bwMode="auto">
            <a:xfrm>
              <a:off x="1156" y="890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2</a:t>
              </a:r>
              <a:endParaRPr lang="en-AU" sz="2000"/>
            </a:p>
          </p:txBody>
        </p:sp>
        <p:sp>
          <p:nvSpPr>
            <p:cNvPr id="318472" name="Text Box 8"/>
            <p:cNvSpPr txBox="1">
              <a:spLocks noChangeArrowheads="1"/>
            </p:cNvSpPr>
            <p:nvPr/>
          </p:nvSpPr>
          <p:spPr bwMode="auto">
            <a:xfrm>
              <a:off x="1973" y="890"/>
              <a:ext cx="353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address</a:t>
              </a:r>
              <a:endParaRPr lang="en-AU" sz="2000"/>
            </a:p>
          </p:txBody>
        </p:sp>
        <p:sp>
          <p:nvSpPr>
            <p:cNvPr id="318473" name="Text Box 9"/>
            <p:cNvSpPr txBox="1">
              <a:spLocks noChangeArrowheads="1"/>
            </p:cNvSpPr>
            <p:nvPr/>
          </p:nvSpPr>
          <p:spPr bwMode="auto">
            <a:xfrm>
              <a:off x="1332" y="1165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318476" name="Text Box 12"/>
            <p:cNvSpPr txBox="1">
              <a:spLocks noChangeArrowheads="1"/>
            </p:cNvSpPr>
            <p:nvPr/>
          </p:nvSpPr>
          <p:spPr bwMode="auto">
            <a:xfrm>
              <a:off x="3560" y="1165"/>
              <a:ext cx="4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25:0</a:t>
              </a:r>
              <a:endParaRPr lang="en-AU"/>
            </a:p>
          </p:txBody>
        </p:sp>
      </p:grpSp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570917" y="1197338"/>
            <a:ext cx="1358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 smtClean="0"/>
              <a:t>Jump (MIPS)</a:t>
            </a:r>
            <a:endParaRPr lang="en-AU" sz="1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464868" y="2030674"/>
            <a:ext cx="129698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/>
              <a:t>OP code</a:t>
            </a:r>
            <a:endParaRPr lang="en-AU" sz="20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44849" y="2030674"/>
            <a:ext cx="5616575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address</a:t>
            </a:r>
            <a:endParaRPr lang="en-AU" sz="200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157052" y="2467237"/>
            <a:ext cx="5974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31</a:t>
            </a:r>
            <a:r>
              <a:rPr lang="en-US" dirty="0" smtClean="0"/>
              <a:t>:6</a:t>
            </a:r>
            <a:endParaRPr lang="en-AU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728319" y="2471197"/>
            <a:ext cx="647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5</a:t>
            </a:r>
            <a:r>
              <a:rPr lang="en-US" dirty="0"/>
              <a:t>:0</a:t>
            </a:r>
            <a:endParaRPr lang="en-AU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914196" y="2055392"/>
            <a:ext cx="524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Call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580936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3" name="Picture 5" descr="f04-1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</p:spPr>
      </p:pic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Datapath With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4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3" name="Picture 5" descr="f04-1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</p:spPr>
      </p:pic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Datapath With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096" y="1078349"/>
            <a:ext cx="2108541" cy="4049800"/>
          </a:xfrm>
          <a:prstGeom prst="rect">
            <a:avLst/>
          </a:prstGeom>
          <a:solidFill>
            <a:schemeClr val="bg1">
              <a:lumMod val="50000"/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6293" y="1078349"/>
            <a:ext cx="4807463" cy="1629505"/>
          </a:xfrm>
          <a:prstGeom prst="rect">
            <a:avLst/>
          </a:prstGeom>
          <a:solidFill>
            <a:schemeClr val="bg1">
              <a:lumMod val="50000"/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919" y="6302351"/>
            <a:ext cx="7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Fetch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Nios</a:t>
            </a:r>
            <a:r>
              <a:rPr lang="en-US" dirty="0" smtClean="0"/>
              <a:t> II Instruction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available </a:t>
            </a:r>
            <a:r>
              <a:rPr lang="en-US" dirty="0"/>
              <a:t>for download at: https://</a:t>
            </a:r>
            <a:r>
              <a:rPr lang="en-US" dirty="0" err="1"/>
              <a:t>www.altera.com</a:t>
            </a:r>
            <a:r>
              <a:rPr lang="en-US" dirty="0"/>
              <a:t>/content/dam/</a:t>
            </a:r>
            <a:r>
              <a:rPr lang="en-US" dirty="0" err="1"/>
              <a:t>altera</a:t>
            </a:r>
            <a:r>
              <a:rPr lang="en-US" dirty="0"/>
              <a:t>-www/global/</a:t>
            </a:r>
            <a:r>
              <a:rPr lang="en-US" dirty="0" err="1"/>
              <a:t>en_US</a:t>
            </a:r>
            <a:r>
              <a:rPr lang="en-US" dirty="0"/>
              <a:t>/</a:t>
            </a:r>
            <a:r>
              <a:rPr lang="en-US" dirty="0" err="1"/>
              <a:t>pdfs</a:t>
            </a:r>
            <a:r>
              <a:rPr lang="en-US" dirty="0"/>
              <a:t>/literature/</a:t>
            </a:r>
            <a:r>
              <a:rPr lang="en-US" dirty="0" err="1"/>
              <a:t>hb</a:t>
            </a:r>
            <a:r>
              <a:rPr lang="en-US" dirty="0"/>
              <a:t>/nios2/n2cpu_nii51017.pdf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3" name="Picture 5" descr="f04-1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</p:spPr>
      </p:pic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Datapath With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96069" y="2228588"/>
            <a:ext cx="2539834" cy="4253487"/>
          </a:xfrm>
          <a:prstGeom prst="rect">
            <a:avLst/>
          </a:prstGeom>
          <a:solidFill>
            <a:schemeClr val="bg1">
              <a:lumMod val="50000"/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919" y="6302351"/>
            <a:ext cx="145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Decode/Read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6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3" name="Picture 5" descr="f04-1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</p:spPr>
      </p:pic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Datapath With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3628" y="3570533"/>
            <a:ext cx="1281897" cy="2468221"/>
          </a:xfrm>
          <a:prstGeom prst="rect">
            <a:avLst/>
          </a:prstGeom>
          <a:solidFill>
            <a:schemeClr val="bg1">
              <a:lumMod val="50000"/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919" y="6302351"/>
            <a:ext cx="92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0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3" name="Picture 5" descr="f04-1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</p:spPr>
      </p:pic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Datapath With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81861" y="3594496"/>
            <a:ext cx="1281897" cy="2468221"/>
          </a:xfrm>
          <a:prstGeom prst="rect">
            <a:avLst/>
          </a:prstGeom>
          <a:solidFill>
            <a:schemeClr val="bg1">
              <a:lumMod val="50000"/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919" y="630235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Write-back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22545" y="3363483"/>
            <a:ext cx="1281897" cy="2468221"/>
          </a:xfrm>
          <a:prstGeom prst="rect">
            <a:avLst/>
          </a:prstGeom>
          <a:solidFill>
            <a:schemeClr val="bg1">
              <a:lumMod val="50000"/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3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4" name="Picture 6" descr="f04-19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</p:spPr>
      </p:pic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R-Type Instruction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6" name="Picture 6" descr="f04-20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</p:spPr>
      </p:pic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Load Instruction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8" name="Picture 6" descr="f04-2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</p:spPr>
      </p:pic>
      <p:sp>
        <p:nvSpPr>
          <p:cNvPr id="315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Branch-on-Equal Instruction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8" name="Picture 6" descr="f04-24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196975"/>
            <a:ext cx="6680200" cy="5243513"/>
          </a:xfrm>
          <a:prstGeom prst="rect">
            <a:avLst/>
          </a:prstGeom>
          <a:noFill/>
        </p:spPr>
      </p:pic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Datapath With Jumps Added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0452" y="5956699"/>
            <a:ext cx="9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Fig. 4.24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Performance Issues</a:t>
            </a:r>
            <a:endParaRPr lang="en-AU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/>
              <a:t>Longest delay determines clock period</a:t>
            </a:r>
          </a:p>
          <a:p>
            <a:pPr lvl="1"/>
            <a:r>
              <a:rPr lang="en-US" dirty="0"/>
              <a:t>Critical path: load instruction</a:t>
            </a:r>
          </a:p>
          <a:p>
            <a:pPr lvl="1"/>
            <a:r>
              <a:rPr lang="en-US" dirty="0"/>
              <a:t>Instruction memory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register file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ALU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data memory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register file</a:t>
            </a:r>
          </a:p>
          <a:p>
            <a:r>
              <a:rPr lang="en-US" dirty="0"/>
              <a:t>Not feasible to vary period for different instructions</a:t>
            </a:r>
          </a:p>
          <a:p>
            <a:r>
              <a:rPr lang="en-US" dirty="0"/>
              <a:t>Violates design principle</a:t>
            </a:r>
          </a:p>
          <a:p>
            <a:pPr lvl="1"/>
            <a:r>
              <a:rPr lang="en-US" dirty="0"/>
              <a:t>Making the common case </a:t>
            </a:r>
            <a:r>
              <a:rPr lang="en-US" dirty="0" smtClean="0"/>
              <a:t>fast (Amdahl’s Law)</a:t>
            </a:r>
            <a:endParaRPr lang="en-US" dirty="0"/>
          </a:p>
          <a:p>
            <a:r>
              <a:rPr lang="en-US" dirty="0"/>
              <a:t>We will improve performance by pipelining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5069"/>
            <a:ext cx="3560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R-Type: add $1, $2, $3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5" descr="f04-17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27" y="789587"/>
            <a:ext cx="8589909" cy="5936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7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5069"/>
            <a:ext cx="3751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-Type: </a:t>
            </a:r>
            <a:r>
              <a:rPr lang="en-US" sz="2800" dirty="0" err="1" smtClean="0">
                <a:solidFill>
                  <a:srgbClr val="FF0000"/>
                </a:solidFill>
              </a:rPr>
              <a:t>addi</a:t>
            </a:r>
            <a:r>
              <a:rPr lang="en-US" sz="2800" dirty="0" smtClean="0">
                <a:solidFill>
                  <a:srgbClr val="FF0000"/>
                </a:solidFill>
              </a:rPr>
              <a:t> $1, $2, 0x10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5" descr="f04-17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27" y="789587"/>
            <a:ext cx="8589909" cy="5936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8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Format: R-Type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74329"/>
          </a:xfrm>
        </p:spPr>
        <p:txBody>
          <a:bodyPr>
            <a:normAutofit/>
          </a:bodyPr>
          <a:lstStyle/>
          <a:p>
            <a:r>
              <a:rPr lang="en-US" dirty="0" smtClean="0"/>
              <a:t>MIPS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Nios</a:t>
            </a:r>
            <a:r>
              <a:rPr lang="en-US" dirty="0" smtClean="0"/>
              <a:t> II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Add R4, R3, R2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19250" y="2146380"/>
            <a:ext cx="6913563" cy="773113"/>
            <a:chOff x="703" y="981"/>
            <a:chExt cx="4355" cy="487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0</a:t>
              </a:r>
              <a:endParaRPr lang="en-AU" sz="20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rs</a:t>
              </a:r>
              <a:endParaRPr lang="en-AU" sz="200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rt</a:t>
              </a:r>
              <a:endParaRPr lang="en-AU" sz="200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rd</a:t>
              </a:r>
              <a:endParaRPr lang="en-AU" sz="200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shamt</a:t>
              </a:r>
              <a:endParaRPr lang="en-AU" sz="20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funct</a:t>
              </a:r>
              <a:endParaRPr lang="en-AU" sz="200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79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488" y="1256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5:0</a:t>
              </a:r>
              <a:endParaRPr lang="en-AU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650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25:21</a:t>
              </a:r>
              <a:endParaRPr lang="en-AU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33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20:16</a:t>
              </a:r>
              <a:endParaRPr lang="en-AU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01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15:11</a:t>
              </a:r>
              <a:endParaRPr lang="en-AU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727" y="1256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10:6</a:t>
              </a:r>
              <a:endParaRPr lang="en-AU"/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602087" y="4051262"/>
            <a:ext cx="1296988" cy="4159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Rsrc1</a:t>
            </a:r>
            <a:endParaRPr lang="en-AU" sz="2000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899074" y="4051262"/>
            <a:ext cx="1237395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Rsrc2</a:t>
            </a:r>
            <a:endParaRPr lang="en-AU" sz="2000" dirty="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136469" y="4051263"/>
            <a:ext cx="1252955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Rdst</a:t>
            </a:r>
            <a:endParaRPr lang="en-AU" sz="2000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389425" y="4051263"/>
            <a:ext cx="1746919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OPX</a:t>
            </a:r>
            <a:endParaRPr lang="en-AU" sz="2000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881487" y="44878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31:</a:t>
            </a:r>
            <a:r>
              <a:rPr lang="en-US" dirty="0" smtClean="0"/>
              <a:t>27</a:t>
            </a:r>
            <a:endParaRPr lang="en-AU" dirty="0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105450" y="44878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26:22</a:t>
            </a:r>
            <a:endParaRPr lang="en-AU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454827" y="44878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21:17</a:t>
            </a:r>
            <a:endParaRPr lang="en-AU" dirty="0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013311" y="4487825"/>
            <a:ext cx="5974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16:</a:t>
            </a:r>
            <a:r>
              <a:rPr lang="en-US" dirty="0"/>
              <a:t>6</a:t>
            </a:r>
            <a:endParaRPr lang="en-AU" dirty="0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151528" y="4060555"/>
            <a:ext cx="1379892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OP code</a:t>
            </a:r>
            <a:endParaRPr lang="en-AU" sz="2000" dirty="0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7596560" y="4497119"/>
            <a:ext cx="480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:0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46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5284"/>
            <a:ext cx="3675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-Type: </a:t>
            </a:r>
            <a:r>
              <a:rPr lang="en-US" sz="2800" dirty="0" err="1" smtClean="0">
                <a:solidFill>
                  <a:srgbClr val="FF0000"/>
                </a:solidFill>
              </a:rPr>
              <a:t>beq</a:t>
            </a:r>
            <a:r>
              <a:rPr lang="en-US" sz="2800" dirty="0" smtClean="0">
                <a:solidFill>
                  <a:srgbClr val="FF0000"/>
                </a:solidFill>
              </a:rPr>
              <a:t> $1, $2, 0x20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5" descr="f04-17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27" y="789587"/>
            <a:ext cx="8589909" cy="5936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0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5284"/>
            <a:ext cx="2985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-Type: </a:t>
            </a:r>
            <a:r>
              <a:rPr lang="en-US" sz="2800" dirty="0" err="1" smtClean="0">
                <a:solidFill>
                  <a:srgbClr val="FF0000"/>
                </a:solidFill>
              </a:rPr>
              <a:t>lw</a:t>
            </a:r>
            <a:r>
              <a:rPr lang="en-US" sz="2800" dirty="0" smtClean="0">
                <a:solidFill>
                  <a:srgbClr val="FF0000"/>
                </a:solidFill>
              </a:rPr>
              <a:t> $1, 4($2)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5" descr="f04-17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27" y="789587"/>
            <a:ext cx="8589909" cy="5936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789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Format: I-Type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743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MIPS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Nios</a:t>
            </a:r>
            <a:r>
              <a:rPr lang="en-US" dirty="0" smtClean="0"/>
              <a:t> II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ddi</a:t>
            </a:r>
            <a:r>
              <a:rPr lang="en-US" dirty="0" smtClean="0"/>
              <a:t> R4, R3, 0x10, </a:t>
            </a:r>
            <a:r>
              <a:rPr lang="en-US" dirty="0" err="1" smtClean="0"/>
              <a:t>ldw</a:t>
            </a:r>
            <a:r>
              <a:rPr lang="en-US" dirty="0" smtClean="0"/>
              <a:t> R5, 4(R4), </a:t>
            </a:r>
            <a:r>
              <a:rPr lang="en-US" dirty="0" err="1" smtClean="0"/>
              <a:t>beq</a:t>
            </a:r>
            <a:r>
              <a:rPr lang="en-US" dirty="0" smtClean="0"/>
              <a:t> R0, R1,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8" name="Group 26"/>
          <p:cNvGrpSpPr>
            <a:grpSpLocks/>
          </p:cNvGrpSpPr>
          <p:nvPr/>
        </p:nvGrpSpPr>
        <p:grpSpPr bwMode="auto">
          <a:xfrm>
            <a:off x="1619250" y="2332579"/>
            <a:ext cx="6913563" cy="773112"/>
            <a:chOff x="884" y="981"/>
            <a:chExt cx="4355" cy="487"/>
          </a:xfrm>
        </p:grpSpPr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err="1" smtClean="0"/>
                <a:t>opcode</a:t>
              </a:r>
              <a:endParaRPr lang="en-AU" sz="2000" dirty="0"/>
            </a:p>
          </p:txBody>
        </p: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rs</a:t>
              </a:r>
              <a:endParaRPr lang="en-AU" sz="2000"/>
            </a:p>
          </p:txBody>
        </p:sp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rt</a:t>
              </a:r>
              <a:endParaRPr lang="en-AU" sz="2000"/>
            </a:p>
          </p:txBody>
        </p:sp>
        <p:sp>
          <p:nvSpPr>
            <p:cNvPr id="42" name="Text Box 30"/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address</a:t>
              </a:r>
              <a:endParaRPr lang="en-AU" sz="2000"/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25:21</a:t>
              </a:r>
              <a:endParaRPr lang="en-AU"/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20:16</a:t>
              </a:r>
              <a:endParaRPr lang="en-AU"/>
            </a:p>
          </p:txBody>
        </p:sp>
        <p:sp>
          <p:nvSpPr>
            <p:cNvPr id="46" name="Text Box 34"/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15:0</a:t>
              </a:r>
              <a:endParaRPr lang="en-AU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619250" y="4553341"/>
            <a:ext cx="6905952" cy="806449"/>
            <a:chOff x="1619250" y="3068637"/>
            <a:chExt cx="6905952" cy="806449"/>
          </a:xfrm>
        </p:grpSpPr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619250" y="3068637"/>
              <a:ext cx="1296988" cy="4159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dirty="0" err="1" smtClean="0"/>
                <a:t>Rsrc</a:t>
              </a:r>
              <a:endParaRPr lang="en-AU" sz="2000" dirty="0"/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2916238" y="3068637"/>
              <a:ext cx="1079500" cy="4159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dirty="0" err="1" smtClean="0"/>
                <a:t>Rdst</a:t>
              </a:r>
              <a:endParaRPr lang="en-AU" sz="2000" dirty="0"/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7445702" y="3068637"/>
              <a:ext cx="1079500" cy="4159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OP code</a:t>
              </a:r>
              <a:endParaRPr lang="en-AU" sz="2000" dirty="0"/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3993906" y="3068637"/>
              <a:ext cx="3457575" cy="4159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/>
                <a:t>Immediate Operand</a:t>
              </a:r>
              <a:endParaRPr lang="en-AU" sz="2000" dirty="0"/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1898650" y="3505199"/>
              <a:ext cx="7143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31:</a:t>
              </a:r>
              <a:r>
                <a:rPr lang="en-US" dirty="0" smtClean="0"/>
                <a:t>27</a:t>
              </a:r>
              <a:endParaRPr lang="en-AU" dirty="0"/>
            </a:p>
          </p:txBody>
        </p:sp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3122613" y="3505199"/>
              <a:ext cx="7143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26:22</a:t>
              </a:r>
              <a:endParaRPr lang="en-AU" dirty="0"/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5559656" y="3505199"/>
              <a:ext cx="5974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21:6</a:t>
              </a:r>
              <a:endParaRPr lang="en-AU" dirty="0"/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7544248" y="3505199"/>
              <a:ext cx="4804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:</a:t>
              </a:r>
              <a:r>
                <a:rPr lang="en-US" dirty="0"/>
                <a:t>0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1783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Format: J- or call-Type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74329"/>
          </a:xfrm>
        </p:spPr>
        <p:txBody>
          <a:bodyPr>
            <a:normAutofit/>
          </a:bodyPr>
          <a:lstStyle/>
          <a:p>
            <a:r>
              <a:rPr lang="en-US" dirty="0" smtClean="0"/>
              <a:t>MIPS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Nios</a:t>
            </a:r>
            <a:r>
              <a:rPr lang="en-US" dirty="0" smtClean="0"/>
              <a:t> II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j</a:t>
            </a:r>
            <a:r>
              <a:rPr lang="en-US" dirty="0" smtClean="0"/>
              <a:t> label, call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9" name="Group 14"/>
          <p:cNvGrpSpPr>
            <a:grpSpLocks/>
          </p:cNvGrpSpPr>
          <p:nvPr/>
        </p:nvGrpSpPr>
        <p:grpSpPr bwMode="auto">
          <a:xfrm>
            <a:off x="1629182" y="2168858"/>
            <a:ext cx="6913563" cy="773113"/>
            <a:chOff x="1156" y="890"/>
            <a:chExt cx="4355" cy="487"/>
          </a:xfrm>
        </p:grpSpPr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1156" y="890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0x02</a:t>
              </a:r>
              <a:endParaRPr lang="en-AU" sz="2000" dirty="0"/>
            </a:p>
          </p:txBody>
        </p:sp>
        <p:sp>
          <p:nvSpPr>
            <p:cNvPr id="61" name="Text Box 8"/>
            <p:cNvSpPr txBox="1">
              <a:spLocks noChangeArrowheads="1"/>
            </p:cNvSpPr>
            <p:nvPr/>
          </p:nvSpPr>
          <p:spPr bwMode="auto">
            <a:xfrm>
              <a:off x="1973" y="890"/>
              <a:ext cx="353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address</a:t>
              </a:r>
              <a:endParaRPr lang="en-AU" sz="2000"/>
            </a:p>
          </p:txBody>
        </p:sp>
        <p:sp>
          <p:nvSpPr>
            <p:cNvPr id="62" name="Text Box 9"/>
            <p:cNvSpPr txBox="1">
              <a:spLocks noChangeArrowheads="1"/>
            </p:cNvSpPr>
            <p:nvPr/>
          </p:nvSpPr>
          <p:spPr bwMode="auto">
            <a:xfrm>
              <a:off x="1332" y="1165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3560" y="1165"/>
              <a:ext cx="4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25:0</a:t>
              </a:r>
              <a:endParaRPr lang="en-AU"/>
            </a:p>
          </p:txBody>
        </p:sp>
      </p:grp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759721" y="2176414"/>
            <a:ext cx="685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 smtClean="0"/>
              <a:t>Jump</a:t>
            </a:r>
            <a:endParaRPr lang="en-AU" sz="1800" dirty="0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7276066" y="4025437"/>
            <a:ext cx="129698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0x00</a:t>
            </a:r>
            <a:endParaRPr lang="en-AU" sz="2000" dirty="0"/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1656047" y="4025437"/>
            <a:ext cx="5616575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address</a:t>
            </a:r>
            <a:endParaRPr lang="en-AU" sz="2000"/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3968250" y="4462000"/>
            <a:ext cx="5974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31</a:t>
            </a:r>
            <a:r>
              <a:rPr lang="en-US" dirty="0" smtClean="0"/>
              <a:t>:6</a:t>
            </a:r>
            <a:endParaRPr lang="en-AU" dirty="0"/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7539517" y="4465960"/>
            <a:ext cx="647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5</a:t>
            </a:r>
            <a:r>
              <a:rPr lang="en-US" dirty="0"/>
              <a:t>:0</a:t>
            </a:r>
            <a:endParaRPr lang="en-AU" dirty="0"/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725394" y="4050155"/>
            <a:ext cx="524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Call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77508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5822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jmp</a:t>
            </a:r>
            <a:r>
              <a:rPr lang="en-US" dirty="0" smtClean="0"/>
              <a:t> R3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r-type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-type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j-type</a:t>
            </a:r>
          </a:p>
          <a:p>
            <a:pPr marL="0" indent="0">
              <a:buNone/>
            </a:pPr>
            <a:r>
              <a:rPr lang="en-US" dirty="0" smtClean="0"/>
              <a:t>Encoding: </a:t>
            </a:r>
            <a:r>
              <a:rPr lang="en-US" b="1" dirty="0" smtClean="0">
                <a:solidFill>
                  <a:srgbClr val="000090"/>
                </a:solidFill>
              </a:rPr>
              <a:t>00011</a:t>
            </a:r>
            <a:r>
              <a:rPr lang="en-US" dirty="0" smtClean="0"/>
              <a:t> 00000 00000 </a:t>
            </a:r>
            <a:r>
              <a:rPr lang="en-US" b="1" dirty="0" smtClean="0"/>
              <a:t>00 1101 00000 </a:t>
            </a:r>
            <a:r>
              <a:rPr lang="en-US" b="1" dirty="0" smtClean="0">
                <a:solidFill>
                  <a:srgbClr val="FF0000"/>
                </a:solidFill>
              </a:rPr>
              <a:t>111010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324"/>
            <a:ext cx="9144000" cy="183252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81394" y="2797258"/>
            <a:ext cx="2368231" cy="978224"/>
            <a:chOff x="5681394" y="2797258"/>
            <a:chExt cx="2368231" cy="978224"/>
          </a:xfrm>
        </p:grpSpPr>
        <p:sp>
          <p:nvSpPr>
            <p:cNvPr id="6" name="Right Brace 5"/>
            <p:cNvSpPr/>
            <p:nvPr/>
          </p:nvSpPr>
          <p:spPr>
            <a:xfrm rot="16200000">
              <a:off x="6590889" y="2316746"/>
              <a:ext cx="549241" cy="2368231"/>
            </a:xfrm>
            <a:prstGeom prst="rightBrac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22235" y="2797258"/>
              <a:ext cx="707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OPX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293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9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Datapath</a:t>
            </a:r>
            <a:r>
              <a:rPr lang="en-US" dirty="0" smtClean="0"/>
              <a:t> Illustrations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98253"/>
          </a:xfrm>
        </p:spPr>
        <p:txBody>
          <a:bodyPr/>
          <a:lstStyle/>
          <a:p>
            <a:r>
              <a:rPr lang="en-US" dirty="0" smtClean="0"/>
              <a:t>Assume MIPS instruction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90888" y="2094897"/>
            <a:ext cx="6913563" cy="773113"/>
            <a:chOff x="703" y="981"/>
            <a:chExt cx="4355" cy="487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0</a:t>
              </a:r>
              <a:endParaRPr lang="en-AU" sz="20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rs</a:t>
              </a:r>
              <a:endParaRPr lang="en-AU" sz="200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rt</a:t>
              </a:r>
              <a:endParaRPr lang="en-AU" sz="200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rd</a:t>
              </a:r>
              <a:endParaRPr lang="en-AU" sz="200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shamt</a:t>
              </a:r>
              <a:endParaRPr lang="en-AU" sz="20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funct</a:t>
              </a:r>
              <a:endParaRPr lang="en-AU" sz="200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79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488" y="1256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5:0</a:t>
              </a:r>
              <a:endParaRPr lang="en-AU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650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25:21</a:t>
              </a:r>
              <a:endParaRPr lang="en-AU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33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20:16</a:t>
              </a:r>
              <a:endParaRPr lang="en-AU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01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15:11</a:t>
              </a:r>
              <a:endParaRPr lang="en-AU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727" y="1256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10:6</a:t>
              </a:r>
              <a:endParaRPr lang="en-AU"/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1790890" y="3327917"/>
            <a:ext cx="6913563" cy="773112"/>
            <a:chOff x="884" y="981"/>
            <a:chExt cx="4355" cy="487"/>
          </a:xfrm>
        </p:grpSpPr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err="1" smtClean="0"/>
                <a:t>opcode</a:t>
              </a:r>
              <a:endParaRPr lang="en-AU" sz="2000" dirty="0"/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rs</a:t>
              </a:r>
              <a:endParaRPr lang="en-AU" sz="2000"/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rt</a:t>
              </a:r>
              <a:endParaRPr lang="en-AU" sz="2000"/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address</a:t>
              </a:r>
              <a:endParaRPr lang="en-AU" sz="2000"/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25:21</a:t>
              </a:r>
              <a:endParaRPr lang="en-AU"/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20:16</a:t>
              </a:r>
              <a:endParaRPr lang="en-AU"/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15:0</a:t>
              </a:r>
              <a:endParaRPr lang="en-AU"/>
            </a:p>
          </p:txBody>
        </p:sp>
      </p:grp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1783658" y="4657203"/>
            <a:ext cx="6913563" cy="773113"/>
            <a:chOff x="1156" y="890"/>
            <a:chExt cx="4355" cy="487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1156" y="890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/>
                <a:t>0x02</a:t>
              </a:r>
              <a:endParaRPr lang="en-AU" sz="2000" dirty="0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973" y="890"/>
              <a:ext cx="353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address</a:t>
              </a:r>
              <a:endParaRPr lang="en-AU" sz="2000"/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1332" y="1165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3560" y="1165"/>
              <a:ext cx="4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25:0</a:t>
              </a:r>
              <a:endParaRPr lang="en-AU"/>
            </a:p>
          </p:txBody>
        </p:sp>
      </p:grp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938588" y="3398866"/>
            <a:ext cx="731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I-type</a:t>
            </a: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919349" y="2126896"/>
            <a:ext cx="798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R</a:t>
            </a:r>
            <a:r>
              <a:rPr lang="en-US" dirty="0" smtClean="0"/>
              <a:t>-type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934440" y="4681849"/>
            <a:ext cx="746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J</a:t>
            </a:r>
            <a:r>
              <a:rPr lang="en-US" dirty="0" smtClean="0"/>
              <a:t>-type</a:t>
            </a:r>
          </a:p>
        </p:txBody>
      </p:sp>
    </p:spTree>
    <p:extLst>
      <p:ext uri="{BB962C8B-B14F-4D97-AF65-F5344CB8AC3E}">
        <p14:creationId xmlns:p14="http://schemas.microsoft.com/office/powerpoint/2010/main" val="204844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RISC </a:t>
            </a:r>
            <a:r>
              <a:rPr lang="en-US" dirty="0" err="1" smtClean="0"/>
              <a:t>Datapath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305800" cy="48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Instruction </a:t>
            </a:r>
            <a:r>
              <a:rPr lang="en-US" sz="3200" dirty="0" smtClean="0"/>
              <a:t>Execution: </a:t>
            </a:r>
            <a:br>
              <a:rPr lang="en-US" sz="3200" dirty="0" smtClean="0"/>
            </a:br>
            <a:r>
              <a:rPr lang="en-US" sz="3200" dirty="0" smtClean="0"/>
              <a:t>General Considerations</a:t>
            </a:r>
            <a:endParaRPr lang="en-AU" sz="32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Classical von-Neumann architecture: Each instruction </a:t>
            </a:r>
            <a:r>
              <a:rPr lang="en-US" sz="2800" u="sng" dirty="0" smtClean="0"/>
              <a:t>read from the memory, decoded, and executed </a:t>
            </a:r>
            <a:r>
              <a:rPr lang="en-US" sz="2800" dirty="0" smtClean="0"/>
              <a:t>according to its meaning. </a:t>
            </a:r>
          </a:p>
          <a:p>
            <a:pPr lvl="1"/>
            <a:r>
              <a:rPr lang="en-US" sz="2400" dirty="0" smtClean="0"/>
              <a:t>The program counter “remembers” current point in program execution.</a:t>
            </a:r>
          </a:p>
          <a:p>
            <a:pPr lvl="1"/>
            <a:r>
              <a:rPr lang="en-US" sz="2400" dirty="0" smtClean="0"/>
              <a:t>Additional </a:t>
            </a:r>
            <a:r>
              <a:rPr lang="en-US" sz="2400" u="sng" dirty="0" smtClean="0"/>
              <a:t>access(es) to the memory </a:t>
            </a:r>
            <a:r>
              <a:rPr lang="en-US" sz="2400" dirty="0" smtClean="0"/>
              <a:t>may be necessary during the execution because of instructions like </a:t>
            </a:r>
            <a:r>
              <a:rPr lang="en-US" sz="2400" dirty="0" err="1" smtClean="0"/>
              <a:t>ldw</a:t>
            </a:r>
            <a:r>
              <a:rPr lang="en-US" sz="2400" dirty="0" smtClean="0"/>
              <a:t> and </a:t>
            </a:r>
            <a:r>
              <a:rPr lang="en-US" sz="2400" dirty="0" err="1" smtClean="0"/>
              <a:t>stw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u="sng" dirty="0" smtClean="0"/>
              <a:t>Datapath components must be selected </a:t>
            </a:r>
            <a:r>
              <a:rPr lang="en-US" sz="2400" dirty="0" smtClean="0"/>
              <a:t>to accommodate different </a:t>
            </a:r>
            <a:r>
              <a:rPr lang="en-US" sz="2400" i="1" dirty="0" smtClean="0"/>
              <a:t>types </a:t>
            </a:r>
            <a:r>
              <a:rPr lang="en-US" sz="2400" dirty="0" smtClean="0"/>
              <a:t>of instructions</a:t>
            </a:r>
          </a:p>
          <a:p>
            <a:pPr lvl="1"/>
            <a:r>
              <a:rPr lang="en-US" sz="2400" dirty="0" smtClean="0"/>
              <a:t>Datapath complexity also depends on whether </a:t>
            </a:r>
            <a:r>
              <a:rPr lang="en-US" sz="2400" u="sng" dirty="0" smtClean="0"/>
              <a:t>every instruction must complete in one clock cycle or more </a:t>
            </a:r>
            <a:r>
              <a:rPr lang="en-US" sz="2400" dirty="0" smtClean="0"/>
              <a:t>– very little flexibility in sharing components when all work must be done in one clock cycle.</a:t>
            </a:r>
          </a:p>
          <a:p>
            <a:endParaRPr lang="en-US" sz="2800" dirty="0" smtClean="0"/>
          </a:p>
          <a:p>
            <a:pPr lvl="1"/>
            <a:endParaRPr lang="en-US" sz="2000" dirty="0"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1178-9F4C-1942-B70E-0DD3441F2B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sz="1600" dirty="0" smtClean="0">
            <a:solidFill>
              <a:schemeClr val="tx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5049</TotalTime>
  <Words>1204</Words>
  <Application>Microsoft Macintosh PowerPoint</Application>
  <PresentationFormat>On-screen Show (4:3)</PresentationFormat>
  <Paragraphs>379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Nios II Instruction Set</vt:lpstr>
      <vt:lpstr>Instruction Format: R-Type</vt:lpstr>
      <vt:lpstr>Instruction Format: I-Type</vt:lpstr>
      <vt:lpstr>Instruction Format: J- or call-Type</vt:lpstr>
      <vt:lpstr>Example Instruction</vt:lpstr>
      <vt:lpstr>Datapath Illustrations</vt:lpstr>
      <vt:lpstr>Simple RISC Datapath</vt:lpstr>
      <vt:lpstr>Instruction Execution:  General Considerations</vt:lpstr>
      <vt:lpstr>Five Stages of Instruction Execution</vt:lpstr>
      <vt:lpstr>Single-cycle Design</vt:lpstr>
      <vt:lpstr>Single-Cycle Design: Constraint and Initial Architectural Choices</vt:lpstr>
      <vt:lpstr>Full Datapath</vt:lpstr>
      <vt:lpstr>ALU Control</vt:lpstr>
      <vt:lpstr>The Main Control Unit</vt:lpstr>
      <vt:lpstr>The Main Control Unit</vt:lpstr>
      <vt:lpstr>Implementing Jumps</vt:lpstr>
      <vt:lpstr>Datapath With Control</vt:lpstr>
      <vt:lpstr>Datapath With Control</vt:lpstr>
      <vt:lpstr>Datapath With Control</vt:lpstr>
      <vt:lpstr>Datapath With Control</vt:lpstr>
      <vt:lpstr>Datapath With Control</vt:lpstr>
      <vt:lpstr>R-Type Instruction</vt:lpstr>
      <vt:lpstr>Load Instruction</vt:lpstr>
      <vt:lpstr>Branch-on-Equal Instruction</vt:lpstr>
      <vt:lpstr>Datapath With Jumps Added</vt:lpstr>
      <vt:lpstr>Performance Issues</vt:lpstr>
      <vt:lpstr>PowerPoint Presentation</vt:lpstr>
      <vt:lpstr>PowerPoint Presentation</vt:lpstr>
      <vt:lpstr>PowerPoint Presentation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230, Spring 2009 Computer Organization</dc:title>
  <dc:creator>Sharad Seth</dc:creator>
  <cp:lastModifiedBy>Witawas Srisa-an</cp:lastModifiedBy>
  <cp:revision>342</cp:revision>
  <dcterms:created xsi:type="dcterms:W3CDTF">2012-02-29T19:15:06Z</dcterms:created>
  <dcterms:modified xsi:type="dcterms:W3CDTF">2016-10-31T14:22:11Z</dcterms:modified>
</cp:coreProperties>
</file>