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20.xml" ContentType="application/vnd.openxmlformats-officedocument.presentationml.notesSlide+xml"/>
  <Override PartName="/ppt/embeddings/oleObject5.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1" r:id="rId1"/>
  </p:sldMasterIdLst>
  <p:notesMasterIdLst>
    <p:notesMasterId r:id="rId82"/>
  </p:notesMasterIdLst>
  <p:handoutMasterIdLst>
    <p:handoutMasterId r:id="rId83"/>
  </p:handoutMasterIdLst>
  <p:sldIdLst>
    <p:sldId id="286" r:id="rId2"/>
    <p:sldId id="355" r:id="rId3"/>
    <p:sldId id="394" r:id="rId4"/>
    <p:sldId id="395" r:id="rId5"/>
    <p:sldId id="396" r:id="rId6"/>
    <p:sldId id="399" r:id="rId7"/>
    <p:sldId id="397" r:id="rId8"/>
    <p:sldId id="287" r:id="rId9"/>
    <p:sldId id="321" r:id="rId10"/>
    <p:sldId id="288" r:id="rId11"/>
    <p:sldId id="290" r:id="rId12"/>
    <p:sldId id="291" r:id="rId13"/>
    <p:sldId id="292" r:id="rId14"/>
    <p:sldId id="293" r:id="rId15"/>
    <p:sldId id="294" r:id="rId16"/>
    <p:sldId id="398" r:id="rId17"/>
    <p:sldId id="295" r:id="rId18"/>
    <p:sldId id="296" r:id="rId19"/>
    <p:sldId id="330" r:id="rId20"/>
    <p:sldId id="331" r:id="rId21"/>
    <p:sldId id="297" r:id="rId22"/>
    <p:sldId id="298" r:id="rId23"/>
    <p:sldId id="299" r:id="rId24"/>
    <p:sldId id="300" r:id="rId25"/>
    <p:sldId id="301" r:id="rId26"/>
    <p:sldId id="302" r:id="rId27"/>
    <p:sldId id="345" r:id="rId28"/>
    <p:sldId id="346" r:id="rId29"/>
    <p:sldId id="400" r:id="rId30"/>
    <p:sldId id="347" r:id="rId31"/>
    <p:sldId id="348" r:id="rId32"/>
    <p:sldId id="349" r:id="rId33"/>
    <p:sldId id="350" r:id="rId34"/>
    <p:sldId id="332" r:id="rId35"/>
    <p:sldId id="333" r:id="rId36"/>
    <p:sldId id="353" r:id="rId37"/>
    <p:sldId id="368" r:id="rId38"/>
    <p:sldId id="369" r:id="rId39"/>
    <p:sldId id="354" r:id="rId40"/>
    <p:sldId id="322" r:id="rId41"/>
    <p:sldId id="303" r:id="rId42"/>
    <p:sldId id="304" r:id="rId43"/>
    <p:sldId id="305" r:id="rId44"/>
    <p:sldId id="306" r:id="rId45"/>
    <p:sldId id="307" r:id="rId46"/>
    <p:sldId id="308" r:id="rId47"/>
    <p:sldId id="309" r:id="rId48"/>
    <p:sldId id="310" r:id="rId49"/>
    <p:sldId id="311" r:id="rId50"/>
    <p:sldId id="312" r:id="rId51"/>
    <p:sldId id="351" r:id="rId52"/>
    <p:sldId id="352" r:id="rId53"/>
    <p:sldId id="366" r:id="rId54"/>
    <p:sldId id="367" r:id="rId55"/>
    <p:sldId id="372" r:id="rId56"/>
    <p:sldId id="373" r:id="rId57"/>
    <p:sldId id="374" r:id="rId58"/>
    <p:sldId id="382" r:id="rId59"/>
    <p:sldId id="383" r:id="rId60"/>
    <p:sldId id="384" r:id="rId61"/>
    <p:sldId id="375" r:id="rId62"/>
    <p:sldId id="376" r:id="rId63"/>
    <p:sldId id="378" r:id="rId64"/>
    <p:sldId id="379" r:id="rId65"/>
    <p:sldId id="380" r:id="rId66"/>
    <p:sldId id="381" r:id="rId67"/>
    <p:sldId id="390" r:id="rId68"/>
    <p:sldId id="391" r:id="rId69"/>
    <p:sldId id="392" r:id="rId70"/>
    <p:sldId id="393" r:id="rId71"/>
    <p:sldId id="356" r:id="rId72"/>
    <p:sldId id="357" r:id="rId73"/>
    <p:sldId id="358" r:id="rId74"/>
    <p:sldId id="359" r:id="rId75"/>
    <p:sldId id="360" r:id="rId76"/>
    <p:sldId id="365" r:id="rId77"/>
    <p:sldId id="361" r:id="rId78"/>
    <p:sldId id="362" r:id="rId79"/>
    <p:sldId id="363" r:id="rId80"/>
    <p:sldId id="364" r:id="rId8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B4EFF"/>
    <a:srgbClr val="5EDBFF"/>
    <a:srgbClr val="57EE3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93" autoAdjust="0"/>
    <p:restoredTop sz="75424" autoAdjust="0"/>
  </p:normalViewPr>
  <p:slideViewPr>
    <p:cSldViewPr>
      <p:cViewPr varScale="1">
        <p:scale>
          <a:sx n="97" d="100"/>
          <a:sy n="97" d="100"/>
        </p:scale>
        <p:origin x="-1152"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6" d="100"/>
        <a:sy n="76" d="100"/>
      </p:scale>
      <p:origin x="0" y="2792"/>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handoutMaster" Target="handoutMasters/handout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4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971B715-5D0B-4FB5-8639-C9211F4532B0}" type="slidenum">
              <a:rPr lang="en-US"/>
              <a:pPr>
                <a:defRPr/>
              </a:pPr>
              <a:t>‹#›</a:t>
            </a:fld>
            <a:endParaRPr lang="en-US"/>
          </a:p>
        </p:txBody>
      </p:sp>
    </p:spTree>
    <p:extLst>
      <p:ext uri="{BB962C8B-B14F-4D97-AF65-F5344CB8AC3E}">
        <p14:creationId xmlns:p14="http://schemas.microsoft.com/office/powerpoint/2010/main" val="40800519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DC1C307-0275-410F-B6DB-E7F5197B9261}" type="slidenum">
              <a:rPr lang="en-US"/>
              <a:pPr>
                <a:defRPr/>
              </a:pPr>
              <a:t>‹#›</a:t>
            </a:fld>
            <a:endParaRPr lang="en-US"/>
          </a:p>
        </p:txBody>
      </p:sp>
    </p:spTree>
    <p:extLst>
      <p:ext uri="{BB962C8B-B14F-4D97-AF65-F5344CB8AC3E}">
        <p14:creationId xmlns:p14="http://schemas.microsoft.com/office/powerpoint/2010/main" val="3534128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0305CE8-95DC-481C-9B87-F7EE429025D2}" type="slidenum">
              <a:rPr lang="en-US" smtClean="0"/>
              <a:pPr/>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page table per active</a:t>
            </a:r>
            <a:r>
              <a:rPr lang="en-US" baseline="0" dirty="0" smtClean="0"/>
              <a:t> program. In addition to the base register, there might be a limit register to limit the size of the table. As with caches, we have the Valid and Modified control bits. Additional bits may indicate read/write permissions, especially if there is sharing of code or data between two active programs. One may have the write permission while the other may have only the read permission.</a:t>
            </a:r>
          </a:p>
          <a:p>
            <a:endParaRPr lang="en-US" baseline="0" dirty="0" smtClean="0"/>
          </a:p>
          <a:p>
            <a:r>
              <a:rPr lang="en-US" baseline="0" dirty="0" smtClean="0"/>
              <a:t>Copy-back is like write-back. There is no analog for write-through because it would be too expensive here, given the relative access times of of the main memory and the disk.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46</a:t>
            </a:fld>
            <a:endParaRPr lang="en-US"/>
          </a:p>
        </p:txBody>
      </p:sp>
    </p:spTree>
    <p:extLst>
      <p:ext uri="{BB962C8B-B14F-4D97-AF65-F5344CB8AC3E}">
        <p14:creationId xmlns:p14="http://schemas.microsoft.com/office/powerpoint/2010/main" val="323287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the translation process works.</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47</a:t>
            </a:fld>
            <a:endParaRPr lang="en-US"/>
          </a:p>
        </p:txBody>
      </p:sp>
    </p:spTree>
    <p:extLst>
      <p:ext uri="{BB962C8B-B14F-4D97-AF65-F5344CB8AC3E}">
        <p14:creationId xmlns:p14="http://schemas.microsoft.com/office/powerpoint/2010/main" val="293039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virtual memory, every address reference</a:t>
            </a:r>
            <a:r>
              <a:rPr lang="en-US" baseline="0" dirty="0" smtClean="0"/>
              <a:t> must be looked up at least twice to perform the two address translations: from virtual to physical and from physical to cache (the latter may involve cascading through the cache hierarchy, involving more look ups). This is too high a price to pay, particularly since the page tables can be very large and only a small portion might actually reside in fast caches. </a:t>
            </a:r>
          </a:p>
          <a:p>
            <a:endParaRPr lang="en-US" baseline="0" dirty="0" smtClean="0"/>
          </a:p>
          <a:p>
            <a:r>
              <a:rPr lang="en-US" baseline="0" dirty="0" smtClean="0"/>
              <a:t>The solution is to use a cache to store the most recent virtual to physical translations. This cache is called the TLB. It may be fully associative or have a high degree of associativity. For this reason, it must be relatively small.</a:t>
            </a:r>
          </a:p>
          <a:p>
            <a:endParaRPr lang="en-US" baseline="0" dirty="0" smtClean="0"/>
          </a:p>
          <a:p>
            <a:r>
              <a:rPr lang="en-US" baseline="0" dirty="0" smtClean="0"/>
              <a:t>The TLB must be updated whenever the information is not found in the TLB. </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48</a:t>
            </a:fld>
            <a:endParaRPr lang="en-US"/>
          </a:p>
        </p:txBody>
      </p:sp>
    </p:spTree>
    <p:extLst>
      <p:ext uri="{BB962C8B-B14F-4D97-AF65-F5344CB8AC3E}">
        <p14:creationId xmlns:p14="http://schemas.microsoft.com/office/powerpoint/2010/main" val="2030263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 If the elements are stored in the column major order, then, in the first </a:t>
            </a:r>
            <a:r>
              <a:rPr lang="en-US" dirty="0" err="1" smtClean="0"/>
              <a:t>i</a:t>
            </a:r>
            <a:r>
              <a:rPr lang="en-US" dirty="0" smtClean="0"/>
              <a:t> loop there will be a page fault for accessing A[1,j] for all j but no other pag</a:t>
            </a:r>
            <a:r>
              <a:rPr lang="en-US" baseline="0" dirty="0" smtClean="0"/>
              <a:t>e faults. There will be no page fault for the second for loop because the array elements in the column is already in memory. Hence a total of 1K page faults, yielding a time of 1.024 s.</a:t>
            </a:r>
          </a:p>
          <a:p>
            <a:endParaRPr lang="en-US" baseline="0" dirty="0" smtClean="0"/>
          </a:p>
          <a:p>
            <a:r>
              <a:rPr lang="en-US" baseline="0" dirty="0" smtClean="0"/>
              <a:t>Q2: If the elements are stored in the row-major order then every access of A[</a:t>
            </a:r>
            <a:r>
              <a:rPr lang="en-US" baseline="0" dirty="0" err="1" smtClean="0"/>
              <a:t>i,j</a:t>
            </a:r>
            <a:r>
              <a:rPr lang="en-US" baseline="0" dirty="0" smtClean="0"/>
              <a:t>] (for all values of </a:t>
            </a:r>
            <a:r>
              <a:rPr lang="en-US" baseline="0" dirty="0" err="1" smtClean="0"/>
              <a:t>i</a:t>
            </a:r>
            <a:r>
              <a:rPr lang="en-US" baseline="0" dirty="0" smtClean="0"/>
              <a:t>, and j) will result in a page fault in both the loops. Hence the processing time will be 2M*10ms = </a:t>
            </a:r>
            <a:r>
              <a:rPr lang="en-US" baseline="0" smtClean="0"/>
              <a:t>5.8 hours.</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53</a:t>
            </a:fld>
            <a:endParaRPr lang="en-US"/>
          </a:p>
        </p:txBody>
      </p:sp>
    </p:spTree>
    <p:extLst>
      <p:ext uri="{BB962C8B-B14F-4D97-AF65-F5344CB8AC3E}">
        <p14:creationId xmlns:p14="http://schemas.microsoft.com/office/powerpoint/2010/main" val="1523957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Q3: For row major order, the first access to the element A[i,1], will result in a page fault that brings in the whole row </a:t>
            </a:r>
            <a:r>
              <a:rPr lang="en-US" dirty="0" err="1" smtClean="0"/>
              <a:t>i</a:t>
            </a:r>
            <a:r>
              <a:rPr lang="en-US" baseline="0" dirty="0" smtClean="0"/>
              <a:t> into the memory, hence there will be no further page faults in the subsequent iterations of the j loop. Thus, for each value of </a:t>
            </a:r>
            <a:r>
              <a:rPr lang="en-US" baseline="0" dirty="0" err="1" smtClean="0"/>
              <a:t>i</a:t>
            </a:r>
            <a:r>
              <a:rPr lang="en-US" baseline="0" dirty="0" smtClean="0"/>
              <a:t> in the top and bottom halves, there will be a page fault. Hence, a total of 2K page faults. Ignoring processing time, the total time is 2K*10 </a:t>
            </a:r>
            <a:r>
              <a:rPr lang="en-US" baseline="0" dirty="0" err="1" smtClean="0"/>
              <a:t>ms</a:t>
            </a:r>
            <a:r>
              <a:rPr lang="en-US" baseline="0" dirty="0" smtClean="0"/>
              <a:t> = 2.408 s</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54</a:t>
            </a:fld>
            <a:endParaRPr lang="en-US"/>
          </a:p>
        </p:txBody>
      </p:sp>
    </p:spTree>
    <p:extLst>
      <p:ext uri="{BB962C8B-B14F-4D97-AF65-F5344CB8AC3E}">
        <p14:creationId xmlns:p14="http://schemas.microsoft.com/office/powerpoint/2010/main" val="2081984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already discussed the processor-memory interface as consisting of three kinds of signals, data, address, and control. The memory may operate without a clock (asynchronously) or with a clock (synchronous). In either case, the access time refers to how long it takes to complete a word or byte transfer. Random access implies that this time is essentially independent of which memory word or byte is being addressed.</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55</a:t>
            </a:fld>
            <a:endParaRPr lang="en-US"/>
          </a:p>
        </p:txBody>
      </p:sp>
    </p:spTree>
    <p:extLst>
      <p:ext uri="{BB962C8B-B14F-4D97-AF65-F5344CB8AC3E}">
        <p14:creationId xmlns:p14="http://schemas.microsoft.com/office/powerpoint/2010/main" val="1953274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t>
            </a:r>
            <a:r>
              <a:rPr lang="en-US" baseline="0" dirty="0" smtClean="0"/>
              <a:t> relations on the dimensions of the memory in terms of the widths of address and data bus widths are shown.</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56</a:t>
            </a:fld>
            <a:endParaRPr lang="en-US"/>
          </a:p>
        </p:txBody>
      </p:sp>
    </p:spTree>
    <p:extLst>
      <p:ext uri="{BB962C8B-B14F-4D97-AF65-F5344CB8AC3E}">
        <p14:creationId xmlns:p14="http://schemas.microsoft.com/office/powerpoint/2010/main" val="4075977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Physically,</a:t>
            </a:r>
            <a:r>
              <a:rPr lang="en-US" baseline="0" dirty="0" smtClean="0"/>
              <a:t> the standard arrangement of cells on a chip is 2D array. The number of rows and columns are are determined by the </a:t>
            </a:r>
            <a:r>
              <a:rPr lang="en-US" baseline="0" dirty="0" err="1" smtClean="0"/>
              <a:t>desireto</a:t>
            </a:r>
            <a:r>
              <a:rPr lang="en-US" baseline="0" dirty="0" smtClean="0"/>
              <a:t> keep close-to-a square aspect ratio, i.e. the number of rows is equal to the number of columns, whereas, the word size is determined by the processor architecture, hence cells per row is typically not the same as the numbers of bits per processor words. The number of columns would typically be much larger than the word size. The row and column operation is not entirely symmetric. The row decoder selects all the cells in a particular row, i.e. many words are selected. The column address connects to a mux that selects the desired word out of all the bit lines selected by the row decoder. The sense/write circuits interface the internals bit lines to the external data I/O pins on the chip. </a:t>
            </a:r>
          </a:p>
          <a:p>
            <a:endParaRPr lang="en-US" baseline="0" dirty="0" smtClean="0"/>
          </a:p>
          <a:p>
            <a:r>
              <a:rPr lang="en-US" baseline="0" dirty="0" smtClean="0"/>
              <a:t>Control signals would typically include at least one R/W-bar line to indicate read (1) or write (0)  operation and a chip select line to allow the chip to be selected for access (read and write) only when the data request falls within the chip. This allows a systematic way of creating larger memories by hierarchical selection of chips.  </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57</a:t>
            </a:fld>
            <a:endParaRPr lang="en-US"/>
          </a:p>
        </p:txBody>
      </p:sp>
    </p:spTree>
    <p:extLst>
      <p:ext uri="{BB962C8B-B14F-4D97-AF65-F5344CB8AC3E}">
        <p14:creationId xmlns:p14="http://schemas.microsoft.com/office/powerpoint/2010/main" val="1721127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internally, there are two bit lines (true</a:t>
            </a:r>
            <a:r>
              <a:rPr lang="en-US" baseline="0" dirty="0" smtClean="0"/>
              <a:t> and false) per bit. These carry complementary signals. Externally, these are encoded into a single line. From this picture, it is possible to figure out how the number of pins relate to the specification of the chip.</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59</a:t>
            </a:fld>
            <a:endParaRPr lang="en-US"/>
          </a:p>
        </p:txBody>
      </p:sp>
    </p:spTree>
    <p:extLst>
      <p:ext uri="{BB962C8B-B14F-4D97-AF65-F5344CB8AC3E}">
        <p14:creationId xmlns:p14="http://schemas.microsoft.com/office/powerpoint/2010/main" val="2629284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a:t>
            </a:r>
            <a:r>
              <a:rPr lang="en-US" baseline="0" dirty="0" smtClean="0"/>
              <a:t> logic schematics, meant for human communication, assume power and ground pins and don’t show them explicitly. Hence to the 13 pins shown, we must add two more to get the correct count of 15 pins.</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60</a:t>
            </a:fld>
            <a:endParaRPr lang="en-US"/>
          </a:p>
        </p:txBody>
      </p:sp>
    </p:spTree>
    <p:extLst>
      <p:ext uri="{BB962C8B-B14F-4D97-AF65-F5344CB8AC3E}">
        <p14:creationId xmlns:p14="http://schemas.microsoft.com/office/powerpoint/2010/main" val="366127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2</a:t>
            </a:fld>
            <a:endParaRPr lang="en-US"/>
          </a:p>
        </p:txBody>
      </p:sp>
    </p:spTree>
    <p:extLst>
      <p:ext uri="{BB962C8B-B14F-4D97-AF65-F5344CB8AC3E}">
        <p14:creationId xmlns:p14="http://schemas.microsoft.com/office/powerpoint/2010/main" val="1085010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65</a:t>
            </a:fld>
            <a:endParaRPr lang="en-US"/>
          </a:p>
        </p:txBody>
      </p:sp>
    </p:spTree>
    <p:extLst>
      <p:ext uri="{BB962C8B-B14F-4D97-AF65-F5344CB8AC3E}">
        <p14:creationId xmlns:p14="http://schemas.microsoft.com/office/powerpoint/2010/main" val="2327746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32Mx8 = 256M bits = 16Kx16K</a:t>
            </a:r>
            <a:r>
              <a:rPr lang="en-US" baseline="0" dirty="0" smtClean="0"/>
              <a:t> bits. This is a byte addressable chip, </a:t>
            </a:r>
            <a:r>
              <a:rPr lang="en-US" baseline="0" dirty="0" err="1" smtClean="0"/>
              <a:t>i.e</a:t>
            </a:r>
            <a:r>
              <a:rPr lang="en-US" baseline="0" dirty="0" smtClean="0"/>
              <a:t> there are 8 data-in and data-out lines. Row decoder selects 16,348 cells, i.e. 2048 bytes that include the specific byte addressed by the full address. The column address selects the correct byte among these. The bit size of row and column select lines follows from these calculation. </a:t>
            </a:r>
          </a:p>
          <a:p>
            <a:endParaRPr lang="en-US" baseline="0" dirty="0" smtClean="0"/>
          </a:p>
          <a:p>
            <a:r>
              <a:rPr lang="en-US" baseline="0" dirty="0" smtClean="0"/>
              <a:t>DRAMs requires refresh of rows periodically. Reading a DRAM cell is a destructive process, discharging the cell and thus erasing its content. Hence reading is always followed by writing the data just read back into the cell. This is called refreshing the cell, i.e. it is fully recharged after the refresh. As the DRAM cells lose charge over a matter for milliseconds, they must be periodically refreshed.</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67</a:t>
            </a:fld>
            <a:endParaRPr lang="en-US"/>
          </a:p>
        </p:txBody>
      </p:sp>
    </p:spTree>
    <p:extLst>
      <p:ext uri="{BB962C8B-B14F-4D97-AF65-F5344CB8AC3E}">
        <p14:creationId xmlns:p14="http://schemas.microsoft.com/office/powerpoint/2010/main" val="1637307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desire to reduce the number of pins in a large memory chips is reflected in time multiplexing of the row and column select</a:t>
            </a:r>
            <a:r>
              <a:rPr lang="en-US" baseline="0" dirty="0" smtClean="0"/>
              <a:t> lines. These are latched  so that they are available even if the external address-line signals change in value. The number of pins with and without time multiplexing can be calculated as follows:</a:t>
            </a:r>
          </a:p>
          <a:p>
            <a:r>
              <a:rPr lang="en-US" baseline="0" dirty="0" smtClean="0"/>
              <a:t>  with: max(14,11) for address + 2 for row and column select lines + 2 for CS and R/W-bar) + 8  for bidirectional data lines + 2 for power and ground = 28 pins</a:t>
            </a:r>
          </a:p>
          <a:p>
            <a:r>
              <a:rPr lang="en-US" baseline="0" dirty="0" smtClean="0"/>
              <a:t> without: 14+11+ the rest = 28+11 = 39 pins. </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68</a:t>
            </a:fld>
            <a:endParaRPr lang="en-US"/>
          </a:p>
        </p:txBody>
      </p:sp>
    </p:spTree>
    <p:extLst>
      <p:ext uri="{BB962C8B-B14F-4D97-AF65-F5344CB8AC3E}">
        <p14:creationId xmlns:p14="http://schemas.microsoft.com/office/powerpoint/2010/main" val="2410098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A5645F-4FA4-4FF7-A572-D9B7E8FB52C4}" type="slidenum">
              <a:rPr lang="en-US" smtClean="0"/>
              <a:pPr/>
              <a:t>76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9872A89C-97E8-48FA-B249-A7159E09723C}" type="datetime3">
              <a:rPr lang="en-AU"/>
              <a:pPr/>
              <a:t>27 August 2013</a:t>
            </a:fld>
            <a:endParaRPr lang="en-AU"/>
          </a:p>
        </p:txBody>
      </p:sp>
      <p:sp>
        <p:nvSpPr>
          <p:cNvPr id="6" name="Rectangle 6"/>
          <p:cNvSpPr>
            <a:spLocks noGrp="1" noChangeArrowheads="1"/>
          </p:cNvSpPr>
          <p:nvPr>
            <p:ph type="ftr" sz="quarter" idx="4"/>
          </p:nvPr>
        </p:nvSpPr>
        <p:spPr>
          <a:ln/>
        </p:spPr>
        <p:txBody>
          <a:bodyPr/>
          <a:lstStyle/>
          <a:p>
            <a:r>
              <a:rPr lang="en-AU"/>
              <a:t>Chapter 5 — Large and Fast: Exploiting Memory Hierarchy</a:t>
            </a:r>
          </a:p>
        </p:txBody>
      </p:sp>
      <p:sp>
        <p:nvSpPr>
          <p:cNvPr id="7" name="Rectangle 7"/>
          <p:cNvSpPr>
            <a:spLocks noGrp="1" noChangeArrowheads="1"/>
          </p:cNvSpPr>
          <p:nvPr>
            <p:ph type="sldNum" sz="quarter" idx="5"/>
          </p:nvPr>
        </p:nvSpPr>
        <p:spPr>
          <a:ln/>
        </p:spPr>
        <p:txBody>
          <a:bodyPr/>
          <a:lstStyle/>
          <a:p>
            <a:fld id="{F73B30F4-CE59-41FB-BB09-8E8262EF8B77}" type="slidenum">
              <a:rPr lang="en-AU"/>
              <a:pPr/>
              <a:t>9</a:t>
            </a:fld>
            <a:endParaRPr lang="en-AU"/>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A5645F-4FA4-4FF7-A572-D9B7E8FB52C4}" type="slidenum">
              <a:rPr lang="en-US" smtClean="0"/>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early days of computing,</a:t>
            </a:r>
            <a:r>
              <a:rPr lang="en-US" baseline="0" dirty="0" smtClean="0"/>
              <a:t> when memory capacity was at a premium, programmers would do the memory management manually by loading overlays of memory blocks needed at any particular time of execution. Automatic memory management by the OS removed this burden from the programmers. Now, even with much larger capacities, memory management is still very relevant not only for being able to run a large program (or many active programs) that don’t fit in memory, but also to protect concurrently resident programs from intruding into one another’s physical space. That is, another important function of memory management is protection of data in memory. </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41</a:t>
            </a:fld>
            <a:endParaRPr lang="en-US"/>
          </a:p>
        </p:txBody>
      </p:sp>
    </p:spTree>
    <p:extLst>
      <p:ext uri="{BB962C8B-B14F-4D97-AF65-F5344CB8AC3E}">
        <p14:creationId xmlns:p14="http://schemas.microsoft.com/office/powerpoint/2010/main" val="298701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conceptual similarity with the</a:t>
            </a:r>
            <a:r>
              <a:rPr lang="en-US" baseline="0" dirty="0" smtClean="0"/>
              <a:t> cache is apparent from this description: both involve address translation (from physical main memory address to cache address in one case and from virtual to physical in the other case), detection of hit vs. miss and the consequent actions. The last bullet also points to a significant difference: physical addresses map to a unique block (for directly mapped caches) or to a unique set of a small (k) number of blocks for k-way set-associative caches. An arbitrary mapping allows much greater flexibility in the placement of pages (bigger than cache blocks by an order or more of magnitude) from the disk to the main memory – it would be akin to the fully-associative cache where a main-memory block can go any where in the cache. The difference is that large fully associative caches are very expensive to build in hardware, hence caches are rarely fully associative. The virtual address mapping, on the other hand, is implemented in software by means of table lookup, so it is feasible in terms of cost, although not in terms of access time. We will see soon why short access time is important here also and how it is achieved.</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42</a:t>
            </a:fld>
            <a:endParaRPr lang="en-US"/>
          </a:p>
        </p:txBody>
      </p:sp>
    </p:spTree>
    <p:extLst>
      <p:ext uri="{BB962C8B-B14F-4D97-AF65-F5344CB8AC3E}">
        <p14:creationId xmlns:p14="http://schemas.microsoft.com/office/powerpoint/2010/main" val="249603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 functions related to implementing the</a:t>
            </a:r>
            <a:r>
              <a:rPr lang="en-US" baseline="0" dirty="0" smtClean="0"/>
              <a:t> virtual memory abstraction are integrated into the MMU: address mapping, OS-service invocation in case of a page  fault, and keeping the dynamically changing page-table information up-to-date.</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43</a:t>
            </a:fld>
            <a:endParaRPr lang="en-US"/>
          </a:p>
        </p:txBody>
      </p:sp>
    </p:spTree>
    <p:extLst>
      <p:ext uri="{BB962C8B-B14F-4D97-AF65-F5344CB8AC3E}">
        <p14:creationId xmlns:p14="http://schemas.microsoft.com/office/powerpoint/2010/main" val="4053135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common picture in which caches are physically mapped – i.e.</a:t>
            </a:r>
            <a:r>
              <a:rPr lang="en-US" baseline="0" dirty="0" smtClean="0"/>
              <a:t> the processor address references are first translated from virtual to physical before being used for referencing caches and higher (slower) levels of the memory hierarchy. Note that MMU mapping provides the physical memory address if there is hit and disk page address when there is a miss (here called a </a:t>
            </a:r>
            <a:r>
              <a:rPr lang="en-US" i="1" baseline="0" dirty="0" smtClean="0"/>
              <a:t>page fault</a:t>
            </a:r>
            <a:r>
              <a:rPr lang="en-US" i="0" baseline="0" dirty="0" smtClean="0"/>
              <a:t>).</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44</a:t>
            </a:fld>
            <a:endParaRPr lang="en-US"/>
          </a:p>
        </p:txBody>
      </p:sp>
    </p:spTree>
    <p:extLst>
      <p:ext uri="{BB962C8B-B14F-4D97-AF65-F5344CB8AC3E}">
        <p14:creationId xmlns:p14="http://schemas.microsoft.com/office/powerpoint/2010/main" val="1656032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we divided the physical address into two parts (block#,</a:t>
            </a:r>
            <a:r>
              <a:rPr lang="en-US" baseline="0" dirty="0" smtClean="0"/>
              <a:t> block-offset) for cache mapping, here we divide the virtual address similarly and translation uses only the upper part (VPN).</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45</a:t>
            </a:fld>
            <a:endParaRPr lang="en-US"/>
          </a:p>
        </p:txBody>
      </p:sp>
    </p:spTree>
    <p:extLst>
      <p:ext uri="{BB962C8B-B14F-4D97-AF65-F5344CB8AC3E}">
        <p14:creationId xmlns:p14="http://schemas.microsoft.com/office/powerpoint/2010/main" val="2978566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Memory Hierarchy</a:t>
            </a:r>
            <a:endParaRPr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Memory Hierarchy</a:t>
            </a:r>
            <a:endParaRPr lang="en-US"/>
          </a:p>
        </p:txBody>
      </p:sp>
      <p:sp>
        <p:nvSpPr>
          <p:cNvPr id="6" name="Slide Number Placeholder 5"/>
          <p:cNvSpPr>
            <a:spLocks noGrp="1"/>
          </p:cNvSpPr>
          <p:nvPr>
            <p:ph type="sldNum" sz="quarter" idx="12"/>
          </p:nvPr>
        </p:nvSpPr>
        <p:spPr/>
        <p:txBody>
          <a:bodyPr/>
          <a:lstStyle/>
          <a:p>
            <a:pPr>
              <a:defRPr/>
            </a:pPr>
            <a:fld id="{9A0170C5-DDE7-4AE5-80E8-9B3378CF0ED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r>
              <a:rPr lang="en-US" smtClean="0"/>
              <a:t>Memory Hierarchy</a:t>
            </a:r>
            <a:endParaRPr lang="en-US"/>
          </a:p>
        </p:txBody>
      </p:sp>
      <p:sp>
        <p:nvSpPr>
          <p:cNvPr id="6" name="Slide Number Placeholder 5"/>
          <p:cNvSpPr>
            <a:spLocks noGrp="1"/>
          </p:cNvSpPr>
          <p:nvPr>
            <p:ph type="sldNum" sz="quarter" idx="12"/>
          </p:nvPr>
        </p:nvSpPr>
        <p:spPr/>
        <p:txBody>
          <a:bodyPr/>
          <a:lstStyle/>
          <a:p>
            <a:pPr>
              <a:defRPr/>
            </a:pPr>
            <a:fld id="{52B0A104-1CBA-47DD-8C3E-57E61629C9F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Memory Hierarchy</a:t>
            </a:r>
            <a:endParaRPr lang="en-US"/>
          </a:p>
        </p:txBody>
      </p:sp>
      <p:sp>
        <p:nvSpPr>
          <p:cNvPr id="6" name="Slide Number Placeholder 5"/>
          <p:cNvSpPr>
            <a:spLocks noGrp="1"/>
          </p:cNvSpPr>
          <p:nvPr>
            <p:ph type="sldNum" sz="quarter" idx="12"/>
          </p:nvPr>
        </p:nvSpPr>
        <p:spPr/>
        <p:txBody>
          <a:bodyPr/>
          <a:lstStyle/>
          <a:p>
            <a:pPr>
              <a:defRPr/>
            </a:pPr>
            <a:fld id="{1B87F03E-4105-4E1D-B5F9-E249E5F2AD8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Memory Hierarchy</a:t>
            </a:r>
            <a:endParaRPr lang="en-US"/>
          </a:p>
        </p:txBody>
      </p:sp>
      <p:sp>
        <p:nvSpPr>
          <p:cNvPr id="6" name="Slide Number Placeholder 5"/>
          <p:cNvSpPr>
            <a:spLocks noGrp="1"/>
          </p:cNvSpPr>
          <p:nvPr>
            <p:ph type="sldNum" sz="quarter" idx="12"/>
          </p:nvPr>
        </p:nvSpPr>
        <p:spPr/>
        <p:txBody>
          <a:bodyPr/>
          <a:lstStyle/>
          <a:p>
            <a:pPr>
              <a:defRPr/>
            </a:pPr>
            <a:fld id="{B5E2BDE4-BF5C-4859-BBC8-7B2AEED203C2}"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Memory Hierarchy</a:t>
            </a:r>
            <a:endParaRPr lang="en-US"/>
          </a:p>
        </p:txBody>
      </p:sp>
      <p:sp>
        <p:nvSpPr>
          <p:cNvPr id="7" name="Slide Number Placeholder 6"/>
          <p:cNvSpPr>
            <a:spLocks noGrp="1"/>
          </p:cNvSpPr>
          <p:nvPr>
            <p:ph type="sldNum" sz="quarter" idx="12"/>
          </p:nvPr>
        </p:nvSpPr>
        <p:spPr/>
        <p:txBody>
          <a:bodyPr/>
          <a:lstStyle/>
          <a:p>
            <a:pPr>
              <a:defRPr/>
            </a:pPr>
            <a:fld id="{A2688D99-5C0C-4E82-B3A5-BE45B5D26AA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Memory Hierarchy</a:t>
            </a:r>
            <a:endParaRPr lang="en-US"/>
          </a:p>
        </p:txBody>
      </p:sp>
      <p:sp>
        <p:nvSpPr>
          <p:cNvPr id="9" name="Slide Number Placeholder 8"/>
          <p:cNvSpPr>
            <a:spLocks noGrp="1"/>
          </p:cNvSpPr>
          <p:nvPr>
            <p:ph type="sldNum" sz="quarter" idx="12"/>
          </p:nvPr>
        </p:nvSpPr>
        <p:spPr/>
        <p:txBody>
          <a:bodyPr/>
          <a:lstStyle/>
          <a:p>
            <a:pPr>
              <a:defRPr/>
            </a:pPr>
            <a:fld id="{34DAC355-249A-485B-BFA3-3E4224A5D3C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Memory Hierarchy</a:t>
            </a:r>
            <a:endParaRPr lang="en-US"/>
          </a:p>
        </p:txBody>
      </p:sp>
      <p:sp>
        <p:nvSpPr>
          <p:cNvPr id="5" name="Slide Number Placeholder 4"/>
          <p:cNvSpPr>
            <a:spLocks noGrp="1"/>
          </p:cNvSpPr>
          <p:nvPr>
            <p:ph type="sldNum" sz="quarter" idx="12"/>
          </p:nvPr>
        </p:nvSpPr>
        <p:spPr/>
        <p:txBody>
          <a:bodyPr/>
          <a:lstStyle/>
          <a:p>
            <a:pPr>
              <a:defRPr/>
            </a:pPr>
            <a:fld id="{40549B1F-AF97-4D52-A02B-427AFD2D156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Memory Hierarchy</a:t>
            </a:r>
            <a:endParaRPr lang="en-US"/>
          </a:p>
        </p:txBody>
      </p:sp>
      <p:sp>
        <p:nvSpPr>
          <p:cNvPr id="4" name="Slide Number Placeholder 3"/>
          <p:cNvSpPr>
            <a:spLocks noGrp="1"/>
          </p:cNvSpPr>
          <p:nvPr>
            <p:ph type="sldNum" sz="quarter" idx="12"/>
          </p:nvPr>
        </p:nvSpPr>
        <p:spPr/>
        <p:txBody>
          <a:bodyPr/>
          <a:lstStyle/>
          <a:p>
            <a:pPr>
              <a:defRPr/>
            </a:pPr>
            <a:fld id="{3B57CC44-C092-41E8-A092-604E81FF02E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Memory Hierarchy</a:t>
            </a:r>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r>
              <a:rPr lang="en-US" smtClean="0"/>
              <a:t>Memory Hierarchy</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63E5E76F-4251-45D3-8B3C-B563A850935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1"/>
            <a:ext cx="9143999" cy="13716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5" name="Footer Placeholder 4"/>
          <p:cNvSpPr>
            <a:spLocks noGrp="1"/>
          </p:cNvSpPr>
          <p:nvPr>
            <p:ph type="ftr" sz="quarter" idx="3"/>
          </p:nvPr>
        </p:nvSpPr>
        <p:spPr>
          <a:xfrm>
            <a:off x="2640597" y="6477000"/>
            <a:ext cx="4827003" cy="22860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r>
              <a:rPr lang="en-US" smtClean="0"/>
              <a:t>Memory Hierarchy</a:t>
            </a:r>
            <a:endParaRPr lang="en-US" dirty="0"/>
          </a:p>
        </p:txBody>
      </p:sp>
      <p:sp>
        <p:nvSpPr>
          <p:cNvPr id="6" name="Slide Number Placeholder 5"/>
          <p:cNvSpPr>
            <a:spLocks noGrp="1"/>
          </p:cNvSpPr>
          <p:nvPr>
            <p:ph type="sldNum" sz="quarter" idx="4"/>
          </p:nvPr>
        </p:nvSpPr>
        <p:spPr>
          <a:xfrm>
            <a:off x="7696200"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A4C417F4-B224-4D2A-8947-F1991C3E045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ibm.com/smarterplanet/us/en/business_analytics/article/cognitive_computing.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4.emf"/><Relationship Id="rId5" Type="http://schemas.openxmlformats.org/officeDocument/2006/relationships/oleObject" Target="../embeddings/oleObject2.bin"/><Relationship Id="rId6"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oleObject" Target="../embeddings/oleObject4.bin"/><Relationship Id="rId7" Type="http://schemas.openxmlformats.org/officeDocument/2006/relationships/image" Target="../media/image25.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29.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oleObject" Target="../embeddings/oleObject5.bin"/><Relationship Id="rId8" Type="http://schemas.openxmlformats.org/officeDocument/2006/relationships/image" Target="../media/image25.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0.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62000"/>
            <a:ext cx="7772400" cy="990600"/>
          </a:xfrm>
        </p:spPr>
        <p:txBody>
          <a:bodyPr>
            <a:normAutofit fontScale="90000"/>
          </a:bodyPr>
          <a:lstStyle/>
          <a:p>
            <a:r>
              <a:rPr lang="en-US" dirty="0" smtClean="0"/>
              <a:t>CSCE 230, </a:t>
            </a:r>
            <a:r>
              <a:rPr lang="en-US" dirty="0" smtClean="0"/>
              <a:t>Fall </a:t>
            </a:r>
            <a:r>
              <a:rPr lang="en-US" dirty="0" smtClean="0"/>
              <a:t>2013</a:t>
            </a:r>
            <a:br>
              <a:rPr lang="en-US" dirty="0" smtClean="0"/>
            </a:br>
            <a:r>
              <a:rPr lang="en-US" dirty="0" smtClean="0">
                <a:solidFill>
                  <a:schemeClr val="tx1"/>
                </a:solidFill>
                <a:latin typeface="Calibri" charset="0"/>
              </a:rPr>
              <a:t>Chapter 8</a:t>
            </a:r>
            <a:br>
              <a:rPr lang="en-US" dirty="0" smtClean="0">
                <a:solidFill>
                  <a:schemeClr val="tx1"/>
                </a:solidFill>
                <a:latin typeface="Calibri" charset="0"/>
              </a:rPr>
            </a:br>
            <a:r>
              <a:rPr lang="en-US" dirty="0" smtClean="0">
                <a:solidFill>
                  <a:schemeClr val="tx1"/>
                </a:solidFill>
                <a:latin typeface="Calibri" charset="0"/>
              </a:rPr>
              <a:t>Memory Hierarchy</a:t>
            </a:r>
            <a:r>
              <a:rPr lang="en-US" dirty="0">
                <a:solidFill>
                  <a:schemeClr val="tx1"/>
                </a:solidFill>
                <a:latin typeface="Calibri" charset="0"/>
              </a:rPr>
              <a:t/>
            </a:r>
            <a:br>
              <a:rPr lang="en-US" dirty="0">
                <a:solidFill>
                  <a:schemeClr val="tx1"/>
                </a:solidFill>
                <a:latin typeface="Calibri" charset="0"/>
              </a:rPr>
            </a:br>
            <a:endParaRPr lang="en-US" dirty="0" smtClean="0"/>
          </a:p>
        </p:txBody>
      </p:sp>
      <p:sp>
        <p:nvSpPr>
          <p:cNvPr id="3075" name="Rectangle 3"/>
          <p:cNvSpPr>
            <a:spLocks noGrp="1" noChangeArrowheads="1"/>
          </p:cNvSpPr>
          <p:nvPr>
            <p:ph type="subTitle" idx="1"/>
          </p:nvPr>
        </p:nvSpPr>
        <p:spPr>
          <a:xfrm>
            <a:off x="1219200" y="3886200"/>
            <a:ext cx="6400800" cy="1016000"/>
          </a:xfrm>
        </p:spPr>
        <p:txBody>
          <a:bodyPr/>
          <a:lstStyle/>
          <a:p>
            <a:pPr eaLnBrk="1" hangingPunct="1"/>
            <a:r>
              <a:rPr lang="en-US" dirty="0" smtClean="0"/>
              <a:t>Mehmet Can Vuran, Instructor</a:t>
            </a:r>
          </a:p>
          <a:p>
            <a:pPr eaLnBrk="1" hangingPunct="1"/>
            <a:r>
              <a:rPr lang="en-US" dirty="0" smtClean="0"/>
              <a:t>      University of Nebraska-Lincoln</a:t>
            </a:r>
          </a:p>
          <a:p>
            <a:pPr eaLnBrk="1" hangingPunct="1"/>
            <a:endParaRPr lang="en-US" dirty="0" smtClean="0"/>
          </a:p>
        </p:txBody>
      </p:sp>
      <p:pic>
        <p:nvPicPr>
          <p:cNvPr id="3076" name="Picture 12"/>
          <p:cNvPicPr>
            <a:picLocks noChangeAspect="1" noChangeArrowheads="1"/>
          </p:cNvPicPr>
          <p:nvPr/>
        </p:nvPicPr>
        <p:blipFill>
          <a:blip r:embed="rId3"/>
          <a:srcRect/>
          <a:stretch>
            <a:fillRect/>
          </a:stretch>
        </p:blipFill>
        <p:spPr bwMode="auto">
          <a:xfrm>
            <a:off x="1209708" y="4343400"/>
            <a:ext cx="314292" cy="314292"/>
          </a:xfrm>
          <a:prstGeom prst="rect">
            <a:avLst/>
          </a:prstGeom>
          <a:noFill/>
          <a:ln w="9525">
            <a:noFill/>
            <a:miter lim="800000"/>
            <a:headEnd/>
            <a:tailEnd/>
          </a:ln>
        </p:spPr>
      </p:pic>
      <p:sp>
        <p:nvSpPr>
          <p:cNvPr id="2" name="TextBox 1"/>
          <p:cNvSpPr txBox="1"/>
          <p:nvPr/>
        </p:nvSpPr>
        <p:spPr>
          <a:xfrm>
            <a:off x="381000" y="4648200"/>
            <a:ext cx="8507457" cy="369332"/>
          </a:xfrm>
          <a:prstGeom prst="rect">
            <a:avLst/>
          </a:prstGeom>
          <a:noFill/>
        </p:spPr>
        <p:txBody>
          <a:bodyPr wrap="none" rtlCol="0">
            <a:spAutoFit/>
          </a:bodyPr>
          <a:lstStyle/>
          <a:p>
            <a:r>
              <a:rPr lang="en-US" sz="1800" dirty="0" smtClean="0"/>
              <a:t>Acknowledgement: Overheads adapted from those provided by the authors of the textbook</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normAutofit/>
          </a:bodyPr>
          <a:lstStyle/>
          <a:p>
            <a:pPr eaLnBrk="1" hangingPunct="1">
              <a:lnSpc>
                <a:spcPct val="90000"/>
              </a:lnSpc>
            </a:pPr>
            <a:r>
              <a:rPr lang="en-CA" dirty="0">
                <a:latin typeface="Calibri" charset="0"/>
              </a:rPr>
              <a:t>The cache is between processor and memory</a:t>
            </a:r>
          </a:p>
          <a:p>
            <a:pPr eaLnBrk="1" hangingPunct="1">
              <a:lnSpc>
                <a:spcPct val="90000"/>
              </a:lnSpc>
            </a:pPr>
            <a:r>
              <a:rPr lang="en-CA" dirty="0">
                <a:latin typeface="Calibri" charset="0"/>
              </a:rPr>
              <a:t>Makes large, slow main memory </a:t>
            </a:r>
            <a:r>
              <a:rPr lang="en-CA" i="1" dirty="0">
                <a:latin typeface="Calibri" charset="0"/>
              </a:rPr>
              <a:t>appear </a:t>
            </a:r>
            <a:r>
              <a:rPr lang="en-CA" dirty="0">
                <a:latin typeface="Calibri" charset="0"/>
              </a:rPr>
              <a:t>fast</a:t>
            </a:r>
          </a:p>
          <a:p>
            <a:pPr eaLnBrk="1" hangingPunct="1">
              <a:lnSpc>
                <a:spcPct val="90000"/>
              </a:lnSpc>
            </a:pPr>
            <a:r>
              <a:rPr lang="en-CA" dirty="0">
                <a:latin typeface="Calibri" charset="0"/>
              </a:rPr>
              <a:t>Effectiveness is based on </a:t>
            </a:r>
            <a:r>
              <a:rPr lang="en-CA" dirty="0">
                <a:solidFill>
                  <a:srgbClr val="FF0000"/>
                </a:solidFill>
                <a:latin typeface="Calibri" charset="0"/>
              </a:rPr>
              <a:t>locality of reference</a:t>
            </a:r>
          </a:p>
          <a:p>
            <a:pPr eaLnBrk="1" hangingPunct="1">
              <a:lnSpc>
                <a:spcPct val="90000"/>
              </a:lnSpc>
            </a:pPr>
            <a:r>
              <a:rPr lang="en-CA" dirty="0">
                <a:latin typeface="Calibri" charset="0"/>
              </a:rPr>
              <a:t>Typical program </a:t>
            </a:r>
            <a:r>
              <a:rPr lang="en-CA" dirty="0" err="1">
                <a:latin typeface="Calibri" charset="0"/>
              </a:rPr>
              <a:t>behavior</a:t>
            </a:r>
            <a:r>
              <a:rPr lang="en-CA" dirty="0">
                <a:latin typeface="Calibri" charset="0"/>
              </a:rPr>
              <a:t> involves executing instructions in loops and accessing array data</a:t>
            </a:r>
          </a:p>
          <a:p>
            <a:pPr eaLnBrk="1" hangingPunct="1">
              <a:lnSpc>
                <a:spcPct val="90000"/>
              </a:lnSpc>
            </a:pPr>
            <a:r>
              <a:rPr lang="en-CA" dirty="0">
                <a:solidFill>
                  <a:srgbClr val="FF0000"/>
                </a:solidFill>
                <a:latin typeface="Calibri" charset="0"/>
              </a:rPr>
              <a:t>Temporal locality:</a:t>
            </a:r>
            <a:r>
              <a:rPr lang="en-CA" dirty="0">
                <a:latin typeface="Calibri" charset="0"/>
              </a:rPr>
              <a:t> instructions/data that have been recently accessed are likely to be </a:t>
            </a:r>
            <a:r>
              <a:rPr lang="en-CA" i="1" dirty="0">
                <a:solidFill>
                  <a:srgbClr val="FF0000"/>
                </a:solidFill>
                <a:latin typeface="Calibri" charset="0"/>
              </a:rPr>
              <a:t>again</a:t>
            </a:r>
          </a:p>
          <a:p>
            <a:pPr eaLnBrk="1" hangingPunct="1">
              <a:lnSpc>
                <a:spcPct val="90000"/>
              </a:lnSpc>
            </a:pPr>
            <a:r>
              <a:rPr lang="en-CA" dirty="0">
                <a:solidFill>
                  <a:srgbClr val="FF0000"/>
                </a:solidFill>
                <a:latin typeface="Calibri" charset="0"/>
              </a:rPr>
              <a:t>Spatial locality:</a:t>
            </a:r>
            <a:r>
              <a:rPr lang="en-CA" dirty="0">
                <a:latin typeface="Calibri" charset="0"/>
              </a:rPr>
              <a:t> </a:t>
            </a:r>
            <a:r>
              <a:rPr lang="en-CA" i="1" dirty="0">
                <a:latin typeface="Calibri" charset="0"/>
              </a:rPr>
              <a:t>nearby</a:t>
            </a:r>
            <a:r>
              <a:rPr lang="en-CA" dirty="0">
                <a:latin typeface="Calibri" charset="0"/>
              </a:rPr>
              <a:t> instructions or data are likely to be accessed after current access</a:t>
            </a:r>
          </a:p>
        </p:txBody>
      </p:sp>
      <p:sp>
        <p:nvSpPr>
          <p:cNvPr id="2" name="Slide Number Placeholder 1"/>
          <p:cNvSpPr>
            <a:spLocks noGrp="1"/>
          </p:cNvSpPr>
          <p:nvPr>
            <p:ph type="sldNum" sz="quarter" idx="12"/>
          </p:nvPr>
        </p:nvSpPr>
        <p:spPr/>
        <p:txBody>
          <a:bodyPr/>
          <a:lstStyle/>
          <a:p>
            <a:fld id="{55A3783C-F089-C440-8C35-195B993F31D5}" type="slidenum">
              <a:rPr lang="en-US" smtClean="0"/>
              <a:t>10</a:t>
            </a:fld>
            <a:endParaRPr lang="en-US"/>
          </a:p>
        </p:txBody>
      </p:sp>
      <p:sp>
        <p:nvSpPr>
          <p:cNvPr id="3" name="Title 2"/>
          <p:cNvSpPr>
            <a:spLocks noGrp="1"/>
          </p:cNvSpPr>
          <p:nvPr>
            <p:ph type="title"/>
          </p:nvPr>
        </p:nvSpPr>
        <p:spPr/>
        <p:txBody>
          <a:bodyPr/>
          <a:lstStyle/>
          <a:p>
            <a:r>
              <a:rPr lang="en-CA" dirty="0">
                <a:latin typeface="Calibri" charset="0"/>
              </a:rPr>
              <a:t>Caches and Locality of Reference</a:t>
            </a:r>
            <a:endParaRPr lang="en-US" dirty="0"/>
          </a:p>
        </p:txBody>
      </p:sp>
    </p:spTree>
    <p:extLst>
      <p:ext uri="{BB962C8B-B14F-4D97-AF65-F5344CB8AC3E}">
        <p14:creationId xmlns:p14="http://schemas.microsoft.com/office/powerpoint/2010/main" val="70375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solidFill>
            <a:schemeClr val="tx1"/>
          </a:solidFill>
        </p:spPr>
        <p:txBody>
          <a:bodyPr/>
          <a:lstStyle/>
          <a:p>
            <a:pPr eaLnBrk="1" hangingPunct="1"/>
            <a:r>
              <a:rPr lang="en-CA" dirty="0">
                <a:latin typeface="Calibri" charset="0"/>
              </a:rPr>
              <a:t>More Cache Concepts</a:t>
            </a:r>
          </a:p>
        </p:txBody>
      </p:sp>
      <p:sp>
        <p:nvSpPr>
          <p:cNvPr id="47107" name="Content Placeholder 2"/>
          <p:cNvSpPr>
            <a:spLocks noGrp="1"/>
          </p:cNvSpPr>
          <p:nvPr>
            <p:ph idx="4294967295"/>
          </p:nvPr>
        </p:nvSpPr>
        <p:spPr/>
        <p:txBody>
          <a:bodyPr/>
          <a:lstStyle/>
          <a:p>
            <a:pPr eaLnBrk="1" hangingPunct="1">
              <a:lnSpc>
                <a:spcPct val="90000"/>
              </a:lnSpc>
            </a:pPr>
            <a:r>
              <a:rPr lang="en-CA" dirty="0">
                <a:latin typeface="Calibri" charset="0"/>
              </a:rPr>
              <a:t>To exploit spatial locality, transfer </a:t>
            </a:r>
            <a:r>
              <a:rPr lang="en-CA" i="1" dirty="0">
                <a:solidFill>
                  <a:srgbClr val="FF0000"/>
                </a:solidFill>
                <a:latin typeface="Calibri" charset="0"/>
              </a:rPr>
              <a:t>cache block</a:t>
            </a:r>
            <a:r>
              <a:rPr lang="en-CA" dirty="0">
                <a:latin typeface="Calibri" charset="0"/>
              </a:rPr>
              <a:t> with multiple adjacent words from memory</a:t>
            </a:r>
          </a:p>
          <a:p>
            <a:pPr eaLnBrk="1" hangingPunct="1">
              <a:lnSpc>
                <a:spcPct val="90000"/>
              </a:lnSpc>
            </a:pPr>
            <a:r>
              <a:rPr lang="en-CA" dirty="0">
                <a:latin typeface="Calibri" charset="0"/>
              </a:rPr>
              <a:t>Later accesses to nearby words are fast, provided that cache still contains the block</a:t>
            </a:r>
          </a:p>
          <a:p>
            <a:pPr eaLnBrk="1" hangingPunct="1">
              <a:lnSpc>
                <a:spcPct val="90000"/>
              </a:lnSpc>
            </a:pPr>
            <a:r>
              <a:rPr lang="en-CA" i="1" dirty="0">
                <a:solidFill>
                  <a:srgbClr val="FF0000"/>
                </a:solidFill>
                <a:latin typeface="Calibri" charset="0"/>
              </a:rPr>
              <a:t>Mapping function</a:t>
            </a:r>
            <a:r>
              <a:rPr lang="en-CA" dirty="0">
                <a:latin typeface="Calibri" charset="0"/>
              </a:rPr>
              <a:t> determines where a block from memory is to be located in the cache</a:t>
            </a:r>
          </a:p>
          <a:p>
            <a:pPr eaLnBrk="1" hangingPunct="1">
              <a:lnSpc>
                <a:spcPct val="90000"/>
              </a:lnSpc>
            </a:pPr>
            <a:r>
              <a:rPr lang="en-CA" dirty="0">
                <a:latin typeface="Calibri" charset="0"/>
              </a:rPr>
              <a:t>When cache is full, </a:t>
            </a:r>
            <a:r>
              <a:rPr lang="en-CA" i="1" dirty="0">
                <a:solidFill>
                  <a:srgbClr val="FF0000"/>
                </a:solidFill>
                <a:latin typeface="Calibri" charset="0"/>
              </a:rPr>
              <a:t>replacement algorithm</a:t>
            </a:r>
            <a:r>
              <a:rPr lang="en-CA" dirty="0">
                <a:latin typeface="Calibri" charset="0"/>
              </a:rPr>
              <a:t> determines which block to remove for space</a:t>
            </a:r>
          </a:p>
        </p:txBody>
      </p:sp>
      <p:sp>
        <p:nvSpPr>
          <p:cNvPr id="2" name="Slide Number Placeholder 1"/>
          <p:cNvSpPr>
            <a:spLocks noGrp="1"/>
          </p:cNvSpPr>
          <p:nvPr>
            <p:ph type="sldNum" sz="quarter" idx="12"/>
          </p:nvPr>
        </p:nvSpPr>
        <p:spPr/>
        <p:txBody>
          <a:bodyPr/>
          <a:lstStyle/>
          <a:p>
            <a:fld id="{55A3783C-F089-C440-8C35-195B993F31D5}" type="slidenum">
              <a:rPr lang="en-US" smtClean="0"/>
              <a:t>11</a:t>
            </a:fld>
            <a:endParaRPr lang="en-US"/>
          </a:p>
        </p:txBody>
      </p:sp>
    </p:spTree>
    <p:extLst>
      <p:ext uri="{BB962C8B-B14F-4D97-AF65-F5344CB8AC3E}">
        <p14:creationId xmlns:p14="http://schemas.microsoft.com/office/powerpoint/2010/main" val="4240679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solidFill>
            <a:schemeClr val="tx1"/>
          </a:solidFill>
        </p:spPr>
        <p:txBody>
          <a:bodyPr/>
          <a:lstStyle/>
          <a:p>
            <a:pPr eaLnBrk="1" hangingPunct="1"/>
            <a:r>
              <a:rPr lang="en-CA" dirty="0">
                <a:latin typeface="Calibri" charset="0"/>
              </a:rPr>
              <a:t>Cache Operation</a:t>
            </a:r>
          </a:p>
        </p:txBody>
      </p:sp>
      <p:sp>
        <p:nvSpPr>
          <p:cNvPr id="48131" name="Content Placeholder 2"/>
          <p:cNvSpPr>
            <a:spLocks noGrp="1"/>
          </p:cNvSpPr>
          <p:nvPr>
            <p:ph idx="4294967295"/>
          </p:nvPr>
        </p:nvSpPr>
        <p:spPr/>
        <p:txBody>
          <a:bodyPr/>
          <a:lstStyle/>
          <a:p>
            <a:pPr eaLnBrk="1" hangingPunct="1">
              <a:lnSpc>
                <a:spcPct val="90000"/>
              </a:lnSpc>
            </a:pPr>
            <a:r>
              <a:rPr lang="en-CA" dirty="0">
                <a:latin typeface="Calibri" charset="0"/>
              </a:rPr>
              <a:t>Processor issues Read and Write requests</a:t>
            </a:r>
            <a:br>
              <a:rPr lang="en-CA" dirty="0">
                <a:latin typeface="Calibri" charset="0"/>
              </a:rPr>
            </a:br>
            <a:r>
              <a:rPr lang="en-CA" dirty="0">
                <a:latin typeface="Calibri" charset="0"/>
              </a:rPr>
              <a:t>as if it were accessing main memory directly</a:t>
            </a:r>
          </a:p>
          <a:p>
            <a:pPr eaLnBrk="1" hangingPunct="1">
              <a:lnSpc>
                <a:spcPct val="90000"/>
              </a:lnSpc>
            </a:pPr>
            <a:r>
              <a:rPr lang="en-CA" dirty="0">
                <a:latin typeface="Calibri" charset="0"/>
              </a:rPr>
              <a:t>But control circuitry first checks the cache</a:t>
            </a:r>
          </a:p>
          <a:p>
            <a:pPr eaLnBrk="1" hangingPunct="1">
              <a:lnSpc>
                <a:spcPct val="90000"/>
              </a:lnSpc>
            </a:pPr>
            <a:r>
              <a:rPr lang="en-CA" dirty="0">
                <a:latin typeface="Calibri" charset="0"/>
              </a:rPr>
              <a:t>If desired information is present in the cache,  a </a:t>
            </a:r>
            <a:r>
              <a:rPr lang="en-CA" i="1" dirty="0">
                <a:solidFill>
                  <a:srgbClr val="FF0000"/>
                </a:solidFill>
                <a:latin typeface="Calibri" charset="0"/>
              </a:rPr>
              <a:t>read</a:t>
            </a:r>
            <a:r>
              <a:rPr lang="en-CA" dirty="0">
                <a:solidFill>
                  <a:srgbClr val="FF0000"/>
                </a:solidFill>
                <a:latin typeface="Calibri" charset="0"/>
              </a:rPr>
              <a:t> or </a:t>
            </a:r>
            <a:r>
              <a:rPr lang="en-CA" i="1" dirty="0">
                <a:solidFill>
                  <a:srgbClr val="FF0000"/>
                </a:solidFill>
                <a:latin typeface="Calibri" charset="0"/>
              </a:rPr>
              <a:t>write</a:t>
            </a:r>
            <a:r>
              <a:rPr lang="en-CA" dirty="0">
                <a:solidFill>
                  <a:srgbClr val="FF0000"/>
                </a:solidFill>
                <a:latin typeface="Calibri" charset="0"/>
              </a:rPr>
              <a:t> </a:t>
            </a:r>
            <a:r>
              <a:rPr lang="en-CA" i="1" dirty="0">
                <a:solidFill>
                  <a:srgbClr val="FF0000"/>
                </a:solidFill>
                <a:latin typeface="Calibri" charset="0"/>
              </a:rPr>
              <a:t>hit</a:t>
            </a:r>
            <a:r>
              <a:rPr lang="en-CA" dirty="0">
                <a:latin typeface="Calibri" charset="0"/>
              </a:rPr>
              <a:t> occurs</a:t>
            </a:r>
          </a:p>
          <a:p>
            <a:pPr eaLnBrk="1" hangingPunct="1">
              <a:lnSpc>
                <a:spcPct val="90000"/>
              </a:lnSpc>
            </a:pPr>
            <a:r>
              <a:rPr lang="en-CA" dirty="0">
                <a:latin typeface="Calibri" charset="0"/>
              </a:rPr>
              <a:t>For a read hit, main memory is not involved; the cache provides the desired information</a:t>
            </a:r>
          </a:p>
          <a:p>
            <a:pPr eaLnBrk="1" hangingPunct="1">
              <a:lnSpc>
                <a:spcPct val="90000"/>
              </a:lnSpc>
            </a:pPr>
            <a:r>
              <a:rPr lang="en-CA" dirty="0">
                <a:latin typeface="Calibri" charset="0"/>
              </a:rPr>
              <a:t>For a write hit, there are two approaches</a:t>
            </a:r>
          </a:p>
        </p:txBody>
      </p:sp>
      <p:sp>
        <p:nvSpPr>
          <p:cNvPr id="2" name="Slide Number Placeholder 1"/>
          <p:cNvSpPr>
            <a:spLocks noGrp="1"/>
          </p:cNvSpPr>
          <p:nvPr>
            <p:ph type="sldNum" sz="quarter" idx="12"/>
          </p:nvPr>
        </p:nvSpPr>
        <p:spPr/>
        <p:txBody>
          <a:bodyPr/>
          <a:lstStyle/>
          <a:p>
            <a:fld id="{55A3783C-F089-C440-8C35-195B993F31D5}" type="slidenum">
              <a:rPr lang="en-US" smtClean="0"/>
              <a:t>12</a:t>
            </a:fld>
            <a:endParaRPr lang="en-US"/>
          </a:p>
        </p:txBody>
      </p:sp>
    </p:spTree>
    <p:extLst>
      <p:ext uri="{BB962C8B-B14F-4D97-AF65-F5344CB8AC3E}">
        <p14:creationId xmlns:p14="http://schemas.microsoft.com/office/powerpoint/2010/main" val="1211733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solidFill>
            <a:schemeClr val="tx1"/>
          </a:solidFill>
        </p:spPr>
        <p:txBody>
          <a:bodyPr/>
          <a:lstStyle/>
          <a:p>
            <a:pPr eaLnBrk="1" hangingPunct="1"/>
            <a:r>
              <a:rPr lang="en-CA" dirty="0">
                <a:latin typeface="Calibri" charset="0"/>
              </a:rPr>
              <a:t>Handling Cache Writes</a:t>
            </a:r>
          </a:p>
        </p:txBody>
      </p:sp>
      <p:sp>
        <p:nvSpPr>
          <p:cNvPr id="49155" name="Content Placeholder 2"/>
          <p:cNvSpPr>
            <a:spLocks noGrp="1"/>
          </p:cNvSpPr>
          <p:nvPr>
            <p:ph idx="4294967295"/>
          </p:nvPr>
        </p:nvSpPr>
        <p:spPr/>
        <p:txBody>
          <a:bodyPr/>
          <a:lstStyle/>
          <a:p>
            <a:pPr eaLnBrk="1" hangingPunct="1">
              <a:lnSpc>
                <a:spcPct val="90000"/>
              </a:lnSpc>
            </a:pPr>
            <a:r>
              <a:rPr lang="en-CA" i="1" dirty="0">
                <a:solidFill>
                  <a:srgbClr val="FF0000"/>
                </a:solidFill>
                <a:latin typeface="Calibri" charset="0"/>
              </a:rPr>
              <a:t>Write-through protocol</a:t>
            </a:r>
            <a:r>
              <a:rPr lang="en-CA" dirty="0">
                <a:solidFill>
                  <a:srgbClr val="FF0000"/>
                </a:solidFill>
                <a:latin typeface="Calibri" charset="0"/>
              </a:rPr>
              <a:t>:</a:t>
            </a:r>
            <a:r>
              <a:rPr lang="en-CA" dirty="0">
                <a:latin typeface="Calibri" charset="0"/>
              </a:rPr>
              <a:t> update cache &amp; </a:t>
            </a:r>
            <a:r>
              <a:rPr lang="en-CA" dirty="0" err="1">
                <a:latin typeface="Calibri" charset="0"/>
              </a:rPr>
              <a:t>mem</a:t>
            </a:r>
            <a:r>
              <a:rPr lang="en-CA" dirty="0">
                <a:latin typeface="Calibri" charset="0"/>
              </a:rPr>
              <a:t>.</a:t>
            </a:r>
            <a:endParaRPr lang="en-CA" i="1" dirty="0">
              <a:latin typeface="Calibri" charset="0"/>
            </a:endParaRPr>
          </a:p>
          <a:p>
            <a:pPr eaLnBrk="1" hangingPunct="1">
              <a:lnSpc>
                <a:spcPct val="90000"/>
              </a:lnSpc>
            </a:pPr>
            <a:r>
              <a:rPr lang="en-CA" i="1" dirty="0">
                <a:solidFill>
                  <a:srgbClr val="FF0000"/>
                </a:solidFill>
                <a:latin typeface="Calibri" charset="0"/>
              </a:rPr>
              <a:t>Write-back protocol</a:t>
            </a:r>
            <a:r>
              <a:rPr lang="en-CA" dirty="0">
                <a:solidFill>
                  <a:srgbClr val="FF0000"/>
                </a:solidFill>
                <a:latin typeface="Calibri" charset="0"/>
              </a:rPr>
              <a:t>:</a:t>
            </a:r>
            <a:r>
              <a:rPr lang="en-CA" dirty="0">
                <a:latin typeface="Calibri" charset="0"/>
              </a:rPr>
              <a:t> only updates the cache; memory updated later when block is replaced </a:t>
            </a:r>
          </a:p>
          <a:p>
            <a:pPr eaLnBrk="1" hangingPunct="1">
              <a:lnSpc>
                <a:spcPct val="90000"/>
              </a:lnSpc>
            </a:pPr>
            <a:r>
              <a:rPr lang="en-CA" dirty="0">
                <a:latin typeface="Calibri" charset="0"/>
              </a:rPr>
              <a:t>Write-back scheme needs </a:t>
            </a:r>
            <a:r>
              <a:rPr lang="en-CA" i="1" dirty="0">
                <a:solidFill>
                  <a:srgbClr val="FF0000"/>
                </a:solidFill>
                <a:latin typeface="Calibri" charset="0"/>
              </a:rPr>
              <a:t>modified</a:t>
            </a:r>
            <a:r>
              <a:rPr lang="en-CA" dirty="0">
                <a:solidFill>
                  <a:srgbClr val="FF0000"/>
                </a:solidFill>
                <a:latin typeface="Calibri" charset="0"/>
              </a:rPr>
              <a:t> or </a:t>
            </a:r>
            <a:r>
              <a:rPr lang="en-CA" i="1" dirty="0">
                <a:solidFill>
                  <a:srgbClr val="FF0000"/>
                </a:solidFill>
                <a:latin typeface="Calibri" charset="0"/>
              </a:rPr>
              <a:t>dirty bit</a:t>
            </a:r>
            <a:r>
              <a:rPr lang="en-CA" dirty="0">
                <a:latin typeface="Calibri" charset="0"/>
              </a:rPr>
              <a:t> to mark blocks that are updated in the cache </a:t>
            </a:r>
          </a:p>
          <a:p>
            <a:pPr eaLnBrk="1" hangingPunct="1">
              <a:lnSpc>
                <a:spcPct val="90000"/>
              </a:lnSpc>
            </a:pPr>
            <a:r>
              <a:rPr lang="en-CA" dirty="0">
                <a:latin typeface="Calibri" charset="0"/>
              </a:rPr>
              <a:t>If same location is written repeatedly, then write-back is much better than write-through</a:t>
            </a:r>
          </a:p>
          <a:p>
            <a:pPr eaLnBrk="1" hangingPunct="1">
              <a:lnSpc>
                <a:spcPct val="90000"/>
              </a:lnSpc>
            </a:pPr>
            <a:r>
              <a:rPr lang="en-CA" dirty="0">
                <a:latin typeface="Calibri" charset="0"/>
              </a:rPr>
              <a:t>Single memory update is often more efficient,</a:t>
            </a:r>
            <a:br>
              <a:rPr lang="en-CA" dirty="0">
                <a:latin typeface="Calibri" charset="0"/>
              </a:rPr>
            </a:br>
            <a:r>
              <a:rPr lang="en-CA" dirty="0">
                <a:latin typeface="Calibri" charset="0"/>
              </a:rPr>
              <a:t>even if writing back unchanged words</a:t>
            </a:r>
          </a:p>
        </p:txBody>
      </p:sp>
      <p:sp>
        <p:nvSpPr>
          <p:cNvPr id="2" name="Slide Number Placeholder 1"/>
          <p:cNvSpPr>
            <a:spLocks noGrp="1"/>
          </p:cNvSpPr>
          <p:nvPr>
            <p:ph type="sldNum" sz="quarter" idx="12"/>
          </p:nvPr>
        </p:nvSpPr>
        <p:spPr/>
        <p:txBody>
          <a:bodyPr/>
          <a:lstStyle/>
          <a:p>
            <a:fld id="{55A3783C-F089-C440-8C35-195B993F31D5}" type="slidenum">
              <a:rPr lang="en-US" smtClean="0"/>
              <a:t>13</a:t>
            </a:fld>
            <a:endParaRPr lang="en-US"/>
          </a:p>
        </p:txBody>
      </p:sp>
    </p:spTree>
    <p:extLst>
      <p:ext uri="{BB962C8B-B14F-4D97-AF65-F5344CB8AC3E}">
        <p14:creationId xmlns:p14="http://schemas.microsoft.com/office/powerpoint/2010/main" val="614670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solidFill>
            <a:schemeClr val="tx1"/>
          </a:solidFill>
        </p:spPr>
        <p:txBody>
          <a:bodyPr/>
          <a:lstStyle/>
          <a:p>
            <a:pPr eaLnBrk="1" hangingPunct="1"/>
            <a:r>
              <a:rPr lang="en-CA" dirty="0">
                <a:latin typeface="Calibri" charset="0"/>
              </a:rPr>
              <a:t>Handling Cache Misses</a:t>
            </a:r>
          </a:p>
        </p:txBody>
      </p:sp>
      <p:sp>
        <p:nvSpPr>
          <p:cNvPr id="50179" name="Content Placeholder 2"/>
          <p:cNvSpPr>
            <a:spLocks noGrp="1"/>
          </p:cNvSpPr>
          <p:nvPr>
            <p:ph idx="4294967295"/>
          </p:nvPr>
        </p:nvSpPr>
        <p:spPr/>
        <p:txBody>
          <a:bodyPr/>
          <a:lstStyle/>
          <a:p>
            <a:pPr eaLnBrk="1" hangingPunct="1">
              <a:lnSpc>
                <a:spcPct val="90000"/>
              </a:lnSpc>
            </a:pPr>
            <a:r>
              <a:rPr lang="en-CA" dirty="0">
                <a:latin typeface="Calibri" charset="0"/>
              </a:rPr>
              <a:t>If desired information is not present in cache, a </a:t>
            </a:r>
            <a:r>
              <a:rPr lang="en-CA" i="1" dirty="0">
                <a:latin typeface="Calibri" charset="0"/>
              </a:rPr>
              <a:t>read</a:t>
            </a:r>
            <a:r>
              <a:rPr lang="en-CA" dirty="0">
                <a:latin typeface="Calibri" charset="0"/>
              </a:rPr>
              <a:t> or </a:t>
            </a:r>
            <a:r>
              <a:rPr lang="en-CA" i="1" dirty="0">
                <a:latin typeface="Calibri" charset="0"/>
              </a:rPr>
              <a:t>write</a:t>
            </a:r>
            <a:r>
              <a:rPr lang="en-CA" dirty="0">
                <a:latin typeface="Calibri" charset="0"/>
              </a:rPr>
              <a:t> </a:t>
            </a:r>
            <a:r>
              <a:rPr lang="en-CA" i="1" dirty="0">
                <a:latin typeface="Calibri" charset="0"/>
              </a:rPr>
              <a:t>miss</a:t>
            </a:r>
            <a:r>
              <a:rPr lang="en-CA" dirty="0">
                <a:latin typeface="Calibri" charset="0"/>
              </a:rPr>
              <a:t> occurs</a:t>
            </a:r>
          </a:p>
          <a:p>
            <a:pPr eaLnBrk="1" hangingPunct="1">
              <a:lnSpc>
                <a:spcPct val="90000"/>
              </a:lnSpc>
            </a:pPr>
            <a:r>
              <a:rPr lang="en-CA" dirty="0">
                <a:solidFill>
                  <a:srgbClr val="FF0000"/>
                </a:solidFill>
                <a:latin typeface="Calibri" charset="0"/>
              </a:rPr>
              <a:t>For a read miss</a:t>
            </a:r>
            <a:r>
              <a:rPr lang="en-CA" dirty="0">
                <a:latin typeface="Calibri" charset="0"/>
              </a:rPr>
              <a:t>, the block with desired word is transferred from main memory to the cache</a:t>
            </a:r>
          </a:p>
          <a:p>
            <a:pPr eaLnBrk="1" hangingPunct="1">
              <a:lnSpc>
                <a:spcPct val="90000"/>
              </a:lnSpc>
            </a:pPr>
            <a:r>
              <a:rPr lang="en-CA" dirty="0">
                <a:solidFill>
                  <a:srgbClr val="FF0000"/>
                </a:solidFill>
                <a:latin typeface="Calibri" charset="0"/>
              </a:rPr>
              <a:t>For a write miss</a:t>
            </a:r>
            <a:r>
              <a:rPr lang="en-CA" dirty="0">
                <a:latin typeface="Calibri" charset="0"/>
              </a:rPr>
              <a:t> under write-through protocol, information is written to the main </a:t>
            </a:r>
            <a:r>
              <a:rPr lang="en-CA" dirty="0" smtClean="0">
                <a:latin typeface="Calibri" charset="0"/>
              </a:rPr>
              <a:t>memory</a:t>
            </a:r>
            <a:endParaRPr lang="en-CA" dirty="0">
              <a:latin typeface="Calibri" charset="0"/>
            </a:endParaRPr>
          </a:p>
          <a:p>
            <a:pPr eaLnBrk="1" hangingPunct="1">
              <a:lnSpc>
                <a:spcPct val="90000"/>
              </a:lnSpc>
            </a:pPr>
            <a:r>
              <a:rPr lang="en-CA" dirty="0">
                <a:latin typeface="Calibri" charset="0"/>
              </a:rPr>
              <a:t>Under write-back protocol, first transfer block containing the addressed word into the cache</a:t>
            </a:r>
          </a:p>
          <a:p>
            <a:pPr eaLnBrk="1" hangingPunct="1">
              <a:lnSpc>
                <a:spcPct val="90000"/>
              </a:lnSpc>
            </a:pPr>
            <a:r>
              <a:rPr lang="en-CA" dirty="0">
                <a:latin typeface="Calibri" charset="0"/>
              </a:rPr>
              <a:t>Then overwrite location in cached block</a:t>
            </a:r>
          </a:p>
        </p:txBody>
      </p:sp>
      <p:sp>
        <p:nvSpPr>
          <p:cNvPr id="2" name="Slide Number Placeholder 1"/>
          <p:cNvSpPr>
            <a:spLocks noGrp="1"/>
          </p:cNvSpPr>
          <p:nvPr>
            <p:ph type="sldNum" sz="quarter" idx="12"/>
          </p:nvPr>
        </p:nvSpPr>
        <p:spPr/>
        <p:txBody>
          <a:bodyPr/>
          <a:lstStyle/>
          <a:p>
            <a:fld id="{55A3783C-F089-C440-8C35-195B993F31D5}" type="slidenum">
              <a:rPr lang="en-US" smtClean="0"/>
              <a:t>14</a:t>
            </a:fld>
            <a:endParaRPr lang="en-US"/>
          </a:p>
        </p:txBody>
      </p:sp>
    </p:spTree>
    <p:extLst>
      <p:ext uri="{BB962C8B-B14F-4D97-AF65-F5344CB8AC3E}">
        <p14:creationId xmlns:p14="http://schemas.microsoft.com/office/powerpoint/2010/main" val="3839860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solidFill>
            <a:srgbClr val="000000"/>
          </a:solidFill>
        </p:spPr>
        <p:txBody>
          <a:bodyPr/>
          <a:lstStyle/>
          <a:p>
            <a:pPr eaLnBrk="1" hangingPunct="1"/>
            <a:r>
              <a:rPr lang="en-CA" dirty="0">
                <a:latin typeface="Calibri" charset="0"/>
              </a:rPr>
              <a:t>Mapping Functions</a:t>
            </a:r>
          </a:p>
        </p:txBody>
      </p:sp>
      <p:sp>
        <p:nvSpPr>
          <p:cNvPr id="51203" name="Content Placeholder 2"/>
          <p:cNvSpPr>
            <a:spLocks noGrp="1"/>
          </p:cNvSpPr>
          <p:nvPr>
            <p:ph idx="4294967295"/>
          </p:nvPr>
        </p:nvSpPr>
        <p:spPr/>
        <p:txBody>
          <a:bodyPr>
            <a:normAutofit fontScale="92500" lnSpcReduction="10000"/>
          </a:bodyPr>
          <a:lstStyle/>
          <a:p>
            <a:pPr eaLnBrk="1" hangingPunct="1">
              <a:lnSpc>
                <a:spcPct val="90000"/>
              </a:lnSpc>
            </a:pPr>
            <a:r>
              <a:rPr lang="en-CA" dirty="0">
                <a:solidFill>
                  <a:srgbClr val="FF0000"/>
                </a:solidFill>
                <a:latin typeface="Calibri" charset="0"/>
              </a:rPr>
              <a:t>Block</a:t>
            </a:r>
            <a:r>
              <a:rPr lang="en-CA" dirty="0">
                <a:latin typeface="Calibri" charset="0"/>
              </a:rPr>
              <a:t> of consecutive words in main memory must be transferred to the cache after a miss </a:t>
            </a:r>
          </a:p>
          <a:p>
            <a:pPr eaLnBrk="1" hangingPunct="1">
              <a:lnSpc>
                <a:spcPct val="90000"/>
              </a:lnSpc>
            </a:pPr>
            <a:r>
              <a:rPr lang="en-CA" dirty="0">
                <a:latin typeface="Calibri" charset="0"/>
              </a:rPr>
              <a:t>The </a:t>
            </a:r>
            <a:r>
              <a:rPr lang="en-CA" i="1" dirty="0">
                <a:solidFill>
                  <a:srgbClr val="FF0000"/>
                </a:solidFill>
                <a:latin typeface="Calibri" charset="0"/>
              </a:rPr>
              <a:t>mapping function</a:t>
            </a:r>
            <a:r>
              <a:rPr lang="en-CA" dirty="0">
                <a:latin typeface="Calibri" charset="0"/>
              </a:rPr>
              <a:t> determines the location</a:t>
            </a:r>
          </a:p>
          <a:p>
            <a:pPr eaLnBrk="1" hangingPunct="1">
              <a:lnSpc>
                <a:spcPct val="90000"/>
              </a:lnSpc>
            </a:pPr>
            <a:r>
              <a:rPr lang="en-CA" dirty="0">
                <a:latin typeface="Calibri" charset="0"/>
              </a:rPr>
              <a:t>Study three different mapping functions</a:t>
            </a:r>
          </a:p>
          <a:p>
            <a:pPr eaLnBrk="1" hangingPunct="1">
              <a:lnSpc>
                <a:spcPct val="90000"/>
              </a:lnSpc>
            </a:pPr>
            <a:r>
              <a:rPr lang="en-CA" dirty="0">
                <a:latin typeface="Calibri" charset="0"/>
              </a:rPr>
              <a:t>Use small cache with 128 blocks of 16 </a:t>
            </a:r>
            <a:r>
              <a:rPr lang="en-CA" dirty="0" smtClean="0">
                <a:latin typeface="Calibri" charset="0"/>
              </a:rPr>
              <a:t>words</a:t>
            </a:r>
          </a:p>
          <a:p>
            <a:pPr lvl="1">
              <a:lnSpc>
                <a:spcPct val="90000"/>
              </a:lnSpc>
            </a:pPr>
            <a:r>
              <a:rPr lang="en-CA" dirty="0" smtClean="0">
                <a:latin typeface="Calibri" charset="0"/>
              </a:rPr>
              <a:t>Block size: 16 words</a:t>
            </a:r>
          </a:p>
          <a:p>
            <a:pPr lvl="1">
              <a:lnSpc>
                <a:spcPct val="90000"/>
              </a:lnSpc>
            </a:pPr>
            <a:r>
              <a:rPr lang="en-CA" dirty="0" smtClean="0">
                <a:latin typeface="Calibri" charset="0"/>
              </a:rPr>
              <a:t>Cache size: 128x16 = 2048 words</a:t>
            </a:r>
            <a:endParaRPr lang="en-CA" dirty="0">
              <a:latin typeface="Calibri" charset="0"/>
            </a:endParaRPr>
          </a:p>
          <a:p>
            <a:pPr eaLnBrk="1" hangingPunct="1">
              <a:lnSpc>
                <a:spcPct val="90000"/>
              </a:lnSpc>
            </a:pPr>
            <a:r>
              <a:rPr lang="en-CA" dirty="0">
                <a:latin typeface="Calibri" charset="0"/>
              </a:rPr>
              <a:t>Use main memory with 64K words (4K blocks</a:t>
            </a:r>
            <a:r>
              <a:rPr lang="en-CA" dirty="0" smtClean="0">
                <a:latin typeface="Calibri" charset="0"/>
              </a:rPr>
              <a:t>)</a:t>
            </a:r>
          </a:p>
          <a:p>
            <a:pPr lvl="1">
              <a:lnSpc>
                <a:spcPct val="90000"/>
              </a:lnSpc>
            </a:pPr>
            <a:r>
              <a:rPr lang="en-CA" dirty="0" smtClean="0">
                <a:latin typeface="Calibri" charset="0"/>
              </a:rPr>
              <a:t>Number of blocks = 64K/16 = 4K</a:t>
            </a:r>
            <a:endParaRPr lang="en-CA" dirty="0">
              <a:latin typeface="Calibri" charset="0"/>
            </a:endParaRPr>
          </a:p>
          <a:p>
            <a:pPr eaLnBrk="1" hangingPunct="1">
              <a:lnSpc>
                <a:spcPct val="90000"/>
              </a:lnSpc>
            </a:pPr>
            <a:r>
              <a:rPr lang="en-CA" i="1" dirty="0">
                <a:latin typeface="Calibri" charset="0"/>
              </a:rPr>
              <a:t>Word</a:t>
            </a:r>
            <a:r>
              <a:rPr lang="en-CA" dirty="0">
                <a:latin typeface="Calibri" charset="0"/>
              </a:rPr>
              <a:t>-addressable memory, so 16-bit </a:t>
            </a:r>
            <a:r>
              <a:rPr lang="en-CA" dirty="0" smtClean="0">
                <a:latin typeface="Calibri" charset="0"/>
              </a:rPr>
              <a:t>address</a:t>
            </a:r>
          </a:p>
          <a:p>
            <a:pPr lvl="1">
              <a:lnSpc>
                <a:spcPct val="90000"/>
              </a:lnSpc>
            </a:pPr>
            <a:r>
              <a:rPr lang="en-CA" dirty="0" smtClean="0">
                <a:latin typeface="Calibri" charset="0"/>
              </a:rPr>
              <a:t>2^16 = 64K</a:t>
            </a:r>
            <a:endParaRPr lang="en-CA" dirty="0">
              <a:latin typeface="Calibri" charset="0"/>
            </a:endParaRPr>
          </a:p>
        </p:txBody>
      </p:sp>
      <p:sp>
        <p:nvSpPr>
          <p:cNvPr id="2" name="Slide Number Placeholder 1"/>
          <p:cNvSpPr>
            <a:spLocks noGrp="1"/>
          </p:cNvSpPr>
          <p:nvPr>
            <p:ph type="sldNum" sz="quarter" idx="12"/>
          </p:nvPr>
        </p:nvSpPr>
        <p:spPr/>
        <p:txBody>
          <a:bodyPr/>
          <a:lstStyle/>
          <a:p>
            <a:fld id="{55A3783C-F089-C440-8C35-195B993F31D5}" type="slidenum">
              <a:rPr lang="en-US" smtClean="0"/>
              <a:t>15</a:t>
            </a:fld>
            <a:endParaRPr lang="en-US"/>
          </a:p>
        </p:txBody>
      </p:sp>
    </p:spTree>
    <p:extLst>
      <p:ext uri="{BB962C8B-B14F-4D97-AF65-F5344CB8AC3E}">
        <p14:creationId xmlns:p14="http://schemas.microsoft.com/office/powerpoint/2010/main" val="2152455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0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0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20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20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2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solidFill>
            <a:srgbClr val="000000"/>
          </a:solidFill>
        </p:spPr>
        <p:txBody>
          <a:bodyPr/>
          <a:lstStyle/>
          <a:p>
            <a:pPr eaLnBrk="1" hangingPunct="1"/>
            <a:r>
              <a:rPr lang="en-CA" dirty="0">
                <a:latin typeface="Calibri" charset="0"/>
              </a:rPr>
              <a:t>Mapping Functions</a:t>
            </a:r>
          </a:p>
        </p:txBody>
      </p:sp>
      <p:sp>
        <p:nvSpPr>
          <p:cNvPr id="51203" name="Content Placeholder 2"/>
          <p:cNvSpPr>
            <a:spLocks noGrp="1"/>
          </p:cNvSpPr>
          <p:nvPr>
            <p:ph idx="4294967295"/>
          </p:nvPr>
        </p:nvSpPr>
        <p:spPr/>
        <p:txBody>
          <a:bodyPr>
            <a:normAutofit/>
          </a:bodyPr>
          <a:lstStyle/>
          <a:p>
            <a:pPr eaLnBrk="1" hangingPunct="1">
              <a:lnSpc>
                <a:spcPct val="90000"/>
              </a:lnSpc>
            </a:pPr>
            <a:r>
              <a:rPr lang="en-CA" dirty="0" smtClean="0">
                <a:latin typeface="Calibri" charset="0"/>
              </a:rPr>
              <a:t>Study </a:t>
            </a:r>
            <a:r>
              <a:rPr lang="en-CA" dirty="0">
                <a:latin typeface="Calibri" charset="0"/>
              </a:rPr>
              <a:t>three different mapping </a:t>
            </a:r>
            <a:r>
              <a:rPr lang="en-CA" dirty="0" smtClean="0">
                <a:latin typeface="Calibri" charset="0"/>
              </a:rPr>
              <a:t>functions</a:t>
            </a:r>
          </a:p>
          <a:p>
            <a:pPr lvl="1">
              <a:lnSpc>
                <a:spcPct val="90000"/>
              </a:lnSpc>
            </a:pPr>
            <a:r>
              <a:rPr lang="en-CA" dirty="0" smtClean="0">
                <a:latin typeface="Calibri" charset="0"/>
              </a:rPr>
              <a:t>Direct Mapping</a:t>
            </a:r>
          </a:p>
          <a:p>
            <a:pPr lvl="1">
              <a:lnSpc>
                <a:spcPct val="90000"/>
              </a:lnSpc>
            </a:pPr>
            <a:endParaRPr lang="en-CA" dirty="0">
              <a:latin typeface="Calibri" charset="0"/>
            </a:endParaRPr>
          </a:p>
          <a:p>
            <a:pPr lvl="1">
              <a:lnSpc>
                <a:spcPct val="90000"/>
              </a:lnSpc>
            </a:pPr>
            <a:r>
              <a:rPr lang="en-CA" dirty="0" smtClean="0">
                <a:latin typeface="Calibri" charset="0"/>
              </a:rPr>
              <a:t>Associative Mapping</a:t>
            </a:r>
          </a:p>
          <a:p>
            <a:pPr lvl="1">
              <a:lnSpc>
                <a:spcPct val="90000"/>
              </a:lnSpc>
            </a:pPr>
            <a:endParaRPr lang="en-CA" dirty="0">
              <a:latin typeface="Calibri" charset="0"/>
            </a:endParaRPr>
          </a:p>
          <a:p>
            <a:pPr lvl="1">
              <a:lnSpc>
                <a:spcPct val="90000"/>
              </a:lnSpc>
            </a:pPr>
            <a:r>
              <a:rPr lang="en-CA" dirty="0" smtClean="0">
                <a:latin typeface="Calibri" charset="0"/>
              </a:rPr>
              <a:t>Set-associative Mapping</a:t>
            </a:r>
            <a:endParaRPr lang="en-CA" dirty="0">
              <a:latin typeface="Calibri" charset="0"/>
            </a:endParaRPr>
          </a:p>
        </p:txBody>
      </p:sp>
      <p:sp>
        <p:nvSpPr>
          <p:cNvPr id="2" name="Slide Number Placeholder 1"/>
          <p:cNvSpPr>
            <a:spLocks noGrp="1"/>
          </p:cNvSpPr>
          <p:nvPr>
            <p:ph type="sldNum" sz="quarter" idx="12"/>
          </p:nvPr>
        </p:nvSpPr>
        <p:spPr/>
        <p:txBody>
          <a:bodyPr/>
          <a:lstStyle/>
          <a:p>
            <a:fld id="{55A3783C-F089-C440-8C35-195B993F31D5}" type="slidenum">
              <a:rPr lang="en-US" smtClean="0"/>
              <a:t>16</a:t>
            </a:fld>
            <a:endParaRPr lang="en-US"/>
          </a:p>
        </p:txBody>
      </p:sp>
    </p:spTree>
    <p:extLst>
      <p:ext uri="{BB962C8B-B14F-4D97-AF65-F5344CB8AC3E}">
        <p14:creationId xmlns:p14="http://schemas.microsoft.com/office/powerpoint/2010/main" val="36554813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solidFill>
            <a:srgbClr val="000000"/>
          </a:solidFill>
        </p:spPr>
        <p:txBody>
          <a:bodyPr/>
          <a:lstStyle/>
          <a:p>
            <a:pPr eaLnBrk="1" hangingPunct="1"/>
            <a:r>
              <a:rPr lang="en-CA" dirty="0">
                <a:latin typeface="Calibri" charset="0"/>
              </a:rPr>
              <a:t>Direct Mapping</a:t>
            </a:r>
          </a:p>
        </p:txBody>
      </p:sp>
      <p:sp>
        <p:nvSpPr>
          <p:cNvPr id="52227" name="Content Placeholder 2"/>
          <p:cNvSpPr>
            <a:spLocks noGrp="1"/>
          </p:cNvSpPr>
          <p:nvPr>
            <p:ph idx="4294967295"/>
          </p:nvPr>
        </p:nvSpPr>
        <p:spPr/>
        <p:txBody>
          <a:bodyPr>
            <a:normAutofit/>
          </a:bodyPr>
          <a:lstStyle/>
          <a:p>
            <a:pPr eaLnBrk="1" hangingPunct="1">
              <a:lnSpc>
                <a:spcPct val="90000"/>
              </a:lnSpc>
            </a:pPr>
            <a:r>
              <a:rPr lang="en-CA" dirty="0">
                <a:latin typeface="Calibri" charset="0"/>
              </a:rPr>
              <a:t>Simplest approach uses a fixed mapping:</a:t>
            </a:r>
            <a:br>
              <a:rPr lang="en-CA" dirty="0">
                <a:latin typeface="Calibri" charset="0"/>
              </a:rPr>
            </a:br>
            <a:r>
              <a:rPr lang="en-CA" dirty="0">
                <a:latin typeface="Calibri" charset="0"/>
              </a:rPr>
              <a:t>    memory block </a:t>
            </a:r>
            <a:r>
              <a:rPr lang="en-CA" i="1" dirty="0">
                <a:latin typeface="Calibri" charset="0"/>
              </a:rPr>
              <a:t>j</a:t>
            </a:r>
            <a:r>
              <a:rPr lang="en-CA" dirty="0">
                <a:latin typeface="Calibri" charset="0"/>
              </a:rPr>
              <a:t> </a:t>
            </a:r>
            <a:r>
              <a:rPr lang="en-CA" dirty="0">
                <a:latin typeface="Calibri" charset="0"/>
                <a:sym typeface="Symbol" charset="0"/>
              </a:rPr>
              <a:t></a:t>
            </a:r>
            <a:r>
              <a:rPr lang="en-CA" dirty="0">
                <a:latin typeface="Calibri" charset="0"/>
              </a:rPr>
              <a:t> cache block ( </a:t>
            </a:r>
            <a:r>
              <a:rPr lang="en-CA" i="1" dirty="0">
                <a:latin typeface="Calibri" charset="0"/>
              </a:rPr>
              <a:t>j</a:t>
            </a:r>
            <a:r>
              <a:rPr lang="en-CA" dirty="0">
                <a:latin typeface="Calibri" charset="0"/>
              </a:rPr>
              <a:t> mod 128 )</a:t>
            </a:r>
          </a:p>
          <a:p>
            <a:pPr eaLnBrk="1" hangingPunct="1">
              <a:lnSpc>
                <a:spcPct val="90000"/>
              </a:lnSpc>
            </a:pPr>
            <a:r>
              <a:rPr lang="en-CA" dirty="0">
                <a:latin typeface="Calibri" charset="0"/>
              </a:rPr>
              <a:t>Only </a:t>
            </a:r>
            <a:r>
              <a:rPr lang="en-CA" dirty="0">
                <a:solidFill>
                  <a:srgbClr val="FF0000"/>
                </a:solidFill>
                <a:latin typeface="Calibri" charset="0"/>
              </a:rPr>
              <a:t>one unique location</a:t>
            </a:r>
            <a:r>
              <a:rPr lang="en-CA" dirty="0">
                <a:latin typeface="Calibri" charset="0"/>
              </a:rPr>
              <a:t> for each </a:t>
            </a:r>
            <a:r>
              <a:rPr lang="en-CA" dirty="0" err="1">
                <a:latin typeface="Calibri" charset="0"/>
              </a:rPr>
              <a:t>mem</a:t>
            </a:r>
            <a:r>
              <a:rPr lang="en-CA" dirty="0">
                <a:latin typeface="Calibri" charset="0"/>
              </a:rPr>
              <a:t>. block</a:t>
            </a:r>
          </a:p>
          <a:p>
            <a:pPr eaLnBrk="1" hangingPunct="1">
              <a:lnSpc>
                <a:spcPct val="90000"/>
              </a:lnSpc>
            </a:pPr>
            <a:r>
              <a:rPr lang="en-CA" dirty="0">
                <a:latin typeface="Calibri" charset="0"/>
              </a:rPr>
              <a:t>Two blocks may contend for same location</a:t>
            </a:r>
          </a:p>
          <a:p>
            <a:pPr eaLnBrk="1" hangingPunct="1">
              <a:lnSpc>
                <a:spcPct val="90000"/>
              </a:lnSpc>
            </a:pPr>
            <a:r>
              <a:rPr lang="en-CA" dirty="0">
                <a:latin typeface="Calibri" charset="0"/>
              </a:rPr>
              <a:t>New block always overwrites previous block</a:t>
            </a:r>
          </a:p>
          <a:p>
            <a:pPr eaLnBrk="1" hangingPunct="1">
              <a:lnSpc>
                <a:spcPct val="90000"/>
              </a:lnSpc>
            </a:pPr>
            <a:r>
              <a:rPr lang="en-CA" dirty="0">
                <a:latin typeface="Calibri" charset="0"/>
              </a:rPr>
              <a:t>Divide address into 3 fields: </a:t>
            </a:r>
            <a:r>
              <a:rPr lang="en-CA" dirty="0">
                <a:solidFill>
                  <a:srgbClr val="FF0000"/>
                </a:solidFill>
                <a:latin typeface="Calibri" charset="0"/>
              </a:rPr>
              <a:t>word, block, tag</a:t>
            </a:r>
          </a:p>
          <a:p>
            <a:pPr eaLnBrk="1" hangingPunct="1">
              <a:lnSpc>
                <a:spcPct val="90000"/>
              </a:lnSpc>
            </a:pPr>
            <a:r>
              <a:rPr lang="en-CA" dirty="0">
                <a:solidFill>
                  <a:srgbClr val="FF0000"/>
                </a:solidFill>
                <a:latin typeface="Calibri" charset="0"/>
              </a:rPr>
              <a:t>Block</a:t>
            </a:r>
            <a:r>
              <a:rPr lang="en-CA" dirty="0">
                <a:latin typeface="Calibri" charset="0"/>
              </a:rPr>
              <a:t> field determines location in cache</a:t>
            </a:r>
          </a:p>
          <a:p>
            <a:pPr eaLnBrk="1" hangingPunct="1">
              <a:lnSpc>
                <a:spcPct val="90000"/>
              </a:lnSpc>
            </a:pPr>
            <a:r>
              <a:rPr lang="en-CA" dirty="0">
                <a:solidFill>
                  <a:srgbClr val="FF0000"/>
                </a:solidFill>
                <a:latin typeface="Calibri" charset="0"/>
              </a:rPr>
              <a:t>Tag</a:t>
            </a:r>
            <a:r>
              <a:rPr lang="en-CA" dirty="0">
                <a:latin typeface="Calibri" charset="0"/>
              </a:rPr>
              <a:t> field from original address stored in cache</a:t>
            </a:r>
          </a:p>
          <a:p>
            <a:pPr eaLnBrk="1" hangingPunct="1">
              <a:lnSpc>
                <a:spcPct val="90000"/>
              </a:lnSpc>
            </a:pPr>
            <a:r>
              <a:rPr lang="en-CA" dirty="0">
                <a:latin typeface="Calibri" charset="0"/>
              </a:rPr>
              <a:t>Compared with later address for hit or miss</a:t>
            </a:r>
          </a:p>
        </p:txBody>
      </p:sp>
      <p:sp>
        <p:nvSpPr>
          <p:cNvPr id="2" name="Slide Number Placeholder 1"/>
          <p:cNvSpPr>
            <a:spLocks noGrp="1"/>
          </p:cNvSpPr>
          <p:nvPr>
            <p:ph type="sldNum" sz="quarter" idx="12"/>
          </p:nvPr>
        </p:nvSpPr>
        <p:spPr/>
        <p:txBody>
          <a:bodyPr/>
          <a:lstStyle/>
          <a:p>
            <a:fld id="{55A3783C-F089-C440-8C35-195B993F31D5}" type="slidenum">
              <a:rPr lang="en-US" smtClean="0"/>
              <a:t>17</a:t>
            </a:fld>
            <a:endParaRPr lang="en-US"/>
          </a:p>
        </p:txBody>
      </p:sp>
    </p:spTree>
    <p:extLst>
      <p:ext uri="{BB962C8B-B14F-4D97-AF65-F5344CB8AC3E}">
        <p14:creationId xmlns:p14="http://schemas.microsoft.com/office/powerpoint/2010/main" val="3382922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ig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88913"/>
            <a:ext cx="5011738" cy="643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55A3783C-F089-C440-8C35-195B993F31D5}" type="slidenum">
              <a:rPr lang="en-US" smtClean="0"/>
              <a:t>18</a:t>
            </a:fld>
            <a:endParaRPr lang="en-US"/>
          </a:p>
        </p:txBody>
      </p:sp>
    </p:spTree>
    <p:extLst>
      <p:ext uri="{BB962C8B-B14F-4D97-AF65-F5344CB8AC3E}">
        <p14:creationId xmlns:p14="http://schemas.microsoft.com/office/powerpoint/2010/main" val="9682518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a:t>
            </a:r>
            <a:endParaRPr lang="en-US" dirty="0"/>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19</a:t>
            </a:fld>
            <a:endParaRPr lang="en-US"/>
          </a:p>
        </p:txBody>
      </p:sp>
      <p:grpSp>
        <p:nvGrpSpPr>
          <p:cNvPr id="149" name="Group 148"/>
          <p:cNvGrpSpPr/>
          <p:nvPr/>
        </p:nvGrpSpPr>
        <p:grpSpPr>
          <a:xfrm>
            <a:off x="0" y="1676400"/>
            <a:ext cx="2662902" cy="4574977"/>
            <a:chOff x="0" y="1676400"/>
            <a:chExt cx="2662902" cy="4574977"/>
          </a:xfrm>
        </p:grpSpPr>
        <p:grpSp>
          <p:nvGrpSpPr>
            <p:cNvPr id="26" name="Group 25"/>
            <p:cNvGrpSpPr/>
            <p:nvPr/>
          </p:nvGrpSpPr>
          <p:grpSpPr>
            <a:xfrm>
              <a:off x="901700" y="2133600"/>
              <a:ext cx="1689100" cy="3708400"/>
              <a:chOff x="901700" y="1905000"/>
              <a:chExt cx="1689100" cy="3708400"/>
            </a:xfrm>
          </p:grpSpPr>
          <p:sp>
            <p:nvSpPr>
              <p:cNvPr id="11" name="Freeform 10"/>
              <p:cNvSpPr/>
              <p:nvPr/>
            </p:nvSpPr>
            <p:spPr>
              <a:xfrm>
                <a:off x="901700" y="3881526"/>
                <a:ext cx="1676400" cy="386585"/>
              </a:xfrm>
              <a:custGeom>
                <a:avLst/>
                <a:gdLst>
                  <a:gd name="connsiteX0" fmla="*/ 0 w 1676400"/>
                  <a:gd name="connsiteY0" fmla="*/ 207874 h 386585"/>
                  <a:gd name="connsiteX1" fmla="*/ 711200 w 1676400"/>
                  <a:gd name="connsiteY1" fmla="*/ 4674 h 386585"/>
                  <a:gd name="connsiteX2" fmla="*/ 1333500 w 1676400"/>
                  <a:gd name="connsiteY2" fmla="*/ 385674 h 386585"/>
                  <a:gd name="connsiteX3" fmla="*/ 1676400 w 1676400"/>
                  <a:gd name="connsiteY3" fmla="*/ 118974 h 386585"/>
                </a:gdLst>
                <a:ahLst/>
                <a:cxnLst>
                  <a:cxn ang="0">
                    <a:pos x="connsiteX0" y="connsiteY0"/>
                  </a:cxn>
                  <a:cxn ang="0">
                    <a:pos x="connsiteX1" y="connsiteY1"/>
                  </a:cxn>
                  <a:cxn ang="0">
                    <a:pos x="connsiteX2" y="connsiteY2"/>
                  </a:cxn>
                  <a:cxn ang="0">
                    <a:pos x="connsiteX3" y="connsiteY3"/>
                  </a:cxn>
                </a:cxnLst>
                <a:rect l="l" t="t" r="r" b="b"/>
                <a:pathLst>
                  <a:path w="1676400" h="386585">
                    <a:moveTo>
                      <a:pt x="0" y="207874"/>
                    </a:moveTo>
                    <a:cubicBezTo>
                      <a:pt x="244475" y="91457"/>
                      <a:pt x="488950" y="-24959"/>
                      <a:pt x="711200" y="4674"/>
                    </a:cubicBezTo>
                    <a:cubicBezTo>
                      <a:pt x="933450" y="34307"/>
                      <a:pt x="1172633" y="366624"/>
                      <a:pt x="1333500" y="385674"/>
                    </a:cubicBezTo>
                    <a:cubicBezTo>
                      <a:pt x="1494367" y="404724"/>
                      <a:pt x="1676400" y="118974"/>
                      <a:pt x="1676400" y="118974"/>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914400" y="4089400"/>
                <a:ext cx="1676400" cy="386585"/>
              </a:xfrm>
              <a:custGeom>
                <a:avLst/>
                <a:gdLst>
                  <a:gd name="connsiteX0" fmla="*/ 0 w 1676400"/>
                  <a:gd name="connsiteY0" fmla="*/ 207874 h 386585"/>
                  <a:gd name="connsiteX1" fmla="*/ 711200 w 1676400"/>
                  <a:gd name="connsiteY1" fmla="*/ 4674 h 386585"/>
                  <a:gd name="connsiteX2" fmla="*/ 1333500 w 1676400"/>
                  <a:gd name="connsiteY2" fmla="*/ 385674 h 386585"/>
                  <a:gd name="connsiteX3" fmla="*/ 1676400 w 1676400"/>
                  <a:gd name="connsiteY3" fmla="*/ 118974 h 386585"/>
                </a:gdLst>
                <a:ahLst/>
                <a:cxnLst>
                  <a:cxn ang="0">
                    <a:pos x="connsiteX0" y="connsiteY0"/>
                  </a:cxn>
                  <a:cxn ang="0">
                    <a:pos x="connsiteX1" y="connsiteY1"/>
                  </a:cxn>
                  <a:cxn ang="0">
                    <a:pos x="connsiteX2" y="connsiteY2"/>
                  </a:cxn>
                  <a:cxn ang="0">
                    <a:pos x="connsiteX3" y="connsiteY3"/>
                  </a:cxn>
                </a:cxnLst>
                <a:rect l="l" t="t" r="r" b="b"/>
                <a:pathLst>
                  <a:path w="1676400" h="386585">
                    <a:moveTo>
                      <a:pt x="0" y="207874"/>
                    </a:moveTo>
                    <a:cubicBezTo>
                      <a:pt x="244475" y="91457"/>
                      <a:pt x="488950" y="-24959"/>
                      <a:pt x="711200" y="4674"/>
                    </a:cubicBezTo>
                    <a:cubicBezTo>
                      <a:pt x="933450" y="34307"/>
                      <a:pt x="1172633" y="366624"/>
                      <a:pt x="1333500" y="385674"/>
                    </a:cubicBezTo>
                    <a:cubicBezTo>
                      <a:pt x="1494367" y="404724"/>
                      <a:pt x="1676400" y="118974"/>
                      <a:pt x="1676400" y="118974"/>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 name="Straight Connector 14"/>
              <p:cNvCxnSpPr>
                <a:stCxn id="13" idx="0"/>
              </p:cNvCxnSpPr>
              <p:nvPr/>
            </p:nvCxnSpPr>
            <p:spPr>
              <a:xfrm>
                <a:off x="914400" y="4297274"/>
                <a:ext cx="0" cy="131612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3" idx="3"/>
              </p:cNvCxnSpPr>
              <p:nvPr/>
            </p:nvCxnSpPr>
            <p:spPr>
              <a:xfrm>
                <a:off x="2590800" y="4208374"/>
                <a:ext cx="0" cy="140502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914400" y="5613400"/>
                <a:ext cx="16764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1" idx="0"/>
              </p:cNvCxnSpPr>
              <p:nvPr/>
            </p:nvCxnSpPr>
            <p:spPr>
              <a:xfrm flipV="1">
                <a:off x="901700" y="1905000"/>
                <a:ext cx="12700" cy="21844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1" idx="3"/>
              </p:cNvCxnSpPr>
              <p:nvPr/>
            </p:nvCxnSpPr>
            <p:spPr>
              <a:xfrm flipV="1">
                <a:off x="2578100" y="1905000"/>
                <a:ext cx="12700" cy="20955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914400" y="1905000"/>
                <a:ext cx="16764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698500" y="2044700"/>
              <a:ext cx="274434" cy="307777"/>
            </a:xfrm>
            <a:prstGeom prst="rect">
              <a:avLst/>
            </a:prstGeom>
            <a:noFill/>
          </p:spPr>
          <p:txBody>
            <a:bodyPr wrap="none" rtlCol="0">
              <a:spAutoFit/>
            </a:bodyPr>
            <a:lstStyle/>
            <a:p>
              <a:r>
                <a:rPr lang="en-US" sz="1400" dirty="0" smtClean="0"/>
                <a:t>0</a:t>
              </a:r>
              <a:endParaRPr lang="en-US" sz="1400" dirty="0"/>
            </a:p>
          </p:txBody>
        </p:sp>
        <p:sp>
          <p:nvSpPr>
            <p:cNvPr id="28" name="TextBox 27"/>
            <p:cNvSpPr txBox="1"/>
            <p:nvPr/>
          </p:nvSpPr>
          <p:spPr>
            <a:xfrm>
              <a:off x="444500" y="5600700"/>
              <a:ext cx="553645" cy="307777"/>
            </a:xfrm>
            <a:prstGeom prst="rect">
              <a:avLst/>
            </a:prstGeom>
            <a:noFill/>
          </p:spPr>
          <p:txBody>
            <a:bodyPr wrap="none" rtlCol="0">
              <a:spAutoFit/>
            </a:bodyPr>
            <a:lstStyle/>
            <a:p>
              <a:r>
                <a:rPr lang="en-US" sz="1400" dirty="0" smtClean="0"/>
                <a:t>4K-1</a:t>
              </a:r>
              <a:endParaRPr lang="en-US" sz="1400" dirty="0"/>
            </a:p>
          </p:txBody>
        </p:sp>
        <p:cxnSp>
          <p:nvCxnSpPr>
            <p:cNvPr id="30" name="Straight Arrow Connector 29"/>
            <p:cNvCxnSpPr/>
            <p:nvPr/>
          </p:nvCxnSpPr>
          <p:spPr>
            <a:xfrm>
              <a:off x="914400" y="6019800"/>
              <a:ext cx="1676400" cy="0"/>
            </a:xfrm>
            <a:prstGeom prst="straightConnector1">
              <a:avLst/>
            </a:prstGeom>
            <a:ln w="2540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041400" y="5943600"/>
              <a:ext cx="1380757" cy="307777"/>
            </a:xfrm>
            <a:prstGeom prst="rect">
              <a:avLst/>
            </a:prstGeom>
            <a:noFill/>
          </p:spPr>
          <p:txBody>
            <a:bodyPr wrap="none" rtlCol="0">
              <a:spAutoFit/>
            </a:bodyPr>
            <a:lstStyle/>
            <a:p>
              <a:r>
                <a:rPr lang="en-US" sz="1400" dirty="0" smtClean="0"/>
                <a:t>One Block Wide</a:t>
              </a:r>
              <a:endParaRPr lang="en-US" sz="1400" dirty="0"/>
            </a:p>
          </p:txBody>
        </p:sp>
        <p:sp>
          <p:nvSpPr>
            <p:cNvPr id="65" name="TextBox 64"/>
            <p:cNvSpPr txBox="1"/>
            <p:nvPr/>
          </p:nvSpPr>
          <p:spPr>
            <a:xfrm>
              <a:off x="0" y="3429000"/>
              <a:ext cx="713369" cy="307777"/>
            </a:xfrm>
            <a:prstGeom prst="rect">
              <a:avLst/>
            </a:prstGeom>
            <a:noFill/>
          </p:spPr>
          <p:txBody>
            <a:bodyPr wrap="none" rtlCol="0">
              <a:spAutoFit/>
            </a:bodyPr>
            <a:lstStyle/>
            <a:p>
              <a:r>
                <a:rPr lang="en-US" sz="1400" b="1" dirty="0" smtClean="0"/>
                <a:t>Block#</a:t>
              </a:r>
              <a:endParaRPr lang="en-US" sz="1400" b="1" dirty="0"/>
            </a:p>
          </p:txBody>
        </p:sp>
        <p:sp>
          <p:nvSpPr>
            <p:cNvPr id="66" name="TextBox 65"/>
            <p:cNvSpPr txBox="1"/>
            <p:nvPr/>
          </p:nvSpPr>
          <p:spPr>
            <a:xfrm>
              <a:off x="1447800" y="1676400"/>
              <a:ext cx="713369" cy="307777"/>
            </a:xfrm>
            <a:prstGeom prst="rect">
              <a:avLst/>
            </a:prstGeom>
            <a:noFill/>
          </p:spPr>
          <p:txBody>
            <a:bodyPr wrap="none" rtlCol="0">
              <a:spAutoFit/>
            </a:bodyPr>
            <a:lstStyle/>
            <a:p>
              <a:r>
                <a:rPr lang="en-US" sz="1400" b="1" dirty="0" smtClean="0"/>
                <a:t>Word#</a:t>
              </a:r>
              <a:endParaRPr lang="en-US" sz="1400" b="1" dirty="0"/>
            </a:p>
          </p:txBody>
        </p:sp>
        <p:sp>
          <p:nvSpPr>
            <p:cNvPr id="72" name="TextBox 71"/>
            <p:cNvSpPr txBox="1"/>
            <p:nvPr/>
          </p:nvSpPr>
          <p:spPr>
            <a:xfrm>
              <a:off x="825500" y="1879600"/>
              <a:ext cx="274434" cy="307777"/>
            </a:xfrm>
            <a:prstGeom prst="rect">
              <a:avLst/>
            </a:prstGeom>
            <a:noFill/>
          </p:spPr>
          <p:txBody>
            <a:bodyPr wrap="none" rtlCol="0">
              <a:spAutoFit/>
            </a:bodyPr>
            <a:lstStyle/>
            <a:p>
              <a:r>
                <a:rPr lang="en-US" sz="1400" dirty="0" smtClean="0"/>
                <a:t>0</a:t>
              </a:r>
              <a:endParaRPr lang="en-US" sz="1400" dirty="0"/>
            </a:p>
          </p:txBody>
        </p:sp>
        <p:sp>
          <p:nvSpPr>
            <p:cNvPr id="73" name="TextBox 72"/>
            <p:cNvSpPr txBox="1"/>
            <p:nvPr/>
          </p:nvSpPr>
          <p:spPr>
            <a:xfrm>
              <a:off x="2298700" y="1876623"/>
              <a:ext cx="364202" cy="307777"/>
            </a:xfrm>
            <a:prstGeom prst="rect">
              <a:avLst/>
            </a:prstGeom>
            <a:noFill/>
          </p:spPr>
          <p:txBody>
            <a:bodyPr wrap="none" rtlCol="0">
              <a:spAutoFit/>
            </a:bodyPr>
            <a:lstStyle/>
            <a:p>
              <a:r>
                <a:rPr lang="en-US" sz="1400" dirty="0" smtClean="0"/>
                <a:t>15</a:t>
              </a:r>
              <a:endParaRPr lang="en-US" sz="1400" dirty="0"/>
            </a:p>
          </p:txBody>
        </p:sp>
      </p:grpSp>
      <p:grpSp>
        <p:nvGrpSpPr>
          <p:cNvPr id="150" name="Group 149"/>
          <p:cNvGrpSpPr/>
          <p:nvPr/>
        </p:nvGrpSpPr>
        <p:grpSpPr>
          <a:xfrm>
            <a:off x="2743200" y="2057400"/>
            <a:ext cx="2527300" cy="1552377"/>
            <a:chOff x="2743200" y="2057400"/>
            <a:chExt cx="2527300" cy="1552377"/>
          </a:xfrm>
        </p:grpSpPr>
        <p:grpSp>
          <p:nvGrpSpPr>
            <p:cNvPr id="148" name="Group 147"/>
            <p:cNvGrpSpPr/>
            <p:nvPr/>
          </p:nvGrpSpPr>
          <p:grpSpPr>
            <a:xfrm>
              <a:off x="3213100" y="2057400"/>
              <a:ext cx="2057400" cy="1552377"/>
              <a:chOff x="3213100" y="2057400"/>
              <a:chExt cx="2057400" cy="1552377"/>
            </a:xfrm>
          </p:grpSpPr>
          <p:cxnSp>
            <p:nvCxnSpPr>
              <p:cNvPr id="47" name="Straight Connector 46"/>
              <p:cNvCxnSpPr/>
              <p:nvPr/>
            </p:nvCxnSpPr>
            <p:spPr>
              <a:xfrm flipV="1">
                <a:off x="3587012" y="2108200"/>
                <a:ext cx="7088" cy="1219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5263111" y="2108200"/>
                <a:ext cx="7389" cy="1219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3594100" y="2108200"/>
                <a:ext cx="16764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3657600" y="3302000"/>
                <a:ext cx="1380757" cy="307777"/>
              </a:xfrm>
              <a:prstGeom prst="rect">
                <a:avLst/>
              </a:prstGeom>
              <a:noFill/>
            </p:spPr>
            <p:txBody>
              <a:bodyPr wrap="none" rtlCol="0">
                <a:spAutoFit/>
              </a:bodyPr>
              <a:lstStyle/>
              <a:p>
                <a:r>
                  <a:rPr lang="en-US" sz="1400" dirty="0" smtClean="0"/>
                  <a:t>One Block Wide</a:t>
                </a:r>
                <a:endParaRPr lang="en-US" sz="1400" dirty="0"/>
              </a:p>
            </p:txBody>
          </p:sp>
          <p:cxnSp>
            <p:nvCxnSpPr>
              <p:cNvPr id="54" name="Straight Connector 53"/>
              <p:cNvCxnSpPr/>
              <p:nvPr/>
            </p:nvCxnSpPr>
            <p:spPr>
              <a:xfrm flipH="1">
                <a:off x="3581400" y="3327400"/>
                <a:ext cx="16764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378200" y="2057400"/>
                <a:ext cx="274434" cy="307777"/>
              </a:xfrm>
              <a:prstGeom prst="rect">
                <a:avLst/>
              </a:prstGeom>
              <a:noFill/>
            </p:spPr>
            <p:txBody>
              <a:bodyPr wrap="none" rtlCol="0">
                <a:spAutoFit/>
              </a:bodyPr>
              <a:lstStyle/>
              <a:p>
                <a:r>
                  <a:rPr lang="en-US" sz="1400" dirty="0" smtClean="0"/>
                  <a:t>0</a:t>
                </a:r>
                <a:endParaRPr lang="en-US" sz="1400" dirty="0"/>
              </a:p>
            </p:txBody>
          </p:sp>
          <p:sp>
            <p:nvSpPr>
              <p:cNvPr id="56" name="TextBox 55"/>
              <p:cNvSpPr txBox="1"/>
              <p:nvPr/>
            </p:nvSpPr>
            <p:spPr>
              <a:xfrm>
                <a:off x="3213100" y="3060700"/>
                <a:ext cx="453970" cy="307777"/>
              </a:xfrm>
              <a:prstGeom prst="rect">
                <a:avLst/>
              </a:prstGeom>
              <a:noFill/>
            </p:spPr>
            <p:txBody>
              <a:bodyPr wrap="none" rtlCol="0">
                <a:spAutoFit/>
              </a:bodyPr>
              <a:lstStyle/>
              <a:p>
                <a:r>
                  <a:rPr lang="en-US" sz="1400" dirty="0" smtClean="0"/>
                  <a:t>127</a:t>
                </a:r>
                <a:endParaRPr lang="en-US" sz="1400" dirty="0"/>
              </a:p>
            </p:txBody>
          </p:sp>
          <p:cxnSp>
            <p:nvCxnSpPr>
              <p:cNvPr id="58" name="Straight Connector 57"/>
              <p:cNvCxnSpPr/>
              <p:nvPr/>
            </p:nvCxnSpPr>
            <p:spPr>
              <a:xfrm flipH="1">
                <a:off x="3581400" y="2273300"/>
                <a:ext cx="16764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a:off x="3581400" y="2413000"/>
                <a:ext cx="16764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343400" y="2349500"/>
                <a:ext cx="229550" cy="738664"/>
              </a:xfrm>
              <a:prstGeom prst="rect">
                <a:avLst/>
              </a:prstGeom>
              <a:noFill/>
            </p:spPr>
            <p:txBody>
              <a:bodyPr wrap="none" rtlCol="0">
                <a:spAutoFit/>
              </a:bodyPr>
              <a:lstStyle/>
              <a:p>
                <a:r>
                  <a:rPr lang="en-US" sz="1400" dirty="0" smtClean="0"/>
                  <a:t>.</a:t>
                </a:r>
              </a:p>
              <a:p>
                <a:r>
                  <a:rPr lang="en-US" sz="1400" dirty="0" smtClean="0"/>
                  <a:t>.</a:t>
                </a:r>
              </a:p>
              <a:p>
                <a:r>
                  <a:rPr lang="en-US" sz="1400" dirty="0"/>
                  <a:t>.</a:t>
                </a:r>
              </a:p>
            </p:txBody>
          </p:sp>
          <p:cxnSp>
            <p:nvCxnSpPr>
              <p:cNvPr id="62" name="Straight Connector 61"/>
              <p:cNvCxnSpPr/>
              <p:nvPr/>
            </p:nvCxnSpPr>
            <p:spPr>
              <a:xfrm flipH="1">
                <a:off x="3581400" y="3175000"/>
                <a:ext cx="16764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9" name="TextBox 78"/>
            <p:cNvSpPr txBox="1"/>
            <p:nvPr/>
          </p:nvSpPr>
          <p:spPr>
            <a:xfrm>
              <a:off x="2743200" y="2489200"/>
              <a:ext cx="713369" cy="523220"/>
            </a:xfrm>
            <a:prstGeom prst="rect">
              <a:avLst/>
            </a:prstGeom>
            <a:noFill/>
          </p:spPr>
          <p:txBody>
            <a:bodyPr wrap="none" rtlCol="0">
              <a:spAutoFit/>
            </a:bodyPr>
            <a:lstStyle/>
            <a:p>
              <a:r>
                <a:rPr lang="en-US" sz="1400" b="1" dirty="0" smtClean="0"/>
                <a:t>Cache </a:t>
              </a:r>
            </a:p>
            <a:p>
              <a:r>
                <a:rPr lang="en-US" sz="1400" b="1" dirty="0" smtClean="0"/>
                <a:t>Block#</a:t>
              </a:r>
              <a:endParaRPr lang="en-US" sz="1400" b="1" dirty="0"/>
            </a:p>
          </p:txBody>
        </p:sp>
      </p:grpSp>
      <p:grpSp>
        <p:nvGrpSpPr>
          <p:cNvPr id="92" name="Group 91"/>
          <p:cNvGrpSpPr/>
          <p:nvPr/>
        </p:nvGrpSpPr>
        <p:grpSpPr>
          <a:xfrm>
            <a:off x="3327400" y="4061023"/>
            <a:ext cx="2509634" cy="815777"/>
            <a:chOff x="3327400" y="4289623"/>
            <a:chExt cx="2509634" cy="815777"/>
          </a:xfrm>
        </p:grpSpPr>
        <p:sp>
          <p:nvSpPr>
            <p:cNvPr id="82" name="Rectangle 81"/>
            <p:cNvSpPr/>
            <p:nvPr/>
          </p:nvSpPr>
          <p:spPr>
            <a:xfrm>
              <a:off x="3429000" y="4724400"/>
              <a:ext cx="2362200" cy="381000"/>
            </a:xfrm>
            <a:prstGeom prst="rect">
              <a:avLst/>
            </a:prstGeom>
            <a:solidFill>
              <a:schemeClr val="bg1"/>
            </a:solidFill>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TextBox 82"/>
            <p:cNvSpPr txBox="1"/>
            <p:nvPr/>
          </p:nvSpPr>
          <p:spPr>
            <a:xfrm>
              <a:off x="3810000" y="4289623"/>
              <a:ext cx="1502785" cy="307777"/>
            </a:xfrm>
            <a:prstGeom prst="rect">
              <a:avLst/>
            </a:prstGeom>
            <a:noFill/>
          </p:spPr>
          <p:txBody>
            <a:bodyPr wrap="none" rtlCol="0">
              <a:spAutoFit/>
            </a:bodyPr>
            <a:lstStyle/>
            <a:p>
              <a:r>
                <a:rPr lang="en-US" sz="1400" b="1" dirty="0" smtClean="0"/>
                <a:t>Memory Address</a:t>
              </a:r>
              <a:endParaRPr lang="en-US" sz="1400" b="1" dirty="0"/>
            </a:p>
          </p:txBody>
        </p:sp>
        <p:cxnSp>
          <p:nvCxnSpPr>
            <p:cNvPr id="85" name="Straight Connector 84"/>
            <p:cNvCxnSpPr/>
            <p:nvPr/>
          </p:nvCxnSpPr>
          <p:spPr>
            <a:xfrm>
              <a:off x="5105400" y="4724400"/>
              <a:ext cx="0" cy="381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5562600" y="4445000"/>
              <a:ext cx="274434" cy="307777"/>
            </a:xfrm>
            <a:prstGeom prst="rect">
              <a:avLst/>
            </a:prstGeom>
            <a:noFill/>
          </p:spPr>
          <p:txBody>
            <a:bodyPr wrap="none" rtlCol="0">
              <a:spAutoFit/>
            </a:bodyPr>
            <a:lstStyle/>
            <a:p>
              <a:r>
                <a:rPr lang="en-US" sz="1400" dirty="0" smtClean="0"/>
                <a:t>0</a:t>
              </a:r>
              <a:endParaRPr lang="en-US" sz="1400" dirty="0"/>
            </a:p>
          </p:txBody>
        </p:sp>
        <p:sp>
          <p:nvSpPr>
            <p:cNvPr id="87" name="TextBox 86"/>
            <p:cNvSpPr txBox="1"/>
            <p:nvPr/>
          </p:nvSpPr>
          <p:spPr>
            <a:xfrm>
              <a:off x="5054600" y="4470400"/>
              <a:ext cx="274434" cy="307777"/>
            </a:xfrm>
            <a:prstGeom prst="rect">
              <a:avLst/>
            </a:prstGeom>
            <a:noFill/>
          </p:spPr>
          <p:txBody>
            <a:bodyPr wrap="none" rtlCol="0">
              <a:spAutoFit/>
            </a:bodyPr>
            <a:lstStyle/>
            <a:p>
              <a:r>
                <a:rPr lang="en-US" sz="1400" dirty="0" smtClean="0"/>
                <a:t>3</a:t>
              </a:r>
              <a:endParaRPr lang="en-US" sz="1400" dirty="0"/>
            </a:p>
          </p:txBody>
        </p:sp>
        <p:sp>
          <p:nvSpPr>
            <p:cNvPr id="88" name="TextBox 87"/>
            <p:cNvSpPr txBox="1"/>
            <p:nvPr/>
          </p:nvSpPr>
          <p:spPr>
            <a:xfrm>
              <a:off x="4889500" y="4470400"/>
              <a:ext cx="274434" cy="307777"/>
            </a:xfrm>
            <a:prstGeom prst="rect">
              <a:avLst/>
            </a:prstGeom>
            <a:noFill/>
          </p:spPr>
          <p:txBody>
            <a:bodyPr wrap="none" rtlCol="0">
              <a:spAutoFit/>
            </a:bodyPr>
            <a:lstStyle/>
            <a:p>
              <a:r>
                <a:rPr lang="en-US" sz="1400" dirty="0" smtClean="0"/>
                <a:t>4</a:t>
              </a:r>
              <a:endParaRPr lang="en-US" sz="1400" dirty="0"/>
            </a:p>
          </p:txBody>
        </p:sp>
        <p:sp>
          <p:nvSpPr>
            <p:cNvPr id="89" name="TextBox 88"/>
            <p:cNvSpPr txBox="1"/>
            <p:nvPr/>
          </p:nvSpPr>
          <p:spPr>
            <a:xfrm>
              <a:off x="3327400" y="4470400"/>
              <a:ext cx="364202" cy="307777"/>
            </a:xfrm>
            <a:prstGeom prst="rect">
              <a:avLst/>
            </a:prstGeom>
            <a:noFill/>
          </p:spPr>
          <p:txBody>
            <a:bodyPr wrap="none" rtlCol="0">
              <a:spAutoFit/>
            </a:bodyPr>
            <a:lstStyle/>
            <a:p>
              <a:r>
                <a:rPr lang="en-US" sz="1400" dirty="0" smtClean="0"/>
                <a:t>15</a:t>
              </a:r>
              <a:endParaRPr lang="en-US" sz="1400" dirty="0"/>
            </a:p>
          </p:txBody>
        </p:sp>
        <p:sp>
          <p:nvSpPr>
            <p:cNvPr id="90" name="TextBox 89"/>
            <p:cNvSpPr txBox="1"/>
            <p:nvPr/>
          </p:nvSpPr>
          <p:spPr>
            <a:xfrm>
              <a:off x="3922131" y="4746823"/>
              <a:ext cx="713369" cy="307777"/>
            </a:xfrm>
            <a:prstGeom prst="rect">
              <a:avLst/>
            </a:prstGeom>
            <a:noFill/>
          </p:spPr>
          <p:txBody>
            <a:bodyPr wrap="none" rtlCol="0">
              <a:spAutoFit/>
            </a:bodyPr>
            <a:lstStyle/>
            <a:p>
              <a:r>
                <a:rPr lang="en-US" sz="1400" b="1" dirty="0" smtClean="0"/>
                <a:t>Block#</a:t>
              </a:r>
              <a:endParaRPr lang="en-US" sz="1400" b="1" dirty="0"/>
            </a:p>
          </p:txBody>
        </p:sp>
        <p:sp>
          <p:nvSpPr>
            <p:cNvPr id="91" name="TextBox 90"/>
            <p:cNvSpPr txBox="1"/>
            <p:nvPr/>
          </p:nvSpPr>
          <p:spPr>
            <a:xfrm>
              <a:off x="5080000" y="4737100"/>
              <a:ext cx="713369" cy="307777"/>
            </a:xfrm>
            <a:prstGeom prst="rect">
              <a:avLst/>
            </a:prstGeom>
            <a:noFill/>
          </p:spPr>
          <p:txBody>
            <a:bodyPr wrap="none" rtlCol="0">
              <a:spAutoFit/>
            </a:bodyPr>
            <a:lstStyle/>
            <a:p>
              <a:r>
                <a:rPr lang="en-US" sz="1400" b="1" dirty="0" smtClean="0"/>
                <a:t>Word#</a:t>
              </a:r>
              <a:endParaRPr lang="en-US" sz="1400" b="1" dirty="0"/>
            </a:p>
          </p:txBody>
        </p:sp>
      </p:grpSp>
      <p:grpSp>
        <p:nvGrpSpPr>
          <p:cNvPr id="103" name="Group 102"/>
          <p:cNvGrpSpPr/>
          <p:nvPr/>
        </p:nvGrpSpPr>
        <p:grpSpPr>
          <a:xfrm>
            <a:off x="3839498" y="5181600"/>
            <a:ext cx="2022936" cy="838199"/>
            <a:chOff x="3839498" y="5181600"/>
            <a:chExt cx="2022936" cy="838199"/>
          </a:xfrm>
        </p:grpSpPr>
        <p:sp>
          <p:nvSpPr>
            <p:cNvPr id="94" name="Rectangle 93"/>
            <p:cNvSpPr/>
            <p:nvPr/>
          </p:nvSpPr>
          <p:spPr>
            <a:xfrm>
              <a:off x="3962400" y="5616376"/>
              <a:ext cx="1854200" cy="403423"/>
            </a:xfrm>
            <a:prstGeom prst="rect">
              <a:avLst/>
            </a:prstGeom>
            <a:solidFill>
              <a:schemeClr val="bg1"/>
            </a:solidFill>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TextBox 94"/>
            <p:cNvSpPr txBox="1"/>
            <p:nvPr/>
          </p:nvSpPr>
          <p:spPr>
            <a:xfrm>
              <a:off x="4137488" y="5181600"/>
              <a:ext cx="1323512" cy="307777"/>
            </a:xfrm>
            <a:prstGeom prst="rect">
              <a:avLst/>
            </a:prstGeom>
            <a:noFill/>
          </p:spPr>
          <p:txBody>
            <a:bodyPr wrap="none" rtlCol="0">
              <a:spAutoFit/>
            </a:bodyPr>
            <a:lstStyle/>
            <a:p>
              <a:r>
                <a:rPr lang="en-US" sz="1400" b="1" dirty="0" smtClean="0"/>
                <a:t>Cache Address</a:t>
              </a:r>
              <a:endParaRPr lang="en-US" sz="1400" b="1" dirty="0"/>
            </a:p>
          </p:txBody>
        </p:sp>
        <p:cxnSp>
          <p:nvCxnSpPr>
            <p:cNvPr id="96" name="Straight Connector 95"/>
            <p:cNvCxnSpPr/>
            <p:nvPr/>
          </p:nvCxnSpPr>
          <p:spPr>
            <a:xfrm>
              <a:off x="5130800" y="5616377"/>
              <a:ext cx="0" cy="381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5588000" y="5336977"/>
              <a:ext cx="274434" cy="307777"/>
            </a:xfrm>
            <a:prstGeom prst="rect">
              <a:avLst/>
            </a:prstGeom>
            <a:noFill/>
          </p:spPr>
          <p:txBody>
            <a:bodyPr wrap="none" rtlCol="0">
              <a:spAutoFit/>
            </a:bodyPr>
            <a:lstStyle/>
            <a:p>
              <a:r>
                <a:rPr lang="en-US" sz="1400" dirty="0" smtClean="0"/>
                <a:t>0</a:t>
              </a:r>
              <a:endParaRPr lang="en-US" sz="1400" dirty="0"/>
            </a:p>
          </p:txBody>
        </p:sp>
        <p:sp>
          <p:nvSpPr>
            <p:cNvPr id="98" name="TextBox 97"/>
            <p:cNvSpPr txBox="1"/>
            <p:nvPr/>
          </p:nvSpPr>
          <p:spPr>
            <a:xfrm>
              <a:off x="5080000" y="5362377"/>
              <a:ext cx="274434" cy="307777"/>
            </a:xfrm>
            <a:prstGeom prst="rect">
              <a:avLst/>
            </a:prstGeom>
            <a:noFill/>
          </p:spPr>
          <p:txBody>
            <a:bodyPr wrap="none" rtlCol="0">
              <a:spAutoFit/>
            </a:bodyPr>
            <a:lstStyle/>
            <a:p>
              <a:r>
                <a:rPr lang="en-US" sz="1400" dirty="0" smtClean="0"/>
                <a:t>3</a:t>
              </a:r>
              <a:endParaRPr lang="en-US" sz="1400" dirty="0"/>
            </a:p>
          </p:txBody>
        </p:sp>
        <p:sp>
          <p:nvSpPr>
            <p:cNvPr id="99" name="TextBox 98"/>
            <p:cNvSpPr txBox="1"/>
            <p:nvPr/>
          </p:nvSpPr>
          <p:spPr>
            <a:xfrm>
              <a:off x="4914900" y="5362377"/>
              <a:ext cx="274434" cy="307777"/>
            </a:xfrm>
            <a:prstGeom prst="rect">
              <a:avLst/>
            </a:prstGeom>
            <a:noFill/>
          </p:spPr>
          <p:txBody>
            <a:bodyPr wrap="none" rtlCol="0">
              <a:spAutoFit/>
            </a:bodyPr>
            <a:lstStyle/>
            <a:p>
              <a:r>
                <a:rPr lang="en-US" sz="1400" dirty="0" smtClean="0"/>
                <a:t>4</a:t>
              </a:r>
              <a:endParaRPr lang="en-US" sz="1400" dirty="0"/>
            </a:p>
          </p:txBody>
        </p:sp>
        <p:sp>
          <p:nvSpPr>
            <p:cNvPr id="100" name="TextBox 99"/>
            <p:cNvSpPr txBox="1"/>
            <p:nvPr/>
          </p:nvSpPr>
          <p:spPr>
            <a:xfrm>
              <a:off x="3839498" y="5362377"/>
              <a:ext cx="364202" cy="307777"/>
            </a:xfrm>
            <a:prstGeom prst="rect">
              <a:avLst/>
            </a:prstGeom>
            <a:noFill/>
          </p:spPr>
          <p:txBody>
            <a:bodyPr wrap="none" rtlCol="0">
              <a:spAutoFit/>
            </a:bodyPr>
            <a:lstStyle/>
            <a:p>
              <a:r>
                <a:rPr lang="en-US" sz="1400" dirty="0" smtClean="0"/>
                <a:t>10</a:t>
              </a:r>
              <a:endParaRPr lang="en-US" sz="1400" dirty="0"/>
            </a:p>
          </p:txBody>
        </p:sp>
        <p:sp>
          <p:nvSpPr>
            <p:cNvPr id="101" name="TextBox 100"/>
            <p:cNvSpPr txBox="1"/>
            <p:nvPr/>
          </p:nvSpPr>
          <p:spPr>
            <a:xfrm>
              <a:off x="3924300" y="5638800"/>
              <a:ext cx="1236900" cy="307777"/>
            </a:xfrm>
            <a:prstGeom prst="rect">
              <a:avLst/>
            </a:prstGeom>
            <a:noFill/>
          </p:spPr>
          <p:txBody>
            <a:bodyPr wrap="none" rtlCol="0">
              <a:spAutoFit/>
            </a:bodyPr>
            <a:lstStyle/>
            <a:p>
              <a:r>
                <a:rPr lang="en-US" sz="1400" b="1" dirty="0" smtClean="0"/>
                <a:t>Cache Block#</a:t>
              </a:r>
              <a:endParaRPr lang="en-US" sz="1400" b="1" dirty="0"/>
            </a:p>
          </p:txBody>
        </p:sp>
        <p:sp>
          <p:nvSpPr>
            <p:cNvPr id="102" name="TextBox 101"/>
            <p:cNvSpPr txBox="1"/>
            <p:nvPr/>
          </p:nvSpPr>
          <p:spPr>
            <a:xfrm>
              <a:off x="5105400" y="5629077"/>
              <a:ext cx="713369" cy="307777"/>
            </a:xfrm>
            <a:prstGeom prst="rect">
              <a:avLst/>
            </a:prstGeom>
            <a:noFill/>
          </p:spPr>
          <p:txBody>
            <a:bodyPr wrap="none" rtlCol="0">
              <a:spAutoFit/>
            </a:bodyPr>
            <a:lstStyle/>
            <a:p>
              <a:r>
                <a:rPr lang="en-US" sz="1400" b="1" dirty="0" smtClean="0"/>
                <a:t>Word#</a:t>
              </a:r>
              <a:endParaRPr lang="en-US" sz="1400" b="1" dirty="0"/>
            </a:p>
          </p:txBody>
        </p:sp>
      </p:grpSp>
      <p:grpSp>
        <p:nvGrpSpPr>
          <p:cNvPr id="147" name="Group 146"/>
          <p:cNvGrpSpPr/>
          <p:nvPr/>
        </p:nvGrpSpPr>
        <p:grpSpPr>
          <a:xfrm>
            <a:off x="4813300" y="1852160"/>
            <a:ext cx="3644900" cy="1122617"/>
            <a:chOff x="4813300" y="1852160"/>
            <a:chExt cx="3644900" cy="1122617"/>
          </a:xfrm>
        </p:grpSpPr>
        <p:sp>
          <p:nvSpPr>
            <p:cNvPr id="104" name="Freeform 103"/>
            <p:cNvSpPr/>
            <p:nvPr/>
          </p:nvSpPr>
          <p:spPr>
            <a:xfrm>
              <a:off x="4813300" y="1852160"/>
              <a:ext cx="1866900" cy="510040"/>
            </a:xfrm>
            <a:custGeom>
              <a:avLst/>
              <a:gdLst>
                <a:gd name="connsiteX0" fmla="*/ 1866900 w 1866900"/>
                <a:gd name="connsiteY0" fmla="*/ 510040 h 510040"/>
                <a:gd name="connsiteX1" fmla="*/ 774700 w 1866900"/>
                <a:gd name="connsiteY1" fmla="*/ 2040 h 510040"/>
                <a:gd name="connsiteX2" fmla="*/ 12700 w 1866900"/>
                <a:gd name="connsiteY2" fmla="*/ 319540 h 510040"/>
                <a:gd name="connsiteX3" fmla="*/ 12700 w 1866900"/>
                <a:gd name="connsiteY3" fmla="*/ 319540 h 510040"/>
                <a:gd name="connsiteX4" fmla="*/ 0 w 1866900"/>
                <a:gd name="connsiteY4" fmla="*/ 332240 h 5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900" h="510040">
                  <a:moveTo>
                    <a:pt x="1866900" y="510040"/>
                  </a:moveTo>
                  <a:cubicBezTo>
                    <a:pt x="1475316" y="271915"/>
                    <a:pt x="1083733" y="33790"/>
                    <a:pt x="774700" y="2040"/>
                  </a:cubicBezTo>
                  <a:cubicBezTo>
                    <a:pt x="465667" y="-29710"/>
                    <a:pt x="12700" y="319540"/>
                    <a:pt x="12700" y="319540"/>
                  </a:cubicBezTo>
                  <a:lnTo>
                    <a:pt x="12700" y="319540"/>
                  </a:lnTo>
                  <a:lnTo>
                    <a:pt x="0" y="332240"/>
                  </a:lnTo>
                </a:path>
              </a:pathLst>
            </a:cu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6" name="Straight Connector 105"/>
            <p:cNvCxnSpPr/>
            <p:nvPr/>
          </p:nvCxnSpPr>
          <p:spPr>
            <a:xfrm>
              <a:off x="8458200" y="2667000"/>
              <a:ext cx="0" cy="3048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7620000" y="2667000"/>
              <a:ext cx="8382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a:off x="7620000" y="2971800"/>
              <a:ext cx="8382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2" name="Freeform 111"/>
            <p:cNvSpPr/>
            <p:nvPr/>
          </p:nvSpPr>
          <p:spPr>
            <a:xfrm>
              <a:off x="7543047" y="2662767"/>
              <a:ext cx="125601" cy="304800"/>
            </a:xfrm>
            <a:custGeom>
              <a:avLst/>
              <a:gdLst>
                <a:gd name="connsiteX0" fmla="*/ 81186 w 125601"/>
                <a:gd name="connsiteY0" fmla="*/ 0 h 304800"/>
                <a:gd name="connsiteX1" fmla="*/ 753 w 125601"/>
                <a:gd name="connsiteY1" fmla="*/ 84666 h 304800"/>
                <a:gd name="connsiteX2" fmla="*/ 123520 w 125601"/>
                <a:gd name="connsiteY2" fmla="*/ 173566 h 304800"/>
                <a:gd name="connsiteX3" fmla="*/ 81186 w 125601"/>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125601" h="304800">
                  <a:moveTo>
                    <a:pt x="81186" y="0"/>
                  </a:moveTo>
                  <a:cubicBezTo>
                    <a:pt x="37441" y="27869"/>
                    <a:pt x="-6303" y="55738"/>
                    <a:pt x="753" y="84666"/>
                  </a:cubicBezTo>
                  <a:cubicBezTo>
                    <a:pt x="7809" y="113594"/>
                    <a:pt x="110115" y="136877"/>
                    <a:pt x="123520" y="173566"/>
                  </a:cubicBezTo>
                  <a:cubicBezTo>
                    <a:pt x="136925" y="210255"/>
                    <a:pt x="81186" y="304800"/>
                    <a:pt x="81186" y="304800"/>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Freeform 112"/>
            <p:cNvSpPr/>
            <p:nvPr/>
          </p:nvSpPr>
          <p:spPr>
            <a:xfrm>
              <a:off x="7467600" y="2667000"/>
              <a:ext cx="125601" cy="304800"/>
            </a:xfrm>
            <a:custGeom>
              <a:avLst/>
              <a:gdLst>
                <a:gd name="connsiteX0" fmla="*/ 81186 w 125601"/>
                <a:gd name="connsiteY0" fmla="*/ 0 h 304800"/>
                <a:gd name="connsiteX1" fmla="*/ 753 w 125601"/>
                <a:gd name="connsiteY1" fmla="*/ 84666 h 304800"/>
                <a:gd name="connsiteX2" fmla="*/ 123520 w 125601"/>
                <a:gd name="connsiteY2" fmla="*/ 173566 h 304800"/>
                <a:gd name="connsiteX3" fmla="*/ 81186 w 125601"/>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125601" h="304800">
                  <a:moveTo>
                    <a:pt x="81186" y="0"/>
                  </a:moveTo>
                  <a:cubicBezTo>
                    <a:pt x="37441" y="27869"/>
                    <a:pt x="-6303" y="55738"/>
                    <a:pt x="753" y="84666"/>
                  </a:cubicBezTo>
                  <a:cubicBezTo>
                    <a:pt x="7809" y="113594"/>
                    <a:pt x="110115" y="136877"/>
                    <a:pt x="123520" y="173566"/>
                  </a:cubicBezTo>
                  <a:cubicBezTo>
                    <a:pt x="136925" y="210255"/>
                    <a:pt x="81186" y="304800"/>
                    <a:pt x="81186" y="304800"/>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Connector 113"/>
            <p:cNvCxnSpPr/>
            <p:nvPr/>
          </p:nvCxnSpPr>
          <p:spPr>
            <a:xfrm flipH="1">
              <a:off x="5943600" y="2667000"/>
              <a:ext cx="16002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a:off x="5943600" y="2971800"/>
              <a:ext cx="16002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5943600" y="2667000"/>
              <a:ext cx="0" cy="3048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7162800" y="2667000"/>
              <a:ext cx="0" cy="3048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6400800" y="2667000"/>
              <a:ext cx="0" cy="3048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6172200" y="2667000"/>
              <a:ext cx="0" cy="3048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8" name="TextBox 127"/>
            <p:cNvSpPr txBox="1"/>
            <p:nvPr/>
          </p:nvSpPr>
          <p:spPr>
            <a:xfrm>
              <a:off x="5943600" y="2667000"/>
              <a:ext cx="325730" cy="307777"/>
            </a:xfrm>
            <a:prstGeom prst="rect">
              <a:avLst/>
            </a:prstGeom>
            <a:noFill/>
          </p:spPr>
          <p:txBody>
            <a:bodyPr wrap="none" rtlCol="0">
              <a:spAutoFit/>
            </a:bodyPr>
            <a:lstStyle/>
            <a:p>
              <a:r>
                <a:rPr lang="en-US" sz="1400" dirty="0" smtClean="0"/>
                <a:t>V</a:t>
              </a:r>
              <a:endParaRPr lang="en-US" sz="1400" dirty="0"/>
            </a:p>
          </p:txBody>
        </p:sp>
        <p:sp>
          <p:nvSpPr>
            <p:cNvPr id="129" name="TextBox 128"/>
            <p:cNvSpPr txBox="1"/>
            <p:nvPr/>
          </p:nvSpPr>
          <p:spPr>
            <a:xfrm>
              <a:off x="6117165" y="2667000"/>
              <a:ext cx="325730" cy="307777"/>
            </a:xfrm>
            <a:prstGeom prst="rect">
              <a:avLst/>
            </a:prstGeom>
            <a:noFill/>
          </p:spPr>
          <p:txBody>
            <a:bodyPr wrap="none" rtlCol="0">
              <a:spAutoFit/>
            </a:bodyPr>
            <a:lstStyle/>
            <a:p>
              <a:r>
                <a:rPr lang="en-US" sz="1400" dirty="0" smtClean="0"/>
                <a:t>D</a:t>
              </a:r>
              <a:endParaRPr lang="en-US" sz="1400" dirty="0"/>
            </a:p>
          </p:txBody>
        </p:sp>
        <p:sp>
          <p:nvSpPr>
            <p:cNvPr id="130" name="TextBox 129"/>
            <p:cNvSpPr txBox="1"/>
            <p:nvPr/>
          </p:nvSpPr>
          <p:spPr>
            <a:xfrm>
              <a:off x="6629400" y="2667000"/>
              <a:ext cx="539268" cy="307777"/>
            </a:xfrm>
            <a:prstGeom prst="rect">
              <a:avLst/>
            </a:prstGeom>
            <a:noFill/>
          </p:spPr>
          <p:txBody>
            <a:bodyPr wrap="none" rtlCol="0">
              <a:spAutoFit/>
            </a:bodyPr>
            <a:lstStyle/>
            <a:p>
              <a:r>
                <a:rPr lang="en-US" sz="1400" dirty="0" smtClean="0"/>
                <a:t>TAG</a:t>
              </a:r>
              <a:endParaRPr lang="en-US" sz="1400" dirty="0"/>
            </a:p>
          </p:txBody>
        </p:sp>
        <p:sp>
          <p:nvSpPr>
            <p:cNvPr id="131" name="TextBox 130"/>
            <p:cNvSpPr txBox="1"/>
            <p:nvPr/>
          </p:nvSpPr>
          <p:spPr>
            <a:xfrm>
              <a:off x="7239000" y="2667000"/>
              <a:ext cx="1184940" cy="307777"/>
            </a:xfrm>
            <a:prstGeom prst="rect">
              <a:avLst/>
            </a:prstGeom>
            <a:noFill/>
          </p:spPr>
          <p:txBody>
            <a:bodyPr wrap="none" rtlCol="0">
              <a:spAutoFit/>
            </a:bodyPr>
            <a:lstStyle/>
            <a:p>
              <a:r>
                <a:rPr lang="en-US" sz="1400" dirty="0" smtClean="0"/>
                <a:t>D    A    T    A</a:t>
              </a:r>
              <a:endParaRPr lang="en-US" sz="1400" dirty="0"/>
            </a:p>
          </p:txBody>
        </p:sp>
        <p:cxnSp>
          <p:nvCxnSpPr>
            <p:cNvPr id="133" name="Straight Arrow Connector 132"/>
            <p:cNvCxnSpPr/>
            <p:nvPr/>
          </p:nvCxnSpPr>
          <p:spPr>
            <a:xfrm>
              <a:off x="7162800" y="2590800"/>
              <a:ext cx="1295400" cy="0"/>
            </a:xfrm>
            <a:prstGeom prst="straightConnector1">
              <a:avLst/>
            </a:prstGeom>
            <a:ln w="635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a:off x="6400800" y="2590800"/>
              <a:ext cx="762000" cy="0"/>
            </a:xfrm>
            <a:prstGeom prst="straightConnector1">
              <a:avLst/>
            </a:prstGeom>
            <a:ln w="635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36" name="TextBox 135"/>
            <p:cNvSpPr txBox="1"/>
            <p:nvPr/>
          </p:nvSpPr>
          <p:spPr>
            <a:xfrm>
              <a:off x="7310979" y="2319864"/>
              <a:ext cx="1003099" cy="307777"/>
            </a:xfrm>
            <a:prstGeom prst="rect">
              <a:avLst/>
            </a:prstGeom>
            <a:noFill/>
          </p:spPr>
          <p:txBody>
            <a:bodyPr wrap="none" rtlCol="0">
              <a:spAutoFit/>
            </a:bodyPr>
            <a:lstStyle/>
            <a:p>
              <a:r>
                <a:rPr lang="en-US" sz="1400" dirty="0" smtClean="0">
                  <a:latin typeface="Arial"/>
                  <a:cs typeface="Arial"/>
                </a:rPr>
                <a:t>16x32 bits</a:t>
              </a:r>
              <a:endParaRPr lang="en-US" sz="1400" dirty="0">
                <a:latin typeface="Arial"/>
                <a:cs typeface="Arial"/>
              </a:endParaRPr>
            </a:p>
          </p:txBody>
        </p:sp>
        <p:sp>
          <p:nvSpPr>
            <p:cNvPr id="137" name="TextBox 136"/>
            <p:cNvSpPr txBox="1"/>
            <p:nvPr/>
          </p:nvSpPr>
          <p:spPr>
            <a:xfrm>
              <a:off x="6472818" y="2319864"/>
              <a:ext cx="613782" cy="307777"/>
            </a:xfrm>
            <a:prstGeom prst="rect">
              <a:avLst/>
            </a:prstGeom>
            <a:noFill/>
          </p:spPr>
          <p:txBody>
            <a:bodyPr wrap="none" rtlCol="0">
              <a:spAutoFit/>
            </a:bodyPr>
            <a:lstStyle/>
            <a:p>
              <a:r>
                <a:rPr lang="en-US" sz="1400" dirty="0" smtClean="0">
                  <a:latin typeface="Arial"/>
                  <a:cs typeface="Arial"/>
                </a:rPr>
                <a:t>5 bits</a:t>
              </a:r>
              <a:endParaRPr lang="en-US" sz="1400" dirty="0">
                <a:latin typeface="Arial"/>
                <a:cs typeface="Arial"/>
              </a:endParaRPr>
            </a:p>
          </p:txBody>
        </p:sp>
        <p:sp>
          <p:nvSpPr>
            <p:cNvPr id="138" name="TextBox 137"/>
            <p:cNvSpPr txBox="1"/>
            <p:nvPr/>
          </p:nvSpPr>
          <p:spPr>
            <a:xfrm>
              <a:off x="6117165" y="2307171"/>
              <a:ext cx="274434" cy="307777"/>
            </a:xfrm>
            <a:prstGeom prst="rect">
              <a:avLst/>
            </a:prstGeom>
            <a:noFill/>
          </p:spPr>
          <p:txBody>
            <a:bodyPr wrap="none" rtlCol="0">
              <a:spAutoFit/>
            </a:bodyPr>
            <a:lstStyle/>
            <a:p>
              <a:r>
                <a:rPr lang="en-US" sz="1400" dirty="0" smtClean="0"/>
                <a:t>1</a:t>
              </a:r>
              <a:endParaRPr lang="en-US" sz="1400" dirty="0"/>
            </a:p>
          </p:txBody>
        </p:sp>
        <p:sp>
          <p:nvSpPr>
            <p:cNvPr id="139" name="TextBox 138"/>
            <p:cNvSpPr txBox="1"/>
            <p:nvPr/>
          </p:nvSpPr>
          <p:spPr>
            <a:xfrm>
              <a:off x="5930901" y="2311398"/>
              <a:ext cx="274434" cy="307777"/>
            </a:xfrm>
            <a:prstGeom prst="rect">
              <a:avLst/>
            </a:prstGeom>
            <a:noFill/>
          </p:spPr>
          <p:txBody>
            <a:bodyPr wrap="none" rtlCol="0">
              <a:spAutoFit/>
            </a:bodyPr>
            <a:lstStyle/>
            <a:p>
              <a:r>
                <a:rPr lang="en-US" sz="1400" dirty="0" smtClean="0"/>
                <a:t>1</a:t>
              </a:r>
              <a:endParaRPr lang="en-US" sz="1400" dirty="0"/>
            </a:p>
          </p:txBody>
        </p:sp>
      </p:grpSp>
      <p:sp>
        <p:nvSpPr>
          <p:cNvPr id="146" name="TextBox 145"/>
          <p:cNvSpPr txBox="1"/>
          <p:nvPr/>
        </p:nvSpPr>
        <p:spPr>
          <a:xfrm>
            <a:off x="6400800" y="3962400"/>
            <a:ext cx="2313404" cy="830997"/>
          </a:xfrm>
          <a:prstGeom prst="rect">
            <a:avLst/>
          </a:prstGeom>
          <a:solidFill>
            <a:schemeClr val="tx1"/>
          </a:solidFill>
        </p:spPr>
        <p:txBody>
          <a:bodyPr wrap="none" rtlCol="0">
            <a:spAutoFit/>
          </a:bodyPr>
          <a:lstStyle/>
          <a:p>
            <a:r>
              <a:rPr lang="en-US" dirty="0" smtClean="0">
                <a:solidFill>
                  <a:schemeClr val="accent1">
                    <a:lumMod val="60000"/>
                    <a:lumOff val="40000"/>
                  </a:schemeClr>
                </a:solidFill>
              </a:rPr>
              <a:t>Cache Block # =</a:t>
            </a:r>
          </a:p>
          <a:p>
            <a:r>
              <a:rPr lang="en-US" dirty="0" smtClean="0">
                <a:solidFill>
                  <a:schemeClr val="accent1">
                    <a:lumMod val="60000"/>
                    <a:lumOff val="40000"/>
                  </a:schemeClr>
                </a:solidFill>
              </a:rPr>
              <a:t>Block # mod 128</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2150130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a:t>
            </a:r>
            <a:r>
              <a:rPr lang="en-US" baseline="30000" dirty="0" smtClean="0"/>
              <a:t>*</a:t>
            </a:r>
            <a:endParaRPr lang="en-US" dirty="0"/>
          </a:p>
        </p:txBody>
      </p:sp>
      <p:sp>
        <p:nvSpPr>
          <p:cNvPr id="3" name="Content Placeholder 2"/>
          <p:cNvSpPr>
            <a:spLocks noGrp="1"/>
          </p:cNvSpPr>
          <p:nvPr>
            <p:ph idx="1"/>
          </p:nvPr>
        </p:nvSpPr>
        <p:spPr>
          <a:xfrm>
            <a:off x="457200" y="1775191"/>
            <a:ext cx="8229600" cy="4397009"/>
          </a:xfrm>
        </p:spPr>
        <p:txBody>
          <a:bodyPr>
            <a:normAutofit/>
          </a:bodyPr>
          <a:lstStyle/>
          <a:p>
            <a:r>
              <a:rPr lang="en-US" sz="2400" dirty="0" smtClean="0"/>
              <a:t>Increasing gap between processor and main memory speeds since the 1980s, became the cause of primary bottleneck in overall system performance.</a:t>
            </a:r>
          </a:p>
          <a:p>
            <a:pPr lvl="1"/>
            <a:r>
              <a:rPr lang="en-US" sz="2000" dirty="0" smtClean="0"/>
              <a:t>in the decade of 1990s, processor clock rates increased at 40%/year, while main memory (DRAM) speeds went up by only 11%/year.</a:t>
            </a:r>
          </a:p>
          <a:p>
            <a:r>
              <a:rPr lang="en-US" sz="2400" dirty="0" smtClean="0"/>
              <a:t>Building small fast cache memories emerged as a solution. Effectiveness illustrated by experimental studies:</a:t>
            </a:r>
          </a:p>
          <a:p>
            <a:pPr lvl="1"/>
            <a:r>
              <a:rPr lang="en-US" sz="2000" dirty="0" smtClean="0"/>
              <a:t>1.6x improvement in the performance of VAX 11/780 (c. 1970s) vs. 15x improvement in performance of HP9000/735 (c. early 1990s) [</a:t>
            </a:r>
            <a:r>
              <a:rPr lang="en-US" sz="2000" dirty="0" err="1" smtClean="0"/>
              <a:t>Jouppi</a:t>
            </a:r>
            <a:r>
              <a:rPr lang="en-US" sz="2000" dirty="0" smtClean="0"/>
              <a:t>, ISCA 1990]</a:t>
            </a:r>
          </a:p>
          <a:p>
            <a:endParaRPr lang="en-US" sz="2400"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a:t>
            </a:fld>
            <a:endParaRPr lang="en-US"/>
          </a:p>
        </p:txBody>
      </p:sp>
      <p:sp>
        <p:nvSpPr>
          <p:cNvPr id="5" name="TextBox 4"/>
          <p:cNvSpPr txBox="1"/>
          <p:nvPr/>
        </p:nvSpPr>
        <p:spPr>
          <a:xfrm>
            <a:off x="838200" y="5486400"/>
            <a:ext cx="8058616" cy="923330"/>
          </a:xfrm>
          <a:prstGeom prst="rect">
            <a:avLst/>
          </a:prstGeom>
          <a:solidFill>
            <a:schemeClr val="tx1"/>
          </a:solidFill>
        </p:spPr>
        <p:txBody>
          <a:bodyPr wrap="none" rtlCol="0">
            <a:spAutoFit/>
          </a:bodyPr>
          <a:lstStyle/>
          <a:p>
            <a:pPr marL="285750" indent="-285750">
              <a:buFontTx/>
              <a:buChar char="•"/>
            </a:pPr>
            <a:r>
              <a:rPr lang="en-US" sz="1800" dirty="0" smtClean="0">
                <a:solidFill>
                  <a:schemeClr val="accent1">
                    <a:lumMod val="60000"/>
                    <a:lumOff val="40000"/>
                  </a:schemeClr>
                </a:solidFill>
              </a:rPr>
              <a:t>See </a:t>
            </a:r>
            <a:r>
              <a:rPr lang="en-US" sz="1800" i="1" dirty="0">
                <a:solidFill>
                  <a:schemeClr val="accent1">
                    <a:lumMod val="60000"/>
                    <a:lumOff val="40000"/>
                  </a:schemeClr>
                </a:solidFill>
              </a:rPr>
              <a:t>Trace-Driven Memory Simulation: A </a:t>
            </a:r>
            <a:r>
              <a:rPr lang="en-US" sz="1800" i="1" dirty="0" smtClean="0">
                <a:solidFill>
                  <a:schemeClr val="accent1">
                    <a:lumMod val="60000"/>
                    <a:lumOff val="40000"/>
                  </a:schemeClr>
                </a:solidFill>
              </a:rPr>
              <a:t>Survey</a:t>
            </a:r>
            <a:r>
              <a:rPr lang="en-US" sz="1800" dirty="0" smtClean="0">
                <a:solidFill>
                  <a:schemeClr val="accent1">
                    <a:lumMod val="60000"/>
                    <a:lumOff val="40000"/>
                  </a:schemeClr>
                </a:solidFill>
              </a:rPr>
              <a:t>, Computing Surveys,  June 1997.</a:t>
            </a:r>
          </a:p>
          <a:p>
            <a:pPr marL="285750" indent="-285750">
              <a:buFontTx/>
              <a:buChar char="•"/>
            </a:pPr>
            <a:r>
              <a:rPr lang="en-US" sz="1800" dirty="0" smtClean="0">
                <a:solidFill>
                  <a:schemeClr val="accent1">
                    <a:lumMod val="60000"/>
                    <a:lumOff val="40000"/>
                  </a:schemeClr>
                </a:solidFill>
              </a:rPr>
              <a:t>See, also, IBM’s </a:t>
            </a:r>
            <a:r>
              <a:rPr lang="en-US" sz="1800" dirty="0" smtClean="0">
                <a:solidFill>
                  <a:schemeClr val="accent1">
                    <a:lumMod val="60000"/>
                    <a:lumOff val="40000"/>
                  </a:schemeClr>
                </a:solidFill>
                <a:hlinkClick r:id="rId3"/>
              </a:rPr>
              <a:t>Cognitive Computing </a:t>
            </a:r>
            <a:r>
              <a:rPr lang="en-US" sz="1800" dirty="0" smtClean="0">
                <a:solidFill>
                  <a:schemeClr val="accent1">
                    <a:lumMod val="60000"/>
                    <a:lumOff val="40000"/>
                  </a:schemeClr>
                </a:solidFill>
              </a:rPr>
              <a:t>initiative for an alternative way </a:t>
            </a:r>
          </a:p>
          <a:p>
            <a:r>
              <a:rPr lang="en-US" sz="1800" dirty="0">
                <a:solidFill>
                  <a:schemeClr val="accent1">
                    <a:lumMod val="60000"/>
                    <a:lumOff val="40000"/>
                  </a:schemeClr>
                </a:solidFill>
              </a:rPr>
              <a:t> </a:t>
            </a:r>
            <a:r>
              <a:rPr lang="en-US" sz="1800" dirty="0" smtClean="0">
                <a:solidFill>
                  <a:schemeClr val="accent1">
                    <a:lumMod val="60000"/>
                    <a:lumOff val="40000"/>
                  </a:schemeClr>
                </a:solidFill>
              </a:rPr>
              <a:t>    of organizing computation..</a:t>
            </a:r>
          </a:p>
        </p:txBody>
      </p:sp>
    </p:spTree>
    <p:extLst>
      <p:ext uri="{BB962C8B-B14F-4D97-AF65-F5344CB8AC3E}">
        <p14:creationId xmlns:p14="http://schemas.microsoft.com/office/powerpoint/2010/main" val="1718258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Resulting Partitioning of Memory Address and Address Mapping</a:t>
            </a:r>
            <a:endParaRPr lang="en-US" dirty="0"/>
          </a:p>
        </p:txBody>
      </p:sp>
      <p:sp>
        <p:nvSpPr>
          <p:cNvPr id="3" name="Content Placeholder 2"/>
          <p:cNvSpPr>
            <a:spLocks noGrp="1"/>
          </p:cNvSpPr>
          <p:nvPr>
            <p:ph idx="1"/>
          </p:nvPr>
        </p:nvSpPr>
        <p:spPr/>
        <p:txBody>
          <a:bodyPr>
            <a:normAutofit/>
          </a:bodyPr>
          <a:lstStyle/>
          <a:p>
            <a:pPr marL="118872" indent="0">
              <a:buNone/>
            </a:pPr>
            <a:r>
              <a:rPr lang="en-US" sz="2800" dirty="0" smtClean="0"/>
              <a:t>Memory Address = &lt;Tag, Cache Block #, Word #&gt;</a:t>
            </a:r>
            <a:endParaRPr lang="en-US" sz="2800" dirty="0"/>
          </a:p>
          <a:p>
            <a:pPr marL="118872" indent="0">
              <a:buNone/>
            </a:pPr>
            <a:r>
              <a:rPr lang="en-US" sz="2800" dirty="0" smtClean="0"/>
              <a:t>where,</a:t>
            </a:r>
            <a:endParaRPr lang="en-US" sz="2800" dirty="0"/>
          </a:p>
          <a:p>
            <a:pPr marL="411480" lvl="1" indent="0">
              <a:buNone/>
            </a:pPr>
            <a:r>
              <a:rPr lang="en-US" sz="2400" dirty="0" smtClean="0"/>
              <a:t>Tag is 5 bits – range is 0-31</a:t>
            </a:r>
          </a:p>
          <a:p>
            <a:pPr marL="411480" lvl="1" indent="0">
              <a:buNone/>
            </a:pPr>
            <a:r>
              <a:rPr lang="en-US" sz="2400" dirty="0" smtClean="0"/>
              <a:t>Cache Block # is 7 bits – range is 0-127</a:t>
            </a:r>
          </a:p>
          <a:p>
            <a:pPr marL="411480" lvl="1" indent="0">
              <a:buNone/>
            </a:pPr>
            <a:r>
              <a:rPr lang="en-US" sz="2400" dirty="0" smtClean="0"/>
              <a:t>Word # is 4 bits – range is 0-15 </a:t>
            </a:r>
          </a:p>
          <a:p>
            <a:pPr marL="411480" lvl="1" indent="0">
              <a:buNone/>
            </a:pPr>
            <a:endParaRPr lang="en-US" sz="2400" dirty="0" smtClean="0"/>
          </a:p>
          <a:p>
            <a:pPr marL="411480" lvl="1" indent="0">
              <a:buNone/>
            </a:pPr>
            <a:r>
              <a:rPr lang="en-US" sz="2800" dirty="0" smtClean="0"/>
              <a:t>Example: </a:t>
            </a:r>
          </a:p>
          <a:p>
            <a:pPr marL="676656" lvl="2" indent="0">
              <a:buNone/>
            </a:pPr>
            <a:r>
              <a:rPr lang="en-US" dirty="0" smtClean="0"/>
              <a:t>Memory address &lt;27, 87, 11&gt; will map to Cache Block # 87 and will have a tag value of 27. The addressed word will be Word # 11 in this block.</a:t>
            </a:r>
            <a:endParaRPr lang="en-US" dirty="0"/>
          </a:p>
          <a:p>
            <a:pPr marL="118872" indent="0">
              <a:buNone/>
            </a:pPr>
            <a:endParaRPr lang="en-US" sz="2800"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20</a:t>
            </a:fld>
            <a:endParaRPr lang="en-US"/>
          </a:p>
        </p:txBody>
      </p:sp>
    </p:spTree>
    <p:extLst>
      <p:ext uri="{BB962C8B-B14F-4D97-AF65-F5344CB8AC3E}">
        <p14:creationId xmlns:p14="http://schemas.microsoft.com/office/powerpoint/2010/main" val="8160178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solidFill>
            <a:srgbClr val="000000"/>
          </a:solidFill>
        </p:spPr>
        <p:txBody>
          <a:bodyPr/>
          <a:lstStyle/>
          <a:p>
            <a:pPr eaLnBrk="1" hangingPunct="1"/>
            <a:r>
              <a:rPr lang="en-CA">
                <a:latin typeface="Calibri" charset="0"/>
              </a:rPr>
              <a:t>Associative Mapping</a:t>
            </a:r>
          </a:p>
        </p:txBody>
      </p:sp>
      <p:sp>
        <p:nvSpPr>
          <p:cNvPr id="54275" name="Content Placeholder 2"/>
          <p:cNvSpPr>
            <a:spLocks noGrp="1"/>
          </p:cNvSpPr>
          <p:nvPr>
            <p:ph idx="4294967295"/>
          </p:nvPr>
        </p:nvSpPr>
        <p:spPr/>
        <p:txBody>
          <a:bodyPr>
            <a:normAutofit/>
          </a:bodyPr>
          <a:lstStyle/>
          <a:p>
            <a:pPr eaLnBrk="1" hangingPunct="1">
              <a:lnSpc>
                <a:spcPct val="90000"/>
              </a:lnSpc>
            </a:pPr>
            <a:r>
              <a:rPr lang="en-CA" dirty="0">
                <a:latin typeface="Calibri" charset="0"/>
              </a:rPr>
              <a:t>Full flexibility: locate block anywhere in cache</a:t>
            </a:r>
          </a:p>
          <a:p>
            <a:pPr eaLnBrk="1" hangingPunct="1">
              <a:lnSpc>
                <a:spcPct val="90000"/>
              </a:lnSpc>
            </a:pPr>
            <a:r>
              <a:rPr lang="en-CA" dirty="0">
                <a:solidFill>
                  <a:srgbClr val="FF0000"/>
                </a:solidFill>
                <a:latin typeface="Calibri" charset="0"/>
              </a:rPr>
              <a:t>Block field</a:t>
            </a:r>
            <a:r>
              <a:rPr lang="en-CA" dirty="0">
                <a:latin typeface="Calibri" charset="0"/>
              </a:rPr>
              <a:t> of address no longer needs any bits</a:t>
            </a:r>
          </a:p>
          <a:p>
            <a:pPr eaLnBrk="1" hangingPunct="1">
              <a:lnSpc>
                <a:spcPct val="90000"/>
              </a:lnSpc>
            </a:pPr>
            <a:r>
              <a:rPr lang="en-CA" dirty="0">
                <a:solidFill>
                  <a:srgbClr val="FF0000"/>
                </a:solidFill>
                <a:latin typeface="Calibri" charset="0"/>
              </a:rPr>
              <a:t>Tag field</a:t>
            </a:r>
            <a:r>
              <a:rPr lang="en-CA" dirty="0">
                <a:latin typeface="Calibri" charset="0"/>
              </a:rPr>
              <a:t> is enlarged to encompass those bits</a:t>
            </a:r>
          </a:p>
          <a:p>
            <a:pPr eaLnBrk="1" hangingPunct="1">
              <a:lnSpc>
                <a:spcPct val="90000"/>
              </a:lnSpc>
            </a:pPr>
            <a:r>
              <a:rPr lang="en-CA" dirty="0">
                <a:latin typeface="Calibri" charset="0"/>
              </a:rPr>
              <a:t>Larger tag stored in cache with each block</a:t>
            </a:r>
          </a:p>
          <a:p>
            <a:pPr eaLnBrk="1" hangingPunct="1">
              <a:lnSpc>
                <a:spcPct val="90000"/>
              </a:lnSpc>
            </a:pPr>
            <a:r>
              <a:rPr lang="en-CA" dirty="0">
                <a:latin typeface="Calibri" charset="0"/>
              </a:rPr>
              <a:t>For hit/miss, compare all tags simultaneously in parallel against tag field of given address</a:t>
            </a:r>
          </a:p>
          <a:p>
            <a:pPr eaLnBrk="1" hangingPunct="1">
              <a:lnSpc>
                <a:spcPct val="90000"/>
              </a:lnSpc>
            </a:pPr>
            <a:r>
              <a:rPr lang="en-CA" dirty="0">
                <a:latin typeface="Calibri" charset="0"/>
              </a:rPr>
              <a:t>This </a:t>
            </a:r>
            <a:r>
              <a:rPr lang="en-CA" i="1" dirty="0">
                <a:latin typeface="Calibri" charset="0"/>
              </a:rPr>
              <a:t>associative search</a:t>
            </a:r>
            <a:r>
              <a:rPr lang="en-CA" dirty="0">
                <a:latin typeface="Calibri" charset="0"/>
              </a:rPr>
              <a:t> </a:t>
            </a:r>
            <a:r>
              <a:rPr lang="en-CA" dirty="0">
                <a:solidFill>
                  <a:srgbClr val="FF0000"/>
                </a:solidFill>
                <a:latin typeface="Calibri" charset="0"/>
              </a:rPr>
              <a:t>increases complexity</a:t>
            </a:r>
          </a:p>
          <a:p>
            <a:pPr eaLnBrk="1" hangingPunct="1">
              <a:lnSpc>
                <a:spcPct val="90000"/>
              </a:lnSpc>
            </a:pPr>
            <a:r>
              <a:rPr lang="en-CA" dirty="0">
                <a:latin typeface="Calibri" charset="0"/>
              </a:rPr>
              <a:t>Flexible mapping also requires appropriate replacement algorithm when cache is full</a:t>
            </a:r>
          </a:p>
        </p:txBody>
      </p:sp>
      <p:sp>
        <p:nvSpPr>
          <p:cNvPr id="2" name="Slide Number Placeholder 1"/>
          <p:cNvSpPr>
            <a:spLocks noGrp="1"/>
          </p:cNvSpPr>
          <p:nvPr>
            <p:ph type="sldNum" sz="quarter" idx="12"/>
          </p:nvPr>
        </p:nvSpPr>
        <p:spPr/>
        <p:txBody>
          <a:bodyPr/>
          <a:lstStyle/>
          <a:p>
            <a:fld id="{55A3783C-F089-C440-8C35-195B993F31D5}" type="slidenum">
              <a:rPr lang="en-US" smtClean="0"/>
              <a:t>21</a:t>
            </a:fld>
            <a:endParaRPr lang="en-US"/>
          </a:p>
        </p:txBody>
      </p:sp>
    </p:spTree>
    <p:extLst>
      <p:ext uri="{BB962C8B-B14F-4D97-AF65-F5344CB8AC3E}">
        <p14:creationId xmlns:p14="http://schemas.microsoft.com/office/powerpoint/2010/main" val="4265638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ig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33375"/>
            <a:ext cx="6800850"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55A3783C-F089-C440-8C35-195B993F31D5}" type="slidenum">
              <a:rPr lang="en-US" smtClean="0"/>
              <a:t>22</a:t>
            </a:fld>
            <a:endParaRPr lang="en-US"/>
          </a:p>
        </p:txBody>
      </p:sp>
    </p:spTree>
    <p:extLst>
      <p:ext uri="{BB962C8B-B14F-4D97-AF65-F5344CB8AC3E}">
        <p14:creationId xmlns:p14="http://schemas.microsoft.com/office/powerpoint/2010/main" val="24749658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solidFill>
            <a:srgbClr val="000000"/>
          </a:solidFill>
        </p:spPr>
        <p:txBody>
          <a:bodyPr/>
          <a:lstStyle/>
          <a:p>
            <a:pPr eaLnBrk="1" hangingPunct="1"/>
            <a:r>
              <a:rPr lang="en-CA">
                <a:latin typeface="Calibri" charset="0"/>
              </a:rPr>
              <a:t>Set-Associative Mapping</a:t>
            </a:r>
          </a:p>
        </p:txBody>
      </p:sp>
      <p:sp>
        <p:nvSpPr>
          <p:cNvPr id="56323" name="Content Placeholder 2"/>
          <p:cNvSpPr>
            <a:spLocks noGrp="1"/>
          </p:cNvSpPr>
          <p:nvPr>
            <p:ph idx="4294967295"/>
          </p:nvPr>
        </p:nvSpPr>
        <p:spPr/>
        <p:txBody>
          <a:bodyPr>
            <a:normAutofit/>
          </a:bodyPr>
          <a:lstStyle/>
          <a:p>
            <a:pPr eaLnBrk="1" hangingPunct="1">
              <a:lnSpc>
                <a:spcPct val="90000"/>
              </a:lnSpc>
            </a:pPr>
            <a:r>
              <a:rPr lang="en-CA" dirty="0">
                <a:latin typeface="Calibri" charset="0"/>
              </a:rPr>
              <a:t>Combination of direct &amp; associative mapping</a:t>
            </a:r>
          </a:p>
          <a:p>
            <a:pPr eaLnBrk="1" hangingPunct="1">
              <a:lnSpc>
                <a:spcPct val="90000"/>
              </a:lnSpc>
            </a:pPr>
            <a:r>
              <a:rPr lang="en-CA" dirty="0">
                <a:latin typeface="Calibri" charset="0"/>
              </a:rPr>
              <a:t>Group blocks of cache into </a:t>
            </a:r>
            <a:r>
              <a:rPr lang="en-CA" i="1" dirty="0">
                <a:solidFill>
                  <a:srgbClr val="FF0000"/>
                </a:solidFill>
                <a:latin typeface="Calibri" charset="0"/>
              </a:rPr>
              <a:t>sets</a:t>
            </a:r>
          </a:p>
          <a:p>
            <a:pPr eaLnBrk="1" hangingPunct="1">
              <a:lnSpc>
                <a:spcPct val="90000"/>
              </a:lnSpc>
            </a:pPr>
            <a:r>
              <a:rPr lang="en-CA" dirty="0">
                <a:solidFill>
                  <a:srgbClr val="FF0000"/>
                </a:solidFill>
                <a:latin typeface="Calibri" charset="0"/>
              </a:rPr>
              <a:t>Block field</a:t>
            </a:r>
            <a:r>
              <a:rPr lang="en-CA" dirty="0">
                <a:latin typeface="Calibri" charset="0"/>
              </a:rPr>
              <a:t> bits map a block to a unique set</a:t>
            </a:r>
            <a:endParaRPr lang="en-CA" i="1" dirty="0">
              <a:latin typeface="Calibri" charset="0"/>
            </a:endParaRPr>
          </a:p>
          <a:p>
            <a:pPr eaLnBrk="1" hangingPunct="1">
              <a:lnSpc>
                <a:spcPct val="90000"/>
              </a:lnSpc>
            </a:pPr>
            <a:r>
              <a:rPr lang="en-CA" dirty="0">
                <a:latin typeface="Calibri" charset="0"/>
              </a:rPr>
              <a:t>But any block within a set may be used</a:t>
            </a:r>
          </a:p>
          <a:p>
            <a:pPr eaLnBrk="1" hangingPunct="1">
              <a:lnSpc>
                <a:spcPct val="90000"/>
              </a:lnSpc>
            </a:pPr>
            <a:r>
              <a:rPr lang="en-CA" dirty="0">
                <a:latin typeface="Calibri" charset="0"/>
              </a:rPr>
              <a:t>Associative search involves only tags in a set</a:t>
            </a:r>
          </a:p>
          <a:p>
            <a:pPr eaLnBrk="1" hangingPunct="1">
              <a:lnSpc>
                <a:spcPct val="90000"/>
              </a:lnSpc>
            </a:pPr>
            <a:r>
              <a:rPr lang="en-CA" dirty="0">
                <a:latin typeface="Calibri" charset="0"/>
              </a:rPr>
              <a:t>Replacement algorithm is only for blocks in set</a:t>
            </a:r>
          </a:p>
          <a:p>
            <a:pPr eaLnBrk="1" hangingPunct="1">
              <a:lnSpc>
                <a:spcPct val="90000"/>
              </a:lnSpc>
            </a:pPr>
            <a:r>
              <a:rPr lang="en-CA" dirty="0">
                <a:latin typeface="Calibri" charset="0"/>
              </a:rPr>
              <a:t>Reducing flexibility also reduces complexity</a:t>
            </a:r>
          </a:p>
          <a:p>
            <a:pPr eaLnBrk="1" hangingPunct="1">
              <a:lnSpc>
                <a:spcPct val="90000"/>
              </a:lnSpc>
            </a:pPr>
            <a:r>
              <a:rPr lang="en-CA" i="1" dirty="0">
                <a:latin typeface="Calibri" charset="0"/>
              </a:rPr>
              <a:t>k</a:t>
            </a:r>
            <a:r>
              <a:rPr lang="en-CA" dirty="0">
                <a:latin typeface="Calibri" charset="0"/>
              </a:rPr>
              <a:t> blocks/set  </a:t>
            </a:r>
            <a:r>
              <a:rPr lang="en-CA" dirty="0">
                <a:latin typeface="Calibri" charset="0"/>
                <a:sym typeface="Symbol" charset="0"/>
              </a:rPr>
              <a:t></a:t>
            </a:r>
            <a:r>
              <a:rPr lang="en-CA" dirty="0">
                <a:latin typeface="Calibri" charset="0"/>
              </a:rPr>
              <a:t>  </a:t>
            </a:r>
            <a:r>
              <a:rPr lang="en-CA" i="1" dirty="0">
                <a:latin typeface="Calibri" charset="0"/>
              </a:rPr>
              <a:t>k</a:t>
            </a:r>
            <a:r>
              <a:rPr lang="en-CA" dirty="0">
                <a:latin typeface="Calibri" charset="0"/>
              </a:rPr>
              <a:t>-way set-associative cache</a:t>
            </a:r>
          </a:p>
          <a:p>
            <a:pPr eaLnBrk="1" hangingPunct="1">
              <a:lnSpc>
                <a:spcPct val="90000"/>
              </a:lnSpc>
            </a:pPr>
            <a:r>
              <a:rPr lang="en-CA" dirty="0">
                <a:latin typeface="Calibri" charset="0"/>
              </a:rPr>
              <a:t>Direct-mapped </a:t>
            </a:r>
            <a:r>
              <a:rPr lang="en-CA" dirty="0">
                <a:latin typeface="Calibri" charset="0"/>
                <a:sym typeface="Symbol" charset="0"/>
              </a:rPr>
              <a:t> </a:t>
            </a:r>
            <a:r>
              <a:rPr lang="en-CA" dirty="0">
                <a:latin typeface="Calibri" charset="0"/>
              </a:rPr>
              <a:t>1-way;  associative </a:t>
            </a:r>
            <a:r>
              <a:rPr lang="en-CA" dirty="0">
                <a:latin typeface="Calibri" charset="0"/>
                <a:sym typeface="Symbol" charset="0"/>
              </a:rPr>
              <a:t></a:t>
            </a:r>
            <a:r>
              <a:rPr lang="en-CA" dirty="0">
                <a:latin typeface="Calibri" charset="0"/>
              </a:rPr>
              <a:t> all-way</a:t>
            </a:r>
          </a:p>
          <a:p>
            <a:pPr eaLnBrk="1" hangingPunct="1">
              <a:lnSpc>
                <a:spcPct val="90000"/>
              </a:lnSpc>
            </a:pPr>
            <a:endParaRPr lang="en-CA" dirty="0">
              <a:latin typeface="Calibri" charset="0"/>
            </a:endParaRPr>
          </a:p>
        </p:txBody>
      </p:sp>
      <p:sp>
        <p:nvSpPr>
          <p:cNvPr id="2" name="Slide Number Placeholder 1"/>
          <p:cNvSpPr>
            <a:spLocks noGrp="1"/>
          </p:cNvSpPr>
          <p:nvPr>
            <p:ph type="sldNum" sz="quarter" idx="12"/>
          </p:nvPr>
        </p:nvSpPr>
        <p:spPr/>
        <p:txBody>
          <a:bodyPr/>
          <a:lstStyle/>
          <a:p>
            <a:fld id="{55A3783C-F089-C440-8C35-195B993F31D5}" type="slidenum">
              <a:rPr lang="en-US" smtClean="0"/>
              <a:t>23</a:t>
            </a:fld>
            <a:endParaRPr lang="en-US"/>
          </a:p>
        </p:txBody>
      </p:sp>
    </p:spTree>
    <p:extLst>
      <p:ext uri="{BB962C8B-B14F-4D97-AF65-F5344CB8AC3E}">
        <p14:creationId xmlns:p14="http://schemas.microsoft.com/office/powerpoint/2010/main" val="585663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ig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88913"/>
            <a:ext cx="5527675"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55A3783C-F089-C440-8C35-195B993F31D5}" type="slidenum">
              <a:rPr lang="en-US" smtClean="0"/>
              <a:t>24</a:t>
            </a:fld>
            <a:endParaRPr lang="en-US"/>
          </a:p>
        </p:txBody>
      </p:sp>
      <p:sp>
        <p:nvSpPr>
          <p:cNvPr id="3" name="TextBox 2"/>
          <p:cNvSpPr txBox="1"/>
          <p:nvPr/>
        </p:nvSpPr>
        <p:spPr>
          <a:xfrm>
            <a:off x="1219200" y="990600"/>
            <a:ext cx="2825413" cy="461665"/>
          </a:xfrm>
          <a:prstGeom prst="rect">
            <a:avLst/>
          </a:prstGeom>
          <a:noFill/>
        </p:spPr>
        <p:txBody>
          <a:bodyPr wrap="none" rtlCol="0">
            <a:spAutoFit/>
          </a:bodyPr>
          <a:lstStyle/>
          <a:p>
            <a:r>
              <a:rPr lang="en-US" dirty="0" smtClean="0"/>
              <a:t>2-way set-associative</a:t>
            </a:r>
            <a:endParaRPr lang="en-US" dirty="0"/>
          </a:p>
        </p:txBody>
      </p:sp>
    </p:spTree>
    <p:extLst>
      <p:ext uri="{BB962C8B-B14F-4D97-AF65-F5344CB8AC3E}">
        <p14:creationId xmlns:p14="http://schemas.microsoft.com/office/powerpoint/2010/main" val="1478454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solidFill>
            <a:srgbClr val="000000"/>
          </a:solidFill>
        </p:spPr>
        <p:txBody>
          <a:bodyPr/>
          <a:lstStyle/>
          <a:p>
            <a:pPr eaLnBrk="1" hangingPunct="1"/>
            <a:r>
              <a:rPr lang="en-CA" dirty="0">
                <a:latin typeface="Calibri" charset="0"/>
              </a:rPr>
              <a:t>Stale Data</a:t>
            </a:r>
          </a:p>
        </p:txBody>
      </p:sp>
      <p:sp>
        <p:nvSpPr>
          <p:cNvPr id="58371" name="Content Placeholder 2"/>
          <p:cNvSpPr>
            <a:spLocks noGrp="1"/>
          </p:cNvSpPr>
          <p:nvPr>
            <p:ph idx="4294967295"/>
          </p:nvPr>
        </p:nvSpPr>
        <p:spPr/>
        <p:txBody>
          <a:bodyPr>
            <a:normAutofit/>
          </a:bodyPr>
          <a:lstStyle/>
          <a:p>
            <a:pPr eaLnBrk="1" hangingPunct="1">
              <a:lnSpc>
                <a:spcPct val="90000"/>
              </a:lnSpc>
            </a:pPr>
            <a:r>
              <a:rPr lang="en-CA" dirty="0">
                <a:latin typeface="Calibri" charset="0"/>
              </a:rPr>
              <a:t>Each block has a valid bit, initialized to 0</a:t>
            </a:r>
          </a:p>
          <a:p>
            <a:pPr eaLnBrk="1" hangingPunct="1">
              <a:lnSpc>
                <a:spcPct val="90000"/>
              </a:lnSpc>
            </a:pPr>
            <a:r>
              <a:rPr lang="en-CA" dirty="0">
                <a:latin typeface="Calibri" charset="0"/>
              </a:rPr>
              <a:t>No hit if valid bit is 0, even if tag match occurs</a:t>
            </a:r>
          </a:p>
          <a:p>
            <a:pPr eaLnBrk="1" hangingPunct="1">
              <a:lnSpc>
                <a:spcPct val="90000"/>
              </a:lnSpc>
            </a:pPr>
            <a:r>
              <a:rPr lang="en-CA" dirty="0">
                <a:latin typeface="Calibri" charset="0"/>
              </a:rPr>
              <a:t>Valid bit set to 1 when a block placed in cache</a:t>
            </a:r>
          </a:p>
          <a:p>
            <a:pPr eaLnBrk="1" hangingPunct="1">
              <a:lnSpc>
                <a:spcPct val="90000"/>
              </a:lnSpc>
            </a:pPr>
            <a:r>
              <a:rPr lang="en-CA" dirty="0">
                <a:latin typeface="Calibri" charset="0"/>
              </a:rPr>
              <a:t>Consider direct memory access, where data is transferred from disk to the memory</a:t>
            </a:r>
          </a:p>
          <a:p>
            <a:pPr eaLnBrk="1" hangingPunct="1">
              <a:lnSpc>
                <a:spcPct val="90000"/>
              </a:lnSpc>
            </a:pPr>
            <a:r>
              <a:rPr lang="en-CA" dirty="0">
                <a:latin typeface="Calibri" charset="0"/>
              </a:rPr>
              <a:t>Cache may contain </a:t>
            </a:r>
            <a:r>
              <a:rPr lang="en-CA" i="1" dirty="0">
                <a:latin typeface="Calibri" charset="0"/>
              </a:rPr>
              <a:t>stale</a:t>
            </a:r>
            <a:r>
              <a:rPr lang="en-CA" dirty="0">
                <a:latin typeface="Calibri" charset="0"/>
              </a:rPr>
              <a:t> data from memory, so valid bits are cleared to 0 for those blocks</a:t>
            </a:r>
          </a:p>
          <a:p>
            <a:pPr eaLnBrk="1" hangingPunct="1">
              <a:lnSpc>
                <a:spcPct val="90000"/>
              </a:lnSpc>
            </a:pPr>
            <a:r>
              <a:rPr lang="en-CA" dirty="0" err="1">
                <a:latin typeface="Calibri" charset="0"/>
              </a:rPr>
              <a:t>Memory</a:t>
            </a:r>
            <a:r>
              <a:rPr lang="en-CA" dirty="0" err="1">
                <a:latin typeface="Calibri" charset="0"/>
                <a:sym typeface="Symbol" charset="0"/>
              </a:rPr>
              <a:t>disk</a:t>
            </a:r>
            <a:r>
              <a:rPr lang="en-CA" dirty="0">
                <a:latin typeface="Calibri" charset="0"/>
                <a:sym typeface="Symbol" charset="0"/>
              </a:rPr>
              <a:t> transfers: avoid stale data by </a:t>
            </a:r>
            <a:r>
              <a:rPr lang="en-CA" i="1" dirty="0">
                <a:latin typeface="Calibri" charset="0"/>
                <a:sym typeface="Symbol" charset="0"/>
              </a:rPr>
              <a:t>flushing</a:t>
            </a:r>
            <a:r>
              <a:rPr lang="en-CA" dirty="0">
                <a:latin typeface="Calibri" charset="0"/>
                <a:sym typeface="Symbol" charset="0"/>
              </a:rPr>
              <a:t> modified blocks from cache to </a:t>
            </a:r>
            <a:r>
              <a:rPr lang="en-CA" dirty="0" err="1">
                <a:latin typeface="Calibri" charset="0"/>
                <a:sym typeface="Symbol" charset="0"/>
              </a:rPr>
              <a:t>mem</a:t>
            </a:r>
            <a:r>
              <a:rPr lang="en-CA" dirty="0">
                <a:latin typeface="Calibri" charset="0"/>
                <a:sym typeface="Symbol" charset="0"/>
              </a:rPr>
              <a:t>.</a:t>
            </a:r>
            <a:endParaRPr lang="en-CA" dirty="0">
              <a:latin typeface="Calibri" charset="0"/>
            </a:endParaRPr>
          </a:p>
        </p:txBody>
      </p:sp>
      <p:sp>
        <p:nvSpPr>
          <p:cNvPr id="2" name="Slide Number Placeholder 1"/>
          <p:cNvSpPr>
            <a:spLocks noGrp="1"/>
          </p:cNvSpPr>
          <p:nvPr>
            <p:ph type="sldNum" sz="quarter" idx="12"/>
          </p:nvPr>
        </p:nvSpPr>
        <p:spPr/>
        <p:txBody>
          <a:bodyPr/>
          <a:lstStyle/>
          <a:p>
            <a:fld id="{55A3783C-F089-C440-8C35-195B993F31D5}" type="slidenum">
              <a:rPr lang="en-US" smtClean="0"/>
              <a:t>25</a:t>
            </a:fld>
            <a:endParaRPr lang="en-US"/>
          </a:p>
        </p:txBody>
      </p:sp>
    </p:spTree>
    <p:extLst>
      <p:ext uri="{BB962C8B-B14F-4D97-AF65-F5344CB8AC3E}">
        <p14:creationId xmlns:p14="http://schemas.microsoft.com/office/powerpoint/2010/main" val="1976549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solidFill>
            <a:srgbClr val="000000"/>
          </a:solidFill>
        </p:spPr>
        <p:txBody>
          <a:bodyPr/>
          <a:lstStyle/>
          <a:p>
            <a:pPr eaLnBrk="1" hangingPunct="1"/>
            <a:r>
              <a:rPr lang="en-CA" dirty="0">
                <a:latin typeface="Calibri" charset="0"/>
              </a:rPr>
              <a:t>LRU Replacement Algorithm</a:t>
            </a:r>
          </a:p>
        </p:txBody>
      </p:sp>
      <p:sp>
        <p:nvSpPr>
          <p:cNvPr id="59395" name="Content Placeholder 2"/>
          <p:cNvSpPr>
            <a:spLocks noGrp="1"/>
          </p:cNvSpPr>
          <p:nvPr>
            <p:ph idx="4294967295"/>
          </p:nvPr>
        </p:nvSpPr>
        <p:spPr/>
        <p:txBody>
          <a:bodyPr>
            <a:normAutofit fontScale="77500" lnSpcReduction="20000"/>
          </a:bodyPr>
          <a:lstStyle/>
          <a:p>
            <a:pPr marL="118872" indent="0">
              <a:lnSpc>
                <a:spcPct val="90000"/>
              </a:lnSpc>
              <a:buNone/>
            </a:pPr>
            <a:r>
              <a:rPr lang="en-CA" dirty="0" smtClean="0">
                <a:solidFill>
                  <a:srgbClr val="3366FF"/>
                </a:solidFill>
                <a:latin typeface="Calibri" charset="0"/>
              </a:rPr>
              <a:t>The following algorithm implements the FIFO based LRU </a:t>
            </a:r>
            <a:r>
              <a:rPr lang="en-CA" smtClean="0">
                <a:solidFill>
                  <a:srgbClr val="3366FF"/>
                </a:solidFill>
                <a:latin typeface="Calibri" charset="0"/>
              </a:rPr>
              <a:t>algorithm by </a:t>
            </a:r>
            <a:r>
              <a:rPr lang="en-CA" dirty="0" smtClean="0">
                <a:solidFill>
                  <a:srgbClr val="3366FF"/>
                </a:solidFill>
                <a:latin typeface="Calibri" charset="0"/>
              </a:rPr>
              <a:t>associating and updating the FIFO position of each </a:t>
            </a:r>
            <a:r>
              <a:rPr lang="en-CA" dirty="0">
                <a:solidFill>
                  <a:srgbClr val="3366FF"/>
                </a:solidFill>
                <a:latin typeface="Calibri" charset="0"/>
              </a:rPr>
              <a:t>element in a </a:t>
            </a:r>
            <a:r>
              <a:rPr lang="en-CA" i="1" dirty="0">
                <a:solidFill>
                  <a:srgbClr val="3366FF"/>
                </a:solidFill>
                <a:latin typeface="Calibri" charset="0"/>
              </a:rPr>
              <a:t>k–</a:t>
            </a:r>
            <a:r>
              <a:rPr lang="en-CA" dirty="0">
                <a:solidFill>
                  <a:srgbClr val="3366FF"/>
                </a:solidFill>
                <a:latin typeface="Calibri" charset="0"/>
              </a:rPr>
              <a:t>way set dynamically</a:t>
            </a:r>
            <a:r>
              <a:rPr lang="en-CA" dirty="0" smtClean="0">
                <a:solidFill>
                  <a:srgbClr val="3366FF"/>
                </a:solidFill>
                <a:latin typeface="Calibri" charset="0"/>
              </a:rPr>
              <a:t>, as new elements are brought in the set or old ones replaced.</a:t>
            </a:r>
          </a:p>
          <a:p>
            <a:pPr eaLnBrk="1" hangingPunct="1">
              <a:lnSpc>
                <a:spcPct val="90000"/>
              </a:lnSpc>
            </a:pPr>
            <a:r>
              <a:rPr lang="en-CA" dirty="0" smtClean="0">
                <a:latin typeface="Calibri" charset="0"/>
              </a:rPr>
              <a:t>For </a:t>
            </a:r>
            <a:r>
              <a:rPr lang="en-CA" i="1" dirty="0">
                <a:latin typeface="Calibri" charset="0"/>
              </a:rPr>
              <a:t>k</a:t>
            </a:r>
            <a:r>
              <a:rPr lang="en-CA" dirty="0">
                <a:latin typeface="Calibri" charset="0"/>
              </a:rPr>
              <a:t>-way set associativity, each block in a set has a counter ranging from from 0 to </a:t>
            </a:r>
            <a:r>
              <a:rPr lang="en-CA" i="1" dirty="0">
                <a:latin typeface="Calibri" charset="0"/>
              </a:rPr>
              <a:t>k</a:t>
            </a:r>
            <a:r>
              <a:rPr lang="en-CA" dirty="0">
                <a:latin typeface="Calibri" charset="0"/>
                <a:sym typeface="Symbol" charset="0"/>
              </a:rPr>
              <a:t></a:t>
            </a:r>
            <a:r>
              <a:rPr lang="en-CA" dirty="0">
                <a:latin typeface="Calibri" charset="0"/>
              </a:rPr>
              <a:t>1</a:t>
            </a:r>
          </a:p>
          <a:p>
            <a:pPr eaLnBrk="1" hangingPunct="1">
              <a:lnSpc>
                <a:spcPct val="90000"/>
              </a:lnSpc>
            </a:pPr>
            <a:r>
              <a:rPr lang="en-CA" dirty="0" smtClean="0">
                <a:latin typeface="Calibri" charset="0"/>
              </a:rPr>
              <a:t>On hit:</a:t>
            </a:r>
          </a:p>
          <a:p>
            <a:pPr lvl="1">
              <a:lnSpc>
                <a:spcPct val="90000"/>
              </a:lnSpc>
            </a:pPr>
            <a:r>
              <a:rPr lang="en-CA" dirty="0" smtClean="0">
                <a:latin typeface="Calibri" charset="0"/>
              </a:rPr>
              <a:t>Set counter of hit  block as 0; increment others with counters lower than original counter value of the hit block</a:t>
            </a:r>
          </a:p>
          <a:p>
            <a:pPr>
              <a:lnSpc>
                <a:spcPct val="90000"/>
              </a:lnSpc>
            </a:pPr>
            <a:r>
              <a:rPr lang="en-CA" dirty="0" smtClean="0">
                <a:latin typeface="Calibri" charset="0"/>
              </a:rPr>
              <a:t>On miss and the set is not full:</a:t>
            </a:r>
          </a:p>
          <a:p>
            <a:pPr lvl="1">
              <a:lnSpc>
                <a:spcPct val="90000"/>
              </a:lnSpc>
            </a:pPr>
            <a:r>
              <a:rPr lang="en-CA" dirty="0" smtClean="0">
                <a:latin typeface="Calibri" charset="0"/>
              </a:rPr>
              <a:t>Set counter of incoming block as 0 and increment all other block counters by 1</a:t>
            </a:r>
          </a:p>
          <a:p>
            <a:pPr>
              <a:lnSpc>
                <a:spcPct val="90000"/>
              </a:lnSpc>
            </a:pPr>
            <a:r>
              <a:rPr lang="en-CA" dirty="0">
                <a:latin typeface="Calibri" charset="0"/>
              </a:rPr>
              <a:t>On miss and the set </a:t>
            </a:r>
            <a:r>
              <a:rPr lang="en-CA" dirty="0" smtClean="0">
                <a:latin typeface="Calibri" charset="0"/>
              </a:rPr>
              <a:t>full</a:t>
            </a:r>
            <a:r>
              <a:rPr lang="en-CA" dirty="0">
                <a:latin typeface="Calibri" charset="0"/>
              </a:rPr>
              <a:t>:</a:t>
            </a:r>
          </a:p>
          <a:p>
            <a:pPr lvl="1">
              <a:lnSpc>
                <a:spcPct val="90000"/>
              </a:lnSpc>
            </a:pPr>
            <a:r>
              <a:rPr lang="en-CA" dirty="0" smtClean="0">
                <a:latin typeface="Calibri" charset="0"/>
              </a:rPr>
              <a:t>Replace the block with Counter=k-1, set </a:t>
            </a:r>
            <a:r>
              <a:rPr lang="en-CA" dirty="0">
                <a:latin typeface="Calibri" charset="0"/>
              </a:rPr>
              <a:t>counter of incoming block as 0 and increment all other block counters by </a:t>
            </a:r>
            <a:r>
              <a:rPr lang="en-CA" dirty="0" smtClean="0">
                <a:latin typeface="Calibri" charset="0"/>
              </a:rPr>
              <a:t>1</a:t>
            </a:r>
            <a:endParaRPr lang="en-CA" dirty="0">
              <a:latin typeface="Calibri" charset="0"/>
            </a:endParaRPr>
          </a:p>
        </p:txBody>
      </p:sp>
      <p:sp>
        <p:nvSpPr>
          <p:cNvPr id="2" name="Slide Number Placeholder 1"/>
          <p:cNvSpPr>
            <a:spLocks noGrp="1"/>
          </p:cNvSpPr>
          <p:nvPr>
            <p:ph type="sldNum" sz="quarter" idx="12"/>
          </p:nvPr>
        </p:nvSpPr>
        <p:spPr/>
        <p:txBody>
          <a:bodyPr/>
          <a:lstStyle/>
          <a:p>
            <a:fld id="{55A3783C-F089-C440-8C35-195B993F31D5}" type="slidenum">
              <a:rPr lang="en-US" smtClean="0"/>
              <a:t>26</a:t>
            </a:fld>
            <a:endParaRPr lang="en-US"/>
          </a:p>
        </p:txBody>
      </p:sp>
    </p:spTree>
    <p:extLst>
      <p:ext uri="{BB962C8B-B14F-4D97-AF65-F5344CB8AC3E}">
        <p14:creationId xmlns:p14="http://schemas.microsoft.com/office/powerpoint/2010/main" val="82141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LRU Algorithm in terms of FIFO</a:t>
            </a:r>
            <a:endParaRPr lang="en-US" dirty="0"/>
          </a:p>
        </p:txBody>
      </p:sp>
      <p:sp>
        <p:nvSpPr>
          <p:cNvPr id="4" name="Content Placeholder 3"/>
          <p:cNvSpPr>
            <a:spLocks noGrp="1"/>
          </p:cNvSpPr>
          <p:nvPr>
            <p:ph idx="1"/>
          </p:nvPr>
        </p:nvSpPr>
        <p:spPr/>
        <p:txBody>
          <a:bodyPr>
            <a:normAutofit fontScale="77500" lnSpcReduction="20000"/>
          </a:bodyPr>
          <a:lstStyle/>
          <a:p>
            <a:r>
              <a:rPr lang="en-US" dirty="0" smtClean="0"/>
              <a:t>FIFO size = number of ways (4 for 4-way set associative)</a:t>
            </a:r>
          </a:p>
          <a:p>
            <a:r>
              <a:rPr lang="en-US" dirty="0" smtClean="0"/>
              <a:t>FIFO positions numbered </a:t>
            </a:r>
            <a:r>
              <a:rPr lang="en-US" dirty="0" smtClean="0">
                <a:solidFill>
                  <a:srgbClr val="0000FF"/>
                </a:solidFill>
              </a:rPr>
              <a:t>0 (for MRU) </a:t>
            </a:r>
            <a:r>
              <a:rPr lang="en-US" dirty="0" smtClean="0"/>
              <a:t>to </a:t>
            </a:r>
            <a:r>
              <a:rPr lang="en-US" dirty="0" smtClean="0">
                <a:solidFill>
                  <a:srgbClr val="0000FF"/>
                </a:solidFill>
              </a:rPr>
              <a:t>3 (for LRU)</a:t>
            </a:r>
          </a:p>
          <a:p>
            <a:r>
              <a:rPr lang="en-US" dirty="0" smtClean="0">
                <a:solidFill>
                  <a:srgbClr val="0000FF"/>
                </a:solidFill>
              </a:rPr>
              <a:t>Insertions</a:t>
            </a:r>
            <a:r>
              <a:rPr lang="en-US" dirty="0" smtClean="0"/>
              <a:t> and </a:t>
            </a:r>
            <a:r>
              <a:rPr lang="en-US" dirty="0" smtClean="0">
                <a:solidFill>
                  <a:srgbClr val="0000FF"/>
                </a:solidFill>
              </a:rPr>
              <a:t>promotions</a:t>
            </a:r>
            <a:r>
              <a:rPr lang="en-US" dirty="0" smtClean="0"/>
              <a:t> at the </a:t>
            </a:r>
            <a:r>
              <a:rPr lang="en-US" dirty="0" smtClean="0">
                <a:solidFill>
                  <a:srgbClr val="0000FF"/>
                </a:solidFill>
              </a:rPr>
              <a:t>MRU position</a:t>
            </a:r>
          </a:p>
          <a:p>
            <a:r>
              <a:rPr lang="en-US" dirty="0" smtClean="0">
                <a:solidFill>
                  <a:srgbClr val="0000FF"/>
                </a:solidFill>
              </a:rPr>
              <a:t>Eviction</a:t>
            </a:r>
            <a:r>
              <a:rPr lang="en-US" dirty="0" smtClean="0"/>
              <a:t> at the </a:t>
            </a:r>
            <a:r>
              <a:rPr lang="en-US" dirty="0" smtClean="0">
                <a:solidFill>
                  <a:srgbClr val="0000FF"/>
                </a:solidFill>
              </a:rPr>
              <a:t>LRU position</a:t>
            </a:r>
            <a:r>
              <a:rPr lang="en-US" dirty="0" smtClean="0"/>
              <a:t>.</a:t>
            </a:r>
          </a:p>
          <a:p>
            <a:r>
              <a:rPr lang="en-US" dirty="0" smtClean="0"/>
              <a:t>For access to a new block (miss):</a:t>
            </a:r>
          </a:p>
          <a:p>
            <a:pPr lvl="1"/>
            <a:r>
              <a:rPr lang="en-US" dirty="0" smtClean="0"/>
              <a:t>Evict block at LRU position (if no room)</a:t>
            </a:r>
          </a:p>
          <a:p>
            <a:pPr lvl="1"/>
            <a:r>
              <a:rPr lang="en-US" dirty="0" smtClean="0"/>
              <a:t>Insert the new block at the MRU position (other blocks move one position)</a:t>
            </a:r>
          </a:p>
          <a:p>
            <a:r>
              <a:rPr lang="en-US" dirty="0" smtClean="0"/>
              <a:t>For access to an existing block (hit)</a:t>
            </a:r>
          </a:p>
          <a:p>
            <a:pPr lvl="1"/>
            <a:r>
              <a:rPr lang="en-US" dirty="0" smtClean="0"/>
              <a:t>Promote it to the MRU position (other blocks </a:t>
            </a:r>
            <a:r>
              <a:rPr lang="en-US" i="1" dirty="0" smtClean="0"/>
              <a:t>that were ahead</a:t>
            </a:r>
            <a:r>
              <a:rPr lang="en-US" dirty="0" smtClean="0"/>
              <a:t> in FIFO move one position)</a:t>
            </a:r>
          </a:p>
          <a:p>
            <a:pPr marL="118872" indent="0">
              <a:buNone/>
            </a:pPr>
            <a:endParaRPr lang="en-US" dirty="0" smtClean="0"/>
          </a:p>
          <a:p>
            <a:pPr marL="118872" indent="0">
              <a:buNone/>
            </a:pPr>
            <a:r>
              <a:rPr lang="en-US" dirty="0" smtClean="0">
                <a:solidFill>
                  <a:srgbClr val="0000FF"/>
                </a:solidFill>
              </a:rPr>
              <a:t>Needs log</a:t>
            </a:r>
            <a:r>
              <a:rPr lang="en-US" baseline="-25000" dirty="0" smtClean="0">
                <a:solidFill>
                  <a:srgbClr val="0000FF"/>
                </a:solidFill>
              </a:rPr>
              <a:t>2</a:t>
            </a:r>
            <a:r>
              <a:rPr lang="en-US" dirty="0" smtClean="0">
                <a:solidFill>
                  <a:srgbClr val="0000FF"/>
                </a:solidFill>
              </a:rPr>
              <a:t>A bits/block, where A=#ways. </a:t>
            </a:r>
          </a:p>
          <a:p>
            <a:pPr marL="118872" indent="0">
              <a:buNone/>
            </a:pPr>
            <a:r>
              <a:rPr lang="en-US" dirty="0" smtClean="0">
                <a:solidFill>
                  <a:srgbClr val="0000FF"/>
                </a:solidFill>
              </a:rPr>
              <a:t>Can use smaller FIFO (fewer bits) with reduced accuracy.</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27</a:t>
            </a:fld>
            <a:endParaRPr lang="en-US"/>
          </a:p>
        </p:txBody>
      </p:sp>
    </p:spTree>
    <p:extLst>
      <p:ext uri="{BB962C8B-B14F-4D97-AF65-F5344CB8AC3E}">
        <p14:creationId xmlns:p14="http://schemas.microsoft.com/office/powerpoint/2010/main" val="1485737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LRU Algorithm in terms of FIFO - Example</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569417956"/>
              </p:ext>
            </p:extLst>
          </p:nvPr>
        </p:nvGraphicFramePr>
        <p:xfrm>
          <a:off x="228600" y="1638300"/>
          <a:ext cx="2667000" cy="8890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r>
              <a:tr h="444500">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62820946"/>
              </p:ext>
            </p:extLst>
          </p:nvPr>
        </p:nvGraphicFramePr>
        <p:xfrm>
          <a:off x="228600" y="2857500"/>
          <a:ext cx="2667000" cy="8890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r>
              <a:tr h="444500">
                <a:tc>
                  <a:txBody>
                    <a:bodyPr/>
                    <a:lstStyle/>
                    <a:p>
                      <a:pPr algn="ctr"/>
                      <a:r>
                        <a:rPr lang="en-US" dirty="0" smtClean="0"/>
                        <a:t>17</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39050007"/>
              </p:ext>
            </p:extLst>
          </p:nvPr>
        </p:nvGraphicFramePr>
        <p:xfrm>
          <a:off x="228600" y="4152900"/>
          <a:ext cx="2667000" cy="8890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r>
              <a:tr h="444500">
                <a:tc>
                  <a:txBody>
                    <a:bodyPr/>
                    <a:lstStyle/>
                    <a:p>
                      <a:pPr algn="ctr"/>
                      <a:r>
                        <a:rPr lang="en-US" dirty="0" smtClean="0"/>
                        <a:t>25</a:t>
                      </a:r>
                      <a:endParaRPr lang="en-US" dirty="0"/>
                    </a:p>
                  </a:txBody>
                  <a:tcPr/>
                </a:tc>
                <a:tc>
                  <a:txBody>
                    <a:bodyPr/>
                    <a:lstStyle/>
                    <a:p>
                      <a:pPr algn="ctr"/>
                      <a:r>
                        <a:rPr lang="en-US" dirty="0" smtClean="0"/>
                        <a:t>17</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32623978"/>
              </p:ext>
            </p:extLst>
          </p:nvPr>
        </p:nvGraphicFramePr>
        <p:xfrm>
          <a:off x="304800" y="5372100"/>
          <a:ext cx="2667000" cy="8890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r>
              <a:tr h="444500">
                <a:tc>
                  <a:txBody>
                    <a:bodyPr/>
                    <a:lstStyle/>
                    <a:p>
                      <a:pPr algn="ctr"/>
                      <a:r>
                        <a:rPr lang="en-US" dirty="0" smtClean="0"/>
                        <a:t>17</a:t>
                      </a:r>
                      <a:endParaRPr lang="en-US" dirty="0"/>
                    </a:p>
                  </a:txBody>
                  <a:tcPr/>
                </a:tc>
                <a:tc>
                  <a:txBody>
                    <a:bodyPr/>
                    <a:lstStyle/>
                    <a:p>
                      <a:pPr algn="ctr"/>
                      <a:r>
                        <a:rPr lang="en-US" dirty="0" smtClean="0"/>
                        <a:t>25</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642802899"/>
              </p:ext>
            </p:extLst>
          </p:nvPr>
        </p:nvGraphicFramePr>
        <p:xfrm>
          <a:off x="3213100" y="1638300"/>
          <a:ext cx="2667000" cy="8890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r>
              <a:tr h="444500">
                <a:tc>
                  <a:txBody>
                    <a:bodyPr/>
                    <a:lstStyle/>
                    <a:p>
                      <a:pPr algn="ctr"/>
                      <a:r>
                        <a:rPr lang="en-US" dirty="0" smtClean="0"/>
                        <a:t>55</a:t>
                      </a:r>
                      <a:endParaRPr lang="en-US" dirty="0"/>
                    </a:p>
                  </a:txBody>
                  <a:tcPr/>
                </a:tc>
                <a:tc>
                  <a:txBody>
                    <a:bodyPr/>
                    <a:lstStyle/>
                    <a:p>
                      <a:pPr algn="ctr"/>
                      <a:r>
                        <a:rPr lang="en-US" dirty="0" smtClean="0"/>
                        <a:t>17</a:t>
                      </a:r>
                      <a:endParaRPr lang="en-US" dirty="0"/>
                    </a:p>
                  </a:txBody>
                  <a:tcPr/>
                </a:tc>
                <a:tc>
                  <a:txBody>
                    <a:bodyPr/>
                    <a:lstStyle/>
                    <a:p>
                      <a:pPr algn="ctr"/>
                      <a:r>
                        <a:rPr lang="en-US" dirty="0" smtClean="0"/>
                        <a:t>25</a:t>
                      </a:r>
                      <a:endParaRPr lang="en-US" dirty="0"/>
                    </a:p>
                  </a:txBody>
                  <a:tcPr/>
                </a:tc>
                <a:tc>
                  <a:txBody>
                    <a:bodyPr/>
                    <a:lstStyle/>
                    <a:p>
                      <a:pPr algn="ctr"/>
                      <a:r>
                        <a:rPr lang="en-US" dirty="0" smtClean="0"/>
                        <a:t>–</a:t>
                      </a:r>
                      <a:endParaRPr lang="en-US"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139559200"/>
              </p:ext>
            </p:extLst>
          </p:nvPr>
        </p:nvGraphicFramePr>
        <p:xfrm>
          <a:off x="3213100" y="2882900"/>
          <a:ext cx="2667000" cy="8890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r>
              <a:tr h="444500">
                <a:tc>
                  <a:txBody>
                    <a:bodyPr/>
                    <a:lstStyle/>
                    <a:p>
                      <a:pPr algn="ctr"/>
                      <a:r>
                        <a:rPr lang="en-US" dirty="0" smtClean="0"/>
                        <a:t>25</a:t>
                      </a:r>
                      <a:endParaRPr lang="en-US" dirty="0"/>
                    </a:p>
                  </a:txBody>
                  <a:tcPr/>
                </a:tc>
                <a:tc>
                  <a:txBody>
                    <a:bodyPr/>
                    <a:lstStyle/>
                    <a:p>
                      <a:pPr algn="ctr"/>
                      <a:r>
                        <a:rPr lang="en-US" dirty="0" smtClean="0"/>
                        <a:t>55</a:t>
                      </a:r>
                      <a:endParaRPr lang="en-US" dirty="0"/>
                    </a:p>
                  </a:txBody>
                  <a:tcPr/>
                </a:tc>
                <a:tc>
                  <a:txBody>
                    <a:bodyPr/>
                    <a:lstStyle/>
                    <a:p>
                      <a:pPr algn="ctr"/>
                      <a:r>
                        <a:rPr lang="en-US" dirty="0" smtClean="0"/>
                        <a:t>17</a:t>
                      </a:r>
                      <a:endParaRPr lang="en-US" dirty="0"/>
                    </a:p>
                  </a:txBody>
                  <a:tcPr/>
                </a:tc>
                <a:tc>
                  <a:txBody>
                    <a:bodyPr/>
                    <a:lstStyle/>
                    <a:p>
                      <a:pPr algn="ctr"/>
                      <a:r>
                        <a:rPr lang="en-US" dirty="0" smtClean="0"/>
                        <a:t>–</a:t>
                      </a:r>
                      <a:endParaRPr lang="en-US" dirty="0"/>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349788050"/>
              </p:ext>
            </p:extLst>
          </p:nvPr>
        </p:nvGraphicFramePr>
        <p:xfrm>
          <a:off x="3213100" y="4229100"/>
          <a:ext cx="2667000" cy="8890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r>
              <a:tr h="444500">
                <a:tc>
                  <a:txBody>
                    <a:bodyPr/>
                    <a:lstStyle/>
                    <a:p>
                      <a:pPr algn="ctr"/>
                      <a:r>
                        <a:rPr lang="en-US" dirty="0" smtClean="0"/>
                        <a:t>30</a:t>
                      </a:r>
                      <a:endParaRPr lang="en-US" dirty="0"/>
                    </a:p>
                  </a:txBody>
                  <a:tcPr/>
                </a:tc>
                <a:tc>
                  <a:txBody>
                    <a:bodyPr/>
                    <a:lstStyle/>
                    <a:p>
                      <a:pPr algn="ctr"/>
                      <a:r>
                        <a:rPr lang="en-US" dirty="0" smtClean="0"/>
                        <a:t>25</a:t>
                      </a:r>
                      <a:endParaRPr lang="en-US" dirty="0"/>
                    </a:p>
                  </a:txBody>
                  <a:tcPr/>
                </a:tc>
                <a:tc>
                  <a:txBody>
                    <a:bodyPr/>
                    <a:lstStyle/>
                    <a:p>
                      <a:pPr algn="ctr"/>
                      <a:r>
                        <a:rPr lang="en-US" dirty="0" smtClean="0"/>
                        <a:t>55</a:t>
                      </a:r>
                      <a:endParaRPr lang="en-US" dirty="0"/>
                    </a:p>
                  </a:txBody>
                  <a:tcPr/>
                </a:tc>
                <a:tc>
                  <a:txBody>
                    <a:bodyPr/>
                    <a:lstStyle/>
                    <a:p>
                      <a:pPr algn="ctr"/>
                      <a:r>
                        <a:rPr lang="en-US" dirty="0" smtClean="0"/>
                        <a:t>17</a:t>
                      </a:r>
                      <a:endParaRPr lang="en-US"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623772587"/>
              </p:ext>
            </p:extLst>
          </p:nvPr>
        </p:nvGraphicFramePr>
        <p:xfrm>
          <a:off x="3213100" y="5448300"/>
          <a:ext cx="2667000" cy="13335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r>
              <a:tr h="444500">
                <a:tc>
                  <a:txBody>
                    <a:bodyPr/>
                    <a:lstStyle/>
                    <a:p>
                      <a:pPr algn="ctr"/>
                      <a:r>
                        <a:rPr lang="en-US" dirty="0" smtClean="0"/>
                        <a:t>22</a:t>
                      </a:r>
                      <a:endParaRPr lang="en-US" dirty="0"/>
                    </a:p>
                  </a:txBody>
                  <a:tcPr/>
                </a:tc>
                <a:tc>
                  <a:txBody>
                    <a:bodyPr/>
                    <a:lstStyle/>
                    <a:p>
                      <a:pPr algn="ctr"/>
                      <a:r>
                        <a:rPr lang="en-US" dirty="0" smtClean="0"/>
                        <a:t>30</a:t>
                      </a:r>
                      <a:endParaRPr lang="en-US" dirty="0"/>
                    </a:p>
                  </a:txBody>
                  <a:tcPr/>
                </a:tc>
                <a:tc>
                  <a:txBody>
                    <a:bodyPr/>
                    <a:lstStyle/>
                    <a:p>
                      <a:pPr algn="ctr"/>
                      <a:r>
                        <a:rPr lang="en-US" dirty="0" smtClean="0"/>
                        <a:t>25</a:t>
                      </a:r>
                      <a:endParaRPr lang="en-US" dirty="0"/>
                    </a:p>
                  </a:txBody>
                  <a:tcPr/>
                </a:tc>
                <a:tc>
                  <a:txBody>
                    <a:bodyPr/>
                    <a:lstStyle/>
                    <a:p>
                      <a:pPr algn="ctr"/>
                      <a:r>
                        <a:rPr lang="en-US" dirty="0" smtClean="0"/>
                        <a:t>55</a:t>
                      </a:r>
                      <a:endParaRPr lang="en-US" dirty="0"/>
                    </a:p>
                  </a:txBody>
                  <a:tcPr/>
                </a:tc>
              </a:tr>
              <a:tr h="444500">
                <a:tc gridSpan="4">
                  <a:txBody>
                    <a:bodyPr/>
                    <a:lstStyle/>
                    <a:p>
                      <a:pPr algn="ctr"/>
                      <a:r>
                        <a:rPr lang="en-US" sz="1800" dirty="0" smtClean="0">
                          <a:solidFill>
                            <a:srgbClr val="0000FF"/>
                          </a:solidFill>
                        </a:rPr>
                        <a:t>17 evicted</a:t>
                      </a:r>
                      <a:endParaRPr lang="en-US" sz="1800" dirty="0">
                        <a:solidFill>
                          <a:srgbClr val="0000FF"/>
                        </a:solidFill>
                      </a:endParaRP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979435584"/>
              </p:ext>
            </p:extLst>
          </p:nvPr>
        </p:nvGraphicFramePr>
        <p:xfrm>
          <a:off x="6172200" y="1708090"/>
          <a:ext cx="2667000" cy="8890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r>
              <a:tr h="444500">
                <a:tc>
                  <a:txBody>
                    <a:bodyPr/>
                    <a:lstStyle/>
                    <a:p>
                      <a:pPr algn="ctr"/>
                      <a:r>
                        <a:rPr lang="en-US" dirty="0" smtClean="0"/>
                        <a:t>30</a:t>
                      </a:r>
                      <a:endParaRPr lang="en-US" dirty="0"/>
                    </a:p>
                  </a:txBody>
                  <a:tcPr/>
                </a:tc>
                <a:tc>
                  <a:txBody>
                    <a:bodyPr/>
                    <a:lstStyle/>
                    <a:p>
                      <a:pPr algn="ctr"/>
                      <a:r>
                        <a:rPr lang="en-US" dirty="0" smtClean="0"/>
                        <a:t>22</a:t>
                      </a:r>
                      <a:endParaRPr lang="en-US" dirty="0"/>
                    </a:p>
                  </a:txBody>
                  <a:tcPr/>
                </a:tc>
                <a:tc>
                  <a:txBody>
                    <a:bodyPr/>
                    <a:lstStyle/>
                    <a:p>
                      <a:pPr algn="ctr"/>
                      <a:r>
                        <a:rPr lang="en-US" dirty="0" smtClean="0"/>
                        <a:t>25</a:t>
                      </a:r>
                      <a:endParaRPr lang="en-US" dirty="0"/>
                    </a:p>
                  </a:txBody>
                  <a:tcPr/>
                </a:tc>
                <a:tc>
                  <a:txBody>
                    <a:bodyPr/>
                    <a:lstStyle/>
                    <a:p>
                      <a:pPr algn="ctr"/>
                      <a:r>
                        <a:rPr lang="en-US" dirty="0" smtClean="0"/>
                        <a:t>55</a:t>
                      </a:r>
                      <a:endParaRPr lang="en-US" dirty="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067830215"/>
              </p:ext>
            </p:extLst>
          </p:nvPr>
        </p:nvGraphicFramePr>
        <p:xfrm>
          <a:off x="6172200" y="2927290"/>
          <a:ext cx="2667000" cy="13335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r>
              <a:tr h="444500">
                <a:tc>
                  <a:txBody>
                    <a:bodyPr/>
                    <a:lstStyle/>
                    <a:p>
                      <a:pPr algn="ctr"/>
                      <a:r>
                        <a:rPr lang="en-US" dirty="0" smtClean="0"/>
                        <a:t>29</a:t>
                      </a:r>
                      <a:endParaRPr lang="en-US" dirty="0"/>
                    </a:p>
                  </a:txBody>
                  <a:tcPr/>
                </a:tc>
                <a:tc>
                  <a:txBody>
                    <a:bodyPr/>
                    <a:lstStyle/>
                    <a:p>
                      <a:pPr algn="ctr"/>
                      <a:r>
                        <a:rPr lang="en-US" dirty="0" smtClean="0"/>
                        <a:t>30</a:t>
                      </a:r>
                      <a:endParaRPr lang="en-US" dirty="0"/>
                    </a:p>
                  </a:txBody>
                  <a:tcPr/>
                </a:tc>
                <a:tc>
                  <a:txBody>
                    <a:bodyPr/>
                    <a:lstStyle/>
                    <a:p>
                      <a:pPr algn="ctr"/>
                      <a:r>
                        <a:rPr lang="en-US" dirty="0" smtClean="0"/>
                        <a:t>22</a:t>
                      </a:r>
                      <a:endParaRPr lang="en-US" dirty="0"/>
                    </a:p>
                  </a:txBody>
                  <a:tcPr/>
                </a:tc>
                <a:tc>
                  <a:txBody>
                    <a:bodyPr/>
                    <a:lstStyle/>
                    <a:p>
                      <a:pPr algn="ctr"/>
                      <a:r>
                        <a:rPr lang="en-US" dirty="0" smtClean="0"/>
                        <a:t>25</a:t>
                      </a:r>
                      <a:endParaRPr lang="en-US" dirty="0"/>
                    </a:p>
                  </a:txBody>
                  <a:tcPr/>
                </a:tc>
              </a:tr>
              <a:tr h="444500">
                <a:tc gridSpan="4">
                  <a:txBody>
                    <a:bodyPr/>
                    <a:lstStyle/>
                    <a:p>
                      <a:pPr algn="ctr"/>
                      <a:r>
                        <a:rPr lang="en-US" sz="1800" dirty="0" smtClean="0">
                          <a:solidFill>
                            <a:srgbClr val="0000FF"/>
                          </a:solidFill>
                        </a:rPr>
                        <a:t>55 evicted</a:t>
                      </a:r>
                      <a:endParaRPr lang="en-US" sz="1800" dirty="0">
                        <a:solidFill>
                          <a:srgbClr val="0000FF"/>
                        </a:solidFill>
                      </a:endParaRP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bl>
          </a:graphicData>
        </a:graphic>
      </p:graphicFrame>
      <p:sp>
        <p:nvSpPr>
          <p:cNvPr id="19" name="Rectangle 18"/>
          <p:cNvSpPr/>
          <p:nvPr/>
        </p:nvSpPr>
        <p:spPr>
          <a:xfrm>
            <a:off x="6324600" y="4724400"/>
            <a:ext cx="2428870" cy="1015663"/>
          </a:xfrm>
          <a:prstGeom prst="rect">
            <a:avLst/>
          </a:prstGeom>
          <a:solidFill>
            <a:schemeClr val="tx1"/>
          </a:solidFill>
        </p:spPr>
        <p:txBody>
          <a:bodyPr wrap="none">
            <a:spAutoFit/>
          </a:bodyPr>
          <a:lstStyle/>
          <a:p>
            <a:pPr marL="118872" indent="0">
              <a:buNone/>
            </a:pPr>
            <a:r>
              <a:rPr lang="en-US" sz="2000" dirty="0" smtClean="0">
                <a:solidFill>
                  <a:schemeClr val="accent1">
                    <a:lumMod val="60000"/>
                    <a:lumOff val="40000"/>
                  </a:schemeClr>
                </a:solidFill>
              </a:rPr>
              <a:t>Reference Sequence:</a:t>
            </a:r>
          </a:p>
          <a:p>
            <a:pPr marL="118872" indent="0">
              <a:buNone/>
            </a:pPr>
            <a:r>
              <a:rPr lang="en-US" sz="2000" dirty="0" smtClean="0">
                <a:solidFill>
                  <a:schemeClr val="accent1">
                    <a:lumMod val="60000"/>
                    <a:lumOff val="40000"/>
                  </a:schemeClr>
                </a:solidFill>
              </a:rPr>
              <a:t>17, 25, 17, 55, 25, 30, </a:t>
            </a:r>
          </a:p>
          <a:p>
            <a:pPr marL="118872" indent="0">
              <a:buNone/>
            </a:pPr>
            <a:r>
              <a:rPr lang="en-US" sz="2000" dirty="0" smtClean="0">
                <a:solidFill>
                  <a:schemeClr val="accent1">
                    <a:lumMod val="60000"/>
                    <a:lumOff val="40000"/>
                  </a:schemeClr>
                </a:solidFill>
              </a:rPr>
              <a:t>22, 30 29</a:t>
            </a:r>
            <a:endParaRPr lang="en-US" sz="2000" dirty="0">
              <a:solidFill>
                <a:schemeClr val="accent1">
                  <a:lumMod val="60000"/>
                  <a:lumOff val="40000"/>
                </a:schemeClr>
              </a:solidFill>
            </a:endParaRPr>
          </a:p>
        </p:txBody>
      </p:sp>
    </p:spTree>
    <p:extLst>
      <p:ext uri="{BB962C8B-B14F-4D97-AF65-F5344CB8AC3E}">
        <p14:creationId xmlns:p14="http://schemas.microsoft.com/office/powerpoint/2010/main" val="4171308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29</a:t>
            </a:fld>
            <a:endParaRPr lang="en-US"/>
          </a:p>
        </p:txBody>
      </p:sp>
    </p:spTree>
    <p:extLst>
      <p:ext uri="{BB962C8B-B14F-4D97-AF65-F5344CB8AC3E}">
        <p14:creationId xmlns:p14="http://schemas.microsoft.com/office/powerpoint/2010/main" val="19316779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p:spPr>
        <p:txBody>
          <a:bodyPr/>
          <a:lstStyle/>
          <a:p>
            <a:fld id="{2955CAF8-F4C4-44A3-AFD8-4B7BED921631}" type="slidenum">
              <a:rPr lang="en-US" smtClean="0">
                <a:latin typeface="Times New Roman" pitchFamily="18" charset="0"/>
                <a:ea typeface="宋体" pitchFamily="2" charset="-122"/>
              </a:rPr>
              <a:pPr/>
              <a:t>3</a:t>
            </a:fld>
            <a:endParaRPr lang="en-US" smtClean="0">
              <a:latin typeface="Times New Roman" pitchFamily="18" charset="0"/>
              <a:ea typeface="宋体" pitchFamily="2" charset="-122"/>
            </a:endParaRPr>
          </a:p>
        </p:txBody>
      </p:sp>
      <p:sp>
        <p:nvSpPr>
          <p:cNvPr id="2796546" name="Rectangle 2"/>
          <p:cNvSpPr>
            <a:spLocks noGrp="1" noChangeArrowheads="1"/>
          </p:cNvSpPr>
          <p:nvPr>
            <p:ph type="title"/>
          </p:nvPr>
        </p:nvSpPr>
        <p:spPr/>
        <p:txBody>
          <a:bodyPr/>
          <a:lstStyle/>
          <a:p>
            <a:pPr eaLnBrk="1" hangingPunct="1">
              <a:defRPr/>
            </a:pPr>
            <a:r>
              <a:rPr lang="en-US" dirty="0" smtClean="0"/>
              <a:t>CPU + memory Abstraction</a:t>
            </a:r>
          </a:p>
        </p:txBody>
      </p:sp>
      <p:sp>
        <p:nvSpPr>
          <p:cNvPr id="7173" name="Rectangle 3"/>
          <p:cNvSpPr>
            <a:spLocks noChangeArrowheads="1"/>
          </p:cNvSpPr>
          <p:nvPr/>
        </p:nvSpPr>
        <p:spPr bwMode="auto">
          <a:xfrm>
            <a:off x="1371600" y="1981200"/>
            <a:ext cx="2209800" cy="3581400"/>
          </a:xfrm>
          <a:prstGeom prst="rect">
            <a:avLst/>
          </a:prstGeom>
          <a:solidFill>
            <a:srgbClr val="0B4EFF"/>
          </a:solidFill>
          <a:ln w="12700">
            <a:solidFill>
              <a:schemeClr val="tx1"/>
            </a:solidFill>
            <a:miter lim="800000"/>
            <a:headEnd type="none" w="sm" len="sm"/>
            <a:tailEnd type="none" w="sm" len="sm"/>
          </a:ln>
        </p:spPr>
        <p:txBody>
          <a:bodyPr wrap="none" anchor="ctr"/>
          <a:lstStyle/>
          <a:p>
            <a:pPr algn="ctr" eaLnBrk="0" hangingPunct="0"/>
            <a:r>
              <a:rPr lang="en-US">
                <a:solidFill>
                  <a:schemeClr val="bg2"/>
                </a:solidFill>
              </a:rPr>
              <a:t>memory</a:t>
            </a:r>
          </a:p>
        </p:txBody>
      </p:sp>
      <p:sp>
        <p:nvSpPr>
          <p:cNvPr id="7174" name="Rectangle 4"/>
          <p:cNvSpPr>
            <a:spLocks noChangeArrowheads="1"/>
          </p:cNvSpPr>
          <p:nvPr/>
        </p:nvSpPr>
        <p:spPr bwMode="auto">
          <a:xfrm>
            <a:off x="4953000" y="2743200"/>
            <a:ext cx="2286000" cy="2743200"/>
          </a:xfrm>
          <a:prstGeom prst="rect">
            <a:avLst/>
          </a:prstGeom>
          <a:solidFill>
            <a:srgbClr val="57EE34"/>
          </a:solidFill>
          <a:ln w="12700">
            <a:solidFill>
              <a:schemeClr val="tx1"/>
            </a:solidFill>
            <a:miter lim="800000"/>
            <a:headEnd type="none" w="sm" len="sm"/>
            <a:tailEnd type="none" w="sm" len="sm"/>
          </a:ln>
        </p:spPr>
        <p:txBody>
          <a:bodyPr wrap="none" anchor="ctr"/>
          <a:lstStyle/>
          <a:p>
            <a:pPr algn="ctr" eaLnBrk="0" hangingPunct="0"/>
            <a:r>
              <a:rPr lang="en-US"/>
              <a:t>CPU</a:t>
            </a:r>
          </a:p>
        </p:txBody>
      </p:sp>
      <p:sp>
        <p:nvSpPr>
          <p:cNvPr id="7175" name="Rectangle 5"/>
          <p:cNvSpPr>
            <a:spLocks noChangeArrowheads="1"/>
          </p:cNvSpPr>
          <p:nvPr/>
        </p:nvSpPr>
        <p:spPr bwMode="auto">
          <a:xfrm>
            <a:off x="5257800" y="3276600"/>
            <a:ext cx="1600200" cy="5334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r>
              <a:rPr lang="en-US"/>
              <a:t>PC</a:t>
            </a:r>
          </a:p>
        </p:txBody>
      </p:sp>
      <p:sp>
        <p:nvSpPr>
          <p:cNvPr id="7176" name="Line 6"/>
          <p:cNvSpPr>
            <a:spLocks noChangeShapeType="1"/>
          </p:cNvSpPr>
          <p:nvPr/>
        </p:nvSpPr>
        <p:spPr bwMode="auto">
          <a:xfrm flipH="1">
            <a:off x="3581400" y="3200400"/>
            <a:ext cx="1371600" cy="0"/>
          </a:xfrm>
          <a:prstGeom prst="line">
            <a:avLst/>
          </a:prstGeom>
          <a:noFill/>
          <a:ln w="28575">
            <a:solidFill>
              <a:schemeClr val="tx1"/>
            </a:solidFill>
            <a:round/>
            <a:headEnd type="none" w="sm" len="sm"/>
            <a:tailEnd type="triangle" w="sm" len="sm"/>
          </a:ln>
        </p:spPr>
        <p:txBody>
          <a:bodyPr wrap="none" anchor="ctr"/>
          <a:lstStyle/>
          <a:p>
            <a:endParaRPr lang="en-US"/>
          </a:p>
        </p:txBody>
      </p:sp>
      <p:sp>
        <p:nvSpPr>
          <p:cNvPr id="7177" name="Line 7"/>
          <p:cNvSpPr>
            <a:spLocks noChangeShapeType="1"/>
          </p:cNvSpPr>
          <p:nvPr/>
        </p:nvSpPr>
        <p:spPr bwMode="auto">
          <a:xfrm>
            <a:off x="3581400" y="3962400"/>
            <a:ext cx="1371600" cy="0"/>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7178" name="Text Box 8"/>
          <p:cNvSpPr txBox="1">
            <a:spLocks noChangeArrowheads="1"/>
          </p:cNvSpPr>
          <p:nvPr/>
        </p:nvSpPr>
        <p:spPr bwMode="auto">
          <a:xfrm>
            <a:off x="3642360" y="2708275"/>
            <a:ext cx="1005403" cy="369332"/>
          </a:xfrm>
          <a:prstGeom prst="rect">
            <a:avLst/>
          </a:prstGeom>
          <a:noFill/>
          <a:ln w="12700">
            <a:noFill/>
            <a:miter lim="800000"/>
            <a:headEnd type="none" w="sm" len="sm"/>
            <a:tailEnd type="none" w="sm" len="sm"/>
          </a:ln>
        </p:spPr>
        <p:txBody>
          <a:bodyPr wrap="none">
            <a:spAutoFit/>
          </a:bodyPr>
          <a:lstStyle/>
          <a:p>
            <a:pPr eaLnBrk="0" hangingPunct="0"/>
            <a:r>
              <a:rPr lang="en-US"/>
              <a:t>address</a:t>
            </a:r>
          </a:p>
        </p:txBody>
      </p:sp>
      <p:sp>
        <p:nvSpPr>
          <p:cNvPr id="7179" name="Text Box 9"/>
          <p:cNvSpPr txBox="1">
            <a:spLocks noChangeArrowheads="1"/>
          </p:cNvSpPr>
          <p:nvPr/>
        </p:nvSpPr>
        <p:spPr bwMode="auto">
          <a:xfrm>
            <a:off x="3718560" y="3470275"/>
            <a:ext cx="633507" cy="369332"/>
          </a:xfrm>
          <a:prstGeom prst="rect">
            <a:avLst/>
          </a:prstGeom>
          <a:noFill/>
          <a:ln w="12700">
            <a:noFill/>
            <a:miter lim="800000"/>
            <a:headEnd type="none" w="sm" len="sm"/>
            <a:tailEnd type="none" w="sm" len="sm"/>
          </a:ln>
        </p:spPr>
        <p:txBody>
          <a:bodyPr wrap="none">
            <a:spAutoFit/>
          </a:bodyPr>
          <a:lstStyle/>
          <a:p>
            <a:pPr eaLnBrk="0" hangingPunct="0"/>
            <a:r>
              <a:rPr lang="en-US"/>
              <a:t>data</a:t>
            </a:r>
          </a:p>
        </p:txBody>
      </p:sp>
      <p:sp>
        <p:nvSpPr>
          <p:cNvPr id="7180" name="Rectangle 10"/>
          <p:cNvSpPr>
            <a:spLocks noChangeArrowheads="1"/>
          </p:cNvSpPr>
          <p:nvPr/>
        </p:nvSpPr>
        <p:spPr bwMode="auto">
          <a:xfrm>
            <a:off x="5257800" y="4343400"/>
            <a:ext cx="1600200" cy="533400"/>
          </a:xfrm>
          <a:prstGeom prst="rect">
            <a:avLst/>
          </a:prstGeom>
          <a:solidFill>
            <a:schemeClr val="bg1"/>
          </a:solidFill>
          <a:ln w="12700">
            <a:solidFill>
              <a:schemeClr val="tx1"/>
            </a:solidFill>
            <a:miter lim="800000"/>
            <a:headEnd type="none" w="sm" len="sm"/>
            <a:tailEnd type="none" w="sm" len="sm"/>
          </a:ln>
        </p:spPr>
        <p:txBody>
          <a:bodyPr wrap="none" anchor="ctr"/>
          <a:lstStyle/>
          <a:p>
            <a:pPr algn="ctr" eaLnBrk="0" hangingPunct="0"/>
            <a:r>
              <a:rPr lang="en-US"/>
              <a:t>IR</a:t>
            </a:r>
          </a:p>
        </p:txBody>
      </p:sp>
      <p:sp>
        <p:nvSpPr>
          <p:cNvPr id="7181" name="Rectangle 11"/>
          <p:cNvSpPr>
            <a:spLocks noChangeArrowheads="1"/>
          </p:cNvSpPr>
          <p:nvPr/>
        </p:nvSpPr>
        <p:spPr bwMode="auto">
          <a:xfrm>
            <a:off x="1371600" y="4343400"/>
            <a:ext cx="22098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dirty="0">
                <a:solidFill>
                  <a:schemeClr val="bg1"/>
                </a:solidFill>
              </a:rPr>
              <a:t>ADD </a:t>
            </a:r>
            <a:r>
              <a:rPr lang="en-US" dirty="0" err="1" smtClean="0">
                <a:solidFill>
                  <a:schemeClr val="bg1"/>
                </a:solidFill>
              </a:rPr>
              <a:t>a,b,c</a:t>
            </a:r>
            <a:endParaRPr lang="en-US" dirty="0">
              <a:solidFill>
                <a:schemeClr val="bg1"/>
              </a:solidFill>
            </a:endParaRPr>
          </a:p>
        </p:txBody>
      </p:sp>
      <p:sp>
        <p:nvSpPr>
          <p:cNvPr id="7182" name="Text Box 12"/>
          <p:cNvSpPr txBox="1">
            <a:spLocks noChangeArrowheads="1"/>
          </p:cNvSpPr>
          <p:nvPr/>
        </p:nvSpPr>
        <p:spPr bwMode="auto">
          <a:xfrm>
            <a:off x="518160" y="4384675"/>
            <a:ext cx="569387" cy="369332"/>
          </a:xfrm>
          <a:prstGeom prst="rect">
            <a:avLst/>
          </a:prstGeom>
          <a:noFill/>
          <a:ln w="12700">
            <a:noFill/>
            <a:miter lim="800000"/>
            <a:headEnd type="none" w="sm" len="sm"/>
            <a:tailEnd type="none" w="sm" len="sm"/>
          </a:ln>
        </p:spPr>
        <p:txBody>
          <a:bodyPr wrap="none">
            <a:spAutoFit/>
          </a:bodyPr>
          <a:lstStyle/>
          <a:p>
            <a:pPr eaLnBrk="0" hangingPunct="0"/>
            <a:r>
              <a:rPr lang="en-US"/>
              <a:t>200</a:t>
            </a:r>
          </a:p>
        </p:txBody>
      </p:sp>
      <p:sp>
        <p:nvSpPr>
          <p:cNvPr id="2796557" name="Text Box 13"/>
          <p:cNvSpPr txBox="1">
            <a:spLocks noChangeArrowheads="1"/>
          </p:cNvSpPr>
          <p:nvPr/>
        </p:nvSpPr>
        <p:spPr bwMode="auto">
          <a:xfrm>
            <a:off x="5715000" y="3276600"/>
            <a:ext cx="569387" cy="369332"/>
          </a:xfrm>
          <a:prstGeom prst="rect">
            <a:avLst/>
          </a:prstGeom>
          <a:solidFill>
            <a:srgbClr val="66FF33"/>
          </a:solidFill>
          <a:ln w="12700">
            <a:noFill/>
            <a:miter lim="800000"/>
            <a:headEnd type="none" w="sm" len="sm"/>
            <a:tailEnd type="none" w="sm" len="sm"/>
          </a:ln>
        </p:spPr>
        <p:txBody>
          <a:bodyPr wrap="none">
            <a:spAutoFit/>
          </a:bodyPr>
          <a:lstStyle/>
          <a:p>
            <a:pPr eaLnBrk="0" hangingPunct="0"/>
            <a:r>
              <a:rPr lang="en-US"/>
              <a:t>200</a:t>
            </a:r>
          </a:p>
        </p:txBody>
      </p:sp>
      <p:sp>
        <p:nvSpPr>
          <p:cNvPr id="2796558" name="Line 14"/>
          <p:cNvSpPr>
            <a:spLocks noChangeShapeType="1"/>
          </p:cNvSpPr>
          <p:nvPr/>
        </p:nvSpPr>
        <p:spPr bwMode="auto">
          <a:xfrm flipH="1" flipV="1">
            <a:off x="3657600" y="3276600"/>
            <a:ext cx="1981200" cy="152400"/>
          </a:xfrm>
          <a:prstGeom prst="line">
            <a:avLst/>
          </a:prstGeom>
          <a:noFill/>
          <a:ln w="38100">
            <a:solidFill>
              <a:srgbClr val="FF0033"/>
            </a:solidFill>
            <a:round/>
            <a:headEnd type="none" w="sm" len="sm"/>
            <a:tailEnd type="triangle" w="sm" len="sm"/>
          </a:ln>
        </p:spPr>
        <p:txBody>
          <a:bodyPr wrap="none" anchor="ctr"/>
          <a:lstStyle/>
          <a:p>
            <a:endParaRPr lang="en-US"/>
          </a:p>
        </p:txBody>
      </p:sp>
      <p:sp>
        <p:nvSpPr>
          <p:cNvPr id="2796559" name="Line 15"/>
          <p:cNvSpPr>
            <a:spLocks noChangeShapeType="1"/>
          </p:cNvSpPr>
          <p:nvPr/>
        </p:nvSpPr>
        <p:spPr bwMode="auto">
          <a:xfrm>
            <a:off x="3581400" y="4114800"/>
            <a:ext cx="1828800" cy="304800"/>
          </a:xfrm>
          <a:prstGeom prst="line">
            <a:avLst/>
          </a:prstGeom>
          <a:noFill/>
          <a:ln w="38100">
            <a:solidFill>
              <a:srgbClr val="FF0033"/>
            </a:solidFill>
            <a:round/>
            <a:headEnd type="none" w="sm" len="sm"/>
            <a:tailEnd type="triangle" w="sm" len="sm"/>
          </a:ln>
        </p:spPr>
        <p:txBody>
          <a:bodyPr wrap="none" anchor="ctr"/>
          <a:lstStyle/>
          <a:p>
            <a:endParaRPr lang="en-US"/>
          </a:p>
        </p:txBody>
      </p:sp>
      <p:sp>
        <p:nvSpPr>
          <p:cNvPr id="2796560" name="Rectangle 16"/>
          <p:cNvSpPr>
            <a:spLocks noChangeArrowheads="1"/>
          </p:cNvSpPr>
          <p:nvPr/>
        </p:nvSpPr>
        <p:spPr bwMode="auto">
          <a:xfrm>
            <a:off x="4953000" y="4343400"/>
            <a:ext cx="22098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dirty="0">
                <a:solidFill>
                  <a:schemeClr val="bg1"/>
                </a:solidFill>
              </a:rPr>
              <a:t>ADD </a:t>
            </a:r>
            <a:r>
              <a:rPr lang="en-US" dirty="0" err="1" smtClean="0">
                <a:solidFill>
                  <a:schemeClr val="bg1"/>
                </a:solidFill>
              </a:rPr>
              <a:t>a,b,c</a:t>
            </a:r>
            <a:endParaRPr lang="en-US" dirty="0">
              <a:solidFill>
                <a:schemeClr val="bg1"/>
              </a:solidFill>
            </a:endParaRPr>
          </a:p>
        </p:txBody>
      </p:sp>
    </p:spTree>
    <p:extLst>
      <p:ext uri="{BB962C8B-B14F-4D97-AF65-F5344CB8AC3E}">
        <p14:creationId xmlns:p14="http://schemas.microsoft.com/office/powerpoint/2010/main" val="2743300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96557"/>
                                        </p:tgtEl>
                                        <p:attrNameLst>
                                          <p:attrName>style.visibility</p:attrName>
                                        </p:attrNameLst>
                                      </p:cBhvr>
                                      <p:to>
                                        <p:strVal val="visible"/>
                                      </p:to>
                                    </p:set>
                                    <p:animEffect transition="in" filter="box(in)">
                                      <p:cBhvr>
                                        <p:cTn id="7" dur="500"/>
                                        <p:tgtEl>
                                          <p:spTgt spid="279655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96558"/>
                                        </p:tgtEl>
                                        <p:attrNameLst>
                                          <p:attrName>style.visibility</p:attrName>
                                        </p:attrNameLst>
                                      </p:cBhvr>
                                      <p:to>
                                        <p:strVal val="visible"/>
                                      </p:to>
                                    </p:set>
                                    <p:animEffect transition="in" filter="box(in)">
                                      <p:cBhvr>
                                        <p:cTn id="12" dur="500"/>
                                        <p:tgtEl>
                                          <p:spTgt spid="2796558"/>
                                        </p:tgtEl>
                                      </p:cBhvr>
                                    </p:animEffect>
                                  </p:childTnLst>
                                  <p:subTnLst>
                                    <p:set>
                                      <p:cBhvr override="childStyle">
                                        <p:cTn dur="1" fill="hold" display="0" masterRel="nextClick" afterEffect="1"/>
                                        <p:tgtEl>
                                          <p:spTgt spid="279655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796559"/>
                                        </p:tgtEl>
                                        <p:attrNameLst>
                                          <p:attrName>style.visibility</p:attrName>
                                        </p:attrNameLst>
                                      </p:cBhvr>
                                      <p:to>
                                        <p:strVal val="visible"/>
                                      </p:to>
                                    </p:set>
                                    <p:animEffect transition="in" filter="box(in)">
                                      <p:cBhvr>
                                        <p:cTn id="17" dur="500"/>
                                        <p:tgtEl>
                                          <p:spTgt spid="2796559"/>
                                        </p:tgtEl>
                                      </p:cBhvr>
                                    </p:animEffect>
                                  </p:childTnLst>
                                  <p:subTnLst>
                                    <p:set>
                                      <p:cBhvr override="childStyle">
                                        <p:cTn dur="1" fill="hold" display="0" masterRel="nextClick" afterEffect="1"/>
                                        <p:tgtEl>
                                          <p:spTgt spid="279655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96560"/>
                                        </p:tgtEl>
                                        <p:attrNameLst>
                                          <p:attrName>style.visibility</p:attrName>
                                        </p:attrNameLst>
                                      </p:cBhvr>
                                      <p:to>
                                        <p:strVal val="visible"/>
                                      </p:to>
                                    </p:set>
                                    <p:animEffect transition="in" filter="box(in)">
                                      <p:cBhvr>
                                        <p:cTn id="22" dur="500"/>
                                        <p:tgtEl>
                                          <p:spTgt spid="2796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6557" grpId="0" animBg="1" autoUpdateAnimBg="0"/>
      <p:bldP spid="2796558" grpId="0" animBg="1"/>
      <p:bldP spid="2796559" grpId="0" animBg="1"/>
      <p:bldP spid="2796560"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8.11</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Byte addressable computer</a:t>
            </a:r>
          </a:p>
          <a:p>
            <a:r>
              <a:rPr lang="en-US" sz="2400" dirty="0" smtClean="0"/>
              <a:t>Data cache can hold 8 32-bit words, initially empty</a:t>
            </a:r>
          </a:p>
          <a:p>
            <a:r>
              <a:rPr lang="en-US" sz="2400" dirty="0" smtClean="0"/>
              <a:t>Block size = 32 bits (4 bytes)</a:t>
            </a:r>
          </a:p>
          <a:p>
            <a:r>
              <a:rPr lang="en-US" sz="2400" dirty="0" smtClean="0"/>
              <a:t>Processor reads data from the following hex addresses:</a:t>
            </a:r>
          </a:p>
          <a:p>
            <a:pPr marL="457200" lvl="1" indent="0">
              <a:buNone/>
            </a:pPr>
            <a:r>
              <a:rPr lang="en-US" sz="2000" dirty="0" smtClean="0"/>
              <a:t>200, 204, 208, 20C, 2F4, 2F0, 200, 204, 218, 21C, 24C, 2F4</a:t>
            </a:r>
          </a:p>
          <a:p>
            <a:pPr marL="457200" lvl="1" indent="0">
              <a:buNone/>
            </a:pPr>
            <a:r>
              <a:rPr lang="en-US" sz="2000" dirty="0" smtClean="0"/>
              <a:t>This pattern is repeated four times.</a:t>
            </a:r>
          </a:p>
          <a:p>
            <a:pPr marL="57150" indent="0">
              <a:buNone/>
            </a:pPr>
            <a:r>
              <a:rPr lang="en-US" sz="2800" dirty="0" smtClean="0">
                <a:solidFill>
                  <a:srgbClr val="FF0000"/>
                </a:solidFill>
              </a:rPr>
              <a:t>Show the contents of the cache at the end of each pass through the loop, if (a)  a direct-mapped cache is used Compute the hit rate. (b) Repeat part (a) for fully associative cache with LRU replacement policy. (c) Repeat part (a) for a 4-way set-associative cache. (Assume, for simplicity, address length is 12 bits).</a:t>
            </a:r>
          </a:p>
          <a:p>
            <a:pPr marL="457200" lvl="1" indent="0">
              <a:buNone/>
            </a:pPr>
            <a:endParaRPr lang="en-US" sz="2000"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30</a:t>
            </a:fld>
            <a:endParaRPr lang="en-US"/>
          </a:p>
        </p:txBody>
      </p:sp>
    </p:spTree>
    <p:extLst>
      <p:ext uri="{BB962C8B-B14F-4D97-AF65-F5344CB8AC3E}">
        <p14:creationId xmlns:p14="http://schemas.microsoft.com/office/powerpoint/2010/main" val="1290225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3600" y="1816100"/>
            <a:ext cx="7416800" cy="4508500"/>
          </a:xfrm>
          <a:prstGeom prst="rect">
            <a:avLst/>
          </a:prstGeom>
        </p:spPr>
      </p:pic>
      <p:sp>
        <p:nvSpPr>
          <p:cNvPr id="5" name="TextBox 4"/>
          <p:cNvSpPr txBox="1"/>
          <p:nvPr/>
        </p:nvSpPr>
        <p:spPr>
          <a:xfrm>
            <a:off x="1676400" y="304800"/>
            <a:ext cx="6444943" cy="461665"/>
          </a:xfrm>
          <a:prstGeom prst="rect">
            <a:avLst/>
          </a:prstGeom>
          <a:solidFill>
            <a:srgbClr val="000000"/>
          </a:solidFill>
        </p:spPr>
        <p:txBody>
          <a:bodyPr wrap="none" rtlCol="0">
            <a:spAutoFit/>
          </a:bodyPr>
          <a:lstStyle/>
          <a:p>
            <a:r>
              <a:rPr lang="en-US" dirty="0" smtClean="0">
                <a:solidFill>
                  <a:schemeClr val="accent1">
                    <a:lumMod val="60000"/>
                    <a:lumOff val="40000"/>
                  </a:schemeClr>
                </a:solidFill>
              </a:rPr>
              <a:t>SOLUTION TO 8.11 (on this and next two pages): </a:t>
            </a:r>
          </a:p>
        </p:txBody>
      </p:sp>
      <p:sp>
        <p:nvSpPr>
          <p:cNvPr id="2" name="TextBox 1"/>
          <p:cNvSpPr txBox="1"/>
          <p:nvPr/>
        </p:nvSpPr>
        <p:spPr>
          <a:xfrm>
            <a:off x="1752600" y="762000"/>
            <a:ext cx="6459370" cy="830997"/>
          </a:xfrm>
          <a:prstGeom prst="rect">
            <a:avLst/>
          </a:prstGeom>
          <a:noFill/>
        </p:spPr>
        <p:txBody>
          <a:bodyPr wrap="none" rtlCol="0">
            <a:spAutoFit/>
          </a:bodyPr>
          <a:lstStyle/>
          <a:p>
            <a:r>
              <a:rPr lang="en-US" dirty="0"/>
              <a:t>This solution is provided by the textbook authors – </a:t>
            </a:r>
            <a:endParaRPr lang="en-US" dirty="0" smtClean="0"/>
          </a:p>
          <a:p>
            <a:r>
              <a:rPr lang="en-US" dirty="0" smtClean="0"/>
              <a:t>do </a:t>
            </a:r>
            <a:r>
              <a:rPr lang="en-US" dirty="0"/>
              <a:t>verify </a:t>
            </a:r>
            <a:r>
              <a:rPr lang="en-US" dirty="0" smtClean="0"/>
              <a:t>its correctness.</a:t>
            </a:r>
            <a:endParaRPr lang="en-US" dirty="0"/>
          </a:p>
        </p:txBody>
      </p:sp>
      <p:sp>
        <p:nvSpPr>
          <p:cNvPr id="3" name="Slide Number Placeholder 2"/>
          <p:cNvSpPr>
            <a:spLocks noGrp="1"/>
          </p:cNvSpPr>
          <p:nvPr>
            <p:ph type="sldNum" sz="quarter" idx="12"/>
          </p:nvPr>
        </p:nvSpPr>
        <p:spPr/>
        <p:txBody>
          <a:bodyPr/>
          <a:lstStyle/>
          <a:p>
            <a:pPr>
              <a:defRPr/>
            </a:pPr>
            <a:fld id="{3B57CC44-C092-41E8-A092-604E81FF02E7}" type="slidenum">
              <a:rPr lang="en-US" smtClean="0"/>
              <a:pPr>
                <a:defRPr/>
              </a:pPr>
              <a:t>31</a:t>
            </a:fld>
            <a:endParaRPr lang="en-US"/>
          </a:p>
        </p:txBody>
      </p:sp>
    </p:spTree>
    <p:extLst>
      <p:ext uri="{BB962C8B-B14F-4D97-AF65-F5344CB8AC3E}">
        <p14:creationId xmlns:p14="http://schemas.microsoft.com/office/powerpoint/2010/main" val="197986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2600" y="1549400"/>
            <a:ext cx="5638800" cy="3746500"/>
          </a:xfrm>
          <a:prstGeom prst="rect">
            <a:avLst/>
          </a:prstGeom>
        </p:spPr>
      </p:pic>
      <p:sp>
        <p:nvSpPr>
          <p:cNvPr id="3" name="Slide Number Placeholder 2"/>
          <p:cNvSpPr>
            <a:spLocks noGrp="1"/>
          </p:cNvSpPr>
          <p:nvPr>
            <p:ph type="sldNum" sz="quarter" idx="12"/>
          </p:nvPr>
        </p:nvSpPr>
        <p:spPr/>
        <p:txBody>
          <a:bodyPr/>
          <a:lstStyle/>
          <a:p>
            <a:pPr>
              <a:defRPr/>
            </a:pPr>
            <a:fld id="{3B57CC44-C092-41E8-A092-604E81FF02E7}" type="slidenum">
              <a:rPr lang="en-US" smtClean="0"/>
              <a:pPr>
                <a:defRPr/>
              </a:pPr>
              <a:t>32</a:t>
            </a:fld>
            <a:endParaRPr lang="en-US"/>
          </a:p>
        </p:txBody>
      </p:sp>
    </p:spTree>
    <p:extLst>
      <p:ext uri="{BB962C8B-B14F-4D97-AF65-F5344CB8AC3E}">
        <p14:creationId xmlns:p14="http://schemas.microsoft.com/office/powerpoint/2010/main" val="2290854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1500" y="1574800"/>
            <a:ext cx="5461000" cy="3695700"/>
          </a:xfrm>
          <a:prstGeom prst="rect">
            <a:avLst/>
          </a:prstGeom>
        </p:spPr>
      </p:pic>
      <p:sp>
        <p:nvSpPr>
          <p:cNvPr id="3" name="Slide Number Placeholder 2"/>
          <p:cNvSpPr>
            <a:spLocks noGrp="1"/>
          </p:cNvSpPr>
          <p:nvPr>
            <p:ph type="sldNum" sz="quarter" idx="12"/>
          </p:nvPr>
        </p:nvSpPr>
        <p:spPr/>
        <p:txBody>
          <a:bodyPr/>
          <a:lstStyle/>
          <a:p>
            <a:pPr>
              <a:defRPr/>
            </a:pPr>
            <a:fld id="{3B57CC44-C092-41E8-A092-604E81FF02E7}" type="slidenum">
              <a:rPr lang="en-US" smtClean="0"/>
              <a:pPr>
                <a:defRPr/>
              </a:pPr>
              <a:t>33</a:t>
            </a:fld>
            <a:endParaRPr lang="en-US"/>
          </a:p>
        </p:txBody>
      </p:sp>
    </p:spTree>
    <p:extLst>
      <p:ext uri="{BB962C8B-B14F-4D97-AF65-F5344CB8AC3E}">
        <p14:creationId xmlns:p14="http://schemas.microsoft.com/office/powerpoint/2010/main" val="10438742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of LRU Algorithm</a:t>
            </a:r>
            <a:endParaRPr lang="en-US" dirty="0"/>
          </a:p>
        </p:txBody>
      </p:sp>
      <p:sp>
        <p:nvSpPr>
          <p:cNvPr id="4" name="Content Placeholder 3"/>
          <p:cNvSpPr>
            <a:spLocks noGrp="1"/>
          </p:cNvSpPr>
          <p:nvPr>
            <p:ph idx="1"/>
          </p:nvPr>
        </p:nvSpPr>
        <p:spPr>
          <a:xfrm>
            <a:off x="457200" y="1775191"/>
            <a:ext cx="8229600" cy="4625609"/>
          </a:xfrm>
        </p:spPr>
        <p:txBody>
          <a:bodyPr>
            <a:normAutofit/>
          </a:bodyPr>
          <a:lstStyle/>
          <a:p>
            <a:r>
              <a:rPr lang="en-US" dirty="0" smtClean="0"/>
              <a:t>Consider 4-way associative (k = 4). Consider references to a specific set, say Set # 10, and assume initially this set is empty. Consider the following reference (read) sequence (Note: Both Tag and Set # have the range 0–63):</a:t>
            </a:r>
          </a:p>
          <a:p>
            <a:pPr marL="118872" indent="0">
              <a:buNone/>
            </a:pPr>
            <a:r>
              <a:rPr lang="en-US" dirty="0" smtClean="0"/>
              <a:t>(Showing only Tag field since Set # is fixed and Word # does not affect the LRU)</a:t>
            </a:r>
          </a:p>
          <a:p>
            <a:pPr marL="118872" indent="0">
              <a:buNone/>
            </a:pPr>
            <a:r>
              <a:rPr lang="en-US" dirty="0" smtClean="0"/>
              <a:t>17, 25, 17, 55, 25, 30, 22, 30 29</a:t>
            </a:r>
            <a:endParaRPr lang="en-US" dirty="0"/>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34</a:t>
            </a:fld>
            <a:endParaRPr lang="en-US" dirty="0"/>
          </a:p>
        </p:txBody>
      </p:sp>
    </p:spTree>
    <p:extLst>
      <p:ext uri="{BB962C8B-B14F-4D97-AF65-F5344CB8AC3E}">
        <p14:creationId xmlns:p14="http://schemas.microsoft.com/office/powerpoint/2010/main" val="184387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35</a:t>
            </a:fld>
            <a:endParaRPr lang="en-US"/>
          </a:p>
        </p:txBody>
      </p:sp>
      <p:sp>
        <p:nvSpPr>
          <p:cNvPr id="5" name="Rectangle 4"/>
          <p:cNvSpPr/>
          <p:nvPr/>
        </p:nvSpPr>
        <p:spPr>
          <a:xfrm>
            <a:off x="381000" y="381000"/>
            <a:ext cx="4108817" cy="830997"/>
          </a:xfrm>
          <a:prstGeom prst="rect">
            <a:avLst/>
          </a:prstGeom>
        </p:spPr>
        <p:txBody>
          <a:bodyPr wrap="none">
            <a:spAutoFit/>
          </a:bodyPr>
          <a:lstStyle/>
          <a:p>
            <a:pPr marL="118872" indent="0">
              <a:buNone/>
            </a:pPr>
            <a:r>
              <a:rPr lang="en-US" dirty="0" smtClean="0"/>
              <a:t>Reference Sequence:</a:t>
            </a:r>
          </a:p>
          <a:p>
            <a:pPr marL="118872" indent="0">
              <a:buNone/>
            </a:pPr>
            <a:r>
              <a:rPr lang="en-US" dirty="0" smtClean="0"/>
              <a:t>17</a:t>
            </a:r>
            <a:r>
              <a:rPr lang="en-US" dirty="0"/>
              <a:t>, 25, 17, 55, 25, 30, 22, 30 29</a:t>
            </a:r>
          </a:p>
        </p:txBody>
      </p:sp>
      <p:graphicFrame>
        <p:nvGraphicFramePr>
          <p:cNvPr id="6" name="Table 5"/>
          <p:cNvGraphicFramePr>
            <a:graphicFrameLocks noGrp="1"/>
          </p:cNvGraphicFramePr>
          <p:nvPr>
            <p:extLst>
              <p:ext uri="{D42A27DB-BD31-4B8C-83A1-F6EECF244321}">
                <p14:modId xmlns:p14="http://schemas.microsoft.com/office/powerpoint/2010/main" val="2755313812"/>
              </p:ext>
            </p:extLst>
          </p:nvPr>
        </p:nvGraphicFramePr>
        <p:xfrm>
          <a:off x="228600" y="1524000"/>
          <a:ext cx="2667000" cy="8890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444500">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98358755"/>
              </p:ext>
            </p:extLst>
          </p:nvPr>
        </p:nvGraphicFramePr>
        <p:xfrm>
          <a:off x="228600" y="2743200"/>
          <a:ext cx="2667000" cy="8890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0</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444500">
                <a:tc>
                  <a:txBody>
                    <a:bodyPr/>
                    <a:lstStyle/>
                    <a:p>
                      <a:pPr algn="ctr"/>
                      <a:r>
                        <a:rPr lang="en-US" dirty="0" smtClean="0"/>
                        <a:t>17</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39502504"/>
              </p:ext>
            </p:extLst>
          </p:nvPr>
        </p:nvGraphicFramePr>
        <p:xfrm>
          <a:off x="228600" y="4038600"/>
          <a:ext cx="2667000" cy="8890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444500">
                <a:tc>
                  <a:txBody>
                    <a:bodyPr/>
                    <a:lstStyle/>
                    <a:p>
                      <a:pPr algn="ctr"/>
                      <a:r>
                        <a:rPr lang="en-US" dirty="0" smtClean="0"/>
                        <a:t>17</a:t>
                      </a:r>
                      <a:endParaRPr lang="en-US" dirty="0"/>
                    </a:p>
                  </a:txBody>
                  <a:tcPr/>
                </a:tc>
                <a:tc>
                  <a:txBody>
                    <a:bodyPr/>
                    <a:lstStyle/>
                    <a:p>
                      <a:pPr algn="ctr"/>
                      <a:r>
                        <a:rPr lang="en-US" dirty="0" smtClean="0"/>
                        <a:t>25</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71251331"/>
              </p:ext>
            </p:extLst>
          </p:nvPr>
        </p:nvGraphicFramePr>
        <p:xfrm>
          <a:off x="304800" y="5257800"/>
          <a:ext cx="2667000" cy="8890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444500">
                <a:tc>
                  <a:txBody>
                    <a:bodyPr/>
                    <a:lstStyle/>
                    <a:p>
                      <a:pPr algn="ctr"/>
                      <a:r>
                        <a:rPr lang="en-US" dirty="0" smtClean="0"/>
                        <a:t>17</a:t>
                      </a:r>
                      <a:endParaRPr lang="en-US" dirty="0"/>
                    </a:p>
                  </a:txBody>
                  <a:tcPr/>
                </a:tc>
                <a:tc>
                  <a:txBody>
                    <a:bodyPr/>
                    <a:lstStyle/>
                    <a:p>
                      <a:pPr algn="ctr"/>
                      <a:r>
                        <a:rPr lang="en-US" dirty="0" smtClean="0"/>
                        <a:t>25</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28734347"/>
              </p:ext>
            </p:extLst>
          </p:nvPr>
        </p:nvGraphicFramePr>
        <p:xfrm>
          <a:off x="3213100" y="1524000"/>
          <a:ext cx="2667000" cy="8890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0</a:t>
                      </a:r>
                      <a:endParaRPr lang="en-US" dirty="0"/>
                    </a:p>
                  </a:txBody>
                  <a:tcPr/>
                </a:tc>
                <a:tc>
                  <a:txBody>
                    <a:bodyPr/>
                    <a:lstStyle/>
                    <a:p>
                      <a:pPr algn="ctr"/>
                      <a:r>
                        <a:rPr lang="en-US" dirty="0" smtClean="0"/>
                        <a:t>–</a:t>
                      </a:r>
                      <a:endParaRPr lang="en-US" dirty="0"/>
                    </a:p>
                  </a:txBody>
                  <a:tcPr/>
                </a:tc>
              </a:tr>
              <a:tr h="444500">
                <a:tc>
                  <a:txBody>
                    <a:bodyPr/>
                    <a:lstStyle/>
                    <a:p>
                      <a:pPr algn="ctr"/>
                      <a:r>
                        <a:rPr lang="en-US" dirty="0" smtClean="0"/>
                        <a:t>17</a:t>
                      </a:r>
                      <a:endParaRPr lang="en-US" dirty="0"/>
                    </a:p>
                  </a:txBody>
                  <a:tcPr/>
                </a:tc>
                <a:tc>
                  <a:txBody>
                    <a:bodyPr/>
                    <a:lstStyle/>
                    <a:p>
                      <a:pPr algn="ctr"/>
                      <a:r>
                        <a:rPr lang="en-US" dirty="0" smtClean="0"/>
                        <a:t>25</a:t>
                      </a:r>
                      <a:endParaRPr lang="en-US" dirty="0"/>
                    </a:p>
                  </a:txBody>
                  <a:tcPr/>
                </a:tc>
                <a:tc>
                  <a:txBody>
                    <a:bodyPr/>
                    <a:lstStyle/>
                    <a:p>
                      <a:pPr algn="ctr"/>
                      <a:r>
                        <a:rPr lang="en-US" dirty="0" smtClean="0"/>
                        <a:t>55</a:t>
                      </a:r>
                      <a:endParaRPr lang="en-US" dirty="0"/>
                    </a:p>
                  </a:txBody>
                  <a:tcPr/>
                </a:tc>
                <a:tc>
                  <a:txBody>
                    <a:bodyPr/>
                    <a:lstStyle/>
                    <a:p>
                      <a:pPr algn="ctr"/>
                      <a:r>
                        <a:rPr lang="en-US" dirty="0" smtClean="0"/>
                        <a:t>–</a:t>
                      </a:r>
                      <a:endParaRPr lang="en-US"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867471661"/>
              </p:ext>
            </p:extLst>
          </p:nvPr>
        </p:nvGraphicFramePr>
        <p:xfrm>
          <a:off x="3213100" y="2768600"/>
          <a:ext cx="2667000" cy="8890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2</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a:t>
                      </a:r>
                      <a:endParaRPr lang="en-US" dirty="0"/>
                    </a:p>
                  </a:txBody>
                  <a:tcPr/>
                </a:tc>
              </a:tr>
              <a:tr h="444500">
                <a:tc>
                  <a:txBody>
                    <a:bodyPr/>
                    <a:lstStyle/>
                    <a:p>
                      <a:pPr algn="ctr"/>
                      <a:r>
                        <a:rPr lang="en-US" dirty="0" smtClean="0"/>
                        <a:t>17</a:t>
                      </a:r>
                      <a:endParaRPr lang="en-US" dirty="0"/>
                    </a:p>
                  </a:txBody>
                  <a:tcPr/>
                </a:tc>
                <a:tc>
                  <a:txBody>
                    <a:bodyPr/>
                    <a:lstStyle/>
                    <a:p>
                      <a:pPr algn="ctr"/>
                      <a:r>
                        <a:rPr lang="en-US" dirty="0" smtClean="0"/>
                        <a:t>25</a:t>
                      </a:r>
                      <a:endParaRPr lang="en-US" dirty="0"/>
                    </a:p>
                  </a:txBody>
                  <a:tcPr/>
                </a:tc>
                <a:tc>
                  <a:txBody>
                    <a:bodyPr/>
                    <a:lstStyle/>
                    <a:p>
                      <a:pPr algn="ctr"/>
                      <a:r>
                        <a:rPr lang="en-US" dirty="0" smtClean="0"/>
                        <a:t>55</a:t>
                      </a:r>
                      <a:endParaRPr lang="en-US" dirty="0"/>
                    </a:p>
                  </a:txBody>
                  <a:tcPr/>
                </a:tc>
                <a:tc>
                  <a:txBody>
                    <a:bodyPr/>
                    <a:lstStyle/>
                    <a:p>
                      <a:pPr algn="ctr"/>
                      <a:r>
                        <a:rPr lang="en-US" dirty="0" smtClean="0"/>
                        <a:t>–</a:t>
                      </a:r>
                      <a:endParaRPr lang="en-US" dirty="0"/>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646507246"/>
              </p:ext>
            </p:extLst>
          </p:nvPr>
        </p:nvGraphicFramePr>
        <p:xfrm>
          <a:off x="3213100" y="4114800"/>
          <a:ext cx="2667000" cy="8890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3</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0</a:t>
                      </a:r>
                      <a:endParaRPr lang="en-US" dirty="0"/>
                    </a:p>
                  </a:txBody>
                  <a:tcPr/>
                </a:tc>
              </a:tr>
              <a:tr h="444500">
                <a:tc>
                  <a:txBody>
                    <a:bodyPr/>
                    <a:lstStyle/>
                    <a:p>
                      <a:pPr algn="ctr"/>
                      <a:r>
                        <a:rPr lang="en-US" dirty="0" smtClean="0"/>
                        <a:t>17</a:t>
                      </a:r>
                      <a:endParaRPr lang="en-US" dirty="0"/>
                    </a:p>
                  </a:txBody>
                  <a:tcPr/>
                </a:tc>
                <a:tc>
                  <a:txBody>
                    <a:bodyPr/>
                    <a:lstStyle/>
                    <a:p>
                      <a:pPr algn="ctr"/>
                      <a:r>
                        <a:rPr lang="en-US" dirty="0" smtClean="0"/>
                        <a:t>25</a:t>
                      </a:r>
                      <a:endParaRPr lang="en-US" dirty="0"/>
                    </a:p>
                  </a:txBody>
                  <a:tcPr/>
                </a:tc>
                <a:tc>
                  <a:txBody>
                    <a:bodyPr/>
                    <a:lstStyle/>
                    <a:p>
                      <a:pPr algn="ctr"/>
                      <a:r>
                        <a:rPr lang="en-US" dirty="0" smtClean="0"/>
                        <a:t>55</a:t>
                      </a:r>
                      <a:endParaRPr lang="en-US" dirty="0"/>
                    </a:p>
                  </a:txBody>
                  <a:tcPr/>
                </a:tc>
                <a:tc>
                  <a:txBody>
                    <a:bodyPr/>
                    <a:lstStyle/>
                    <a:p>
                      <a:pPr algn="ctr"/>
                      <a:r>
                        <a:rPr lang="en-US" dirty="0" smtClean="0"/>
                        <a:t>30</a:t>
                      </a:r>
                      <a:endParaRPr lang="en-US"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435368394"/>
              </p:ext>
            </p:extLst>
          </p:nvPr>
        </p:nvGraphicFramePr>
        <p:xfrm>
          <a:off x="3213100" y="5334000"/>
          <a:ext cx="2667000" cy="8890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0</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1</a:t>
                      </a:r>
                      <a:endParaRPr lang="en-US" dirty="0"/>
                    </a:p>
                  </a:txBody>
                  <a:tcPr/>
                </a:tc>
              </a:tr>
              <a:tr h="444500">
                <a:tc>
                  <a:txBody>
                    <a:bodyPr/>
                    <a:lstStyle/>
                    <a:p>
                      <a:pPr algn="ctr"/>
                      <a:r>
                        <a:rPr lang="en-US" dirty="0" smtClean="0"/>
                        <a:t>22</a:t>
                      </a:r>
                      <a:endParaRPr lang="en-US" dirty="0"/>
                    </a:p>
                  </a:txBody>
                  <a:tcPr/>
                </a:tc>
                <a:tc>
                  <a:txBody>
                    <a:bodyPr/>
                    <a:lstStyle/>
                    <a:p>
                      <a:pPr algn="ctr"/>
                      <a:r>
                        <a:rPr lang="en-US" dirty="0" smtClean="0"/>
                        <a:t>25</a:t>
                      </a:r>
                      <a:endParaRPr lang="en-US" dirty="0"/>
                    </a:p>
                  </a:txBody>
                  <a:tcPr/>
                </a:tc>
                <a:tc>
                  <a:txBody>
                    <a:bodyPr/>
                    <a:lstStyle/>
                    <a:p>
                      <a:pPr algn="ctr"/>
                      <a:r>
                        <a:rPr lang="en-US" dirty="0" smtClean="0"/>
                        <a:t>55</a:t>
                      </a:r>
                      <a:endParaRPr lang="en-US" dirty="0"/>
                    </a:p>
                  </a:txBody>
                  <a:tcPr/>
                </a:tc>
                <a:tc>
                  <a:txBody>
                    <a:bodyPr/>
                    <a:lstStyle/>
                    <a:p>
                      <a:pPr algn="ctr"/>
                      <a:r>
                        <a:rPr lang="en-US" dirty="0" smtClean="0"/>
                        <a:t>30</a:t>
                      </a:r>
                      <a:endParaRPr lang="en-US"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821920718"/>
              </p:ext>
            </p:extLst>
          </p:nvPr>
        </p:nvGraphicFramePr>
        <p:xfrm>
          <a:off x="6172200" y="1524000"/>
          <a:ext cx="2667000" cy="8890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0</a:t>
                      </a:r>
                      <a:endParaRPr lang="en-US" dirty="0"/>
                    </a:p>
                  </a:txBody>
                  <a:tcPr/>
                </a:tc>
              </a:tr>
              <a:tr h="444500">
                <a:tc>
                  <a:txBody>
                    <a:bodyPr/>
                    <a:lstStyle/>
                    <a:p>
                      <a:pPr algn="ctr"/>
                      <a:r>
                        <a:rPr lang="en-US" dirty="0" smtClean="0"/>
                        <a:t>22</a:t>
                      </a:r>
                      <a:endParaRPr lang="en-US" dirty="0"/>
                    </a:p>
                  </a:txBody>
                  <a:tcPr/>
                </a:tc>
                <a:tc>
                  <a:txBody>
                    <a:bodyPr/>
                    <a:lstStyle/>
                    <a:p>
                      <a:pPr algn="ctr"/>
                      <a:r>
                        <a:rPr lang="en-US" dirty="0" smtClean="0"/>
                        <a:t>25</a:t>
                      </a:r>
                      <a:endParaRPr lang="en-US" dirty="0"/>
                    </a:p>
                  </a:txBody>
                  <a:tcPr/>
                </a:tc>
                <a:tc>
                  <a:txBody>
                    <a:bodyPr/>
                    <a:lstStyle/>
                    <a:p>
                      <a:pPr algn="ctr"/>
                      <a:r>
                        <a:rPr lang="en-US" dirty="0" smtClean="0"/>
                        <a:t>55</a:t>
                      </a:r>
                      <a:endParaRPr lang="en-US" dirty="0"/>
                    </a:p>
                  </a:txBody>
                  <a:tcPr/>
                </a:tc>
                <a:tc>
                  <a:txBody>
                    <a:bodyPr/>
                    <a:lstStyle/>
                    <a:p>
                      <a:pPr algn="ctr"/>
                      <a:r>
                        <a:rPr lang="en-US" dirty="0" smtClean="0"/>
                        <a:t>30</a:t>
                      </a:r>
                      <a:endParaRPr lang="en-US" dirty="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138059693"/>
              </p:ext>
            </p:extLst>
          </p:nvPr>
        </p:nvGraphicFramePr>
        <p:xfrm>
          <a:off x="6172200" y="2743200"/>
          <a:ext cx="2667000" cy="889000"/>
        </p:xfrm>
        <a:graphic>
          <a:graphicData uri="http://schemas.openxmlformats.org/drawingml/2006/table">
            <a:tbl>
              <a:tblPr firstRow="1" bandRow="1">
                <a:tableStyleId>{D7AC3CCA-C797-4891-BE02-D94E43425B78}</a:tableStyleId>
              </a:tblPr>
              <a:tblGrid>
                <a:gridCol w="666750"/>
                <a:gridCol w="666750"/>
                <a:gridCol w="666750"/>
                <a:gridCol w="666750"/>
              </a:tblGrid>
              <a:tr h="444500">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444500">
                <a:tc>
                  <a:txBody>
                    <a:bodyPr/>
                    <a:lstStyle/>
                    <a:p>
                      <a:pPr algn="ctr"/>
                      <a:r>
                        <a:rPr lang="en-US" dirty="0" smtClean="0"/>
                        <a:t>22</a:t>
                      </a:r>
                      <a:endParaRPr lang="en-US" dirty="0"/>
                    </a:p>
                  </a:txBody>
                  <a:tcPr/>
                </a:tc>
                <a:tc>
                  <a:txBody>
                    <a:bodyPr/>
                    <a:lstStyle/>
                    <a:p>
                      <a:pPr algn="ctr"/>
                      <a:r>
                        <a:rPr lang="en-US" dirty="0" smtClean="0"/>
                        <a:t>25</a:t>
                      </a:r>
                      <a:endParaRPr lang="en-US" dirty="0"/>
                    </a:p>
                  </a:txBody>
                  <a:tcPr/>
                </a:tc>
                <a:tc>
                  <a:txBody>
                    <a:bodyPr/>
                    <a:lstStyle/>
                    <a:p>
                      <a:pPr algn="ctr"/>
                      <a:r>
                        <a:rPr lang="en-US" dirty="0" smtClean="0"/>
                        <a:t>29</a:t>
                      </a:r>
                      <a:endParaRPr lang="en-US" dirty="0"/>
                    </a:p>
                  </a:txBody>
                  <a:tcPr/>
                </a:tc>
                <a:tc>
                  <a:txBody>
                    <a:bodyPr/>
                    <a:lstStyle/>
                    <a:p>
                      <a:pPr algn="ctr"/>
                      <a:r>
                        <a:rPr lang="en-US" dirty="0" smtClean="0"/>
                        <a:t>30</a:t>
                      </a:r>
                      <a:endParaRPr lang="en-US" dirty="0"/>
                    </a:p>
                  </a:txBody>
                  <a:tcPr/>
                </a:tc>
              </a:tr>
            </a:tbl>
          </a:graphicData>
        </a:graphic>
      </p:graphicFrame>
    </p:spTree>
    <p:extLst>
      <p:ext uri="{BB962C8B-B14F-4D97-AF65-F5344CB8AC3E}">
        <p14:creationId xmlns:p14="http://schemas.microsoft.com/office/powerpoint/2010/main" val="957619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Cache Performance</a:t>
            </a:r>
            <a:endParaRPr lang="en-US" dirty="0"/>
          </a:p>
        </p:txBody>
      </p:sp>
      <p:sp>
        <p:nvSpPr>
          <p:cNvPr id="4" name="Content Placeholder 3"/>
          <p:cNvSpPr>
            <a:spLocks noGrp="1"/>
          </p:cNvSpPr>
          <p:nvPr>
            <p:ph idx="1"/>
          </p:nvPr>
        </p:nvSpPr>
        <p:spPr/>
        <p:txBody>
          <a:bodyPr>
            <a:normAutofit/>
          </a:bodyPr>
          <a:lstStyle/>
          <a:p>
            <a:r>
              <a:rPr lang="en-US" sz="2800" dirty="0" smtClean="0"/>
              <a:t>Primary Measure: </a:t>
            </a:r>
            <a:r>
              <a:rPr lang="en-US" sz="2800" dirty="0" smtClean="0">
                <a:solidFill>
                  <a:srgbClr val="0000FF"/>
                </a:solidFill>
              </a:rPr>
              <a:t>Average Access Time</a:t>
            </a:r>
          </a:p>
          <a:p>
            <a:pPr lvl="1"/>
            <a:r>
              <a:rPr lang="en-US" sz="2400" dirty="0" smtClean="0"/>
              <a:t>Can compute for each level of cache in terms of its hit rate (</a:t>
            </a:r>
            <a:r>
              <a:rPr lang="en-US" sz="2400" dirty="0" smtClean="0">
                <a:solidFill>
                  <a:srgbClr val="0000FF"/>
                </a:solidFill>
              </a:rPr>
              <a:t>h</a:t>
            </a:r>
            <a:r>
              <a:rPr lang="en-US" sz="2400" dirty="0" smtClean="0"/>
              <a:t>), cache access time (</a:t>
            </a:r>
            <a:r>
              <a:rPr lang="en-US" sz="2400" dirty="0" smtClean="0">
                <a:solidFill>
                  <a:srgbClr val="0000FF"/>
                </a:solidFill>
              </a:rPr>
              <a:t>C</a:t>
            </a:r>
            <a:r>
              <a:rPr lang="en-US" sz="2400" dirty="0" smtClean="0"/>
              <a:t>) and miss penalty (</a:t>
            </a:r>
            <a:r>
              <a:rPr lang="en-US" sz="2400" dirty="0" smtClean="0">
                <a:solidFill>
                  <a:srgbClr val="0000FF"/>
                </a:solidFill>
              </a:rPr>
              <a:t>M</a:t>
            </a:r>
            <a:r>
              <a:rPr lang="en-US" sz="2400" dirty="0" smtClean="0"/>
              <a:t>):</a:t>
            </a:r>
          </a:p>
          <a:p>
            <a:pPr lvl="1"/>
            <a:endParaRPr lang="en-US" sz="2400" dirty="0"/>
          </a:p>
          <a:p>
            <a:pPr lvl="1"/>
            <a:r>
              <a:rPr lang="en-US" sz="2400" dirty="0" smtClean="0"/>
              <a:t>Then, can combine successive levels, say L1 and L2, by noting that the average miss penalty of L1 is the same as the average access time of L2. Hence,</a:t>
            </a:r>
          </a:p>
          <a:p>
            <a:pPr lvl="1"/>
            <a:endParaRPr lang="en-US" sz="2400" dirty="0" smtClean="0"/>
          </a:p>
          <a:p>
            <a:pPr marL="457200" lvl="1" indent="0">
              <a:buNone/>
            </a:pPr>
            <a:r>
              <a:rPr lang="en-US" sz="2400" dirty="0" smtClean="0"/>
              <a:t>assuming unified L1 cache for instructions and data (not the common case). If $L1D and $L1I are separate, use weighted average.</a:t>
            </a:r>
          </a:p>
          <a:p>
            <a:pPr marL="457200" lvl="1" indent="0">
              <a:buNone/>
            </a:pPr>
            <a:endParaRPr lang="en-US" sz="2400" dirty="0" smtClean="0"/>
          </a:p>
          <a:p>
            <a:pPr lvl="1"/>
            <a:endParaRPr lang="en-US" sz="2400" dirty="0" smtClean="0"/>
          </a:p>
          <a:p>
            <a:pPr lvl="2"/>
            <a:endParaRPr lang="en-US" sz="2000" dirty="0" smtClean="0"/>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36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41874711"/>
              </p:ext>
            </p:extLst>
          </p:nvPr>
        </p:nvGraphicFramePr>
        <p:xfrm>
          <a:off x="3276600" y="3124200"/>
          <a:ext cx="2057400" cy="393970"/>
        </p:xfrm>
        <a:graphic>
          <a:graphicData uri="http://schemas.openxmlformats.org/presentationml/2006/ole">
            <mc:AlternateContent xmlns:mc="http://schemas.openxmlformats.org/markup-compatibility/2006">
              <mc:Choice xmlns:v="urn:schemas-microsoft-com:vml" Requires="v">
                <p:oleObj spid="_x0000_s1140" name="Equation" r:id="rId3" imgW="1193800" imgH="228600" progId="Equation.3">
                  <p:embed/>
                </p:oleObj>
              </mc:Choice>
              <mc:Fallback>
                <p:oleObj name="Equation" r:id="rId3" imgW="1193800" imgH="228600" progId="Equation.3">
                  <p:embed/>
                  <p:pic>
                    <p:nvPicPr>
                      <p:cNvPr id="0" name=""/>
                      <p:cNvPicPr/>
                      <p:nvPr/>
                    </p:nvPicPr>
                    <p:blipFill>
                      <a:blip r:embed="rId4"/>
                      <a:stretch>
                        <a:fillRect/>
                      </a:stretch>
                    </p:blipFill>
                    <p:spPr>
                      <a:xfrm>
                        <a:off x="3276600" y="3124200"/>
                        <a:ext cx="2057400" cy="39397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19857717"/>
              </p:ext>
            </p:extLst>
          </p:nvPr>
        </p:nvGraphicFramePr>
        <p:xfrm>
          <a:off x="1471613" y="4800600"/>
          <a:ext cx="5822950" cy="393700"/>
        </p:xfrm>
        <a:graphic>
          <a:graphicData uri="http://schemas.openxmlformats.org/presentationml/2006/ole">
            <mc:AlternateContent xmlns:mc="http://schemas.openxmlformats.org/markup-compatibility/2006">
              <mc:Choice xmlns:v="urn:schemas-microsoft-com:vml" Requires="v">
                <p:oleObj spid="_x0000_s1141" name="Equation" r:id="rId5" imgW="3378200" imgH="228600" progId="Equation.3">
                  <p:embed/>
                </p:oleObj>
              </mc:Choice>
              <mc:Fallback>
                <p:oleObj name="Equation" r:id="rId5" imgW="3378200" imgH="228600" progId="Equation.3">
                  <p:embed/>
                  <p:pic>
                    <p:nvPicPr>
                      <p:cNvPr id="0" name=""/>
                      <p:cNvPicPr/>
                      <p:nvPr/>
                    </p:nvPicPr>
                    <p:blipFill>
                      <a:blip r:embed="rId6"/>
                      <a:stretch>
                        <a:fillRect/>
                      </a:stretch>
                    </p:blipFill>
                    <p:spPr>
                      <a:xfrm>
                        <a:off x="1471613" y="4800600"/>
                        <a:ext cx="5822950" cy="393700"/>
                      </a:xfrm>
                      <a:prstGeom prst="rect">
                        <a:avLst/>
                      </a:prstGeom>
                    </p:spPr>
                  </p:pic>
                </p:oleObj>
              </mc:Fallback>
            </mc:AlternateContent>
          </a:graphicData>
        </a:graphic>
      </p:graphicFrame>
    </p:spTree>
    <p:extLst>
      <p:ext uri="{BB962C8B-B14F-4D97-AF65-F5344CB8AC3E}">
        <p14:creationId xmlns:p14="http://schemas.microsoft.com/office/powerpoint/2010/main" val="127542178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8.4</a:t>
            </a:r>
            <a:endParaRPr lang="en-US" dirty="0"/>
          </a:p>
        </p:txBody>
      </p:sp>
      <p:sp>
        <p:nvSpPr>
          <p:cNvPr id="3" name="Content Placeholder 2"/>
          <p:cNvSpPr>
            <a:spLocks noGrp="1"/>
          </p:cNvSpPr>
          <p:nvPr>
            <p:ph idx="1"/>
          </p:nvPr>
        </p:nvSpPr>
        <p:spPr>
          <a:xfrm>
            <a:off x="457200" y="1775191"/>
            <a:ext cx="8229600" cy="3558809"/>
          </a:xfrm>
        </p:spPr>
        <p:txBody>
          <a:bodyPr>
            <a:normAutofit/>
          </a:bodyPr>
          <a:lstStyle/>
          <a:p>
            <a:r>
              <a:rPr lang="en-US" sz="2000" dirty="0" smtClean="0"/>
              <a:t>Given:</a:t>
            </a:r>
          </a:p>
          <a:p>
            <a:pPr lvl="1"/>
            <a:r>
              <a:rPr lang="en-US" sz="1800" dirty="0" smtClean="0"/>
              <a:t>Cache with two levels: L1 and L2</a:t>
            </a:r>
          </a:p>
          <a:p>
            <a:pPr lvl="1"/>
            <a:r>
              <a:rPr lang="en-US" sz="1800" dirty="0" smtClean="0"/>
              <a:t>Performance data:</a:t>
            </a:r>
          </a:p>
          <a:p>
            <a:pPr lvl="2"/>
            <a:r>
              <a:rPr lang="en-US" sz="1600" dirty="0" smtClean="0"/>
              <a:t>L1: access time: T,    hit rate: 0.96</a:t>
            </a:r>
          </a:p>
          <a:p>
            <a:pPr lvl="2"/>
            <a:r>
              <a:rPr lang="en-US" sz="1600" dirty="0" smtClean="0"/>
              <a:t>L2: access time: 15T, hit rate: 0.8</a:t>
            </a:r>
          </a:p>
          <a:p>
            <a:pPr lvl="2"/>
            <a:r>
              <a:rPr lang="en-US" sz="1600" dirty="0" smtClean="0"/>
              <a:t>Transfer times: L2 to L1: 15 T, M to L2: 100T</a:t>
            </a:r>
          </a:p>
          <a:p>
            <a:pPr marL="633222" indent="-514350">
              <a:buFont typeface="+mj-lt"/>
              <a:buAutoNum type="alphaLcParenR"/>
            </a:pPr>
            <a:r>
              <a:rPr lang="en-US" sz="2000" dirty="0" smtClean="0"/>
              <a:t>What fraction of accesses miss both L1 and L2?</a:t>
            </a:r>
          </a:p>
          <a:p>
            <a:pPr marL="633222" indent="-514350">
              <a:buFont typeface="+mj-lt"/>
              <a:buAutoNum type="alphaLcParenR"/>
            </a:pPr>
            <a:r>
              <a:rPr lang="en-US" sz="2000" dirty="0" smtClean="0"/>
              <a:t>What is the av. access time seen by processor?</a:t>
            </a:r>
          </a:p>
          <a:p>
            <a:pPr marL="633222" indent="-514350">
              <a:buFont typeface="+mj-lt"/>
              <a:buAutoNum type="alphaLcParenR"/>
            </a:pPr>
            <a:r>
              <a:rPr lang="en-US" sz="2000" dirty="0" smtClean="0"/>
              <a:t>By what factor would it reduce If L2’s hit rate were perfect, i.e. 1.0?</a:t>
            </a:r>
          </a:p>
          <a:p>
            <a:pPr marL="633222" indent="-514350">
              <a:buFont typeface="+mj-lt"/>
              <a:buAutoNum type="alphaLcParenR"/>
            </a:pPr>
            <a:r>
              <a:rPr lang="en-US" sz="2000" dirty="0" smtClean="0"/>
              <a:t>What is the av. access time seen by processor if L2 is removed and L1 is increased so as to halve its miss rate?</a:t>
            </a:r>
            <a:endParaRPr lang="en-US" sz="2000"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37</a:t>
            </a:fld>
            <a:endParaRPr lang="en-US"/>
          </a:p>
        </p:txBody>
      </p:sp>
      <p:sp>
        <p:nvSpPr>
          <p:cNvPr id="5" name="TextBox 4"/>
          <p:cNvSpPr txBox="1"/>
          <p:nvPr/>
        </p:nvSpPr>
        <p:spPr>
          <a:xfrm>
            <a:off x="1662296" y="5410200"/>
            <a:ext cx="5589391" cy="830997"/>
          </a:xfrm>
          <a:prstGeom prst="rect">
            <a:avLst/>
          </a:prstGeom>
          <a:noFill/>
        </p:spPr>
        <p:txBody>
          <a:bodyPr wrap="none" rtlCol="0">
            <a:spAutoFit/>
          </a:bodyPr>
          <a:lstStyle/>
          <a:p>
            <a:pPr algn="ctr"/>
            <a:r>
              <a:rPr lang="en-US" dirty="0" smtClean="0">
                <a:solidFill>
                  <a:srgbClr val="0000FF"/>
                </a:solidFill>
                <a:latin typeface="+mn-lt"/>
              </a:rPr>
              <a:t>Note: Answers to (b) – (d) depend on </a:t>
            </a:r>
          </a:p>
          <a:p>
            <a:pPr algn="ctr"/>
            <a:r>
              <a:rPr lang="en-US" dirty="0" smtClean="0">
                <a:solidFill>
                  <a:srgbClr val="0000FF"/>
                </a:solidFill>
                <a:latin typeface="+mn-lt"/>
              </a:rPr>
              <a:t>assumptions made about the miss penalty. </a:t>
            </a:r>
            <a:endParaRPr lang="en-US" dirty="0">
              <a:solidFill>
                <a:srgbClr val="0000FF"/>
              </a:solidFill>
              <a:latin typeface="+mn-lt"/>
            </a:endParaRPr>
          </a:p>
        </p:txBody>
      </p:sp>
    </p:spTree>
    <p:extLst>
      <p:ext uri="{BB962C8B-B14F-4D97-AF65-F5344CB8AC3E}">
        <p14:creationId xmlns:p14="http://schemas.microsoft.com/office/powerpoint/2010/main" val="193515322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normAutofit fontScale="92500" lnSpcReduction="10000"/>
          </a:bodyPr>
          <a:lstStyle/>
          <a:p>
            <a:pPr marL="633222" indent="-514350">
              <a:buFont typeface="+mj-lt"/>
              <a:buAutoNum type="alphaLcParenR"/>
            </a:pPr>
            <a:r>
              <a:rPr lang="en-US" sz="2400" dirty="0" smtClean="0"/>
              <a:t>20% of 4% = .2*.04 = .008</a:t>
            </a:r>
          </a:p>
          <a:p>
            <a:pPr marL="633222" indent="-514350">
              <a:buFont typeface="+mj-lt"/>
              <a:buAutoNum type="alphaLcParenR"/>
            </a:pPr>
            <a:r>
              <a:rPr lang="en-US" sz="2400" dirty="0" err="1" smtClean="0"/>
              <a:t>AMAT</a:t>
            </a:r>
            <a:r>
              <a:rPr lang="en-US" sz="2400" baseline="-25000" dirty="0" err="1" smtClean="0"/>
              <a:t>proc</a:t>
            </a:r>
            <a:r>
              <a:rPr lang="en-US" sz="2400" dirty="0" smtClean="0"/>
              <a:t> = h</a:t>
            </a:r>
            <a:r>
              <a:rPr lang="en-US" sz="2400" baseline="-25000" dirty="0" smtClean="0"/>
              <a:t>1</a:t>
            </a:r>
            <a:r>
              <a:rPr lang="en-US" sz="2400" dirty="0" smtClean="0"/>
              <a:t>*HT</a:t>
            </a:r>
            <a:r>
              <a:rPr lang="en-US" sz="2400" baseline="-25000" dirty="0" smtClean="0"/>
              <a:t>L1</a:t>
            </a:r>
            <a:r>
              <a:rPr lang="en-US" sz="2400" dirty="0" smtClean="0"/>
              <a:t> + (1-h</a:t>
            </a:r>
            <a:r>
              <a:rPr lang="en-US" sz="2400" baseline="-25000" dirty="0" smtClean="0"/>
              <a:t>1</a:t>
            </a:r>
            <a:r>
              <a:rPr lang="en-US" sz="2400" dirty="0" smtClean="0"/>
              <a:t>)MP</a:t>
            </a:r>
            <a:r>
              <a:rPr lang="en-US" sz="2400" baseline="-25000" dirty="0" smtClean="0"/>
              <a:t>L1</a:t>
            </a:r>
          </a:p>
          <a:p>
            <a:pPr marL="118872" indent="0">
              <a:buNone/>
            </a:pPr>
            <a:r>
              <a:rPr lang="en-US" sz="2400" baseline="-25000" dirty="0"/>
              <a:t>	</a:t>
            </a:r>
            <a:r>
              <a:rPr lang="en-US" sz="2400" dirty="0" smtClean="0"/>
              <a:t>MP</a:t>
            </a:r>
            <a:r>
              <a:rPr lang="en-US" sz="2400" baseline="-25000" dirty="0" smtClean="0"/>
              <a:t>L1</a:t>
            </a:r>
            <a:r>
              <a:rPr lang="en-US" sz="2400" dirty="0" smtClean="0"/>
              <a:t> = h</a:t>
            </a:r>
            <a:r>
              <a:rPr lang="en-US" sz="2400" baseline="-25000" dirty="0" smtClean="0"/>
              <a:t>2</a:t>
            </a:r>
            <a:r>
              <a:rPr lang="en-US" sz="2400" dirty="0" smtClean="0"/>
              <a:t>*HT</a:t>
            </a:r>
            <a:r>
              <a:rPr lang="en-US" sz="2400" baseline="-25000" dirty="0" smtClean="0"/>
              <a:t>L2</a:t>
            </a:r>
            <a:r>
              <a:rPr lang="en-US" sz="2400" dirty="0" smtClean="0"/>
              <a:t> + (1-h</a:t>
            </a:r>
            <a:r>
              <a:rPr lang="en-US" sz="2400" baseline="-25000" dirty="0" smtClean="0"/>
              <a:t>2</a:t>
            </a:r>
            <a:r>
              <a:rPr lang="en-US" sz="2400" dirty="0" smtClean="0"/>
              <a:t>)MP</a:t>
            </a:r>
            <a:r>
              <a:rPr lang="en-US" sz="2400" baseline="-25000" dirty="0" smtClean="0"/>
              <a:t>L2</a:t>
            </a:r>
          </a:p>
          <a:p>
            <a:pPr marL="118872" indent="0">
              <a:buNone/>
            </a:pPr>
            <a:r>
              <a:rPr lang="en-US" sz="2400" baseline="-25000" dirty="0"/>
              <a:t>	</a:t>
            </a:r>
            <a:r>
              <a:rPr lang="en-US" sz="2400" dirty="0" smtClean="0"/>
              <a:t>MP</a:t>
            </a:r>
            <a:r>
              <a:rPr lang="en-US" sz="2400" baseline="-25000" dirty="0" smtClean="0"/>
              <a:t>L2</a:t>
            </a:r>
            <a:r>
              <a:rPr lang="en-US" sz="2400" dirty="0" smtClean="0"/>
              <a:t> = </a:t>
            </a:r>
            <a:r>
              <a:rPr lang="en-US" sz="2400" dirty="0" err="1" smtClean="0"/>
              <a:t>HT</a:t>
            </a:r>
            <a:r>
              <a:rPr lang="en-US" sz="2400" baseline="-25000" dirty="0" err="1" smtClean="0"/>
              <a:t>Main</a:t>
            </a:r>
            <a:endParaRPr lang="en-US" sz="2400" baseline="-25000" dirty="0" smtClean="0"/>
          </a:p>
          <a:p>
            <a:pPr marL="118872" indent="0">
              <a:buNone/>
            </a:pPr>
            <a:endParaRPr lang="en-US" sz="2400" baseline="-25000" dirty="0" smtClean="0"/>
          </a:p>
          <a:p>
            <a:pPr marL="118872" indent="0">
              <a:buNone/>
            </a:pPr>
            <a:r>
              <a:rPr lang="en-US" sz="2400" dirty="0" smtClean="0">
                <a:solidFill>
                  <a:srgbClr val="0000FF"/>
                </a:solidFill>
              </a:rPr>
              <a:t>Assume: Whenever the data is transferred from one level of the memory hierarchy to the next lower level, it is also made available to the processor at the same time (assumes additional data paths).</a:t>
            </a:r>
            <a:r>
              <a:rPr lang="en-US" sz="2400" dirty="0" smtClean="0"/>
              <a:t> Hence:</a:t>
            </a:r>
          </a:p>
          <a:p>
            <a:pPr marL="118872" indent="0">
              <a:buNone/>
            </a:pPr>
            <a:endParaRPr lang="en-US" sz="2400" dirty="0" smtClean="0"/>
          </a:p>
          <a:p>
            <a:pPr marL="118872" indent="0">
              <a:buNone/>
            </a:pPr>
            <a:r>
              <a:rPr lang="en-US" sz="2400" dirty="0" err="1"/>
              <a:t>AMAT</a:t>
            </a:r>
            <a:r>
              <a:rPr lang="en-US" sz="2400" baseline="-25000" dirty="0" err="1"/>
              <a:t>proc</a:t>
            </a:r>
            <a:r>
              <a:rPr lang="en-US" sz="2400" dirty="0"/>
              <a:t> = h</a:t>
            </a:r>
            <a:r>
              <a:rPr lang="en-US" sz="2400" baseline="-25000" dirty="0"/>
              <a:t>1</a:t>
            </a:r>
            <a:r>
              <a:rPr lang="en-US" sz="2400" dirty="0"/>
              <a:t>*HT</a:t>
            </a:r>
            <a:r>
              <a:rPr lang="en-US" sz="2400" baseline="-25000" dirty="0"/>
              <a:t>L1</a:t>
            </a:r>
            <a:r>
              <a:rPr lang="en-US" sz="2400" dirty="0"/>
              <a:t> </a:t>
            </a:r>
            <a:r>
              <a:rPr lang="en-US" sz="2400" dirty="0" smtClean="0"/>
              <a:t>+ </a:t>
            </a:r>
            <a:r>
              <a:rPr lang="en-US" sz="2400" dirty="0"/>
              <a:t>(1-h</a:t>
            </a:r>
            <a:r>
              <a:rPr lang="en-US" sz="2400" baseline="-25000" dirty="0"/>
              <a:t>1</a:t>
            </a:r>
            <a:r>
              <a:rPr lang="en-US" sz="2400" dirty="0" smtClean="0"/>
              <a:t>)[</a:t>
            </a:r>
            <a:r>
              <a:rPr lang="en-US" sz="2400" dirty="0"/>
              <a:t>h</a:t>
            </a:r>
            <a:r>
              <a:rPr lang="en-US" sz="2400" baseline="-25000" dirty="0"/>
              <a:t>2</a:t>
            </a:r>
            <a:r>
              <a:rPr lang="en-US" sz="2400" dirty="0"/>
              <a:t>*HT</a:t>
            </a:r>
            <a:r>
              <a:rPr lang="en-US" sz="2400" baseline="-25000" dirty="0"/>
              <a:t>L2</a:t>
            </a:r>
            <a:r>
              <a:rPr lang="en-US" sz="2400" dirty="0"/>
              <a:t> + (1-h</a:t>
            </a:r>
            <a:r>
              <a:rPr lang="en-US" sz="2400" baseline="-25000" dirty="0"/>
              <a:t>2</a:t>
            </a:r>
            <a:r>
              <a:rPr lang="en-US" sz="2400" dirty="0" smtClean="0"/>
              <a:t>)</a:t>
            </a:r>
            <a:r>
              <a:rPr lang="en-US" sz="2400" dirty="0"/>
              <a:t> </a:t>
            </a:r>
            <a:r>
              <a:rPr lang="en-US" sz="2400" dirty="0" err="1" smtClean="0"/>
              <a:t>HT</a:t>
            </a:r>
            <a:r>
              <a:rPr lang="en-US" sz="2400" baseline="-25000" dirty="0" err="1" smtClean="0"/>
              <a:t>Main</a:t>
            </a:r>
            <a:r>
              <a:rPr lang="en-US" sz="2400" dirty="0" smtClean="0"/>
              <a:t>]</a:t>
            </a:r>
          </a:p>
          <a:p>
            <a:pPr marL="118872" indent="0">
              <a:buNone/>
            </a:pPr>
            <a:r>
              <a:rPr lang="en-US" sz="2400" baseline="-25000" dirty="0"/>
              <a:t>	 </a:t>
            </a:r>
            <a:r>
              <a:rPr lang="en-US" sz="2400" dirty="0" smtClean="0"/>
              <a:t>       = 0.96*T + 0.04(0.8*15T + 0.2*100T) </a:t>
            </a:r>
          </a:p>
          <a:p>
            <a:pPr marL="118872" indent="0">
              <a:buNone/>
            </a:pPr>
            <a:r>
              <a:rPr lang="en-US" sz="2400" baseline="-25000" dirty="0"/>
              <a:t>	</a:t>
            </a:r>
            <a:r>
              <a:rPr lang="en-US" sz="2400" dirty="0" smtClean="0"/>
              <a:t>        = 2.24T</a:t>
            </a:r>
          </a:p>
          <a:p>
            <a:pPr marL="118872" indent="0">
              <a:buNone/>
            </a:pPr>
            <a:r>
              <a:rPr lang="en-US" sz="2400" dirty="0" smtClean="0"/>
              <a:t>Parts (c) and (d) can be answered in a similar way.</a:t>
            </a:r>
            <a:endParaRPr lang="en-US" sz="2400" dirty="0"/>
          </a:p>
          <a:p>
            <a:pPr marL="118872" indent="0">
              <a:buNone/>
            </a:pPr>
            <a:endParaRPr lang="en-US" sz="2400" dirty="0" smtClean="0"/>
          </a:p>
          <a:p>
            <a:pPr marL="118872" indent="0">
              <a:buNone/>
            </a:pPr>
            <a:endParaRPr lang="en-US" sz="2400" dirty="0" smtClean="0"/>
          </a:p>
          <a:p>
            <a:pPr marL="118872" indent="0">
              <a:buNone/>
            </a:pPr>
            <a:endParaRPr lang="en-US" sz="2400"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38</a:t>
            </a:fld>
            <a:endParaRPr lang="en-US"/>
          </a:p>
        </p:txBody>
      </p:sp>
    </p:spTree>
    <p:extLst>
      <p:ext uri="{BB962C8B-B14F-4D97-AF65-F5344CB8AC3E}">
        <p14:creationId xmlns:p14="http://schemas.microsoft.com/office/powerpoint/2010/main" val="35890438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Performance Enhancement Methods</a:t>
            </a:r>
            <a:endParaRPr lang="en-US" sz="4000" dirty="0"/>
          </a:p>
        </p:txBody>
      </p:sp>
      <p:sp>
        <p:nvSpPr>
          <p:cNvPr id="3" name="Content Placeholder 2"/>
          <p:cNvSpPr>
            <a:spLocks noGrp="1"/>
          </p:cNvSpPr>
          <p:nvPr>
            <p:ph idx="1"/>
          </p:nvPr>
        </p:nvSpPr>
        <p:spPr/>
        <p:txBody>
          <a:bodyPr>
            <a:normAutofit fontScale="70000" lnSpcReduction="20000"/>
          </a:bodyPr>
          <a:lstStyle/>
          <a:p>
            <a:r>
              <a:rPr lang="en-US" dirty="0" smtClean="0"/>
              <a:t>Use </a:t>
            </a:r>
            <a:r>
              <a:rPr lang="en-US" i="1" dirty="0" smtClean="0">
                <a:solidFill>
                  <a:srgbClr val="0000FF"/>
                </a:solidFill>
              </a:rPr>
              <a:t>Write Buffer </a:t>
            </a:r>
            <a:r>
              <a:rPr lang="en-US" dirty="0" smtClean="0"/>
              <a:t>when using write-through.</a:t>
            </a:r>
          </a:p>
          <a:p>
            <a:pPr lvl="1"/>
            <a:r>
              <a:rPr lang="en-US" dirty="0" smtClean="0"/>
              <a:t>Obviates the need to wait for the write-through to complete, e.g. the processor can continue as soon as the buffer write is complete. (see further details in the textbook)</a:t>
            </a:r>
          </a:p>
          <a:p>
            <a:r>
              <a:rPr lang="en-US" dirty="0" err="1" smtClean="0">
                <a:solidFill>
                  <a:srgbClr val="0000FF"/>
                </a:solidFill>
              </a:rPr>
              <a:t>Prefetch</a:t>
            </a:r>
            <a:r>
              <a:rPr lang="en-US" dirty="0" smtClean="0">
                <a:solidFill>
                  <a:srgbClr val="0000FF"/>
                </a:solidFill>
              </a:rPr>
              <a:t> </a:t>
            </a:r>
            <a:r>
              <a:rPr lang="en-US" dirty="0" smtClean="0"/>
              <a:t>data into cache before they are needed. Can be done in software (by user or compiler) by inserting special </a:t>
            </a:r>
            <a:r>
              <a:rPr lang="en-US" dirty="0" err="1" smtClean="0"/>
              <a:t>prefetch</a:t>
            </a:r>
            <a:r>
              <a:rPr lang="en-US" dirty="0" smtClean="0"/>
              <a:t> instructions. Hardware solutions also possible and can take advantage of dynamic access patterns.</a:t>
            </a:r>
          </a:p>
          <a:p>
            <a:r>
              <a:rPr lang="en-US" dirty="0" smtClean="0">
                <a:solidFill>
                  <a:srgbClr val="0000FF"/>
                </a:solidFill>
              </a:rPr>
              <a:t>Lockup-Free Cache</a:t>
            </a:r>
            <a:r>
              <a:rPr lang="en-US" dirty="0" smtClean="0"/>
              <a:t>:  Redesigned cache that can serve multiple outstanding misses. Helps with the use of software-implemented prefetching.</a:t>
            </a:r>
          </a:p>
          <a:p>
            <a:r>
              <a:rPr lang="en-US" dirty="0" smtClean="0">
                <a:solidFill>
                  <a:srgbClr val="0000FF"/>
                </a:solidFill>
              </a:rPr>
              <a:t>Interleaved main memory</a:t>
            </a:r>
            <a:r>
              <a:rPr lang="en-US" dirty="0" smtClean="0"/>
              <a:t>. Instead of storing successive words in a block in the same memory module, store it in independently accessible modules – a form of parallelism. Latency of first word still the same but the successive words can be transferred much faster.</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39</a:t>
            </a:fld>
            <a:endParaRPr lang="en-US"/>
          </a:p>
        </p:txBody>
      </p:sp>
    </p:spTree>
    <p:extLst>
      <p:ext uri="{BB962C8B-B14F-4D97-AF65-F5344CB8AC3E}">
        <p14:creationId xmlns:p14="http://schemas.microsoft.com/office/powerpoint/2010/main" val="2958224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a:lstStyle/>
          <a:p>
            <a:r>
              <a:rPr lang="en-US" dirty="0" smtClean="0">
                <a:effectLst/>
              </a:rPr>
              <a:t>In reality…</a:t>
            </a:r>
          </a:p>
        </p:txBody>
      </p:sp>
      <p:sp>
        <p:nvSpPr>
          <p:cNvPr id="39939" name="Text Box 4"/>
          <p:cNvSpPr txBox="1">
            <a:spLocks noChangeArrowheads="1"/>
          </p:cNvSpPr>
          <p:nvPr/>
        </p:nvSpPr>
        <p:spPr bwMode="auto">
          <a:xfrm>
            <a:off x="975360" y="3065362"/>
            <a:ext cx="1922780" cy="2074863"/>
          </a:xfrm>
          <a:prstGeom prst="rect">
            <a:avLst/>
          </a:prstGeom>
          <a:noFill/>
          <a:ln w="25400">
            <a:solidFill>
              <a:schemeClr val="tx1"/>
            </a:solidFill>
            <a:miter lim="800000"/>
            <a:headEnd/>
            <a:tailEnd/>
          </a:ln>
        </p:spPr>
        <p:txBody>
          <a:bodyPr/>
          <a:lstStyle/>
          <a:p>
            <a:pPr algn="ctr" eaLnBrk="0" hangingPunct="0"/>
            <a:r>
              <a:rPr lang="en-US" sz="1600" dirty="0" smtClean="0"/>
              <a:t>Processor</a:t>
            </a:r>
            <a:endParaRPr lang="en-US" sz="1600" dirty="0"/>
          </a:p>
        </p:txBody>
      </p:sp>
      <p:sp>
        <p:nvSpPr>
          <p:cNvPr id="39940" name="Text Box 16"/>
          <p:cNvSpPr txBox="1">
            <a:spLocks noChangeArrowheads="1"/>
          </p:cNvSpPr>
          <p:nvPr/>
        </p:nvSpPr>
        <p:spPr bwMode="auto">
          <a:xfrm>
            <a:off x="1645920" y="3979761"/>
            <a:ext cx="1174750" cy="990600"/>
          </a:xfrm>
          <a:prstGeom prst="rect">
            <a:avLst/>
          </a:prstGeom>
          <a:noFill/>
          <a:ln w="50800">
            <a:solidFill>
              <a:srgbClr val="C00000"/>
            </a:solidFill>
            <a:prstDash val="dashDot"/>
            <a:miter lim="800000"/>
            <a:headEnd/>
            <a:tailEnd/>
          </a:ln>
        </p:spPr>
        <p:txBody>
          <a:bodyPr/>
          <a:lstStyle/>
          <a:p>
            <a:pPr algn="ctr" eaLnBrk="0" hangingPunct="0"/>
            <a:r>
              <a:rPr lang="en-US" sz="1600"/>
              <a:t>Level-1</a:t>
            </a:r>
          </a:p>
          <a:p>
            <a:pPr algn="ctr" eaLnBrk="0" hangingPunct="0"/>
            <a:r>
              <a:rPr lang="en-US" sz="1600"/>
              <a:t>Cache</a:t>
            </a:r>
          </a:p>
        </p:txBody>
      </p:sp>
      <p:sp>
        <p:nvSpPr>
          <p:cNvPr id="39941" name="Text Box 23"/>
          <p:cNvSpPr txBox="1">
            <a:spLocks noChangeArrowheads="1"/>
          </p:cNvSpPr>
          <p:nvPr/>
        </p:nvSpPr>
        <p:spPr bwMode="auto">
          <a:xfrm>
            <a:off x="3214371" y="3598761"/>
            <a:ext cx="1174750" cy="1371600"/>
          </a:xfrm>
          <a:prstGeom prst="rect">
            <a:avLst/>
          </a:prstGeom>
          <a:noFill/>
          <a:ln w="50800">
            <a:solidFill>
              <a:srgbClr val="C00000"/>
            </a:solidFill>
            <a:prstDash val="dashDot"/>
            <a:miter lim="800000"/>
            <a:headEnd/>
            <a:tailEnd/>
          </a:ln>
        </p:spPr>
        <p:txBody>
          <a:bodyPr/>
          <a:lstStyle/>
          <a:p>
            <a:pPr algn="ctr" eaLnBrk="0" hangingPunct="0"/>
            <a:r>
              <a:rPr lang="en-US" sz="1600"/>
              <a:t>Level-2</a:t>
            </a:r>
          </a:p>
          <a:p>
            <a:pPr algn="ctr" eaLnBrk="0" hangingPunct="0"/>
            <a:r>
              <a:rPr lang="en-US" sz="1600"/>
              <a:t>Cache</a:t>
            </a:r>
          </a:p>
        </p:txBody>
      </p:sp>
      <p:sp>
        <p:nvSpPr>
          <p:cNvPr id="39942" name="Text Box 24"/>
          <p:cNvSpPr txBox="1">
            <a:spLocks noChangeArrowheads="1"/>
          </p:cNvSpPr>
          <p:nvPr/>
        </p:nvSpPr>
        <p:spPr bwMode="auto">
          <a:xfrm>
            <a:off x="4616451" y="3217761"/>
            <a:ext cx="1174750" cy="1752600"/>
          </a:xfrm>
          <a:prstGeom prst="rect">
            <a:avLst/>
          </a:prstGeom>
          <a:noFill/>
          <a:ln w="50800">
            <a:solidFill>
              <a:srgbClr val="C00000"/>
            </a:solidFill>
            <a:prstDash val="dashDot"/>
            <a:miter lim="800000"/>
            <a:headEnd/>
            <a:tailEnd/>
          </a:ln>
        </p:spPr>
        <p:txBody>
          <a:bodyPr/>
          <a:lstStyle/>
          <a:p>
            <a:pPr algn="ctr" eaLnBrk="0" hangingPunct="0"/>
            <a:r>
              <a:rPr lang="en-US" sz="1600"/>
              <a:t>Level-3</a:t>
            </a:r>
          </a:p>
          <a:p>
            <a:pPr algn="ctr" eaLnBrk="0" hangingPunct="0"/>
            <a:r>
              <a:rPr lang="en-US" sz="1600"/>
              <a:t>Cache</a:t>
            </a:r>
          </a:p>
        </p:txBody>
      </p:sp>
      <p:sp>
        <p:nvSpPr>
          <p:cNvPr id="39943" name="Text Box 25"/>
          <p:cNvSpPr txBox="1">
            <a:spLocks noChangeArrowheads="1"/>
          </p:cNvSpPr>
          <p:nvPr/>
        </p:nvSpPr>
        <p:spPr bwMode="auto">
          <a:xfrm>
            <a:off x="6140451" y="2836761"/>
            <a:ext cx="1174750" cy="2133600"/>
          </a:xfrm>
          <a:prstGeom prst="rect">
            <a:avLst/>
          </a:prstGeom>
          <a:noFill/>
          <a:ln w="50800">
            <a:solidFill>
              <a:srgbClr val="C00000"/>
            </a:solidFill>
            <a:miter lim="800000"/>
            <a:headEnd/>
            <a:tailEnd/>
          </a:ln>
        </p:spPr>
        <p:txBody>
          <a:bodyPr/>
          <a:lstStyle/>
          <a:p>
            <a:pPr algn="ctr" eaLnBrk="0" hangingPunct="0"/>
            <a:r>
              <a:rPr lang="en-US" sz="1600"/>
              <a:t>Main</a:t>
            </a:r>
          </a:p>
          <a:p>
            <a:pPr algn="ctr" eaLnBrk="0" hangingPunct="0"/>
            <a:r>
              <a:rPr lang="en-US" sz="1600"/>
              <a:t>Memory</a:t>
            </a:r>
          </a:p>
        </p:txBody>
      </p:sp>
      <p:sp>
        <p:nvSpPr>
          <p:cNvPr id="39944" name="Text Box 26"/>
          <p:cNvSpPr txBox="1">
            <a:spLocks noChangeArrowheads="1"/>
          </p:cNvSpPr>
          <p:nvPr/>
        </p:nvSpPr>
        <p:spPr bwMode="auto">
          <a:xfrm>
            <a:off x="7542531" y="2836761"/>
            <a:ext cx="1418590" cy="2133600"/>
          </a:xfrm>
          <a:prstGeom prst="rect">
            <a:avLst/>
          </a:prstGeom>
          <a:noFill/>
          <a:ln w="50800">
            <a:solidFill>
              <a:srgbClr val="C00000"/>
            </a:solidFill>
            <a:miter lim="800000"/>
            <a:headEnd/>
            <a:tailEnd/>
          </a:ln>
        </p:spPr>
        <p:txBody>
          <a:bodyPr/>
          <a:lstStyle/>
          <a:p>
            <a:pPr algn="ctr" eaLnBrk="0" hangingPunct="0"/>
            <a:r>
              <a:rPr lang="en-US" sz="1600"/>
              <a:t>Storage</a:t>
            </a:r>
          </a:p>
        </p:txBody>
      </p:sp>
      <p:pic>
        <p:nvPicPr>
          <p:cNvPr id="11" name="Picture 20" descr="f01-09-P374493"/>
          <p:cNvPicPr>
            <a:picLocks noChangeAspect="1" noChangeArrowheads="1"/>
          </p:cNvPicPr>
          <p:nvPr/>
        </p:nvPicPr>
        <p:blipFill>
          <a:blip r:embed="rId2" cstate="screen"/>
          <a:srcRect l="49531"/>
          <a:stretch>
            <a:fillRect/>
          </a:stretch>
        </p:blipFill>
        <p:spPr bwMode="auto">
          <a:xfrm>
            <a:off x="1115616" y="1971873"/>
            <a:ext cx="4680520" cy="4200327"/>
          </a:xfrm>
          <a:prstGeom prst="rect">
            <a:avLst/>
          </a:prstGeom>
          <a:solidFill>
            <a:schemeClr val="bg1"/>
          </a:solidFill>
          <a:ln w="9525">
            <a:noFill/>
            <a:miter lim="800000"/>
            <a:headEnd/>
            <a:tailEnd/>
          </a:ln>
        </p:spPr>
      </p:pic>
      <p:sp>
        <p:nvSpPr>
          <p:cNvPr id="12" name="Slide Number Placeholder 11"/>
          <p:cNvSpPr>
            <a:spLocks noGrp="1"/>
          </p:cNvSpPr>
          <p:nvPr>
            <p:ph type="sldNum" sz="quarter" idx="12"/>
          </p:nvPr>
        </p:nvSpPr>
        <p:spPr/>
        <p:txBody>
          <a:bodyPr/>
          <a:lstStyle/>
          <a:p>
            <a:fld id="{90652FBA-184E-4167-8F61-56E572780823}" type="slidenum">
              <a:rPr lang="en-US" smtClean="0"/>
              <a:pPr/>
              <a:t>4</a:t>
            </a:fld>
            <a:endParaRPr lang="en-US"/>
          </a:p>
        </p:txBody>
      </p:sp>
      <p:sp>
        <p:nvSpPr>
          <p:cNvPr id="14" name="Oval 13"/>
          <p:cNvSpPr/>
          <p:nvPr/>
        </p:nvSpPr>
        <p:spPr>
          <a:xfrm>
            <a:off x="2483768" y="2547937"/>
            <a:ext cx="93610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555776" y="3340025"/>
            <a:ext cx="93610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779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Translation with Caches</a:t>
            </a:r>
            <a:endParaRPr lang="en-US" dirty="0"/>
          </a:p>
        </p:txBody>
      </p:sp>
      <p:pic>
        <p:nvPicPr>
          <p:cNvPr id="10" name="Picture 9"/>
          <p:cNvPicPr>
            <a:picLocks noChangeAspect="1"/>
          </p:cNvPicPr>
          <p:nvPr/>
        </p:nvPicPr>
        <p:blipFill>
          <a:blip r:embed="rId3"/>
          <a:stretch>
            <a:fillRect/>
          </a:stretch>
        </p:blipFill>
        <p:spPr>
          <a:xfrm>
            <a:off x="1905000" y="1676399"/>
            <a:ext cx="5105400" cy="4674278"/>
          </a:xfrm>
          <a:prstGeom prst="rect">
            <a:avLst/>
          </a:prstGeom>
        </p:spPr>
      </p:pic>
      <p:sp>
        <p:nvSpPr>
          <p:cNvPr id="12" name="Slide Number Placeholder 11"/>
          <p:cNvSpPr>
            <a:spLocks noGrp="1"/>
          </p:cNvSpPr>
          <p:nvPr>
            <p:ph type="sldNum" sz="quarter" idx="12"/>
          </p:nvPr>
        </p:nvSpPr>
        <p:spPr/>
        <p:txBody>
          <a:bodyPr/>
          <a:lstStyle/>
          <a:p>
            <a:pPr>
              <a:defRPr/>
            </a:pPr>
            <a:fld id="{1B87F03E-4105-4E1D-B5F9-E249E5F2AD8D}" type="slidenum">
              <a:rPr lang="en-US" smtClean="0"/>
              <a:pPr>
                <a:defRPr/>
              </a:pPr>
              <a:t>40</a:t>
            </a:fld>
            <a:endParaRPr lang="en-US"/>
          </a:p>
        </p:txBody>
      </p:sp>
    </p:spTree>
    <p:extLst>
      <p:ext uri="{BB962C8B-B14F-4D97-AF65-F5344CB8AC3E}">
        <p14:creationId xmlns:p14="http://schemas.microsoft.com/office/powerpoint/2010/main" val="30664516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solidFill>
            <a:srgbClr val="000000"/>
          </a:solidFill>
        </p:spPr>
        <p:txBody>
          <a:bodyPr/>
          <a:lstStyle/>
          <a:p>
            <a:pPr eaLnBrk="1" hangingPunct="1"/>
            <a:r>
              <a:rPr lang="en-CA" dirty="0">
                <a:latin typeface="Calibri" charset="0"/>
              </a:rPr>
              <a:t>Virtual </a:t>
            </a:r>
            <a:r>
              <a:rPr lang="en-CA" dirty="0" smtClean="0">
                <a:latin typeface="Calibri" charset="0"/>
              </a:rPr>
              <a:t>Memory (Why?)</a:t>
            </a:r>
            <a:endParaRPr lang="en-CA" dirty="0">
              <a:latin typeface="Calibri" charset="0"/>
            </a:endParaRPr>
          </a:p>
        </p:txBody>
      </p:sp>
      <p:sp>
        <p:nvSpPr>
          <p:cNvPr id="60419" name="Content Placeholder 2"/>
          <p:cNvSpPr>
            <a:spLocks noGrp="1"/>
          </p:cNvSpPr>
          <p:nvPr>
            <p:ph idx="4294967295"/>
          </p:nvPr>
        </p:nvSpPr>
        <p:spPr/>
        <p:txBody>
          <a:bodyPr/>
          <a:lstStyle/>
          <a:p>
            <a:pPr eaLnBrk="1" hangingPunct="1">
              <a:lnSpc>
                <a:spcPct val="90000"/>
              </a:lnSpc>
            </a:pPr>
            <a:r>
              <a:rPr lang="en-CA" dirty="0">
                <a:latin typeface="Calibri" charset="0"/>
              </a:rPr>
              <a:t>Physical </a:t>
            </a:r>
            <a:r>
              <a:rPr lang="en-CA" dirty="0" err="1">
                <a:latin typeface="Calibri" charset="0"/>
              </a:rPr>
              <a:t>mem</a:t>
            </a:r>
            <a:r>
              <a:rPr lang="en-CA" dirty="0">
                <a:latin typeface="Calibri" charset="0"/>
              </a:rPr>
              <a:t>. capacity </a:t>
            </a:r>
            <a:r>
              <a:rPr lang="en-CA" dirty="0">
                <a:latin typeface="Calibri" charset="0"/>
                <a:sym typeface="Symbol" charset="0"/>
              </a:rPr>
              <a:t></a:t>
            </a:r>
            <a:r>
              <a:rPr lang="en-CA" dirty="0">
                <a:latin typeface="Calibri" charset="0"/>
              </a:rPr>
              <a:t>  address space size</a:t>
            </a:r>
          </a:p>
          <a:p>
            <a:pPr eaLnBrk="1" hangingPunct="1">
              <a:lnSpc>
                <a:spcPct val="90000"/>
              </a:lnSpc>
            </a:pPr>
            <a:r>
              <a:rPr lang="en-CA" dirty="0">
                <a:latin typeface="Calibri" charset="0"/>
              </a:rPr>
              <a:t>A large program or many active programs may not be entirely resident in the main memory</a:t>
            </a:r>
          </a:p>
          <a:p>
            <a:pPr eaLnBrk="1" hangingPunct="1">
              <a:lnSpc>
                <a:spcPct val="90000"/>
              </a:lnSpc>
            </a:pPr>
            <a:r>
              <a:rPr lang="en-CA" dirty="0">
                <a:latin typeface="Calibri" charset="0"/>
              </a:rPr>
              <a:t>Use secondary storage (e.g., magnetic disk) to hold portions exceeding memory capacity</a:t>
            </a:r>
          </a:p>
          <a:p>
            <a:pPr eaLnBrk="1" hangingPunct="1">
              <a:lnSpc>
                <a:spcPct val="90000"/>
              </a:lnSpc>
            </a:pPr>
            <a:r>
              <a:rPr lang="en-CA" dirty="0">
                <a:latin typeface="Calibri" charset="0"/>
              </a:rPr>
              <a:t>Needed portions are </a:t>
            </a:r>
            <a:r>
              <a:rPr lang="en-CA" i="1" dirty="0">
                <a:latin typeface="Calibri" charset="0"/>
              </a:rPr>
              <a:t>automatically</a:t>
            </a:r>
            <a:r>
              <a:rPr lang="en-CA" dirty="0">
                <a:latin typeface="Calibri" charset="0"/>
              </a:rPr>
              <a:t> loaded into the memory, replacing other portions</a:t>
            </a:r>
          </a:p>
          <a:p>
            <a:pPr eaLnBrk="1" hangingPunct="1">
              <a:lnSpc>
                <a:spcPct val="90000"/>
              </a:lnSpc>
            </a:pPr>
            <a:r>
              <a:rPr lang="en-CA" dirty="0">
                <a:latin typeface="Calibri" charset="0"/>
              </a:rPr>
              <a:t>Programmers need not be aware of actions; </a:t>
            </a:r>
            <a:r>
              <a:rPr lang="en-CA" dirty="0">
                <a:solidFill>
                  <a:srgbClr val="0000FF"/>
                </a:solidFill>
                <a:latin typeface="Calibri" charset="0"/>
              </a:rPr>
              <a:t>virtual memory</a:t>
            </a:r>
            <a:r>
              <a:rPr lang="en-CA" dirty="0">
                <a:latin typeface="Calibri" charset="0"/>
              </a:rPr>
              <a:t> hides capacity limitations</a:t>
            </a:r>
          </a:p>
        </p:txBody>
      </p:sp>
      <p:sp>
        <p:nvSpPr>
          <p:cNvPr id="2" name="Slide Number Placeholder 1"/>
          <p:cNvSpPr>
            <a:spLocks noGrp="1"/>
          </p:cNvSpPr>
          <p:nvPr>
            <p:ph type="sldNum" sz="quarter" idx="12"/>
          </p:nvPr>
        </p:nvSpPr>
        <p:spPr/>
        <p:txBody>
          <a:bodyPr/>
          <a:lstStyle/>
          <a:p>
            <a:fld id="{55A3783C-F089-C440-8C35-195B993F31D5}" type="slidenum">
              <a:rPr lang="en-US" smtClean="0"/>
              <a:t>41</a:t>
            </a:fld>
            <a:endParaRPr lang="en-US"/>
          </a:p>
        </p:txBody>
      </p:sp>
    </p:spTree>
    <p:extLst>
      <p:ext uri="{BB962C8B-B14F-4D97-AF65-F5344CB8AC3E}">
        <p14:creationId xmlns:p14="http://schemas.microsoft.com/office/powerpoint/2010/main" val="2234309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solidFill>
            <a:srgbClr val="000000"/>
          </a:solidFill>
        </p:spPr>
        <p:txBody>
          <a:bodyPr/>
          <a:lstStyle/>
          <a:p>
            <a:pPr eaLnBrk="1" hangingPunct="1"/>
            <a:r>
              <a:rPr lang="en-CA" dirty="0">
                <a:latin typeface="Calibri" charset="0"/>
              </a:rPr>
              <a:t>Virtual </a:t>
            </a:r>
            <a:r>
              <a:rPr lang="en-CA" dirty="0" smtClean="0">
                <a:latin typeface="Calibri" charset="0"/>
              </a:rPr>
              <a:t>Memory (What?)</a:t>
            </a:r>
            <a:endParaRPr lang="en-CA" dirty="0">
              <a:latin typeface="Calibri" charset="0"/>
            </a:endParaRPr>
          </a:p>
        </p:txBody>
      </p:sp>
      <p:sp>
        <p:nvSpPr>
          <p:cNvPr id="61443" name="Content Placeholder 2"/>
          <p:cNvSpPr>
            <a:spLocks noGrp="1"/>
          </p:cNvSpPr>
          <p:nvPr>
            <p:ph idx="4294967295"/>
          </p:nvPr>
        </p:nvSpPr>
        <p:spPr/>
        <p:txBody>
          <a:bodyPr>
            <a:normAutofit/>
          </a:bodyPr>
          <a:lstStyle/>
          <a:p>
            <a:pPr eaLnBrk="1" hangingPunct="1">
              <a:lnSpc>
                <a:spcPct val="90000"/>
              </a:lnSpc>
            </a:pPr>
            <a:r>
              <a:rPr lang="en-CA" dirty="0">
                <a:latin typeface="Calibri" charset="0"/>
              </a:rPr>
              <a:t>Programs written assuming full address space</a:t>
            </a:r>
          </a:p>
          <a:p>
            <a:pPr eaLnBrk="1" hangingPunct="1">
              <a:lnSpc>
                <a:spcPct val="90000"/>
              </a:lnSpc>
            </a:pPr>
            <a:r>
              <a:rPr lang="en-CA" dirty="0">
                <a:latin typeface="Calibri" charset="0"/>
              </a:rPr>
              <a:t>Processor issues </a:t>
            </a:r>
            <a:r>
              <a:rPr lang="en-CA" i="1" dirty="0">
                <a:latin typeface="Calibri" charset="0"/>
              </a:rPr>
              <a:t>virtual</a:t>
            </a:r>
            <a:r>
              <a:rPr lang="en-CA" dirty="0">
                <a:latin typeface="Calibri" charset="0"/>
              </a:rPr>
              <a:t> or </a:t>
            </a:r>
            <a:r>
              <a:rPr lang="en-CA" i="1" dirty="0">
                <a:latin typeface="Calibri" charset="0"/>
              </a:rPr>
              <a:t>logical address</a:t>
            </a:r>
            <a:r>
              <a:rPr lang="en-CA" dirty="0">
                <a:latin typeface="Calibri" charset="0"/>
              </a:rPr>
              <a:t> </a:t>
            </a:r>
          </a:p>
          <a:p>
            <a:pPr eaLnBrk="1" hangingPunct="1">
              <a:lnSpc>
                <a:spcPct val="90000"/>
              </a:lnSpc>
            </a:pPr>
            <a:r>
              <a:rPr lang="en-CA" dirty="0">
                <a:latin typeface="Calibri" charset="0"/>
              </a:rPr>
              <a:t>Must be translated into </a:t>
            </a:r>
            <a:r>
              <a:rPr lang="en-CA" i="1" dirty="0">
                <a:latin typeface="Calibri" charset="0"/>
              </a:rPr>
              <a:t>physical address</a:t>
            </a:r>
          </a:p>
          <a:p>
            <a:pPr eaLnBrk="1" hangingPunct="1">
              <a:lnSpc>
                <a:spcPct val="90000"/>
              </a:lnSpc>
            </a:pPr>
            <a:r>
              <a:rPr lang="en-CA" dirty="0">
                <a:latin typeface="Calibri" charset="0"/>
              </a:rPr>
              <a:t>Proceed with normal memory operation</a:t>
            </a:r>
            <a:br>
              <a:rPr lang="en-CA" dirty="0">
                <a:latin typeface="Calibri" charset="0"/>
              </a:rPr>
            </a:br>
            <a:r>
              <a:rPr lang="en-CA" dirty="0">
                <a:latin typeface="Calibri" charset="0"/>
              </a:rPr>
              <a:t>when addressed contents are in the memory</a:t>
            </a:r>
          </a:p>
          <a:p>
            <a:pPr eaLnBrk="1" hangingPunct="1">
              <a:lnSpc>
                <a:spcPct val="90000"/>
              </a:lnSpc>
            </a:pPr>
            <a:r>
              <a:rPr lang="en-CA" dirty="0">
                <a:latin typeface="Calibri" charset="0"/>
              </a:rPr>
              <a:t>When no current physical address exists, perform actions to place contents in memory</a:t>
            </a:r>
          </a:p>
          <a:p>
            <a:pPr eaLnBrk="1" hangingPunct="1">
              <a:lnSpc>
                <a:spcPct val="90000"/>
              </a:lnSpc>
            </a:pPr>
            <a:r>
              <a:rPr lang="en-CA" dirty="0">
                <a:latin typeface="Calibri" charset="0"/>
              </a:rPr>
              <a:t>System may select any physical address;</a:t>
            </a:r>
            <a:br>
              <a:rPr lang="en-CA" dirty="0">
                <a:latin typeface="Calibri" charset="0"/>
              </a:rPr>
            </a:br>
            <a:r>
              <a:rPr lang="en-CA" dirty="0">
                <a:latin typeface="Calibri" charset="0"/>
              </a:rPr>
              <a:t>no unique assignment for a virtual </a:t>
            </a:r>
            <a:r>
              <a:rPr lang="en-CA" dirty="0" smtClean="0">
                <a:latin typeface="Calibri" charset="0"/>
              </a:rPr>
              <a:t>address</a:t>
            </a:r>
            <a:endParaRPr lang="en-CA" dirty="0">
              <a:latin typeface="Calibri" charset="0"/>
            </a:endParaRPr>
          </a:p>
        </p:txBody>
      </p:sp>
      <p:sp>
        <p:nvSpPr>
          <p:cNvPr id="2" name="Slide Number Placeholder 1"/>
          <p:cNvSpPr>
            <a:spLocks noGrp="1"/>
          </p:cNvSpPr>
          <p:nvPr>
            <p:ph type="sldNum" sz="quarter" idx="12"/>
          </p:nvPr>
        </p:nvSpPr>
        <p:spPr/>
        <p:txBody>
          <a:bodyPr/>
          <a:lstStyle/>
          <a:p>
            <a:fld id="{55A3783C-F089-C440-8C35-195B993F31D5}" type="slidenum">
              <a:rPr lang="en-US" smtClean="0"/>
              <a:t>42</a:t>
            </a:fld>
            <a:endParaRPr lang="en-US"/>
          </a:p>
        </p:txBody>
      </p:sp>
    </p:spTree>
    <p:extLst>
      <p:ext uri="{BB962C8B-B14F-4D97-AF65-F5344CB8AC3E}">
        <p14:creationId xmlns:p14="http://schemas.microsoft.com/office/powerpoint/2010/main" val="2777146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solidFill>
            <a:srgbClr val="000000"/>
          </a:solidFill>
        </p:spPr>
        <p:txBody>
          <a:bodyPr/>
          <a:lstStyle/>
          <a:p>
            <a:pPr eaLnBrk="1" hangingPunct="1"/>
            <a:r>
              <a:rPr lang="en-CA" dirty="0">
                <a:latin typeface="Calibri" charset="0"/>
              </a:rPr>
              <a:t>Memory Management Unit</a:t>
            </a:r>
          </a:p>
        </p:txBody>
      </p:sp>
      <p:sp>
        <p:nvSpPr>
          <p:cNvPr id="62467" name="Content Placeholder 2"/>
          <p:cNvSpPr>
            <a:spLocks noGrp="1"/>
          </p:cNvSpPr>
          <p:nvPr>
            <p:ph idx="4294967295"/>
          </p:nvPr>
        </p:nvSpPr>
        <p:spPr/>
        <p:txBody>
          <a:bodyPr/>
          <a:lstStyle/>
          <a:p>
            <a:pPr eaLnBrk="1" hangingPunct="1">
              <a:lnSpc>
                <a:spcPct val="90000"/>
              </a:lnSpc>
            </a:pPr>
            <a:r>
              <a:rPr lang="en-CA" dirty="0">
                <a:latin typeface="Calibri" charset="0"/>
              </a:rPr>
              <a:t>Implementation of virtual memory relies on a </a:t>
            </a:r>
            <a:r>
              <a:rPr lang="en-CA" i="1" dirty="0">
                <a:solidFill>
                  <a:srgbClr val="FF0000"/>
                </a:solidFill>
                <a:latin typeface="Calibri" charset="0"/>
              </a:rPr>
              <a:t>memory management unit (MMU)</a:t>
            </a:r>
          </a:p>
          <a:p>
            <a:pPr eaLnBrk="1" hangingPunct="1">
              <a:lnSpc>
                <a:spcPct val="90000"/>
              </a:lnSpc>
            </a:pPr>
            <a:r>
              <a:rPr lang="en-CA" dirty="0">
                <a:latin typeface="Calibri" charset="0"/>
              </a:rPr>
              <a:t>Maintains </a:t>
            </a:r>
            <a:r>
              <a:rPr lang="en-CA" dirty="0" err="1">
                <a:latin typeface="Calibri" charset="0"/>
              </a:rPr>
              <a:t>virtual</a:t>
            </a:r>
            <a:r>
              <a:rPr lang="en-CA" dirty="0" err="1">
                <a:latin typeface="Calibri" charset="0"/>
                <a:sym typeface="Symbol" charset="0"/>
              </a:rPr>
              <a:t></a:t>
            </a:r>
            <a:r>
              <a:rPr lang="en-CA" dirty="0" err="1">
                <a:latin typeface="Calibri" charset="0"/>
              </a:rPr>
              <a:t>physical</a:t>
            </a:r>
            <a:r>
              <a:rPr lang="en-CA" dirty="0">
                <a:latin typeface="Calibri" charset="0"/>
              </a:rPr>
              <a:t> address mapping to perform the necessary translation</a:t>
            </a:r>
          </a:p>
          <a:p>
            <a:pPr eaLnBrk="1" hangingPunct="1">
              <a:lnSpc>
                <a:spcPct val="90000"/>
              </a:lnSpc>
            </a:pPr>
            <a:r>
              <a:rPr lang="en-CA" dirty="0">
                <a:latin typeface="Calibri" charset="0"/>
              </a:rPr>
              <a:t>When no current physical address exists, MMU invokes operating system services</a:t>
            </a:r>
          </a:p>
          <a:p>
            <a:pPr eaLnBrk="1" hangingPunct="1">
              <a:lnSpc>
                <a:spcPct val="90000"/>
              </a:lnSpc>
            </a:pPr>
            <a:r>
              <a:rPr lang="en-CA" dirty="0">
                <a:latin typeface="Calibri" charset="0"/>
              </a:rPr>
              <a:t>Causes transfer of desired contents from disk to the main memory using DMA scheme</a:t>
            </a:r>
          </a:p>
          <a:p>
            <a:pPr eaLnBrk="1" hangingPunct="1">
              <a:lnSpc>
                <a:spcPct val="90000"/>
              </a:lnSpc>
            </a:pPr>
            <a:r>
              <a:rPr lang="en-CA" dirty="0">
                <a:latin typeface="Calibri" charset="0"/>
              </a:rPr>
              <a:t>MMU mapping information is also updated</a:t>
            </a:r>
          </a:p>
        </p:txBody>
      </p:sp>
      <p:sp>
        <p:nvSpPr>
          <p:cNvPr id="2" name="Slide Number Placeholder 1"/>
          <p:cNvSpPr>
            <a:spLocks noGrp="1"/>
          </p:cNvSpPr>
          <p:nvPr>
            <p:ph type="sldNum" sz="quarter" idx="12"/>
          </p:nvPr>
        </p:nvSpPr>
        <p:spPr/>
        <p:txBody>
          <a:bodyPr/>
          <a:lstStyle/>
          <a:p>
            <a:fld id="{55A3783C-F089-C440-8C35-195B993F31D5}" type="slidenum">
              <a:rPr lang="en-US" smtClean="0"/>
              <a:t>43</a:t>
            </a:fld>
            <a:endParaRPr lang="en-US"/>
          </a:p>
        </p:txBody>
      </p:sp>
    </p:spTree>
    <p:extLst>
      <p:ext uri="{BB962C8B-B14F-4D97-AF65-F5344CB8AC3E}">
        <p14:creationId xmlns:p14="http://schemas.microsoft.com/office/powerpoint/2010/main" val="1036614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fig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675" y="404813"/>
            <a:ext cx="4225925"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55A3783C-F089-C440-8C35-195B993F31D5}" type="slidenum">
              <a:rPr lang="en-US" smtClean="0"/>
              <a:t>44</a:t>
            </a:fld>
            <a:endParaRPr lang="en-US"/>
          </a:p>
        </p:txBody>
      </p:sp>
      <p:sp>
        <p:nvSpPr>
          <p:cNvPr id="3" name="TextBox 2"/>
          <p:cNvSpPr txBox="1"/>
          <p:nvPr/>
        </p:nvSpPr>
        <p:spPr>
          <a:xfrm>
            <a:off x="304800" y="838200"/>
            <a:ext cx="3124924" cy="830997"/>
          </a:xfrm>
          <a:prstGeom prst="rect">
            <a:avLst/>
          </a:prstGeom>
          <a:solidFill>
            <a:schemeClr val="tx1"/>
          </a:solidFill>
        </p:spPr>
        <p:txBody>
          <a:bodyPr wrap="none" rtlCol="0">
            <a:spAutoFit/>
          </a:bodyPr>
          <a:lstStyle/>
          <a:p>
            <a:r>
              <a:rPr lang="en-US" dirty="0" smtClean="0">
                <a:solidFill>
                  <a:schemeClr val="accent1">
                    <a:lumMod val="60000"/>
                    <a:lumOff val="40000"/>
                  </a:schemeClr>
                </a:solidFill>
              </a:rPr>
              <a:t>The Big Picture: </a:t>
            </a:r>
          </a:p>
          <a:p>
            <a:r>
              <a:rPr lang="en-US" dirty="0" smtClean="0">
                <a:solidFill>
                  <a:schemeClr val="accent1">
                    <a:lumMod val="60000"/>
                    <a:lumOff val="40000"/>
                  </a:schemeClr>
                </a:solidFill>
              </a:rPr>
              <a:t>Full Memory Hierarchy</a:t>
            </a:r>
            <a:endParaRPr lang="en-US" dirty="0">
              <a:solidFill>
                <a:schemeClr val="accent1">
                  <a:lumMod val="60000"/>
                  <a:lumOff val="40000"/>
                </a:schemeClr>
              </a:solidFill>
            </a:endParaRPr>
          </a:p>
        </p:txBody>
      </p:sp>
      <p:sp>
        <p:nvSpPr>
          <p:cNvPr id="4" name="Freeform 3"/>
          <p:cNvSpPr/>
          <p:nvPr/>
        </p:nvSpPr>
        <p:spPr>
          <a:xfrm>
            <a:off x="6692900" y="2159000"/>
            <a:ext cx="1844822" cy="3594100"/>
          </a:xfrm>
          <a:custGeom>
            <a:avLst/>
            <a:gdLst>
              <a:gd name="connsiteX0" fmla="*/ 228600 w 1844822"/>
              <a:gd name="connsiteY0" fmla="*/ 0 h 3594100"/>
              <a:gd name="connsiteX1" fmla="*/ 1828800 w 1844822"/>
              <a:gd name="connsiteY1" fmla="*/ 584200 h 3594100"/>
              <a:gd name="connsiteX2" fmla="*/ 990600 w 1844822"/>
              <a:gd name="connsiteY2" fmla="*/ 2768600 h 3594100"/>
              <a:gd name="connsiteX3" fmla="*/ 0 w 1844822"/>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1844822" h="3594100">
                <a:moveTo>
                  <a:pt x="228600" y="0"/>
                </a:moveTo>
                <a:cubicBezTo>
                  <a:pt x="965200" y="61383"/>
                  <a:pt x="1701800" y="122767"/>
                  <a:pt x="1828800" y="584200"/>
                </a:cubicBezTo>
                <a:cubicBezTo>
                  <a:pt x="1955800" y="1045633"/>
                  <a:pt x="1295400" y="2266950"/>
                  <a:pt x="990600" y="2768600"/>
                </a:cubicBezTo>
                <a:cubicBezTo>
                  <a:pt x="685800" y="3270250"/>
                  <a:pt x="0" y="3594100"/>
                  <a:pt x="0" y="3594100"/>
                </a:cubicBezTo>
              </a:path>
            </a:pathLst>
          </a:custGeom>
          <a:ln w="15875" cmpd="sng">
            <a:solidFill>
              <a:srgbClr val="0B4EFF"/>
            </a:solidFill>
            <a:tailEnd type="triangle" w="lg"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7239000" y="1922046"/>
            <a:ext cx="1238941" cy="338554"/>
          </a:xfrm>
          <a:prstGeom prst="rect">
            <a:avLst/>
          </a:prstGeom>
          <a:noFill/>
        </p:spPr>
        <p:txBody>
          <a:bodyPr wrap="none" rtlCol="0">
            <a:spAutoFit/>
          </a:bodyPr>
          <a:lstStyle/>
          <a:p>
            <a:r>
              <a:rPr lang="en-US" sz="1600" dirty="0" smtClean="0"/>
              <a:t>Disk address</a:t>
            </a:r>
            <a:endParaRPr lang="en-US" sz="1600" dirty="0"/>
          </a:p>
        </p:txBody>
      </p:sp>
    </p:spTree>
    <p:extLst>
      <p:ext uri="{BB962C8B-B14F-4D97-AF65-F5344CB8AC3E}">
        <p14:creationId xmlns:p14="http://schemas.microsoft.com/office/powerpoint/2010/main" val="176968264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solidFill>
            <a:srgbClr val="000000"/>
          </a:solidFill>
        </p:spPr>
        <p:txBody>
          <a:bodyPr/>
          <a:lstStyle/>
          <a:p>
            <a:pPr eaLnBrk="1" hangingPunct="1"/>
            <a:r>
              <a:rPr lang="en-CA">
                <a:latin typeface="Calibri" charset="0"/>
              </a:rPr>
              <a:t>Address Translation</a:t>
            </a:r>
          </a:p>
        </p:txBody>
      </p:sp>
      <p:sp>
        <p:nvSpPr>
          <p:cNvPr id="64515" name="Content Placeholder 2"/>
          <p:cNvSpPr>
            <a:spLocks noGrp="1"/>
          </p:cNvSpPr>
          <p:nvPr>
            <p:ph idx="4294967295"/>
          </p:nvPr>
        </p:nvSpPr>
        <p:spPr/>
        <p:txBody>
          <a:bodyPr>
            <a:normAutofit lnSpcReduction="10000"/>
          </a:bodyPr>
          <a:lstStyle/>
          <a:p>
            <a:pPr eaLnBrk="1" hangingPunct="1">
              <a:lnSpc>
                <a:spcPct val="90000"/>
              </a:lnSpc>
            </a:pPr>
            <a:r>
              <a:rPr lang="en-CA" dirty="0">
                <a:latin typeface="Calibri" charset="0"/>
              </a:rPr>
              <a:t>Use fixed-length unit of </a:t>
            </a:r>
            <a:r>
              <a:rPr lang="en-CA" i="1" dirty="0">
                <a:latin typeface="Calibri" charset="0"/>
              </a:rPr>
              <a:t>pages</a:t>
            </a:r>
            <a:r>
              <a:rPr lang="en-CA" dirty="0">
                <a:latin typeface="Calibri" charset="0"/>
              </a:rPr>
              <a:t> (2K-16K bytes)</a:t>
            </a:r>
          </a:p>
          <a:p>
            <a:pPr eaLnBrk="1" hangingPunct="1">
              <a:lnSpc>
                <a:spcPct val="90000"/>
              </a:lnSpc>
            </a:pPr>
            <a:r>
              <a:rPr lang="en-CA" dirty="0">
                <a:latin typeface="Calibri" charset="0"/>
              </a:rPr>
              <a:t>Larger size than cache blocks due to slow disks</a:t>
            </a:r>
          </a:p>
          <a:p>
            <a:pPr eaLnBrk="1" hangingPunct="1">
              <a:lnSpc>
                <a:spcPct val="90000"/>
              </a:lnSpc>
            </a:pPr>
            <a:r>
              <a:rPr lang="en-CA" dirty="0">
                <a:latin typeface="Calibri" charset="0"/>
              </a:rPr>
              <a:t>For translation, divide address bits into 2 fields</a:t>
            </a:r>
          </a:p>
          <a:p>
            <a:pPr eaLnBrk="1" hangingPunct="1">
              <a:lnSpc>
                <a:spcPct val="90000"/>
              </a:lnSpc>
            </a:pPr>
            <a:r>
              <a:rPr lang="en-CA" dirty="0">
                <a:latin typeface="Calibri" charset="0"/>
              </a:rPr>
              <a:t>Lower bits give </a:t>
            </a:r>
            <a:r>
              <a:rPr lang="en-CA" i="1" dirty="0">
                <a:solidFill>
                  <a:srgbClr val="FF0000"/>
                </a:solidFill>
                <a:latin typeface="Calibri" charset="0"/>
              </a:rPr>
              <a:t>offset</a:t>
            </a:r>
            <a:r>
              <a:rPr lang="en-CA" dirty="0">
                <a:latin typeface="Calibri" charset="0"/>
              </a:rPr>
              <a:t> of word within page</a:t>
            </a:r>
          </a:p>
          <a:p>
            <a:pPr eaLnBrk="1" hangingPunct="1">
              <a:lnSpc>
                <a:spcPct val="90000"/>
              </a:lnSpc>
            </a:pPr>
            <a:r>
              <a:rPr lang="en-CA" dirty="0">
                <a:latin typeface="Calibri" charset="0"/>
              </a:rPr>
              <a:t>Upper bits give </a:t>
            </a:r>
            <a:r>
              <a:rPr lang="en-CA" i="1" dirty="0">
                <a:solidFill>
                  <a:srgbClr val="FF0000"/>
                </a:solidFill>
                <a:latin typeface="Calibri" charset="0"/>
              </a:rPr>
              <a:t>virtual page number (VPN)</a:t>
            </a:r>
          </a:p>
          <a:p>
            <a:pPr eaLnBrk="1" hangingPunct="1">
              <a:lnSpc>
                <a:spcPct val="90000"/>
              </a:lnSpc>
            </a:pPr>
            <a:r>
              <a:rPr lang="en-CA" dirty="0">
                <a:latin typeface="Calibri" charset="0"/>
              </a:rPr>
              <a:t>Translation preserves offset bits, but causes VPN bits to be replaced with</a:t>
            </a:r>
            <a:r>
              <a:rPr lang="en-CA" dirty="0">
                <a:solidFill>
                  <a:srgbClr val="FF0000"/>
                </a:solidFill>
                <a:latin typeface="Calibri" charset="0"/>
              </a:rPr>
              <a:t> </a:t>
            </a:r>
            <a:r>
              <a:rPr lang="en-CA" i="1" dirty="0">
                <a:solidFill>
                  <a:srgbClr val="FF0000"/>
                </a:solidFill>
                <a:latin typeface="Calibri" charset="0"/>
              </a:rPr>
              <a:t>page frame</a:t>
            </a:r>
            <a:r>
              <a:rPr lang="en-CA" dirty="0">
                <a:latin typeface="Calibri" charset="0"/>
              </a:rPr>
              <a:t> bits</a:t>
            </a:r>
          </a:p>
          <a:p>
            <a:pPr eaLnBrk="1" hangingPunct="1">
              <a:lnSpc>
                <a:spcPct val="90000"/>
              </a:lnSpc>
            </a:pPr>
            <a:r>
              <a:rPr lang="en-CA" i="1" dirty="0">
                <a:solidFill>
                  <a:srgbClr val="FF0000"/>
                </a:solidFill>
                <a:latin typeface="Calibri" charset="0"/>
              </a:rPr>
              <a:t>Page table</a:t>
            </a:r>
            <a:r>
              <a:rPr lang="en-CA" dirty="0">
                <a:latin typeface="Calibri" charset="0"/>
              </a:rPr>
              <a:t> (stored in the main memory) provides information to perform translation</a:t>
            </a:r>
          </a:p>
        </p:txBody>
      </p:sp>
      <p:sp>
        <p:nvSpPr>
          <p:cNvPr id="2" name="Slide Number Placeholder 1"/>
          <p:cNvSpPr>
            <a:spLocks noGrp="1"/>
          </p:cNvSpPr>
          <p:nvPr>
            <p:ph type="sldNum" sz="quarter" idx="12"/>
          </p:nvPr>
        </p:nvSpPr>
        <p:spPr/>
        <p:txBody>
          <a:bodyPr/>
          <a:lstStyle/>
          <a:p>
            <a:fld id="{55A3783C-F089-C440-8C35-195B993F31D5}" type="slidenum">
              <a:rPr lang="en-US" smtClean="0"/>
              <a:t>45</a:t>
            </a:fld>
            <a:endParaRPr lang="en-US"/>
          </a:p>
        </p:txBody>
      </p:sp>
    </p:spTree>
    <p:extLst>
      <p:ext uri="{BB962C8B-B14F-4D97-AF65-F5344CB8AC3E}">
        <p14:creationId xmlns:p14="http://schemas.microsoft.com/office/powerpoint/2010/main" val="1973321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solidFill>
            <a:srgbClr val="000000"/>
          </a:solidFill>
        </p:spPr>
        <p:txBody>
          <a:bodyPr/>
          <a:lstStyle/>
          <a:p>
            <a:pPr eaLnBrk="1" hangingPunct="1"/>
            <a:r>
              <a:rPr lang="en-CA" dirty="0">
                <a:latin typeface="Calibri" charset="0"/>
              </a:rPr>
              <a:t>Page Table</a:t>
            </a:r>
          </a:p>
        </p:txBody>
      </p:sp>
      <p:sp>
        <p:nvSpPr>
          <p:cNvPr id="65539" name="Content Placeholder 2"/>
          <p:cNvSpPr>
            <a:spLocks noGrp="1"/>
          </p:cNvSpPr>
          <p:nvPr>
            <p:ph idx="4294967295"/>
          </p:nvPr>
        </p:nvSpPr>
        <p:spPr/>
        <p:txBody>
          <a:bodyPr>
            <a:normAutofit/>
          </a:bodyPr>
          <a:lstStyle/>
          <a:p>
            <a:pPr eaLnBrk="1" hangingPunct="1">
              <a:lnSpc>
                <a:spcPct val="90000"/>
              </a:lnSpc>
            </a:pPr>
            <a:r>
              <a:rPr lang="en-CA" dirty="0">
                <a:latin typeface="Calibri" charset="0"/>
              </a:rPr>
              <a:t>MMU must know location of page table</a:t>
            </a:r>
          </a:p>
          <a:p>
            <a:pPr eaLnBrk="1" hangingPunct="1">
              <a:lnSpc>
                <a:spcPct val="90000"/>
              </a:lnSpc>
            </a:pPr>
            <a:r>
              <a:rPr lang="en-CA" i="1" dirty="0">
                <a:latin typeface="Calibri" charset="0"/>
              </a:rPr>
              <a:t>Page table base register</a:t>
            </a:r>
            <a:r>
              <a:rPr lang="en-CA" dirty="0">
                <a:latin typeface="Calibri" charset="0"/>
              </a:rPr>
              <a:t> has starting address</a:t>
            </a:r>
          </a:p>
          <a:p>
            <a:pPr eaLnBrk="1" hangingPunct="1">
              <a:lnSpc>
                <a:spcPct val="90000"/>
              </a:lnSpc>
            </a:pPr>
            <a:r>
              <a:rPr lang="en-CA" dirty="0">
                <a:latin typeface="Calibri" charset="0"/>
              </a:rPr>
              <a:t>Adding VPN to base register contents gives location of corresponding entry about page</a:t>
            </a:r>
          </a:p>
          <a:p>
            <a:pPr eaLnBrk="1" hangingPunct="1">
              <a:lnSpc>
                <a:spcPct val="90000"/>
              </a:lnSpc>
            </a:pPr>
            <a:r>
              <a:rPr lang="en-CA" dirty="0">
                <a:latin typeface="Calibri" charset="0"/>
              </a:rPr>
              <a:t>If page is in memory, table gives frame bits</a:t>
            </a:r>
          </a:p>
          <a:p>
            <a:pPr eaLnBrk="1" hangingPunct="1">
              <a:lnSpc>
                <a:spcPct val="90000"/>
              </a:lnSpc>
            </a:pPr>
            <a:r>
              <a:rPr lang="en-CA" dirty="0">
                <a:latin typeface="Calibri" charset="0"/>
              </a:rPr>
              <a:t>Otherwise, table may indicate disk location</a:t>
            </a:r>
          </a:p>
          <a:p>
            <a:pPr eaLnBrk="1" hangingPunct="1">
              <a:lnSpc>
                <a:spcPct val="90000"/>
              </a:lnSpc>
            </a:pPr>
            <a:r>
              <a:rPr lang="en-CA" dirty="0">
                <a:latin typeface="Calibri" charset="0"/>
              </a:rPr>
              <a:t>Control bits for each entry include a valid bit and modified bit indicating needed copy-back </a:t>
            </a:r>
          </a:p>
          <a:p>
            <a:pPr eaLnBrk="1" hangingPunct="1">
              <a:lnSpc>
                <a:spcPct val="90000"/>
              </a:lnSpc>
            </a:pPr>
            <a:r>
              <a:rPr lang="en-CA" dirty="0">
                <a:latin typeface="Calibri" charset="0"/>
              </a:rPr>
              <a:t>Also have bits for page read/write permissions</a:t>
            </a:r>
          </a:p>
        </p:txBody>
      </p:sp>
      <p:sp>
        <p:nvSpPr>
          <p:cNvPr id="2" name="Slide Number Placeholder 1"/>
          <p:cNvSpPr>
            <a:spLocks noGrp="1"/>
          </p:cNvSpPr>
          <p:nvPr>
            <p:ph type="sldNum" sz="quarter" idx="12"/>
          </p:nvPr>
        </p:nvSpPr>
        <p:spPr/>
        <p:txBody>
          <a:bodyPr/>
          <a:lstStyle/>
          <a:p>
            <a:fld id="{55A3783C-F089-C440-8C35-195B993F31D5}" type="slidenum">
              <a:rPr lang="en-US" smtClean="0"/>
              <a:t>46</a:t>
            </a:fld>
            <a:endParaRPr lang="en-US"/>
          </a:p>
        </p:txBody>
      </p:sp>
    </p:spTree>
    <p:extLst>
      <p:ext uri="{BB962C8B-B14F-4D97-AF65-F5344CB8AC3E}">
        <p14:creationId xmlns:p14="http://schemas.microsoft.com/office/powerpoint/2010/main" val="2275808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fig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62000"/>
            <a:ext cx="6353800"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55A3783C-F089-C440-8C35-195B993F31D5}" type="slidenum">
              <a:rPr lang="en-US" smtClean="0"/>
              <a:t>47</a:t>
            </a:fld>
            <a:endParaRPr lang="en-US"/>
          </a:p>
        </p:txBody>
      </p:sp>
      <p:sp>
        <p:nvSpPr>
          <p:cNvPr id="3" name="TextBox 2"/>
          <p:cNvSpPr txBox="1"/>
          <p:nvPr/>
        </p:nvSpPr>
        <p:spPr>
          <a:xfrm>
            <a:off x="685800" y="152400"/>
            <a:ext cx="7413959" cy="461665"/>
          </a:xfrm>
          <a:prstGeom prst="rect">
            <a:avLst/>
          </a:prstGeom>
          <a:solidFill>
            <a:srgbClr val="000000"/>
          </a:solidFill>
        </p:spPr>
        <p:txBody>
          <a:bodyPr wrap="none" rtlCol="0">
            <a:spAutoFit/>
          </a:bodyPr>
          <a:lstStyle/>
          <a:p>
            <a:r>
              <a:rPr lang="en-US" dirty="0" smtClean="0">
                <a:solidFill>
                  <a:srgbClr val="FFD25D"/>
                </a:solidFill>
              </a:rPr>
              <a:t>Virtual-to-Physical Address Translation Using Page Tables</a:t>
            </a:r>
            <a:endParaRPr lang="en-US" dirty="0">
              <a:solidFill>
                <a:srgbClr val="FFD25D"/>
              </a:solidFill>
            </a:endParaRPr>
          </a:p>
        </p:txBody>
      </p:sp>
    </p:spTree>
    <p:extLst>
      <p:ext uri="{BB962C8B-B14F-4D97-AF65-F5344CB8AC3E}">
        <p14:creationId xmlns:p14="http://schemas.microsoft.com/office/powerpoint/2010/main" val="257302055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solidFill>
            <a:srgbClr val="000000"/>
          </a:solidFill>
        </p:spPr>
        <p:txBody>
          <a:bodyPr/>
          <a:lstStyle/>
          <a:p>
            <a:pPr eaLnBrk="1" hangingPunct="1"/>
            <a:r>
              <a:rPr lang="en-CA" dirty="0">
                <a:latin typeface="Calibri" charset="0"/>
              </a:rPr>
              <a:t>Translation </a:t>
            </a:r>
            <a:r>
              <a:rPr lang="en-CA" dirty="0" err="1">
                <a:latin typeface="Calibri" charset="0"/>
              </a:rPr>
              <a:t>Lookaside</a:t>
            </a:r>
            <a:r>
              <a:rPr lang="en-CA" dirty="0">
                <a:latin typeface="Calibri" charset="0"/>
              </a:rPr>
              <a:t> Buffer</a:t>
            </a:r>
          </a:p>
        </p:txBody>
      </p:sp>
      <p:sp>
        <p:nvSpPr>
          <p:cNvPr id="67587" name="Content Placeholder 2"/>
          <p:cNvSpPr>
            <a:spLocks noGrp="1"/>
          </p:cNvSpPr>
          <p:nvPr>
            <p:ph idx="4294967295"/>
          </p:nvPr>
        </p:nvSpPr>
        <p:spPr/>
        <p:txBody>
          <a:bodyPr>
            <a:normAutofit/>
          </a:bodyPr>
          <a:lstStyle/>
          <a:p>
            <a:pPr eaLnBrk="1" hangingPunct="1">
              <a:lnSpc>
                <a:spcPct val="90000"/>
              </a:lnSpc>
            </a:pPr>
            <a:r>
              <a:rPr lang="en-CA" dirty="0">
                <a:latin typeface="Calibri" charset="0"/>
              </a:rPr>
              <a:t>MMU must perform lookup in page table</a:t>
            </a:r>
            <a:br>
              <a:rPr lang="en-CA" dirty="0">
                <a:latin typeface="Calibri" charset="0"/>
              </a:rPr>
            </a:br>
            <a:r>
              <a:rPr lang="en-CA" dirty="0">
                <a:latin typeface="Calibri" charset="0"/>
              </a:rPr>
              <a:t>for translation of every virtual address</a:t>
            </a:r>
          </a:p>
          <a:p>
            <a:pPr eaLnBrk="1" hangingPunct="1">
              <a:lnSpc>
                <a:spcPct val="90000"/>
              </a:lnSpc>
            </a:pPr>
            <a:r>
              <a:rPr lang="en-CA" dirty="0">
                <a:latin typeface="Calibri" charset="0"/>
              </a:rPr>
              <a:t>For large physical memory, MMU cannot hold entire page table with all of its information</a:t>
            </a:r>
          </a:p>
          <a:p>
            <a:pPr eaLnBrk="1" hangingPunct="1">
              <a:lnSpc>
                <a:spcPct val="90000"/>
              </a:lnSpc>
            </a:pPr>
            <a:r>
              <a:rPr lang="en-CA" i="1" dirty="0">
                <a:solidFill>
                  <a:srgbClr val="FF0000"/>
                </a:solidFill>
                <a:latin typeface="Calibri" charset="0"/>
              </a:rPr>
              <a:t>Translation </a:t>
            </a:r>
            <a:r>
              <a:rPr lang="en-CA" i="1" dirty="0" err="1">
                <a:solidFill>
                  <a:srgbClr val="FF0000"/>
                </a:solidFill>
                <a:latin typeface="Calibri" charset="0"/>
              </a:rPr>
              <a:t>lookaside</a:t>
            </a:r>
            <a:r>
              <a:rPr lang="en-CA" i="1" dirty="0">
                <a:solidFill>
                  <a:srgbClr val="FF0000"/>
                </a:solidFill>
                <a:latin typeface="Calibri" charset="0"/>
              </a:rPr>
              <a:t> buffer (TLB)</a:t>
            </a:r>
            <a:r>
              <a:rPr lang="en-CA" dirty="0">
                <a:latin typeface="Calibri" charset="0"/>
              </a:rPr>
              <a:t> in the MMU holds recently-accessed entries of page table</a:t>
            </a:r>
          </a:p>
          <a:p>
            <a:pPr eaLnBrk="1" hangingPunct="1">
              <a:lnSpc>
                <a:spcPct val="90000"/>
              </a:lnSpc>
            </a:pPr>
            <a:r>
              <a:rPr lang="en-CA" dirty="0">
                <a:latin typeface="Calibri" charset="0"/>
              </a:rPr>
              <a:t>Associative searches are performed on the TLB with virtual addresses to find matching entries</a:t>
            </a:r>
          </a:p>
          <a:p>
            <a:pPr eaLnBrk="1" hangingPunct="1">
              <a:lnSpc>
                <a:spcPct val="90000"/>
              </a:lnSpc>
            </a:pPr>
            <a:r>
              <a:rPr lang="en-CA" dirty="0">
                <a:latin typeface="Calibri" charset="0"/>
              </a:rPr>
              <a:t>If miss in TLB, access full table and update TLB</a:t>
            </a:r>
          </a:p>
        </p:txBody>
      </p:sp>
      <p:sp>
        <p:nvSpPr>
          <p:cNvPr id="2" name="Slide Number Placeholder 1"/>
          <p:cNvSpPr>
            <a:spLocks noGrp="1"/>
          </p:cNvSpPr>
          <p:nvPr>
            <p:ph type="sldNum" sz="quarter" idx="12"/>
          </p:nvPr>
        </p:nvSpPr>
        <p:spPr/>
        <p:txBody>
          <a:bodyPr/>
          <a:lstStyle/>
          <a:p>
            <a:fld id="{55A3783C-F089-C440-8C35-195B993F31D5}" type="slidenum">
              <a:rPr lang="en-US" smtClean="0"/>
              <a:t>48</a:t>
            </a:fld>
            <a:endParaRPr lang="en-US"/>
          </a:p>
        </p:txBody>
      </p:sp>
    </p:spTree>
    <p:extLst>
      <p:ext uri="{BB962C8B-B14F-4D97-AF65-F5344CB8AC3E}">
        <p14:creationId xmlns:p14="http://schemas.microsoft.com/office/powerpoint/2010/main" val="4151940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fig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88913"/>
            <a:ext cx="7416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55A3783C-F089-C440-8C35-195B993F31D5}" type="slidenum">
              <a:rPr lang="en-US" smtClean="0"/>
              <a:t>49</a:t>
            </a:fld>
            <a:endParaRPr lang="en-US"/>
          </a:p>
        </p:txBody>
      </p:sp>
      <p:sp>
        <p:nvSpPr>
          <p:cNvPr id="3" name="TextBox 2"/>
          <p:cNvSpPr txBox="1"/>
          <p:nvPr/>
        </p:nvSpPr>
        <p:spPr>
          <a:xfrm>
            <a:off x="533400" y="304800"/>
            <a:ext cx="2073554" cy="461665"/>
          </a:xfrm>
          <a:prstGeom prst="rect">
            <a:avLst/>
          </a:prstGeom>
          <a:solidFill>
            <a:srgbClr val="000000"/>
          </a:solidFill>
        </p:spPr>
        <p:txBody>
          <a:bodyPr wrap="none" rtlCol="0">
            <a:spAutoFit/>
          </a:bodyPr>
          <a:lstStyle/>
          <a:p>
            <a:r>
              <a:rPr lang="en-US" dirty="0" smtClean="0">
                <a:solidFill>
                  <a:srgbClr val="FFD25D"/>
                </a:solidFill>
              </a:rPr>
              <a:t>TLB Operation</a:t>
            </a:r>
            <a:endParaRPr lang="en-US" dirty="0">
              <a:solidFill>
                <a:srgbClr val="FFD25D"/>
              </a:solidFill>
            </a:endParaRPr>
          </a:p>
        </p:txBody>
      </p:sp>
    </p:spTree>
    <p:extLst>
      <p:ext uri="{BB962C8B-B14F-4D97-AF65-F5344CB8AC3E}">
        <p14:creationId xmlns:p14="http://schemas.microsoft.com/office/powerpoint/2010/main" val="22718520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a:lstStyle/>
          <a:p>
            <a:r>
              <a:rPr lang="en-US" dirty="0" smtClean="0">
                <a:effectLst/>
              </a:rPr>
              <a:t>In reality…</a:t>
            </a:r>
          </a:p>
        </p:txBody>
      </p:sp>
      <p:sp>
        <p:nvSpPr>
          <p:cNvPr id="12" name="Slide Number Placeholder 11"/>
          <p:cNvSpPr>
            <a:spLocks noGrp="1"/>
          </p:cNvSpPr>
          <p:nvPr>
            <p:ph type="sldNum" sz="quarter" idx="12"/>
          </p:nvPr>
        </p:nvSpPr>
        <p:spPr/>
        <p:txBody>
          <a:bodyPr/>
          <a:lstStyle/>
          <a:p>
            <a:fld id="{90652FBA-184E-4167-8F61-56E572780823}" type="slidenum">
              <a:rPr lang="en-US" smtClean="0"/>
              <a:pPr/>
              <a:t>5</a:t>
            </a:fld>
            <a:endParaRPr lang="en-US"/>
          </a:p>
        </p:txBody>
      </p:sp>
      <p:pic>
        <p:nvPicPr>
          <p:cNvPr id="126978" name="Picture 2"/>
          <p:cNvPicPr>
            <a:picLocks noChangeAspect="1" noChangeArrowheads="1"/>
          </p:cNvPicPr>
          <p:nvPr/>
        </p:nvPicPr>
        <p:blipFill>
          <a:blip r:embed="rId2" cstate="print"/>
          <a:srcRect/>
          <a:stretch>
            <a:fillRect/>
          </a:stretch>
        </p:blipFill>
        <p:spPr bwMode="auto">
          <a:xfrm>
            <a:off x="611560" y="1590675"/>
            <a:ext cx="3562350" cy="1609725"/>
          </a:xfrm>
          <a:prstGeom prst="rect">
            <a:avLst/>
          </a:prstGeom>
          <a:noFill/>
          <a:ln w="9525">
            <a:noFill/>
            <a:miter lim="800000"/>
            <a:headEnd/>
            <a:tailEnd/>
          </a:ln>
        </p:spPr>
      </p:pic>
      <p:pic>
        <p:nvPicPr>
          <p:cNvPr id="126979" name="Picture 3"/>
          <p:cNvPicPr>
            <a:picLocks noChangeAspect="1" noChangeArrowheads="1"/>
          </p:cNvPicPr>
          <p:nvPr/>
        </p:nvPicPr>
        <p:blipFill>
          <a:blip r:embed="rId3" cstate="print"/>
          <a:srcRect/>
          <a:stretch>
            <a:fillRect/>
          </a:stretch>
        </p:blipFill>
        <p:spPr bwMode="auto">
          <a:xfrm>
            <a:off x="5220072" y="1662164"/>
            <a:ext cx="2968005" cy="1766836"/>
          </a:xfrm>
          <a:prstGeom prst="rect">
            <a:avLst/>
          </a:prstGeom>
          <a:noFill/>
          <a:ln w="9525">
            <a:noFill/>
            <a:miter lim="800000"/>
            <a:headEnd/>
            <a:tailEnd/>
          </a:ln>
        </p:spPr>
      </p:pic>
      <p:pic>
        <p:nvPicPr>
          <p:cNvPr id="126980" name="Picture 4"/>
          <p:cNvPicPr>
            <a:picLocks noChangeAspect="1" noChangeArrowheads="1"/>
          </p:cNvPicPr>
          <p:nvPr/>
        </p:nvPicPr>
        <p:blipFill>
          <a:blip r:embed="rId4" cstate="print"/>
          <a:srcRect/>
          <a:stretch>
            <a:fillRect/>
          </a:stretch>
        </p:blipFill>
        <p:spPr bwMode="auto">
          <a:xfrm>
            <a:off x="539552" y="3227348"/>
            <a:ext cx="4076700" cy="2695575"/>
          </a:xfrm>
          <a:prstGeom prst="rect">
            <a:avLst/>
          </a:prstGeom>
          <a:noFill/>
          <a:ln w="9525">
            <a:noFill/>
            <a:miter lim="800000"/>
            <a:headEnd/>
            <a:tailEnd/>
          </a:ln>
        </p:spPr>
      </p:pic>
      <p:pic>
        <p:nvPicPr>
          <p:cNvPr id="126981" name="Picture 5"/>
          <p:cNvPicPr>
            <a:picLocks noChangeAspect="1" noChangeArrowheads="1"/>
          </p:cNvPicPr>
          <p:nvPr/>
        </p:nvPicPr>
        <p:blipFill>
          <a:blip r:embed="rId5" cstate="print"/>
          <a:srcRect/>
          <a:stretch>
            <a:fillRect/>
          </a:stretch>
        </p:blipFill>
        <p:spPr bwMode="auto">
          <a:xfrm>
            <a:off x="4788024" y="4091444"/>
            <a:ext cx="3962400" cy="1571625"/>
          </a:xfrm>
          <a:prstGeom prst="rect">
            <a:avLst/>
          </a:prstGeom>
          <a:noFill/>
          <a:ln w="9525">
            <a:noFill/>
            <a:miter lim="800000"/>
            <a:headEnd/>
            <a:tailEnd/>
          </a:ln>
        </p:spPr>
      </p:pic>
      <p:sp>
        <p:nvSpPr>
          <p:cNvPr id="18" name="Oval 17"/>
          <p:cNvSpPr/>
          <p:nvPr/>
        </p:nvSpPr>
        <p:spPr>
          <a:xfrm>
            <a:off x="1691680" y="3875420"/>
            <a:ext cx="936104"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788024" y="4379476"/>
            <a:ext cx="2298576"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15940" y="4698787"/>
            <a:ext cx="1911843"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475656" y="6107668"/>
            <a:ext cx="5865708" cy="369332"/>
          </a:xfrm>
          <a:prstGeom prst="rect">
            <a:avLst/>
          </a:prstGeom>
          <a:noFill/>
        </p:spPr>
        <p:txBody>
          <a:bodyPr wrap="none" rtlCol="0">
            <a:spAutoFit/>
          </a:bodyPr>
          <a:lstStyle/>
          <a:p>
            <a:r>
              <a:rPr lang="en-US" dirty="0" smtClean="0"/>
              <a:t>L1 Instruction Cache: 32.0 KB, L1 Data Cache: 32.0 KB</a:t>
            </a:r>
            <a:endParaRPr lang="en-US" dirty="0"/>
          </a:p>
        </p:txBody>
      </p:sp>
    </p:spTree>
    <p:extLst>
      <p:ext uri="{BB962C8B-B14F-4D97-AF65-F5344CB8AC3E}">
        <p14:creationId xmlns:p14="http://schemas.microsoft.com/office/powerpoint/2010/main" val="347625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solidFill>
            <a:srgbClr val="000000"/>
          </a:solidFill>
        </p:spPr>
        <p:txBody>
          <a:bodyPr/>
          <a:lstStyle/>
          <a:p>
            <a:pPr eaLnBrk="1" hangingPunct="1"/>
            <a:r>
              <a:rPr lang="en-CA" dirty="0">
                <a:latin typeface="Calibri" charset="0"/>
              </a:rPr>
              <a:t>Page Faults</a:t>
            </a:r>
          </a:p>
        </p:txBody>
      </p:sp>
      <p:sp>
        <p:nvSpPr>
          <p:cNvPr id="69635" name="Content Placeholder 2"/>
          <p:cNvSpPr>
            <a:spLocks noGrp="1"/>
          </p:cNvSpPr>
          <p:nvPr>
            <p:ph idx="4294967295"/>
          </p:nvPr>
        </p:nvSpPr>
        <p:spPr/>
        <p:txBody>
          <a:bodyPr/>
          <a:lstStyle/>
          <a:p>
            <a:pPr eaLnBrk="1" hangingPunct="1">
              <a:lnSpc>
                <a:spcPct val="90000"/>
              </a:lnSpc>
            </a:pPr>
            <a:r>
              <a:rPr lang="en-CA" dirty="0">
                <a:latin typeface="Calibri" charset="0"/>
              </a:rPr>
              <a:t>A </a:t>
            </a:r>
            <a:r>
              <a:rPr lang="en-CA" i="1" dirty="0">
                <a:solidFill>
                  <a:srgbClr val="FF0000"/>
                </a:solidFill>
                <a:latin typeface="Calibri" charset="0"/>
              </a:rPr>
              <a:t>page fault</a:t>
            </a:r>
            <a:r>
              <a:rPr lang="en-CA" dirty="0">
                <a:latin typeface="Calibri" charset="0"/>
              </a:rPr>
              <a:t> occurs when a virtual address has no corresponding physical address </a:t>
            </a:r>
          </a:p>
          <a:p>
            <a:pPr eaLnBrk="1" hangingPunct="1">
              <a:lnSpc>
                <a:spcPct val="90000"/>
              </a:lnSpc>
            </a:pPr>
            <a:r>
              <a:rPr lang="en-CA" dirty="0">
                <a:latin typeface="Calibri" charset="0"/>
              </a:rPr>
              <a:t>MMU raises an interrupt for operating system to place the containing page in the memory</a:t>
            </a:r>
          </a:p>
          <a:p>
            <a:pPr eaLnBrk="1" hangingPunct="1">
              <a:lnSpc>
                <a:spcPct val="90000"/>
              </a:lnSpc>
            </a:pPr>
            <a:r>
              <a:rPr lang="en-CA" dirty="0">
                <a:latin typeface="Calibri" charset="0"/>
              </a:rPr>
              <a:t>Operating system </a:t>
            </a:r>
            <a:r>
              <a:rPr lang="en-CA" dirty="0">
                <a:solidFill>
                  <a:srgbClr val="FF0000"/>
                </a:solidFill>
                <a:latin typeface="Calibri" charset="0"/>
              </a:rPr>
              <a:t>selects location using LRU</a:t>
            </a:r>
            <a:r>
              <a:rPr lang="en-CA" dirty="0">
                <a:latin typeface="Calibri" charset="0"/>
              </a:rPr>
              <a:t>, performing </a:t>
            </a:r>
            <a:r>
              <a:rPr lang="en-CA" dirty="0">
                <a:solidFill>
                  <a:srgbClr val="FF0000"/>
                </a:solidFill>
                <a:latin typeface="Calibri" charset="0"/>
              </a:rPr>
              <a:t>copy-back</a:t>
            </a:r>
            <a:r>
              <a:rPr lang="en-CA" dirty="0">
                <a:solidFill>
                  <a:srgbClr val="0000FF"/>
                </a:solidFill>
                <a:latin typeface="Calibri" charset="0"/>
              </a:rPr>
              <a:t> </a:t>
            </a:r>
            <a:r>
              <a:rPr lang="en-CA" dirty="0">
                <a:latin typeface="Calibri" charset="0"/>
              </a:rPr>
              <a:t>if needed for old page</a:t>
            </a:r>
          </a:p>
          <a:p>
            <a:pPr eaLnBrk="1" hangingPunct="1">
              <a:lnSpc>
                <a:spcPct val="90000"/>
              </a:lnSpc>
            </a:pPr>
            <a:r>
              <a:rPr lang="en-CA" dirty="0">
                <a:latin typeface="Calibri" charset="0"/>
              </a:rPr>
              <a:t>Delay may be long, involving disk accesses, hence another program is selected to execute</a:t>
            </a:r>
          </a:p>
          <a:p>
            <a:pPr eaLnBrk="1" hangingPunct="1">
              <a:lnSpc>
                <a:spcPct val="90000"/>
              </a:lnSpc>
            </a:pPr>
            <a:r>
              <a:rPr lang="en-CA" dirty="0">
                <a:latin typeface="Calibri" charset="0"/>
              </a:rPr>
              <a:t>Suspended program restarts later when ready</a:t>
            </a:r>
          </a:p>
        </p:txBody>
      </p:sp>
      <p:sp>
        <p:nvSpPr>
          <p:cNvPr id="2" name="Slide Number Placeholder 1"/>
          <p:cNvSpPr>
            <a:spLocks noGrp="1"/>
          </p:cNvSpPr>
          <p:nvPr>
            <p:ph type="sldNum" sz="quarter" idx="12"/>
          </p:nvPr>
        </p:nvSpPr>
        <p:spPr/>
        <p:txBody>
          <a:bodyPr/>
          <a:lstStyle/>
          <a:p>
            <a:fld id="{55A3783C-F089-C440-8C35-195B993F31D5}" type="slidenum">
              <a:rPr lang="en-US" smtClean="0"/>
              <a:t>50</a:t>
            </a:fld>
            <a:endParaRPr lang="en-US"/>
          </a:p>
        </p:txBody>
      </p:sp>
    </p:spTree>
    <p:extLst>
      <p:ext uri="{BB962C8B-B14F-4D97-AF65-F5344CB8AC3E}">
        <p14:creationId xmlns:p14="http://schemas.microsoft.com/office/powerpoint/2010/main" val="410557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8.5</a:t>
            </a:r>
            <a:endParaRPr lang="en-US" dirty="0"/>
          </a:p>
        </p:txBody>
      </p:sp>
      <p:sp>
        <p:nvSpPr>
          <p:cNvPr id="4" name="Content Placeholder 3"/>
          <p:cNvSpPr>
            <a:spLocks noGrp="1"/>
          </p:cNvSpPr>
          <p:nvPr>
            <p:ph idx="1"/>
          </p:nvPr>
        </p:nvSpPr>
        <p:spPr/>
        <p:txBody>
          <a:bodyPr>
            <a:normAutofit fontScale="85000" lnSpcReduction="20000"/>
          </a:bodyPr>
          <a:lstStyle/>
          <a:p>
            <a:r>
              <a:rPr lang="en-US" dirty="0" smtClean="0"/>
              <a:t>Computation: Normalize a 1024x1024 array of 32-bit words by dividing each element by the largest element in each column. Do the computation column-by-column.</a:t>
            </a:r>
          </a:p>
          <a:p>
            <a:r>
              <a:rPr lang="en-US" dirty="0" smtClean="0"/>
              <a:t>Given: </a:t>
            </a:r>
          </a:p>
          <a:p>
            <a:pPr lvl="1"/>
            <a:r>
              <a:rPr lang="en-US" dirty="0" smtClean="0"/>
              <a:t>1 </a:t>
            </a:r>
            <a:r>
              <a:rPr lang="en-US" dirty="0" err="1" smtClean="0"/>
              <a:t>Mbyte</a:t>
            </a:r>
            <a:r>
              <a:rPr lang="en-US" dirty="0" smtClean="0"/>
              <a:t> of memory for data storage (can only store a quarter of the array at a time)</a:t>
            </a:r>
          </a:p>
          <a:p>
            <a:pPr lvl="1"/>
            <a:r>
              <a:rPr lang="en-US" dirty="0" smtClean="0"/>
              <a:t>4 Kbyte pages</a:t>
            </a:r>
          </a:p>
          <a:p>
            <a:pPr lvl="1"/>
            <a:r>
              <a:rPr lang="en-US" dirty="0" smtClean="0"/>
              <a:t>10 </a:t>
            </a:r>
            <a:r>
              <a:rPr lang="en-US" dirty="0" err="1" smtClean="0"/>
              <a:t>ms</a:t>
            </a:r>
            <a:r>
              <a:rPr lang="en-US" dirty="0" smtClean="0"/>
              <a:t> transfer time per page</a:t>
            </a:r>
          </a:p>
          <a:p>
            <a:r>
              <a:rPr lang="en-US" dirty="0" smtClean="0"/>
              <a:t>Problem:</a:t>
            </a:r>
          </a:p>
          <a:p>
            <a:pPr lvl="1"/>
            <a:r>
              <a:rPr lang="en-US" dirty="0" smtClean="0"/>
              <a:t>(a) How many page faults and how long does it take to normalize if the array elements are stored in column-major order</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51</a:t>
            </a:fld>
            <a:endParaRPr lang="en-US"/>
          </a:p>
        </p:txBody>
      </p:sp>
    </p:spTree>
    <p:extLst>
      <p:ext uri="{BB962C8B-B14F-4D97-AF65-F5344CB8AC3E}">
        <p14:creationId xmlns:p14="http://schemas.microsoft.com/office/powerpoint/2010/main" val="9483353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8.5 (Continued)</a:t>
            </a:r>
            <a:endParaRPr lang="en-US" dirty="0"/>
          </a:p>
        </p:txBody>
      </p:sp>
      <p:sp>
        <p:nvSpPr>
          <p:cNvPr id="3" name="Content Placeholder 2"/>
          <p:cNvSpPr>
            <a:spLocks noGrp="1"/>
          </p:cNvSpPr>
          <p:nvPr>
            <p:ph idx="1"/>
          </p:nvPr>
        </p:nvSpPr>
        <p:spPr/>
        <p:txBody>
          <a:bodyPr/>
          <a:lstStyle/>
          <a:p>
            <a:pPr lvl="1"/>
            <a:r>
              <a:rPr lang="en-US" dirty="0" smtClean="0"/>
              <a:t>(b) Repeat if elements are stored row-major</a:t>
            </a:r>
          </a:p>
          <a:p>
            <a:pPr lvl="1"/>
            <a:r>
              <a:rPr lang="en-US" dirty="0" smtClean="0"/>
              <a:t>(c) Propose alternative computational scheme for part (b)  to reduce the number of page faults and the processing time.</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52</a:t>
            </a:fld>
            <a:endParaRPr lang="en-US"/>
          </a:p>
        </p:txBody>
      </p:sp>
    </p:spTree>
    <p:extLst>
      <p:ext uri="{BB962C8B-B14F-4D97-AF65-F5344CB8AC3E}">
        <p14:creationId xmlns:p14="http://schemas.microsoft.com/office/powerpoint/2010/main" val="3123017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53</a:t>
            </a:fld>
            <a:endParaRPr lang="en-US"/>
          </a:p>
        </p:txBody>
      </p:sp>
      <p:sp>
        <p:nvSpPr>
          <p:cNvPr id="5" name="TextBox 4"/>
          <p:cNvSpPr txBox="1"/>
          <p:nvPr/>
        </p:nvSpPr>
        <p:spPr>
          <a:xfrm>
            <a:off x="807716" y="1196876"/>
            <a:ext cx="5066010" cy="2308324"/>
          </a:xfrm>
          <a:prstGeom prst="rect">
            <a:avLst/>
          </a:prstGeom>
          <a:noFill/>
        </p:spPr>
        <p:txBody>
          <a:bodyPr wrap="none" rtlCol="0">
            <a:spAutoFit/>
          </a:bodyPr>
          <a:lstStyle/>
          <a:p>
            <a:r>
              <a:rPr lang="en-US" sz="1600" dirty="0" smtClean="0"/>
              <a:t>for j = 1, 1024 {</a:t>
            </a:r>
          </a:p>
          <a:p>
            <a:r>
              <a:rPr lang="en-US" sz="1600" dirty="0"/>
              <a:t>	</a:t>
            </a:r>
            <a:r>
              <a:rPr lang="en-US" sz="1600" dirty="0" smtClean="0"/>
              <a:t>max[j] = -∞ /* A large negative value */</a:t>
            </a:r>
          </a:p>
          <a:p>
            <a:r>
              <a:rPr lang="en-US" sz="1600" dirty="0"/>
              <a:t>	</a:t>
            </a:r>
            <a:r>
              <a:rPr lang="en-US" sz="1600" dirty="0" smtClean="0"/>
              <a:t>for </a:t>
            </a:r>
            <a:r>
              <a:rPr lang="en-US" sz="1600" dirty="0" err="1" smtClean="0"/>
              <a:t>i</a:t>
            </a:r>
            <a:r>
              <a:rPr lang="en-US" sz="1600" dirty="0" smtClean="0"/>
              <a:t> = 1, 1024 {</a:t>
            </a:r>
          </a:p>
          <a:p>
            <a:r>
              <a:rPr lang="en-US" sz="1600" dirty="0"/>
              <a:t>	</a:t>
            </a:r>
            <a:r>
              <a:rPr lang="en-US" sz="1600" dirty="0" smtClean="0"/>
              <a:t>	if(A[</a:t>
            </a:r>
            <a:r>
              <a:rPr lang="en-US" sz="1600" dirty="0" err="1" smtClean="0"/>
              <a:t>i,j</a:t>
            </a:r>
            <a:r>
              <a:rPr lang="en-US" sz="1600" dirty="0" smtClean="0"/>
              <a:t>]&gt;max[j]) then max[j] = A[</a:t>
            </a:r>
            <a:r>
              <a:rPr lang="en-US" sz="1600" dirty="0" err="1" smtClean="0"/>
              <a:t>i,j</a:t>
            </a:r>
            <a:r>
              <a:rPr lang="en-US" sz="1600" dirty="0" smtClean="0"/>
              <a:t>]</a:t>
            </a:r>
          </a:p>
          <a:p>
            <a:r>
              <a:rPr lang="en-US" sz="1600" dirty="0"/>
              <a:t>	</a:t>
            </a:r>
            <a:r>
              <a:rPr lang="en-US" sz="1600" dirty="0" smtClean="0"/>
              <a:t>}</a:t>
            </a:r>
          </a:p>
          <a:p>
            <a:r>
              <a:rPr lang="en-US" sz="1600" dirty="0"/>
              <a:t>	</a:t>
            </a:r>
            <a:r>
              <a:rPr lang="en-US" sz="1600" dirty="0" smtClean="0"/>
              <a:t>for </a:t>
            </a:r>
            <a:r>
              <a:rPr lang="en-US" sz="1600" dirty="0" err="1" smtClean="0"/>
              <a:t>i</a:t>
            </a:r>
            <a:r>
              <a:rPr lang="en-US" sz="1600" dirty="0" smtClean="0"/>
              <a:t> = 1, 1024 {</a:t>
            </a:r>
          </a:p>
          <a:p>
            <a:r>
              <a:rPr lang="en-US" sz="1600" dirty="0"/>
              <a:t>	</a:t>
            </a:r>
            <a:r>
              <a:rPr lang="en-US" sz="1600" dirty="0" smtClean="0"/>
              <a:t>	A[</a:t>
            </a:r>
            <a:r>
              <a:rPr lang="en-US" sz="1600" dirty="0" err="1" smtClean="0"/>
              <a:t>i,j</a:t>
            </a:r>
            <a:r>
              <a:rPr lang="en-US" sz="1600" dirty="0" smtClean="0"/>
              <a:t>] = A[</a:t>
            </a:r>
            <a:r>
              <a:rPr lang="en-US" sz="1600" dirty="0" err="1" smtClean="0"/>
              <a:t>i,j</a:t>
            </a:r>
            <a:r>
              <a:rPr lang="en-US" sz="1600" dirty="0" smtClean="0"/>
              <a:t>]/max</a:t>
            </a:r>
          </a:p>
          <a:p>
            <a:r>
              <a:rPr lang="en-US" sz="1600" dirty="0"/>
              <a:t>	</a:t>
            </a:r>
            <a:r>
              <a:rPr lang="en-US" sz="1600" dirty="0" smtClean="0"/>
              <a:t>}</a:t>
            </a:r>
          </a:p>
          <a:p>
            <a:r>
              <a:rPr lang="en-US" sz="1600" dirty="0" smtClean="0"/>
              <a:t>}</a:t>
            </a:r>
            <a:r>
              <a:rPr lang="en-US" sz="1600" dirty="0"/>
              <a:t>	</a:t>
            </a:r>
            <a:r>
              <a:rPr lang="en-US" sz="1600" dirty="0" smtClean="0"/>
              <a:t>	</a:t>
            </a:r>
            <a:endParaRPr lang="en-US" sz="1600" dirty="0"/>
          </a:p>
        </p:txBody>
      </p:sp>
      <p:sp>
        <p:nvSpPr>
          <p:cNvPr id="6" name="TextBox 5"/>
          <p:cNvSpPr txBox="1"/>
          <p:nvPr/>
        </p:nvSpPr>
        <p:spPr>
          <a:xfrm>
            <a:off x="685800" y="381000"/>
            <a:ext cx="7584779" cy="400110"/>
          </a:xfrm>
          <a:prstGeom prst="rect">
            <a:avLst/>
          </a:prstGeom>
          <a:noFill/>
        </p:spPr>
        <p:txBody>
          <a:bodyPr wrap="none" rtlCol="0">
            <a:spAutoFit/>
          </a:bodyPr>
          <a:lstStyle/>
          <a:p>
            <a:r>
              <a:rPr lang="en-US" sz="2000" dirty="0">
                <a:solidFill>
                  <a:srgbClr val="0000FF"/>
                </a:solidFill>
              </a:rPr>
              <a:t>Consider the following pseudo-code for normalizing the </a:t>
            </a:r>
            <a:r>
              <a:rPr lang="en-US" sz="2000" dirty="0" smtClean="0">
                <a:solidFill>
                  <a:srgbClr val="0000FF"/>
                </a:solidFill>
              </a:rPr>
              <a:t>array elements</a:t>
            </a:r>
            <a:r>
              <a:rPr lang="en-US" sz="2000" dirty="0">
                <a:solidFill>
                  <a:srgbClr val="0000FF"/>
                </a:solidFill>
              </a:rPr>
              <a:t>. </a:t>
            </a:r>
          </a:p>
        </p:txBody>
      </p:sp>
      <p:sp>
        <p:nvSpPr>
          <p:cNvPr id="7" name="TextBox 6"/>
          <p:cNvSpPr txBox="1"/>
          <p:nvPr/>
        </p:nvSpPr>
        <p:spPr>
          <a:xfrm>
            <a:off x="838200" y="3886200"/>
            <a:ext cx="7937089" cy="830997"/>
          </a:xfrm>
          <a:prstGeom prst="rect">
            <a:avLst/>
          </a:prstGeom>
          <a:noFill/>
        </p:spPr>
        <p:txBody>
          <a:bodyPr wrap="none" rtlCol="0">
            <a:spAutoFit/>
          </a:bodyPr>
          <a:lstStyle/>
          <a:p>
            <a:r>
              <a:rPr lang="en-US" dirty="0" smtClean="0"/>
              <a:t>Q1: How many page faults will occur if array A is stored in the </a:t>
            </a:r>
          </a:p>
          <a:p>
            <a:r>
              <a:rPr lang="en-US" dirty="0" smtClean="0"/>
              <a:t>column-major order?</a:t>
            </a:r>
            <a:endParaRPr lang="en-US" dirty="0"/>
          </a:p>
        </p:txBody>
      </p:sp>
      <p:sp>
        <p:nvSpPr>
          <p:cNvPr id="8" name="TextBox 7"/>
          <p:cNvSpPr txBox="1"/>
          <p:nvPr/>
        </p:nvSpPr>
        <p:spPr>
          <a:xfrm>
            <a:off x="914400" y="5036403"/>
            <a:ext cx="7937089" cy="830997"/>
          </a:xfrm>
          <a:prstGeom prst="rect">
            <a:avLst/>
          </a:prstGeom>
          <a:noFill/>
        </p:spPr>
        <p:txBody>
          <a:bodyPr wrap="none" rtlCol="0">
            <a:spAutoFit/>
          </a:bodyPr>
          <a:lstStyle/>
          <a:p>
            <a:r>
              <a:rPr lang="en-US" dirty="0" smtClean="0"/>
              <a:t>Q2: How many page faults will occur if array A is stored in the </a:t>
            </a:r>
          </a:p>
          <a:p>
            <a:r>
              <a:rPr lang="en-US" dirty="0" smtClean="0"/>
              <a:t>row-major order?</a:t>
            </a:r>
            <a:endParaRPr lang="en-US" dirty="0"/>
          </a:p>
        </p:txBody>
      </p:sp>
    </p:spTree>
    <p:extLst>
      <p:ext uri="{BB962C8B-B14F-4D97-AF65-F5344CB8AC3E}">
        <p14:creationId xmlns:p14="http://schemas.microsoft.com/office/powerpoint/2010/main" val="1852739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54</a:t>
            </a:fld>
            <a:endParaRPr lang="en-US"/>
          </a:p>
        </p:txBody>
      </p:sp>
      <p:sp>
        <p:nvSpPr>
          <p:cNvPr id="3" name="TextBox 2"/>
          <p:cNvSpPr txBox="1"/>
          <p:nvPr/>
        </p:nvSpPr>
        <p:spPr>
          <a:xfrm>
            <a:off x="838200" y="1066800"/>
            <a:ext cx="5066010" cy="3539430"/>
          </a:xfrm>
          <a:prstGeom prst="rect">
            <a:avLst/>
          </a:prstGeom>
          <a:noFill/>
        </p:spPr>
        <p:txBody>
          <a:bodyPr wrap="none" rtlCol="0">
            <a:spAutoFit/>
          </a:bodyPr>
          <a:lstStyle/>
          <a:p>
            <a:pPr marL="0" lvl="1"/>
            <a:r>
              <a:rPr lang="en-US" sz="1600" dirty="0" smtClean="0"/>
              <a:t>for j = 1, 1024 {max[j] = </a:t>
            </a:r>
            <a:r>
              <a:rPr lang="en-US" sz="1600" dirty="0"/>
              <a:t>-</a:t>
            </a:r>
            <a:r>
              <a:rPr lang="en-US" sz="1600" dirty="0" smtClean="0"/>
              <a:t>∞}   </a:t>
            </a:r>
            <a:r>
              <a:rPr lang="en-US" sz="1600" dirty="0"/>
              <a:t>/* A large negative value *</a:t>
            </a:r>
            <a:r>
              <a:rPr lang="en-US" sz="1600" dirty="0" smtClean="0"/>
              <a:t>/</a:t>
            </a:r>
          </a:p>
          <a:p>
            <a:pPr marL="0" lvl="1"/>
            <a:endParaRPr lang="en-US" sz="1600" dirty="0" smtClean="0"/>
          </a:p>
          <a:p>
            <a:r>
              <a:rPr lang="en-US" sz="1600" dirty="0" smtClean="0"/>
              <a:t>for k = 1,4 {</a:t>
            </a:r>
          </a:p>
          <a:p>
            <a:pPr lvl="1"/>
            <a:r>
              <a:rPr lang="en-US" sz="1600" dirty="0" smtClean="0"/>
              <a:t>for </a:t>
            </a:r>
            <a:r>
              <a:rPr lang="en-US" sz="1600" dirty="0" err="1" smtClean="0"/>
              <a:t>i</a:t>
            </a:r>
            <a:r>
              <a:rPr lang="en-US" sz="1600" dirty="0" smtClean="0"/>
              <a:t> = (k-1)*256+1, k*256 </a:t>
            </a:r>
          </a:p>
          <a:p>
            <a:pPr lvl="1"/>
            <a:r>
              <a:rPr lang="en-US" sz="1600" dirty="0" smtClean="0"/>
              <a:t>	for j = 1, 1024 {</a:t>
            </a:r>
          </a:p>
          <a:p>
            <a:pPr lvl="1"/>
            <a:r>
              <a:rPr lang="en-US" sz="1600" dirty="0"/>
              <a:t>	</a:t>
            </a:r>
            <a:r>
              <a:rPr lang="en-US" sz="1600" dirty="0" smtClean="0"/>
              <a:t>	if(A[</a:t>
            </a:r>
            <a:r>
              <a:rPr lang="en-US" sz="1600" dirty="0" err="1" smtClean="0"/>
              <a:t>i,j</a:t>
            </a:r>
            <a:r>
              <a:rPr lang="en-US" sz="1600" dirty="0" smtClean="0"/>
              <a:t>]&gt;max[j]) then max[j] = A[</a:t>
            </a:r>
            <a:r>
              <a:rPr lang="en-US" sz="1600" dirty="0" err="1" smtClean="0"/>
              <a:t>i,j</a:t>
            </a:r>
            <a:r>
              <a:rPr lang="en-US" sz="1600" dirty="0" smtClean="0"/>
              <a:t>]</a:t>
            </a:r>
          </a:p>
          <a:p>
            <a:pPr lvl="1"/>
            <a:r>
              <a:rPr lang="en-US" sz="1600" dirty="0"/>
              <a:t>	</a:t>
            </a:r>
            <a:r>
              <a:rPr lang="en-US" sz="1600" dirty="0" smtClean="0"/>
              <a:t>}</a:t>
            </a:r>
          </a:p>
          <a:p>
            <a:pPr lvl="1"/>
            <a:r>
              <a:rPr lang="en-US" sz="1600" dirty="0"/>
              <a:t>}</a:t>
            </a:r>
            <a:endParaRPr lang="en-US" sz="1600" dirty="0" smtClean="0"/>
          </a:p>
          <a:p>
            <a:pPr lvl="1"/>
            <a:r>
              <a:rPr lang="en-US" sz="1600" dirty="0"/>
              <a:t>for </a:t>
            </a:r>
            <a:r>
              <a:rPr lang="en-US" sz="1600" dirty="0" err="1"/>
              <a:t>i</a:t>
            </a:r>
            <a:r>
              <a:rPr lang="en-US" sz="1600" dirty="0"/>
              <a:t> = (k-1)*256+1, k*256 </a:t>
            </a:r>
          </a:p>
          <a:p>
            <a:pPr lvl="1"/>
            <a:r>
              <a:rPr lang="en-US" sz="1600" dirty="0"/>
              <a:t>	for j = 1, 1024 {</a:t>
            </a:r>
          </a:p>
          <a:p>
            <a:pPr lvl="1"/>
            <a:r>
              <a:rPr lang="en-US" sz="1600" dirty="0" smtClean="0"/>
              <a:t>		A[</a:t>
            </a:r>
            <a:r>
              <a:rPr lang="en-US" sz="1600" dirty="0" err="1" smtClean="0"/>
              <a:t>i,j</a:t>
            </a:r>
            <a:r>
              <a:rPr lang="en-US" sz="1600" dirty="0" smtClean="0"/>
              <a:t>] = A[</a:t>
            </a:r>
            <a:r>
              <a:rPr lang="en-US" sz="1600" dirty="0" err="1" smtClean="0"/>
              <a:t>i,j</a:t>
            </a:r>
            <a:r>
              <a:rPr lang="en-US" sz="1600" dirty="0" smtClean="0"/>
              <a:t>]/max[j]	</a:t>
            </a:r>
          </a:p>
          <a:p>
            <a:pPr lvl="2"/>
            <a:r>
              <a:rPr lang="en-US" sz="1600" dirty="0" smtClean="0"/>
              <a:t>}</a:t>
            </a:r>
          </a:p>
          <a:p>
            <a:pPr lvl="1"/>
            <a:r>
              <a:rPr lang="en-US" sz="1600" dirty="0" smtClean="0"/>
              <a:t>}</a:t>
            </a:r>
            <a:endParaRPr lang="en-US" sz="1600" dirty="0"/>
          </a:p>
          <a:p>
            <a:r>
              <a:rPr lang="en-US" sz="1600" dirty="0" smtClean="0"/>
              <a:t>}	</a:t>
            </a:r>
            <a:endParaRPr lang="en-US" sz="1600" dirty="0"/>
          </a:p>
        </p:txBody>
      </p:sp>
      <p:sp>
        <p:nvSpPr>
          <p:cNvPr id="4" name="TextBox 3"/>
          <p:cNvSpPr txBox="1"/>
          <p:nvPr/>
        </p:nvSpPr>
        <p:spPr>
          <a:xfrm>
            <a:off x="685800" y="381000"/>
            <a:ext cx="7513395" cy="400110"/>
          </a:xfrm>
          <a:prstGeom prst="rect">
            <a:avLst/>
          </a:prstGeom>
          <a:noFill/>
        </p:spPr>
        <p:txBody>
          <a:bodyPr wrap="none" rtlCol="0">
            <a:spAutoFit/>
          </a:bodyPr>
          <a:lstStyle/>
          <a:p>
            <a:r>
              <a:rPr lang="en-US" sz="2000" dirty="0">
                <a:solidFill>
                  <a:srgbClr val="0000FF"/>
                </a:solidFill>
              </a:rPr>
              <a:t>Consider </a:t>
            </a:r>
            <a:r>
              <a:rPr lang="en-US" sz="2000" dirty="0" smtClean="0">
                <a:solidFill>
                  <a:srgbClr val="0000FF"/>
                </a:solidFill>
              </a:rPr>
              <a:t>the modified pseudo</a:t>
            </a:r>
            <a:r>
              <a:rPr lang="en-US" sz="2000" dirty="0">
                <a:solidFill>
                  <a:srgbClr val="0000FF"/>
                </a:solidFill>
              </a:rPr>
              <a:t>-code for normalizing the </a:t>
            </a:r>
            <a:r>
              <a:rPr lang="en-US" sz="2000" dirty="0" smtClean="0">
                <a:solidFill>
                  <a:srgbClr val="0000FF"/>
                </a:solidFill>
              </a:rPr>
              <a:t>array elements</a:t>
            </a:r>
            <a:r>
              <a:rPr lang="en-US" sz="2000" dirty="0">
                <a:solidFill>
                  <a:srgbClr val="0000FF"/>
                </a:solidFill>
              </a:rPr>
              <a:t>. </a:t>
            </a:r>
          </a:p>
        </p:txBody>
      </p:sp>
      <p:sp>
        <p:nvSpPr>
          <p:cNvPr id="5" name="TextBox 4"/>
          <p:cNvSpPr txBox="1"/>
          <p:nvPr/>
        </p:nvSpPr>
        <p:spPr>
          <a:xfrm>
            <a:off x="914400" y="5036403"/>
            <a:ext cx="7937089" cy="830997"/>
          </a:xfrm>
          <a:prstGeom prst="rect">
            <a:avLst/>
          </a:prstGeom>
          <a:noFill/>
        </p:spPr>
        <p:txBody>
          <a:bodyPr wrap="none" rtlCol="0">
            <a:spAutoFit/>
          </a:bodyPr>
          <a:lstStyle/>
          <a:p>
            <a:r>
              <a:rPr lang="en-US" dirty="0" smtClean="0"/>
              <a:t>Q3: How many page faults will occur if array A is stored in the </a:t>
            </a:r>
          </a:p>
          <a:p>
            <a:r>
              <a:rPr lang="en-US" dirty="0" smtClean="0"/>
              <a:t>row-major order?</a:t>
            </a:r>
            <a:endParaRPr lang="en-US" dirty="0"/>
          </a:p>
        </p:txBody>
      </p:sp>
    </p:spTree>
    <p:extLst>
      <p:ext uri="{BB962C8B-B14F-4D97-AF65-F5344CB8AC3E}">
        <p14:creationId xmlns:p14="http://schemas.microsoft.com/office/powerpoint/2010/main" val="18439058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eaLnBrk="1" hangingPunct="1"/>
            <a:r>
              <a:rPr lang="en-CA" sz="4000" dirty="0" smtClean="0">
                <a:latin typeface="Calibri" charset="0"/>
              </a:rPr>
              <a:t>Memory Organization: Basic </a:t>
            </a:r>
            <a:r>
              <a:rPr lang="en-CA" sz="4000" dirty="0">
                <a:latin typeface="Calibri" charset="0"/>
              </a:rPr>
              <a:t>Concepts</a:t>
            </a:r>
          </a:p>
        </p:txBody>
      </p:sp>
      <p:sp>
        <p:nvSpPr>
          <p:cNvPr id="4099" name="Content Placeholder 2"/>
          <p:cNvSpPr>
            <a:spLocks noGrp="1"/>
          </p:cNvSpPr>
          <p:nvPr>
            <p:ph idx="1"/>
          </p:nvPr>
        </p:nvSpPr>
        <p:spPr>
          <a:xfrm>
            <a:off x="468313" y="1628775"/>
            <a:ext cx="8229600" cy="4525963"/>
          </a:xfrm>
        </p:spPr>
        <p:txBody>
          <a:bodyPr>
            <a:normAutofit lnSpcReduction="10000"/>
          </a:bodyPr>
          <a:lstStyle/>
          <a:p>
            <a:pPr eaLnBrk="1" hangingPunct="1">
              <a:lnSpc>
                <a:spcPct val="90000"/>
              </a:lnSpc>
            </a:pPr>
            <a:r>
              <a:rPr lang="en-CA" dirty="0">
                <a:latin typeface="Calibri" charset="0"/>
              </a:rPr>
              <a:t>Access provided by </a:t>
            </a:r>
            <a:r>
              <a:rPr lang="en-CA" dirty="0" smtClean="0">
                <a:solidFill>
                  <a:srgbClr val="FF0000"/>
                </a:solidFill>
                <a:latin typeface="Calibri" charset="0"/>
              </a:rPr>
              <a:t>processor-</a:t>
            </a:r>
            <a:r>
              <a:rPr lang="en-CA" dirty="0">
                <a:solidFill>
                  <a:srgbClr val="FF0000"/>
                </a:solidFill>
                <a:latin typeface="Calibri" charset="0"/>
              </a:rPr>
              <a:t>memory interface</a:t>
            </a:r>
          </a:p>
          <a:p>
            <a:pPr eaLnBrk="1" hangingPunct="1">
              <a:lnSpc>
                <a:spcPct val="90000"/>
              </a:lnSpc>
            </a:pPr>
            <a:r>
              <a:rPr lang="en-CA" i="1" dirty="0">
                <a:solidFill>
                  <a:srgbClr val="FF0000"/>
                </a:solidFill>
                <a:latin typeface="Calibri" charset="0"/>
              </a:rPr>
              <a:t>Address</a:t>
            </a:r>
            <a:r>
              <a:rPr lang="en-CA" i="1" dirty="0">
                <a:latin typeface="Calibri" charset="0"/>
              </a:rPr>
              <a:t> and </a:t>
            </a:r>
            <a:r>
              <a:rPr lang="en-CA" i="1" dirty="0" smtClean="0">
                <a:solidFill>
                  <a:srgbClr val="FF0000"/>
                </a:solidFill>
                <a:latin typeface="Calibri" charset="0"/>
              </a:rPr>
              <a:t>data </a:t>
            </a:r>
            <a:r>
              <a:rPr lang="en-CA" i="1" dirty="0">
                <a:solidFill>
                  <a:srgbClr val="FF0000"/>
                </a:solidFill>
                <a:latin typeface="Calibri" charset="0"/>
              </a:rPr>
              <a:t>lines</a:t>
            </a:r>
            <a:r>
              <a:rPr lang="en-CA" dirty="0">
                <a:latin typeface="Calibri" charset="0"/>
              </a:rPr>
              <a:t>, and also </a:t>
            </a:r>
            <a:r>
              <a:rPr lang="en-CA" i="1" dirty="0">
                <a:solidFill>
                  <a:srgbClr val="FF0000"/>
                </a:solidFill>
                <a:latin typeface="Calibri" charset="0"/>
              </a:rPr>
              <a:t>control lines</a:t>
            </a:r>
            <a:r>
              <a:rPr lang="en-CA" dirty="0">
                <a:latin typeface="Calibri" charset="0"/>
              </a:rPr>
              <a:t> for command (Read/Write), timing, data size</a:t>
            </a:r>
          </a:p>
          <a:p>
            <a:pPr eaLnBrk="1" hangingPunct="1">
              <a:lnSpc>
                <a:spcPct val="90000"/>
              </a:lnSpc>
            </a:pPr>
            <a:r>
              <a:rPr lang="en-CA" i="1" dirty="0">
                <a:latin typeface="Calibri" charset="0"/>
              </a:rPr>
              <a:t>Memory access time</a:t>
            </a:r>
            <a:r>
              <a:rPr lang="en-CA" dirty="0">
                <a:latin typeface="Calibri" charset="0"/>
              </a:rPr>
              <a:t> is time from initiation to completion of a word or byte transfer</a:t>
            </a:r>
          </a:p>
          <a:p>
            <a:pPr eaLnBrk="1" hangingPunct="1">
              <a:lnSpc>
                <a:spcPct val="90000"/>
              </a:lnSpc>
            </a:pPr>
            <a:r>
              <a:rPr lang="en-CA" i="1" dirty="0">
                <a:latin typeface="Calibri" charset="0"/>
              </a:rPr>
              <a:t>Memory cycle time</a:t>
            </a:r>
            <a:r>
              <a:rPr lang="en-CA" dirty="0">
                <a:latin typeface="Calibri" charset="0"/>
              </a:rPr>
              <a:t> is minimum time delay between initiation of successive transfers</a:t>
            </a:r>
          </a:p>
          <a:p>
            <a:pPr eaLnBrk="1" hangingPunct="1">
              <a:lnSpc>
                <a:spcPct val="90000"/>
              </a:lnSpc>
            </a:pPr>
            <a:r>
              <a:rPr lang="en-CA" i="1" dirty="0">
                <a:latin typeface="Calibri" charset="0"/>
              </a:rPr>
              <a:t>Random-access memory (RAM)</a:t>
            </a:r>
            <a:r>
              <a:rPr lang="en-CA" dirty="0">
                <a:latin typeface="Calibri" charset="0"/>
              </a:rPr>
              <a:t> means that access time is same, independent of location</a:t>
            </a:r>
          </a:p>
        </p:txBody>
      </p:sp>
      <p:sp>
        <p:nvSpPr>
          <p:cNvPr id="2" name="Slide Number Placeholder 1"/>
          <p:cNvSpPr>
            <a:spLocks noGrp="1"/>
          </p:cNvSpPr>
          <p:nvPr>
            <p:ph type="sldNum" sz="quarter" idx="12"/>
          </p:nvPr>
        </p:nvSpPr>
        <p:spPr/>
        <p:txBody>
          <a:bodyPr/>
          <a:lstStyle/>
          <a:p>
            <a:pPr>
              <a:defRPr/>
            </a:pPr>
            <a:fld id="{1B87F03E-4105-4E1D-B5F9-E249E5F2AD8D}" type="slidenum">
              <a:rPr lang="en-US" smtClean="0"/>
              <a:pPr>
                <a:defRPr/>
              </a:pPr>
              <a:t>55</a:t>
            </a:fld>
            <a:endParaRPr lang="en-US"/>
          </a:p>
        </p:txBody>
      </p:sp>
    </p:spTree>
    <p:extLst>
      <p:ext uri="{BB962C8B-B14F-4D97-AF65-F5344CB8AC3E}">
        <p14:creationId xmlns:p14="http://schemas.microsoft.com/office/powerpoint/2010/main" val="433613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fig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08050"/>
            <a:ext cx="867092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56</a:t>
            </a:fld>
            <a:endParaRPr lang="en-US"/>
          </a:p>
        </p:txBody>
      </p:sp>
    </p:spTree>
    <p:extLst>
      <p:ext uri="{BB962C8B-B14F-4D97-AF65-F5344CB8AC3E}">
        <p14:creationId xmlns:p14="http://schemas.microsoft.com/office/powerpoint/2010/main" val="94111438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CA">
                <a:latin typeface="Calibri" charset="0"/>
              </a:rPr>
              <a:t>Semiconductor RAM Memories</a:t>
            </a:r>
          </a:p>
        </p:txBody>
      </p:sp>
      <p:sp>
        <p:nvSpPr>
          <p:cNvPr id="7171" name="Content Placeholder 2"/>
          <p:cNvSpPr>
            <a:spLocks noGrp="1"/>
          </p:cNvSpPr>
          <p:nvPr>
            <p:ph idx="1"/>
          </p:nvPr>
        </p:nvSpPr>
        <p:spPr/>
        <p:txBody>
          <a:bodyPr/>
          <a:lstStyle/>
          <a:p>
            <a:pPr eaLnBrk="1" hangingPunct="1">
              <a:lnSpc>
                <a:spcPct val="90000"/>
              </a:lnSpc>
            </a:pPr>
            <a:r>
              <a:rPr lang="en-CA" dirty="0">
                <a:solidFill>
                  <a:srgbClr val="FF0000"/>
                </a:solidFill>
                <a:latin typeface="Calibri" charset="0"/>
              </a:rPr>
              <a:t>Memory chips</a:t>
            </a:r>
            <a:r>
              <a:rPr lang="en-CA" dirty="0">
                <a:latin typeface="Calibri" charset="0"/>
              </a:rPr>
              <a:t> have a common organization</a:t>
            </a:r>
          </a:p>
          <a:p>
            <a:pPr eaLnBrk="1" hangingPunct="1">
              <a:lnSpc>
                <a:spcPct val="90000"/>
              </a:lnSpc>
            </a:pPr>
            <a:r>
              <a:rPr lang="en-CA" i="1" dirty="0">
                <a:solidFill>
                  <a:srgbClr val="FF0000"/>
                </a:solidFill>
                <a:latin typeface="Calibri" charset="0"/>
              </a:rPr>
              <a:t>Cells</a:t>
            </a:r>
            <a:r>
              <a:rPr lang="en-CA" dirty="0">
                <a:latin typeface="Calibri" charset="0"/>
              </a:rPr>
              <a:t> holding single bits arranged in an array</a:t>
            </a:r>
          </a:p>
          <a:p>
            <a:pPr eaLnBrk="1" hangingPunct="1">
              <a:lnSpc>
                <a:spcPct val="90000"/>
              </a:lnSpc>
            </a:pPr>
            <a:r>
              <a:rPr lang="en-CA" i="1" dirty="0">
                <a:solidFill>
                  <a:srgbClr val="FF0000"/>
                </a:solidFill>
                <a:latin typeface="Calibri" charset="0"/>
              </a:rPr>
              <a:t>Words</a:t>
            </a:r>
            <a:r>
              <a:rPr lang="en-CA" dirty="0">
                <a:latin typeface="Calibri" charset="0"/>
              </a:rPr>
              <a:t> are rows; cells connected to </a:t>
            </a:r>
            <a:r>
              <a:rPr lang="en-CA" i="1" dirty="0">
                <a:solidFill>
                  <a:srgbClr val="FF0000"/>
                </a:solidFill>
                <a:latin typeface="Calibri" charset="0"/>
              </a:rPr>
              <a:t>word lines</a:t>
            </a:r>
            <a:r>
              <a:rPr lang="en-CA" dirty="0">
                <a:latin typeface="Calibri" charset="0"/>
              </a:rPr>
              <a:t> (cells per row </a:t>
            </a:r>
            <a:r>
              <a:rPr lang="en-CA" dirty="0">
                <a:latin typeface="Calibri" charset="0"/>
                <a:cs typeface="Calibri" charset="0"/>
                <a:sym typeface="Symbol" charset="0"/>
              </a:rPr>
              <a:t> bits per </a:t>
            </a:r>
            <a:r>
              <a:rPr lang="en-CA" dirty="0">
                <a:latin typeface="Calibri" charset="0"/>
              </a:rPr>
              <a:t>processor word)</a:t>
            </a:r>
          </a:p>
          <a:p>
            <a:pPr eaLnBrk="1" hangingPunct="1">
              <a:lnSpc>
                <a:spcPct val="90000"/>
              </a:lnSpc>
            </a:pPr>
            <a:r>
              <a:rPr lang="en-CA" dirty="0">
                <a:latin typeface="Calibri" charset="0"/>
              </a:rPr>
              <a:t>Cells in columns connect to </a:t>
            </a:r>
            <a:r>
              <a:rPr lang="en-CA" i="1" dirty="0">
                <a:solidFill>
                  <a:srgbClr val="FF0000"/>
                </a:solidFill>
                <a:latin typeface="Calibri" charset="0"/>
              </a:rPr>
              <a:t>bit lines</a:t>
            </a:r>
            <a:endParaRPr lang="en-CA" dirty="0">
              <a:solidFill>
                <a:srgbClr val="FF0000"/>
              </a:solidFill>
              <a:latin typeface="Calibri" charset="0"/>
            </a:endParaRPr>
          </a:p>
          <a:p>
            <a:pPr eaLnBrk="1" hangingPunct="1">
              <a:lnSpc>
                <a:spcPct val="90000"/>
              </a:lnSpc>
            </a:pPr>
            <a:r>
              <a:rPr lang="en-CA" dirty="0">
                <a:latin typeface="Calibri" charset="0"/>
              </a:rPr>
              <a:t>Sense/Write circuits are interfaces between</a:t>
            </a:r>
            <a:br>
              <a:rPr lang="en-CA" dirty="0">
                <a:latin typeface="Calibri" charset="0"/>
              </a:rPr>
            </a:br>
            <a:r>
              <a:rPr lang="en-CA" dirty="0">
                <a:latin typeface="Calibri" charset="0"/>
              </a:rPr>
              <a:t>internal bit lines and data I/O pins of chip</a:t>
            </a:r>
          </a:p>
          <a:p>
            <a:pPr eaLnBrk="1" hangingPunct="1">
              <a:lnSpc>
                <a:spcPct val="90000"/>
              </a:lnSpc>
            </a:pPr>
            <a:r>
              <a:rPr lang="en-CA" dirty="0">
                <a:latin typeface="Calibri" charset="0"/>
              </a:rPr>
              <a:t>Common control pin connections include</a:t>
            </a:r>
            <a:br>
              <a:rPr lang="en-CA" dirty="0">
                <a:latin typeface="Calibri" charset="0"/>
              </a:rPr>
            </a:br>
            <a:r>
              <a:rPr lang="en-CA" dirty="0">
                <a:latin typeface="Calibri" charset="0"/>
              </a:rPr>
              <a:t>Read/Write command and chip select (CS)</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57</a:t>
            </a:fld>
            <a:endParaRPr lang="en-US"/>
          </a:p>
        </p:txBody>
      </p:sp>
    </p:spTree>
    <p:extLst>
      <p:ext uri="{BB962C8B-B14F-4D97-AF65-F5344CB8AC3E}">
        <p14:creationId xmlns:p14="http://schemas.microsoft.com/office/powerpoint/2010/main" val="386789560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252728"/>
          </a:xfrm>
        </p:spPr>
        <p:txBody>
          <a:bodyPr>
            <a:normAutofit/>
          </a:bodyPr>
          <a:lstStyle/>
          <a:p>
            <a:r>
              <a:rPr lang="en-US" sz="4000" dirty="0" smtClean="0"/>
              <a:t>Memory Chips: Internal Organization</a:t>
            </a:r>
            <a:endParaRPr lang="en-US" sz="4000" dirty="0"/>
          </a:p>
        </p:txBody>
      </p:sp>
      <p:sp>
        <p:nvSpPr>
          <p:cNvPr id="3" name="Content Placeholder 2"/>
          <p:cNvSpPr>
            <a:spLocks noGrp="1"/>
          </p:cNvSpPr>
          <p:nvPr>
            <p:ph idx="1"/>
          </p:nvPr>
        </p:nvSpPr>
        <p:spPr/>
        <p:txBody>
          <a:bodyPr/>
          <a:lstStyle/>
          <a:p>
            <a:r>
              <a:rPr lang="en-US" dirty="0" smtClean="0"/>
              <a:t>Depends on if address decoding is 1-D or 2-D</a:t>
            </a:r>
          </a:p>
          <a:p>
            <a:pPr lvl="1"/>
            <a:r>
              <a:rPr lang="en-US" dirty="0" smtClean="0"/>
              <a:t>Fig. 8.2 shows example of 1-D decoding</a:t>
            </a:r>
          </a:p>
          <a:p>
            <a:pPr lvl="1"/>
            <a:r>
              <a:rPr lang="en-US" dirty="0" smtClean="0"/>
              <a:t>Fig. 8.3 shows example of 2-D decoding </a:t>
            </a:r>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58</a:t>
            </a:fld>
            <a:endParaRPr lang="en-US"/>
          </a:p>
        </p:txBody>
      </p:sp>
    </p:spTree>
    <p:extLst>
      <p:ext uri="{BB962C8B-B14F-4D97-AF65-F5344CB8AC3E}">
        <p14:creationId xmlns:p14="http://schemas.microsoft.com/office/powerpoint/2010/main" val="346840747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fig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76250"/>
            <a:ext cx="8496300" cy="596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59</a:t>
            </a:fld>
            <a:endParaRPr lang="en-US"/>
          </a:p>
        </p:txBody>
      </p:sp>
      <p:sp>
        <p:nvSpPr>
          <p:cNvPr id="3" name="TextBox 2"/>
          <p:cNvSpPr txBox="1"/>
          <p:nvPr/>
        </p:nvSpPr>
        <p:spPr>
          <a:xfrm>
            <a:off x="304800" y="228600"/>
            <a:ext cx="1133844" cy="461665"/>
          </a:xfrm>
          <a:prstGeom prst="rect">
            <a:avLst/>
          </a:prstGeom>
          <a:solidFill>
            <a:schemeClr val="bg1">
              <a:lumMod val="95000"/>
            </a:schemeClr>
          </a:solidFill>
        </p:spPr>
        <p:txBody>
          <a:bodyPr wrap="none" rtlCol="0">
            <a:spAutoFit/>
          </a:bodyPr>
          <a:lstStyle/>
          <a:p>
            <a:r>
              <a:rPr lang="en-US" dirty="0" smtClean="0"/>
              <a:t>Fig. 8.2</a:t>
            </a:r>
            <a:endParaRPr lang="en-US" dirty="0"/>
          </a:p>
        </p:txBody>
      </p:sp>
    </p:spTree>
    <p:extLst>
      <p:ext uri="{BB962C8B-B14F-4D97-AF65-F5344CB8AC3E}">
        <p14:creationId xmlns:p14="http://schemas.microsoft.com/office/powerpoint/2010/main" val="1096436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p:spPr>
        <p:txBody>
          <a:bodyPr/>
          <a:lstStyle/>
          <a:p>
            <a:r>
              <a:rPr lang="en-US" smtClean="0">
                <a:effectLst/>
              </a:rPr>
              <a:t>Cache Operation</a:t>
            </a:r>
          </a:p>
        </p:txBody>
      </p:sp>
      <p:sp>
        <p:nvSpPr>
          <p:cNvPr id="50179" name="Rectangle 4"/>
          <p:cNvSpPr>
            <a:spLocks noChangeArrowheads="1"/>
          </p:cNvSpPr>
          <p:nvPr/>
        </p:nvSpPr>
        <p:spPr bwMode="auto">
          <a:xfrm>
            <a:off x="670560" y="2743200"/>
            <a:ext cx="1341120" cy="16764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US">
                <a:ea typeface="ＭＳ Ｐゴシック" pitchFamily="-32" charset="-128"/>
              </a:rPr>
              <a:t>CPU</a:t>
            </a:r>
          </a:p>
        </p:txBody>
      </p:sp>
      <p:sp>
        <p:nvSpPr>
          <p:cNvPr id="50180" name="Rectangle 5"/>
          <p:cNvSpPr>
            <a:spLocks noChangeArrowheads="1"/>
          </p:cNvSpPr>
          <p:nvPr/>
        </p:nvSpPr>
        <p:spPr bwMode="auto">
          <a:xfrm rot="-5400000">
            <a:off x="1767840" y="3246120"/>
            <a:ext cx="2133600" cy="670560"/>
          </a:xfrm>
          <a:prstGeom prst="rect">
            <a:avLst/>
          </a:prstGeom>
          <a:solidFill>
            <a:srgbClr val="FF0000"/>
          </a:solidFill>
          <a:ln w="9525">
            <a:solidFill>
              <a:schemeClr val="tx1"/>
            </a:solidFill>
            <a:miter lim="800000"/>
            <a:headEnd/>
            <a:tailEnd/>
          </a:ln>
        </p:spPr>
        <p:txBody>
          <a:bodyPr wrap="none" anchor="ctr"/>
          <a:lstStyle/>
          <a:p>
            <a:pPr algn="ctr" eaLnBrk="0" hangingPunct="0"/>
            <a:r>
              <a:rPr lang="en-US">
                <a:ea typeface="ＭＳ Ｐゴシック" pitchFamily="-32" charset="-128"/>
              </a:rPr>
              <a:t>cache</a:t>
            </a:r>
          </a:p>
          <a:p>
            <a:pPr algn="ctr" eaLnBrk="0" hangingPunct="0"/>
            <a:r>
              <a:rPr lang="en-US">
                <a:ea typeface="ＭＳ Ｐゴシック" pitchFamily="-32" charset="-128"/>
              </a:rPr>
              <a:t>controller</a:t>
            </a:r>
          </a:p>
        </p:txBody>
      </p:sp>
      <p:sp>
        <p:nvSpPr>
          <p:cNvPr id="50181" name="Rectangle 6"/>
          <p:cNvSpPr>
            <a:spLocks noChangeArrowheads="1"/>
          </p:cNvSpPr>
          <p:nvPr/>
        </p:nvSpPr>
        <p:spPr bwMode="auto">
          <a:xfrm>
            <a:off x="3901440" y="2438400"/>
            <a:ext cx="1219200" cy="990600"/>
          </a:xfrm>
          <a:prstGeom prst="rect">
            <a:avLst/>
          </a:prstGeom>
          <a:solidFill>
            <a:srgbClr val="008000"/>
          </a:solidFill>
          <a:ln w="9525">
            <a:solidFill>
              <a:schemeClr val="tx1"/>
            </a:solidFill>
            <a:miter lim="800000"/>
            <a:headEnd/>
            <a:tailEnd/>
          </a:ln>
        </p:spPr>
        <p:txBody>
          <a:bodyPr wrap="none" anchor="ctr"/>
          <a:lstStyle/>
          <a:p>
            <a:pPr algn="ctr" eaLnBrk="0" hangingPunct="0"/>
            <a:r>
              <a:rPr lang="en-US">
                <a:ea typeface="ＭＳ Ｐゴシック" pitchFamily="-32" charset="-128"/>
              </a:rPr>
              <a:t>cache</a:t>
            </a:r>
          </a:p>
        </p:txBody>
      </p:sp>
      <p:sp>
        <p:nvSpPr>
          <p:cNvPr id="50182" name="Rectangle 7"/>
          <p:cNvSpPr>
            <a:spLocks noChangeArrowheads="1"/>
          </p:cNvSpPr>
          <p:nvPr/>
        </p:nvSpPr>
        <p:spPr bwMode="auto">
          <a:xfrm>
            <a:off x="5486400" y="2438400"/>
            <a:ext cx="1463040" cy="2286000"/>
          </a:xfrm>
          <a:prstGeom prst="rect">
            <a:avLst/>
          </a:prstGeom>
          <a:solidFill>
            <a:srgbClr val="FFFFFF"/>
          </a:solidFill>
          <a:ln w="9525">
            <a:solidFill>
              <a:schemeClr val="tx1"/>
            </a:solidFill>
            <a:miter lim="800000"/>
            <a:headEnd/>
            <a:tailEnd/>
          </a:ln>
        </p:spPr>
        <p:txBody>
          <a:bodyPr wrap="none" anchor="ctr"/>
          <a:lstStyle/>
          <a:p>
            <a:pPr algn="ctr" eaLnBrk="0" hangingPunct="0"/>
            <a:r>
              <a:rPr lang="en-US">
                <a:solidFill>
                  <a:schemeClr val="bg2"/>
                </a:solidFill>
                <a:ea typeface="ＭＳ Ｐゴシック" pitchFamily="-32" charset="-128"/>
              </a:rPr>
              <a:t>main</a:t>
            </a:r>
          </a:p>
          <a:p>
            <a:pPr algn="ctr" eaLnBrk="0" hangingPunct="0"/>
            <a:r>
              <a:rPr lang="en-US">
                <a:solidFill>
                  <a:schemeClr val="bg2"/>
                </a:solidFill>
                <a:ea typeface="ＭＳ Ｐゴシック" pitchFamily="-32" charset="-128"/>
              </a:rPr>
              <a:t>memory</a:t>
            </a:r>
          </a:p>
        </p:txBody>
      </p:sp>
      <p:sp>
        <p:nvSpPr>
          <p:cNvPr id="50183" name="Line 8"/>
          <p:cNvSpPr>
            <a:spLocks noChangeShapeType="1"/>
          </p:cNvSpPr>
          <p:nvPr/>
        </p:nvSpPr>
        <p:spPr bwMode="auto">
          <a:xfrm>
            <a:off x="2011680" y="3124200"/>
            <a:ext cx="487680" cy="0"/>
          </a:xfrm>
          <a:prstGeom prst="line">
            <a:avLst/>
          </a:prstGeom>
          <a:noFill/>
          <a:ln w="9525">
            <a:solidFill>
              <a:schemeClr val="tx1"/>
            </a:solidFill>
            <a:round/>
            <a:headEnd/>
            <a:tailEnd type="triangle" w="med" len="med"/>
          </a:ln>
        </p:spPr>
        <p:txBody>
          <a:bodyPr wrap="none" anchor="ctr"/>
          <a:lstStyle/>
          <a:p>
            <a:endParaRPr lang="en-US"/>
          </a:p>
        </p:txBody>
      </p:sp>
      <p:sp>
        <p:nvSpPr>
          <p:cNvPr id="50184" name="Line 9"/>
          <p:cNvSpPr>
            <a:spLocks noChangeShapeType="1"/>
          </p:cNvSpPr>
          <p:nvPr/>
        </p:nvSpPr>
        <p:spPr bwMode="auto">
          <a:xfrm flipH="1">
            <a:off x="2011680" y="4114800"/>
            <a:ext cx="487680"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50185" name="Line 10"/>
          <p:cNvSpPr>
            <a:spLocks noChangeShapeType="1"/>
          </p:cNvSpPr>
          <p:nvPr/>
        </p:nvSpPr>
        <p:spPr bwMode="auto">
          <a:xfrm flipH="1">
            <a:off x="3169920" y="2667000"/>
            <a:ext cx="731520"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50186" name="Line 11"/>
          <p:cNvSpPr>
            <a:spLocks noChangeShapeType="1"/>
          </p:cNvSpPr>
          <p:nvPr/>
        </p:nvSpPr>
        <p:spPr bwMode="auto">
          <a:xfrm>
            <a:off x="3169920" y="3733800"/>
            <a:ext cx="2316480" cy="0"/>
          </a:xfrm>
          <a:prstGeom prst="line">
            <a:avLst/>
          </a:prstGeom>
          <a:noFill/>
          <a:ln w="9525">
            <a:solidFill>
              <a:schemeClr val="tx1"/>
            </a:solidFill>
            <a:round/>
            <a:headEnd/>
            <a:tailEnd type="triangle" w="med" len="med"/>
          </a:ln>
        </p:spPr>
        <p:txBody>
          <a:bodyPr wrap="none" anchor="ctr"/>
          <a:lstStyle/>
          <a:p>
            <a:endParaRPr lang="en-US"/>
          </a:p>
        </p:txBody>
      </p:sp>
      <p:sp>
        <p:nvSpPr>
          <p:cNvPr id="50187" name="Line 12"/>
          <p:cNvSpPr>
            <a:spLocks noChangeShapeType="1"/>
          </p:cNvSpPr>
          <p:nvPr/>
        </p:nvSpPr>
        <p:spPr bwMode="auto">
          <a:xfrm flipV="1">
            <a:off x="3535680" y="3124200"/>
            <a:ext cx="0" cy="609600"/>
          </a:xfrm>
          <a:prstGeom prst="line">
            <a:avLst/>
          </a:prstGeom>
          <a:noFill/>
          <a:ln w="9525">
            <a:solidFill>
              <a:schemeClr val="tx1"/>
            </a:solidFill>
            <a:round/>
            <a:headEnd/>
            <a:tailEnd/>
          </a:ln>
        </p:spPr>
        <p:txBody>
          <a:bodyPr wrap="none" anchor="ctr"/>
          <a:lstStyle/>
          <a:p>
            <a:endParaRPr lang="en-US"/>
          </a:p>
        </p:txBody>
      </p:sp>
      <p:sp>
        <p:nvSpPr>
          <p:cNvPr id="50188" name="Line 13"/>
          <p:cNvSpPr>
            <a:spLocks noChangeShapeType="1"/>
          </p:cNvSpPr>
          <p:nvPr/>
        </p:nvSpPr>
        <p:spPr bwMode="auto">
          <a:xfrm>
            <a:off x="3535680" y="3124200"/>
            <a:ext cx="365760" cy="0"/>
          </a:xfrm>
          <a:prstGeom prst="line">
            <a:avLst/>
          </a:prstGeom>
          <a:noFill/>
          <a:ln w="9525">
            <a:solidFill>
              <a:schemeClr val="tx1"/>
            </a:solidFill>
            <a:round/>
            <a:headEnd/>
            <a:tailEnd type="triangle" w="med" len="med"/>
          </a:ln>
        </p:spPr>
        <p:txBody>
          <a:bodyPr wrap="none" anchor="ctr"/>
          <a:lstStyle/>
          <a:p>
            <a:endParaRPr lang="en-US"/>
          </a:p>
        </p:txBody>
      </p:sp>
      <p:sp>
        <p:nvSpPr>
          <p:cNvPr id="50189" name="Line 14"/>
          <p:cNvSpPr>
            <a:spLocks noChangeShapeType="1"/>
          </p:cNvSpPr>
          <p:nvPr/>
        </p:nvSpPr>
        <p:spPr bwMode="auto">
          <a:xfrm flipH="1">
            <a:off x="3169920" y="4419600"/>
            <a:ext cx="2316480"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50190" name="Text Box 15"/>
          <p:cNvSpPr txBox="1">
            <a:spLocks noChangeArrowheads="1"/>
          </p:cNvSpPr>
          <p:nvPr/>
        </p:nvSpPr>
        <p:spPr bwMode="auto">
          <a:xfrm>
            <a:off x="3203848" y="2209800"/>
            <a:ext cx="758552" cy="461665"/>
          </a:xfrm>
          <a:prstGeom prst="rect">
            <a:avLst/>
          </a:prstGeom>
          <a:noFill/>
          <a:ln w="9525">
            <a:noFill/>
            <a:miter lim="800000"/>
            <a:headEnd/>
            <a:tailEnd/>
          </a:ln>
        </p:spPr>
        <p:txBody>
          <a:bodyPr wrap="square">
            <a:spAutoFit/>
          </a:bodyPr>
          <a:lstStyle/>
          <a:p>
            <a:pPr eaLnBrk="0" hangingPunct="0"/>
            <a:r>
              <a:rPr lang="en-US" dirty="0">
                <a:ea typeface="ＭＳ Ｐゴシック" pitchFamily="-32" charset="-128"/>
              </a:rPr>
              <a:t>data</a:t>
            </a:r>
          </a:p>
        </p:txBody>
      </p:sp>
      <p:sp>
        <p:nvSpPr>
          <p:cNvPr id="50191" name="Text Box 16"/>
          <p:cNvSpPr txBox="1">
            <a:spLocks noChangeArrowheads="1"/>
          </p:cNvSpPr>
          <p:nvPr/>
        </p:nvSpPr>
        <p:spPr bwMode="auto">
          <a:xfrm>
            <a:off x="3962400" y="4343400"/>
            <a:ext cx="633507" cy="369332"/>
          </a:xfrm>
          <a:prstGeom prst="rect">
            <a:avLst/>
          </a:prstGeom>
          <a:noFill/>
          <a:ln w="9525">
            <a:noFill/>
            <a:miter lim="800000"/>
            <a:headEnd/>
            <a:tailEnd/>
          </a:ln>
        </p:spPr>
        <p:txBody>
          <a:bodyPr wrap="none">
            <a:spAutoFit/>
          </a:bodyPr>
          <a:lstStyle/>
          <a:p>
            <a:pPr eaLnBrk="0" hangingPunct="0"/>
            <a:r>
              <a:rPr lang="en-US">
                <a:ea typeface="ＭＳ Ｐゴシック" pitchFamily="-32" charset="-128"/>
              </a:rPr>
              <a:t>data</a:t>
            </a:r>
          </a:p>
        </p:txBody>
      </p:sp>
      <p:sp>
        <p:nvSpPr>
          <p:cNvPr id="50192" name="Text Box 17"/>
          <p:cNvSpPr txBox="1">
            <a:spLocks noChangeArrowheads="1"/>
          </p:cNvSpPr>
          <p:nvPr/>
        </p:nvSpPr>
        <p:spPr bwMode="auto">
          <a:xfrm>
            <a:off x="3779520" y="3733800"/>
            <a:ext cx="1005403" cy="369332"/>
          </a:xfrm>
          <a:prstGeom prst="rect">
            <a:avLst/>
          </a:prstGeom>
          <a:noFill/>
          <a:ln w="9525">
            <a:noFill/>
            <a:miter lim="800000"/>
            <a:headEnd/>
            <a:tailEnd/>
          </a:ln>
        </p:spPr>
        <p:txBody>
          <a:bodyPr wrap="none">
            <a:spAutoFit/>
          </a:bodyPr>
          <a:lstStyle/>
          <a:p>
            <a:pPr eaLnBrk="0" hangingPunct="0"/>
            <a:r>
              <a:rPr lang="en-US">
                <a:ea typeface="ＭＳ Ｐゴシック" pitchFamily="-32" charset="-128"/>
              </a:rPr>
              <a:t>address</a:t>
            </a:r>
          </a:p>
        </p:txBody>
      </p:sp>
      <p:sp>
        <p:nvSpPr>
          <p:cNvPr id="50193" name="Text Box 18"/>
          <p:cNvSpPr txBox="1">
            <a:spLocks noChangeArrowheads="1"/>
          </p:cNvSpPr>
          <p:nvPr/>
        </p:nvSpPr>
        <p:spPr bwMode="auto">
          <a:xfrm>
            <a:off x="1907704" y="4267200"/>
            <a:ext cx="652616" cy="369332"/>
          </a:xfrm>
          <a:prstGeom prst="rect">
            <a:avLst/>
          </a:prstGeom>
          <a:noFill/>
          <a:ln w="9525">
            <a:noFill/>
            <a:miter lim="800000"/>
            <a:headEnd/>
            <a:tailEnd/>
          </a:ln>
        </p:spPr>
        <p:txBody>
          <a:bodyPr wrap="square">
            <a:spAutoFit/>
          </a:bodyPr>
          <a:lstStyle/>
          <a:p>
            <a:pPr eaLnBrk="0" hangingPunct="0"/>
            <a:r>
              <a:rPr lang="en-US" dirty="0">
                <a:ea typeface="ＭＳ Ｐゴシック" pitchFamily="-32" charset="-128"/>
              </a:rPr>
              <a:t>data</a:t>
            </a:r>
          </a:p>
        </p:txBody>
      </p:sp>
      <p:sp>
        <p:nvSpPr>
          <p:cNvPr id="50194" name="Text Box 19"/>
          <p:cNvSpPr txBox="1">
            <a:spLocks noChangeArrowheads="1"/>
          </p:cNvSpPr>
          <p:nvPr/>
        </p:nvSpPr>
        <p:spPr bwMode="auto">
          <a:xfrm>
            <a:off x="1645920" y="2209800"/>
            <a:ext cx="1005403" cy="369332"/>
          </a:xfrm>
          <a:prstGeom prst="rect">
            <a:avLst/>
          </a:prstGeom>
          <a:noFill/>
          <a:ln w="9525">
            <a:noFill/>
            <a:miter lim="800000"/>
            <a:headEnd/>
            <a:tailEnd/>
          </a:ln>
        </p:spPr>
        <p:txBody>
          <a:bodyPr wrap="none">
            <a:spAutoFit/>
          </a:bodyPr>
          <a:lstStyle/>
          <a:p>
            <a:pPr eaLnBrk="0" hangingPunct="0"/>
            <a:r>
              <a:rPr lang="en-US">
                <a:ea typeface="ＭＳ Ｐゴシック" pitchFamily="-32" charset="-128"/>
              </a:rPr>
              <a:t>address</a:t>
            </a:r>
          </a:p>
        </p:txBody>
      </p:sp>
      <p:grpSp>
        <p:nvGrpSpPr>
          <p:cNvPr id="2" name="Group 20"/>
          <p:cNvGrpSpPr>
            <a:grpSpLocks/>
          </p:cNvGrpSpPr>
          <p:nvPr/>
        </p:nvGrpSpPr>
        <p:grpSpPr bwMode="auto">
          <a:xfrm>
            <a:off x="2011680" y="3048000"/>
            <a:ext cx="3474720" cy="609600"/>
            <a:chOff x="1584" y="1920"/>
            <a:chExt cx="2736" cy="384"/>
          </a:xfrm>
        </p:grpSpPr>
        <p:sp>
          <p:nvSpPr>
            <p:cNvPr id="50204" name="Line 21"/>
            <p:cNvSpPr>
              <a:spLocks noChangeShapeType="1"/>
            </p:cNvSpPr>
            <p:nvPr/>
          </p:nvSpPr>
          <p:spPr bwMode="auto">
            <a:xfrm>
              <a:off x="1584" y="1920"/>
              <a:ext cx="384" cy="0"/>
            </a:xfrm>
            <a:prstGeom prst="line">
              <a:avLst/>
            </a:prstGeom>
            <a:noFill/>
            <a:ln w="38100">
              <a:solidFill>
                <a:srgbClr val="FF0000"/>
              </a:solidFill>
              <a:round/>
              <a:headEnd/>
              <a:tailEnd type="triangle" w="med" len="med"/>
            </a:ln>
          </p:spPr>
          <p:txBody>
            <a:bodyPr wrap="none" anchor="ctr"/>
            <a:lstStyle/>
            <a:p>
              <a:endParaRPr lang="en-US"/>
            </a:p>
          </p:txBody>
        </p:sp>
        <p:sp>
          <p:nvSpPr>
            <p:cNvPr id="50205" name="Line 22"/>
            <p:cNvSpPr>
              <a:spLocks noChangeShapeType="1"/>
            </p:cNvSpPr>
            <p:nvPr/>
          </p:nvSpPr>
          <p:spPr bwMode="auto">
            <a:xfrm>
              <a:off x="2496" y="2304"/>
              <a:ext cx="1824" cy="0"/>
            </a:xfrm>
            <a:prstGeom prst="line">
              <a:avLst/>
            </a:prstGeom>
            <a:noFill/>
            <a:ln w="38100">
              <a:solidFill>
                <a:srgbClr val="FF0000"/>
              </a:solidFill>
              <a:round/>
              <a:headEnd/>
              <a:tailEnd type="triangle" w="med" len="med"/>
            </a:ln>
          </p:spPr>
          <p:txBody>
            <a:bodyPr wrap="none" anchor="ctr"/>
            <a:lstStyle/>
            <a:p>
              <a:endParaRPr lang="en-US"/>
            </a:p>
          </p:txBody>
        </p:sp>
        <p:sp>
          <p:nvSpPr>
            <p:cNvPr id="50206" name="Line 23"/>
            <p:cNvSpPr>
              <a:spLocks noChangeShapeType="1"/>
            </p:cNvSpPr>
            <p:nvPr/>
          </p:nvSpPr>
          <p:spPr bwMode="auto">
            <a:xfrm flipV="1">
              <a:off x="2736" y="1920"/>
              <a:ext cx="0" cy="384"/>
            </a:xfrm>
            <a:prstGeom prst="line">
              <a:avLst/>
            </a:prstGeom>
            <a:noFill/>
            <a:ln w="38100">
              <a:solidFill>
                <a:srgbClr val="FF0000"/>
              </a:solidFill>
              <a:round/>
              <a:headEnd/>
              <a:tailEnd/>
            </a:ln>
          </p:spPr>
          <p:txBody>
            <a:bodyPr wrap="none" anchor="ctr"/>
            <a:lstStyle/>
            <a:p>
              <a:endParaRPr lang="en-US"/>
            </a:p>
          </p:txBody>
        </p:sp>
        <p:sp>
          <p:nvSpPr>
            <p:cNvPr id="50207" name="Line 24"/>
            <p:cNvSpPr>
              <a:spLocks noChangeShapeType="1"/>
            </p:cNvSpPr>
            <p:nvPr/>
          </p:nvSpPr>
          <p:spPr bwMode="auto">
            <a:xfrm>
              <a:off x="2736" y="1920"/>
              <a:ext cx="336" cy="0"/>
            </a:xfrm>
            <a:prstGeom prst="line">
              <a:avLst/>
            </a:prstGeom>
            <a:noFill/>
            <a:ln w="38100">
              <a:solidFill>
                <a:srgbClr val="FF0000"/>
              </a:solidFill>
              <a:round/>
              <a:headEnd/>
              <a:tailEnd type="triangle" w="med" len="med"/>
            </a:ln>
          </p:spPr>
          <p:txBody>
            <a:bodyPr wrap="none" anchor="ctr"/>
            <a:lstStyle/>
            <a:p>
              <a:endParaRPr lang="en-US"/>
            </a:p>
          </p:txBody>
        </p:sp>
      </p:grpSp>
      <p:grpSp>
        <p:nvGrpSpPr>
          <p:cNvPr id="3" name="Group 25"/>
          <p:cNvGrpSpPr>
            <a:grpSpLocks/>
          </p:cNvGrpSpPr>
          <p:nvPr/>
        </p:nvGrpSpPr>
        <p:grpSpPr bwMode="auto">
          <a:xfrm>
            <a:off x="2011680" y="2743200"/>
            <a:ext cx="1889760" cy="1219200"/>
            <a:chOff x="1584" y="1728"/>
            <a:chExt cx="1488" cy="768"/>
          </a:xfrm>
        </p:grpSpPr>
        <p:sp>
          <p:nvSpPr>
            <p:cNvPr id="50202" name="Line 26"/>
            <p:cNvSpPr>
              <a:spLocks noChangeShapeType="1"/>
            </p:cNvSpPr>
            <p:nvPr/>
          </p:nvSpPr>
          <p:spPr bwMode="auto">
            <a:xfrm flipH="1">
              <a:off x="2496" y="1728"/>
              <a:ext cx="576" cy="0"/>
            </a:xfrm>
            <a:prstGeom prst="line">
              <a:avLst/>
            </a:prstGeom>
            <a:noFill/>
            <a:ln w="57150">
              <a:solidFill>
                <a:srgbClr val="FF0000"/>
              </a:solidFill>
              <a:round/>
              <a:headEnd/>
              <a:tailEnd type="triangle" w="med" len="med"/>
            </a:ln>
          </p:spPr>
          <p:txBody>
            <a:bodyPr wrap="none" anchor="ctr"/>
            <a:lstStyle/>
            <a:p>
              <a:endParaRPr lang="en-US"/>
            </a:p>
          </p:txBody>
        </p:sp>
        <p:sp>
          <p:nvSpPr>
            <p:cNvPr id="50203" name="Line 27"/>
            <p:cNvSpPr>
              <a:spLocks noChangeShapeType="1"/>
            </p:cNvSpPr>
            <p:nvPr/>
          </p:nvSpPr>
          <p:spPr bwMode="auto">
            <a:xfrm flipH="1">
              <a:off x="1584" y="2496"/>
              <a:ext cx="384" cy="0"/>
            </a:xfrm>
            <a:prstGeom prst="line">
              <a:avLst/>
            </a:prstGeom>
            <a:noFill/>
            <a:ln w="57150">
              <a:solidFill>
                <a:srgbClr val="FF0000"/>
              </a:solidFill>
              <a:round/>
              <a:headEnd/>
              <a:tailEnd type="triangle" w="med" len="med"/>
            </a:ln>
          </p:spPr>
          <p:txBody>
            <a:bodyPr wrap="none" anchor="ctr"/>
            <a:lstStyle/>
            <a:p>
              <a:endParaRPr lang="en-US"/>
            </a:p>
          </p:txBody>
        </p:sp>
      </p:grpSp>
      <p:grpSp>
        <p:nvGrpSpPr>
          <p:cNvPr id="4" name="Group 28"/>
          <p:cNvGrpSpPr>
            <a:grpSpLocks/>
          </p:cNvGrpSpPr>
          <p:nvPr/>
        </p:nvGrpSpPr>
        <p:grpSpPr bwMode="auto">
          <a:xfrm>
            <a:off x="2011680" y="3962400"/>
            <a:ext cx="3474720" cy="304800"/>
            <a:chOff x="1584" y="2496"/>
            <a:chExt cx="2736" cy="192"/>
          </a:xfrm>
        </p:grpSpPr>
        <p:sp>
          <p:nvSpPr>
            <p:cNvPr id="50200" name="Line 29"/>
            <p:cNvSpPr>
              <a:spLocks noChangeShapeType="1"/>
            </p:cNvSpPr>
            <p:nvPr/>
          </p:nvSpPr>
          <p:spPr bwMode="auto">
            <a:xfrm flipH="1">
              <a:off x="2496" y="2688"/>
              <a:ext cx="1824" cy="0"/>
            </a:xfrm>
            <a:prstGeom prst="line">
              <a:avLst/>
            </a:prstGeom>
            <a:noFill/>
            <a:ln w="38100">
              <a:solidFill>
                <a:srgbClr val="FF0000"/>
              </a:solidFill>
              <a:round/>
              <a:headEnd/>
              <a:tailEnd type="triangle" w="med" len="med"/>
            </a:ln>
          </p:spPr>
          <p:txBody>
            <a:bodyPr wrap="none" anchor="ctr"/>
            <a:lstStyle/>
            <a:p>
              <a:endParaRPr lang="en-US"/>
            </a:p>
          </p:txBody>
        </p:sp>
        <p:sp>
          <p:nvSpPr>
            <p:cNvPr id="50201" name="Line 30"/>
            <p:cNvSpPr>
              <a:spLocks noChangeShapeType="1"/>
            </p:cNvSpPr>
            <p:nvPr/>
          </p:nvSpPr>
          <p:spPr bwMode="auto">
            <a:xfrm flipH="1">
              <a:off x="1584" y="2496"/>
              <a:ext cx="384" cy="0"/>
            </a:xfrm>
            <a:prstGeom prst="line">
              <a:avLst/>
            </a:prstGeom>
            <a:noFill/>
            <a:ln w="38100">
              <a:solidFill>
                <a:srgbClr val="FF0000"/>
              </a:solidFill>
              <a:round/>
              <a:headEnd/>
              <a:tailEnd type="triangle" w="med" len="med"/>
            </a:ln>
          </p:spPr>
          <p:txBody>
            <a:bodyPr wrap="none" anchor="ctr"/>
            <a:lstStyle/>
            <a:p>
              <a:endParaRPr lang="en-US"/>
            </a:p>
          </p:txBody>
        </p:sp>
      </p:grpSp>
      <p:sp>
        <p:nvSpPr>
          <p:cNvPr id="32" name="Slide Number Placeholder 31"/>
          <p:cNvSpPr>
            <a:spLocks noGrp="1"/>
          </p:cNvSpPr>
          <p:nvPr>
            <p:ph type="sldNum" sz="quarter" idx="12"/>
          </p:nvPr>
        </p:nvSpPr>
        <p:spPr/>
        <p:txBody>
          <a:bodyPr/>
          <a:lstStyle/>
          <a:p>
            <a:fld id="{90652FBA-184E-4167-8F61-56E572780823}" type="slidenum">
              <a:rPr lang="en-US" smtClean="0"/>
              <a:pPr/>
              <a:t>6</a:t>
            </a:fld>
            <a:endParaRPr lang="en-US"/>
          </a:p>
        </p:txBody>
      </p:sp>
      <p:sp>
        <p:nvSpPr>
          <p:cNvPr id="34" name="TextBox 33"/>
          <p:cNvSpPr txBox="1"/>
          <p:nvPr/>
        </p:nvSpPr>
        <p:spPr>
          <a:xfrm>
            <a:off x="3203848" y="1772816"/>
            <a:ext cx="1159292" cy="369332"/>
          </a:xfrm>
          <a:prstGeom prst="rect">
            <a:avLst/>
          </a:prstGeom>
          <a:noFill/>
        </p:spPr>
        <p:txBody>
          <a:bodyPr wrap="none" rtlCol="0">
            <a:spAutoFit/>
          </a:bodyPr>
          <a:lstStyle/>
          <a:p>
            <a:r>
              <a:rPr lang="en-US" dirty="0" smtClean="0">
                <a:solidFill>
                  <a:srgbClr val="FF0000"/>
                </a:solidFill>
              </a:rPr>
              <a:t>Cache hit</a:t>
            </a:r>
            <a:endParaRPr lang="en-US" dirty="0">
              <a:solidFill>
                <a:srgbClr val="FF0000"/>
              </a:solidFill>
            </a:endParaRPr>
          </a:p>
        </p:txBody>
      </p:sp>
      <p:sp>
        <p:nvSpPr>
          <p:cNvPr id="35" name="TextBox 34"/>
          <p:cNvSpPr txBox="1"/>
          <p:nvPr/>
        </p:nvSpPr>
        <p:spPr>
          <a:xfrm>
            <a:off x="3491880" y="4797152"/>
            <a:ext cx="1390124" cy="369332"/>
          </a:xfrm>
          <a:prstGeom prst="rect">
            <a:avLst/>
          </a:prstGeom>
          <a:noFill/>
        </p:spPr>
        <p:txBody>
          <a:bodyPr wrap="none" rtlCol="0">
            <a:spAutoFit/>
          </a:bodyPr>
          <a:lstStyle/>
          <a:p>
            <a:r>
              <a:rPr lang="en-US" dirty="0" smtClean="0">
                <a:solidFill>
                  <a:srgbClr val="FF0000"/>
                </a:solidFill>
              </a:rPr>
              <a:t>Cache miss</a:t>
            </a:r>
            <a:endParaRPr lang="en-US" dirty="0">
              <a:solidFill>
                <a:srgbClr val="FF0000"/>
              </a:solidFill>
            </a:endParaRPr>
          </a:p>
        </p:txBody>
      </p:sp>
      <p:grpSp>
        <p:nvGrpSpPr>
          <p:cNvPr id="39" name="Group 38"/>
          <p:cNvGrpSpPr/>
          <p:nvPr/>
        </p:nvGrpSpPr>
        <p:grpSpPr>
          <a:xfrm>
            <a:off x="3131840" y="3035424"/>
            <a:ext cx="731520" cy="609600"/>
            <a:chOff x="5292080" y="1163216"/>
            <a:chExt cx="731520" cy="609600"/>
          </a:xfrm>
        </p:grpSpPr>
        <p:sp>
          <p:nvSpPr>
            <p:cNvPr id="36" name="Line 22"/>
            <p:cNvSpPr>
              <a:spLocks noChangeShapeType="1"/>
            </p:cNvSpPr>
            <p:nvPr/>
          </p:nvSpPr>
          <p:spPr bwMode="auto">
            <a:xfrm>
              <a:off x="5292080" y="1772816"/>
              <a:ext cx="288032" cy="0"/>
            </a:xfrm>
            <a:prstGeom prst="line">
              <a:avLst/>
            </a:prstGeom>
            <a:noFill/>
            <a:ln w="38100">
              <a:solidFill>
                <a:srgbClr val="FF0000"/>
              </a:solidFill>
              <a:round/>
              <a:headEnd type="none" w="med" len="med"/>
              <a:tailEnd type="none" w="med" len="med"/>
            </a:ln>
          </p:spPr>
          <p:txBody>
            <a:bodyPr wrap="none" anchor="ctr"/>
            <a:lstStyle/>
            <a:p>
              <a:endParaRPr lang="en-US"/>
            </a:p>
          </p:txBody>
        </p:sp>
        <p:sp>
          <p:nvSpPr>
            <p:cNvPr id="37" name="Line 23"/>
            <p:cNvSpPr>
              <a:spLocks noChangeShapeType="1"/>
            </p:cNvSpPr>
            <p:nvPr/>
          </p:nvSpPr>
          <p:spPr bwMode="auto">
            <a:xfrm flipV="1">
              <a:off x="5596880" y="1163216"/>
              <a:ext cx="0" cy="609600"/>
            </a:xfrm>
            <a:prstGeom prst="line">
              <a:avLst/>
            </a:prstGeom>
            <a:noFill/>
            <a:ln w="38100">
              <a:solidFill>
                <a:srgbClr val="FF0000"/>
              </a:solidFill>
              <a:round/>
              <a:headEnd type="none" w="med" len="med"/>
              <a:tailEnd type="none" w="med" len="med"/>
            </a:ln>
          </p:spPr>
          <p:txBody>
            <a:bodyPr wrap="none" anchor="ctr"/>
            <a:lstStyle/>
            <a:p>
              <a:endParaRPr lang="en-US"/>
            </a:p>
          </p:txBody>
        </p:sp>
        <p:sp>
          <p:nvSpPr>
            <p:cNvPr id="38" name="Line 24"/>
            <p:cNvSpPr>
              <a:spLocks noChangeShapeType="1"/>
            </p:cNvSpPr>
            <p:nvPr/>
          </p:nvSpPr>
          <p:spPr bwMode="auto">
            <a:xfrm>
              <a:off x="5596880" y="1163216"/>
              <a:ext cx="426720" cy="0"/>
            </a:xfrm>
            <a:prstGeom prst="line">
              <a:avLst/>
            </a:prstGeom>
            <a:noFill/>
            <a:ln w="38100">
              <a:solidFill>
                <a:srgbClr val="FF0000"/>
              </a:solidFill>
              <a:round/>
              <a:headEnd type="none" w="med" len="med"/>
              <a:tailEnd type="triangle" w="med" len="med"/>
            </a:ln>
          </p:spPr>
          <p:txBody>
            <a:bodyPr wrap="none" anchor="ctr"/>
            <a:lstStyle/>
            <a:p>
              <a:endParaRPr lang="en-US"/>
            </a:p>
          </p:txBody>
        </p:sp>
      </p:grpSp>
    </p:spTree>
    <p:extLst>
      <p:ext uri="{BB962C8B-B14F-4D97-AF65-F5344CB8AC3E}">
        <p14:creationId xmlns:p14="http://schemas.microsoft.com/office/powerpoint/2010/main" val="1180756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4">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50863"/>
            <a:ext cx="8532813"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60</a:t>
            </a:fld>
            <a:endParaRPr lang="en-US"/>
          </a:p>
        </p:txBody>
      </p:sp>
      <p:sp>
        <p:nvSpPr>
          <p:cNvPr id="4" name="TextBox 3"/>
          <p:cNvSpPr txBox="1"/>
          <p:nvPr/>
        </p:nvSpPr>
        <p:spPr>
          <a:xfrm>
            <a:off x="304800" y="228600"/>
            <a:ext cx="1133844" cy="461665"/>
          </a:xfrm>
          <a:prstGeom prst="rect">
            <a:avLst/>
          </a:prstGeom>
          <a:solidFill>
            <a:schemeClr val="bg1">
              <a:lumMod val="95000"/>
            </a:schemeClr>
          </a:solidFill>
        </p:spPr>
        <p:txBody>
          <a:bodyPr wrap="none" rtlCol="0">
            <a:spAutoFit/>
          </a:bodyPr>
          <a:lstStyle/>
          <a:p>
            <a:r>
              <a:rPr lang="en-US" dirty="0" smtClean="0"/>
              <a:t>Fig. 8.3</a:t>
            </a:r>
            <a:endParaRPr lang="en-US" dirty="0"/>
          </a:p>
        </p:txBody>
      </p:sp>
    </p:spTree>
    <p:extLst>
      <p:ext uri="{BB962C8B-B14F-4D97-AF65-F5344CB8AC3E}">
        <p14:creationId xmlns:p14="http://schemas.microsoft.com/office/powerpoint/2010/main" val="297776953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61</a:t>
            </a:fld>
            <a:endParaRPr lang="en-US"/>
          </a:p>
        </p:txBody>
      </p:sp>
      <p:sp>
        <p:nvSpPr>
          <p:cNvPr id="3" name="TextBox 2"/>
          <p:cNvSpPr txBox="1"/>
          <p:nvPr/>
        </p:nvSpPr>
        <p:spPr>
          <a:xfrm>
            <a:off x="762000" y="914400"/>
            <a:ext cx="5228865" cy="461665"/>
          </a:xfrm>
          <a:prstGeom prst="rect">
            <a:avLst/>
          </a:prstGeom>
          <a:noFill/>
        </p:spPr>
        <p:txBody>
          <a:bodyPr wrap="none" rtlCol="0">
            <a:spAutoFit/>
          </a:bodyPr>
          <a:lstStyle/>
          <a:p>
            <a:r>
              <a:rPr lang="en-US" dirty="0" smtClean="0"/>
              <a:t>64Kx16 High-Speed CMOS Static RAM</a:t>
            </a:r>
            <a:endParaRPr lang="en-US" dirty="0"/>
          </a:p>
        </p:txBody>
      </p:sp>
      <p:pic>
        <p:nvPicPr>
          <p:cNvPr id="4" name="Picture 3"/>
          <p:cNvPicPr>
            <a:picLocks noChangeAspect="1"/>
          </p:cNvPicPr>
          <p:nvPr/>
        </p:nvPicPr>
        <p:blipFill>
          <a:blip r:embed="rId2"/>
          <a:stretch>
            <a:fillRect/>
          </a:stretch>
        </p:blipFill>
        <p:spPr>
          <a:xfrm>
            <a:off x="1676400" y="1447800"/>
            <a:ext cx="5638800" cy="4567630"/>
          </a:xfrm>
          <a:prstGeom prst="rect">
            <a:avLst/>
          </a:prstGeom>
        </p:spPr>
      </p:pic>
      <p:sp>
        <p:nvSpPr>
          <p:cNvPr id="5" name="TextBox 4"/>
          <p:cNvSpPr txBox="1"/>
          <p:nvPr/>
        </p:nvSpPr>
        <p:spPr>
          <a:xfrm>
            <a:off x="1219200" y="304800"/>
            <a:ext cx="6532558" cy="461665"/>
          </a:xfrm>
          <a:prstGeom prst="rect">
            <a:avLst/>
          </a:prstGeom>
          <a:solidFill>
            <a:srgbClr val="F2F2F2"/>
          </a:solidFill>
        </p:spPr>
        <p:txBody>
          <a:bodyPr wrap="none" rtlCol="0">
            <a:spAutoFit/>
          </a:bodyPr>
          <a:lstStyle/>
          <a:p>
            <a:r>
              <a:rPr lang="en-US" dirty="0" smtClean="0"/>
              <a:t>An Example Block Diagram of a Commercial Chip</a:t>
            </a:r>
            <a:endParaRPr lang="en-US" dirty="0"/>
          </a:p>
        </p:txBody>
      </p:sp>
    </p:spTree>
    <p:extLst>
      <p:ext uri="{BB962C8B-B14F-4D97-AF65-F5344CB8AC3E}">
        <p14:creationId xmlns:p14="http://schemas.microsoft.com/office/powerpoint/2010/main" val="51871822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62</a:t>
            </a:fld>
            <a:endParaRPr lang="en-US"/>
          </a:p>
        </p:txBody>
      </p:sp>
      <p:sp>
        <p:nvSpPr>
          <p:cNvPr id="3" name="TextBox 2"/>
          <p:cNvSpPr txBox="1"/>
          <p:nvPr/>
        </p:nvSpPr>
        <p:spPr>
          <a:xfrm>
            <a:off x="381000" y="914400"/>
            <a:ext cx="6624380" cy="461665"/>
          </a:xfrm>
          <a:prstGeom prst="rect">
            <a:avLst/>
          </a:prstGeom>
          <a:noFill/>
        </p:spPr>
        <p:txBody>
          <a:bodyPr wrap="none" rtlCol="0">
            <a:spAutoFit/>
          </a:bodyPr>
          <a:lstStyle/>
          <a:p>
            <a:r>
              <a:rPr lang="en-US" dirty="0" smtClean="0"/>
              <a:t>128Kx8 Low-Voltage Ultra Low Power Static RAM</a:t>
            </a:r>
            <a:endParaRPr lang="en-US" dirty="0"/>
          </a:p>
        </p:txBody>
      </p:sp>
      <p:pic>
        <p:nvPicPr>
          <p:cNvPr id="4" name="Picture 3"/>
          <p:cNvPicPr>
            <a:picLocks noChangeAspect="1"/>
          </p:cNvPicPr>
          <p:nvPr/>
        </p:nvPicPr>
        <p:blipFill>
          <a:blip r:embed="rId2"/>
          <a:stretch>
            <a:fillRect/>
          </a:stretch>
        </p:blipFill>
        <p:spPr>
          <a:xfrm>
            <a:off x="1447800" y="1371600"/>
            <a:ext cx="5943600" cy="4966855"/>
          </a:xfrm>
          <a:prstGeom prst="rect">
            <a:avLst/>
          </a:prstGeom>
        </p:spPr>
      </p:pic>
      <p:sp>
        <p:nvSpPr>
          <p:cNvPr id="5" name="TextBox 4"/>
          <p:cNvSpPr txBox="1"/>
          <p:nvPr/>
        </p:nvSpPr>
        <p:spPr>
          <a:xfrm>
            <a:off x="1524000" y="304800"/>
            <a:ext cx="5275803" cy="461665"/>
          </a:xfrm>
          <a:prstGeom prst="rect">
            <a:avLst/>
          </a:prstGeom>
          <a:solidFill>
            <a:srgbClr val="F2F2F2"/>
          </a:solidFill>
        </p:spPr>
        <p:txBody>
          <a:bodyPr wrap="none" rtlCol="0">
            <a:spAutoFit/>
          </a:bodyPr>
          <a:lstStyle/>
          <a:p>
            <a:r>
              <a:rPr lang="en-US" dirty="0" smtClean="0"/>
              <a:t>Another  Example of a Commercial Chip</a:t>
            </a:r>
            <a:endParaRPr lang="en-US" dirty="0"/>
          </a:p>
        </p:txBody>
      </p:sp>
    </p:spTree>
    <p:extLst>
      <p:ext uri="{BB962C8B-B14F-4D97-AF65-F5344CB8AC3E}">
        <p14:creationId xmlns:p14="http://schemas.microsoft.com/office/powerpoint/2010/main" val="247920111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Building Larger Memories from Chips</a:t>
            </a:r>
            <a:endParaRPr lang="en-US" sz="4000" dirty="0"/>
          </a:p>
        </p:txBody>
      </p:sp>
      <p:sp>
        <p:nvSpPr>
          <p:cNvPr id="3" name="Content Placeholder 2"/>
          <p:cNvSpPr>
            <a:spLocks noGrp="1"/>
          </p:cNvSpPr>
          <p:nvPr>
            <p:ph idx="1"/>
          </p:nvPr>
        </p:nvSpPr>
        <p:spPr>
          <a:xfrm>
            <a:off x="4495800" y="1752600"/>
            <a:ext cx="4343400" cy="2263409"/>
          </a:xfrm>
        </p:spPr>
        <p:txBody>
          <a:bodyPr>
            <a:normAutofit fontScale="85000" lnSpcReduction="20000"/>
          </a:bodyPr>
          <a:lstStyle/>
          <a:p>
            <a:r>
              <a:rPr lang="en-US" dirty="0" smtClean="0"/>
              <a:t>Consider building:</a:t>
            </a:r>
          </a:p>
          <a:p>
            <a:pPr lvl="1"/>
            <a:r>
              <a:rPr lang="en-US" dirty="0" smtClean="0"/>
              <a:t>32x4 memory using 4 chips</a:t>
            </a:r>
          </a:p>
          <a:p>
            <a:pPr lvl="1"/>
            <a:r>
              <a:rPr lang="en-US" dirty="0" smtClean="0"/>
              <a:t>128x1 memory using 4 chips</a:t>
            </a:r>
          </a:p>
          <a:p>
            <a:pPr lvl="1"/>
            <a:r>
              <a:rPr lang="en-US" dirty="0" smtClean="0"/>
              <a:t>128x4 memory using 16 chips</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63</a:t>
            </a:fld>
            <a:endParaRPr lang="en-US"/>
          </a:p>
        </p:txBody>
      </p:sp>
      <p:sp>
        <p:nvSpPr>
          <p:cNvPr id="5" name="TextBox 4"/>
          <p:cNvSpPr txBox="1"/>
          <p:nvPr/>
        </p:nvSpPr>
        <p:spPr>
          <a:xfrm>
            <a:off x="533400" y="1981200"/>
            <a:ext cx="2787592" cy="461665"/>
          </a:xfrm>
          <a:prstGeom prst="rect">
            <a:avLst/>
          </a:prstGeom>
          <a:noFill/>
        </p:spPr>
        <p:txBody>
          <a:bodyPr wrap="none" rtlCol="0">
            <a:spAutoFit/>
          </a:bodyPr>
          <a:lstStyle/>
          <a:p>
            <a:r>
              <a:rPr lang="en-US" dirty="0"/>
              <a:t>Assume a 32x1 </a:t>
            </a:r>
            <a:r>
              <a:rPr lang="en-US" dirty="0" smtClean="0"/>
              <a:t>chip: </a:t>
            </a:r>
            <a:endParaRPr lang="en-US" dirty="0"/>
          </a:p>
        </p:txBody>
      </p:sp>
      <p:grpSp>
        <p:nvGrpSpPr>
          <p:cNvPr id="32" name="Group 31"/>
          <p:cNvGrpSpPr/>
          <p:nvPr/>
        </p:nvGrpSpPr>
        <p:grpSpPr>
          <a:xfrm>
            <a:off x="533400" y="2971800"/>
            <a:ext cx="2971800" cy="3124200"/>
            <a:chOff x="533400" y="2971800"/>
            <a:chExt cx="2971800" cy="3124200"/>
          </a:xfrm>
        </p:grpSpPr>
        <p:sp>
          <p:nvSpPr>
            <p:cNvPr id="6" name="Rectangle 5"/>
            <p:cNvSpPr/>
            <p:nvPr/>
          </p:nvSpPr>
          <p:spPr>
            <a:xfrm>
              <a:off x="1143000" y="2971800"/>
              <a:ext cx="1752600" cy="2743200"/>
            </a:xfrm>
            <a:prstGeom prst="rect">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1108359" y="3048000"/>
              <a:ext cx="1094546" cy="400110"/>
            </a:xfrm>
            <a:prstGeom prst="rect">
              <a:avLst/>
            </a:prstGeom>
            <a:noFill/>
          </p:spPr>
          <p:txBody>
            <a:bodyPr wrap="none" rtlCol="0">
              <a:spAutoFit/>
            </a:bodyPr>
            <a:lstStyle/>
            <a:p>
              <a:r>
                <a:rPr lang="en-US" sz="2000" i="1" dirty="0" smtClean="0"/>
                <a:t>Address</a:t>
              </a:r>
              <a:endParaRPr lang="en-US" sz="2000" i="1" dirty="0"/>
            </a:p>
          </p:txBody>
        </p:sp>
        <p:sp>
          <p:nvSpPr>
            <p:cNvPr id="8" name="TextBox 7"/>
            <p:cNvSpPr txBox="1"/>
            <p:nvPr/>
          </p:nvSpPr>
          <p:spPr>
            <a:xfrm>
              <a:off x="1143000" y="4114800"/>
              <a:ext cx="598433" cy="400110"/>
            </a:xfrm>
            <a:prstGeom prst="rect">
              <a:avLst/>
            </a:prstGeom>
            <a:noFill/>
          </p:spPr>
          <p:txBody>
            <a:bodyPr wrap="none" rtlCol="0">
              <a:spAutoFit/>
            </a:bodyPr>
            <a:lstStyle/>
            <a:p>
              <a:r>
                <a:rPr lang="en-US" sz="2000" i="1" dirty="0" smtClean="0"/>
                <a:t>CE</a:t>
              </a:r>
              <a:endParaRPr lang="en-US" sz="2000" i="1" dirty="0"/>
            </a:p>
          </p:txBody>
        </p:sp>
        <p:graphicFrame>
          <p:nvGraphicFramePr>
            <p:cNvPr id="10" name="Object 9"/>
            <p:cNvGraphicFramePr>
              <a:graphicFrameLocks noChangeAspect="1"/>
            </p:cNvGraphicFramePr>
            <p:nvPr>
              <p:extLst>
                <p:ext uri="{D42A27DB-BD31-4B8C-83A1-F6EECF244321}">
                  <p14:modId xmlns:p14="http://schemas.microsoft.com/office/powerpoint/2010/main" val="499586176"/>
                </p:ext>
              </p:extLst>
            </p:nvPr>
          </p:nvGraphicFramePr>
          <p:xfrm>
            <a:off x="1219200" y="5334000"/>
            <a:ext cx="368300" cy="279400"/>
          </p:xfrm>
          <a:graphic>
            <a:graphicData uri="http://schemas.openxmlformats.org/presentationml/2006/ole">
              <mc:AlternateContent xmlns:mc="http://schemas.openxmlformats.org/markup-compatibility/2006">
                <mc:Choice xmlns:v="urn:schemas-microsoft-com:vml" Requires="v">
                  <p:oleObj spid="_x0000_s3109" name="Equation" r:id="rId3" imgW="368300" imgH="279400" progId="Equation.3">
                    <p:embed/>
                  </p:oleObj>
                </mc:Choice>
                <mc:Fallback>
                  <p:oleObj name="Equation" r:id="rId3" imgW="368300" imgH="279400" progId="Equation.3">
                    <p:embed/>
                    <p:pic>
                      <p:nvPicPr>
                        <p:cNvPr id="0" name=""/>
                        <p:cNvPicPr/>
                        <p:nvPr/>
                      </p:nvPicPr>
                      <p:blipFill>
                        <a:blip r:embed="rId4"/>
                        <a:stretch>
                          <a:fillRect/>
                        </a:stretch>
                      </p:blipFill>
                      <p:spPr>
                        <a:xfrm>
                          <a:off x="1219200" y="5334000"/>
                          <a:ext cx="368300" cy="279400"/>
                        </a:xfrm>
                        <a:prstGeom prst="rect">
                          <a:avLst/>
                        </a:prstGeom>
                      </p:spPr>
                    </p:pic>
                  </p:oleObj>
                </mc:Fallback>
              </mc:AlternateContent>
            </a:graphicData>
          </a:graphic>
        </p:graphicFrame>
        <p:sp>
          <p:nvSpPr>
            <p:cNvPr id="11" name="TextBox 10"/>
            <p:cNvSpPr txBox="1"/>
            <p:nvPr/>
          </p:nvSpPr>
          <p:spPr>
            <a:xfrm>
              <a:off x="2209800" y="4114800"/>
              <a:ext cx="783655" cy="400110"/>
            </a:xfrm>
            <a:prstGeom prst="rect">
              <a:avLst/>
            </a:prstGeom>
            <a:noFill/>
          </p:spPr>
          <p:txBody>
            <a:bodyPr wrap="none" rtlCol="0">
              <a:spAutoFit/>
            </a:bodyPr>
            <a:lstStyle/>
            <a:p>
              <a:r>
                <a:rPr lang="en-US" sz="2000" i="1" dirty="0" smtClean="0"/>
                <a:t>Data</a:t>
              </a:r>
              <a:endParaRPr lang="en-US" sz="2000" i="1" dirty="0"/>
            </a:p>
          </p:txBody>
        </p:sp>
        <p:cxnSp>
          <p:nvCxnSpPr>
            <p:cNvPr id="18" name="Straight Arrow Connector 17"/>
            <p:cNvCxnSpPr/>
            <p:nvPr/>
          </p:nvCxnSpPr>
          <p:spPr>
            <a:xfrm>
              <a:off x="533400" y="5486400"/>
              <a:ext cx="609600" cy="0"/>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895600" y="4343400"/>
              <a:ext cx="609600" cy="0"/>
            </a:xfrm>
            <a:prstGeom prst="straightConnector1">
              <a:avLst/>
            </a:prstGeom>
            <a:ln w="635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533400" y="3124200"/>
              <a:ext cx="609600" cy="304800"/>
              <a:chOff x="2057400" y="6248400"/>
              <a:chExt cx="609600" cy="304800"/>
            </a:xfrm>
          </p:grpSpPr>
          <p:cxnSp>
            <p:nvCxnSpPr>
              <p:cNvPr id="21" name="Straight Arrow Connector 20"/>
              <p:cNvCxnSpPr/>
              <p:nvPr/>
            </p:nvCxnSpPr>
            <p:spPr>
              <a:xfrm>
                <a:off x="2057400" y="6400800"/>
                <a:ext cx="609600" cy="0"/>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286000" y="6248400"/>
                <a:ext cx="152400" cy="3048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5" name="Straight Arrow Connector 24"/>
            <p:cNvCxnSpPr/>
            <p:nvPr/>
          </p:nvCxnSpPr>
          <p:spPr>
            <a:xfrm>
              <a:off x="533400" y="4343400"/>
              <a:ext cx="609600" cy="0"/>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2057400" y="5715000"/>
              <a:ext cx="0" cy="381000"/>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2514600" y="5715000"/>
              <a:ext cx="0" cy="381000"/>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752600" y="5305462"/>
              <a:ext cx="651882" cy="400110"/>
            </a:xfrm>
            <a:prstGeom prst="rect">
              <a:avLst/>
            </a:prstGeom>
            <a:noFill/>
          </p:spPr>
          <p:txBody>
            <a:bodyPr wrap="none" rtlCol="0">
              <a:spAutoFit/>
            </a:bodyPr>
            <a:lstStyle/>
            <a:p>
              <a:r>
                <a:rPr lang="en-US" sz="2000" i="1" dirty="0" smtClean="0"/>
                <a:t>V</a:t>
              </a:r>
              <a:r>
                <a:rPr lang="en-US" sz="2000" i="1" baseline="-25000" dirty="0" smtClean="0"/>
                <a:t>DD</a:t>
              </a:r>
              <a:endParaRPr lang="en-US" sz="2000" i="1" baseline="-25000" dirty="0"/>
            </a:p>
          </p:txBody>
        </p:sp>
        <p:sp>
          <p:nvSpPr>
            <p:cNvPr id="30" name="TextBox 29"/>
            <p:cNvSpPr txBox="1"/>
            <p:nvPr/>
          </p:nvSpPr>
          <p:spPr>
            <a:xfrm>
              <a:off x="2209800" y="5379061"/>
              <a:ext cx="750576" cy="369332"/>
            </a:xfrm>
            <a:prstGeom prst="rect">
              <a:avLst/>
            </a:prstGeom>
            <a:noFill/>
          </p:spPr>
          <p:txBody>
            <a:bodyPr wrap="none" rtlCol="0">
              <a:spAutoFit/>
            </a:bodyPr>
            <a:lstStyle/>
            <a:p>
              <a:r>
                <a:rPr lang="en-US" sz="1800" i="1" dirty="0" smtClean="0"/>
                <a:t>GND</a:t>
              </a:r>
              <a:endParaRPr lang="en-US" sz="1800" i="1" dirty="0"/>
            </a:p>
          </p:txBody>
        </p:sp>
        <p:sp>
          <p:nvSpPr>
            <p:cNvPr id="31" name="TextBox 30"/>
            <p:cNvSpPr txBox="1"/>
            <p:nvPr/>
          </p:nvSpPr>
          <p:spPr>
            <a:xfrm>
              <a:off x="677694" y="3276600"/>
              <a:ext cx="312906" cy="400110"/>
            </a:xfrm>
            <a:prstGeom prst="rect">
              <a:avLst/>
            </a:prstGeom>
            <a:noFill/>
          </p:spPr>
          <p:txBody>
            <a:bodyPr wrap="none" rtlCol="0">
              <a:spAutoFit/>
            </a:bodyPr>
            <a:lstStyle/>
            <a:p>
              <a:r>
                <a:rPr lang="en-US" sz="2000" dirty="0" smtClean="0"/>
                <a:t>5</a:t>
              </a:r>
              <a:endParaRPr lang="en-US" sz="2000" dirty="0"/>
            </a:p>
          </p:txBody>
        </p:sp>
      </p:grpSp>
    </p:spTree>
    <p:extLst>
      <p:ext uri="{BB962C8B-B14F-4D97-AF65-F5344CB8AC3E}">
        <p14:creationId xmlns:p14="http://schemas.microsoft.com/office/powerpoint/2010/main" val="214248708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64</a:t>
            </a:fld>
            <a:endParaRPr lang="en-US"/>
          </a:p>
        </p:txBody>
      </p:sp>
      <p:sp>
        <p:nvSpPr>
          <p:cNvPr id="47" name="TextBox 46"/>
          <p:cNvSpPr txBox="1"/>
          <p:nvPr/>
        </p:nvSpPr>
        <p:spPr>
          <a:xfrm>
            <a:off x="533400" y="228600"/>
            <a:ext cx="800219" cy="461665"/>
          </a:xfrm>
          <a:prstGeom prst="rect">
            <a:avLst/>
          </a:prstGeom>
          <a:noFill/>
        </p:spPr>
        <p:txBody>
          <a:bodyPr wrap="none" rtlCol="0">
            <a:spAutoFit/>
          </a:bodyPr>
          <a:lstStyle/>
          <a:p>
            <a:r>
              <a:rPr lang="en-US" dirty="0" smtClean="0"/>
              <a:t>32x4</a:t>
            </a:r>
            <a:endParaRPr lang="en-US" dirty="0"/>
          </a:p>
        </p:txBody>
      </p:sp>
      <p:cxnSp>
        <p:nvCxnSpPr>
          <p:cNvPr id="104" name="Straight Connector 103"/>
          <p:cNvCxnSpPr/>
          <p:nvPr/>
        </p:nvCxnSpPr>
        <p:spPr>
          <a:xfrm>
            <a:off x="5867400" y="3352800"/>
            <a:ext cx="76200" cy="1524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06" name="Group 105"/>
          <p:cNvGrpSpPr/>
          <p:nvPr/>
        </p:nvGrpSpPr>
        <p:grpSpPr>
          <a:xfrm>
            <a:off x="1828800" y="647700"/>
            <a:ext cx="5016418" cy="5407471"/>
            <a:chOff x="1828800" y="647700"/>
            <a:chExt cx="5016418" cy="5407471"/>
          </a:xfrm>
        </p:grpSpPr>
        <p:grpSp>
          <p:nvGrpSpPr>
            <p:cNvPr id="96" name="Group 95"/>
            <p:cNvGrpSpPr/>
            <p:nvPr/>
          </p:nvGrpSpPr>
          <p:grpSpPr>
            <a:xfrm>
              <a:off x="2286000" y="647700"/>
              <a:ext cx="4559218" cy="5407471"/>
              <a:chOff x="1459585" y="495300"/>
              <a:chExt cx="4559218" cy="5407471"/>
            </a:xfrm>
          </p:grpSpPr>
          <p:pic>
            <p:nvPicPr>
              <p:cNvPr id="43" name="Picture 42"/>
              <p:cNvPicPr>
                <a:picLocks noChangeAspect="1"/>
              </p:cNvPicPr>
              <p:nvPr/>
            </p:nvPicPr>
            <p:blipFill>
              <a:blip r:embed="rId3"/>
              <a:stretch>
                <a:fillRect/>
              </a:stretch>
            </p:blipFill>
            <p:spPr>
              <a:xfrm>
                <a:off x="3505200" y="609600"/>
                <a:ext cx="1308100" cy="1178371"/>
              </a:xfrm>
              <a:prstGeom prst="rect">
                <a:avLst/>
              </a:prstGeom>
            </p:spPr>
          </p:pic>
          <p:pic>
            <p:nvPicPr>
              <p:cNvPr id="44" name="Picture 43"/>
              <p:cNvPicPr>
                <a:picLocks noChangeAspect="1"/>
              </p:cNvPicPr>
              <p:nvPr/>
            </p:nvPicPr>
            <p:blipFill>
              <a:blip r:embed="rId4"/>
              <a:stretch>
                <a:fillRect/>
              </a:stretch>
            </p:blipFill>
            <p:spPr>
              <a:xfrm>
                <a:off x="3505200" y="1981200"/>
                <a:ext cx="1308100" cy="1178371"/>
              </a:xfrm>
              <a:prstGeom prst="rect">
                <a:avLst/>
              </a:prstGeom>
            </p:spPr>
          </p:pic>
          <p:pic>
            <p:nvPicPr>
              <p:cNvPr id="45" name="Picture 44"/>
              <p:cNvPicPr>
                <a:picLocks noChangeAspect="1"/>
              </p:cNvPicPr>
              <p:nvPr/>
            </p:nvPicPr>
            <p:blipFill>
              <a:blip r:embed="rId5"/>
              <a:stretch>
                <a:fillRect/>
              </a:stretch>
            </p:blipFill>
            <p:spPr>
              <a:xfrm>
                <a:off x="3505200" y="3352800"/>
                <a:ext cx="1308100" cy="1178371"/>
              </a:xfrm>
              <a:prstGeom prst="rect">
                <a:avLst/>
              </a:prstGeom>
            </p:spPr>
          </p:pic>
          <p:pic>
            <p:nvPicPr>
              <p:cNvPr id="46" name="Picture 45"/>
              <p:cNvPicPr>
                <a:picLocks noChangeAspect="1"/>
              </p:cNvPicPr>
              <p:nvPr/>
            </p:nvPicPr>
            <p:blipFill>
              <a:blip r:embed="rId4"/>
              <a:stretch>
                <a:fillRect/>
              </a:stretch>
            </p:blipFill>
            <p:spPr>
              <a:xfrm>
                <a:off x="3505200" y="4724400"/>
                <a:ext cx="1308100" cy="1178371"/>
              </a:xfrm>
              <a:prstGeom prst="rect">
                <a:avLst/>
              </a:prstGeom>
            </p:spPr>
          </p:pic>
          <p:cxnSp>
            <p:nvCxnSpPr>
              <p:cNvPr id="49" name="Straight Connector 48"/>
              <p:cNvCxnSpPr/>
              <p:nvPr/>
            </p:nvCxnSpPr>
            <p:spPr>
              <a:xfrm flipH="1">
                <a:off x="1981200" y="742950"/>
                <a:ext cx="16002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2590800" y="2114550"/>
                <a:ext cx="9906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2590800" y="3486150"/>
                <a:ext cx="9144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2611967" y="4864100"/>
                <a:ext cx="8932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flipV="1">
                <a:off x="2578100" y="736600"/>
                <a:ext cx="29633" cy="41275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2539998" y="694266"/>
                <a:ext cx="76200" cy="76200"/>
              </a:xfrm>
              <a:prstGeom prst="ellipse">
                <a:avLst/>
              </a:prstGeom>
              <a:solidFill>
                <a:schemeClr val="tx1"/>
              </a:solidFill>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Oval 64"/>
              <p:cNvSpPr/>
              <p:nvPr/>
            </p:nvSpPr>
            <p:spPr>
              <a:xfrm>
                <a:off x="2552703" y="2070099"/>
                <a:ext cx="76200" cy="76200"/>
              </a:xfrm>
              <a:prstGeom prst="ellipse">
                <a:avLst/>
              </a:prstGeom>
              <a:solidFill>
                <a:schemeClr val="tx1"/>
              </a:solidFill>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Oval 65"/>
              <p:cNvSpPr/>
              <p:nvPr/>
            </p:nvSpPr>
            <p:spPr>
              <a:xfrm>
                <a:off x="2561169" y="3445938"/>
                <a:ext cx="76200" cy="76200"/>
              </a:xfrm>
              <a:prstGeom prst="ellipse">
                <a:avLst/>
              </a:prstGeom>
              <a:solidFill>
                <a:schemeClr val="tx1"/>
              </a:solidFill>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TextBox 68"/>
              <p:cNvSpPr txBox="1"/>
              <p:nvPr/>
            </p:nvSpPr>
            <p:spPr>
              <a:xfrm>
                <a:off x="3276600" y="990600"/>
                <a:ext cx="300082" cy="369332"/>
              </a:xfrm>
              <a:prstGeom prst="rect">
                <a:avLst/>
              </a:prstGeom>
              <a:noFill/>
            </p:spPr>
            <p:txBody>
              <a:bodyPr wrap="none" rtlCol="0">
                <a:spAutoFit/>
              </a:bodyPr>
              <a:lstStyle/>
              <a:p>
                <a:r>
                  <a:rPr lang="en-US" sz="1800" dirty="0" smtClean="0"/>
                  <a:t>1</a:t>
                </a:r>
                <a:endParaRPr lang="en-US" sz="1800" dirty="0"/>
              </a:p>
            </p:txBody>
          </p:sp>
          <p:sp>
            <p:nvSpPr>
              <p:cNvPr id="70" name="TextBox 69"/>
              <p:cNvSpPr txBox="1"/>
              <p:nvPr/>
            </p:nvSpPr>
            <p:spPr>
              <a:xfrm>
                <a:off x="3276600" y="2362200"/>
                <a:ext cx="300082" cy="369332"/>
              </a:xfrm>
              <a:prstGeom prst="rect">
                <a:avLst/>
              </a:prstGeom>
              <a:noFill/>
            </p:spPr>
            <p:txBody>
              <a:bodyPr wrap="none" rtlCol="0">
                <a:spAutoFit/>
              </a:bodyPr>
              <a:lstStyle/>
              <a:p>
                <a:r>
                  <a:rPr lang="en-US" sz="1800" dirty="0" smtClean="0"/>
                  <a:t>1</a:t>
                </a:r>
                <a:endParaRPr lang="en-US" sz="1800" dirty="0"/>
              </a:p>
            </p:txBody>
          </p:sp>
          <p:sp>
            <p:nvSpPr>
              <p:cNvPr id="71" name="TextBox 70"/>
              <p:cNvSpPr txBox="1"/>
              <p:nvPr/>
            </p:nvSpPr>
            <p:spPr>
              <a:xfrm>
                <a:off x="3276600" y="3733800"/>
                <a:ext cx="300082" cy="369332"/>
              </a:xfrm>
              <a:prstGeom prst="rect">
                <a:avLst/>
              </a:prstGeom>
              <a:noFill/>
            </p:spPr>
            <p:txBody>
              <a:bodyPr wrap="none" rtlCol="0">
                <a:spAutoFit/>
              </a:bodyPr>
              <a:lstStyle/>
              <a:p>
                <a:r>
                  <a:rPr lang="en-US" sz="1800" dirty="0" smtClean="0"/>
                  <a:t>1</a:t>
                </a:r>
                <a:endParaRPr lang="en-US" sz="1800" dirty="0"/>
              </a:p>
            </p:txBody>
          </p:sp>
          <p:sp>
            <p:nvSpPr>
              <p:cNvPr id="72" name="TextBox 71"/>
              <p:cNvSpPr txBox="1"/>
              <p:nvPr/>
            </p:nvSpPr>
            <p:spPr>
              <a:xfrm>
                <a:off x="3276600" y="5105400"/>
                <a:ext cx="300082" cy="369332"/>
              </a:xfrm>
              <a:prstGeom prst="rect">
                <a:avLst/>
              </a:prstGeom>
              <a:noFill/>
            </p:spPr>
            <p:txBody>
              <a:bodyPr wrap="none" rtlCol="0">
                <a:spAutoFit/>
              </a:bodyPr>
              <a:lstStyle/>
              <a:p>
                <a:r>
                  <a:rPr lang="en-US" sz="1800" dirty="0" smtClean="0"/>
                  <a:t>1</a:t>
                </a:r>
                <a:endParaRPr lang="en-US" sz="1800" dirty="0"/>
              </a:p>
            </p:txBody>
          </p:sp>
          <p:cxnSp>
            <p:nvCxnSpPr>
              <p:cNvPr id="73" name="Straight Connector 72"/>
              <p:cNvCxnSpPr/>
              <p:nvPr/>
            </p:nvCxnSpPr>
            <p:spPr>
              <a:xfrm flipH="1">
                <a:off x="1981200" y="1682750"/>
                <a:ext cx="1515532"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a:off x="2887132" y="3054350"/>
                <a:ext cx="6096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2887132" y="4425950"/>
                <a:ext cx="6096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2908300" y="5803900"/>
                <a:ext cx="588432"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H="1" flipV="1">
                <a:off x="2874432" y="1676400"/>
                <a:ext cx="29633" cy="41275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Oval 81"/>
              <p:cNvSpPr/>
              <p:nvPr/>
            </p:nvSpPr>
            <p:spPr>
              <a:xfrm>
                <a:off x="2836336" y="1640414"/>
                <a:ext cx="76200" cy="76200"/>
              </a:xfrm>
              <a:prstGeom prst="ellipse">
                <a:avLst/>
              </a:prstGeom>
              <a:solidFill>
                <a:schemeClr val="tx1"/>
              </a:solidFill>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Oval 82"/>
              <p:cNvSpPr/>
              <p:nvPr/>
            </p:nvSpPr>
            <p:spPr>
              <a:xfrm>
                <a:off x="2849041" y="3016247"/>
                <a:ext cx="76200" cy="76200"/>
              </a:xfrm>
              <a:prstGeom prst="ellipse">
                <a:avLst/>
              </a:prstGeom>
              <a:solidFill>
                <a:schemeClr val="tx1"/>
              </a:solidFill>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Oval 83"/>
              <p:cNvSpPr/>
              <p:nvPr/>
            </p:nvSpPr>
            <p:spPr>
              <a:xfrm>
                <a:off x="2857507" y="4392086"/>
                <a:ext cx="76200" cy="76200"/>
              </a:xfrm>
              <a:prstGeom prst="ellipse">
                <a:avLst/>
              </a:prstGeom>
              <a:solidFill>
                <a:schemeClr val="tx1"/>
              </a:solidFill>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85" name="Straight Connector 84"/>
              <p:cNvCxnSpPr/>
              <p:nvPr/>
            </p:nvCxnSpPr>
            <p:spPr>
              <a:xfrm flipH="1" flipV="1">
                <a:off x="4749799" y="1198035"/>
                <a:ext cx="29633" cy="41275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4724400" y="3251196"/>
                <a:ext cx="76200" cy="76200"/>
              </a:xfrm>
              <a:prstGeom prst="ellipse">
                <a:avLst/>
              </a:prstGeom>
              <a:solidFill>
                <a:schemeClr val="tx1"/>
              </a:solidFill>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1" name="Straight Arrow Connector 90"/>
              <p:cNvCxnSpPr/>
              <p:nvPr/>
            </p:nvCxnSpPr>
            <p:spPr>
              <a:xfrm>
                <a:off x="4792133" y="3293534"/>
                <a:ext cx="533400" cy="0"/>
              </a:xfrm>
              <a:prstGeom prst="straightConnector1">
                <a:avLst/>
              </a:prstGeom>
              <a:ln w="635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1459585" y="495300"/>
                <a:ext cx="597815" cy="400110"/>
              </a:xfrm>
              <a:prstGeom prst="rect">
                <a:avLst/>
              </a:prstGeom>
              <a:noFill/>
            </p:spPr>
            <p:txBody>
              <a:bodyPr wrap="none" rtlCol="0">
                <a:spAutoFit/>
              </a:bodyPr>
              <a:lstStyle/>
              <a:p>
                <a:r>
                  <a:rPr lang="en-US" sz="2000" dirty="0" smtClean="0"/>
                  <a:t>A</a:t>
                </a:r>
                <a:r>
                  <a:rPr lang="en-US" sz="2000" baseline="-25000" dirty="0" smtClean="0"/>
                  <a:t>4-0</a:t>
                </a:r>
                <a:endParaRPr lang="en-US" sz="2000" baseline="-25000" dirty="0"/>
              </a:p>
            </p:txBody>
          </p:sp>
          <p:sp>
            <p:nvSpPr>
              <p:cNvPr id="94" name="TextBox 93"/>
              <p:cNvSpPr txBox="1"/>
              <p:nvPr/>
            </p:nvSpPr>
            <p:spPr>
              <a:xfrm>
                <a:off x="5334000" y="3060700"/>
                <a:ext cx="684803" cy="400110"/>
              </a:xfrm>
              <a:prstGeom prst="rect">
                <a:avLst/>
              </a:prstGeom>
              <a:noFill/>
            </p:spPr>
            <p:txBody>
              <a:bodyPr wrap="none" rtlCol="0">
                <a:spAutoFit/>
              </a:bodyPr>
              <a:lstStyle/>
              <a:p>
                <a:r>
                  <a:rPr lang="en-US" sz="2000" dirty="0" smtClean="0"/>
                  <a:t>Data</a:t>
                </a:r>
                <a:endParaRPr lang="en-US" sz="2000" baseline="-25000" dirty="0"/>
              </a:p>
            </p:txBody>
          </p:sp>
          <p:graphicFrame>
            <p:nvGraphicFramePr>
              <p:cNvPr id="95" name="Object 94"/>
              <p:cNvGraphicFramePr>
                <a:graphicFrameLocks noChangeAspect="1"/>
              </p:cNvGraphicFramePr>
              <p:nvPr>
                <p:extLst>
                  <p:ext uri="{D42A27DB-BD31-4B8C-83A1-F6EECF244321}">
                    <p14:modId xmlns:p14="http://schemas.microsoft.com/office/powerpoint/2010/main" val="3122902957"/>
                  </p:ext>
                </p:extLst>
              </p:nvPr>
            </p:nvGraphicFramePr>
            <p:xfrm>
              <a:off x="1600200" y="1524000"/>
              <a:ext cx="368300" cy="279400"/>
            </p:xfrm>
            <a:graphic>
              <a:graphicData uri="http://schemas.openxmlformats.org/presentationml/2006/ole">
                <mc:AlternateContent xmlns:mc="http://schemas.openxmlformats.org/markup-compatibility/2006">
                  <mc:Choice xmlns:v="urn:schemas-microsoft-com:vml" Requires="v">
                    <p:oleObj spid="_x0000_s4133" name="Equation" r:id="rId6" imgW="368300" imgH="279400" progId="Equation.3">
                      <p:embed/>
                    </p:oleObj>
                  </mc:Choice>
                  <mc:Fallback>
                    <p:oleObj name="Equation" r:id="rId6" imgW="368300" imgH="279400" progId="Equation.3">
                      <p:embed/>
                      <p:pic>
                        <p:nvPicPr>
                          <p:cNvPr id="0" name=""/>
                          <p:cNvPicPr/>
                          <p:nvPr/>
                        </p:nvPicPr>
                        <p:blipFill>
                          <a:blip r:embed="rId7"/>
                          <a:stretch>
                            <a:fillRect/>
                          </a:stretch>
                        </p:blipFill>
                        <p:spPr>
                          <a:xfrm>
                            <a:off x="1600200" y="1524000"/>
                            <a:ext cx="368300" cy="279400"/>
                          </a:xfrm>
                          <a:prstGeom prst="rect">
                            <a:avLst/>
                          </a:prstGeom>
                        </p:spPr>
                      </p:pic>
                    </p:oleObj>
                  </mc:Fallback>
                </mc:AlternateContent>
              </a:graphicData>
            </a:graphic>
          </p:graphicFrame>
        </p:grpSp>
        <p:grpSp>
          <p:nvGrpSpPr>
            <p:cNvPr id="102" name="Group 101"/>
            <p:cNvGrpSpPr/>
            <p:nvPr/>
          </p:nvGrpSpPr>
          <p:grpSpPr>
            <a:xfrm>
              <a:off x="1828800" y="3124200"/>
              <a:ext cx="939800" cy="833854"/>
              <a:chOff x="1270000" y="4724400"/>
              <a:chExt cx="939800" cy="833854"/>
            </a:xfrm>
          </p:grpSpPr>
          <p:cxnSp>
            <p:nvCxnSpPr>
              <p:cNvPr id="98" name="Straight Arrow Connector 97"/>
              <p:cNvCxnSpPr/>
              <p:nvPr/>
            </p:nvCxnSpPr>
            <p:spPr>
              <a:xfrm>
                <a:off x="1828800" y="4953000"/>
                <a:ext cx="381000" cy="0"/>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1828800" y="5410200"/>
                <a:ext cx="381000" cy="0"/>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1295400" y="4724400"/>
                <a:ext cx="605909" cy="369332"/>
              </a:xfrm>
              <a:prstGeom prst="rect">
                <a:avLst/>
              </a:prstGeom>
              <a:noFill/>
            </p:spPr>
            <p:txBody>
              <a:bodyPr wrap="none" rtlCol="0">
                <a:spAutoFit/>
              </a:bodyPr>
              <a:lstStyle/>
              <a:p>
                <a:r>
                  <a:rPr lang="en-US" sz="1800" i="1" dirty="0" smtClean="0"/>
                  <a:t>V</a:t>
                </a:r>
                <a:r>
                  <a:rPr lang="en-US" sz="1800" i="1" baseline="-25000" dirty="0" smtClean="0"/>
                  <a:t>DD</a:t>
                </a:r>
                <a:endParaRPr lang="en-US" sz="1800" i="1" baseline="-25000" dirty="0"/>
              </a:p>
            </p:txBody>
          </p:sp>
          <p:sp>
            <p:nvSpPr>
              <p:cNvPr id="101" name="TextBox 100"/>
              <p:cNvSpPr txBox="1"/>
              <p:nvPr/>
            </p:nvSpPr>
            <p:spPr>
              <a:xfrm>
                <a:off x="1270000" y="5219700"/>
                <a:ext cx="685204" cy="338554"/>
              </a:xfrm>
              <a:prstGeom prst="rect">
                <a:avLst/>
              </a:prstGeom>
              <a:noFill/>
            </p:spPr>
            <p:txBody>
              <a:bodyPr wrap="none" rtlCol="0">
                <a:spAutoFit/>
              </a:bodyPr>
              <a:lstStyle/>
              <a:p>
                <a:r>
                  <a:rPr lang="en-US" sz="1600" i="1" dirty="0" smtClean="0"/>
                  <a:t>GND</a:t>
                </a:r>
                <a:endParaRPr lang="en-US" sz="1600" i="1" dirty="0"/>
              </a:p>
            </p:txBody>
          </p:sp>
        </p:grpSp>
        <p:sp>
          <p:nvSpPr>
            <p:cNvPr id="105" name="TextBox 104"/>
            <p:cNvSpPr txBox="1"/>
            <p:nvPr/>
          </p:nvSpPr>
          <p:spPr>
            <a:xfrm>
              <a:off x="5791200" y="3429000"/>
              <a:ext cx="287258" cy="338554"/>
            </a:xfrm>
            <a:prstGeom prst="rect">
              <a:avLst/>
            </a:prstGeom>
            <a:noFill/>
          </p:spPr>
          <p:txBody>
            <a:bodyPr wrap="none" rtlCol="0">
              <a:spAutoFit/>
            </a:bodyPr>
            <a:lstStyle/>
            <a:p>
              <a:r>
                <a:rPr lang="en-US" sz="1600" dirty="0" smtClean="0"/>
                <a:t>4</a:t>
              </a:r>
              <a:endParaRPr lang="en-US" sz="1600" dirty="0"/>
            </a:p>
          </p:txBody>
        </p:sp>
      </p:grpSp>
    </p:spTree>
    <p:extLst>
      <p:ext uri="{BB962C8B-B14F-4D97-AF65-F5344CB8AC3E}">
        <p14:creationId xmlns:p14="http://schemas.microsoft.com/office/powerpoint/2010/main" val="423673901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65</a:t>
            </a:fld>
            <a:endParaRPr lang="en-US"/>
          </a:p>
        </p:txBody>
      </p:sp>
      <p:sp>
        <p:nvSpPr>
          <p:cNvPr id="47" name="TextBox 46"/>
          <p:cNvSpPr txBox="1"/>
          <p:nvPr/>
        </p:nvSpPr>
        <p:spPr>
          <a:xfrm>
            <a:off x="533400" y="228600"/>
            <a:ext cx="954107" cy="461665"/>
          </a:xfrm>
          <a:prstGeom prst="rect">
            <a:avLst/>
          </a:prstGeom>
          <a:noFill/>
        </p:spPr>
        <p:txBody>
          <a:bodyPr wrap="none" rtlCol="0">
            <a:spAutoFit/>
          </a:bodyPr>
          <a:lstStyle/>
          <a:p>
            <a:r>
              <a:rPr lang="en-US" dirty="0" smtClean="0"/>
              <a:t>128x1</a:t>
            </a:r>
            <a:endParaRPr lang="en-US" dirty="0"/>
          </a:p>
        </p:txBody>
      </p:sp>
      <p:grpSp>
        <p:nvGrpSpPr>
          <p:cNvPr id="12" name="Group 11"/>
          <p:cNvGrpSpPr/>
          <p:nvPr/>
        </p:nvGrpSpPr>
        <p:grpSpPr>
          <a:xfrm>
            <a:off x="1295400" y="1752600"/>
            <a:ext cx="939800" cy="833854"/>
            <a:chOff x="6705600" y="723900"/>
            <a:chExt cx="939800" cy="833854"/>
          </a:xfrm>
        </p:grpSpPr>
        <p:cxnSp>
          <p:nvCxnSpPr>
            <p:cNvPr id="48" name="Straight Arrow Connector 47"/>
            <p:cNvCxnSpPr/>
            <p:nvPr/>
          </p:nvCxnSpPr>
          <p:spPr>
            <a:xfrm>
              <a:off x="7264400" y="952500"/>
              <a:ext cx="381000" cy="0"/>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7264400" y="1409700"/>
              <a:ext cx="381000" cy="0"/>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6731000" y="723900"/>
              <a:ext cx="605909" cy="369332"/>
            </a:xfrm>
            <a:prstGeom prst="rect">
              <a:avLst/>
            </a:prstGeom>
            <a:noFill/>
          </p:spPr>
          <p:txBody>
            <a:bodyPr wrap="none" rtlCol="0">
              <a:spAutoFit/>
            </a:bodyPr>
            <a:lstStyle/>
            <a:p>
              <a:r>
                <a:rPr lang="en-US" sz="1800" i="1" dirty="0" smtClean="0"/>
                <a:t>V</a:t>
              </a:r>
              <a:r>
                <a:rPr lang="en-US" sz="1800" i="1" baseline="-25000" dirty="0" smtClean="0"/>
                <a:t>DD</a:t>
              </a:r>
              <a:endParaRPr lang="en-US" sz="1800" i="1" baseline="-25000" dirty="0"/>
            </a:p>
          </p:txBody>
        </p:sp>
        <p:sp>
          <p:nvSpPr>
            <p:cNvPr id="55" name="TextBox 54"/>
            <p:cNvSpPr txBox="1"/>
            <p:nvPr/>
          </p:nvSpPr>
          <p:spPr>
            <a:xfrm>
              <a:off x="6705600" y="1219200"/>
              <a:ext cx="685204" cy="338554"/>
            </a:xfrm>
            <a:prstGeom prst="rect">
              <a:avLst/>
            </a:prstGeom>
            <a:noFill/>
          </p:spPr>
          <p:txBody>
            <a:bodyPr wrap="none" rtlCol="0">
              <a:spAutoFit/>
            </a:bodyPr>
            <a:lstStyle/>
            <a:p>
              <a:r>
                <a:rPr lang="en-US" sz="1600" i="1" dirty="0" smtClean="0"/>
                <a:t>GND</a:t>
              </a:r>
              <a:endParaRPr lang="en-US" sz="1600" i="1" dirty="0"/>
            </a:p>
          </p:txBody>
        </p:sp>
      </p:grpSp>
      <p:pic>
        <p:nvPicPr>
          <p:cNvPr id="43" name="Picture 42"/>
          <p:cNvPicPr>
            <a:picLocks noChangeAspect="1"/>
          </p:cNvPicPr>
          <p:nvPr/>
        </p:nvPicPr>
        <p:blipFill>
          <a:blip r:embed="rId4"/>
          <a:stretch>
            <a:fillRect/>
          </a:stretch>
        </p:blipFill>
        <p:spPr>
          <a:xfrm>
            <a:off x="4953997" y="762000"/>
            <a:ext cx="1308100" cy="1178371"/>
          </a:xfrm>
          <a:prstGeom prst="rect">
            <a:avLst/>
          </a:prstGeom>
        </p:spPr>
      </p:pic>
      <p:pic>
        <p:nvPicPr>
          <p:cNvPr id="44" name="Picture 43"/>
          <p:cNvPicPr>
            <a:picLocks noChangeAspect="1"/>
          </p:cNvPicPr>
          <p:nvPr/>
        </p:nvPicPr>
        <p:blipFill>
          <a:blip r:embed="rId5"/>
          <a:stretch>
            <a:fillRect/>
          </a:stretch>
        </p:blipFill>
        <p:spPr>
          <a:xfrm>
            <a:off x="4953997" y="2133600"/>
            <a:ext cx="1308100" cy="1178371"/>
          </a:xfrm>
          <a:prstGeom prst="rect">
            <a:avLst/>
          </a:prstGeom>
        </p:spPr>
      </p:pic>
      <p:pic>
        <p:nvPicPr>
          <p:cNvPr id="45" name="Picture 44"/>
          <p:cNvPicPr>
            <a:picLocks noChangeAspect="1"/>
          </p:cNvPicPr>
          <p:nvPr/>
        </p:nvPicPr>
        <p:blipFill>
          <a:blip r:embed="rId6"/>
          <a:stretch>
            <a:fillRect/>
          </a:stretch>
        </p:blipFill>
        <p:spPr>
          <a:xfrm>
            <a:off x="4953997" y="3505200"/>
            <a:ext cx="1308100" cy="1178371"/>
          </a:xfrm>
          <a:prstGeom prst="rect">
            <a:avLst/>
          </a:prstGeom>
        </p:spPr>
      </p:pic>
      <p:pic>
        <p:nvPicPr>
          <p:cNvPr id="46" name="Picture 45"/>
          <p:cNvPicPr>
            <a:picLocks noChangeAspect="1"/>
          </p:cNvPicPr>
          <p:nvPr/>
        </p:nvPicPr>
        <p:blipFill>
          <a:blip r:embed="rId5"/>
          <a:stretch>
            <a:fillRect/>
          </a:stretch>
        </p:blipFill>
        <p:spPr>
          <a:xfrm>
            <a:off x="4953997" y="4876800"/>
            <a:ext cx="1308100" cy="1178371"/>
          </a:xfrm>
          <a:prstGeom prst="rect">
            <a:avLst/>
          </a:prstGeom>
        </p:spPr>
      </p:pic>
      <p:cxnSp>
        <p:nvCxnSpPr>
          <p:cNvPr id="49" name="Straight Connector 48"/>
          <p:cNvCxnSpPr/>
          <p:nvPr/>
        </p:nvCxnSpPr>
        <p:spPr>
          <a:xfrm flipH="1">
            <a:off x="3429997" y="895350"/>
            <a:ext cx="16002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4039597" y="2266950"/>
            <a:ext cx="9906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4039597" y="3638550"/>
            <a:ext cx="9144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4060764" y="5016500"/>
            <a:ext cx="89323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flipV="1">
            <a:off x="4026897" y="889000"/>
            <a:ext cx="29633" cy="41275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3988795" y="846666"/>
            <a:ext cx="76200" cy="76200"/>
          </a:xfrm>
          <a:prstGeom prst="ellipse">
            <a:avLst/>
          </a:prstGeom>
          <a:solidFill>
            <a:schemeClr val="tx1"/>
          </a:solidFill>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Oval 64"/>
          <p:cNvSpPr/>
          <p:nvPr/>
        </p:nvSpPr>
        <p:spPr>
          <a:xfrm>
            <a:off x="4001500" y="2222499"/>
            <a:ext cx="76200" cy="76200"/>
          </a:xfrm>
          <a:prstGeom prst="ellipse">
            <a:avLst/>
          </a:prstGeom>
          <a:solidFill>
            <a:schemeClr val="tx1"/>
          </a:solidFill>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Oval 65"/>
          <p:cNvSpPr/>
          <p:nvPr/>
        </p:nvSpPr>
        <p:spPr>
          <a:xfrm>
            <a:off x="4009966" y="3598338"/>
            <a:ext cx="76200" cy="76200"/>
          </a:xfrm>
          <a:prstGeom prst="ellipse">
            <a:avLst/>
          </a:prstGeom>
          <a:solidFill>
            <a:schemeClr val="tx1"/>
          </a:solidFill>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3" name="Straight Connector 72"/>
          <p:cNvCxnSpPr/>
          <p:nvPr/>
        </p:nvCxnSpPr>
        <p:spPr>
          <a:xfrm flipH="1">
            <a:off x="3670382" y="1352551"/>
            <a:ext cx="12751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a:off x="3670382" y="2724151"/>
            <a:ext cx="12751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3670382" y="4095751"/>
            <a:ext cx="12751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3670382" y="5473701"/>
            <a:ext cx="12751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flipV="1">
            <a:off x="6198596" y="1350435"/>
            <a:ext cx="29633" cy="41275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6173197" y="3403596"/>
            <a:ext cx="76200" cy="76200"/>
          </a:xfrm>
          <a:prstGeom prst="ellipse">
            <a:avLst/>
          </a:prstGeom>
          <a:solidFill>
            <a:schemeClr val="tx1"/>
          </a:solidFill>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1" name="Straight Arrow Connector 90"/>
          <p:cNvCxnSpPr/>
          <p:nvPr/>
        </p:nvCxnSpPr>
        <p:spPr>
          <a:xfrm>
            <a:off x="6240930" y="3445934"/>
            <a:ext cx="533400" cy="0"/>
          </a:xfrm>
          <a:prstGeom prst="straightConnector1">
            <a:avLst/>
          </a:prstGeom>
          <a:ln w="635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2908382" y="647700"/>
            <a:ext cx="597815" cy="400110"/>
          </a:xfrm>
          <a:prstGeom prst="rect">
            <a:avLst/>
          </a:prstGeom>
          <a:noFill/>
        </p:spPr>
        <p:txBody>
          <a:bodyPr wrap="none" rtlCol="0">
            <a:spAutoFit/>
          </a:bodyPr>
          <a:lstStyle/>
          <a:p>
            <a:r>
              <a:rPr lang="en-US" sz="2000" dirty="0" smtClean="0"/>
              <a:t>A</a:t>
            </a:r>
            <a:r>
              <a:rPr lang="en-US" sz="2000" baseline="-25000" dirty="0" smtClean="0"/>
              <a:t>4-0</a:t>
            </a:r>
            <a:endParaRPr lang="en-US" sz="2000" baseline="-25000" dirty="0"/>
          </a:p>
        </p:txBody>
      </p:sp>
      <p:sp>
        <p:nvSpPr>
          <p:cNvPr id="94" name="TextBox 93"/>
          <p:cNvSpPr txBox="1"/>
          <p:nvPr/>
        </p:nvSpPr>
        <p:spPr>
          <a:xfrm>
            <a:off x="6782797" y="3213100"/>
            <a:ext cx="684803" cy="400110"/>
          </a:xfrm>
          <a:prstGeom prst="rect">
            <a:avLst/>
          </a:prstGeom>
          <a:noFill/>
        </p:spPr>
        <p:txBody>
          <a:bodyPr wrap="none" rtlCol="0">
            <a:spAutoFit/>
          </a:bodyPr>
          <a:lstStyle/>
          <a:p>
            <a:r>
              <a:rPr lang="en-US" sz="2000" dirty="0" smtClean="0"/>
              <a:t>Data</a:t>
            </a:r>
            <a:endParaRPr lang="en-US" sz="2000" baseline="-25000" dirty="0"/>
          </a:p>
        </p:txBody>
      </p:sp>
      <p:sp>
        <p:nvSpPr>
          <p:cNvPr id="7" name="Trapezoid 6"/>
          <p:cNvSpPr/>
          <p:nvPr/>
        </p:nvSpPr>
        <p:spPr>
          <a:xfrm rot="16200000" flipH="1">
            <a:off x="1104982" y="3213101"/>
            <a:ext cx="4648200" cy="457200"/>
          </a:xfrm>
          <a:prstGeom prst="trapezoid">
            <a:avLst>
              <a:gd name="adj" fmla="val 121667"/>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smtClean="0"/>
              <a:t>D e c o d e r</a:t>
            </a:r>
            <a:endParaRPr lang="en-US" sz="2000" dirty="0"/>
          </a:p>
        </p:txBody>
      </p:sp>
      <p:sp>
        <p:nvSpPr>
          <p:cNvPr id="57" name="TextBox 56"/>
          <p:cNvSpPr txBox="1"/>
          <p:nvPr/>
        </p:nvSpPr>
        <p:spPr>
          <a:xfrm>
            <a:off x="2209800" y="3124200"/>
            <a:ext cx="597815" cy="400110"/>
          </a:xfrm>
          <a:prstGeom prst="rect">
            <a:avLst/>
          </a:prstGeom>
          <a:noFill/>
        </p:spPr>
        <p:txBody>
          <a:bodyPr wrap="none" rtlCol="0">
            <a:spAutoFit/>
          </a:bodyPr>
          <a:lstStyle/>
          <a:p>
            <a:r>
              <a:rPr lang="en-US" sz="2000" dirty="0" smtClean="0"/>
              <a:t>A</a:t>
            </a:r>
            <a:r>
              <a:rPr lang="en-US" sz="2000" baseline="-25000" dirty="0" smtClean="0"/>
              <a:t>6-5</a:t>
            </a:r>
            <a:endParaRPr lang="en-US" sz="2000" baseline="-25000" dirty="0"/>
          </a:p>
        </p:txBody>
      </p:sp>
      <p:grpSp>
        <p:nvGrpSpPr>
          <p:cNvPr id="2" name="Group 1"/>
          <p:cNvGrpSpPr/>
          <p:nvPr/>
        </p:nvGrpSpPr>
        <p:grpSpPr>
          <a:xfrm rot="5400000">
            <a:off x="2971800" y="3124200"/>
            <a:ext cx="76200" cy="381000"/>
            <a:chOff x="3327482" y="5435600"/>
            <a:chExt cx="76200" cy="381000"/>
          </a:xfrm>
        </p:grpSpPr>
        <p:cxnSp>
          <p:nvCxnSpPr>
            <p:cNvPr id="60" name="Straight Connector 59"/>
            <p:cNvCxnSpPr/>
            <p:nvPr/>
          </p:nvCxnSpPr>
          <p:spPr>
            <a:xfrm>
              <a:off x="3327482" y="5594350"/>
              <a:ext cx="76200" cy="1524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365582" y="5435600"/>
              <a:ext cx="0" cy="381000"/>
            </a:xfrm>
            <a:prstGeom prst="straightConnector1">
              <a:avLst/>
            </a:prstGeom>
            <a:ln w="63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61" name="TextBox 60"/>
          <p:cNvSpPr txBox="1"/>
          <p:nvPr/>
        </p:nvSpPr>
        <p:spPr>
          <a:xfrm>
            <a:off x="3441782" y="1155701"/>
            <a:ext cx="287258" cy="338554"/>
          </a:xfrm>
          <a:prstGeom prst="rect">
            <a:avLst/>
          </a:prstGeom>
          <a:noFill/>
        </p:spPr>
        <p:txBody>
          <a:bodyPr wrap="none" rtlCol="0">
            <a:spAutoFit/>
          </a:bodyPr>
          <a:lstStyle/>
          <a:p>
            <a:r>
              <a:rPr lang="en-US" sz="1600" dirty="0" smtClean="0"/>
              <a:t>3</a:t>
            </a:r>
            <a:endParaRPr lang="en-US" sz="1600" dirty="0"/>
          </a:p>
        </p:txBody>
      </p:sp>
      <p:sp>
        <p:nvSpPr>
          <p:cNvPr id="62" name="TextBox 61"/>
          <p:cNvSpPr txBox="1"/>
          <p:nvPr/>
        </p:nvSpPr>
        <p:spPr>
          <a:xfrm>
            <a:off x="3441782" y="2552701"/>
            <a:ext cx="287258" cy="338554"/>
          </a:xfrm>
          <a:prstGeom prst="rect">
            <a:avLst/>
          </a:prstGeom>
          <a:noFill/>
        </p:spPr>
        <p:txBody>
          <a:bodyPr wrap="none" rtlCol="0">
            <a:spAutoFit/>
          </a:bodyPr>
          <a:lstStyle/>
          <a:p>
            <a:r>
              <a:rPr lang="en-US" sz="1600" dirty="0" smtClean="0"/>
              <a:t>2</a:t>
            </a:r>
            <a:endParaRPr lang="en-US" sz="1600" dirty="0"/>
          </a:p>
        </p:txBody>
      </p:sp>
      <p:sp>
        <p:nvSpPr>
          <p:cNvPr id="63" name="TextBox 62"/>
          <p:cNvSpPr txBox="1"/>
          <p:nvPr/>
        </p:nvSpPr>
        <p:spPr>
          <a:xfrm>
            <a:off x="3441782" y="3911601"/>
            <a:ext cx="287258" cy="338554"/>
          </a:xfrm>
          <a:prstGeom prst="rect">
            <a:avLst/>
          </a:prstGeom>
          <a:noFill/>
        </p:spPr>
        <p:txBody>
          <a:bodyPr wrap="none" rtlCol="0">
            <a:spAutoFit/>
          </a:bodyPr>
          <a:lstStyle/>
          <a:p>
            <a:r>
              <a:rPr lang="en-US" sz="1600" dirty="0" smtClean="0"/>
              <a:t>1</a:t>
            </a:r>
            <a:endParaRPr lang="en-US" sz="1600" dirty="0"/>
          </a:p>
        </p:txBody>
      </p:sp>
      <p:sp>
        <p:nvSpPr>
          <p:cNvPr id="67" name="TextBox 66"/>
          <p:cNvSpPr txBox="1"/>
          <p:nvPr/>
        </p:nvSpPr>
        <p:spPr>
          <a:xfrm>
            <a:off x="3441782" y="5308601"/>
            <a:ext cx="287258" cy="338554"/>
          </a:xfrm>
          <a:prstGeom prst="rect">
            <a:avLst/>
          </a:prstGeom>
          <a:noFill/>
        </p:spPr>
        <p:txBody>
          <a:bodyPr wrap="none" rtlCol="0">
            <a:spAutoFit/>
          </a:bodyPr>
          <a:lstStyle/>
          <a:p>
            <a:r>
              <a:rPr lang="en-US" sz="1600" dirty="0" smtClean="0"/>
              <a:t>0</a:t>
            </a:r>
            <a:endParaRPr lang="en-US" sz="1600" dirty="0"/>
          </a:p>
        </p:txBody>
      </p:sp>
      <p:graphicFrame>
        <p:nvGraphicFramePr>
          <p:cNvPr id="68" name="Object 67"/>
          <p:cNvGraphicFramePr>
            <a:graphicFrameLocks noChangeAspect="1"/>
          </p:cNvGraphicFramePr>
          <p:nvPr>
            <p:extLst>
              <p:ext uri="{D42A27DB-BD31-4B8C-83A1-F6EECF244321}">
                <p14:modId xmlns:p14="http://schemas.microsoft.com/office/powerpoint/2010/main" val="2717052375"/>
              </p:ext>
            </p:extLst>
          </p:nvPr>
        </p:nvGraphicFramePr>
        <p:xfrm>
          <a:off x="2286000" y="6096000"/>
          <a:ext cx="368300" cy="279400"/>
        </p:xfrm>
        <a:graphic>
          <a:graphicData uri="http://schemas.openxmlformats.org/presentationml/2006/ole">
            <mc:AlternateContent xmlns:mc="http://schemas.openxmlformats.org/markup-compatibility/2006">
              <mc:Choice xmlns:v="urn:schemas-microsoft-com:vml" Requires="v">
                <p:oleObj spid="_x0000_s5157" name="Equation" r:id="rId7" imgW="368300" imgH="279400" progId="Equation.3">
                  <p:embed/>
                </p:oleObj>
              </mc:Choice>
              <mc:Fallback>
                <p:oleObj name="Equation" r:id="rId7" imgW="368300" imgH="279400" progId="Equation.3">
                  <p:embed/>
                  <p:pic>
                    <p:nvPicPr>
                      <p:cNvPr id="0" name=""/>
                      <p:cNvPicPr/>
                      <p:nvPr/>
                    </p:nvPicPr>
                    <p:blipFill>
                      <a:blip r:embed="rId8"/>
                      <a:stretch>
                        <a:fillRect/>
                      </a:stretch>
                    </p:blipFill>
                    <p:spPr>
                      <a:xfrm>
                        <a:off x="2286000" y="6096000"/>
                        <a:ext cx="368300" cy="279400"/>
                      </a:xfrm>
                      <a:prstGeom prst="rect">
                        <a:avLst/>
                      </a:prstGeom>
                    </p:spPr>
                  </p:pic>
                </p:oleObj>
              </mc:Fallback>
            </mc:AlternateContent>
          </a:graphicData>
        </a:graphic>
      </p:graphicFrame>
      <p:cxnSp>
        <p:nvCxnSpPr>
          <p:cNvPr id="78" name="Straight Connector 77"/>
          <p:cNvCxnSpPr/>
          <p:nvPr/>
        </p:nvCxnSpPr>
        <p:spPr>
          <a:xfrm flipH="1" flipV="1">
            <a:off x="4953000" y="1828800"/>
            <a:ext cx="29633" cy="41275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H="1">
            <a:off x="4584700" y="5943600"/>
            <a:ext cx="381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84700" y="5943600"/>
            <a:ext cx="0" cy="3810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2679700" y="6324600"/>
            <a:ext cx="1905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Oval 81"/>
          <p:cNvSpPr/>
          <p:nvPr/>
        </p:nvSpPr>
        <p:spPr>
          <a:xfrm>
            <a:off x="4927596" y="3166524"/>
            <a:ext cx="76200" cy="76200"/>
          </a:xfrm>
          <a:prstGeom prst="ellipse">
            <a:avLst/>
          </a:prstGeom>
          <a:solidFill>
            <a:schemeClr val="tx1"/>
          </a:solidFill>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Oval 82"/>
          <p:cNvSpPr/>
          <p:nvPr/>
        </p:nvSpPr>
        <p:spPr>
          <a:xfrm>
            <a:off x="4940301" y="4542357"/>
            <a:ext cx="76200" cy="76200"/>
          </a:xfrm>
          <a:prstGeom prst="ellipse">
            <a:avLst/>
          </a:prstGeom>
          <a:solidFill>
            <a:schemeClr val="tx1"/>
          </a:solidFill>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Oval 83"/>
          <p:cNvSpPr/>
          <p:nvPr/>
        </p:nvSpPr>
        <p:spPr>
          <a:xfrm>
            <a:off x="4948767" y="5918196"/>
            <a:ext cx="76200" cy="76200"/>
          </a:xfrm>
          <a:prstGeom prst="ellipse">
            <a:avLst/>
          </a:prstGeom>
          <a:solidFill>
            <a:schemeClr val="tx1"/>
          </a:solidFill>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472288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66</a:t>
            </a:fld>
            <a:endParaRPr lang="en-US"/>
          </a:p>
        </p:txBody>
      </p:sp>
      <p:sp>
        <p:nvSpPr>
          <p:cNvPr id="3" name="TextBox 2"/>
          <p:cNvSpPr txBox="1"/>
          <p:nvPr/>
        </p:nvSpPr>
        <p:spPr>
          <a:xfrm>
            <a:off x="609600" y="533400"/>
            <a:ext cx="2176046" cy="461665"/>
          </a:xfrm>
          <a:prstGeom prst="rect">
            <a:avLst/>
          </a:prstGeom>
          <a:noFill/>
        </p:spPr>
        <p:txBody>
          <a:bodyPr wrap="none" rtlCol="0">
            <a:spAutoFit/>
          </a:bodyPr>
          <a:lstStyle/>
          <a:p>
            <a:r>
              <a:rPr lang="en-US" dirty="0" smtClean="0"/>
              <a:t>128x4: Exercise</a:t>
            </a:r>
            <a:endParaRPr lang="en-US" dirty="0"/>
          </a:p>
        </p:txBody>
      </p:sp>
      <p:sp>
        <p:nvSpPr>
          <p:cNvPr id="4" name="TextBox 3"/>
          <p:cNvSpPr txBox="1"/>
          <p:nvPr/>
        </p:nvSpPr>
        <p:spPr>
          <a:xfrm>
            <a:off x="609600" y="1676400"/>
            <a:ext cx="7879681" cy="461665"/>
          </a:xfrm>
          <a:prstGeom prst="rect">
            <a:avLst/>
          </a:prstGeom>
          <a:noFill/>
        </p:spPr>
        <p:txBody>
          <a:bodyPr wrap="none" rtlCol="0">
            <a:spAutoFit/>
          </a:bodyPr>
          <a:lstStyle/>
          <a:p>
            <a:r>
              <a:rPr lang="en-US" dirty="0" smtClean="0"/>
              <a:t>(See Fig. 8.10 for a larger example of a static memory system)</a:t>
            </a:r>
            <a:endParaRPr lang="en-US" dirty="0"/>
          </a:p>
        </p:txBody>
      </p:sp>
    </p:spTree>
    <p:extLst>
      <p:ext uri="{BB962C8B-B14F-4D97-AF65-F5344CB8AC3E}">
        <p14:creationId xmlns:p14="http://schemas.microsoft.com/office/powerpoint/2010/main" val="185835016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CA" dirty="0" smtClean="0">
                <a:latin typeface="Calibri" charset="0"/>
              </a:rPr>
              <a:t>Dynamic </a:t>
            </a:r>
            <a:r>
              <a:rPr lang="en-CA" dirty="0">
                <a:latin typeface="Calibri" charset="0"/>
              </a:rPr>
              <a:t>RAM Chips</a:t>
            </a:r>
          </a:p>
        </p:txBody>
      </p:sp>
      <p:sp>
        <p:nvSpPr>
          <p:cNvPr id="18435" name="Content Placeholder 2"/>
          <p:cNvSpPr>
            <a:spLocks noGrp="1"/>
          </p:cNvSpPr>
          <p:nvPr>
            <p:ph idx="1"/>
          </p:nvPr>
        </p:nvSpPr>
        <p:spPr/>
        <p:txBody>
          <a:bodyPr/>
          <a:lstStyle/>
          <a:p>
            <a:pPr eaLnBrk="1" hangingPunct="1">
              <a:lnSpc>
                <a:spcPct val="90000"/>
              </a:lnSpc>
            </a:pPr>
            <a:r>
              <a:rPr lang="en-CA" dirty="0">
                <a:latin typeface="Calibri" charset="0"/>
              </a:rPr>
              <a:t>Consider 32M </a:t>
            </a:r>
            <a:r>
              <a:rPr lang="en-CA" dirty="0">
                <a:latin typeface="Calibri" charset="0"/>
                <a:cs typeface="Calibri" charset="0"/>
                <a:sym typeface="Symbol" charset="0"/>
              </a:rPr>
              <a:t></a:t>
            </a:r>
            <a:r>
              <a:rPr lang="en-CA" dirty="0">
                <a:latin typeface="Calibri" charset="0"/>
              </a:rPr>
              <a:t> 8 chip with 16K </a:t>
            </a:r>
            <a:r>
              <a:rPr lang="en-CA" dirty="0">
                <a:latin typeface="Calibri" charset="0"/>
                <a:cs typeface="Calibri" charset="0"/>
                <a:sym typeface="Symbol" charset="0"/>
              </a:rPr>
              <a:t></a:t>
            </a:r>
            <a:r>
              <a:rPr lang="en-CA" dirty="0">
                <a:latin typeface="Calibri" charset="0"/>
              </a:rPr>
              <a:t> 2</a:t>
            </a:r>
            <a:r>
              <a:rPr lang="en-CA" dirty="0" smtClean="0">
                <a:latin typeface="Calibri" charset="0"/>
              </a:rPr>
              <a:t>K </a:t>
            </a:r>
            <a:r>
              <a:rPr lang="en-CA" dirty="0">
                <a:latin typeface="Calibri" charset="0"/>
              </a:rPr>
              <a:t>array</a:t>
            </a:r>
          </a:p>
          <a:p>
            <a:pPr eaLnBrk="1" hangingPunct="1">
              <a:lnSpc>
                <a:spcPct val="90000"/>
              </a:lnSpc>
            </a:pPr>
            <a:r>
              <a:rPr lang="en-CA" dirty="0">
                <a:latin typeface="Calibri" charset="0"/>
              </a:rPr>
              <a:t>16,384 cells per row organized as 2048 bytes</a:t>
            </a:r>
          </a:p>
          <a:p>
            <a:pPr eaLnBrk="1" hangingPunct="1">
              <a:lnSpc>
                <a:spcPct val="90000"/>
              </a:lnSpc>
            </a:pPr>
            <a:r>
              <a:rPr lang="en-CA" dirty="0">
                <a:latin typeface="Calibri" charset="0"/>
              </a:rPr>
              <a:t>14 bits to select row, 11 bits for byte in row</a:t>
            </a:r>
          </a:p>
          <a:p>
            <a:pPr eaLnBrk="1" hangingPunct="1">
              <a:lnSpc>
                <a:spcPct val="90000"/>
              </a:lnSpc>
            </a:pPr>
            <a:r>
              <a:rPr lang="en-CA" dirty="0">
                <a:latin typeface="Calibri" charset="0"/>
              </a:rPr>
              <a:t>Use </a:t>
            </a:r>
            <a:r>
              <a:rPr lang="en-CA" i="1" dirty="0">
                <a:latin typeface="Calibri" charset="0"/>
              </a:rPr>
              <a:t>multiplexing</a:t>
            </a:r>
            <a:r>
              <a:rPr lang="en-CA" dirty="0">
                <a:latin typeface="Calibri" charset="0"/>
              </a:rPr>
              <a:t> of row/column on same pins</a:t>
            </a:r>
            <a:endParaRPr lang="en-CA" i="1" dirty="0">
              <a:latin typeface="Calibri" charset="0"/>
            </a:endParaRPr>
          </a:p>
          <a:p>
            <a:pPr eaLnBrk="1" hangingPunct="1">
              <a:lnSpc>
                <a:spcPct val="90000"/>
              </a:lnSpc>
            </a:pPr>
            <a:r>
              <a:rPr lang="en-CA" dirty="0">
                <a:latin typeface="Calibri" charset="0"/>
              </a:rPr>
              <a:t>Row/column </a:t>
            </a:r>
            <a:r>
              <a:rPr lang="en-CA" i="1" dirty="0">
                <a:latin typeface="Calibri" charset="0"/>
              </a:rPr>
              <a:t>address latches</a:t>
            </a:r>
            <a:r>
              <a:rPr lang="en-CA" dirty="0">
                <a:latin typeface="Calibri" charset="0"/>
              </a:rPr>
              <a:t> capture bits</a:t>
            </a:r>
          </a:p>
          <a:p>
            <a:pPr eaLnBrk="1" hangingPunct="1">
              <a:lnSpc>
                <a:spcPct val="90000"/>
              </a:lnSpc>
            </a:pPr>
            <a:r>
              <a:rPr lang="en-CA" dirty="0">
                <a:latin typeface="Calibri" charset="0"/>
              </a:rPr>
              <a:t>Row/column </a:t>
            </a:r>
            <a:r>
              <a:rPr lang="en-CA" i="1" dirty="0">
                <a:latin typeface="Calibri" charset="0"/>
              </a:rPr>
              <a:t>address strobe signals</a:t>
            </a:r>
            <a:r>
              <a:rPr lang="en-CA" dirty="0">
                <a:latin typeface="Calibri" charset="0"/>
              </a:rPr>
              <a:t> for timing (asserted low with row/column address bit</a:t>
            </a:r>
            <a:r>
              <a:rPr lang="en-CA" i="1" dirty="0">
                <a:latin typeface="Calibri" charset="0"/>
              </a:rPr>
              <a:t>s)</a:t>
            </a:r>
          </a:p>
          <a:p>
            <a:pPr eaLnBrk="1" hangingPunct="1">
              <a:lnSpc>
                <a:spcPct val="90000"/>
              </a:lnSpc>
            </a:pPr>
            <a:r>
              <a:rPr lang="en-CA" dirty="0">
                <a:solidFill>
                  <a:srgbClr val="0000FF"/>
                </a:solidFill>
                <a:latin typeface="Calibri" charset="0"/>
              </a:rPr>
              <a:t>Asynchronous</a:t>
            </a:r>
            <a:r>
              <a:rPr lang="en-CA" dirty="0">
                <a:latin typeface="Calibri" charset="0"/>
              </a:rPr>
              <a:t> </a:t>
            </a:r>
            <a:r>
              <a:rPr lang="en-CA" dirty="0">
                <a:solidFill>
                  <a:srgbClr val="0000FF"/>
                </a:solidFill>
                <a:latin typeface="Calibri" charset="0"/>
              </a:rPr>
              <a:t>DRAMs</a:t>
            </a:r>
            <a:r>
              <a:rPr lang="en-CA" dirty="0">
                <a:latin typeface="Calibri" charset="0"/>
              </a:rPr>
              <a:t>: delay-based access, external controller refreshes rows periodically</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67</a:t>
            </a:fld>
            <a:endParaRPr lang="en-US"/>
          </a:p>
        </p:txBody>
      </p:sp>
    </p:spTree>
    <p:extLst>
      <p:ext uri="{BB962C8B-B14F-4D97-AF65-F5344CB8AC3E}">
        <p14:creationId xmlns:p14="http://schemas.microsoft.com/office/powerpoint/2010/main" val="1350635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g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4663"/>
            <a:ext cx="8570913"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68</a:t>
            </a:fld>
            <a:endParaRPr lang="en-US"/>
          </a:p>
        </p:txBody>
      </p:sp>
    </p:spTree>
    <p:extLst>
      <p:ext uri="{BB962C8B-B14F-4D97-AF65-F5344CB8AC3E}">
        <p14:creationId xmlns:p14="http://schemas.microsoft.com/office/powerpoint/2010/main" val="1209044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Read on your own: </a:t>
            </a:r>
            <a:endParaRPr lang="en-US" dirty="0"/>
          </a:p>
        </p:txBody>
      </p:sp>
      <p:sp>
        <p:nvSpPr>
          <p:cNvPr id="7" name="Content Placeholder 6"/>
          <p:cNvSpPr>
            <a:spLocks noGrp="1"/>
          </p:cNvSpPr>
          <p:nvPr>
            <p:ph idx="1"/>
          </p:nvPr>
        </p:nvSpPr>
        <p:spPr/>
        <p:txBody>
          <a:bodyPr/>
          <a:lstStyle/>
          <a:p>
            <a:r>
              <a:rPr lang="en-US" dirty="0" smtClean="0"/>
              <a:t>Fast Page Mode</a:t>
            </a:r>
          </a:p>
          <a:p>
            <a:r>
              <a:rPr lang="en-US" dirty="0" smtClean="0"/>
              <a:t>SRAM, DRAM, SDRAM</a:t>
            </a:r>
          </a:p>
          <a:p>
            <a:r>
              <a:rPr lang="en-US" dirty="0" smtClean="0"/>
              <a:t>Double Data-Rate (DDR) SDRAMs</a:t>
            </a:r>
          </a:p>
          <a:p>
            <a:r>
              <a:rPr lang="en-US" dirty="0" smtClean="0"/>
              <a:t>Dynamic Memory Systems</a:t>
            </a:r>
          </a:p>
          <a:p>
            <a:r>
              <a:rPr lang="en-US" dirty="0" smtClean="0"/>
              <a:t>Memory Controller</a:t>
            </a:r>
          </a:p>
          <a:p>
            <a:r>
              <a:rPr lang="en-US" dirty="0" smtClean="0"/>
              <a:t>ROM, PROM, EPROM, and Flash</a:t>
            </a:r>
          </a:p>
          <a:p>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69</a:t>
            </a:fld>
            <a:endParaRPr lang="en-US"/>
          </a:p>
        </p:txBody>
      </p:sp>
    </p:spTree>
    <p:extLst>
      <p:ext uri="{BB962C8B-B14F-4D97-AF65-F5344CB8AC3E}">
        <p14:creationId xmlns:p14="http://schemas.microsoft.com/office/powerpoint/2010/main" val="21872718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Quick Review: Memory Hierarchy</a:t>
            </a:r>
            <a:endParaRPr lang="en-US" dirty="0"/>
          </a:p>
        </p:txBody>
      </p:sp>
      <p:sp>
        <p:nvSpPr>
          <p:cNvPr id="3" name="Content Placeholder 2"/>
          <p:cNvSpPr>
            <a:spLocks noGrp="1"/>
          </p:cNvSpPr>
          <p:nvPr>
            <p:ph idx="1"/>
          </p:nvPr>
        </p:nvSpPr>
        <p:spPr/>
        <p:txBody>
          <a:bodyPr>
            <a:normAutofit/>
          </a:bodyPr>
          <a:lstStyle/>
          <a:p>
            <a:r>
              <a:rPr lang="en-US" dirty="0" smtClean="0"/>
              <a:t>Memory Hierarchy: Registers, Caches, Main, Disk (upper to lower)</a:t>
            </a:r>
          </a:p>
          <a:p>
            <a:r>
              <a:rPr lang="en-US" dirty="0" smtClean="0"/>
              <a:t>Upper levels </a:t>
            </a:r>
            <a:r>
              <a:rPr lang="en-US" dirty="0" smtClean="0">
                <a:solidFill>
                  <a:srgbClr val="FF0000"/>
                </a:solidFill>
              </a:rPr>
              <a:t>faster</a:t>
            </a:r>
            <a:r>
              <a:rPr lang="en-US" dirty="0" smtClean="0"/>
              <a:t>, costlier</a:t>
            </a:r>
          </a:p>
          <a:p>
            <a:r>
              <a:rPr lang="en-US" dirty="0" smtClean="0"/>
              <a:t>Lower levels </a:t>
            </a:r>
            <a:r>
              <a:rPr lang="en-US" dirty="0" smtClean="0">
                <a:solidFill>
                  <a:srgbClr val="FF0000"/>
                </a:solidFill>
              </a:rPr>
              <a:t>larger</a:t>
            </a:r>
            <a:r>
              <a:rPr lang="en-US" dirty="0" smtClean="0"/>
              <a:t> in capacity</a:t>
            </a:r>
          </a:p>
          <a:p>
            <a:r>
              <a:rPr lang="en-US" dirty="0" smtClean="0"/>
              <a:t>Design Goal: Strive for access time of the highest level for the capacity available at the lowest level</a:t>
            </a:r>
          </a:p>
          <a:p>
            <a:r>
              <a:rPr lang="en-US" dirty="0" smtClean="0"/>
              <a:t>Made possible because of </a:t>
            </a:r>
            <a:r>
              <a:rPr lang="en-US" i="1" dirty="0" smtClean="0">
                <a:solidFill>
                  <a:srgbClr val="FF0000"/>
                </a:solidFill>
              </a:rPr>
              <a:t>locality of instruction and data references </a:t>
            </a:r>
            <a:r>
              <a:rPr lang="en-US" dirty="0" smtClean="0"/>
              <a:t>to memory</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90652FBA-184E-4167-8F61-56E572780823}" type="slidenum">
              <a:rPr lang="en-US" smtClean="0"/>
              <a:pPr/>
              <a:t>7</a:t>
            </a:fld>
            <a:endParaRPr lang="en-US"/>
          </a:p>
        </p:txBody>
      </p:sp>
    </p:spTree>
    <p:extLst>
      <p:ext uri="{BB962C8B-B14F-4D97-AF65-F5344CB8AC3E}">
        <p14:creationId xmlns:p14="http://schemas.microsoft.com/office/powerpoint/2010/main" val="2036655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CA">
                <a:latin typeface="Calibri" charset="0"/>
              </a:rPr>
              <a:t>Concluding Remarks</a:t>
            </a:r>
          </a:p>
        </p:txBody>
      </p:sp>
      <p:sp>
        <p:nvSpPr>
          <p:cNvPr id="77827" name="Content Placeholder 2"/>
          <p:cNvSpPr>
            <a:spLocks noGrp="1"/>
          </p:cNvSpPr>
          <p:nvPr>
            <p:ph idx="1"/>
          </p:nvPr>
        </p:nvSpPr>
        <p:spPr/>
        <p:txBody>
          <a:bodyPr>
            <a:normAutofit lnSpcReduction="10000"/>
          </a:bodyPr>
          <a:lstStyle/>
          <a:p>
            <a:pPr eaLnBrk="1" hangingPunct="1"/>
            <a:r>
              <a:rPr lang="en-CA">
                <a:latin typeface="Calibri" charset="0"/>
              </a:rPr>
              <a:t>Memory hierarchy is an important concept</a:t>
            </a:r>
          </a:p>
          <a:p>
            <a:pPr eaLnBrk="1" hangingPunct="1"/>
            <a:r>
              <a:rPr lang="en-CA">
                <a:latin typeface="Calibri" charset="0"/>
              </a:rPr>
              <a:t>Considers speed/capacity/cost issues and also reflects awareness of locality of reference</a:t>
            </a:r>
          </a:p>
          <a:p>
            <a:pPr eaLnBrk="1" hangingPunct="1"/>
            <a:r>
              <a:rPr lang="en-CA">
                <a:latin typeface="Calibri" charset="0"/>
              </a:rPr>
              <a:t>Leads to caches and virtual memory </a:t>
            </a:r>
          </a:p>
          <a:p>
            <a:pPr eaLnBrk="1" hangingPunct="1"/>
            <a:r>
              <a:rPr lang="en-CA">
                <a:latin typeface="Calibri" charset="0"/>
              </a:rPr>
              <a:t>Semiconductor memory chips have a common internal organization, differing in cell design</a:t>
            </a:r>
          </a:p>
          <a:p>
            <a:pPr eaLnBrk="1" hangingPunct="1"/>
            <a:r>
              <a:rPr lang="en-CA">
                <a:latin typeface="Calibri" charset="0"/>
              </a:rPr>
              <a:t>Importance of block transfers for efficiency</a:t>
            </a:r>
          </a:p>
          <a:p>
            <a:pPr eaLnBrk="1" hangingPunct="1"/>
            <a:r>
              <a:rPr lang="en-CA">
                <a:latin typeface="Calibri" charset="0"/>
              </a:rPr>
              <a:t>Magnetic &amp; optical disks for secondary storage</a:t>
            </a:r>
          </a:p>
        </p:txBody>
      </p:sp>
      <p:sp>
        <p:nvSpPr>
          <p:cNvPr id="2" name="Slide Number Placeholder 1"/>
          <p:cNvSpPr>
            <a:spLocks noGrp="1"/>
          </p:cNvSpPr>
          <p:nvPr>
            <p:ph type="sldNum" sz="quarter" idx="12"/>
          </p:nvPr>
        </p:nvSpPr>
        <p:spPr/>
        <p:txBody>
          <a:bodyPr/>
          <a:lstStyle/>
          <a:p>
            <a:fld id="{55A3783C-F089-C440-8C35-195B993F31D5}" type="slidenum">
              <a:rPr lang="en-US" smtClean="0"/>
              <a:t>70</a:t>
            </a:fld>
            <a:endParaRPr lang="en-US"/>
          </a:p>
        </p:txBody>
      </p:sp>
    </p:spTree>
    <p:extLst>
      <p:ext uri="{BB962C8B-B14F-4D97-AF65-F5344CB8AC3E}">
        <p14:creationId xmlns:p14="http://schemas.microsoft.com/office/powerpoint/2010/main" val="310039517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Summary of Cache Memory</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497456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Concepts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Motivation: Growing gap between processor and memory speeds (</a:t>
            </a:r>
            <a:r>
              <a:rPr lang="en-US" i="1" dirty="0" smtClean="0"/>
              <a:t>Memory Wall</a:t>
            </a:r>
            <a:r>
              <a:rPr lang="en-US" dirty="0" smtClean="0"/>
              <a:t>)</a:t>
            </a:r>
          </a:p>
          <a:p>
            <a:r>
              <a:rPr lang="en-US" dirty="0" smtClean="0"/>
              <a:t>Smaller the memory faster it is, hence memory hierarchy is created: L1, L2, L3, Main, Disk.</a:t>
            </a:r>
          </a:p>
          <a:p>
            <a:pPr lvl="1"/>
            <a:r>
              <a:rPr lang="en-US" dirty="0" smtClean="0"/>
              <a:t>Access caches before main</a:t>
            </a:r>
          </a:p>
          <a:p>
            <a:pPr lvl="1"/>
            <a:r>
              <a:rPr lang="en-US" dirty="0" smtClean="0"/>
              <a:t>Access lower level cache before upper level</a:t>
            </a:r>
          </a:p>
          <a:p>
            <a:r>
              <a:rPr lang="en-US" dirty="0" smtClean="0"/>
              <a:t>Reason it works: Temporal and spatial locality of accessed in program execution</a:t>
            </a:r>
          </a:p>
          <a:p>
            <a:r>
              <a:rPr lang="en-US" dirty="0" smtClean="0"/>
              <a:t>An access can be </a:t>
            </a:r>
            <a:r>
              <a:rPr lang="en-US" i="1" dirty="0" smtClean="0"/>
              <a:t>read </a:t>
            </a:r>
            <a:r>
              <a:rPr lang="en-US" dirty="0" smtClean="0"/>
              <a:t>or </a:t>
            </a:r>
            <a:r>
              <a:rPr lang="en-US" i="1" dirty="0" smtClean="0"/>
              <a:t>write, </a:t>
            </a:r>
            <a:r>
              <a:rPr lang="en-US" dirty="0" smtClean="0"/>
              <a:t>either can result in a </a:t>
            </a:r>
            <a:r>
              <a:rPr lang="en-US" i="1" dirty="0" smtClean="0"/>
              <a:t>hit</a:t>
            </a:r>
            <a:r>
              <a:rPr lang="en-US" dirty="0" smtClean="0"/>
              <a:t> or a </a:t>
            </a:r>
            <a:r>
              <a:rPr lang="en-US" i="1" dirty="0" smtClean="0"/>
              <a:t>miss</a:t>
            </a:r>
            <a:r>
              <a:rPr lang="en-US" dirty="0" smtClean="0"/>
              <a:t>.</a:t>
            </a:r>
          </a:p>
          <a:p>
            <a:pPr marL="0" indent="0">
              <a:buNone/>
            </a:pPr>
            <a:endParaRPr lang="en-US" dirty="0" smtClean="0"/>
          </a:p>
          <a:p>
            <a:endParaRPr lang="en-US" dirty="0"/>
          </a:p>
        </p:txBody>
      </p:sp>
    </p:spTree>
    <p:extLst>
      <p:ext uri="{BB962C8B-B14F-4D97-AF65-F5344CB8AC3E}">
        <p14:creationId xmlns:p14="http://schemas.microsoft.com/office/powerpoint/2010/main" val="358580458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Reads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Hits are easy: Just access the item</a:t>
            </a:r>
          </a:p>
          <a:p>
            <a:r>
              <a:rPr lang="en-US" dirty="0"/>
              <a:t>R</a:t>
            </a:r>
            <a:r>
              <a:rPr lang="en-US" dirty="0" smtClean="0"/>
              <a:t>ead miss requires accessing higher level to retrieve the block that </a:t>
            </a:r>
            <a:r>
              <a:rPr lang="en-US" i="1" dirty="0" smtClean="0"/>
              <a:t>contains </a:t>
            </a:r>
            <a:r>
              <a:rPr lang="en-US" dirty="0" smtClean="0"/>
              <a:t>the item to be accessed.</a:t>
            </a:r>
          </a:p>
          <a:p>
            <a:pPr lvl="1"/>
            <a:r>
              <a:rPr lang="en-US" dirty="0" smtClean="0"/>
              <a:t>Require </a:t>
            </a:r>
            <a:r>
              <a:rPr lang="en-US" i="1" dirty="0" smtClean="0"/>
              <a:t>placement </a:t>
            </a:r>
            <a:r>
              <a:rPr lang="en-US" dirty="0" smtClean="0"/>
              <a:t>and </a:t>
            </a:r>
            <a:r>
              <a:rPr lang="en-US" i="1" dirty="0" smtClean="0"/>
              <a:t>replacement </a:t>
            </a:r>
            <a:r>
              <a:rPr lang="en-US" dirty="0" smtClean="0"/>
              <a:t>schemes</a:t>
            </a:r>
          </a:p>
          <a:p>
            <a:r>
              <a:rPr lang="en-US" i="1" dirty="0" smtClean="0"/>
              <a:t>Placement</a:t>
            </a:r>
            <a:r>
              <a:rPr lang="en-US" dirty="0" smtClean="0"/>
              <a:t>: Where to place the block in cache (mapping function)</a:t>
            </a:r>
          </a:p>
          <a:p>
            <a:r>
              <a:rPr lang="en-US" i="1" dirty="0" smtClean="0"/>
              <a:t>Replacement</a:t>
            </a:r>
            <a:r>
              <a:rPr lang="en-US" dirty="0" smtClean="0"/>
              <a:t>: kicks in only if (a) there is a choice in placement </a:t>
            </a:r>
            <a:r>
              <a:rPr lang="en-US" b="1" dirty="0" smtClean="0"/>
              <a:t>and </a:t>
            </a:r>
            <a:r>
              <a:rPr lang="en-US" dirty="0" smtClean="0"/>
              <a:t>(b)</a:t>
            </a:r>
            <a:r>
              <a:rPr lang="en-US" b="1" dirty="0" smtClean="0"/>
              <a:t> </a:t>
            </a:r>
            <a:r>
              <a:rPr lang="en-US" dirty="0" smtClean="0"/>
              <a:t>if the incoming block would </a:t>
            </a:r>
            <a:r>
              <a:rPr lang="en-US" i="1" dirty="0" smtClean="0"/>
              <a:t>overwrite </a:t>
            </a:r>
            <a:r>
              <a:rPr lang="en-US" dirty="0" smtClean="0"/>
              <a:t>an already placed block.</a:t>
            </a:r>
          </a:p>
          <a:p>
            <a:r>
              <a:rPr lang="en-US" dirty="0" smtClean="0"/>
              <a:t>Recency of access used as the criterion for replacement – requires extra bits to keep track of dynamic accesses to the block.</a:t>
            </a:r>
          </a:p>
          <a:p>
            <a:endParaRPr lang="en-US" dirty="0"/>
          </a:p>
        </p:txBody>
      </p:sp>
    </p:spTree>
    <p:extLst>
      <p:ext uri="{BB962C8B-B14F-4D97-AF65-F5344CB8AC3E}">
        <p14:creationId xmlns:p14="http://schemas.microsoft.com/office/powerpoint/2010/main" val="152113318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Two design options: </a:t>
            </a:r>
            <a:r>
              <a:rPr lang="en-US" i="1" dirty="0" smtClean="0"/>
              <a:t>write-through </a:t>
            </a:r>
            <a:r>
              <a:rPr lang="en-US" dirty="0" smtClean="0"/>
              <a:t>and </a:t>
            </a:r>
            <a:r>
              <a:rPr lang="en-US" i="1" dirty="0" smtClean="0"/>
              <a:t>write-back.</a:t>
            </a:r>
          </a:p>
          <a:p>
            <a:r>
              <a:rPr lang="en-US" dirty="0" smtClean="0"/>
              <a:t>Write hit: means block already in cache so write the field within it. </a:t>
            </a:r>
          </a:p>
          <a:p>
            <a:pPr lvl="1"/>
            <a:r>
              <a:rPr lang="en-US" dirty="0" smtClean="0"/>
              <a:t>Also write to higher levels for write-through, </a:t>
            </a:r>
          </a:p>
          <a:p>
            <a:pPr lvl="1"/>
            <a:r>
              <a:rPr lang="en-US" dirty="0" smtClean="0"/>
              <a:t>Otherwise, set the </a:t>
            </a:r>
            <a:r>
              <a:rPr lang="en-US" i="1" dirty="0" smtClean="0"/>
              <a:t>dirty </a:t>
            </a:r>
            <a:r>
              <a:rPr lang="en-US" dirty="0" smtClean="0"/>
              <a:t>for write-back</a:t>
            </a:r>
          </a:p>
          <a:p>
            <a:r>
              <a:rPr lang="en-US" dirty="0" smtClean="0"/>
              <a:t>Write miss: </a:t>
            </a:r>
          </a:p>
          <a:p>
            <a:pPr lvl="1"/>
            <a:r>
              <a:rPr lang="en-US" dirty="0" smtClean="0"/>
              <a:t>Just write the upper level and not the cache for write through</a:t>
            </a:r>
          </a:p>
          <a:p>
            <a:pPr lvl="1"/>
            <a:r>
              <a:rPr lang="en-US" dirty="0" smtClean="0"/>
              <a:t>Otherwise, read the block first and then write</a:t>
            </a:r>
          </a:p>
          <a:p>
            <a:pPr lvl="1"/>
            <a:endParaRPr lang="en-US" dirty="0" smtClean="0"/>
          </a:p>
        </p:txBody>
      </p:sp>
    </p:spTree>
    <p:extLst>
      <p:ext uri="{BB962C8B-B14F-4D97-AF65-F5344CB8AC3E}">
        <p14:creationId xmlns:p14="http://schemas.microsoft.com/office/powerpoint/2010/main" val="3258286295"/>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Summary of Cache Memory </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75</a:t>
            </a:fld>
            <a:endParaRPr lang="en-US"/>
          </a:p>
        </p:txBody>
      </p:sp>
    </p:spTree>
    <p:extLst>
      <p:ext uri="{BB962C8B-B14F-4D97-AF65-F5344CB8AC3E}">
        <p14:creationId xmlns:p14="http://schemas.microsoft.com/office/powerpoint/2010/main" val="22014313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Translation with Caches</a:t>
            </a:r>
            <a:endParaRPr lang="en-US" dirty="0"/>
          </a:p>
        </p:txBody>
      </p:sp>
      <p:pic>
        <p:nvPicPr>
          <p:cNvPr id="10" name="Picture 9"/>
          <p:cNvPicPr>
            <a:picLocks noChangeAspect="1"/>
          </p:cNvPicPr>
          <p:nvPr/>
        </p:nvPicPr>
        <p:blipFill>
          <a:blip r:embed="rId3"/>
          <a:stretch>
            <a:fillRect/>
          </a:stretch>
        </p:blipFill>
        <p:spPr>
          <a:xfrm>
            <a:off x="1905000" y="1676399"/>
            <a:ext cx="5105400" cy="4674278"/>
          </a:xfrm>
          <a:prstGeom prst="rect">
            <a:avLst/>
          </a:prstGeom>
        </p:spPr>
      </p:pic>
      <p:sp>
        <p:nvSpPr>
          <p:cNvPr id="12" name="Slide Number Placeholder 11"/>
          <p:cNvSpPr>
            <a:spLocks noGrp="1"/>
          </p:cNvSpPr>
          <p:nvPr>
            <p:ph type="sldNum" sz="quarter" idx="12"/>
          </p:nvPr>
        </p:nvSpPr>
        <p:spPr/>
        <p:txBody>
          <a:bodyPr/>
          <a:lstStyle/>
          <a:p>
            <a:pPr>
              <a:defRPr/>
            </a:pPr>
            <a:fld id="{1B87F03E-4105-4E1D-B5F9-E249E5F2AD8D}" type="slidenum">
              <a:rPr lang="en-US" smtClean="0"/>
              <a:pPr>
                <a:defRPr/>
              </a:pPr>
              <a:t>76</a:t>
            </a:fld>
            <a:endParaRPr lang="en-US"/>
          </a:p>
        </p:txBody>
      </p:sp>
      <p:sp>
        <p:nvSpPr>
          <p:cNvPr id="3" name="Oval 2"/>
          <p:cNvSpPr/>
          <p:nvPr/>
        </p:nvSpPr>
        <p:spPr>
          <a:xfrm>
            <a:off x="2286000" y="3733800"/>
            <a:ext cx="3124200" cy="1447800"/>
          </a:xfrm>
          <a:prstGeom prst="ellipse">
            <a:avLst/>
          </a:prstGeom>
          <a:ln w="38100" cmpd="sng">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619204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Mapping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Goal: Given a </a:t>
            </a:r>
            <a:r>
              <a:rPr lang="en-US" i="1" dirty="0" smtClean="0"/>
              <a:t>physical </a:t>
            </a:r>
            <a:r>
              <a:rPr lang="en-US" dirty="0" smtClean="0"/>
              <a:t>main-memory bloc address, determine where to access it in the cache.</a:t>
            </a:r>
          </a:p>
          <a:p>
            <a:r>
              <a:rPr lang="en-US" dirty="0" smtClean="0"/>
              <a:t>Elaboration: </a:t>
            </a:r>
          </a:p>
          <a:p>
            <a:pPr marL="971550" lvl="1" indent="-514350">
              <a:buFont typeface="+mj-lt"/>
              <a:buAutoNum type="arabicPeriod"/>
            </a:pPr>
            <a:r>
              <a:rPr lang="en-US" dirty="0" smtClean="0"/>
              <a:t>The mapping has to be many-to-one: multiple main memory blocks mapped to a cache block.</a:t>
            </a:r>
          </a:p>
          <a:p>
            <a:pPr marL="971550" lvl="1" indent="-514350">
              <a:buFont typeface="+mj-lt"/>
              <a:buAutoNum type="arabicPeriod"/>
            </a:pPr>
            <a:r>
              <a:rPr lang="en-US" dirty="0" smtClean="0"/>
              <a:t>All commonly used mapping schemes can be thought of as mapping the address to a </a:t>
            </a:r>
            <a:r>
              <a:rPr lang="en-US" i="1" dirty="0" smtClean="0"/>
              <a:t>set </a:t>
            </a:r>
            <a:r>
              <a:rPr lang="en-US" dirty="0" smtClean="0"/>
              <a:t>in the cache, where the set can hold </a:t>
            </a:r>
            <a:r>
              <a:rPr lang="en-US" i="1" dirty="0" smtClean="0"/>
              <a:t>k </a:t>
            </a:r>
            <a:r>
              <a:rPr lang="en-US" dirty="0" smtClean="0"/>
              <a:t>blocks for a </a:t>
            </a:r>
            <a:r>
              <a:rPr lang="en-US" b="1" i="1" dirty="0" smtClean="0"/>
              <a:t>k-way set associative </a:t>
            </a:r>
            <a:r>
              <a:rPr lang="en-US" b="1" dirty="0" smtClean="0"/>
              <a:t>cache. </a:t>
            </a:r>
            <a:r>
              <a:rPr lang="en-US" dirty="0" smtClean="0"/>
              <a:t>In case of a miss, the incoming block can be placed in </a:t>
            </a:r>
            <a:r>
              <a:rPr lang="en-US" i="1" dirty="0" smtClean="0"/>
              <a:t>any </a:t>
            </a:r>
            <a:r>
              <a:rPr lang="en-US" dirty="0" smtClean="0"/>
              <a:t>of the </a:t>
            </a:r>
            <a:r>
              <a:rPr lang="en-US" i="1" dirty="0" smtClean="0"/>
              <a:t>k </a:t>
            </a:r>
            <a:r>
              <a:rPr lang="en-US" dirty="0" smtClean="0"/>
              <a:t>blocks, the actual choice being determined by the </a:t>
            </a:r>
            <a:r>
              <a:rPr lang="en-US" i="1" dirty="0" smtClean="0"/>
              <a:t>replacement policy</a:t>
            </a:r>
            <a:r>
              <a:rPr lang="en-US" dirty="0" smtClean="0"/>
              <a:t>.</a:t>
            </a:r>
          </a:p>
          <a:p>
            <a:pPr marL="97155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77</a:t>
            </a:fld>
            <a:endParaRPr lang="en-US"/>
          </a:p>
        </p:txBody>
      </p:sp>
    </p:spTree>
    <p:extLst>
      <p:ext uri="{BB962C8B-B14F-4D97-AF65-F5344CB8AC3E}">
        <p14:creationId xmlns:p14="http://schemas.microsoft.com/office/powerpoint/2010/main" val="334433427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78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49041642"/>
              </p:ext>
            </p:extLst>
          </p:nvPr>
        </p:nvGraphicFramePr>
        <p:xfrm>
          <a:off x="1524000" y="1798320"/>
          <a:ext cx="6096000" cy="640080"/>
        </p:xfrm>
        <a:graphic>
          <a:graphicData uri="http://schemas.openxmlformats.org/drawingml/2006/table">
            <a:tbl>
              <a:tblPr firstRow="1" bandRow="1">
                <a:tableStyleId>{D7AC3CCA-C797-4891-BE02-D94E43425B78}</a:tableStyleId>
              </a:tblPr>
              <a:tblGrid>
                <a:gridCol w="2032000"/>
                <a:gridCol w="2768600"/>
                <a:gridCol w="1295400"/>
              </a:tblGrid>
              <a:tr h="370840">
                <a:tc>
                  <a:txBody>
                    <a:bodyPr/>
                    <a:lstStyle/>
                    <a:p>
                      <a:pPr algn="ctr"/>
                      <a:r>
                        <a:rPr lang="en-US" dirty="0" smtClean="0"/>
                        <a:t>Tag</a:t>
                      </a:r>
                      <a:endParaRPr lang="en-US" dirty="0"/>
                    </a:p>
                  </a:txBody>
                  <a:tcPr anchor="ctr"/>
                </a:tc>
                <a:tc>
                  <a:txBody>
                    <a:bodyPr/>
                    <a:lstStyle/>
                    <a:p>
                      <a:pPr algn="ctr"/>
                      <a:r>
                        <a:rPr lang="en-US" dirty="0" smtClean="0"/>
                        <a:t>Set #</a:t>
                      </a:r>
                      <a:endParaRPr lang="en-US" dirty="0"/>
                    </a:p>
                  </a:txBody>
                  <a:tcPr anchor="ctr"/>
                </a:tc>
                <a:tc>
                  <a:txBody>
                    <a:bodyPr/>
                    <a:lstStyle/>
                    <a:p>
                      <a:pPr algn="ctr"/>
                      <a:r>
                        <a:rPr lang="en-US" dirty="0" smtClean="0"/>
                        <a:t>Block</a:t>
                      </a:r>
                      <a:r>
                        <a:rPr lang="en-US" baseline="0" dirty="0" smtClean="0"/>
                        <a:t> </a:t>
                      </a:r>
                      <a:r>
                        <a:rPr lang="en-US" dirty="0" smtClean="0"/>
                        <a:t>Offset</a:t>
                      </a:r>
                      <a:endParaRPr lang="en-US" dirty="0"/>
                    </a:p>
                  </a:txBody>
                  <a:tcPr anchor="ctr"/>
                </a:tc>
              </a:tr>
            </a:tbl>
          </a:graphicData>
        </a:graphic>
      </p:graphicFrame>
      <p:grpSp>
        <p:nvGrpSpPr>
          <p:cNvPr id="14" name="Group 13"/>
          <p:cNvGrpSpPr/>
          <p:nvPr/>
        </p:nvGrpSpPr>
        <p:grpSpPr>
          <a:xfrm>
            <a:off x="1485900" y="1493520"/>
            <a:ext cx="6167358" cy="660400"/>
            <a:chOff x="1485900" y="1092200"/>
            <a:chExt cx="6167358" cy="660400"/>
          </a:xfrm>
        </p:grpSpPr>
        <p:cxnSp>
          <p:nvCxnSpPr>
            <p:cNvPr id="7" name="Straight Arrow Connector 6"/>
            <p:cNvCxnSpPr/>
            <p:nvPr/>
          </p:nvCxnSpPr>
          <p:spPr>
            <a:xfrm>
              <a:off x="3276600" y="1752600"/>
              <a:ext cx="533400" cy="0"/>
            </a:xfrm>
            <a:prstGeom prst="straightConnector1">
              <a:avLst/>
            </a:prstGeom>
            <a:ln w="635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366000" y="1109246"/>
              <a:ext cx="287258" cy="338554"/>
            </a:xfrm>
            <a:prstGeom prst="rect">
              <a:avLst/>
            </a:prstGeom>
            <a:noFill/>
          </p:spPr>
          <p:txBody>
            <a:bodyPr wrap="none" rtlCol="0">
              <a:spAutoFit/>
            </a:bodyPr>
            <a:lstStyle/>
            <a:p>
              <a:r>
                <a:rPr lang="en-US" sz="1600" dirty="0" smtClean="0"/>
                <a:t>0</a:t>
              </a:r>
              <a:endParaRPr lang="en-US" sz="1600" dirty="0"/>
            </a:p>
          </p:txBody>
        </p:sp>
        <p:sp>
          <p:nvSpPr>
            <p:cNvPr id="9" name="TextBox 8"/>
            <p:cNvSpPr txBox="1"/>
            <p:nvPr/>
          </p:nvSpPr>
          <p:spPr>
            <a:xfrm>
              <a:off x="6261100" y="1092200"/>
              <a:ext cx="287258" cy="338554"/>
            </a:xfrm>
            <a:prstGeom prst="rect">
              <a:avLst/>
            </a:prstGeom>
            <a:noFill/>
          </p:spPr>
          <p:txBody>
            <a:bodyPr wrap="none" rtlCol="0">
              <a:spAutoFit/>
            </a:bodyPr>
            <a:lstStyle/>
            <a:p>
              <a:r>
                <a:rPr lang="en-US" sz="1600" dirty="0" smtClean="0"/>
                <a:t>3</a:t>
              </a:r>
              <a:endParaRPr lang="en-US" sz="1600" dirty="0"/>
            </a:p>
          </p:txBody>
        </p:sp>
        <p:sp>
          <p:nvSpPr>
            <p:cNvPr id="10" name="TextBox 9"/>
            <p:cNvSpPr txBox="1"/>
            <p:nvPr/>
          </p:nvSpPr>
          <p:spPr>
            <a:xfrm>
              <a:off x="6070600" y="1092200"/>
              <a:ext cx="287258" cy="338554"/>
            </a:xfrm>
            <a:prstGeom prst="rect">
              <a:avLst/>
            </a:prstGeom>
            <a:noFill/>
          </p:spPr>
          <p:txBody>
            <a:bodyPr wrap="none" rtlCol="0">
              <a:spAutoFit/>
            </a:bodyPr>
            <a:lstStyle/>
            <a:p>
              <a:r>
                <a:rPr lang="en-US" sz="1600" dirty="0" smtClean="0"/>
                <a:t>4</a:t>
              </a:r>
              <a:endParaRPr lang="en-US" sz="1600" dirty="0"/>
            </a:p>
          </p:txBody>
        </p:sp>
        <p:sp>
          <p:nvSpPr>
            <p:cNvPr id="11" name="TextBox 10"/>
            <p:cNvSpPr txBox="1"/>
            <p:nvPr/>
          </p:nvSpPr>
          <p:spPr>
            <a:xfrm>
              <a:off x="1485900" y="1104900"/>
              <a:ext cx="389850" cy="338554"/>
            </a:xfrm>
            <a:prstGeom prst="rect">
              <a:avLst/>
            </a:prstGeom>
            <a:noFill/>
          </p:spPr>
          <p:txBody>
            <a:bodyPr wrap="none" rtlCol="0">
              <a:spAutoFit/>
            </a:bodyPr>
            <a:lstStyle/>
            <a:p>
              <a:r>
                <a:rPr lang="en-US" sz="1600" dirty="0" smtClean="0"/>
                <a:t>15</a:t>
              </a:r>
              <a:endParaRPr lang="en-US" sz="1600" dirty="0"/>
            </a:p>
          </p:txBody>
        </p:sp>
        <p:sp>
          <p:nvSpPr>
            <p:cNvPr id="12" name="TextBox 11"/>
            <p:cNvSpPr txBox="1"/>
            <p:nvPr/>
          </p:nvSpPr>
          <p:spPr>
            <a:xfrm>
              <a:off x="3492500" y="1109246"/>
              <a:ext cx="344265" cy="338554"/>
            </a:xfrm>
            <a:prstGeom prst="rect">
              <a:avLst/>
            </a:prstGeom>
            <a:noFill/>
          </p:spPr>
          <p:txBody>
            <a:bodyPr wrap="none" rtlCol="0">
              <a:spAutoFit/>
            </a:bodyPr>
            <a:lstStyle/>
            <a:p>
              <a:r>
                <a:rPr lang="en-US" sz="1600" dirty="0" smtClean="0"/>
                <a:t>m</a:t>
              </a:r>
              <a:endParaRPr lang="en-US" sz="1600" dirty="0"/>
            </a:p>
          </p:txBody>
        </p:sp>
      </p:grpSp>
      <p:sp>
        <p:nvSpPr>
          <p:cNvPr id="15" name="TextBox 14"/>
          <p:cNvSpPr txBox="1"/>
          <p:nvPr/>
        </p:nvSpPr>
        <p:spPr>
          <a:xfrm>
            <a:off x="1447800" y="533400"/>
            <a:ext cx="6891730" cy="830997"/>
          </a:xfrm>
          <a:prstGeom prst="rect">
            <a:avLst/>
          </a:prstGeom>
          <a:noFill/>
        </p:spPr>
        <p:txBody>
          <a:bodyPr wrap="none" rtlCol="0">
            <a:spAutoFit/>
          </a:bodyPr>
          <a:lstStyle/>
          <a:p>
            <a:r>
              <a:rPr lang="en-US" b="1" dirty="0" smtClean="0"/>
              <a:t>Example: </a:t>
            </a:r>
            <a:r>
              <a:rPr lang="en-US" dirty="0" smtClean="0"/>
              <a:t>16-bit physical address, byte addressability, </a:t>
            </a:r>
          </a:p>
          <a:p>
            <a:r>
              <a:rPr lang="en-US" dirty="0" smtClean="0"/>
              <a:t>block-size = 16 bytes; cache size = 128 blocks.</a:t>
            </a:r>
            <a:endParaRPr lang="en-US" dirty="0"/>
          </a:p>
        </p:txBody>
      </p:sp>
      <p:sp>
        <p:nvSpPr>
          <p:cNvPr id="16" name="TextBox 15"/>
          <p:cNvSpPr txBox="1"/>
          <p:nvPr/>
        </p:nvSpPr>
        <p:spPr>
          <a:xfrm>
            <a:off x="1278561" y="2902803"/>
            <a:ext cx="1985339" cy="584776"/>
          </a:xfrm>
          <a:prstGeom prst="rect">
            <a:avLst/>
          </a:prstGeom>
          <a:noFill/>
        </p:spPr>
        <p:txBody>
          <a:bodyPr wrap="none" rtlCol="0">
            <a:spAutoFit/>
          </a:bodyPr>
          <a:lstStyle/>
          <a:p>
            <a:pPr algn="ctr"/>
            <a:r>
              <a:rPr lang="en-US" sz="1600" b="1" dirty="0" smtClean="0"/>
              <a:t>1-way set associative</a:t>
            </a:r>
          </a:p>
          <a:p>
            <a:pPr algn="ctr"/>
            <a:r>
              <a:rPr lang="en-US" sz="1600" b="1" dirty="0" smtClean="0"/>
              <a:t>(Direct Mapped)</a:t>
            </a:r>
            <a:endParaRPr lang="en-US" sz="1600" b="1" dirty="0"/>
          </a:p>
        </p:txBody>
      </p:sp>
      <p:sp>
        <p:nvSpPr>
          <p:cNvPr id="17" name="TextBox 16"/>
          <p:cNvSpPr txBox="1"/>
          <p:nvPr/>
        </p:nvSpPr>
        <p:spPr>
          <a:xfrm>
            <a:off x="3251789" y="2895600"/>
            <a:ext cx="1917111" cy="584776"/>
          </a:xfrm>
          <a:prstGeom prst="rect">
            <a:avLst/>
          </a:prstGeom>
          <a:noFill/>
        </p:spPr>
        <p:txBody>
          <a:bodyPr wrap="none" rtlCol="0">
            <a:spAutoFit/>
          </a:bodyPr>
          <a:lstStyle/>
          <a:p>
            <a:pPr algn="ctr"/>
            <a:r>
              <a:rPr lang="en-US" sz="1600" b="1" dirty="0"/>
              <a:t>F</a:t>
            </a:r>
            <a:r>
              <a:rPr lang="en-US" sz="1600" b="1" dirty="0" smtClean="0"/>
              <a:t>ully set associative</a:t>
            </a:r>
          </a:p>
          <a:p>
            <a:pPr algn="ctr"/>
            <a:r>
              <a:rPr lang="en-US" sz="1600" b="1" dirty="0" smtClean="0"/>
              <a:t>(128-ways)</a:t>
            </a:r>
            <a:endParaRPr lang="en-US" sz="1600" b="1" dirty="0"/>
          </a:p>
        </p:txBody>
      </p:sp>
      <p:sp>
        <p:nvSpPr>
          <p:cNvPr id="18" name="TextBox 17"/>
          <p:cNvSpPr txBox="1"/>
          <p:nvPr/>
        </p:nvSpPr>
        <p:spPr>
          <a:xfrm>
            <a:off x="5164761" y="2895600"/>
            <a:ext cx="1985339" cy="338554"/>
          </a:xfrm>
          <a:prstGeom prst="rect">
            <a:avLst/>
          </a:prstGeom>
          <a:noFill/>
        </p:spPr>
        <p:txBody>
          <a:bodyPr wrap="none" rtlCol="0">
            <a:spAutoFit/>
          </a:bodyPr>
          <a:lstStyle/>
          <a:p>
            <a:pPr algn="ctr"/>
            <a:r>
              <a:rPr lang="en-US" sz="1600" b="1" dirty="0" smtClean="0"/>
              <a:t>4-way set associative</a:t>
            </a:r>
          </a:p>
        </p:txBody>
      </p:sp>
      <p:sp>
        <p:nvSpPr>
          <p:cNvPr id="19" name="TextBox 18"/>
          <p:cNvSpPr txBox="1"/>
          <p:nvPr/>
        </p:nvSpPr>
        <p:spPr>
          <a:xfrm>
            <a:off x="7098365" y="2895600"/>
            <a:ext cx="1985339" cy="338554"/>
          </a:xfrm>
          <a:prstGeom prst="rect">
            <a:avLst/>
          </a:prstGeom>
          <a:noFill/>
        </p:spPr>
        <p:txBody>
          <a:bodyPr wrap="none" rtlCol="0">
            <a:spAutoFit/>
          </a:bodyPr>
          <a:lstStyle/>
          <a:p>
            <a:pPr algn="ctr"/>
            <a:r>
              <a:rPr lang="en-US" sz="1600" b="1" dirty="0" smtClean="0"/>
              <a:t>8-way set associative</a:t>
            </a:r>
          </a:p>
        </p:txBody>
      </p:sp>
      <p:sp>
        <p:nvSpPr>
          <p:cNvPr id="20" name="TextBox 19"/>
          <p:cNvSpPr txBox="1"/>
          <p:nvPr/>
        </p:nvSpPr>
        <p:spPr>
          <a:xfrm>
            <a:off x="76200" y="5050423"/>
            <a:ext cx="814346" cy="338554"/>
          </a:xfrm>
          <a:prstGeom prst="rect">
            <a:avLst/>
          </a:prstGeom>
          <a:noFill/>
        </p:spPr>
        <p:txBody>
          <a:bodyPr wrap="none" rtlCol="0">
            <a:spAutoFit/>
          </a:bodyPr>
          <a:lstStyle/>
          <a:p>
            <a:r>
              <a:rPr lang="en-US" sz="1600" b="1" dirty="0" smtClean="0"/>
              <a:t>m-4+1:</a:t>
            </a:r>
            <a:endParaRPr lang="en-US" sz="1600" b="1" dirty="0"/>
          </a:p>
        </p:txBody>
      </p:sp>
      <p:cxnSp>
        <p:nvCxnSpPr>
          <p:cNvPr id="22" name="Straight Connector 21"/>
          <p:cNvCxnSpPr/>
          <p:nvPr/>
        </p:nvCxnSpPr>
        <p:spPr>
          <a:xfrm>
            <a:off x="3263900" y="2895600"/>
            <a:ext cx="0" cy="34290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168900" y="2895600"/>
            <a:ext cx="0" cy="34290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137400" y="2908300"/>
            <a:ext cx="0" cy="34290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206500" y="3505200"/>
            <a:ext cx="78486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6200" y="4500146"/>
            <a:ext cx="708948" cy="338554"/>
          </a:xfrm>
          <a:prstGeom prst="rect">
            <a:avLst/>
          </a:prstGeom>
          <a:noFill/>
        </p:spPr>
        <p:txBody>
          <a:bodyPr wrap="none" rtlCol="0">
            <a:spAutoFit/>
          </a:bodyPr>
          <a:lstStyle/>
          <a:p>
            <a:r>
              <a:rPr lang="en-US" sz="1600" b="1" dirty="0" smtClean="0"/>
              <a:t>#Sets:</a:t>
            </a:r>
          </a:p>
        </p:txBody>
      </p:sp>
      <p:sp>
        <p:nvSpPr>
          <p:cNvPr id="29" name="TextBox 28"/>
          <p:cNvSpPr txBox="1"/>
          <p:nvPr/>
        </p:nvSpPr>
        <p:spPr>
          <a:xfrm>
            <a:off x="76200" y="5545723"/>
            <a:ext cx="1066418" cy="338554"/>
          </a:xfrm>
          <a:prstGeom prst="rect">
            <a:avLst/>
          </a:prstGeom>
          <a:noFill/>
        </p:spPr>
        <p:txBody>
          <a:bodyPr wrap="none" rtlCol="0">
            <a:spAutoFit/>
          </a:bodyPr>
          <a:lstStyle/>
          <a:p>
            <a:r>
              <a:rPr lang="en-US" sz="1600" b="1" dirty="0" smtClean="0"/>
              <a:t>#Tag-bits:</a:t>
            </a:r>
            <a:endParaRPr lang="en-US" sz="1600" b="1" dirty="0"/>
          </a:p>
        </p:txBody>
      </p:sp>
      <p:sp>
        <p:nvSpPr>
          <p:cNvPr id="30" name="TextBox 29"/>
          <p:cNvSpPr txBox="1"/>
          <p:nvPr/>
        </p:nvSpPr>
        <p:spPr>
          <a:xfrm>
            <a:off x="76200" y="4038600"/>
            <a:ext cx="1233330" cy="338554"/>
          </a:xfrm>
          <a:prstGeom prst="rect">
            <a:avLst/>
          </a:prstGeom>
          <a:noFill/>
        </p:spPr>
        <p:txBody>
          <a:bodyPr wrap="none" rtlCol="0">
            <a:spAutoFit/>
          </a:bodyPr>
          <a:lstStyle/>
          <a:p>
            <a:r>
              <a:rPr lang="en-US" sz="1600" b="1" dirty="0" smtClean="0"/>
              <a:t>#Blocks/set:</a:t>
            </a:r>
          </a:p>
        </p:txBody>
      </p:sp>
      <p:sp>
        <p:nvSpPr>
          <p:cNvPr id="33" name="TextBox 32"/>
          <p:cNvSpPr txBox="1"/>
          <p:nvPr/>
        </p:nvSpPr>
        <p:spPr>
          <a:xfrm>
            <a:off x="1931392" y="5050423"/>
            <a:ext cx="287258" cy="338554"/>
          </a:xfrm>
          <a:prstGeom prst="rect">
            <a:avLst/>
          </a:prstGeom>
          <a:noFill/>
        </p:spPr>
        <p:txBody>
          <a:bodyPr wrap="none" rtlCol="0">
            <a:spAutoFit/>
          </a:bodyPr>
          <a:lstStyle/>
          <a:p>
            <a:r>
              <a:rPr lang="en-US" sz="1600" b="1" dirty="0" smtClean="0"/>
              <a:t>7</a:t>
            </a:r>
            <a:endParaRPr lang="en-US" sz="1600" b="1" dirty="0"/>
          </a:p>
        </p:txBody>
      </p:sp>
      <p:sp>
        <p:nvSpPr>
          <p:cNvPr id="34" name="TextBox 33"/>
          <p:cNvSpPr txBox="1"/>
          <p:nvPr/>
        </p:nvSpPr>
        <p:spPr>
          <a:xfrm>
            <a:off x="4064992" y="5050423"/>
            <a:ext cx="287258" cy="338554"/>
          </a:xfrm>
          <a:prstGeom prst="rect">
            <a:avLst/>
          </a:prstGeom>
          <a:noFill/>
        </p:spPr>
        <p:txBody>
          <a:bodyPr wrap="none" rtlCol="0">
            <a:spAutoFit/>
          </a:bodyPr>
          <a:lstStyle/>
          <a:p>
            <a:r>
              <a:rPr lang="en-US" sz="1600" b="1" dirty="0" smtClean="0"/>
              <a:t>0</a:t>
            </a:r>
            <a:endParaRPr lang="en-US" sz="1600" b="1" dirty="0"/>
          </a:p>
        </p:txBody>
      </p:sp>
      <p:sp>
        <p:nvSpPr>
          <p:cNvPr id="35" name="TextBox 34"/>
          <p:cNvSpPr txBox="1"/>
          <p:nvPr/>
        </p:nvSpPr>
        <p:spPr>
          <a:xfrm>
            <a:off x="5990471" y="5050423"/>
            <a:ext cx="287258" cy="338554"/>
          </a:xfrm>
          <a:prstGeom prst="rect">
            <a:avLst/>
          </a:prstGeom>
          <a:noFill/>
        </p:spPr>
        <p:txBody>
          <a:bodyPr wrap="none" rtlCol="0">
            <a:spAutoFit/>
          </a:bodyPr>
          <a:lstStyle/>
          <a:p>
            <a:r>
              <a:rPr lang="en-US" sz="1600" b="1" dirty="0" smtClean="0"/>
              <a:t>5</a:t>
            </a:r>
            <a:endParaRPr lang="en-US" sz="1600" b="1" dirty="0"/>
          </a:p>
        </p:txBody>
      </p:sp>
      <p:sp>
        <p:nvSpPr>
          <p:cNvPr id="36" name="TextBox 35"/>
          <p:cNvSpPr txBox="1"/>
          <p:nvPr/>
        </p:nvSpPr>
        <p:spPr>
          <a:xfrm>
            <a:off x="8128496" y="5050423"/>
            <a:ext cx="287258" cy="338554"/>
          </a:xfrm>
          <a:prstGeom prst="rect">
            <a:avLst/>
          </a:prstGeom>
          <a:noFill/>
        </p:spPr>
        <p:txBody>
          <a:bodyPr wrap="none" rtlCol="0">
            <a:spAutoFit/>
          </a:bodyPr>
          <a:lstStyle/>
          <a:p>
            <a:r>
              <a:rPr lang="en-US" sz="1600" b="1" dirty="0" smtClean="0"/>
              <a:t>4</a:t>
            </a:r>
            <a:endParaRPr lang="en-US" sz="1600" b="1" dirty="0"/>
          </a:p>
        </p:txBody>
      </p:sp>
      <p:sp>
        <p:nvSpPr>
          <p:cNvPr id="37" name="TextBox 36"/>
          <p:cNvSpPr txBox="1"/>
          <p:nvPr/>
        </p:nvSpPr>
        <p:spPr>
          <a:xfrm>
            <a:off x="1828800" y="4500146"/>
            <a:ext cx="492443" cy="338554"/>
          </a:xfrm>
          <a:prstGeom prst="rect">
            <a:avLst/>
          </a:prstGeom>
          <a:noFill/>
        </p:spPr>
        <p:txBody>
          <a:bodyPr wrap="none" rtlCol="0">
            <a:spAutoFit/>
          </a:bodyPr>
          <a:lstStyle/>
          <a:p>
            <a:r>
              <a:rPr lang="en-US" sz="1600" b="1" dirty="0" smtClean="0"/>
              <a:t>128</a:t>
            </a:r>
            <a:endParaRPr lang="en-US" sz="1600" b="1" dirty="0"/>
          </a:p>
        </p:txBody>
      </p:sp>
      <p:sp>
        <p:nvSpPr>
          <p:cNvPr id="38" name="TextBox 37"/>
          <p:cNvSpPr txBox="1"/>
          <p:nvPr/>
        </p:nvSpPr>
        <p:spPr>
          <a:xfrm>
            <a:off x="4064992" y="4500146"/>
            <a:ext cx="287258" cy="338554"/>
          </a:xfrm>
          <a:prstGeom prst="rect">
            <a:avLst/>
          </a:prstGeom>
          <a:noFill/>
        </p:spPr>
        <p:txBody>
          <a:bodyPr wrap="none" rtlCol="0">
            <a:spAutoFit/>
          </a:bodyPr>
          <a:lstStyle/>
          <a:p>
            <a:r>
              <a:rPr lang="en-US" sz="1600" b="1" dirty="0" smtClean="0"/>
              <a:t>1</a:t>
            </a:r>
            <a:endParaRPr lang="en-US" sz="1600" b="1" dirty="0"/>
          </a:p>
        </p:txBody>
      </p:sp>
      <p:sp>
        <p:nvSpPr>
          <p:cNvPr id="39" name="TextBox 38"/>
          <p:cNvSpPr txBox="1"/>
          <p:nvPr/>
        </p:nvSpPr>
        <p:spPr>
          <a:xfrm>
            <a:off x="5939175" y="4500146"/>
            <a:ext cx="389850" cy="338554"/>
          </a:xfrm>
          <a:prstGeom prst="rect">
            <a:avLst/>
          </a:prstGeom>
          <a:noFill/>
        </p:spPr>
        <p:txBody>
          <a:bodyPr wrap="none" rtlCol="0">
            <a:spAutoFit/>
          </a:bodyPr>
          <a:lstStyle/>
          <a:p>
            <a:r>
              <a:rPr lang="en-US" sz="1600" b="1" dirty="0" smtClean="0"/>
              <a:t>32</a:t>
            </a:r>
            <a:endParaRPr lang="en-US" sz="1600" b="1" dirty="0"/>
          </a:p>
        </p:txBody>
      </p:sp>
      <p:sp>
        <p:nvSpPr>
          <p:cNvPr id="40" name="TextBox 39"/>
          <p:cNvSpPr txBox="1"/>
          <p:nvPr/>
        </p:nvSpPr>
        <p:spPr>
          <a:xfrm>
            <a:off x="8077200" y="4500146"/>
            <a:ext cx="389850" cy="338554"/>
          </a:xfrm>
          <a:prstGeom prst="rect">
            <a:avLst/>
          </a:prstGeom>
          <a:noFill/>
        </p:spPr>
        <p:txBody>
          <a:bodyPr wrap="none" rtlCol="0">
            <a:spAutoFit/>
          </a:bodyPr>
          <a:lstStyle/>
          <a:p>
            <a:r>
              <a:rPr lang="en-US" sz="1600" b="1" dirty="0" smtClean="0"/>
              <a:t>16</a:t>
            </a:r>
            <a:endParaRPr lang="en-US" sz="1600" b="1" dirty="0"/>
          </a:p>
        </p:txBody>
      </p:sp>
      <p:sp>
        <p:nvSpPr>
          <p:cNvPr id="41" name="TextBox 40"/>
          <p:cNvSpPr txBox="1"/>
          <p:nvPr/>
        </p:nvSpPr>
        <p:spPr>
          <a:xfrm>
            <a:off x="1931392" y="4038600"/>
            <a:ext cx="287258" cy="338554"/>
          </a:xfrm>
          <a:prstGeom prst="rect">
            <a:avLst/>
          </a:prstGeom>
          <a:noFill/>
        </p:spPr>
        <p:txBody>
          <a:bodyPr wrap="none" rtlCol="0">
            <a:spAutoFit/>
          </a:bodyPr>
          <a:lstStyle/>
          <a:p>
            <a:r>
              <a:rPr lang="en-US" sz="1600" b="1" dirty="0" smtClean="0"/>
              <a:t>1</a:t>
            </a:r>
            <a:endParaRPr lang="en-US" sz="1600" b="1" dirty="0"/>
          </a:p>
        </p:txBody>
      </p:sp>
      <p:sp>
        <p:nvSpPr>
          <p:cNvPr id="42" name="TextBox 41"/>
          <p:cNvSpPr txBox="1"/>
          <p:nvPr/>
        </p:nvSpPr>
        <p:spPr>
          <a:xfrm>
            <a:off x="3962400" y="4038600"/>
            <a:ext cx="492443" cy="338554"/>
          </a:xfrm>
          <a:prstGeom prst="rect">
            <a:avLst/>
          </a:prstGeom>
          <a:noFill/>
        </p:spPr>
        <p:txBody>
          <a:bodyPr wrap="none" rtlCol="0">
            <a:spAutoFit/>
          </a:bodyPr>
          <a:lstStyle/>
          <a:p>
            <a:r>
              <a:rPr lang="en-US" sz="1600" b="1" dirty="0" smtClean="0"/>
              <a:t>128</a:t>
            </a:r>
            <a:endParaRPr lang="en-US" sz="1600" b="1" dirty="0"/>
          </a:p>
        </p:txBody>
      </p:sp>
      <p:sp>
        <p:nvSpPr>
          <p:cNvPr id="43" name="TextBox 42"/>
          <p:cNvSpPr txBox="1"/>
          <p:nvPr/>
        </p:nvSpPr>
        <p:spPr>
          <a:xfrm>
            <a:off x="5990471" y="4038600"/>
            <a:ext cx="287258" cy="338554"/>
          </a:xfrm>
          <a:prstGeom prst="rect">
            <a:avLst/>
          </a:prstGeom>
          <a:noFill/>
        </p:spPr>
        <p:txBody>
          <a:bodyPr wrap="none" rtlCol="0">
            <a:spAutoFit/>
          </a:bodyPr>
          <a:lstStyle/>
          <a:p>
            <a:r>
              <a:rPr lang="en-US" sz="1600" b="1" dirty="0" smtClean="0"/>
              <a:t>4</a:t>
            </a:r>
            <a:endParaRPr lang="en-US" sz="1600" b="1" dirty="0"/>
          </a:p>
        </p:txBody>
      </p:sp>
      <p:sp>
        <p:nvSpPr>
          <p:cNvPr id="44" name="TextBox 43"/>
          <p:cNvSpPr txBox="1"/>
          <p:nvPr/>
        </p:nvSpPr>
        <p:spPr>
          <a:xfrm>
            <a:off x="8128496" y="4038600"/>
            <a:ext cx="287258" cy="338554"/>
          </a:xfrm>
          <a:prstGeom prst="rect">
            <a:avLst/>
          </a:prstGeom>
          <a:noFill/>
        </p:spPr>
        <p:txBody>
          <a:bodyPr wrap="none" rtlCol="0">
            <a:spAutoFit/>
          </a:bodyPr>
          <a:lstStyle/>
          <a:p>
            <a:r>
              <a:rPr lang="en-US" sz="1600" b="1" dirty="0" smtClean="0"/>
              <a:t>8</a:t>
            </a:r>
            <a:endParaRPr lang="en-US" sz="1600" b="1" dirty="0"/>
          </a:p>
        </p:txBody>
      </p:sp>
      <p:sp>
        <p:nvSpPr>
          <p:cNvPr id="45" name="TextBox 44"/>
          <p:cNvSpPr txBox="1"/>
          <p:nvPr/>
        </p:nvSpPr>
        <p:spPr>
          <a:xfrm>
            <a:off x="1931392" y="5545723"/>
            <a:ext cx="287258" cy="338554"/>
          </a:xfrm>
          <a:prstGeom prst="rect">
            <a:avLst/>
          </a:prstGeom>
          <a:noFill/>
        </p:spPr>
        <p:txBody>
          <a:bodyPr wrap="none" rtlCol="0">
            <a:spAutoFit/>
          </a:bodyPr>
          <a:lstStyle/>
          <a:p>
            <a:r>
              <a:rPr lang="en-US" sz="1600" b="1" dirty="0" smtClean="0"/>
              <a:t>5</a:t>
            </a:r>
            <a:endParaRPr lang="en-US" sz="1600" b="1" dirty="0"/>
          </a:p>
        </p:txBody>
      </p:sp>
      <p:sp>
        <p:nvSpPr>
          <p:cNvPr id="46" name="TextBox 45"/>
          <p:cNvSpPr txBox="1"/>
          <p:nvPr/>
        </p:nvSpPr>
        <p:spPr>
          <a:xfrm>
            <a:off x="4013696" y="5545723"/>
            <a:ext cx="389850" cy="338554"/>
          </a:xfrm>
          <a:prstGeom prst="rect">
            <a:avLst/>
          </a:prstGeom>
          <a:noFill/>
        </p:spPr>
        <p:txBody>
          <a:bodyPr wrap="none" rtlCol="0">
            <a:spAutoFit/>
          </a:bodyPr>
          <a:lstStyle/>
          <a:p>
            <a:r>
              <a:rPr lang="en-US" sz="1600" b="1" dirty="0" smtClean="0"/>
              <a:t>12</a:t>
            </a:r>
            <a:endParaRPr lang="en-US" sz="1600" b="1" dirty="0"/>
          </a:p>
        </p:txBody>
      </p:sp>
      <p:sp>
        <p:nvSpPr>
          <p:cNvPr id="47" name="TextBox 46"/>
          <p:cNvSpPr txBox="1"/>
          <p:nvPr/>
        </p:nvSpPr>
        <p:spPr>
          <a:xfrm>
            <a:off x="5990471" y="5545723"/>
            <a:ext cx="287258" cy="338554"/>
          </a:xfrm>
          <a:prstGeom prst="rect">
            <a:avLst/>
          </a:prstGeom>
          <a:noFill/>
        </p:spPr>
        <p:txBody>
          <a:bodyPr wrap="none" rtlCol="0">
            <a:spAutoFit/>
          </a:bodyPr>
          <a:lstStyle/>
          <a:p>
            <a:r>
              <a:rPr lang="en-US" sz="1600" b="1" dirty="0" smtClean="0"/>
              <a:t>7</a:t>
            </a:r>
            <a:endParaRPr lang="en-US" sz="1600" b="1" dirty="0"/>
          </a:p>
        </p:txBody>
      </p:sp>
      <p:sp>
        <p:nvSpPr>
          <p:cNvPr id="48" name="TextBox 47"/>
          <p:cNvSpPr txBox="1"/>
          <p:nvPr/>
        </p:nvSpPr>
        <p:spPr>
          <a:xfrm>
            <a:off x="8128496" y="5545723"/>
            <a:ext cx="287258" cy="338554"/>
          </a:xfrm>
          <a:prstGeom prst="rect">
            <a:avLst/>
          </a:prstGeom>
          <a:noFill/>
        </p:spPr>
        <p:txBody>
          <a:bodyPr wrap="none" rtlCol="0">
            <a:spAutoFit/>
          </a:bodyPr>
          <a:lstStyle/>
          <a:p>
            <a:r>
              <a:rPr lang="en-US" sz="1600" b="1" dirty="0" smtClean="0"/>
              <a:t>8</a:t>
            </a:r>
            <a:endParaRPr lang="en-US" sz="1600" b="1" dirty="0"/>
          </a:p>
        </p:txBody>
      </p:sp>
    </p:spTree>
    <p:extLst>
      <p:ext uri="{BB962C8B-B14F-4D97-AF65-F5344CB8AC3E}">
        <p14:creationId xmlns:p14="http://schemas.microsoft.com/office/powerpoint/2010/main" val="2320858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79</a:t>
            </a:fld>
            <a:endParaRPr lang="en-US"/>
          </a:p>
        </p:txBody>
      </p:sp>
      <p:sp>
        <p:nvSpPr>
          <p:cNvPr id="3" name="TextBox 2"/>
          <p:cNvSpPr txBox="1"/>
          <p:nvPr/>
        </p:nvSpPr>
        <p:spPr>
          <a:xfrm>
            <a:off x="381000" y="228600"/>
            <a:ext cx="2654092" cy="461665"/>
          </a:xfrm>
          <a:prstGeom prst="rect">
            <a:avLst/>
          </a:prstGeom>
          <a:noFill/>
        </p:spPr>
        <p:txBody>
          <a:bodyPr wrap="none" rtlCol="0">
            <a:spAutoFit/>
          </a:bodyPr>
          <a:lstStyle/>
          <a:p>
            <a:r>
              <a:rPr lang="en-US" dirty="0" smtClean="0"/>
              <a:t>Define a </a:t>
            </a:r>
            <a:r>
              <a:rPr lang="en-US" i="1" dirty="0" smtClean="0"/>
              <a:t>cache line</a:t>
            </a:r>
            <a:r>
              <a:rPr lang="en-US" dirty="0" smtClean="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01233634"/>
              </p:ext>
            </p:extLst>
          </p:nvPr>
        </p:nvGraphicFramePr>
        <p:xfrm>
          <a:off x="1524000" y="838200"/>
          <a:ext cx="4876801" cy="370840"/>
        </p:xfrm>
        <a:graphic>
          <a:graphicData uri="http://schemas.openxmlformats.org/drawingml/2006/table">
            <a:tbl>
              <a:tblPr firstRow="1" bandRow="1">
                <a:tableStyleId>{D7AC3CCA-C797-4891-BE02-D94E43425B78}</a:tableStyleId>
              </a:tblPr>
              <a:tblGrid>
                <a:gridCol w="406400"/>
                <a:gridCol w="406400"/>
                <a:gridCol w="541867"/>
                <a:gridCol w="931333"/>
                <a:gridCol w="2590801"/>
              </a:tblGrid>
              <a:tr h="370840">
                <a:tc>
                  <a:txBody>
                    <a:bodyPr/>
                    <a:lstStyle/>
                    <a:p>
                      <a:pPr algn="ctr"/>
                      <a:r>
                        <a:rPr lang="en-US" dirty="0" smtClean="0"/>
                        <a:t>V</a:t>
                      </a:r>
                      <a:endParaRPr lang="en-US" dirty="0"/>
                    </a:p>
                  </a:txBody>
                  <a:tcPr/>
                </a:tc>
                <a:tc>
                  <a:txBody>
                    <a:bodyPr/>
                    <a:lstStyle/>
                    <a:p>
                      <a:pPr algn="ctr"/>
                      <a:r>
                        <a:rPr lang="en-US" dirty="0" smtClean="0"/>
                        <a:t>D</a:t>
                      </a:r>
                      <a:endParaRPr lang="en-US" dirty="0"/>
                    </a:p>
                  </a:txBody>
                  <a:tcPr/>
                </a:tc>
                <a:tc>
                  <a:txBody>
                    <a:bodyPr/>
                    <a:lstStyle/>
                    <a:p>
                      <a:pPr algn="ctr"/>
                      <a:r>
                        <a:rPr lang="en-US" dirty="0" smtClean="0"/>
                        <a:t>U</a:t>
                      </a:r>
                      <a:endParaRPr lang="en-US" dirty="0"/>
                    </a:p>
                  </a:txBody>
                  <a:tcPr/>
                </a:tc>
                <a:tc>
                  <a:txBody>
                    <a:bodyPr/>
                    <a:lstStyle/>
                    <a:p>
                      <a:pPr algn="ctr"/>
                      <a:r>
                        <a:rPr lang="en-US" dirty="0" smtClean="0"/>
                        <a:t>Tag</a:t>
                      </a:r>
                      <a:endParaRPr lang="en-US" dirty="0"/>
                    </a:p>
                  </a:txBody>
                  <a:tcPr/>
                </a:tc>
                <a:tc>
                  <a:txBody>
                    <a:bodyPr/>
                    <a:lstStyle/>
                    <a:p>
                      <a:pPr algn="ctr"/>
                      <a:r>
                        <a:rPr lang="en-US" dirty="0" smtClean="0"/>
                        <a:t>Data Block</a:t>
                      </a:r>
                      <a:endParaRPr lang="en-US" dirty="0"/>
                    </a:p>
                  </a:txBody>
                  <a:tcPr/>
                </a:tc>
              </a:tr>
            </a:tbl>
          </a:graphicData>
        </a:graphic>
      </p:graphicFrame>
      <p:sp>
        <p:nvSpPr>
          <p:cNvPr id="5" name="TextBox 4"/>
          <p:cNvSpPr txBox="1"/>
          <p:nvPr/>
        </p:nvSpPr>
        <p:spPr>
          <a:xfrm>
            <a:off x="952500" y="1752600"/>
            <a:ext cx="1508646" cy="338554"/>
          </a:xfrm>
          <a:prstGeom prst="rect">
            <a:avLst/>
          </a:prstGeom>
          <a:noFill/>
        </p:spPr>
        <p:txBody>
          <a:bodyPr wrap="none" rtlCol="0">
            <a:spAutoFit/>
          </a:bodyPr>
          <a:lstStyle/>
          <a:p>
            <a:r>
              <a:rPr lang="en-US" sz="1600" b="1" dirty="0" smtClean="0"/>
              <a:t>Direct Mapped</a:t>
            </a:r>
            <a:endParaRPr lang="en-US" sz="1600" b="1" dirty="0"/>
          </a:p>
        </p:txBody>
      </p:sp>
      <p:sp>
        <p:nvSpPr>
          <p:cNvPr id="6" name="TextBox 5"/>
          <p:cNvSpPr txBox="1"/>
          <p:nvPr/>
        </p:nvSpPr>
        <p:spPr>
          <a:xfrm>
            <a:off x="5410200" y="1828800"/>
            <a:ext cx="788798" cy="338554"/>
          </a:xfrm>
          <a:prstGeom prst="rect">
            <a:avLst/>
          </a:prstGeom>
          <a:noFill/>
        </p:spPr>
        <p:txBody>
          <a:bodyPr wrap="none" rtlCol="0">
            <a:spAutoFit/>
          </a:bodyPr>
          <a:lstStyle/>
          <a:p>
            <a:r>
              <a:rPr lang="en-US" sz="1600" b="1" dirty="0" smtClean="0"/>
              <a:t>4-ways</a:t>
            </a:r>
            <a:endParaRPr lang="en-US" sz="1600" b="1" dirty="0"/>
          </a:p>
        </p:txBody>
      </p:sp>
      <p:graphicFrame>
        <p:nvGraphicFramePr>
          <p:cNvPr id="9" name="Table 8"/>
          <p:cNvGraphicFramePr>
            <a:graphicFrameLocks noGrp="1"/>
          </p:cNvGraphicFramePr>
          <p:nvPr>
            <p:extLst>
              <p:ext uri="{D42A27DB-BD31-4B8C-83A1-F6EECF244321}">
                <p14:modId xmlns:p14="http://schemas.microsoft.com/office/powerpoint/2010/main" val="1956876341"/>
              </p:ext>
            </p:extLst>
          </p:nvPr>
        </p:nvGraphicFramePr>
        <p:xfrm>
          <a:off x="800100" y="2514600"/>
          <a:ext cx="1600200" cy="3657600"/>
        </p:xfrm>
        <a:graphic>
          <a:graphicData uri="http://schemas.openxmlformats.org/drawingml/2006/table">
            <a:tbl>
              <a:tblPr firstRow="1" bandRow="1">
                <a:tableStyleId>{D7AC3CCA-C797-4891-BE02-D94E43425B78}</a:tableStyleId>
              </a:tblPr>
              <a:tblGrid>
                <a:gridCol w="1600200"/>
              </a:tblGrid>
              <a:tr h="347133">
                <a:tc>
                  <a:txBody>
                    <a:bodyPr/>
                    <a:lstStyle/>
                    <a:p>
                      <a:endParaRPr lang="en-US" dirty="0"/>
                    </a:p>
                  </a:txBody>
                  <a:tcPr/>
                </a:tc>
              </a:tr>
              <a:tr h="347133">
                <a:tc>
                  <a:txBody>
                    <a:bodyPr/>
                    <a:lstStyle/>
                    <a:p>
                      <a:endParaRPr lang="en-US"/>
                    </a:p>
                  </a:txBody>
                  <a:tcPr/>
                </a:tc>
              </a:tr>
              <a:tr h="347133">
                <a:tc>
                  <a:txBody>
                    <a:bodyPr/>
                    <a:lstStyle/>
                    <a:p>
                      <a:pPr algn="ctr"/>
                      <a:r>
                        <a:rPr lang="en-US" dirty="0" smtClean="0"/>
                        <a:t>.</a:t>
                      </a:r>
                    </a:p>
                    <a:p>
                      <a:pPr algn="ctr"/>
                      <a:r>
                        <a:rPr lang="en-US" dirty="0" smtClean="0"/>
                        <a:t>.</a:t>
                      </a:r>
                    </a:p>
                    <a:p>
                      <a:pPr algn="ctr"/>
                      <a:r>
                        <a:rPr lang="en-US" dirty="0" smtClean="0"/>
                        <a:t>.</a:t>
                      </a:r>
                    </a:p>
                    <a:p>
                      <a:pPr algn="ctr"/>
                      <a:r>
                        <a:rPr lang="en-US" dirty="0" smtClean="0"/>
                        <a:t>.</a:t>
                      </a:r>
                    </a:p>
                    <a:p>
                      <a:pPr algn="ctr"/>
                      <a:r>
                        <a:rPr lang="en-US" dirty="0" smtClean="0"/>
                        <a:t>.</a:t>
                      </a:r>
                    </a:p>
                    <a:p>
                      <a:pPr algn="ctr"/>
                      <a:r>
                        <a:rPr lang="en-US" dirty="0" smtClean="0"/>
                        <a:t>.</a:t>
                      </a:r>
                    </a:p>
                    <a:p>
                      <a:pPr algn="ctr"/>
                      <a:r>
                        <a:rPr lang="en-US" dirty="0" smtClean="0"/>
                        <a:t>.</a:t>
                      </a:r>
                    </a:p>
                    <a:p>
                      <a:pPr algn="ctr"/>
                      <a:r>
                        <a:rPr lang="en-US" dirty="0" smtClean="0"/>
                        <a:t>.</a:t>
                      </a:r>
                    </a:p>
                    <a:p>
                      <a:pPr algn="ctr"/>
                      <a:r>
                        <a:rPr lang="en-US" dirty="0" smtClean="0"/>
                        <a:t>.</a:t>
                      </a:r>
                      <a:endParaRPr lang="en-US" dirty="0"/>
                    </a:p>
                  </a:txBody>
                  <a:tcPr/>
                </a:tc>
              </a:tr>
              <a:tr h="347133">
                <a:tc>
                  <a:txBody>
                    <a:bodyPr/>
                    <a:lstStyle/>
                    <a:p>
                      <a:endParaRPr lang="en-US" dirty="0"/>
                    </a:p>
                  </a:txBody>
                  <a:tcPr/>
                </a:tc>
              </a:tr>
            </a:tbl>
          </a:graphicData>
        </a:graphic>
      </p:graphicFrame>
      <p:cxnSp>
        <p:nvCxnSpPr>
          <p:cNvPr id="12" name="Straight Arrow Connector 11"/>
          <p:cNvCxnSpPr/>
          <p:nvPr/>
        </p:nvCxnSpPr>
        <p:spPr>
          <a:xfrm>
            <a:off x="800100" y="2362200"/>
            <a:ext cx="228600" cy="0"/>
          </a:xfrm>
          <a:prstGeom prst="straightConnector1">
            <a:avLst/>
          </a:prstGeom>
          <a:ln w="6350" cmpd="sng">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952500" y="2159000"/>
            <a:ext cx="1162286" cy="338554"/>
          </a:xfrm>
          <a:prstGeom prst="rect">
            <a:avLst/>
          </a:prstGeom>
          <a:noFill/>
        </p:spPr>
        <p:txBody>
          <a:bodyPr wrap="none" rtlCol="0">
            <a:spAutoFit/>
          </a:bodyPr>
          <a:lstStyle/>
          <a:p>
            <a:r>
              <a:rPr lang="en-US" sz="1600" dirty="0" smtClean="0"/>
              <a:t>1 Cache Line</a:t>
            </a:r>
            <a:endParaRPr lang="en-US" sz="1600" dirty="0"/>
          </a:p>
        </p:txBody>
      </p:sp>
      <p:cxnSp>
        <p:nvCxnSpPr>
          <p:cNvPr id="18" name="Straight Arrow Connector 17"/>
          <p:cNvCxnSpPr/>
          <p:nvPr/>
        </p:nvCxnSpPr>
        <p:spPr>
          <a:xfrm>
            <a:off x="2171700" y="2362200"/>
            <a:ext cx="228600" cy="0"/>
          </a:xfrm>
          <a:prstGeom prst="straightConnector1">
            <a:avLst/>
          </a:prstGeom>
          <a:ln w="63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79400" y="2514600"/>
            <a:ext cx="600745" cy="338554"/>
          </a:xfrm>
          <a:prstGeom prst="rect">
            <a:avLst/>
          </a:prstGeom>
          <a:noFill/>
        </p:spPr>
        <p:txBody>
          <a:bodyPr wrap="none" rtlCol="0">
            <a:spAutoFit/>
          </a:bodyPr>
          <a:lstStyle/>
          <a:p>
            <a:r>
              <a:rPr lang="en-US" sz="1600" dirty="0" smtClean="0"/>
              <a:t>Set 0</a:t>
            </a:r>
            <a:endParaRPr lang="en-US" sz="1600" dirty="0"/>
          </a:p>
        </p:txBody>
      </p:sp>
      <p:sp>
        <p:nvSpPr>
          <p:cNvPr id="20" name="TextBox 19"/>
          <p:cNvSpPr txBox="1"/>
          <p:nvPr/>
        </p:nvSpPr>
        <p:spPr>
          <a:xfrm>
            <a:off x="275555" y="2895600"/>
            <a:ext cx="600745" cy="338554"/>
          </a:xfrm>
          <a:prstGeom prst="rect">
            <a:avLst/>
          </a:prstGeom>
          <a:noFill/>
        </p:spPr>
        <p:txBody>
          <a:bodyPr wrap="none" rtlCol="0">
            <a:spAutoFit/>
          </a:bodyPr>
          <a:lstStyle/>
          <a:p>
            <a:r>
              <a:rPr lang="en-US" sz="1600" dirty="0" smtClean="0"/>
              <a:t>Set 1</a:t>
            </a:r>
            <a:endParaRPr lang="en-US" sz="1600" dirty="0"/>
          </a:p>
        </p:txBody>
      </p:sp>
      <p:sp>
        <p:nvSpPr>
          <p:cNvPr id="22" name="TextBox 21"/>
          <p:cNvSpPr txBox="1"/>
          <p:nvPr/>
        </p:nvSpPr>
        <p:spPr>
          <a:xfrm>
            <a:off x="76200" y="5757446"/>
            <a:ext cx="805930" cy="338554"/>
          </a:xfrm>
          <a:prstGeom prst="rect">
            <a:avLst/>
          </a:prstGeom>
          <a:noFill/>
        </p:spPr>
        <p:txBody>
          <a:bodyPr wrap="none" rtlCol="0">
            <a:spAutoFit/>
          </a:bodyPr>
          <a:lstStyle/>
          <a:p>
            <a:r>
              <a:rPr lang="en-US" sz="1600" dirty="0" smtClean="0"/>
              <a:t>Set 127</a:t>
            </a:r>
            <a:endParaRPr lang="en-US" sz="1600" dirty="0"/>
          </a:p>
        </p:txBody>
      </p:sp>
      <p:graphicFrame>
        <p:nvGraphicFramePr>
          <p:cNvPr id="23" name="Table 22"/>
          <p:cNvGraphicFramePr>
            <a:graphicFrameLocks noGrp="1"/>
          </p:cNvGraphicFramePr>
          <p:nvPr>
            <p:extLst>
              <p:ext uri="{D42A27DB-BD31-4B8C-83A1-F6EECF244321}">
                <p14:modId xmlns:p14="http://schemas.microsoft.com/office/powerpoint/2010/main" val="2557663238"/>
              </p:ext>
            </p:extLst>
          </p:nvPr>
        </p:nvGraphicFramePr>
        <p:xfrm>
          <a:off x="2895600" y="2514600"/>
          <a:ext cx="6096000" cy="1752600"/>
        </p:xfrm>
        <a:graphic>
          <a:graphicData uri="http://schemas.openxmlformats.org/drawingml/2006/table">
            <a:tbl>
              <a:tblPr firstRow="1" bandRow="1">
                <a:tableStyleId>{D7AC3CCA-C797-4891-BE02-D94E43425B78}</a:tableStyleId>
              </a:tblPr>
              <a:tblGrid>
                <a:gridCol w="1524000"/>
                <a:gridCol w="1524000"/>
                <a:gridCol w="1524000"/>
                <a:gridCol w="1524000"/>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pPr algn="ctr"/>
                      <a:r>
                        <a:rPr lang="en-US" dirty="0" smtClean="0"/>
                        <a:t>.</a:t>
                      </a:r>
                    </a:p>
                    <a:p>
                      <a:pPr algn="ctr"/>
                      <a:r>
                        <a:rPr lang="en-US" dirty="0" smtClean="0"/>
                        <a:t>.</a:t>
                      </a:r>
                      <a:endParaRPr lang="en-US" dirty="0"/>
                    </a:p>
                  </a:txBody>
                  <a:tcPr/>
                </a:tc>
                <a:tc>
                  <a:txBody>
                    <a:bodyPr/>
                    <a:lstStyle/>
                    <a:p>
                      <a:pPr algn="ctr"/>
                      <a:r>
                        <a:rPr lang="en-US" dirty="0" smtClean="0"/>
                        <a:t>.</a:t>
                      </a:r>
                    </a:p>
                    <a:p>
                      <a:pPr algn="ctr"/>
                      <a:r>
                        <a:rPr lang="en-US" dirty="0" smtClean="0"/>
                        <a:t>.</a:t>
                      </a:r>
                    </a:p>
                  </a:txBody>
                  <a:tcPr/>
                </a:tc>
                <a:tc>
                  <a:txBody>
                    <a:bodyPr/>
                    <a:lstStyle/>
                    <a:p>
                      <a:pPr algn="ctr"/>
                      <a:r>
                        <a:rPr lang="en-US" dirty="0" smtClean="0"/>
                        <a:t>.</a:t>
                      </a:r>
                    </a:p>
                    <a:p>
                      <a:pPr algn="ctr"/>
                      <a:r>
                        <a:rPr lang="en-US" dirty="0" smtClean="0"/>
                        <a:t>.</a:t>
                      </a:r>
                      <a:endParaRPr lang="en-US" dirty="0"/>
                    </a:p>
                  </a:txBody>
                  <a:tcPr/>
                </a:tc>
                <a:tc>
                  <a:txBody>
                    <a:bodyPr/>
                    <a:lstStyle/>
                    <a:p>
                      <a:pPr algn="ctr"/>
                      <a:r>
                        <a:rPr lang="en-US" dirty="0" smtClean="0"/>
                        <a:t>.</a:t>
                      </a:r>
                    </a:p>
                    <a:p>
                      <a:pPr algn="ctr"/>
                      <a:r>
                        <a:rPr lang="en-US" dirty="0" smtClean="0"/>
                        <a:t>.</a:t>
                      </a:r>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cxnSp>
        <p:nvCxnSpPr>
          <p:cNvPr id="24" name="Straight Arrow Connector 23"/>
          <p:cNvCxnSpPr/>
          <p:nvPr/>
        </p:nvCxnSpPr>
        <p:spPr>
          <a:xfrm>
            <a:off x="2832100" y="2387600"/>
            <a:ext cx="228600" cy="0"/>
          </a:xfrm>
          <a:prstGeom prst="straightConnector1">
            <a:avLst/>
          </a:prstGeom>
          <a:ln w="6350" cmpd="sng">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984500" y="2184400"/>
            <a:ext cx="1162286" cy="338554"/>
          </a:xfrm>
          <a:prstGeom prst="rect">
            <a:avLst/>
          </a:prstGeom>
          <a:noFill/>
        </p:spPr>
        <p:txBody>
          <a:bodyPr wrap="none" rtlCol="0">
            <a:spAutoFit/>
          </a:bodyPr>
          <a:lstStyle/>
          <a:p>
            <a:r>
              <a:rPr lang="en-US" sz="1600" dirty="0" smtClean="0"/>
              <a:t>1 Cache Line</a:t>
            </a:r>
            <a:endParaRPr lang="en-US" sz="1600" dirty="0"/>
          </a:p>
        </p:txBody>
      </p:sp>
      <p:cxnSp>
        <p:nvCxnSpPr>
          <p:cNvPr id="26" name="Straight Arrow Connector 25"/>
          <p:cNvCxnSpPr/>
          <p:nvPr/>
        </p:nvCxnSpPr>
        <p:spPr>
          <a:xfrm>
            <a:off x="4203700" y="2387600"/>
            <a:ext cx="228600" cy="0"/>
          </a:xfrm>
          <a:prstGeom prst="straightConnector1">
            <a:avLst/>
          </a:prstGeom>
          <a:ln w="63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667000" y="2565400"/>
            <a:ext cx="287258" cy="338554"/>
          </a:xfrm>
          <a:prstGeom prst="rect">
            <a:avLst/>
          </a:prstGeom>
          <a:noFill/>
        </p:spPr>
        <p:txBody>
          <a:bodyPr wrap="none" rtlCol="0">
            <a:spAutoFit/>
          </a:bodyPr>
          <a:lstStyle/>
          <a:p>
            <a:r>
              <a:rPr lang="en-US" sz="1600" dirty="0" smtClean="0"/>
              <a:t>0</a:t>
            </a:r>
            <a:endParaRPr lang="en-US" sz="1600" dirty="0"/>
          </a:p>
        </p:txBody>
      </p:sp>
      <p:sp>
        <p:nvSpPr>
          <p:cNvPr id="28" name="TextBox 27"/>
          <p:cNvSpPr txBox="1"/>
          <p:nvPr/>
        </p:nvSpPr>
        <p:spPr>
          <a:xfrm>
            <a:off x="2667000" y="2895600"/>
            <a:ext cx="287258" cy="338554"/>
          </a:xfrm>
          <a:prstGeom prst="rect">
            <a:avLst/>
          </a:prstGeom>
          <a:noFill/>
        </p:spPr>
        <p:txBody>
          <a:bodyPr wrap="none" rtlCol="0">
            <a:spAutoFit/>
          </a:bodyPr>
          <a:lstStyle/>
          <a:p>
            <a:r>
              <a:rPr lang="en-US" sz="1600" dirty="0" smtClean="0"/>
              <a:t>1</a:t>
            </a:r>
            <a:endParaRPr lang="en-US" sz="1600" dirty="0"/>
          </a:p>
        </p:txBody>
      </p:sp>
      <p:sp>
        <p:nvSpPr>
          <p:cNvPr id="29" name="TextBox 28"/>
          <p:cNvSpPr txBox="1"/>
          <p:nvPr/>
        </p:nvSpPr>
        <p:spPr>
          <a:xfrm>
            <a:off x="2590800" y="3886200"/>
            <a:ext cx="389850" cy="338554"/>
          </a:xfrm>
          <a:prstGeom prst="rect">
            <a:avLst/>
          </a:prstGeom>
          <a:noFill/>
        </p:spPr>
        <p:txBody>
          <a:bodyPr wrap="none" rtlCol="0">
            <a:spAutoFit/>
          </a:bodyPr>
          <a:lstStyle/>
          <a:p>
            <a:r>
              <a:rPr lang="en-US" sz="1600" dirty="0" smtClean="0"/>
              <a:t>31</a:t>
            </a:r>
            <a:endParaRPr lang="en-US" sz="1600" dirty="0"/>
          </a:p>
        </p:txBody>
      </p:sp>
    </p:spTree>
    <p:extLst>
      <p:ext uri="{BB962C8B-B14F-4D97-AF65-F5344CB8AC3E}">
        <p14:creationId xmlns:p14="http://schemas.microsoft.com/office/powerpoint/2010/main" val="2161380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P spid="19" grpId="0"/>
      <p:bldP spid="20" grpId="0"/>
      <p:bldP spid="22" grpId="0"/>
      <p:bldP spid="25"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solidFill>
            <a:schemeClr val="tx1"/>
          </a:solidFill>
        </p:spPr>
        <p:txBody>
          <a:bodyPr/>
          <a:lstStyle/>
          <a:p>
            <a:pPr eaLnBrk="1" hangingPunct="1"/>
            <a:r>
              <a:rPr lang="en-CA" dirty="0">
                <a:latin typeface="Calibri" charset="0"/>
              </a:rPr>
              <a:t>Memory Hierarchy</a:t>
            </a:r>
          </a:p>
        </p:txBody>
      </p:sp>
      <p:sp>
        <p:nvSpPr>
          <p:cNvPr id="44035" name="Content Placeholder 2"/>
          <p:cNvSpPr>
            <a:spLocks noGrp="1"/>
          </p:cNvSpPr>
          <p:nvPr>
            <p:ph idx="4294967295"/>
          </p:nvPr>
        </p:nvSpPr>
        <p:spPr/>
        <p:txBody>
          <a:bodyPr/>
          <a:lstStyle/>
          <a:p>
            <a:pPr eaLnBrk="1" hangingPunct="1">
              <a:lnSpc>
                <a:spcPct val="90000"/>
              </a:lnSpc>
            </a:pPr>
            <a:r>
              <a:rPr lang="en-CA" dirty="0">
                <a:latin typeface="Calibri" charset="0"/>
              </a:rPr>
              <a:t>Processor registers are fastest, but do not use the same address space as the memory</a:t>
            </a:r>
          </a:p>
          <a:p>
            <a:pPr eaLnBrk="1" hangingPunct="1">
              <a:lnSpc>
                <a:spcPct val="90000"/>
              </a:lnSpc>
            </a:pPr>
            <a:r>
              <a:rPr lang="en-CA" dirty="0">
                <a:latin typeface="Calibri" charset="0"/>
              </a:rPr>
              <a:t>Cache memory often consists of 2 (or 3) levels, and technology enables on-chip integration</a:t>
            </a:r>
          </a:p>
          <a:p>
            <a:pPr eaLnBrk="1" hangingPunct="1">
              <a:lnSpc>
                <a:spcPct val="90000"/>
              </a:lnSpc>
            </a:pPr>
            <a:r>
              <a:rPr lang="en-CA" dirty="0">
                <a:latin typeface="Calibri" charset="0"/>
              </a:rPr>
              <a:t>Holds copies of program instructions and data stored in the large external main memory</a:t>
            </a:r>
          </a:p>
          <a:p>
            <a:pPr eaLnBrk="1" hangingPunct="1">
              <a:lnSpc>
                <a:spcPct val="90000"/>
              </a:lnSpc>
            </a:pPr>
            <a:r>
              <a:rPr lang="en-CA" dirty="0">
                <a:latin typeface="Calibri" charset="0"/>
              </a:rPr>
              <a:t>For very large programs, or multiple programs active at the same time, need more storage</a:t>
            </a:r>
          </a:p>
          <a:p>
            <a:pPr eaLnBrk="1" hangingPunct="1">
              <a:lnSpc>
                <a:spcPct val="90000"/>
              </a:lnSpc>
            </a:pPr>
            <a:r>
              <a:rPr lang="en-CA" dirty="0">
                <a:latin typeface="Calibri" charset="0"/>
              </a:rPr>
              <a:t>Use disks to hold what exceeds main memory </a:t>
            </a:r>
          </a:p>
        </p:txBody>
      </p:sp>
      <p:sp>
        <p:nvSpPr>
          <p:cNvPr id="2" name="Slide Number Placeholder 1"/>
          <p:cNvSpPr>
            <a:spLocks noGrp="1"/>
          </p:cNvSpPr>
          <p:nvPr>
            <p:ph type="sldNum" sz="quarter" idx="12"/>
          </p:nvPr>
        </p:nvSpPr>
        <p:spPr/>
        <p:txBody>
          <a:bodyPr/>
          <a:lstStyle/>
          <a:p>
            <a:fld id="{55A3783C-F089-C440-8C35-195B993F31D5}" type="slidenum">
              <a:rPr lang="en-US" smtClean="0"/>
              <a:t>8</a:t>
            </a:fld>
            <a:endParaRPr lang="en-US"/>
          </a:p>
        </p:txBody>
      </p:sp>
    </p:spTree>
    <p:extLst>
      <p:ext uri="{BB962C8B-B14F-4D97-AF65-F5344CB8AC3E}">
        <p14:creationId xmlns:p14="http://schemas.microsoft.com/office/powerpoint/2010/main" val="1380492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80</a:t>
            </a:fld>
            <a:endParaRPr lang="en-US"/>
          </a:p>
        </p:txBody>
      </p:sp>
      <p:sp>
        <p:nvSpPr>
          <p:cNvPr id="8" name="TextBox 7"/>
          <p:cNvSpPr txBox="1"/>
          <p:nvPr/>
        </p:nvSpPr>
        <p:spPr>
          <a:xfrm>
            <a:off x="3581400" y="457200"/>
            <a:ext cx="1946967" cy="584776"/>
          </a:xfrm>
          <a:prstGeom prst="rect">
            <a:avLst/>
          </a:prstGeom>
          <a:noFill/>
        </p:spPr>
        <p:txBody>
          <a:bodyPr wrap="none" rtlCol="0">
            <a:spAutoFit/>
          </a:bodyPr>
          <a:lstStyle/>
          <a:p>
            <a:pPr algn="ctr"/>
            <a:r>
              <a:rPr lang="en-US" sz="1600" b="1" dirty="0" smtClean="0"/>
              <a:t>Fully set-associative</a:t>
            </a:r>
          </a:p>
          <a:p>
            <a:pPr algn="ctr"/>
            <a:r>
              <a:rPr lang="en-US" sz="1600" b="1" dirty="0" smtClean="0"/>
              <a:t>128-ways</a:t>
            </a:r>
            <a:endParaRPr lang="en-US" sz="1600" b="1" dirty="0"/>
          </a:p>
        </p:txBody>
      </p:sp>
      <p:graphicFrame>
        <p:nvGraphicFramePr>
          <p:cNvPr id="9" name="Table 8"/>
          <p:cNvGraphicFramePr>
            <a:graphicFrameLocks noGrp="1"/>
          </p:cNvGraphicFramePr>
          <p:nvPr>
            <p:extLst>
              <p:ext uri="{D42A27DB-BD31-4B8C-83A1-F6EECF244321}">
                <p14:modId xmlns:p14="http://schemas.microsoft.com/office/powerpoint/2010/main" val="163405567"/>
              </p:ext>
            </p:extLst>
          </p:nvPr>
        </p:nvGraphicFramePr>
        <p:xfrm>
          <a:off x="1371600" y="1600200"/>
          <a:ext cx="7162800" cy="381000"/>
        </p:xfrm>
        <a:graphic>
          <a:graphicData uri="http://schemas.openxmlformats.org/drawingml/2006/table">
            <a:tbl>
              <a:tblPr firstRow="1" bandRow="1">
                <a:tableStyleId>{D7AC3CCA-C797-4891-BE02-D94E43425B78}</a:tableStyleId>
              </a:tblPr>
              <a:tblGrid>
                <a:gridCol w="1432560"/>
                <a:gridCol w="1432560"/>
                <a:gridCol w="2865120"/>
                <a:gridCol w="1432560"/>
              </a:tblGrid>
              <a:tr h="381000">
                <a:tc>
                  <a:txBody>
                    <a:bodyPr/>
                    <a:lstStyle/>
                    <a:p>
                      <a:pPr algn="ctr"/>
                      <a:endParaRPr lang="en-US" dirty="0"/>
                    </a:p>
                  </a:txBody>
                  <a:tcPr/>
                </a:tc>
                <a:tc>
                  <a:txBody>
                    <a:bodyPr/>
                    <a:lstStyle/>
                    <a:p>
                      <a:pPr algn="ctr"/>
                      <a:endParaRPr lang="en-US" dirty="0"/>
                    </a:p>
                  </a:txBody>
                  <a:tcPr/>
                </a:tc>
                <a:tc>
                  <a:txBody>
                    <a:bodyPr/>
                    <a:lstStyle/>
                    <a:p>
                      <a:pPr algn="ctr"/>
                      <a:r>
                        <a:rPr lang="en-US" dirty="0" smtClean="0"/>
                        <a:t>.</a:t>
                      </a:r>
                      <a:r>
                        <a:rPr lang="en-US" baseline="0" dirty="0" smtClean="0"/>
                        <a:t>    .   .</a:t>
                      </a:r>
                      <a:endParaRPr lang="en-US" dirty="0"/>
                    </a:p>
                  </a:txBody>
                  <a:tcPr anchor="ctr"/>
                </a:tc>
                <a:tc>
                  <a:txBody>
                    <a:bodyPr/>
                    <a:lstStyle/>
                    <a:p>
                      <a:pPr algn="ctr"/>
                      <a:endParaRPr lang="en-US" dirty="0"/>
                    </a:p>
                  </a:txBody>
                  <a:tcPr/>
                </a:tc>
              </a:tr>
            </a:tbl>
          </a:graphicData>
        </a:graphic>
      </p:graphicFrame>
      <p:grpSp>
        <p:nvGrpSpPr>
          <p:cNvPr id="13" name="Group 12"/>
          <p:cNvGrpSpPr/>
          <p:nvPr/>
        </p:nvGrpSpPr>
        <p:grpSpPr>
          <a:xfrm>
            <a:off x="1346200" y="1299746"/>
            <a:ext cx="1485900" cy="307777"/>
            <a:chOff x="1422400" y="1104900"/>
            <a:chExt cx="1485900" cy="307777"/>
          </a:xfrm>
        </p:grpSpPr>
        <p:cxnSp>
          <p:nvCxnSpPr>
            <p:cNvPr id="10" name="Straight Arrow Connector 9"/>
            <p:cNvCxnSpPr/>
            <p:nvPr/>
          </p:nvCxnSpPr>
          <p:spPr>
            <a:xfrm>
              <a:off x="1422400" y="1270000"/>
              <a:ext cx="228600" cy="0"/>
            </a:xfrm>
            <a:prstGeom prst="straightConnector1">
              <a:avLst/>
            </a:prstGeom>
            <a:ln w="6350" cmpd="sng">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600200" y="1104900"/>
              <a:ext cx="1141784" cy="307777"/>
            </a:xfrm>
            <a:prstGeom prst="rect">
              <a:avLst/>
            </a:prstGeom>
            <a:noFill/>
          </p:spPr>
          <p:txBody>
            <a:bodyPr wrap="none" rtlCol="0">
              <a:spAutoFit/>
            </a:bodyPr>
            <a:lstStyle/>
            <a:p>
              <a:r>
                <a:rPr lang="en-US" sz="1400" dirty="0" smtClean="0"/>
                <a:t>1 Cache Line</a:t>
              </a:r>
              <a:endParaRPr lang="en-US" sz="1400" dirty="0"/>
            </a:p>
          </p:txBody>
        </p:sp>
        <p:cxnSp>
          <p:nvCxnSpPr>
            <p:cNvPr id="12" name="Straight Arrow Connector 11"/>
            <p:cNvCxnSpPr/>
            <p:nvPr/>
          </p:nvCxnSpPr>
          <p:spPr>
            <a:xfrm>
              <a:off x="2679700" y="1270000"/>
              <a:ext cx="228600" cy="0"/>
            </a:xfrm>
            <a:prstGeom prst="straightConnector1">
              <a:avLst/>
            </a:prstGeom>
            <a:ln w="63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698500" y="1549400"/>
            <a:ext cx="600745" cy="338554"/>
          </a:xfrm>
          <a:prstGeom prst="rect">
            <a:avLst/>
          </a:prstGeom>
          <a:noFill/>
        </p:spPr>
        <p:txBody>
          <a:bodyPr wrap="none" rtlCol="0">
            <a:spAutoFit/>
          </a:bodyPr>
          <a:lstStyle/>
          <a:p>
            <a:r>
              <a:rPr lang="en-US" sz="1600" dirty="0" smtClean="0"/>
              <a:t>Set 0</a:t>
            </a:r>
            <a:endParaRPr lang="en-US" sz="1600" dirty="0"/>
          </a:p>
        </p:txBody>
      </p:sp>
      <p:sp>
        <p:nvSpPr>
          <p:cNvPr id="15" name="Left Brace 14"/>
          <p:cNvSpPr/>
          <p:nvPr/>
        </p:nvSpPr>
        <p:spPr>
          <a:xfrm rot="5400000" flipH="1">
            <a:off x="4762500" y="-1333500"/>
            <a:ext cx="381000" cy="7162800"/>
          </a:xfrm>
          <a:prstGeom prst="leftBrac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4191000" y="2362200"/>
            <a:ext cx="1735909" cy="369332"/>
          </a:xfrm>
          <a:prstGeom prst="rect">
            <a:avLst/>
          </a:prstGeom>
          <a:noFill/>
        </p:spPr>
        <p:txBody>
          <a:bodyPr wrap="none" rtlCol="0">
            <a:spAutoFit/>
          </a:bodyPr>
          <a:lstStyle/>
          <a:p>
            <a:r>
              <a:rPr lang="en-US" sz="1800" dirty="0" smtClean="0"/>
              <a:t>128 Cache Lines</a:t>
            </a:r>
            <a:endParaRPr lang="en-US" sz="1800" dirty="0"/>
          </a:p>
        </p:txBody>
      </p:sp>
    </p:spTree>
    <p:extLst>
      <p:ext uri="{BB962C8B-B14F-4D97-AF65-F5344CB8AC3E}">
        <p14:creationId xmlns:p14="http://schemas.microsoft.com/office/powerpoint/2010/main" val="8400269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5" name="Rectangle 5"/>
          <p:cNvSpPr>
            <a:spLocks noGrp="1" noChangeArrowheads="1"/>
          </p:cNvSpPr>
          <p:nvPr>
            <p:ph type="title"/>
          </p:nvPr>
        </p:nvSpPr>
        <p:spPr/>
        <p:txBody>
          <a:bodyPr>
            <a:normAutofit/>
          </a:bodyPr>
          <a:lstStyle/>
          <a:p>
            <a:pPr algn="l"/>
            <a:r>
              <a:rPr lang="en-US" sz="3600" dirty="0"/>
              <a:t>Memory </a:t>
            </a:r>
            <a:r>
              <a:rPr lang="en-US" sz="3600" dirty="0" smtClean="0"/>
              <a:t>Hierarchy with One-Level Cache</a:t>
            </a:r>
            <a:endParaRPr lang="en-AU" sz="3600" dirty="0"/>
          </a:p>
        </p:txBody>
      </p:sp>
      <p:grpSp>
        <p:nvGrpSpPr>
          <p:cNvPr id="23" name="Group 22"/>
          <p:cNvGrpSpPr/>
          <p:nvPr/>
        </p:nvGrpSpPr>
        <p:grpSpPr>
          <a:xfrm>
            <a:off x="3471895" y="1600200"/>
            <a:ext cx="2337650" cy="4876800"/>
            <a:chOff x="6041200" y="979130"/>
            <a:chExt cx="1713771" cy="4136369"/>
          </a:xfrm>
        </p:grpSpPr>
        <p:sp>
          <p:nvSpPr>
            <p:cNvPr id="7" name="Rectangle 6"/>
            <p:cNvSpPr/>
            <p:nvPr/>
          </p:nvSpPr>
          <p:spPr>
            <a:xfrm>
              <a:off x="6041200" y="2927490"/>
              <a:ext cx="1672119" cy="901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Rectangle 7"/>
            <p:cNvSpPr/>
            <p:nvPr/>
          </p:nvSpPr>
          <p:spPr>
            <a:xfrm>
              <a:off x="6055328" y="4213941"/>
              <a:ext cx="1672119" cy="901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TextBox 8"/>
            <p:cNvSpPr txBox="1"/>
            <p:nvPr/>
          </p:nvSpPr>
          <p:spPr>
            <a:xfrm>
              <a:off x="6387951" y="979130"/>
              <a:ext cx="1054841" cy="261048"/>
            </a:xfrm>
            <a:prstGeom prst="rect">
              <a:avLst/>
            </a:prstGeom>
            <a:noFill/>
          </p:spPr>
          <p:txBody>
            <a:bodyPr wrap="square" rtlCol="0">
              <a:spAutoFit/>
            </a:bodyPr>
            <a:lstStyle/>
            <a:p>
              <a:r>
                <a:rPr lang="en-US" sz="1400" dirty="0" smtClean="0">
                  <a:solidFill>
                    <a:schemeClr val="tx2"/>
                  </a:solidFill>
                </a:rPr>
                <a:t>PROCESSOR</a:t>
              </a:r>
              <a:endParaRPr lang="en-US" sz="1400" dirty="0">
                <a:solidFill>
                  <a:schemeClr val="tx2"/>
                </a:solidFill>
              </a:endParaRPr>
            </a:p>
          </p:txBody>
        </p:sp>
        <p:sp>
          <p:nvSpPr>
            <p:cNvPr id="11" name="Up-Down Arrow 10"/>
            <p:cNvSpPr/>
            <p:nvPr/>
          </p:nvSpPr>
          <p:spPr>
            <a:xfrm>
              <a:off x="6753890" y="3833852"/>
              <a:ext cx="241522" cy="364676"/>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TextBox 11"/>
            <p:cNvSpPr txBox="1"/>
            <p:nvPr/>
          </p:nvSpPr>
          <p:spPr>
            <a:xfrm>
              <a:off x="6295490" y="2970416"/>
              <a:ext cx="1341008" cy="261048"/>
            </a:xfrm>
            <a:prstGeom prst="rect">
              <a:avLst/>
            </a:prstGeom>
            <a:noFill/>
          </p:spPr>
          <p:txBody>
            <a:bodyPr wrap="square" rtlCol="0">
              <a:spAutoFit/>
            </a:bodyPr>
            <a:lstStyle/>
            <a:p>
              <a:r>
                <a:rPr lang="en-US" sz="1400" dirty="0" smtClean="0">
                  <a:solidFill>
                    <a:srgbClr val="1F497D"/>
                  </a:solidFill>
                </a:rPr>
                <a:t>MAIN MEMORY</a:t>
              </a:r>
              <a:endParaRPr lang="en-US" sz="1400" dirty="0">
                <a:solidFill>
                  <a:srgbClr val="1F497D"/>
                </a:solidFill>
              </a:endParaRPr>
            </a:p>
          </p:txBody>
        </p:sp>
        <p:sp>
          <p:nvSpPr>
            <p:cNvPr id="13" name="TextBox 12"/>
            <p:cNvSpPr txBox="1"/>
            <p:nvPr/>
          </p:nvSpPr>
          <p:spPr>
            <a:xfrm>
              <a:off x="6127615" y="3215709"/>
              <a:ext cx="1502180" cy="261048"/>
            </a:xfrm>
            <a:prstGeom prst="rect">
              <a:avLst/>
            </a:prstGeom>
            <a:noFill/>
          </p:spPr>
          <p:txBody>
            <a:bodyPr wrap="square" rtlCol="0">
              <a:spAutoFit/>
            </a:bodyPr>
            <a:lstStyle/>
            <a:p>
              <a:r>
                <a:rPr lang="en-US" sz="1400" dirty="0" smtClean="0"/>
                <a:t>Access Time: 100 units</a:t>
              </a:r>
              <a:endParaRPr lang="en-US" sz="1400" dirty="0"/>
            </a:p>
          </p:txBody>
        </p:sp>
        <p:sp>
          <p:nvSpPr>
            <p:cNvPr id="14" name="TextBox 13"/>
            <p:cNvSpPr txBox="1"/>
            <p:nvPr/>
          </p:nvSpPr>
          <p:spPr>
            <a:xfrm>
              <a:off x="6262103" y="3461003"/>
              <a:ext cx="1335622" cy="261048"/>
            </a:xfrm>
            <a:prstGeom prst="rect">
              <a:avLst/>
            </a:prstGeom>
            <a:noFill/>
          </p:spPr>
          <p:txBody>
            <a:bodyPr wrap="square" rtlCol="0">
              <a:spAutoFit/>
            </a:bodyPr>
            <a:lstStyle/>
            <a:p>
              <a:r>
                <a:rPr lang="en-US" sz="1400" dirty="0" smtClean="0"/>
                <a:t>Capacity: O(GB)</a:t>
              </a:r>
              <a:endParaRPr lang="en-US" sz="1400" dirty="0"/>
            </a:p>
          </p:txBody>
        </p:sp>
        <p:sp>
          <p:nvSpPr>
            <p:cNvPr id="15" name="TextBox 14"/>
            <p:cNvSpPr txBox="1"/>
            <p:nvPr/>
          </p:nvSpPr>
          <p:spPr>
            <a:xfrm>
              <a:off x="6230012" y="4267880"/>
              <a:ext cx="1398396" cy="261048"/>
            </a:xfrm>
            <a:prstGeom prst="rect">
              <a:avLst/>
            </a:prstGeom>
            <a:noFill/>
          </p:spPr>
          <p:txBody>
            <a:bodyPr wrap="square" rtlCol="0">
              <a:spAutoFit/>
            </a:bodyPr>
            <a:lstStyle/>
            <a:p>
              <a:r>
                <a:rPr lang="en-US" sz="1400" dirty="0" smtClean="0">
                  <a:solidFill>
                    <a:srgbClr val="1F497D"/>
                  </a:solidFill>
                </a:rPr>
                <a:t>MAGNETIC DISK</a:t>
              </a:r>
              <a:endParaRPr lang="en-US" sz="1400" dirty="0">
                <a:solidFill>
                  <a:srgbClr val="1F497D"/>
                </a:solidFill>
              </a:endParaRPr>
            </a:p>
          </p:txBody>
        </p:sp>
        <p:sp>
          <p:nvSpPr>
            <p:cNvPr id="16" name="TextBox 15"/>
            <p:cNvSpPr txBox="1"/>
            <p:nvPr/>
          </p:nvSpPr>
          <p:spPr>
            <a:xfrm>
              <a:off x="6158071" y="4513173"/>
              <a:ext cx="1527587" cy="261048"/>
            </a:xfrm>
            <a:prstGeom prst="rect">
              <a:avLst/>
            </a:prstGeom>
            <a:noFill/>
          </p:spPr>
          <p:txBody>
            <a:bodyPr wrap="square" rtlCol="0">
              <a:spAutoFit/>
            </a:bodyPr>
            <a:lstStyle/>
            <a:p>
              <a:r>
                <a:rPr lang="en-US" sz="1400" dirty="0" smtClean="0"/>
                <a:t>Access Time: 10</a:t>
              </a:r>
              <a:r>
                <a:rPr lang="en-US" sz="1400" baseline="30000" dirty="0" smtClean="0"/>
                <a:t>7</a:t>
              </a:r>
              <a:r>
                <a:rPr lang="en-US" sz="1400" dirty="0" smtClean="0"/>
                <a:t> units</a:t>
              </a:r>
              <a:endParaRPr lang="en-US" sz="1400" dirty="0"/>
            </a:p>
          </p:txBody>
        </p:sp>
        <p:sp>
          <p:nvSpPr>
            <p:cNvPr id="17" name="TextBox 16"/>
            <p:cNvSpPr txBox="1"/>
            <p:nvPr/>
          </p:nvSpPr>
          <p:spPr>
            <a:xfrm>
              <a:off x="6145235" y="4758467"/>
              <a:ext cx="1609736" cy="261048"/>
            </a:xfrm>
            <a:prstGeom prst="rect">
              <a:avLst/>
            </a:prstGeom>
            <a:noFill/>
          </p:spPr>
          <p:txBody>
            <a:bodyPr wrap="square" rtlCol="0">
              <a:spAutoFit/>
            </a:bodyPr>
            <a:lstStyle/>
            <a:p>
              <a:r>
                <a:rPr lang="en-US" sz="1400" dirty="0" smtClean="0"/>
                <a:t>Capacity: O(100GB)</a:t>
              </a:r>
              <a:endParaRPr lang="en-US" sz="1400" dirty="0"/>
            </a:p>
          </p:txBody>
        </p:sp>
        <p:sp>
          <p:nvSpPr>
            <p:cNvPr id="27" name="Rectangle 26"/>
            <p:cNvSpPr/>
            <p:nvPr/>
          </p:nvSpPr>
          <p:spPr>
            <a:xfrm>
              <a:off x="6041200" y="1679564"/>
              <a:ext cx="1672119" cy="901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8" name="Up-Down Arrow 27"/>
            <p:cNvSpPr/>
            <p:nvPr/>
          </p:nvSpPr>
          <p:spPr>
            <a:xfrm>
              <a:off x="6716647" y="2562814"/>
              <a:ext cx="241522" cy="364676"/>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TextBox 28"/>
            <p:cNvSpPr txBox="1"/>
            <p:nvPr/>
          </p:nvSpPr>
          <p:spPr>
            <a:xfrm>
              <a:off x="6526847" y="1722490"/>
              <a:ext cx="680251" cy="261048"/>
            </a:xfrm>
            <a:prstGeom prst="rect">
              <a:avLst/>
            </a:prstGeom>
            <a:noFill/>
          </p:spPr>
          <p:txBody>
            <a:bodyPr wrap="square" rtlCol="0">
              <a:spAutoFit/>
            </a:bodyPr>
            <a:lstStyle/>
            <a:p>
              <a:r>
                <a:rPr lang="en-US" sz="1400" dirty="0" smtClean="0">
                  <a:solidFill>
                    <a:srgbClr val="1F497D"/>
                  </a:solidFill>
                </a:rPr>
                <a:t>CACHE</a:t>
              </a:r>
              <a:endParaRPr lang="en-US" sz="1400" dirty="0">
                <a:solidFill>
                  <a:srgbClr val="1F497D"/>
                </a:solidFill>
              </a:endParaRPr>
            </a:p>
          </p:txBody>
        </p:sp>
        <p:sp>
          <p:nvSpPr>
            <p:cNvPr id="30" name="TextBox 29"/>
            <p:cNvSpPr txBox="1"/>
            <p:nvPr/>
          </p:nvSpPr>
          <p:spPr>
            <a:xfrm>
              <a:off x="6241889" y="1967783"/>
              <a:ext cx="1276179" cy="261048"/>
            </a:xfrm>
            <a:prstGeom prst="rect">
              <a:avLst/>
            </a:prstGeom>
            <a:noFill/>
          </p:spPr>
          <p:txBody>
            <a:bodyPr wrap="square" rtlCol="0">
              <a:spAutoFit/>
            </a:bodyPr>
            <a:lstStyle/>
            <a:p>
              <a:r>
                <a:rPr lang="en-US" sz="1400" dirty="0" smtClean="0"/>
                <a:t>Access Time: 1 unit</a:t>
              </a:r>
              <a:endParaRPr lang="en-US" sz="1400" dirty="0"/>
            </a:p>
          </p:txBody>
        </p:sp>
        <p:sp>
          <p:nvSpPr>
            <p:cNvPr id="31" name="TextBox 30"/>
            <p:cNvSpPr txBox="1"/>
            <p:nvPr/>
          </p:nvSpPr>
          <p:spPr>
            <a:xfrm>
              <a:off x="6162950" y="2213077"/>
              <a:ext cx="1497526" cy="261048"/>
            </a:xfrm>
            <a:prstGeom prst="rect">
              <a:avLst/>
            </a:prstGeom>
            <a:noFill/>
          </p:spPr>
          <p:txBody>
            <a:bodyPr wrap="square" rtlCol="0">
              <a:spAutoFit/>
            </a:bodyPr>
            <a:lstStyle/>
            <a:p>
              <a:r>
                <a:rPr lang="en-US" sz="1400" dirty="0" smtClean="0"/>
                <a:t>Capacity: O(10KB)</a:t>
              </a:r>
              <a:endParaRPr lang="en-US" sz="1400" dirty="0"/>
            </a:p>
          </p:txBody>
        </p:sp>
        <p:sp>
          <p:nvSpPr>
            <p:cNvPr id="32" name="Up-Down Arrow 31"/>
            <p:cNvSpPr/>
            <p:nvPr/>
          </p:nvSpPr>
          <p:spPr>
            <a:xfrm>
              <a:off x="6753890" y="1316091"/>
              <a:ext cx="241522" cy="364676"/>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 name="Slide Number Placeholder 1"/>
          <p:cNvSpPr>
            <a:spLocks noGrp="1"/>
          </p:cNvSpPr>
          <p:nvPr>
            <p:ph type="sldNum" sz="quarter" idx="12"/>
          </p:nvPr>
        </p:nvSpPr>
        <p:spPr/>
        <p:txBody>
          <a:bodyPr/>
          <a:lstStyle/>
          <a:p>
            <a:pPr>
              <a:defRPr/>
            </a:pPr>
            <a:fld id="{1B87F03E-4105-4E1D-B5F9-E249E5F2AD8D}" type="slidenum">
              <a:rPr lang="en-US" smtClean="0"/>
              <a:pPr>
                <a:defRPr/>
              </a:pPr>
              <a:t>9</a:t>
            </a:fld>
            <a:endParaRPr lang="en-US"/>
          </a:p>
        </p:txBody>
      </p:sp>
    </p:spTree>
    <p:extLst>
      <p:ext uri="{BB962C8B-B14F-4D97-AF65-F5344CB8AC3E}">
        <p14:creationId xmlns:p14="http://schemas.microsoft.com/office/powerpoint/2010/main" val="9836003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2 - Assembler Intro">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9525" cmpd="sng">
          <a:solidFill>
            <a:schemeClr val="tx1"/>
          </a:solid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635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Chapter-2 - Assembler Intro.potx</Template>
  <TotalTime>5165</TotalTime>
  <Words>5909</Words>
  <Application>Microsoft Macintosh PowerPoint</Application>
  <PresentationFormat>On-screen Show (4:3)</PresentationFormat>
  <Paragraphs>863</Paragraphs>
  <Slides>80</Slides>
  <Notes>23</Notes>
  <HiddenSlides>11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Chapter-2 - Assembler Intro</vt:lpstr>
      <vt:lpstr>Equation</vt:lpstr>
      <vt:lpstr>CSCE 230, Fall 2013 Chapter 8 Memory Hierarchy </vt:lpstr>
      <vt:lpstr>Genesis*</vt:lpstr>
      <vt:lpstr>CPU + memory Abstraction</vt:lpstr>
      <vt:lpstr>In reality…</vt:lpstr>
      <vt:lpstr>In reality…</vt:lpstr>
      <vt:lpstr>Cache Operation</vt:lpstr>
      <vt:lpstr>Quick Review: Memory Hierarchy</vt:lpstr>
      <vt:lpstr>Memory Hierarchy</vt:lpstr>
      <vt:lpstr>Memory Hierarchy with One-Level Cache</vt:lpstr>
      <vt:lpstr>Caches and Locality of Reference</vt:lpstr>
      <vt:lpstr>More Cache Concepts</vt:lpstr>
      <vt:lpstr>Cache Operation</vt:lpstr>
      <vt:lpstr>Handling Cache Writes</vt:lpstr>
      <vt:lpstr>Handling Cache Misses</vt:lpstr>
      <vt:lpstr>Mapping Functions</vt:lpstr>
      <vt:lpstr>Mapping Functions</vt:lpstr>
      <vt:lpstr>Direct Mapping</vt:lpstr>
      <vt:lpstr>PowerPoint Presentation</vt:lpstr>
      <vt:lpstr>Example</vt:lpstr>
      <vt:lpstr>Resulting Partitioning of Memory Address and Address Mapping</vt:lpstr>
      <vt:lpstr>Associative Mapping</vt:lpstr>
      <vt:lpstr>PowerPoint Presentation</vt:lpstr>
      <vt:lpstr>Set-Associative Mapping</vt:lpstr>
      <vt:lpstr>PowerPoint Presentation</vt:lpstr>
      <vt:lpstr>Stale Data</vt:lpstr>
      <vt:lpstr>LRU Replacement Algorithm</vt:lpstr>
      <vt:lpstr>LRU Algorithm in terms of FIFO</vt:lpstr>
      <vt:lpstr>LRU Algorithm in terms of FIFO - Example</vt:lpstr>
      <vt:lpstr>Example</vt:lpstr>
      <vt:lpstr>Problem 8.11</vt:lpstr>
      <vt:lpstr>PowerPoint Presentation</vt:lpstr>
      <vt:lpstr>PowerPoint Presentation</vt:lpstr>
      <vt:lpstr>PowerPoint Presentation</vt:lpstr>
      <vt:lpstr>Example of LRU Algorithm</vt:lpstr>
      <vt:lpstr>PowerPoint Presentation</vt:lpstr>
      <vt:lpstr>Cache Performance</vt:lpstr>
      <vt:lpstr>Example 8.4</vt:lpstr>
      <vt:lpstr>Solution</vt:lpstr>
      <vt:lpstr>Performance Enhancement Methods</vt:lpstr>
      <vt:lpstr>Address Translation with Caches</vt:lpstr>
      <vt:lpstr>Virtual Memory (Why?)</vt:lpstr>
      <vt:lpstr>Virtual Memory (What?)</vt:lpstr>
      <vt:lpstr>Memory Management Unit</vt:lpstr>
      <vt:lpstr>PowerPoint Presentation</vt:lpstr>
      <vt:lpstr>Address Translation</vt:lpstr>
      <vt:lpstr>Page Table</vt:lpstr>
      <vt:lpstr>PowerPoint Presentation</vt:lpstr>
      <vt:lpstr>Translation Lookaside Buffer</vt:lpstr>
      <vt:lpstr>PowerPoint Presentation</vt:lpstr>
      <vt:lpstr>Page Faults</vt:lpstr>
      <vt:lpstr>Example 8.5</vt:lpstr>
      <vt:lpstr>Example 8.5 (Continued)</vt:lpstr>
      <vt:lpstr>PowerPoint Presentation</vt:lpstr>
      <vt:lpstr>PowerPoint Presentation</vt:lpstr>
      <vt:lpstr>Memory Organization: Basic Concepts</vt:lpstr>
      <vt:lpstr>PowerPoint Presentation</vt:lpstr>
      <vt:lpstr>Semiconductor RAM Memories</vt:lpstr>
      <vt:lpstr>Memory Chips: Internal Organization</vt:lpstr>
      <vt:lpstr>PowerPoint Presentation</vt:lpstr>
      <vt:lpstr>PowerPoint Presentation</vt:lpstr>
      <vt:lpstr>PowerPoint Presentation</vt:lpstr>
      <vt:lpstr>PowerPoint Presentation</vt:lpstr>
      <vt:lpstr>Building Larger Memories from Chips</vt:lpstr>
      <vt:lpstr>PowerPoint Presentation</vt:lpstr>
      <vt:lpstr>PowerPoint Presentation</vt:lpstr>
      <vt:lpstr>PowerPoint Presentation</vt:lpstr>
      <vt:lpstr>Dynamic RAM Chips</vt:lpstr>
      <vt:lpstr>PowerPoint Presentation</vt:lpstr>
      <vt:lpstr>Read on your own: </vt:lpstr>
      <vt:lpstr>Concluding Remarks</vt:lpstr>
      <vt:lpstr>Summary of Cache Memory</vt:lpstr>
      <vt:lpstr>Basic Concepts</vt:lpstr>
      <vt:lpstr>Handling Reads</vt:lpstr>
      <vt:lpstr>Writes</vt:lpstr>
      <vt:lpstr>Summary of Cache Memory </vt:lpstr>
      <vt:lpstr>Address Translation with Caches</vt:lpstr>
      <vt:lpstr>Address Mapping</vt:lpstr>
      <vt:lpstr>PowerPoint Presentation</vt:lpstr>
      <vt:lpstr>PowerPoint Presentation</vt:lpstr>
      <vt:lpstr>PowerPoint Presentation</vt:lpstr>
    </vt:vector>
  </TitlesOfParts>
  <Company>University of Nebraska-Lincoln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Outline and Reading Assignments</dc:title>
  <dc:creator>seth</dc:creator>
  <cp:lastModifiedBy>Can Vuran</cp:lastModifiedBy>
  <cp:revision>284</cp:revision>
  <cp:lastPrinted>2011-09-27T21:06:43Z</cp:lastPrinted>
  <dcterms:created xsi:type="dcterms:W3CDTF">2010-01-12T15:19:45Z</dcterms:created>
  <dcterms:modified xsi:type="dcterms:W3CDTF">2013-08-27T15:45:17Z</dcterms:modified>
</cp:coreProperties>
</file>