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emf" ContentType="image/x-emf"/>
  <Default Extension="rels" ContentType="application/vnd.openxmlformats-package.relationships+xml"/>
  <Default Extension="vml" ContentType="application/vnd.openxmlformats-officedocument.vmlDrawing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embeddings/oleObject1.bin" ContentType="application/vnd.openxmlformats-officedocument.oleObject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01" r:id="rId1"/>
  </p:sldMasterIdLst>
  <p:notesMasterIdLst>
    <p:notesMasterId r:id="rId49"/>
  </p:notesMasterIdLst>
  <p:handoutMasterIdLst>
    <p:handoutMasterId r:id="rId50"/>
  </p:handoutMasterIdLst>
  <p:sldIdLst>
    <p:sldId id="286" r:id="rId2"/>
    <p:sldId id="288" r:id="rId3"/>
    <p:sldId id="329" r:id="rId4"/>
    <p:sldId id="330" r:id="rId5"/>
    <p:sldId id="289" r:id="rId6"/>
    <p:sldId id="316" r:id="rId7"/>
    <p:sldId id="290" r:id="rId8"/>
    <p:sldId id="291" r:id="rId9"/>
    <p:sldId id="292" r:id="rId10"/>
    <p:sldId id="293" r:id="rId11"/>
    <p:sldId id="319" r:id="rId12"/>
    <p:sldId id="307" r:id="rId13"/>
    <p:sldId id="294" r:id="rId14"/>
    <p:sldId id="295" r:id="rId15"/>
    <p:sldId id="296" r:id="rId16"/>
    <p:sldId id="297" r:id="rId17"/>
    <p:sldId id="298" r:id="rId18"/>
    <p:sldId id="320" r:id="rId19"/>
    <p:sldId id="321" r:id="rId20"/>
    <p:sldId id="322" r:id="rId21"/>
    <p:sldId id="323" r:id="rId22"/>
    <p:sldId id="324" r:id="rId23"/>
    <p:sldId id="299" r:id="rId24"/>
    <p:sldId id="300" r:id="rId25"/>
    <p:sldId id="318" r:id="rId26"/>
    <p:sldId id="331" r:id="rId27"/>
    <p:sldId id="317" r:id="rId28"/>
    <p:sldId id="302" r:id="rId29"/>
    <p:sldId id="303" r:id="rId30"/>
    <p:sldId id="304" r:id="rId31"/>
    <p:sldId id="305" r:id="rId32"/>
    <p:sldId id="306" r:id="rId33"/>
    <p:sldId id="332" r:id="rId34"/>
    <p:sldId id="333" r:id="rId35"/>
    <p:sldId id="325" r:id="rId36"/>
    <p:sldId id="326" r:id="rId37"/>
    <p:sldId id="327" r:id="rId38"/>
    <p:sldId id="328" r:id="rId39"/>
    <p:sldId id="334" r:id="rId40"/>
    <p:sldId id="335" r:id="rId41"/>
    <p:sldId id="336" r:id="rId42"/>
    <p:sldId id="337" r:id="rId43"/>
    <p:sldId id="338" r:id="rId44"/>
    <p:sldId id="339" r:id="rId45"/>
    <p:sldId id="340" r:id="rId46"/>
    <p:sldId id="341" r:id="rId47"/>
    <p:sldId id="342" r:id="rId4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clrMru>
    <a:srgbClr val="57EE34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188" autoAdjust="0"/>
    <p:restoredTop sz="94660" autoAdjust="0"/>
  </p:normalViewPr>
  <p:slideViewPr>
    <p:cSldViewPr>
      <p:cViewPr>
        <p:scale>
          <a:sx n="100" d="100"/>
          <a:sy n="100" d="100"/>
        </p:scale>
        <p:origin x="-1368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1" d="100"/>
        <a:sy n="111" d="100"/>
      </p:scale>
      <p:origin x="0" y="7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50" Type="http://schemas.openxmlformats.org/officeDocument/2006/relationships/handoutMaster" Target="handoutMasters/handoutMaster1.xml"/><Relationship Id="rId51" Type="http://schemas.openxmlformats.org/officeDocument/2006/relationships/printerSettings" Target="printerSettings/printerSettings1.bin"/><Relationship Id="rId52" Type="http://schemas.openxmlformats.org/officeDocument/2006/relationships/presProps" Target="presProps.xml"/><Relationship Id="rId53" Type="http://schemas.openxmlformats.org/officeDocument/2006/relationships/viewProps" Target="viewProps.xml"/><Relationship Id="rId54" Type="http://schemas.openxmlformats.org/officeDocument/2006/relationships/theme" Target="theme/theme1.xml"/><Relationship Id="rId55" Type="http://schemas.openxmlformats.org/officeDocument/2006/relationships/tableStyles" Target="tableStyles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A971B715-5D0B-4FB5-8639-C9211F4532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05194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2DC1C307-0275-410F-B6DB-E7F5197B92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12863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305CE8-95DC-481C-9B87-F7EE429025D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Model 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DC1C307-0275-410F-B6DB-E7F5197B926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164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r>
              <a:rPr lang="en-AU"/>
              <a:t>Morgan Kaufmann Publishers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fld id="{B6546B6A-E2CE-42C9-903C-D618CED59A4F}" type="datetime3">
              <a:rPr lang="en-AU"/>
              <a:pPr/>
              <a:t>27 August 2013</a:t>
            </a:fld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r>
              <a:rPr lang="en-AU"/>
              <a:t>Chapter 4 — The Processor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B6853-5658-4BCB-9137-165D16AE1FC3}" type="slidenum">
              <a:rPr lang="en-AU"/>
              <a:pPr/>
              <a:t>33</a:t>
            </a:fld>
            <a:endParaRPr lang="en-AU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 sz="quarter"/>
          </p:nvPr>
        </p:nvSpPr>
        <p:spPr>
          <a:xfrm>
            <a:off x="0" y="1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r>
              <a:rPr lang="en-AU"/>
              <a:t>Morgan Kaufmann Publishers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"/>
          </p:nvPr>
        </p:nvSpPr>
        <p:spPr>
          <a:xfrm>
            <a:off x="3884613" y="1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fld id="{B6546B6A-E2CE-42C9-903C-D618CED59A4F}" type="datetime3">
              <a:rPr lang="en-AU"/>
              <a:pPr/>
              <a:t>27 August 2013</a:t>
            </a:fld>
            <a:endParaRPr lang="en-A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4"/>
          </p:nvPr>
        </p:nvSpPr>
        <p:spPr>
          <a:xfrm>
            <a:off x="0" y="8685214"/>
            <a:ext cx="2971800" cy="457200"/>
          </a:xfrm>
          <a:prstGeom prst="rect">
            <a:avLst/>
          </a:prstGeom>
          <a:ln/>
        </p:spPr>
        <p:txBody>
          <a:bodyPr lIns="91433" tIns="45716" rIns="91433" bIns="45716"/>
          <a:lstStyle/>
          <a:p>
            <a:r>
              <a:rPr lang="en-AU"/>
              <a:t>Chapter 4 — The Processor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B6853-5658-4BCB-9137-165D16AE1FC3}" type="slidenum">
              <a:rPr lang="en-AU"/>
              <a:pPr/>
              <a:t>34</a:t>
            </a:fld>
            <a:endParaRPr lang="en-AU"/>
          </a:p>
        </p:txBody>
      </p:sp>
      <p:sp>
        <p:nvSpPr>
          <p:cNvPr id="347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7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A0170C5-DDE7-4AE5-80E8-9B3378CF0ED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2B0A104-1CBA-47DD-8C3E-57E61629C9F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5E2BDE4-BF5C-4859-BBC8-7B2AEED203C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2688D99-5C0C-4E82-B3A5-BE45B5D26AA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4DAC355-249A-485B-BFA3-3E4224A5D3C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0549B1F-AF97-4D52-A02B-427AFD2D156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pPr>
              <a:defRPr/>
            </a:pPr>
            <a:fld id="{63E5E76F-4251-45D3-8B3C-B563A850935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1"/>
            <a:ext cx="9143999" cy="13716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7" y="6477000"/>
            <a:ext cx="4827003" cy="22860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96200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pPr>
              <a:defRPr/>
            </a:pPr>
            <a:fld id="{A4C417F4-B224-4D2A-8947-F1991C3E045C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02" r:id="rId1"/>
    <p:sldLayoutId id="2147483903" r:id="rId2"/>
    <p:sldLayoutId id="2147483904" r:id="rId3"/>
    <p:sldLayoutId id="2147483905" r:id="rId4"/>
    <p:sldLayoutId id="2147483906" r:id="rId5"/>
    <p:sldLayoutId id="2147483907" r:id="rId6"/>
    <p:sldLayoutId id="2147483908" r:id="rId7"/>
    <p:sldLayoutId id="2147483909" r:id="rId8"/>
    <p:sldLayoutId id="2147483910" r:id="rId9"/>
    <p:sldLayoutId id="2147483911" r:id="rId10"/>
    <p:sldLayoutId id="2147483912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1.png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2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1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5.png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6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762000"/>
            <a:ext cx="77724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CSCE 230, </a:t>
            </a:r>
            <a:r>
              <a:rPr lang="en-US" dirty="0" smtClean="0"/>
              <a:t>Fall </a:t>
            </a:r>
            <a:r>
              <a:rPr lang="en-US" dirty="0" smtClean="0"/>
              <a:t>2013</a:t>
            </a:r>
            <a:br>
              <a:rPr lang="en-US" dirty="0" smtClean="0"/>
            </a:br>
            <a:r>
              <a:rPr lang="en-US" dirty="0" smtClean="0">
                <a:solidFill>
                  <a:schemeClr val="tx1"/>
                </a:solidFill>
                <a:latin typeface="Calibri" charset="0"/>
              </a:rPr>
              <a:t>Chapter 6: Pipelining</a:t>
            </a:r>
            <a:r>
              <a:rPr lang="en-US" dirty="0">
                <a:solidFill>
                  <a:schemeClr val="tx1"/>
                </a:solidFill>
                <a:latin typeface="Calibri" charset="0"/>
              </a:rPr>
              <a:t/>
            </a:r>
            <a:br>
              <a:rPr lang="en-US" dirty="0">
                <a:solidFill>
                  <a:schemeClr val="tx1"/>
                </a:solidFill>
                <a:latin typeface="Calibri" charset="0"/>
              </a:rPr>
            </a:br>
            <a:endParaRPr lang="en-US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9200" y="3886200"/>
            <a:ext cx="6400800" cy="1016000"/>
          </a:xfrm>
        </p:spPr>
        <p:txBody>
          <a:bodyPr/>
          <a:lstStyle/>
          <a:p>
            <a:pPr eaLnBrk="1" hangingPunct="1"/>
            <a:r>
              <a:rPr lang="en-US" dirty="0" smtClean="0"/>
              <a:t>Mehmet Can </a:t>
            </a:r>
            <a:r>
              <a:rPr lang="en-US" dirty="0" err="1" smtClean="0"/>
              <a:t>Vuran</a:t>
            </a:r>
            <a:r>
              <a:rPr lang="en-US" dirty="0" smtClean="0"/>
              <a:t>, Instructor</a:t>
            </a:r>
          </a:p>
          <a:p>
            <a:pPr eaLnBrk="1" hangingPunct="1"/>
            <a:r>
              <a:rPr lang="en-US" dirty="0" smtClean="0"/>
              <a:t>      University of Nebraska-Lincoln</a:t>
            </a:r>
          </a:p>
          <a:p>
            <a:pPr eaLnBrk="1" hangingPunct="1"/>
            <a:endParaRPr lang="en-US" dirty="0" smtClean="0"/>
          </a:p>
        </p:txBody>
      </p:sp>
      <p:pic>
        <p:nvPicPr>
          <p:cNvPr id="3076" name="Picture 1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09708" y="4343400"/>
            <a:ext cx="314292" cy="3142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Box 1"/>
          <p:cNvSpPr txBox="1"/>
          <p:nvPr/>
        </p:nvSpPr>
        <p:spPr>
          <a:xfrm>
            <a:off x="381000" y="4648200"/>
            <a:ext cx="85074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smtClean="0"/>
              <a:t>Acknowledgement: Overheads adapted from those provided by the authors of the textbook</a:t>
            </a:r>
            <a:endParaRPr lang="en-US" sz="18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1" descr="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188913"/>
            <a:ext cx="4487862" cy="6524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7010400" y="304800"/>
            <a:ext cx="1099279" cy="5795665"/>
            <a:chOff x="7010400" y="304800"/>
            <a:chExt cx="1099279" cy="5795665"/>
          </a:xfrm>
        </p:grpSpPr>
        <p:sp>
          <p:nvSpPr>
            <p:cNvPr id="3" name="TextBox 2"/>
            <p:cNvSpPr txBox="1"/>
            <p:nvPr/>
          </p:nvSpPr>
          <p:spPr>
            <a:xfrm>
              <a:off x="7010400" y="304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1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5" name="TextBox 4"/>
            <p:cNvSpPr txBox="1"/>
            <p:nvPr/>
          </p:nvSpPr>
          <p:spPr>
            <a:xfrm>
              <a:off x="7010400" y="15240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2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7010400" y="2971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3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010400" y="44196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4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7010400" y="5638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5</a:t>
              </a:r>
              <a:endParaRPr lang="en-US" dirty="0">
                <a:solidFill>
                  <a:srgbClr val="3366FF"/>
                </a:solidFill>
              </a:endParaRPr>
            </a:p>
          </p:txBody>
        </p:sp>
      </p:grpSp>
      <p:cxnSp>
        <p:nvCxnSpPr>
          <p:cNvPr id="9" name="Straight Connector 8"/>
          <p:cNvCxnSpPr/>
          <p:nvPr/>
        </p:nvCxnSpPr>
        <p:spPr>
          <a:xfrm>
            <a:off x="3810000" y="2450495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699976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136571" y="188913"/>
            <a:ext cx="1149048" cy="609373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Instruction</a:t>
            </a:r>
          </a:p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Fetch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015619" y="1052286"/>
            <a:ext cx="1403048" cy="27819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IR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575905" y="1620762"/>
            <a:ext cx="1129695" cy="589038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Instruction Decode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743200" y="1600200"/>
            <a:ext cx="1115181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Register File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3200" y="2467429"/>
            <a:ext cx="3962400" cy="30238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743200" y="3048000"/>
            <a:ext cx="1115181" cy="556381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chemeClr val="tx1"/>
                </a:solidFill>
              </a:rPr>
              <a:t>ALU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743200" y="3882571"/>
            <a:ext cx="3962400" cy="2902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94819" y="5317066"/>
            <a:ext cx="3962400" cy="290286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2719010" y="4449839"/>
            <a:ext cx="1115181" cy="609600"/>
          </a:xfrm>
          <a:prstGeom prst="rect">
            <a:avLst/>
          </a:prstGeom>
          <a:noFill/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MEM Access</a:t>
            </a:r>
            <a:endParaRPr lang="en-US" sz="1600" dirty="0">
              <a:solidFill>
                <a:srgbClr val="000000"/>
              </a:solidFill>
            </a:endParaRPr>
          </a:p>
        </p:txBody>
      </p:sp>
      <p:cxnSp>
        <p:nvCxnSpPr>
          <p:cNvPr id="11" name="Straight Arrow Connector 10"/>
          <p:cNvCxnSpPr>
            <a:stCxn id="2" idx="2"/>
            <a:endCxn id="3" idx="0"/>
          </p:cNvCxnSpPr>
          <p:nvPr/>
        </p:nvCxnSpPr>
        <p:spPr>
          <a:xfrm>
            <a:off x="4711095" y="798286"/>
            <a:ext cx="6048" cy="254000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endCxn id="6" idx="0"/>
          </p:cNvCxnSpPr>
          <p:nvPr/>
        </p:nvCxnSpPr>
        <p:spPr>
          <a:xfrm>
            <a:off x="4706256" y="1366762"/>
            <a:ext cx="18144" cy="1100667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4" idx="1"/>
          </p:cNvCxnSpPr>
          <p:nvPr/>
        </p:nvCxnSpPr>
        <p:spPr>
          <a:xfrm>
            <a:off x="4706256" y="1898952"/>
            <a:ext cx="869649" cy="163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>
            <a:endCxn id="8" idx="0"/>
          </p:cNvCxnSpPr>
          <p:nvPr/>
        </p:nvCxnSpPr>
        <p:spPr>
          <a:xfrm>
            <a:off x="4724400" y="2781904"/>
            <a:ext cx="0" cy="1100667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>
            <a:off x="4726819" y="4172857"/>
            <a:ext cx="0" cy="1100667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6137124" y="2781904"/>
            <a:ext cx="0" cy="1100667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2"/>
          </p:cNvCxnSpPr>
          <p:nvPr/>
        </p:nvCxnSpPr>
        <p:spPr>
          <a:xfrm flipH="1">
            <a:off x="6137124" y="2209800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3272970" y="2766180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146578" y="3604381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flipH="1">
            <a:off x="3165929" y="4188581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flipH="1">
            <a:off x="3181653" y="5059437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3276600" y="5638800"/>
            <a:ext cx="13908" cy="348342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3285064" y="1366761"/>
            <a:ext cx="3629" cy="257629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flipH="1">
            <a:off x="2268538" y="5987142"/>
            <a:ext cx="1021970" cy="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 flipV="1">
            <a:off x="2268538" y="1366762"/>
            <a:ext cx="0" cy="462038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2268538" y="1366761"/>
            <a:ext cx="1009271" cy="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3810000" y="2450495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3285064" y="2461380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2875010" y="2443295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RA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3378172" y="2443239"/>
            <a:ext cx="4154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RB</a:t>
            </a:r>
            <a:endParaRPr lang="en-US" sz="16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5280781" y="2455334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783943" y="2465009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6287105" y="2465009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306634" y="2430594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Ctl3</a:t>
            </a:r>
            <a:endParaRPr lang="en-US" sz="1600" dirty="0"/>
          </a:p>
        </p:txBody>
      </p:sp>
      <p:sp>
        <p:nvSpPr>
          <p:cNvPr id="41" name="TextBox 40"/>
          <p:cNvSpPr txBox="1"/>
          <p:nvPr/>
        </p:nvSpPr>
        <p:spPr>
          <a:xfrm>
            <a:off x="5770801" y="2435432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Ctl4</a:t>
            </a:r>
            <a:endParaRPr lang="en-US" sz="1600" dirty="0"/>
          </a:p>
        </p:txBody>
      </p:sp>
      <p:sp>
        <p:nvSpPr>
          <p:cNvPr id="42" name="TextBox 41"/>
          <p:cNvSpPr txBox="1"/>
          <p:nvPr/>
        </p:nvSpPr>
        <p:spPr>
          <a:xfrm>
            <a:off x="6221789" y="2423337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Ctl5</a:t>
            </a:r>
            <a:endParaRPr lang="en-US" sz="1600" dirty="0"/>
          </a:p>
        </p:txBody>
      </p:sp>
      <p:cxnSp>
        <p:nvCxnSpPr>
          <p:cNvPr id="49" name="Straight Connector 48"/>
          <p:cNvCxnSpPr/>
          <p:nvPr/>
        </p:nvCxnSpPr>
        <p:spPr>
          <a:xfrm>
            <a:off x="3352799" y="3862010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2914639" y="3850027"/>
            <a:ext cx="3960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RY</a:t>
            </a:r>
            <a:endParaRPr lang="en-US" sz="1600" dirty="0"/>
          </a:p>
        </p:txBody>
      </p:sp>
      <p:cxnSp>
        <p:nvCxnSpPr>
          <p:cNvPr id="51" name="Straight Connector 50"/>
          <p:cNvCxnSpPr/>
          <p:nvPr/>
        </p:nvCxnSpPr>
        <p:spPr>
          <a:xfrm>
            <a:off x="3802743" y="3859591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>
            <a:off x="5273524" y="3864430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5776686" y="3874105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6279848" y="3874105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367917" y="5292876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3817861" y="5290457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>
            <a:off x="5288642" y="5295296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>
            <a:off x="5791804" y="5304971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>
            <a:off x="6294966" y="5304971"/>
            <a:ext cx="0" cy="304800"/>
          </a:xfrm>
          <a:prstGeom prst="line">
            <a:avLst/>
          </a:prstGeom>
          <a:ln w="12700">
            <a:solidFill>
              <a:srgbClr val="000000"/>
            </a:solidFill>
            <a:headEnd type="none"/>
            <a:tailEnd type="non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861186" y="5273524"/>
            <a:ext cx="40267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RZ</a:t>
            </a:r>
            <a:endParaRPr lang="en-US" sz="1600" dirty="0"/>
          </a:p>
        </p:txBody>
      </p:sp>
      <p:sp>
        <p:nvSpPr>
          <p:cNvPr id="61" name="TextBox 60"/>
          <p:cNvSpPr txBox="1"/>
          <p:nvPr/>
        </p:nvSpPr>
        <p:spPr>
          <a:xfrm>
            <a:off x="5740729" y="3850027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Ctl4</a:t>
            </a:r>
            <a:endParaRPr lang="en-US" sz="1600" dirty="0"/>
          </a:p>
        </p:txBody>
      </p:sp>
      <p:sp>
        <p:nvSpPr>
          <p:cNvPr id="62" name="TextBox 61"/>
          <p:cNvSpPr txBox="1"/>
          <p:nvPr/>
        </p:nvSpPr>
        <p:spPr>
          <a:xfrm>
            <a:off x="6191717" y="3837932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Ctl5</a:t>
            </a:r>
            <a:endParaRPr lang="en-US" sz="1600" dirty="0"/>
          </a:p>
        </p:txBody>
      </p:sp>
      <p:sp>
        <p:nvSpPr>
          <p:cNvPr id="63" name="TextBox 62"/>
          <p:cNvSpPr txBox="1"/>
          <p:nvPr/>
        </p:nvSpPr>
        <p:spPr>
          <a:xfrm>
            <a:off x="6221789" y="5280781"/>
            <a:ext cx="51388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Ctl5</a:t>
            </a:r>
            <a:endParaRPr lang="en-US" sz="1600" dirty="0"/>
          </a:p>
        </p:txBody>
      </p:sp>
      <p:sp>
        <p:nvSpPr>
          <p:cNvPr id="64" name="Rectangle 63"/>
          <p:cNvSpPr/>
          <p:nvPr/>
        </p:nvSpPr>
        <p:spPr>
          <a:xfrm>
            <a:off x="3367917" y="3870476"/>
            <a:ext cx="425753" cy="30601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5273524" y="3882571"/>
            <a:ext cx="497277" cy="29028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94539" y="5317067"/>
            <a:ext cx="497277" cy="29028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786939" y="5317066"/>
            <a:ext cx="497277" cy="290286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3389085" y="5304972"/>
            <a:ext cx="425753" cy="306010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chemeClr val="tx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600" dirty="0" smtClean="0">
              <a:solidFill>
                <a:schemeClr val="tx1"/>
              </a:solidFill>
            </a:endParaRPr>
          </a:p>
        </p:txBody>
      </p:sp>
      <p:grpSp>
        <p:nvGrpSpPr>
          <p:cNvPr id="80" name="Group 79"/>
          <p:cNvGrpSpPr/>
          <p:nvPr/>
        </p:nvGrpSpPr>
        <p:grpSpPr>
          <a:xfrm>
            <a:off x="3066159" y="2201333"/>
            <a:ext cx="465668" cy="266096"/>
            <a:chOff x="3066159" y="2201333"/>
            <a:chExt cx="465668" cy="266096"/>
          </a:xfrm>
        </p:grpSpPr>
        <p:cxnSp>
          <p:nvCxnSpPr>
            <p:cNvPr id="18" name="Straight Arrow Connector 17"/>
            <p:cNvCxnSpPr/>
            <p:nvPr/>
          </p:nvCxnSpPr>
          <p:spPr>
            <a:xfrm>
              <a:off x="3066159" y="2315633"/>
              <a:ext cx="1" cy="151796"/>
            </a:xfrm>
            <a:prstGeom prst="straightConnector1">
              <a:avLst/>
            </a:prstGeom>
            <a:ln w="12700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>
              <a:off x="3531826" y="2315633"/>
              <a:ext cx="1" cy="151796"/>
            </a:xfrm>
            <a:prstGeom prst="straightConnector1">
              <a:avLst/>
            </a:prstGeom>
            <a:ln w="12700">
              <a:solidFill>
                <a:srgbClr val="000000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flipH="1">
              <a:off x="3066159" y="2315633"/>
              <a:ext cx="465667" cy="0"/>
            </a:xfrm>
            <a:prstGeom prst="line">
              <a:avLst/>
            </a:prstGeom>
            <a:ln w="12700">
              <a:solidFill>
                <a:srgbClr val="000000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flipV="1">
              <a:off x="3310701" y="2201333"/>
              <a:ext cx="0" cy="114300"/>
            </a:xfrm>
            <a:prstGeom prst="line">
              <a:avLst/>
            </a:prstGeom>
            <a:ln w="12700">
              <a:solidFill>
                <a:srgbClr val="000000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7010400" y="304800"/>
            <a:ext cx="1099279" cy="5795665"/>
            <a:chOff x="7010400" y="304800"/>
            <a:chExt cx="1099279" cy="5795665"/>
          </a:xfrm>
        </p:grpSpPr>
        <p:sp>
          <p:nvSpPr>
            <p:cNvPr id="71" name="TextBox 70"/>
            <p:cNvSpPr txBox="1"/>
            <p:nvPr/>
          </p:nvSpPr>
          <p:spPr>
            <a:xfrm>
              <a:off x="7010400" y="304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1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7010400" y="15240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2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7010400" y="2971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3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76" name="TextBox 75"/>
            <p:cNvSpPr txBox="1"/>
            <p:nvPr/>
          </p:nvSpPr>
          <p:spPr>
            <a:xfrm>
              <a:off x="7010400" y="44196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4</a:t>
              </a:r>
              <a:endParaRPr lang="en-US" dirty="0">
                <a:solidFill>
                  <a:srgbClr val="3366FF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7010400" y="5638800"/>
              <a:ext cx="109927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3366FF"/>
                  </a:solidFill>
                </a:rPr>
                <a:t>Stage 5</a:t>
              </a:r>
              <a:endParaRPr lang="en-US" dirty="0">
                <a:solidFill>
                  <a:srgbClr val="3366FF"/>
                </a:solidFill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533400" y="304800"/>
            <a:ext cx="2624987" cy="830997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/>
              <a:t>Adapting Chapter 5</a:t>
            </a:r>
          </a:p>
          <a:p>
            <a:pPr algn="ctr"/>
            <a:r>
              <a:rPr lang="en-US" dirty="0" smtClean="0"/>
              <a:t>Design to Pipeline</a:t>
            </a:r>
            <a:endParaRPr lang="en-US" dirty="0"/>
          </a:p>
        </p:txBody>
      </p:sp>
      <p:cxnSp>
        <p:nvCxnSpPr>
          <p:cNvPr id="78" name="Straight Arrow Connector 77"/>
          <p:cNvCxnSpPr/>
          <p:nvPr/>
        </p:nvCxnSpPr>
        <p:spPr>
          <a:xfrm>
            <a:off x="6172200" y="4191000"/>
            <a:ext cx="0" cy="1100667"/>
          </a:xfrm>
          <a:prstGeom prst="straightConnector1">
            <a:avLst/>
          </a:prstGeom>
          <a:ln w="12700">
            <a:solidFill>
              <a:srgbClr val="00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5508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52400" y="152400"/>
            <a:ext cx="2363898" cy="461665"/>
          </a:xfrm>
          <a:prstGeom prst="rect">
            <a:avLst/>
          </a:prstGeom>
          <a:solidFill>
            <a:schemeClr val="tx1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Specific Example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2268538" y="182859"/>
            <a:ext cx="4467134" cy="6106658"/>
            <a:chOff x="2268538" y="182859"/>
            <a:chExt cx="4467134" cy="6106658"/>
          </a:xfrm>
        </p:grpSpPr>
        <p:grpSp>
          <p:nvGrpSpPr>
            <p:cNvPr id="17" name="Group 16"/>
            <p:cNvGrpSpPr/>
            <p:nvPr/>
          </p:nvGrpSpPr>
          <p:grpSpPr>
            <a:xfrm>
              <a:off x="2268538" y="182859"/>
              <a:ext cx="4467134" cy="6106658"/>
              <a:chOff x="2268538" y="182859"/>
              <a:chExt cx="4467134" cy="6106658"/>
            </a:xfrm>
          </p:grpSpPr>
          <p:grpSp>
            <p:nvGrpSpPr>
              <p:cNvPr id="63" name="Group 62"/>
              <p:cNvGrpSpPr/>
              <p:nvPr/>
            </p:nvGrpSpPr>
            <p:grpSpPr>
              <a:xfrm>
                <a:off x="2268538" y="182859"/>
                <a:ext cx="4467134" cy="6106658"/>
                <a:chOff x="2268538" y="182859"/>
                <a:chExt cx="4467134" cy="6106658"/>
              </a:xfrm>
            </p:grpSpPr>
            <p:sp>
              <p:nvSpPr>
                <p:cNvPr id="65" name="Rectangle 64"/>
                <p:cNvSpPr/>
                <p:nvPr/>
              </p:nvSpPr>
              <p:spPr>
                <a:xfrm>
                  <a:off x="4136571" y="491288"/>
                  <a:ext cx="1149048" cy="609373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</a:rPr>
                    <a:t>Instruction</a:t>
                  </a:r>
                </a:p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</a:rPr>
                    <a:t>Fetch</a:t>
                  </a:r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66" name="Rectangle 65"/>
                <p:cNvSpPr/>
                <p:nvPr/>
              </p:nvSpPr>
              <p:spPr>
                <a:xfrm>
                  <a:off x="4015619" y="1354661"/>
                  <a:ext cx="1403048" cy="27819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5423505" y="1923137"/>
                  <a:ext cx="1129695" cy="589038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</a:rPr>
                    <a:t>Instruction Decode</a:t>
                  </a:r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0" name="Rectangle 69"/>
                <p:cNvSpPr/>
                <p:nvPr/>
              </p:nvSpPr>
              <p:spPr>
                <a:xfrm>
                  <a:off x="2743200" y="1902575"/>
                  <a:ext cx="1115181" cy="6096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</a:rPr>
                    <a:t>Register File</a:t>
                  </a:r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sp>
              <p:nvSpPr>
                <p:cNvPr id="71" name="Rectangle 70"/>
                <p:cNvSpPr/>
                <p:nvPr/>
              </p:nvSpPr>
              <p:spPr>
                <a:xfrm>
                  <a:off x="2743200" y="2769804"/>
                  <a:ext cx="3962400" cy="30238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3" name="Rectangle 72"/>
                <p:cNvSpPr/>
                <p:nvPr/>
              </p:nvSpPr>
              <p:spPr>
                <a:xfrm>
                  <a:off x="2743200" y="3350375"/>
                  <a:ext cx="1115181" cy="556381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chemeClr val="tx1"/>
                      </a:solidFill>
                    </a:rPr>
                    <a:t>ALU</a:t>
                  </a:r>
                  <a:endParaRPr lang="en-US" sz="1600" dirty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76" name="Rectangle 75"/>
                <p:cNvSpPr/>
                <p:nvPr/>
              </p:nvSpPr>
              <p:spPr>
                <a:xfrm>
                  <a:off x="2743200" y="4184946"/>
                  <a:ext cx="3962400" cy="29028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7" name="Rectangle 76"/>
                <p:cNvSpPr/>
                <p:nvPr/>
              </p:nvSpPr>
              <p:spPr>
                <a:xfrm>
                  <a:off x="2694819" y="5619441"/>
                  <a:ext cx="3962400" cy="290286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2719010" y="4752214"/>
                  <a:ext cx="1115181" cy="609600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r>
                    <a:rPr lang="en-US" sz="1600" dirty="0" smtClean="0">
                      <a:solidFill>
                        <a:srgbClr val="000000"/>
                      </a:solidFill>
                    </a:rPr>
                    <a:t>MEM access</a:t>
                  </a:r>
                  <a:endParaRPr lang="en-US" sz="1600" dirty="0">
                    <a:solidFill>
                      <a:srgbClr val="000000"/>
                    </a:solidFill>
                  </a:endParaRPr>
                </a:p>
              </p:txBody>
            </p:sp>
            <p:cxnSp>
              <p:nvCxnSpPr>
                <p:cNvPr id="81" name="Straight Arrow Connector 80"/>
                <p:cNvCxnSpPr>
                  <a:stCxn id="65" idx="2"/>
                  <a:endCxn id="66" idx="0"/>
                </p:cNvCxnSpPr>
                <p:nvPr/>
              </p:nvCxnSpPr>
              <p:spPr>
                <a:xfrm>
                  <a:off x="4711095" y="1100661"/>
                  <a:ext cx="6048" cy="254000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Arrow Connector 83"/>
                <p:cNvCxnSpPr>
                  <a:endCxn id="71" idx="0"/>
                </p:cNvCxnSpPr>
                <p:nvPr/>
              </p:nvCxnSpPr>
              <p:spPr>
                <a:xfrm>
                  <a:off x="4706256" y="1669137"/>
                  <a:ext cx="18144" cy="1100667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7" name="Straight Arrow Connector 86"/>
                <p:cNvCxnSpPr>
                  <a:endCxn id="68" idx="1"/>
                </p:cNvCxnSpPr>
                <p:nvPr/>
              </p:nvCxnSpPr>
              <p:spPr>
                <a:xfrm>
                  <a:off x="4699000" y="2217656"/>
                  <a:ext cx="724505" cy="0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8" name="Straight Arrow Connector 87"/>
                <p:cNvCxnSpPr>
                  <a:endCxn id="76" idx="0"/>
                </p:cNvCxnSpPr>
                <p:nvPr/>
              </p:nvCxnSpPr>
              <p:spPr>
                <a:xfrm>
                  <a:off x="4724400" y="3084279"/>
                  <a:ext cx="0" cy="1100667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9" name="Straight Arrow Connector 88"/>
                <p:cNvCxnSpPr/>
                <p:nvPr/>
              </p:nvCxnSpPr>
              <p:spPr>
                <a:xfrm>
                  <a:off x="4726819" y="4475232"/>
                  <a:ext cx="0" cy="1100667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0" name="Straight Arrow Connector 89"/>
                <p:cNvCxnSpPr/>
                <p:nvPr/>
              </p:nvCxnSpPr>
              <p:spPr>
                <a:xfrm>
                  <a:off x="6137124" y="3084279"/>
                  <a:ext cx="0" cy="1100667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Arrow Connector 90"/>
                <p:cNvCxnSpPr>
                  <a:stCxn id="68" idx="2"/>
                </p:cNvCxnSpPr>
                <p:nvPr/>
              </p:nvCxnSpPr>
              <p:spPr>
                <a:xfrm>
                  <a:off x="5988353" y="2512175"/>
                  <a:ext cx="0" cy="154825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4" name="Straight Arrow Connector 93"/>
                <p:cNvCxnSpPr/>
                <p:nvPr/>
              </p:nvCxnSpPr>
              <p:spPr>
                <a:xfrm flipH="1">
                  <a:off x="3272970" y="3068555"/>
                  <a:ext cx="3629" cy="257629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6" name="Straight Arrow Connector 95"/>
                <p:cNvCxnSpPr/>
                <p:nvPr/>
              </p:nvCxnSpPr>
              <p:spPr>
                <a:xfrm flipH="1">
                  <a:off x="3146578" y="3906756"/>
                  <a:ext cx="3629" cy="257629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Arrow Connector 97"/>
                <p:cNvCxnSpPr/>
                <p:nvPr/>
              </p:nvCxnSpPr>
              <p:spPr>
                <a:xfrm flipH="1">
                  <a:off x="3165929" y="4490956"/>
                  <a:ext cx="3629" cy="257629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0" name="Straight Arrow Connector 99"/>
                <p:cNvCxnSpPr/>
                <p:nvPr/>
              </p:nvCxnSpPr>
              <p:spPr>
                <a:xfrm flipH="1">
                  <a:off x="3181653" y="5361812"/>
                  <a:ext cx="3629" cy="257629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2" name="Straight Connector 101"/>
                <p:cNvCxnSpPr/>
                <p:nvPr/>
              </p:nvCxnSpPr>
              <p:spPr>
                <a:xfrm>
                  <a:off x="3272970" y="5933917"/>
                  <a:ext cx="17538" cy="3556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Arrow Connector 102"/>
                <p:cNvCxnSpPr/>
                <p:nvPr/>
              </p:nvCxnSpPr>
              <p:spPr>
                <a:xfrm flipH="1">
                  <a:off x="3285064" y="1669136"/>
                  <a:ext cx="3629" cy="257629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/>
                <p:cNvCxnSpPr/>
                <p:nvPr/>
              </p:nvCxnSpPr>
              <p:spPr>
                <a:xfrm flipH="1">
                  <a:off x="2268538" y="6289517"/>
                  <a:ext cx="1021970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/>
                <p:cNvCxnSpPr/>
                <p:nvPr/>
              </p:nvCxnSpPr>
              <p:spPr>
                <a:xfrm flipV="1">
                  <a:off x="2268538" y="1669137"/>
                  <a:ext cx="0" cy="462038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/>
                <p:cNvCxnSpPr/>
                <p:nvPr/>
              </p:nvCxnSpPr>
              <p:spPr>
                <a:xfrm>
                  <a:off x="2268538" y="1669136"/>
                  <a:ext cx="1009271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7" name="Straight Connector 106"/>
                <p:cNvCxnSpPr/>
                <p:nvPr/>
              </p:nvCxnSpPr>
              <p:spPr>
                <a:xfrm>
                  <a:off x="3810000" y="2752870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8" name="Straight Connector 107"/>
                <p:cNvCxnSpPr/>
                <p:nvPr/>
              </p:nvCxnSpPr>
              <p:spPr>
                <a:xfrm>
                  <a:off x="3285064" y="2763755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9" name="TextBox 108"/>
                <p:cNvSpPr txBox="1"/>
                <p:nvPr/>
              </p:nvSpPr>
              <p:spPr>
                <a:xfrm>
                  <a:off x="2875010" y="2745670"/>
                  <a:ext cx="41549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RA</a:t>
                  </a:r>
                  <a:endParaRPr lang="en-US" sz="1600" dirty="0"/>
                </a:p>
              </p:txBody>
            </p:sp>
            <p:sp>
              <p:nvSpPr>
                <p:cNvPr id="110" name="TextBox 109"/>
                <p:cNvSpPr txBox="1"/>
                <p:nvPr/>
              </p:nvSpPr>
              <p:spPr>
                <a:xfrm>
                  <a:off x="3378172" y="2745614"/>
                  <a:ext cx="415498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RB</a:t>
                  </a:r>
                  <a:endParaRPr lang="en-US" sz="1600" dirty="0"/>
                </a:p>
              </p:txBody>
            </p:sp>
            <p:cxnSp>
              <p:nvCxnSpPr>
                <p:cNvPr id="111" name="Straight Connector 110"/>
                <p:cNvCxnSpPr/>
                <p:nvPr/>
              </p:nvCxnSpPr>
              <p:spPr>
                <a:xfrm>
                  <a:off x="5280781" y="2757709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2" name="Straight Connector 111"/>
                <p:cNvCxnSpPr/>
                <p:nvPr/>
              </p:nvCxnSpPr>
              <p:spPr>
                <a:xfrm>
                  <a:off x="5783943" y="2767384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3" name="Straight Connector 112"/>
                <p:cNvCxnSpPr/>
                <p:nvPr/>
              </p:nvCxnSpPr>
              <p:spPr>
                <a:xfrm>
                  <a:off x="6287105" y="2767384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TextBox 113"/>
                <p:cNvSpPr txBox="1"/>
                <p:nvPr/>
              </p:nvSpPr>
              <p:spPr>
                <a:xfrm>
                  <a:off x="5306634" y="2732969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Ctl3</a:t>
                  </a:r>
                  <a:endParaRPr lang="en-US" sz="1600" dirty="0"/>
                </a:p>
              </p:txBody>
            </p:sp>
            <p:sp>
              <p:nvSpPr>
                <p:cNvPr id="115" name="TextBox 114"/>
                <p:cNvSpPr txBox="1"/>
                <p:nvPr/>
              </p:nvSpPr>
              <p:spPr>
                <a:xfrm>
                  <a:off x="5770801" y="2737807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Ctl4</a:t>
                  </a:r>
                  <a:endParaRPr lang="en-US" sz="1600" dirty="0"/>
                </a:p>
              </p:txBody>
            </p:sp>
            <p:sp>
              <p:nvSpPr>
                <p:cNvPr id="116" name="TextBox 115"/>
                <p:cNvSpPr txBox="1"/>
                <p:nvPr/>
              </p:nvSpPr>
              <p:spPr>
                <a:xfrm>
                  <a:off x="6221789" y="2725712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Ctl5</a:t>
                  </a:r>
                  <a:endParaRPr lang="en-US" sz="1600" dirty="0"/>
                </a:p>
              </p:txBody>
            </p:sp>
            <p:cxnSp>
              <p:nvCxnSpPr>
                <p:cNvPr id="117" name="Straight Connector 116"/>
                <p:cNvCxnSpPr/>
                <p:nvPr/>
              </p:nvCxnSpPr>
              <p:spPr>
                <a:xfrm>
                  <a:off x="3352799" y="4164385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8" name="TextBox 117"/>
                <p:cNvSpPr txBox="1"/>
                <p:nvPr/>
              </p:nvSpPr>
              <p:spPr>
                <a:xfrm>
                  <a:off x="2914639" y="4152402"/>
                  <a:ext cx="396062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RY</a:t>
                  </a:r>
                  <a:endParaRPr lang="en-US" sz="1600" dirty="0"/>
                </a:p>
              </p:txBody>
            </p:sp>
            <p:cxnSp>
              <p:nvCxnSpPr>
                <p:cNvPr id="119" name="Straight Connector 118"/>
                <p:cNvCxnSpPr/>
                <p:nvPr/>
              </p:nvCxnSpPr>
              <p:spPr>
                <a:xfrm>
                  <a:off x="3802743" y="4161966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0" name="Straight Connector 119"/>
                <p:cNvCxnSpPr/>
                <p:nvPr/>
              </p:nvCxnSpPr>
              <p:spPr>
                <a:xfrm>
                  <a:off x="5273524" y="4166805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1" name="Straight Connector 120"/>
                <p:cNvCxnSpPr/>
                <p:nvPr/>
              </p:nvCxnSpPr>
              <p:spPr>
                <a:xfrm>
                  <a:off x="5776686" y="4176480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2" name="Straight Connector 121"/>
                <p:cNvCxnSpPr/>
                <p:nvPr/>
              </p:nvCxnSpPr>
              <p:spPr>
                <a:xfrm>
                  <a:off x="6279848" y="4176480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3" name="Straight Connector 122"/>
                <p:cNvCxnSpPr/>
                <p:nvPr/>
              </p:nvCxnSpPr>
              <p:spPr>
                <a:xfrm>
                  <a:off x="3367917" y="5595251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4" name="Straight Connector 123"/>
                <p:cNvCxnSpPr/>
                <p:nvPr/>
              </p:nvCxnSpPr>
              <p:spPr>
                <a:xfrm>
                  <a:off x="3817861" y="5592832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5" name="Straight Connector 124"/>
                <p:cNvCxnSpPr/>
                <p:nvPr/>
              </p:nvCxnSpPr>
              <p:spPr>
                <a:xfrm>
                  <a:off x="5288642" y="5597671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6" name="Straight Connector 125"/>
                <p:cNvCxnSpPr/>
                <p:nvPr/>
              </p:nvCxnSpPr>
              <p:spPr>
                <a:xfrm>
                  <a:off x="5791804" y="5607346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6294966" y="5607346"/>
                  <a:ext cx="0" cy="3048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8" name="TextBox 127"/>
                <p:cNvSpPr txBox="1"/>
                <p:nvPr/>
              </p:nvSpPr>
              <p:spPr>
                <a:xfrm>
                  <a:off x="2861186" y="5575899"/>
                  <a:ext cx="402674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RZ</a:t>
                  </a:r>
                  <a:endParaRPr lang="en-US" sz="1600" dirty="0"/>
                </a:p>
              </p:txBody>
            </p:sp>
            <p:sp>
              <p:nvSpPr>
                <p:cNvPr id="129" name="TextBox 128"/>
                <p:cNvSpPr txBox="1"/>
                <p:nvPr/>
              </p:nvSpPr>
              <p:spPr>
                <a:xfrm>
                  <a:off x="5740729" y="4152402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Ctl4</a:t>
                  </a:r>
                  <a:endParaRPr lang="en-US" sz="1600" dirty="0"/>
                </a:p>
              </p:txBody>
            </p:sp>
            <p:sp>
              <p:nvSpPr>
                <p:cNvPr id="130" name="TextBox 129"/>
                <p:cNvSpPr txBox="1"/>
                <p:nvPr/>
              </p:nvSpPr>
              <p:spPr>
                <a:xfrm>
                  <a:off x="6191717" y="4140307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Ctl5</a:t>
                  </a:r>
                  <a:endParaRPr lang="en-US" sz="1600" dirty="0"/>
                </a:p>
              </p:txBody>
            </p:sp>
            <p:sp>
              <p:nvSpPr>
                <p:cNvPr id="131" name="TextBox 130"/>
                <p:cNvSpPr txBox="1"/>
                <p:nvPr/>
              </p:nvSpPr>
              <p:spPr>
                <a:xfrm>
                  <a:off x="6221789" y="5583156"/>
                  <a:ext cx="513883" cy="33855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600" dirty="0" smtClean="0"/>
                    <a:t>Ctl5</a:t>
                  </a:r>
                  <a:endParaRPr lang="en-US" sz="1600" dirty="0"/>
                </a:p>
              </p:txBody>
            </p:sp>
            <p:sp>
              <p:nvSpPr>
                <p:cNvPr id="132" name="Rectangle 131"/>
                <p:cNvSpPr/>
                <p:nvPr/>
              </p:nvSpPr>
              <p:spPr>
                <a:xfrm>
                  <a:off x="3367917" y="4172851"/>
                  <a:ext cx="425753" cy="30601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3" name="Rectangle 132"/>
                <p:cNvSpPr/>
                <p:nvPr/>
              </p:nvSpPr>
              <p:spPr>
                <a:xfrm>
                  <a:off x="5261429" y="4184946"/>
                  <a:ext cx="497277" cy="290286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4" name="Rectangle 133"/>
                <p:cNvSpPr/>
                <p:nvPr/>
              </p:nvSpPr>
              <p:spPr>
                <a:xfrm>
                  <a:off x="5282444" y="5619442"/>
                  <a:ext cx="497277" cy="290286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5" name="Rectangle 134"/>
                <p:cNvSpPr/>
                <p:nvPr/>
              </p:nvSpPr>
              <p:spPr>
                <a:xfrm>
                  <a:off x="5786939" y="5619441"/>
                  <a:ext cx="497277" cy="290286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6" name="Rectangle 135"/>
                <p:cNvSpPr/>
                <p:nvPr/>
              </p:nvSpPr>
              <p:spPr>
                <a:xfrm>
                  <a:off x="3389085" y="5607347"/>
                  <a:ext cx="425753" cy="306010"/>
                </a:xfrm>
                <a:prstGeom prst="rect">
                  <a:avLst/>
                </a:prstGeom>
                <a:solidFill>
                  <a:schemeClr val="bg1">
                    <a:lumMod val="75000"/>
                  </a:schemeClr>
                </a:solidFill>
                <a:ln w="38100">
                  <a:solidFill>
                    <a:schemeClr val="tx1"/>
                  </a:solidFill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algn="ctr"/>
                  <a:endParaRPr lang="en-US" sz="1600" dirty="0" smtClean="0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4148666" y="182859"/>
                  <a:ext cx="1198240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pPr lvl="0" algn="ctr"/>
                  <a:r>
                    <a:rPr lang="en-US" sz="1400" dirty="0" err="1" smtClean="0">
                      <a:solidFill>
                        <a:srgbClr val="0000FF"/>
                      </a:solidFill>
                    </a:rPr>
                    <a:t>sw</a:t>
                  </a:r>
                  <a:r>
                    <a:rPr lang="en-US" sz="1400" dirty="0" smtClean="0">
                      <a:solidFill>
                        <a:srgbClr val="0000FF"/>
                      </a:solidFill>
                    </a:rPr>
                    <a:t> </a:t>
                  </a:r>
                  <a:r>
                    <a:rPr lang="en-US" sz="1400" dirty="0">
                      <a:solidFill>
                        <a:srgbClr val="0000FF"/>
                      </a:solidFill>
                    </a:rPr>
                    <a:t>r8, </a:t>
                  </a:r>
                  <a:r>
                    <a:rPr lang="en-US" sz="1400" dirty="0" smtClean="0">
                      <a:solidFill>
                        <a:srgbClr val="0000FF"/>
                      </a:solidFill>
                    </a:rPr>
                    <a:t>100(r9)</a:t>
                  </a:r>
                  <a:endParaRPr lang="en-US" sz="14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38" name="Rectangle 137"/>
                <p:cNvSpPr/>
                <p:nvPr/>
              </p:nvSpPr>
              <p:spPr>
                <a:xfrm>
                  <a:off x="4053719" y="1356476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>
                  <a:lvl1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>
                    <a:defRPr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r>
                    <a:rPr lang="en-US" sz="1400" kern="1200" dirty="0" smtClean="0">
                      <a:solidFill>
                        <a:srgbClr val="0000FF"/>
                      </a:solidFill>
                    </a:rPr>
                    <a:t>add r3, r6, r7</a:t>
                  </a:r>
                  <a:endParaRPr lang="en-US" sz="1400" kern="12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39" name="Rectangle 138"/>
                <p:cNvSpPr/>
                <p:nvPr/>
              </p:nvSpPr>
              <p:spPr>
                <a:xfrm>
                  <a:off x="3915229" y="2796696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r>
                    <a:rPr lang="en-US" sz="1400" dirty="0" smtClean="0">
                      <a:solidFill>
                        <a:srgbClr val="0000FF"/>
                      </a:solidFill>
                    </a:rPr>
                    <a:t>or r2, r4, r5</a:t>
                  </a:r>
                  <a:endParaRPr lang="en-US" sz="14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40" name="Rectangle 139"/>
                <p:cNvSpPr/>
                <p:nvPr/>
              </p:nvSpPr>
              <p:spPr>
                <a:xfrm>
                  <a:off x="3895876" y="4207010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r>
                    <a:rPr lang="en-US" sz="1400" dirty="0" smtClean="0">
                      <a:solidFill>
                        <a:srgbClr val="0000FF"/>
                      </a:solidFill>
                    </a:rPr>
                    <a:t>and r3, r6, r7</a:t>
                  </a:r>
                  <a:endParaRPr lang="en-US" sz="1400" dirty="0">
                    <a:solidFill>
                      <a:srgbClr val="0000FF"/>
                    </a:solidFill>
                  </a:endParaRPr>
                </a:p>
              </p:txBody>
            </p:sp>
            <p:sp>
              <p:nvSpPr>
                <p:cNvPr id="141" name="Rectangle 140"/>
                <p:cNvSpPr/>
                <p:nvPr/>
              </p:nvSpPr>
              <p:spPr>
                <a:xfrm>
                  <a:off x="3903134" y="5632747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lvl="0" algn="ctr"/>
                  <a:r>
                    <a:rPr lang="en-US" sz="1400" dirty="0" smtClean="0">
                      <a:solidFill>
                        <a:srgbClr val="0000FF"/>
                      </a:solidFill>
                    </a:rPr>
                    <a:t>Sub r1, r2, r3</a:t>
                  </a:r>
                  <a:endParaRPr lang="en-US" sz="1400" dirty="0">
                    <a:solidFill>
                      <a:srgbClr val="0000FF"/>
                    </a:solidFill>
                  </a:endParaRPr>
                </a:p>
              </p:txBody>
            </p:sp>
          </p:grpSp>
          <p:sp>
            <p:nvSpPr>
              <p:cNvPr id="3" name="Right Brace 2"/>
              <p:cNvSpPr/>
              <p:nvPr/>
            </p:nvSpPr>
            <p:spPr>
              <a:xfrm rot="16200000">
                <a:off x="5867400" y="1968501"/>
                <a:ext cx="228600" cy="1447800"/>
              </a:xfrm>
              <a:prstGeom prst="rightBrace">
                <a:avLst/>
              </a:prstGeom>
              <a:ln w="12700" cmpd="sng">
                <a:solidFill>
                  <a:schemeClr val="tx1"/>
                </a:solidFill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grpSp>
          <p:nvGrpSpPr>
            <p:cNvPr id="142" name="Group 141"/>
            <p:cNvGrpSpPr/>
            <p:nvPr/>
          </p:nvGrpSpPr>
          <p:grpSpPr>
            <a:xfrm>
              <a:off x="3048000" y="2514600"/>
              <a:ext cx="465668" cy="266096"/>
              <a:chOff x="3066159" y="2201333"/>
              <a:chExt cx="465668" cy="266096"/>
            </a:xfrm>
          </p:grpSpPr>
          <p:cxnSp>
            <p:nvCxnSpPr>
              <p:cNvPr id="143" name="Straight Arrow Connector 142"/>
              <p:cNvCxnSpPr/>
              <p:nvPr/>
            </p:nvCxnSpPr>
            <p:spPr>
              <a:xfrm>
                <a:off x="3066159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4" name="Straight Arrow Connector 143"/>
              <p:cNvCxnSpPr/>
              <p:nvPr/>
            </p:nvCxnSpPr>
            <p:spPr>
              <a:xfrm>
                <a:off x="3531826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/>
              <p:cNvCxnSpPr/>
              <p:nvPr/>
            </p:nvCxnSpPr>
            <p:spPr>
              <a:xfrm flipH="1">
                <a:off x="3066159" y="2315633"/>
                <a:ext cx="465667" cy="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6" name="Straight Connector 145"/>
              <p:cNvCxnSpPr/>
              <p:nvPr/>
            </p:nvCxnSpPr>
            <p:spPr>
              <a:xfrm flipV="1">
                <a:off x="3310701" y="2201333"/>
                <a:ext cx="0" cy="11430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2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</a:t>
            </a:r>
            <a:r>
              <a:rPr lang="en-US" sz="2000" dirty="0" smtClean="0">
                <a:solidFill>
                  <a:srgbClr val="0000FF"/>
                </a:solidFill>
              </a:rPr>
              <a:t>r3, r6, r7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</a:t>
            </a:r>
            <a:r>
              <a:rPr lang="en-US" sz="2000" dirty="0" smtClean="0">
                <a:solidFill>
                  <a:srgbClr val="0000FF"/>
                </a:solidFill>
              </a:rPr>
              <a:t>r2, r4, r5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</a:t>
            </a:r>
            <a:r>
              <a:rPr lang="en-US" sz="2000" dirty="0" smtClean="0">
                <a:solidFill>
                  <a:srgbClr val="0000FF"/>
                </a:solidFill>
              </a:rPr>
              <a:t>r3, r6, r7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</a:t>
            </a:r>
            <a:r>
              <a:rPr lang="en-US" sz="2000" dirty="0" smtClean="0">
                <a:solidFill>
                  <a:srgbClr val="0000FF"/>
                </a:solidFill>
              </a:rPr>
              <a:t>r8, </a:t>
            </a:r>
            <a:r>
              <a:rPr lang="en-US" sz="2000" dirty="0">
                <a:solidFill>
                  <a:srgbClr val="0000FF"/>
                </a:solidFill>
              </a:rPr>
              <a:t>100</a:t>
            </a:r>
            <a:r>
              <a:rPr lang="en-US" sz="2000" dirty="0" smtClean="0">
                <a:solidFill>
                  <a:srgbClr val="0000FF"/>
                </a:solidFill>
              </a:rPr>
              <a:t>(r9)</a:t>
            </a:r>
            <a:endParaRPr lang="en-US" sz="2000" dirty="0">
              <a:solidFill>
                <a:srgbClr val="0000FF"/>
              </a:solidFill>
            </a:endParaRP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97336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Pipelining Issues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CA" dirty="0">
                <a:latin typeface="Calibri" charset="0"/>
              </a:rPr>
              <a:t>Consider two successive instructions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and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Assume that the destination register of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matches one of the source registers of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Result of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is written to destination in cycle 5</a:t>
            </a:r>
          </a:p>
          <a:p>
            <a:pPr eaLnBrk="1" hangingPunct="1"/>
            <a:r>
              <a:rPr lang="en-CA" dirty="0">
                <a:latin typeface="Calibri" charset="0"/>
              </a:rPr>
              <a:t>But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reads </a:t>
            </a:r>
            <a:r>
              <a:rPr lang="en-CA" i="1" dirty="0">
                <a:latin typeface="Calibri" charset="0"/>
              </a:rPr>
              <a:t>old</a:t>
            </a:r>
            <a:r>
              <a:rPr lang="en-CA" dirty="0">
                <a:latin typeface="Calibri" charset="0"/>
              </a:rPr>
              <a:t> value of register in cycle </a:t>
            </a:r>
            <a:r>
              <a:rPr lang="en-CA" dirty="0" smtClean="0">
                <a:latin typeface="Calibri" charset="0"/>
              </a:rPr>
              <a:t>3 (1+2)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Due to pipelining, 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computation is incorrect</a:t>
            </a:r>
          </a:p>
          <a:p>
            <a:pPr eaLnBrk="1" hangingPunct="1"/>
            <a:r>
              <a:rPr lang="en-CA" dirty="0">
                <a:latin typeface="Calibri" charset="0"/>
              </a:rPr>
              <a:t>So </a:t>
            </a:r>
            <a:r>
              <a:rPr lang="en-CA" i="1" dirty="0">
                <a:latin typeface="Calibri" charset="0"/>
              </a:rPr>
              <a:t>stall </a:t>
            </a:r>
            <a:r>
              <a:rPr lang="en-CA" dirty="0">
                <a:latin typeface="Calibri" charset="0"/>
              </a:rPr>
              <a:t>(delay)</a:t>
            </a:r>
            <a:r>
              <a:rPr lang="en-CA" i="1" dirty="0">
                <a:latin typeface="Calibri" charset="0"/>
              </a:rPr>
              <a:t> </a:t>
            </a:r>
            <a:r>
              <a:rPr lang="en-CA" dirty="0">
                <a:latin typeface="Calibri" charset="0"/>
              </a:rPr>
              <a:t>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until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writes the new value</a:t>
            </a:r>
          </a:p>
          <a:p>
            <a:pPr eaLnBrk="1" hangingPunct="1"/>
            <a:r>
              <a:rPr lang="en-CA" dirty="0">
                <a:latin typeface="Calibri" charset="0"/>
              </a:rPr>
              <a:t>Condition requiring this stall is a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data hazard</a:t>
            </a:r>
            <a:endParaRPr lang="en-CA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0777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Data Dependencies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Now consider the specific instructions</a:t>
            </a:r>
            <a:br>
              <a:rPr lang="en-CA" dirty="0">
                <a:latin typeface="Calibri" charset="0"/>
              </a:rPr>
            </a:br>
            <a:r>
              <a:rPr lang="en-CA" dirty="0">
                <a:latin typeface="Calibri" charset="0"/>
              </a:rPr>
              <a:t>		Add		R2, R3, #100</a:t>
            </a:r>
            <a:br>
              <a:rPr lang="en-CA" dirty="0">
                <a:latin typeface="Calibri" charset="0"/>
              </a:rPr>
            </a:br>
            <a:r>
              <a:rPr lang="en-CA" dirty="0">
                <a:latin typeface="Calibri" charset="0"/>
              </a:rPr>
              <a:t>		Subtract	R9, R2, #30</a:t>
            </a:r>
          </a:p>
          <a:p>
            <a:pPr eaLnBrk="1" hangingPunct="1"/>
            <a:r>
              <a:rPr lang="en-CA" dirty="0">
                <a:latin typeface="Calibri" charset="0"/>
              </a:rPr>
              <a:t>Destination R2 of Add is a source for Subtract</a:t>
            </a:r>
          </a:p>
          <a:p>
            <a:pPr eaLnBrk="1" hangingPunct="1"/>
            <a:r>
              <a:rPr lang="en-CA" dirty="0">
                <a:latin typeface="Calibri" charset="0"/>
              </a:rPr>
              <a:t>There is a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data dependency</a:t>
            </a:r>
            <a:r>
              <a:rPr lang="en-CA" dirty="0">
                <a:latin typeface="Calibri" charset="0"/>
              </a:rPr>
              <a:t> between them because R2 carries data from Add to Subtract</a:t>
            </a:r>
          </a:p>
          <a:p>
            <a:pPr eaLnBrk="1" hangingPunct="1"/>
            <a:r>
              <a:rPr lang="en-CA" dirty="0">
                <a:latin typeface="Calibri" charset="0"/>
              </a:rPr>
              <a:t>On </a:t>
            </a:r>
            <a:r>
              <a:rPr lang="en-CA" i="1" dirty="0">
                <a:latin typeface="Calibri" charset="0"/>
              </a:rPr>
              <a:t>non</a:t>
            </a:r>
            <a:r>
              <a:rPr lang="en-CA" dirty="0">
                <a:latin typeface="Calibri" charset="0"/>
              </a:rPr>
              <a:t>-pipelined </a:t>
            </a:r>
            <a:r>
              <a:rPr lang="en-CA" dirty="0" err="1">
                <a:latin typeface="Calibri" charset="0"/>
              </a:rPr>
              <a:t>datapath</a:t>
            </a:r>
            <a:r>
              <a:rPr lang="en-CA" dirty="0">
                <a:latin typeface="Calibri" charset="0"/>
              </a:rPr>
              <a:t>, result is available</a:t>
            </a:r>
            <a:br>
              <a:rPr lang="en-CA" dirty="0">
                <a:latin typeface="Calibri" charset="0"/>
              </a:rPr>
            </a:br>
            <a:r>
              <a:rPr lang="en-CA" dirty="0">
                <a:latin typeface="Calibri" charset="0"/>
              </a:rPr>
              <a:t>in R2 because Add completes before Subtract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5588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Stalling the Pipeline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With pipelined execution, old value is still in register R2 when Subtract is in Decode stage</a:t>
            </a:r>
          </a:p>
          <a:p>
            <a:pPr eaLnBrk="1" hangingPunct="1"/>
            <a:r>
              <a:rPr lang="en-CA" dirty="0">
                <a:latin typeface="Calibri" charset="0"/>
              </a:rPr>
              <a:t>So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stall</a:t>
            </a:r>
            <a:r>
              <a:rPr lang="en-CA" dirty="0">
                <a:latin typeface="Calibri" charset="0"/>
              </a:rPr>
              <a:t> Subtract for 3 cycles in Decode stage</a:t>
            </a:r>
          </a:p>
          <a:p>
            <a:pPr eaLnBrk="1" hangingPunct="1"/>
            <a:r>
              <a:rPr lang="en-CA" dirty="0">
                <a:latin typeface="Calibri" charset="0"/>
              </a:rPr>
              <a:t>New value of R2 is then available in cycle 6</a:t>
            </a:r>
          </a:p>
          <a:p>
            <a:pPr eaLnBrk="1" hangingPunct="1"/>
            <a:endParaRPr lang="en-CA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pic>
        <p:nvPicPr>
          <p:cNvPr id="6" name="Picture 1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5" y="4114800"/>
            <a:ext cx="90104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91848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Details for Stalling the Pipeline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152400" y="1775191"/>
            <a:ext cx="8763000" cy="2339609"/>
          </a:xfrm>
        </p:spPr>
        <p:txBody>
          <a:bodyPr>
            <a:normAutofit fontScale="77500" lnSpcReduction="20000"/>
          </a:bodyPr>
          <a:lstStyle/>
          <a:p>
            <a:pPr eaLnBrk="1" hangingPunct="1"/>
            <a:r>
              <a:rPr lang="en-CA" sz="2800" dirty="0">
                <a:latin typeface="Calibri" charset="0"/>
              </a:rPr>
              <a:t>Control circuitry must recognize dependency while Subtract is being decoded in cycle 3</a:t>
            </a:r>
          </a:p>
          <a:p>
            <a:pPr eaLnBrk="1" hangingPunct="1"/>
            <a:r>
              <a:rPr lang="en-CA" sz="2800" dirty="0" smtClean="0">
                <a:latin typeface="Calibri" charset="0"/>
              </a:rPr>
              <a:t>Inter-stage </a:t>
            </a:r>
            <a:r>
              <a:rPr lang="en-CA" sz="2800" dirty="0">
                <a:latin typeface="Calibri" charset="0"/>
              </a:rPr>
              <a:t>buffers carry register identifiers for source(s) and destination of instructions</a:t>
            </a:r>
          </a:p>
          <a:p>
            <a:pPr eaLnBrk="1" hangingPunct="1"/>
            <a:r>
              <a:rPr lang="en-CA" sz="2800" dirty="0">
                <a:latin typeface="Calibri" charset="0"/>
              </a:rPr>
              <a:t>In cycle 3, compare destination identifier in Compute stage against source(s) in Decode</a:t>
            </a:r>
          </a:p>
          <a:p>
            <a:pPr eaLnBrk="1" hangingPunct="1"/>
            <a:r>
              <a:rPr lang="en-CA" sz="2800" dirty="0">
                <a:latin typeface="Calibri" charset="0"/>
              </a:rPr>
              <a:t>R2 matches, so Subtract kept in </a:t>
            </a:r>
            <a:r>
              <a:rPr lang="en-CA" sz="2800" dirty="0" smtClean="0">
                <a:latin typeface="Calibri" charset="0"/>
              </a:rPr>
              <a:t>Decode</a:t>
            </a:r>
            <a:r>
              <a:rPr lang="en-CA" sz="2800" dirty="0">
                <a:latin typeface="Calibri" charset="0"/>
              </a:rPr>
              <a:t> </a:t>
            </a:r>
            <a:r>
              <a:rPr lang="en-CA" sz="2800" dirty="0" smtClean="0">
                <a:latin typeface="Calibri" charset="0"/>
              </a:rPr>
              <a:t>while </a:t>
            </a:r>
            <a:r>
              <a:rPr lang="en-CA" sz="2800" dirty="0">
                <a:latin typeface="Calibri" charset="0"/>
              </a:rPr>
              <a:t>Add allowed to continue normally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  <p:pic>
        <p:nvPicPr>
          <p:cNvPr id="6" name="Picture 1" descr="3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75" y="4114800"/>
            <a:ext cx="901042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653789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Details for Stalling the Pipeline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CA" dirty="0">
                <a:latin typeface="Calibri" charset="0"/>
              </a:rPr>
              <a:t>Stall the Subtract instruction for 3 cycles by keeping contents of </a:t>
            </a:r>
            <a:r>
              <a:rPr lang="en-CA" dirty="0" err="1">
                <a:latin typeface="Calibri" charset="0"/>
              </a:rPr>
              <a:t>interstage</a:t>
            </a:r>
            <a:r>
              <a:rPr lang="en-CA" dirty="0">
                <a:latin typeface="Calibri" charset="0"/>
              </a:rPr>
              <a:t> buffer B1</a:t>
            </a:r>
          </a:p>
          <a:p>
            <a:pPr eaLnBrk="1" hangingPunct="1"/>
            <a:r>
              <a:rPr lang="en-CA" dirty="0">
                <a:latin typeface="Calibri" charset="0"/>
              </a:rPr>
              <a:t>What happens after Add leaves Compute?</a:t>
            </a:r>
          </a:p>
          <a:p>
            <a:pPr eaLnBrk="1" hangingPunct="1"/>
            <a:r>
              <a:rPr lang="en-CA" dirty="0">
                <a:latin typeface="Calibri" charset="0"/>
              </a:rPr>
              <a:t>Control signals are set in cycles 3 to 5 to create an </a:t>
            </a:r>
            <a:r>
              <a:rPr lang="en-CA" i="1" dirty="0">
                <a:latin typeface="Calibri" charset="0"/>
              </a:rPr>
              <a:t>implicit </a:t>
            </a:r>
            <a:r>
              <a:rPr lang="en-CA" dirty="0">
                <a:latin typeface="Calibri" charset="0"/>
              </a:rPr>
              <a:t>NOP (No-operation) in Compute</a:t>
            </a:r>
          </a:p>
          <a:p>
            <a:pPr eaLnBrk="1" hangingPunct="1"/>
            <a:r>
              <a:rPr lang="en-CA" dirty="0">
                <a:latin typeface="Calibri" charset="0"/>
              </a:rPr>
              <a:t>NOP control signals in </a:t>
            </a:r>
            <a:r>
              <a:rPr lang="en-CA" dirty="0" err="1">
                <a:latin typeface="Calibri" charset="0"/>
              </a:rPr>
              <a:t>interstage</a:t>
            </a:r>
            <a:r>
              <a:rPr lang="en-CA" dirty="0">
                <a:latin typeface="Calibri" charset="0"/>
              </a:rPr>
              <a:t> buffer B2 create a cycle of idle time in each later stage</a:t>
            </a:r>
          </a:p>
          <a:p>
            <a:pPr eaLnBrk="1" hangingPunct="1"/>
            <a:r>
              <a:rPr lang="en-CA" dirty="0">
                <a:latin typeface="Calibri" charset="0"/>
              </a:rPr>
              <a:t>The idle time from each NOP is called a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bubble</a:t>
            </a:r>
            <a:endParaRPr lang="en-CA" dirty="0">
              <a:solidFill>
                <a:srgbClr val="FF0000"/>
              </a:solidFill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1700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521219" y="228600"/>
            <a:ext cx="4467134" cy="6060917"/>
            <a:chOff x="1521219" y="228600"/>
            <a:chExt cx="4467134" cy="6060917"/>
          </a:xfrm>
        </p:grpSpPr>
        <p:grpSp>
          <p:nvGrpSpPr>
            <p:cNvPr id="71" name="Group 70"/>
            <p:cNvGrpSpPr/>
            <p:nvPr/>
          </p:nvGrpSpPr>
          <p:grpSpPr>
            <a:xfrm>
              <a:off x="1521219" y="228600"/>
              <a:ext cx="4467134" cy="6060917"/>
              <a:chOff x="2268538" y="228600"/>
              <a:chExt cx="4467134" cy="6060917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2268538" y="491288"/>
                <a:ext cx="4467134" cy="5798229"/>
                <a:chOff x="2268538" y="491288"/>
                <a:chExt cx="4467134" cy="5798229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268538" y="491288"/>
                  <a:ext cx="4467134" cy="5798229"/>
                  <a:chOff x="2268538" y="491288"/>
                  <a:chExt cx="4467134" cy="5798229"/>
                </a:xfrm>
              </p:grpSpPr>
              <p:sp>
                <p:nvSpPr>
                  <p:cNvPr id="5" name="Rectangle 4"/>
                  <p:cNvSpPr/>
                  <p:nvPr/>
                </p:nvSpPr>
                <p:spPr>
                  <a:xfrm>
                    <a:off x="4136571" y="491288"/>
                    <a:ext cx="1149048" cy="609373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Instruction</a:t>
                    </a:r>
                  </a:p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Fetch</a:t>
                    </a:r>
                    <a:endParaRPr lang="en-US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" name="Rectangle 5"/>
                  <p:cNvSpPr/>
                  <p:nvPr/>
                </p:nvSpPr>
                <p:spPr>
                  <a:xfrm>
                    <a:off x="4015619" y="1354661"/>
                    <a:ext cx="1403048" cy="27819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" name="Rectangle 6"/>
                  <p:cNvSpPr/>
                  <p:nvPr/>
                </p:nvSpPr>
                <p:spPr>
                  <a:xfrm>
                    <a:off x="5423505" y="1923137"/>
                    <a:ext cx="1129695" cy="589038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Instruction Decode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" name="Rectangle 7"/>
                  <p:cNvSpPr/>
                  <p:nvPr/>
                </p:nvSpPr>
                <p:spPr>
                  <a:xfrm>
                    <a:off x="2743200" y="1902575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Register File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9" name="Rectangle 8"/>
                  <p:cNvSpPr/>
                  <p:nvPr/>
                </p:nvSpPr>
                <p:spPr>
                  <a:xfrm>
                    <a:off x="2743200" y="2769804"/>
                    <a:ext cx="3962400" cy="302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2743200" y="3350375"/>
                    <a:ext cx="1115181" cy="556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ALU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743200" y="4184946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94819" y="5619441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2719010" y="4752214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Memory Access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cxnSp>
                <p:nvCxnSpPr>
                  <p:cNvPr id="14" name="Straight Arrow Connector 13"/>
                  <p:cNvCxnSpPr>
                    <a:stCxn id="5" idx="2"/>
                    <a:endCxn id="6" idx="0"/>
                  </p:cNvCxnSpPr>
                  <p:nvPr/>
                </p:nvCxnSpPr>
                <p:spPr>
                  <a:xfrm>
                    <a:off x="4711095" y="1100661"/>
                    <a:ext cx="6048" cy="25400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Arrow Connector 14"/>
                  <p:cNvCxnSpPr>
                    <a:endCxn id="9" idx="0"/>
                  </p:cNvCxnSpPr>
                  <p:nvPr/>
                </p:nvCxnSpPr>
                <p:spPr>
                  <a:xfrm>
                    <a:off x="4706256" y="1669137"/>
                    <a:ext cx="18144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Arrow Connector 15"/>
                  <p:cNvCxnSpPr>
                    <a:endCxn id="7" idx="1"/>
                  </p:cNvCxnSpPr>
                  <p:nvPr/>
                </p:nvCxnSpPr>
                <p:spPr>
                  <a:xfrm>
                    <a:off x="4699000" y="2217656"/>
                    <a:ext cx="724505" cy="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Arrow Connector 16"/>
                  <p:cNvCxnSpPr>
                    <a:endCxn id="11" idx="0"/>
                  </p:cNvCxnSpPr>
                  <p:nvPr/>
                </p:nvCxnSpPr>
                <p:spPr>
                  <a:xfrm>
                    <a:off x="4724400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Arrow Connector 17"/>
                  <p:cNvCxnSpPr/>
                  <p:nvPr/>
                </p:nvCxnSpPr>
                <p:spPr>
                  <a:xfrm>
                    <a:off x="4726819" y="4475232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Arrow Connector 18"/>
                  <p:cNvCxnSpPr/>
                  <p:nvPr/>
                </p:nvCxnSpPr>
                <p:spPr>
                  <a:xfrm>
                    <a:off x="6137124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>
                    <a:stCxn id="7" idx="2"/>
                  </p:cNvCxnSpPr>
                  <p:nvPr/>
                </p:nvCxnSpPr>
                <p:spPr>
                  <a:xfrm>
                    <a:off x="5988353" y="2512175"/>
                    <a:ext cx="0" cy="154825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/>
                  <p:cNvCxnSpPr/>
                  <p:nvPr/>
                </p:nvCxnSpPr>
                <p:spPr>
                  <a:xfrm flipH="1">
                    <a:off x="3272970" y="3068555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/>
                  <p:cNvCxnSpPr/>
                  <p:nvPr/>
                </p:nvCxnSpPr>
                <p:spPr>
                  <a:xfrm flipH="1">
                    <a:off x="3146578" y="39067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Arrow Connector 23"/>
                  <p:cNvCxnSpPr/>
                  <p:nvPr/>
                </p:nvCxnSpPr>
                <p:spPr>
                  <a:xfrm flipH="1">
                    <a:off x="3165929" y="44909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Arrow Connector 24"/>
                  <p:cNvCxnSpPr/>
                  <p:nvPr/>
                </p:nvCxnSpPr>
                <p:spPr>
                  <a:xfrm flipH="1">
                    <a:off x="3181653" y="5361812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272970" y="5933917"/>
                    <a:ext cx="17538" cy="3556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>
                    <a:off x="3285064" y="166913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>
                    <a:off x="2268538" y="6289517"/>
                    <a:ext cx="1021970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V="1">
                    <a:off x="2268538" y="1669137"/>
                    <a:ext cx="0" cy="462038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2268538" y="1669136"/>
                    <a:ext cx="1009271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3810000" y="275287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3285064" y="276375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875010" y="2745670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RA</a:t>
                    </a:r>
                    <a:endParaRPr lang="en-US" sz="1600" dirty="0"/>
                  </a:p>
                </p:txBody>
              </p:sp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3378172" y="2745614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RB</a:t>
                    </a:r>
                    <a:endParaRPr lang="en-US" sz="1600" dirty="0"/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5280781" y="2757709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783943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6287105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306634" y="2732969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Ctl3</a:t>
                    </a:r>
                    <a:endParaRPr lang="en-US" sz="1600" dirty="0"/>
                  </a:p>
                </p:txBody>
              </p:sp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5770801" y="2737807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Ctl4</a:t>
                    </a:r>
                    <a:endParaRPr lang="en-US" sz="1600" dirty="0"/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6221789" y="2725712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3352799" y="416438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2914639" y="4152402"/>
                    <a:ext cx="39606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RY</a:t>
                    </a:r>
                    <a:endParaRPr lang="en-US" sz="1600" dirty="0"/>
                  </a:p>
                </p:txBody>
              </p: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802743" y="416196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5273524" y="416680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5776686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6279848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367917" y="559525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817861" y="5592832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5288642" y="559767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5791804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6294966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2861186" y="5575899"/>
                    <a:ext cx="40267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RZ</a:t>
                    </a:r>
                    <a:endParaRPr lang="en-US" sz="1600" dirty="0"/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5740729" y="4152402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Ctl4</a:t>
                    </a:r>
                    <a:endParaRPr lang="en-US" sz="1600" dirty="0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191717" y="4140307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6221789" y="5583156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6" name="Rectangle 55"/>
                  <p:cNvSpPr/>
                  <p:nvPr/>
                </p:nvSpPr>
                <p:spPr>
                  <a:xfrm>
                    <a:off x="3367917" y="4172851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>
                    <a:off x="5261429" y="4184946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5282444" y="5619442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5786939" y="5619441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>
                    <a:off x="3389085" y="5607347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" name="Right Brace 3"/>
                <p:cNvSpPr/>
                <p:nvPr/>
              </p:nvSpPr>
              <p:spPr>
                <a:xfrm rot="16200000">
                  <a:off x="5867400" y="1968501"/>
                  <a:ext cx="228600" cy="1447800"/>
                </a:xfrm>
                <a:prstGeom prst="rightBrace">
                  <a:avLst/>
                </a:prstGeom>
                <a:ln w="12700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037995" y="228600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or r13, r6, r2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973119" y="1354666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and r12, r2, r5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858381" y="2743200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sub r2, r1, r3</a:t>
                </a: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2292817" y="2503708"/>
              <a:ext cx="465668" cy="266096"/>
              <a:chOff x="3066159" y="2201333"/>
              <a:chExt cx="465668" cy="266096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066159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>
                <a:off x="3531826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3066159" y="2315633"/>
                <a:ext cx="465667" cy="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V="1">
                <a:off x="3310701" y="2201333"/>
                <a:ext cx="0" cy="11430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TextBox 76"/>
          <p:cNvSpPr txBox="1"/>
          <p:nvPr/>
        </p:nvSpPr>
        <p:spPr>
          <a:xfrm>
            <a:off x="266700" y="186261"/>
            <a:ext cx="2146742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Stalling: Example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705600" y="3810000"/>
            <a:ext cx="1744288" cy="830997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Detect data 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dependency</a:t>
            </a:r>
          </a:p>
        </p:txBody>
      </p:sp>
    </p:spTree>
    <p:extLst>
      <p:ext uri="{BB962C8B-B14F-4D97-AF65-F5344CB8AC3E}">
        <p14:creationId xmlns:p14="http://schemas.microsoft.com/office/powerpoint/2010/main" val="1249620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6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521219" y="228600"/>
            <a:ext cx="4530019" cy="6060917"/>
            <a:chOff x="1521219" y="228600"/>
            <a:chExt cx="4530019" cy="6060917"/>
          </a:xfrm>
        </p:grpSpPr>
        <p:grpSp>
          <p:nvGrpSpPr>
            <p:cNvPr id="71" name="Group 70"/>
            <p:cNvGrpSpPr/>
            <p:nvPr/>
          </p:nvGrpSpPr>
          <p:grpSpPr>
            <a:xfrm>
              <a:off x="1521219" y="228600"/>
              <a:ext cx="4530019" cy="6060917"/>
              <a:chOff x="2268538" y="228600"/>
              <a:chExt cx="4530019" cy="6060917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2268538" y="491288"/>
                <a:ext cx="4530019" cy="5798229"/>
                <a:chOff x="2268538" y="491288"/>
                <a:chExt cx="4530019" cy="5798229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268538" y="491288"/>
                  <a:ext cx="4530019" cy="5798229"/>
                  <a:chOff x="2268538" y="491288"/>
                  <a:chExt cx="4530019" cy="5798229"/>
                </a:xfrm>
              </p:grpSpPr>
              <p:sp>
                <p:nvSpPr>
                  <p:cNvPr id="5" name="Rectangle 4"/>
                  <p:cNvSpPr/>
                  <p:nvPr/>
                </p:nvSpPr>
                <p:spPr>
                  <a:xfrm>
                    <a:off x="4136571" y="491288"/>
                    <a:ext cx="1149048" cy="609373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Instruction</a:t>
                    </a:r>
                  </a:p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Fetch</a:t>
                    </a:r>
                    <a:endParaRPr lang="en-US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" name="Rectangle 5"/>
                  <p:cNvSpPr/>
                  <p:nvPr/>
                </p:nvSpPr>
                <p:spPr>
                  <a:xfrm>
                    <a:off x="4015619" y="1354661"/>
                    <a:ext cx="1403048" cy="27819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" name="Rectangle 6"/>
                  <p:cNvSpPr/>
                  <p:nvPr/>
                </p:nvSpPr>
                <p:spPr>
                  <a:xfrm>
                    <a:off x="5423505" y="1923137"/>
                    <a:ext cx="1129695" cy="589038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Instruction Decode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" name="Rectangle 7"/>
                  <p:cNvSpPr/>
                  <p:nvPr/>
                </p:nvSpPr>
                <p:spPr>
                  <a:xfrm>
                    <a:off x="2743200" y="1902575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Register File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9" name="Rectangle 8"/>
                  <p:cNvSpPr/>
                  <p:nvPr/>
                </p:nvSpPr>
                <p:spPr>
                  <a:xfrm>
                    <a:off x="2743200" y="2769804"/>
                    <a:ext cx="3962400" cy="302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2743200" y="3350375"/>
                    <a:ext cx="1115181" cy="556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ALU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743200" y="4184946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94819" y="5619441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2719010" y="4752214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Memory Access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cxnSp>
                <p:nvCxnSpPr>
                  <p:cNvPr id="14" name="Straight Arrow Connector 13"/>
                  <p:cNvCxnSpPr>
                    <a:stCxn id="5" idx="2"/>
                    <a:endCxn id="6" idx="0"/>
                  </p:cNvCxnSpPr>
                  <p:nvPr/>
                </p:nvCxnSpPr>
                <p:spPr>
                  <a:xfrm>
                    <a:off x="4711095" y="1100661"/>
                    <a:ext cx="6048" cy="25400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Arrow Connector 14"/>
                  <p:cNvCxnSpPr>
                    <a:endCxn id="9" idx="0"/>
                  </p:cNvCxnSpPr>
                  <p:nvPr/>
                </p:nvCxnSpPr>
                <p:spPr>
                  <a:xfrm>
                    <a:off x="4706256" y="1669137"/>
                    <a:ext cx="18144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Arrow Connector 15"/>
                  <p:cNvCxnSpPr>
                    <a:endCxn id="7" idx="1"/>
                  </p:cNvCxnSpPr>
                  <p:nvPr/>
                </p:nvCxnSpPr>
                <p:spPr>
                  <a:xfrm>
                    <a:off x="4699000" y="2217656"/>
                    <a:ext cx="724505" cy="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Arrow Connector 16"/>
                  <p:cNvCxnSpPr>
                    <a:endCxn id="11" idx="0"/>
                  </p:cNvCxnSpPr>
                  <p:nvPr/>
                </p:nvCxnSpPr>
                <p:spPr>
                  <a:xfrm>
                    <a:off x="4724400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Arrow Connector 17"/>
                  <p:cNvCxnSpPr/>
                  <p:nvPr/>
                </p:nvCxnSpPr>
                <p:spPr>
                  <a:xfrm>
                    <a:off x="4726819" y="4475232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Arrow Connector 18"/>
                  <p:cNvCxnSpPr/>
                  <p:nvPr/>
                </p:nvCxnSpPr>
                <p:spPr>
                  <a:xfrm>
                    <a:off x="6137124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>
                    <a:stCxn id="7" idx="2"/>
                  </p:cNvCxnSpPr>
                  <p:nvPr/>
                </p:nvCxnSpPr>
                <p:spPr>
                  <a:xfrm>
                    <a:off x="5988353" y="2512175"/>
                    <a:ext cx="0" cy="154825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/>
                  <p:cNvCxnSpPr/>
                  <p:nvPr/>
                </p:nvCxnSpPr>
                <p:spPr>
                  <a:xfrm flipH="1">
                    <a:off x="3272970" y="3068555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/>
                  <p:cNvCxnSpPr/>
                  <p:nvPr/>
                </p:nvCxnSpPr>
                <p:spPr>
                  <a:xfrm flipH="1">
                    <a:off x="3146578" y="39067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Arrow Connector 23"/>
                  <p:cNvCxnSpPr/>
                  <p:nvPr/>
                </p:nvCxnSpPr>
                <p:spPr>
                  <a:xfrm flipH="1">
                    <a:off x="3165929" y="44909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Arrow Connector 24"/>
                  <p:cNvCxnSpPr/>
                  <p:nvPr/>
                </p:nvCxnSpPr>
                <p:spPr>
                  <a:xfrm flipH="1">
                    <a:off x="3181653" y="5361812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272970" y="5933917"/>
                    <a:ext cx="17538" cy="3556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>
                    <a:off x="3285064" y="166913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>
                    <a:off x="2268538" y="6289517"/>
                    <a:ext cx="1021970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V="1">
                    <a:off x="2268538" y="1669137"/>
                    <a:ext cx="0" cy="462038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2268538" y="1669136"/>
                    <a:ext cx="1009271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3810000" y="275287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3285064" y="276375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875010" y="2745670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RA</a:t>
                    </a:r>
                    <a:endParaRPr lang="en-US" sz="1600" dirty="0"/>
                  </a:p>
                </p:txBody>
              </p:sp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3378172" y="2745614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RB</a:t>
                    </a:r>
                    <a:endParaRPr lang="en-US" sz="1600" dirty="0"/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5280781" y="2757709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783943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6287105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243119" y="2732969"/>
                    <a:ext cx="59645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err="1" smtClean="0">
                        <a:solidFill>
                          <a:srgbClr val="3366FF"/>
                        </a:solidFill>
                      </a:rPr>
                      <a:t>Noop</a:t>
                    </a:r>
                    <a:endParaRPr lang="en-US" sz="1400" dirty="0">
                      <a:solidFill>
                        <a:srgbClr val="3366FF"/>
                      </a:solidFill>
                    </a:endParaRPr>
                  </a:p>
                </p:txBody>
              </p:sp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5713469" y="2740223"/>
                    <a:ext cx="59645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err="1" smtClean="0">
                        <a:solidFill>
                          <a:srgbClr val="3366FF"/>
                        </a:solidFill>
                      </a:rPr>
                      <a:t>Noop</a:t>
                    </a:r>
                    <a:endParaRPr lang="en-US" sz="1400" dirty="0">
                      <a:solidFill>
                        <a:srgbClr val="3366FF"/>
                      </a:solidFill>
                    </a:endParaRPr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6202107" y="2725712"/>
                    <a:ext cx="596450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err="1" smtClean="0">
                        <a:solidFill>
                          <a:srgbClr val="3366FF"/>
                        </a:solidFill>
                      </a:rPr>
                      <a:t>Noop</a:t>
                    </a:r>
                    <a:endParaRPr lang="en-US" sz="1400" dirty="0">
                      <a:solidFill>
                        <a:srgbClr val="3366FF"/>
                      </a:solidFill>
                    </a:endParaRPr>
                  </a:p>
                </p:txBody>
              </p:sp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3352799" y="416438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2914639" y="4152402"/>
                    <a:ext cx="39606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RY</a:t>
                    </a:r>
                    <a:endParaRPr lang="en-US" sz="1600" dirty="0"/>
                  </a:p>
                </p:txBody>
              </p: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802743" y="416196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5273524" y="416680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5776686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6279848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367917" y="559525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817861" y="5592832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5288642" y="559767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5791804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6294966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2861186" y="5575899"/>
                    <a:ext cx="40267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RZ</a:t>
                    </a:r>
                    <a:endParaRPr lang="en-US" sz="1600" dirty="0"/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5740729" y="4152402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Ctl4</a:t>
                    </a:r>
                    <a:endParaRPr lang="en-US" sz="1600" dirty="0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191717" y="4140307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6221789" y="5583156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6" name="Rectangle 55"/>
                  <p:cNvSpPr/>
                  <p:nvPr/>
                </p:nvSpPr>
                <p:spPr>
                  <a:xfrm>
                    <a:off x="3367917" y="4172851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>
                    <a:off x="5261429" y="4184946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5282444" y="5619442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5786939" y="5619441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>
                    <a:off x="3389085" y="5607347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" name="Right Brace 3"/>
                <p:cNvSpPr/>
                <p:nvPr/>
              </p:nvSpPr>
              <p:spPr>
                <a:xfrm rot="16200000">
                  <a:off x="5867400" y="1968501"/>
                  <a:ext cx="228600" cy="1447800"/>
                </a:xfrm>
                <a:prstGeom prst="rightBrace">
                  <a:avLst/>
                </a:prstGeom>
                <a:ln w="12700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037995" y="228600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or r13, r6, r2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973119" y="1354666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and r12, r2, r5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858381" y="4174066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sub r2, r1, r3</a:t>
                </a: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2292817" y="2503708"/>
              <a:ext cx="465668" cy="266096"/>
              <a:chOff x="3066159" y="2201333"/>
              <a:chExt cx="465668" cy="266096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066159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>
                <a:off x="3531826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3066159" y="2315633"/>
                <a:ext cx="465667" cy="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V="1">
                <a:off x="3310701" y="2201333"/>
                <a:ext cx="0" cy="11430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TextBox 76"/>
          <p:cNvSpPr txBox="1"/>
          <p:nvPr/>
        </p:nvSpPr>
        <p:spPr>
          <a:xfrm>
            <a:off x="266700" y="186261"/>
            <a:ext cx="103105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Stalling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705600" y="3810000"/>
            <a:ext cx="2262158" cy="1200328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Allow </a:t>
            </a:r>
            <a:r>
              <a:rPr lang="en-US" i="1" dirty="0" smtClean="0">
                <a:solidFill>
                  <a:srgbClr val="3366FF"/>
                </a:solidFill>
                <a:latin typeface="+mn-lt"/>
              </a:rPr>
              <a:t>sub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Hold </a:t>
            </a:r>
            <a:r>
              <a:rPr lang="en-US" i="1" dirty="0" smtClean="0">
                <a:solidFill>
                  <a:srgbClr val="3366FF"/>
                </a:solidFill>
                <a:latin typeface="+mn-lt"/>
              </a:rPr>
              <a:t>and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Create </a:t>
            </a:r>
            <a:r>
              <a:rPr lang="en-US" i="1" dirty="0" smtClean="0">
                <a:solidFill>
                  <a:srgbClr val="3366FF"/>
                </a:solidFill>
                <a:latin typeface="+mn-lt"/>
              </a:rPr>
              <a:t>bubble</a:t>
            </a:r>
            <a:endParaRPr lang="en-US" dirty="0" smtClean="0">
              <a:solidFill>
                <a:srgbClr val="3366FF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033548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Chapter Outline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ct val="60000"/>
              </a:spcBef>
            </a:pPr>
            <a:r>
              <a:rPr lang="en-CA" dirty="0">
                <a:latin typeface="Calibri" charset="0"/>
              </a:rPr>
              <a:t>Pipelining: overlapped instruction execution</a:t>
            </a:r>
          </a:p>
          <a:p>
            <a:pPr eaLnBrk="1" hangingPunct="1">
              <a:spcBef>
                <a:spcPct val="60000"/>
              </a:spcBef>
            </a:pPr>
            <a:r>
              <a:rPr lang="en-CA" dirty="0">
                <a:latin typeface="Calibri" charset="0"/>
              </a:rPr>
              <a:t>Hazards that limit pipelined performance gain</a:t>
            </a:r>
          </a:p>
          <a:p>
            <a:pPr eaLnBrk="1" hangingPunct="1">
              <a:spcBef>
                <a:spcPct val="60000"/>
              </a:spcBef>
            </a:pPr>
            <a:r>
              <a:rPr lang="en-CA" dirty="0">
                <a:latin typeface="Calibri" charset="0"/>
              </a:rPr>
              <a:t>Hardware/software implications of pipelining</a:t>
            </a:r>
          </a:p>
          <a:p>
            <a:pPr eaLnBrk="1" hangingPunct="1">
              <a:spcBef>
                <a:spcPct val="60000"/>
              </a:spcBef>
            </a:pPr>
            <a:r>
              <a:rPr lang="en-CA" dirty="0">
                <a:latin typeface="Calibri" charset="0"/>
              </a:rPr>
              <a:t>Influence of pipelining on instruction </a:t>
            </a:r>
            <a:r>
              <a:rPr lang="en-CA" dirty="0" smtClean="0">
                <a:latin typeface="Calibri" charset="0"/>
              </a:rPr>
              <a:t>sets</a:t>
            </a:r>
            <a:endParaRPr lang="en-CA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402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6700" y="186261"/>
            <a:ext cx="103105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Stalling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172200" y="3124200"/>
            <a:ext cx="2544286" cy="830997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Bubble moves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down the pipeline</a:t>
            </a:r>
          </a:p>
        </p:txBody>
      </p:sp>
      <p:grpSp>
        <p:nvGrpSpPr>
          <p:cNvPr id="62" name="Group 61"/>
          <p:cNvGrpSpPr/>
          <p:nvPr/>
        </p:nvGrpSpPr>
        <p:grpSpPr>
          <a:xfrm>
            <a:off x="1521219" y="228600"/>
            <a:ext cx="4561631" cy="6060917"/>
            <a:chOff x="1521219" y="228600"/>
            <a:chExt cx="4561631" cy="6060917"/>
          </a:xfrm>
        </p:grpSpPr>
        <p:grpSp>
          <p:nvGrpSpPr>
            <p:cNvPr id="21" name="Group 20"/>
            <p:cNvGrpSpPr/>
            <p:nvPr/>
          </p:nvGrpSpPr>
          <p:grpSpPr>
            <a:xfrm>
              <a:off x="1521219" y="228600"/>
              <a:ext cx="4530019" cy="6060917"/>
              <a:chOff x="1521219" y="228600"/>
              <a:chExt cx="4530019" cy="6060917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521219" y="228600"/>
                <a:ext cx="4530019" cy="6060917"/>
                <a:chOff x="2268538" y="228600"/>
                <a:chExt cx="4530019" cy="6060917"/>
              </a:xfrm>
            </p:grpSpPr>
            <p:grpSp>
              <p:nvGrpSpPr>
                <p:cNvPr id="2" name="Group 1"/>
                <p:cNvGrpSpPr/>
                <p:nvPr/>
              </p:nvGrpSpPr>
              <p:grpSpPr>
                <a:xfrm>
                  <a:off x="2268538" y="491288"/>
                  <a:ext cx="4530019" cy="5798229"/>
                  <a:chOff x="2268538" y="491288"/>
                  <a:chExt cx="4530019" cy="5798229"/>
                </a:xfrm>
              </p:grpSpPr>
              <p:grpSp>
                <p:nvGrpSpPr>
                  <p:cNvPr id="3" name="Group 2"/>
                  <p:cNvGrpSpPr/>
                  <p:nvPr/>
                </p:nvGrpSpPr>
                <p:grpSpPr>
                  <a:xfrm>
                    <a:off x="2268538" y="491288"/>
                    <a:ext cx="4530019" cy="5798229"/>
                    <a:chOff x="2268538" y="491288"/>
                    <a:chExt cx="4530019" cy="5798229"/>
                  </a:xfrm>
                </p:grpSpPr>
                <p:sp>
                  <p:nvSpPr>
                    <p:cNvPr id="5" name="Rectangle 4"/>
                    <p:cNvSpPr/>
                    <p:nvPr/>
                  </p:nvSpPr>
                  <p:spPr>
                    <a:xfrm>
                      <a:off x="4136571" y="491288"/>
                      <a:ext cx="1149048" cy="609373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Instruction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Fetch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" name="Rectangle 5"/>
                    <p:cNvSpPr/>
                    <p:nvPr/>
                  </p:nvSpPr>
                  <p:spPr>
                    <a:xfrm>
                      <a:off x="4015619" y="1354661"/>
                      <a:ext cx="1403048" cy="27819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" name="Rectangle 6"/>
                    <p:cNvSpPr/>
                    <p:nvPr/>
                  </p:nvSpPr>
                  <p:spPr>
                    <a:xfrm>
                      <a:off x="5423505" y="1923137"/>
                      <a:ext cx="1129695" cy="589038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Instruction Decode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2743200" y="1902575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Register File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2743200" y="2769804"/>
                      <a:ext cx="3962400" cy="302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2743200" y="3350375"/>
                      <a:ext cx="1115181" cy="556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ALU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2743200" y="4184946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" name="Rectangle 11"/>
                    <p:cNvSpPr/>
                    <p:nvPr/>
                  </p:nvSpPr>
                  <p:spPr>
                    <a:xfrm>
                      <a:off x="2694819" y="5619441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2719010" y="4752214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Memory Access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cxnSp>
                  <p:nvCxnSpPr>
                    <p:cNvPr id="14" name="Straight Arrow Connector 13"/>
                    <p:cNvCxnSpPr>
                      <a:stCxn id="5" idx="2"/>
                      <a:endCxn id="6" idx="0"/>
                    </p:cNvCxnSpPr>
                    <p:nvPr/>
                  </p:nvCxnSpPr>
                  <p:spPr>
                    <a:xfrm>
                      <a:off x="4711095" y="1100661"/>
                      <a:ext cx="6048" cy="25400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Arrow Connector 14"/>
                    <p:cNvCxnSpPr>
                      <a:endCxn id="9" idx="0"/>
                    </p:cNvCxnSpPr>
                    <p:nvPr/>
                  </p:nvCxnSpPr>
                  <p:spPr>
                    <a:xfrm>
                      <a:off x="4706256" y="1669137"/>
                      <a:ext cx="18144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Arrow Connector 15"/>
                    <p:cNvCxnSpPr>
                      <a:endCxn id="7" idx="1"/>
                    </p:cNvCxnSpPr>
                    <p:nvPr/>
                  </p:nvCxnSpPr>
                  <p:spPr>
                    <a:xfrm>
                      <a:off x="4699000" y="2217656"/>
                      <a:ext cx="724505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Arrow Connector 16"/>
                    <p:cNvCxnSpPr>
                      <a:endCxn id="11" idx="0"/>
                    </p:cNvCxnSpPr>
                    <p:nvPr/>
                  </p:nvCxnSpPr>
                  <p:spPr>
                    <a:xfrm>
                      <a:off x="4724400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Arrow Connector 17"/>
                    <p:cNvCxnSpPr/>
                    <p:nvPr/>
                  </p:nvCxnSpPr>
                  <p:spPr>
                    <a:xfrm>
                      <a:off x="4726819" y="4475232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Arrow Connector 18"/>
                    <p:cNvCxnSpPr/>
                    <p:nvPr/>
                  </p:nvCxnSpPr>
                  <p:spPr>
                    <a:xfrm>
                      <a:off x="6137124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Arrow Connector 19"/>
                    <p:cNvCxnSpPr>
                      <a:stCxn id="7" idx="2"/>
                    </p:cNvCxnSpPr>
                    <p:nvPr/>
                  </p:nvCxnSpPr>
                  <p:spPr>
                    <a:xfrm>
                      <a:off x="5988353" y="2512175"/>
                      <a:ext cx="0" cy="154825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21"/>
                    <p:cNvCxnSpPr/>
                    <p:nvPr/>
                  </p:nvCxnSpPr>
                  <p:spPr>
                    <a:xfrm flipH="1">
                      <a:off x="3272970" y="3068555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Arrow Connector 22"/>
                    <p:cNvCxnSpPr/>
                    <p:nvPr/>
                  </p:nvCxnSpPr>
                  <p:spPr>
                    <a:xfrm flipH="1">
                      <a:off x="3146578" y="39067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Arrow Connector 23"/>
                    <p:cNvCxnSpPr/>
                    <p:nvPr/>
                  </p:nvCxnSpPr>
                  <p:spPr>
                    <a:xfrm flipH="1">
                      <a:off x="3165929" y="44909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Arrow Connector 24"/>
                    <p:cNvCxnSpPr/>
                    <p:nvPr/>
                  </p:nvCxnSpPr>
                  <p:spPr>
                    <a:xfrm flipH="1">
                      <a:off x="3181653" y="5361812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>
                      <a:off x="3272970" y="5933917"/>
                      <a:ext cx="17538" cy="3556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Arrow Connector 26"/>
                    <p:cNvCxnSpPr/>
                    <p:nvPr/>
                  </p:nvCxnSpPr>
                  <p:spPr>
                    <a:xfrm flipH="1">
                      <a:off x="3285064" y="166913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flipH="1">
                      <a:off x="2268538" y="6289517"/>
                      <a:ext cx="1021970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flipV="1">
                      <a:off x="2268538" y="1669137"/>
                      <a:ext cx="0" cy="462038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>
                      <a:off x="2268538" y="1669136"/>
                      <a:ext cx="1009271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>
                      <a:off x="3810000" y="275287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/>
                    <p:nvPr/>
                  </p:nvCxnSpPr>
                  <p:spPr>
                    <a:xfrm>
                      <a:off x="3285064" y="276375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2875010" y="2745670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RA</a:t>
                      </a:r>
                      <a:endParaRPr lang="en-US" sz="1600" dirty="0"/>
                    </a:p>
                  </p:txBody>
                </p:sp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3378172" y="2745614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RB</a:t>
                      </a:r>
                      <a:endParaRPr lang="en-US" sz="1600" dirty="0"/>
                    </a:p>
                  </p:txBody>
                </p: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5280781" y="2757709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5783943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>
                      <a:off x="6287105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243119" y="2732969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5713469" y="2740223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202107" y="2725712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cxnSp>
                  <p:nvCxnSpPr>
                    <p:cNvPr id="41" name="Straight Connector 40"/>
                    <p:cNvCxnSpPr/>
                    <p:nvPr/>
                  </p:nvCxnSpPr>
                  <p:spPr>
                    <a:xfrm>
                      <a:off x="3352799" y="416438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2914639" y="4152402"/>
                      <a:ext cx="39606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RY</a:t>
                      </a:r>
                      <a:endParaRPr lang="en-US" sz="1600" dirty="0"/>
                    </a:p>
                  </p:txBody>
                </p:sp>
                <p:cxnSp>
                  <p:nvCxnSpPr>
                    <p:cNvPr id="43" name="Straight Connector 42"/>
                    <p:cNvCxnSpPr/>
                    <p:nvPr/>
                  </p:nvCxnSpPr>
                  <p:spPr>
                    <a:xfrm>
                      <a:off x="3802743" y="416196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/>
                    <p:cNvCxnSpPr/>
                    <p:nvPr/>
                  </p:nvCxnSpPr>
                  <p:spPr>
                    <a:xfrm>
                      <a:off x="5273524" y="416680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5776686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6279848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3367917" y="559525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/>
                    <p:cNvCxnSpPr/>
                    <p:nvPr/>
                  </p:nvCxnSpPr>
                  <p:spPr>
                    <a:xfrm>
                      <a:off x="3817861" y="5592832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/>
                    <p:cNvCxnSpPr/>
                    <p:nvPr/>
                  </p:nvCxnSpPr>
                  <p:spPr>
                    <a:xfrm>
                      <a:off x="5288642" y="559767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/>
                    <p:cNvCxnSpPr/>
                    <p:nvPr/>
                  </p:nvCxnSpPr>
                  <p:spPr>
                    <a:xfrm>
                      <a:off x="5791804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>
                      <a:off x="6294966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2861186" y="5575899"/>
                      <a:ext cx="40267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RZ</a:t>
                      </a:r>
                      <a:endParaRPr lang="en-US" sz="1600" dirty="0"/>
                    </a:p>
                  </p:txBody>
                </p:sp>
                <p:sp>
                  <p:nvSpPr>
                    <p:cNvPr id="55" name="TextBox 54"/>
                    <p:cNvSpPr txBox="1"/>
                    <p:nvPr/>
                  </p:nvSpPr>
                  <p:spPr>
                    <a:xfrm>
                      <a:off x="6221789" y="5583156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Ctl5</a:t>
                      </a:r>
                      <a:endParaRPr lang="en-US" sz="1600" dirty="0"/>
                    </a:p>
                  </p:txBody>
                </p:sp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3367917" y="4172851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7" name="Rectangle 56"/>
                    <p:cNvSpPr/>
                    <p:nvPr/>
                  </p:nvSpPr>
                  <p:spPr>
                    <a:xfrm>
                      <a:off x="5261429" y="4184946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8" name="Rectangle 57"/>
                    <p:cNvSpPr/>
                    <p:nvPr/>
                  </p:nvSpPr>
                  <p:spPr>
                    <a:xfrm>
                      <a:off x="5282444" y="5619442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9" name="Rectangle 58"/>
                    <p:cNvSpPr/>
                    <p:nvPr/>
                  </p:nvSpPr>
                  <p:spPr>
                    <a:xfrm>
                      <a:off x="5786939" y="5619441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0" name="Rectangle 59"/>
                    <p:cNvSpPr/>
                    <p:nvPr/>
                  </p:nvSpPr>
                  <p:spPr>
                    <a:xfrm>
                      <a:off x="3389085" y="5607347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4" name="Right Brace 3"/>
                  <p:cNvSpPr/>
                  <p:nvPr/>
                </p:nvSpPr>
                <p:spPr>
                  <a:xfrm rot="16200000">
                    <a:off x="5867400" y="1968501"/>
                    <a:ext cx="228600" cy="1447800"/>
                  </a:xfrm>
                  <a:prstGeom prst="rightBrace">
                    <a:avLst/>
                  </a:prstGeom>
                  <a:ln w="12700" cmpd="sng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6" name="Rectangle 65"/>
                <p:cNvSpPr/>
                <p:nvPr/>
              </p:nvSpPr>
              <p:spPr>
                <a:xfrm>
                  <a:off x="4037995" y="228600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or r13, r6, r2</a:t>
                  </a: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3973119" y="1354666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and r12, r2, r5</a:t>
                  </a: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3858381" y="5621866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sub r2, r1, r3</a:t>
                  </a:r>
                </a:p>
              </p:txBody>
            </p:sp>
          </p:grpSp>
          <p:grpSp>
            <p:nvGrpSpPr>
              <p:cNvPr id="72" name="Group 71"/>
              <p:cNvGrpSpPr/>
              <p:nvPr/>
            </p:nvGrpSpPr>
            <p:grpSpPr>
              <a:xfrm>
                <a:off x="2292817" y="2503708"/>
                <a:ext cx="465668" cy="266096"/>
                <a:chOff x="3066159" y="2201333"/>
                <a:chExt cx="465668" cy="266096"/>
              </a:xfrm>
            </p:grpSpPr>
            <p:cxnSp>
              <p:nvCxnSpPr>
                <p:cNvPr id="73" name="Straight Arrow Connector 72"/>
                <p:cNvCxnSpPr/>
                <p:nvPr/>
              </p:nvCxnSpPr>
              <p:spPr>
                <a:xfrm>
                  <a:off x="3066159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/>
                <p:cNvCxnSpPr/>
                <p:nvPr/>
              </p:nvCxnSpPr>
              <p:spPr>
                <a:xfrm>
                  <a:off x="3531826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H="1">
                  <a:off x="3066159" y="2315633"/>
                  <a:ext cx="465667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3310701" y="2201333"/>
                  <a:ext cx="0" cy="1143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8" name="TextBox 77"/>
            <p:cNvSpPr txBox="1"/>
            <p:nvPr/>
          </p:nvSpPr>
          <p:spPr>
            <a:xfrm>
              <a:off x="4997762" y="4129311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486400" y="4114800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163935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6700" y="186261"/>
            <a:ext cx="103105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Stalling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172200" y="3124200"/>
            <a:ext cx="2582758" cy="830997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until completion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of subtract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1676400" y="533400"/>
            <a:ext cx="4561631" cy="6060917"/>
            <a:chOff x="1521219" y="228600"/>
            <a:chExt cx="4561631" cy="6060917"/>
          </a:xfrm>
        </p:grpSpPr>
        <p:grpSp>
          <p:nvGrpSpPr>
            <p:cNvPr id="21" name="Group 20"/>
            <p:cNvGrpSpPr/>
            <p:nvPr/>
          </p:nvGrpSpPr>
          <p:grpSpPr>
            <a:xfrm>
              <a:off x="1521219" y="228600"/>
              <a:ext cx="4530019" cy="6060917"/>
              <a:chOff x="1521219" y="228600"/>
              <a:chExt cx="4530019" cy="6060917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521219" y="228600"/>
                <a:ext cx="4530019" cy="6060917"/>
                <a:chOff x="2268538" y="228600"/>
                <a:chExt cx="4530019" cy="6060917"/>
              </a:xfrm>
            </p:grpSpPr>
            <p:grpSp>
              <p:nvGrpSpPr>
                <p:cNvPr id="2" name="Group 1"/>
                <p:cNvGrpSpPr/>
                <p:nvPr/>
              </p:nvGrpSpPr>
              <p:grpSpPr>
                <a:xfrm>
                  <a:off x="2268538" y="491288"/>
                  <a:ext cx="4530019" cy="5798229"/>
                  <a:chOff x="2268538" y="491288"/>
                  <a:chExt cx="4530019" cy="5798229"/>
                </a:xfrm>
              </p:grpSpPr>
              <p:grpSp>
                <p:nvGrpSpPr>
                  <p:cNvPr id="3" name="Group 2"/>
                  <p:cNvGrpSpPr/>
                  <p:nvPr/>
                </p:nvGrpSpPr>
                <p:grpSpPr>
                  <a:xfrm>
                    <a:off x="2268538" y="491288"/>
                    <a:ext cx="4530019" cy="5798229"/>
                    <a:chOff x="2268538" y="491288"/>
                    <a:chExt cx="4530019" cy="5798229"/>
                  </a:xfrm>
                </p:grpSpPr>
                <p:sp>
                  <p:nvSpPr>
                    <p:cNvPr id="5" name="Rectangle 4"/>
                    <p:cNvSpPr/>
                    <p:nvPr/>
                  </p:nvSpPr>
                  <p:spPr>
                    <a:xfrm>
                      <a:off x="4136571" y="491288"/>
                      <a:ext cx="1149048" cy="609373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Instruction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Fetch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" name="Rectangle 5"/>
                    <p:cNvSpPr/>
                    <p:nvPr/>
                  </p:nvSpPr>
                  <p:spPr>
                    <a:xfrm>
                      <a:off x="4015619" y="1354661"/>
                      <a:ext cx="1403048" cy="27819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" name="Rectangle 6"/>
                    <p:cNvSpPr/>
                    <p:nvPr/>
                  </p:nvSpPr>
                  <p:spPr>
                    <a:xfrm>
                      <a:off x="5423505" y="1923137"/>
                      <a:ext cx="1129695" cy="589038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Instruction Decode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2743200" y="1902575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Register File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2743200" y="2769804"/>
                      <a:ext cx="3962400" cy="302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2743200" y="3350375"/>
                      <a:ext cx="1115181" cy="556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ALU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2743200" y="4184946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" name="Rectangle 11"/>
                    <p:cNvSpPr/>
                    <p:nvPr/>
                  </p:nvSpPr>
                  <p:spPr>
                    <a:xfrm>
                      <a:off x="2694819" y="5619441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2719010" y="4752214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Memory Access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cxnSp>
                  <p:nvCxnSpPr>
                    <p:cNvPr id="14" name="Straight Arrow Connector 13"/>
                    <p:cNvCxnSpPr>
                      <a:stCxn id="5" idx="2"/>
                      <a:endCxn id="6" idx="0"/>
                    </p:cNvCxnSpPr>
                    <p:nvPr/>
                  </p:nvCxnSpPr>
                  <p:spPr>
                    <a:xfrm>
                      <a:off x="4711095" y="1100661"/>
                      <a:ext cx="6048" cy="25400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Arrow Connector 14"/>
                    <p:cNvCxnSpPr>
                      <a:endCxn id="9" idx="0"/>
                    </p:cNvCxnSpPr>
                    <p:nvPr/>
                  </p:nvCxnSpPr>
                  <p:spPr>
                    <a:xfrm>
                      <a:off x="4706256" y="1669137"/>
                      <a:ext cx="18144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Arrow Connector 15"/>
                    <p:cNvCxnSpPr>
                      <a:endCxn id="7" idx="1"/>
                    </p:cNvCxnSpPr>
                    <p:nvPr/>
                  </p:nvCxnSpPr>
                  <p:spPr>
                    <a:xfrm>
                      <a:off x="4699000" y="2217656"/>
                      <a:ext cx="724505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Arrow Connector 16"/>
                    <p:cNvCxnSpPr>
                      <a:endCxn id="11" idx="0"/>
                    </p:cNvCxnSpPr>
                    <p:nvPr/>
                  </p:nvCxnSpPr>
                  <p:spPr>
                    <a:xfrm>
                      <a:off x="4724400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Arrow Connector 17"/>
                    <p:cNvCxnSpPr/>
                    <p:nvPr/>
                  </p:nvCxnSpPr>
                  <p:spPr>
                    <a:xfrm>
                      <a:off x="4726819" y="4475232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Arrow Connector 18"/>
                    <p:cNvCxnSpPr/>
                    <p:nvPr/>
                  </p:nvCxnSpPr>
                  <p:spPr>
                    <a:xfrm>
                      <a:off x="6137124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Arrow Connector 19"/>
                    <p:cNvCxnSpPr>
                      <a:stCxn id="7" idx="2"/>
                    </p:cNvCxnSpPr>
                    <p:nvPr/>
                  </p:nvCxnSpPr>
                  <p:spPr>
                    <a:xfrm>
                      <a:off x="5988353" y="2512175"/>
                      <a:ext cx="0" cy="154825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21"/>
                    <p:cNvCxnSpPr/>
                    <p:nvPr/>
                  </p:nvCxnSpPr>
                  <p:spPr>
                    <a:xfrm flipH="1">
                      <a:off x="3272970" y="3068555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Arrow Connector 22"/>
                    <p:cNvCxnSpPr/>
                    <p:nvPr/>
                  </p:nvCxnSpPr>
                  <p:spPr>
                    <a:xfrm flipH="1">
                      <a:off x="3146578" y="39067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Arrow Connector 23"/>
                    <p:cNvCxnSpPr/>
                    <p:nvPr/>
                  </p:nvCxnSpPr>
                  <p:spPr>
                    <a:xfrm flipH="1">
                      <a:off x="3165929" y="44909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Arrow Connector 24"/>
                    <p:cNvCxnSpPr/>
                    <p:nvPr/>
                  </p:nvCxnSpPr>
                  <p:spPr>
                    <a:xfrm flipH="1">
                      <a:off x="3181653" y="5361812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>
                      <a:off x="3272970" y="5933917"/>
                      <a:ext cx="17538" cy="3556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Arrow Connector 26"/>
                    <p:cNvCxnSpPr/>
                    <p:nvPr/>
                  </p:nvCxnSpPr>
                  <p:spPr>
                    <a:xfrm flipH="1">
                      <a:off x="3285064" y="166913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flipH="1">
                      <a:off x="2268538" y="6289517"/>
                      <a:ext cx="1021970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flipV="1">
                      <a:off x="2268538" y="1669137"/>
                      <a:ext cx="0" cy="462038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>
                      <a:off x="2268538" y="1669136"/>
                      <a:ext cx="1009271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>
                      <a:off x="3810000" y="275287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/>
                    <p:nvPr/>
                  </p:nvCxnSpPr>
                  <p:spPr>
                    <a:xfrm>
                      <a:off x="3285064" y="276375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2875010" y="2745670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RA</a:t>
                      </a:r>
                      <a:endParaRPr lang="en-US" sz="1600" dirty="0"/>
                    </a:p>
                  </p:txBody>
                </p:sp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3378172" y="2745614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RB</a:t>
                      </a:r>
                      <a:endParaRPr lang="en-US" sz="1600" dirty="0"/>
                    </a:p>
                  </p:txBody>
                </p: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5280781" y="2757709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5783943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>
                      <a:off x="6287105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243119" y="2732969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5713469" y="2740223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202107" y="2725712"/>
                      <a:ext cx="596450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err="1" smtClean="0">
                          <a:solidFill>
                            <a:srgbClr val="3366FF"/>
                          </a:solidFill>
                        </a:rPr>
                        <a:t>Noop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cxnSp>
                  <p:nvCxnSpPr>
                    <p:cNvPr id="41" name="Straight Connector 40"/>
                    <p:cNvCxnSpPr/>
                    <p:nvPr/>
                  </p:nvCxnSpPr>
                  <p:spPr>
                    <a:xfrm>
                      <a:off x="3352799" y="416438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2914639" y="4152402"/>
                      <a:ext cx="39606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RY</a:t>
                      </a:r>
                      <a:endParaRPr lang="en-US" sz="1600" dirty="0"/>
                    </a:p>
                  </p:txBody>
                </p:sp>
                <p:cxnSp>
                  <p:nvCxnSpPr>
                    <p:cNvPr id="43" name="Straight Connector 42"/>
                    <p:cNvCxnSpPr/>
                    <p:nvPr/>
                  </p:nvCxnSpPr>
                  <p:spPr>
                    <a:xfrm>
                      <a:off x="3802743" y="416196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/>
                    <p:cNvCxnSpPr/>
                    <p:nvPr/>
                  </p:nvCxnSpPr>
                  <p:spPr>
                    <a:xfrm>
                      <a:off x="5273524" y="416680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5776686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6279848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3367917" y="559525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/>
                    <p:cNvCxnSpPr/>
                    <p:nvPr/>
                  </p:nvCxnSpPr>
                  <p:spPr>
                    <a:xfrm>
                      <a:off x="3817861" y="5592832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/>
                    <p:cNvCxnSpPr/>
                    <p:nvPr/>
                  </p:nvCxnSpPr>
                  <p:spPr>
                    <a:xfrm>
                      <a:off x="5288642" y="559767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/>
                    <p:cNvCxnSpPr/>
                    <p:nvPr/>
                  </p:nvCxnSpPr>
                  <p:spPr>
                    <a:xfrm>
                      <a:off x="5791804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>
                      <a:off x="6294966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2861186" y="5575899"/>
                      <a:ext cx="40267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RZ</a:t>
                      </a:r>
                      <a:endParaRPr lang="en-US" sz="1600" dirty="0"/>
                    </a:p>
                  </p:txBody>
                </p:sp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3367917" y="4172851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7" name="Rectangle 56"/>
                    <p:cNvSpPr/>
                    <p:nvPr/>
                  </p:nvSpPr>
                  <p:spPr>
                    <a:xfrm>
                      <a:off x="5261429" y="4184946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8" name="Rectangle 57"/>
                    <p:cNvSpPr/>
                    <p:nvPr/>
                  </p:nvSpPr>
                  <p:spPr>
                    <a:xfrm>
                      <a:off x="5282444" y="5619442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9" name="Rectangle 58"/>
                    <p:cNvSpPr/>
                    <p:nvPr/>
                  </p:nvSpPr>
                  <p:spPr>
                    <a:xfrm>
                      <a:off x="5786939" y="5619441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0" name="Rectangle 59"/>
                    <p:cNvSpPr/>
                    <p:nvPr/>
                  </p:nvSpPr>
                  <p:spPr>
                    <a:xfrm>
                      <a:off x="3389085" y="5607347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4" name="Right Brace 3"/>
                  <p:cNvSpPr/>
                  <p:nvPr/>
                </p:nvSpPr>
                <p:spPr>
                  <a:xfrm rot="16200000">
                    <a:off x="5867400" y="1968501"/>
                    <a:ext cx="228600" cy="1447800"/>
                  </a:xfrm>
                  <a:prstGeom prst="rightBrace">
                    <a:avLst/>
                  </a:prstGeom>
                  <a:ln w="12700" cmpd="sng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6" name="Rectangle 65"/>
                <p:cNvSpPr/>
                <p:nvPr/>
              </p:nvSpPr>
              <p:spPr>
                <a:xfrm>
                  <a:off x="4037995" y="228600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or r13, r6, r2</a:t>
                  </a: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3973119" y="1354666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and r12, r2, r5</a:t>
                  </a:r>
                </a:p>
              </p:txBody>
            </p:sp>
          </p:grpSp>
          <p:grpSp>
            <p:nvGrpSpPr>
              <p:cNvPr id="72" name="Group 71"/>
              <p:cNvGrpSpPr/>
              <p:nvPr/>
            </p:nvGrpSpPr>
            <p:grpSpPr>
              <a:xfrm>
                <a:off x="2292817" y="2503708"/>
                <a:ext cx="465668" cy="266096"/>
                <a:chOff x="3066159" y="2201333"/>
                <a:chExt cx="465668" cy="266096"/>
              </a:xfrm>
            </p:grpSpPr>
            <p:cxnSp>
              <p:nvCxnSpPr>
                <p:cNvPr id="73" name="Straight Arrow Connector 72"/>
                <p:cNvCxnSpPr/>
                <p:nvPr/>
              </p:nvCxnSpPr>
              <p:spPr>
                <a:xfrm>
                  <a:off x="3066159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/>
                <p:cNvCxnSpPr/>
                <p:nvPr/>
              </p:nvCxnSpPr>
              <p:spPr>
                <a:xfrm>
                  <a:off x="3531826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H="1">
                  <a:off x="3066159" y="2315633"/>
                  <a:ext cx="465667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3310701" y="2201333"/>
                  <a:ext cx="0" cy="1143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8" name="TextBox 77"/>
            <p:cNvSpPr txBox="1"/>
            <p:nvPr/>
          </p:nvSpPr>
          <p:spPr>
            <a:xfrm>
              <a:off x="4997762" y="4129311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486400" y="4114800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410200" y="5638800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692084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6700" y="186261"/>
            <a:ext cx="1031051" cy="40011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000" b="1" dirty="0" smtClean="0"/>
              <a:t>Stalling</a:t>
            </a:r>
            <a:endParaRPr lang="en-US" sz="2000" b="1" dirty="0"/>
          </a:p>
        </p:txBody>
      </p:sp>
      <p:sp>
        <p:nvSpPr>
          <p:cNvPr id="61" name="TextBox 60"/>
          <p:cNvSpPr txBox="1"/>
          <p:nvPr/>
        </p:nvSpPr>
        <p:spPr>
          <a:xfrm>
            <a:off x="6400800" y="2971800"/>
            <a:ext cx="2203698" cy="1569660"/>
          </a:xfrm>
          <a:prstGeom prst="rect">
            <a:avLst/>
          </a:prstGeom>
          <a:solidFill>
            <a:srgbClr val="D9D9D9"/>
          </a:solidFill>
        </p:spPr>
        <p:txBody>
          <a:bodyPr wrap="none" rtlCol="0"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smtClean="0">
                <a:solidFill>
                  <a:srgbClr val="3366FF"/>
                </a:solidFill>
                <a:latin typeface="+mn-lt"/>
              </a:rPr>
              <a:t>Now </a:t>
            </a:r>
            <a:r>
              <a:rPr lang="en-US" i="1" dirty="0" smtClean="0">
                <a:solidFill>
                  <a:srgbClr val="3366FF"/>
                </a:solidFill>
                <a:latin typeface="+mn-lt"/>
              </a:rPr>
              <a:t>and </a:t>
            </a:r>
            <a:r>
              <a:rPr lang="en-US" dirty="0" smtClean="0">
                <a:solidFill>
                  <a:srgbClr val="3366FF"/>
                </a:solidFill>
                <a:latin typeface="+mn-lt"/>
              </a:rPr>
              <a:t>can 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be decoded and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proceed down</a:t>
            </a:r>
          </a:p>
          <a:p>
            <a:r>
              <a:rPr lang="en-US" dirty="0" smtClean="0">
                <a:solidFill>
                  <a:srgbClr val="3366FF"/>
                </a:solidFill>
                <a:latin typeface="+mn-lt"/>
              </a:rPr>
              <a:t>the pipeline</a:t>
            </a:r>
          </a:p>
        </p:txBody>
      </p:sp>
      <p:grpSp>
        <p:nvGrpSpPr>
          <p:cNvPr id="53" name="Group 52"/>
          <p:cNvGrpSpPr/>
          <p:nvPr/>
        </p:nvGrpSpPr>
        <p:grpSpPr>
          <a:xfrm>
            <a:off x="1521219" y="228600"/>
            <a:ext cx="4561631" cy="6060917"/>
            <a:chOff x="1521219" y="228600"/>
            <a:chExt cx="4561631" cy="6060917"/>
          </a:xfrm>
        </p:grpSpPr>
        <p:grpSp>
          <p:nvGrpSpPr>
            <p:cNvPr id="21" name="Group 20"/>
            <p:cNvGrpSpPr/>
            <p:nvPr/>
          </p:nvGrpSpPr>
          <p:grpSpPr>
            <a:xfrm>
              <a:off x="1521219" y="228600"/>
              <a:ext cx="4437062" cy="6060917"/>
              <a:chOff x="1521219" y="228600"/>
              <a:chExt cx="4437062" cy="6060917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521219" y="228600"/>
                <a:ext cx="4437062" cy="6060917"/>
                <a:chOff x="2268538" y="228600"/>
                <a:chExt cx="4437062" cy="6060917"/>
              </a:xfrm>
            </p:grpSpPr>
            <p:grpSp>
              <p:nvGrpSpPr>
                <p:cNvPr id="2" name="Group 1"/>
                <p:cNvGrpSpPr/>
                <p:nvPr/>
              </p:nvGrpSpPr>
              <p:grpSpPr>
                <a:xfrm>
                  <a:off x="2268538" y="491288"/>
                  <a:ext cx="4437062" cy="5798229"/>
                  <a:chOff x="2268538" y="491288"/>
                  <a:chExt cx="4437062" cy="5798229"/>
                </a:xfrm>
              </p:grpSpPr>
              <p:grpSp>
                <p:nvGrpSpPr>
                  <p:cNvPr id="3" name="Group 2"/>
                  <p:cNvGrpSpPr/>
                  <p:nvPr/>
                </p:nvGrpSpPr>
                <p:grpSpPr>
                  <a:xfrm>
                    <a:off x="2268538" y="491288"/>
                    <a:ext cx="4437062" cy="5798229"/>
                    <a:chOff x="2268538" y="491288"/>
                    <a:chExt cx="4437062" cy="5798229"/>
                  </a:xfrm>
                </p:grpSpPr>
                <p:sp>
                  <p:nvSpPr>
                    <p:cNvPr id="5" name="Rectangle 4"/>
                    <p:cNvSpPr/>
                    <p:nvPr/>
                  </p:nvSpPr>
                  <p:spPr>
                    <a:xfrm>
                      <a:off x="4136571" y="491288"/>
                      <a:ext cx="1149048" cy="609373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Instruction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Fetch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" name="Rectangle 5"/>
                    <p:cNvSpPr/>
                    <p:nvPr/>
                  </p:nvSpPr>
                  <p:spPr>
                    <a:xfrm>
                      <a:off x="4015619" y="1354661"/>
                      <a:ext cx="1403048" cy="27819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" name="Rectangle 6"/>
                    <p:cNvSpPr/>
                    <p:nvPr/>
                  </p:nvSpPr>
                  <p:spPr>
                    <a:xfrm>
                      <a:off x="5423505" y="1923137"/>
                      <a:ext cx="1129695" cy="589038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Instruction Decode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2743200" y="1902575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Register File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2743200" y="2769804"/>
                      <a:ext cx="3962400" cy="302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2743200" y="3350375"/>
                      <a:ext cx="1115181" cy="556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ALU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2743200" y="4184946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" name="Rectangle 11"/>
                    <p:cNvSpPr/>
                    <p:nvPr/>
                  </p:nvSpPr>
                  <p:spPr>
                    <a:xfrm>
                      <a:off x="2694819" y="5619441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2719010" y="4752214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Memory Access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cxnSp>
                  <p:nvCxnSpPr>
                    <p:cNvPr id="14" name="Straight Arrow Connector 13"/>
                    <p:cNvCxnSpPr>
                      <a:stCxn id="5" idx="2"/>
                      <a:endCxn id="6" idx="0"/>
                    </p:cNvCxnSpPr>
                    <p:nvPr/>
                  </p:nvCxnSpPr>
                  <p:spPr>
                    <a:xfrm>
                      <a:off x="4711095" y="1100661"/>
                      <a:ext cx="6048" cy="25400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Arrow Connector 14"/>
                    <p:cNvCxnSpPr>
                      <a:endCxn id="9" idx="0"/>
                    </p:cNvCxnSpPr>
                    <p:nvPr/>
                  </p:nvCxnSpPr>
                  <p:spPr>
                    <a:xfrm>
                      <a:off x="4706256" y="1669137"/>
                      <a:ext cx="18144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Arrow Connector 15"/>
                    <p:cNvCxnSpPr>
                      <a:endCxn id="7" idx="1"/>
                    </p:cNvCxnSpPr>
                    <p:nvPr/>
                  </p:nvCxnSpPr>
                  <p:spPr>
                    <a:xfrm>
                      <a:off x="4699000" y="2217656"/>
                      <a:ext cx="724505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Arrow Connector 16"/>
                    <p:cNvCxnSpPr>
                      <a:endCxn id="11" idx="0"/>
                    </p:cNvCxnSpPr>
                    <p:nvPr/>
                  </p:nvCxnSpPr>
                  <p:spPr>
                    <a:xfrm>
                      <a:off x="4724400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Arrow Connector 17"/>
                    <p:cNvCxnSpPr/>
                    <p:nvPr/>
                  </p:nvCxnSpPr>
                  <p:spPr>
                    <a:xfrm>
                      <a:off x="4726819" y="4475232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Arrow Connector 18"/>
                    <p:cNvCxnSpPr/>
                    <p:nvPr/>
                  </p:nvCxnSpPr>
                  <p:spPr>
                    <a:xfrm>
                      <a:off x="6137124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Arrow Connector 19"/>
                    <p:cNvCxnSpPr>
                      <a:stCxn id="7" idx="2"/>
                    </p:cNvCxnSpPr>
                    <p:nvPr/>
                  </p:nvCxnSpPr>
                  <p:spPr>
                    <a:xfrm>
                      <a:off x="5988353" y="2512175"/>
                      <a:ext cx="0" cy="154825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21"/>
                    <p:cNvCxnSpPr/>
                    <p:nvPr/>
                  </p:nvCxnSpPr>
                  <p:spPr>
                    <a:xfrm flipH="1">
                      <a:off x="3272970" y="3068555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Arrow Connector 22"/>
                    <p:cNvCxnSpPr/>
                    <p:nvPr/>
                  </p:nvCxnSpPr>
                  <p:spPr>
                    <a:xfrm flipH="1">
                      <a:off x="3146578" y="39067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Arrow Connector 23"/>
                    <p:cNvCxnSpPr/>
                    <p:nvPr/>
                  </p:nvCxnSpPr>
                  <p:spPr>
                    <a:xfrm flipH="1">
                      <a:off x="3165929" y="44909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Arrow Connector 24"/>
                    <p:cNvCxnSpPr/>
                    <p:nvPr/>
                  </p:nvCxnSpPr>
                  <p:spPr>
                    <a:xfrm flipH="1">
                      <a:off x="3181653" y="5361812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>
                      <a:off x="3272970" y="5933917"/>
                      <a:ext cx="17538" cy="3556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Arrow Connector 26"/>
                    <p:cNvCxnSpPr/>
                    <p:nvPr/>
                  </p:nvCxnSpPr>
                  <p:spPr>
                    <a:xfrm flipH="1">
                      <a:off x="3285064" y="166913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flipH="1">
                      <a:off x="2268538" y="6289517"/>
                      <a:ext cx="1021970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flipV="1">
                      <a:off x="2268538" y="1669137"/>
                      <a:ext cx="0" cy="462038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>
                      <a:off x="2268538" y="1669136"/>
                      <a:ext cx="1009271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>
                      <a:off x="3810000" y="275287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/>
                    <p:nvPr/>
                  </p:nvCxnSpPr>
                  <p:spPr>
                    <a:xfrm>
                      <a:off x="3285064" y="276375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2875010" y="2745670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RA</a:t>
                      </a:r>
                      <a:endParaRPr lang="en-US" sz="1600" dirty="0"/>
                    </a:p>
                  </p:txBody>
                </p:sp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3378172" y="2745614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RB</a:t>
                      </a:r>
                      <a:endParaRPr lang="en-US" sz="1600" dirty="0"/>
                    </a:p>
                  </p:txBody>
                </p: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5280781" y="2757709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5783943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>
                      <a:off x="6287105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243119" y="2732969"/>
                      <a:ext cx="553732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>
                          <a:solidFill>
                            <a:srgbClr val="3366FF"/>
                          </a:solidFill>
                        </a:rPr>
                        <a:t>CTl5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5713469" y="2740223"/>
                      <a:ext cx="493945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>
                          <a:solidFill>
                            <a:srgbClr val="3366FF"/>
                          </a:solidFill>
                        </a:rPr>
                        <a:t>Ctl4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202107" y="2725712"/>
                      <a:ext cx="493945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>
                          <a:solidFill>
                            <a:srgbClr val="3366FF"/>
                          </a:solidFill>
                        </a:rPr>
                        <a:t>Ctl3</a:t>
                      </a:r>
                      <a:endParaRPr lang="en-US" sz="1400" dirty="0">
                        <a:solidFill>
                          <a:srgbClr val="3366FF"/>
                        </a:solidFill>
                      </a:endParaRPr>
                    </a:p>
                  </p:txBody>
                </p:sp>
                <p:cxnSp>
                  <p:nvCxnSpPr>
                    <p:cNvPr id="41" name="Straight Connector 40"/>
                    <p:cNvCxnSpPr/>
                    <p:nvPr/>
                  </p:nvCxnSpPr>
                  <p:spPr>
                    <a:xfrm>
                      <a:off x="3352799" y="416438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2914639" y="4152402"/>
                      <a:ext cx="39606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RY</a:t>
                      </a:r>
                      <a:endParaRPr lang="en-US" sz="1600" dirty="0"/>
                    </a:p>
                  </p:txBody>
                </p:sp>
                <p:cxnSp>
                  <p:nvCxnSpPr>
                    <p:cNvPr id="43" name="Straight Connector 42"/>
                    <p:cNvCxnSpPr/>
                    <p:nvPr/>
                  </p:nvCxnSpPr>
                  <p:spPr>
                    <a:xfrm>
                      <a:off x="3802743" y="416196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/>
                    <p:cNvCxnSpPr/>
                    <p:nvPr/>
                  </p:nvCxnSpPr>
                  <p:spPr>
                    <a:xfrm>
                      <a:off x="5273524" y="416680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5776686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6279848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3367917" y="559525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/>
                    <p:cNvCxnSpPr/>
                    <p:nvPr/>
                  </p:nvCxnSpPr>
                  <p:spPr>
                    <a:xfrm>
                      <a:off x="3817861" y="5592832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/>
                    <p:cNvCxnSpPr/>
                    <p:nvPr/>
                  </p:nvCxnSpPr>
                  <p:spPr>
                    <a:xfrm>
                      <a:off x="5288642" y="559767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/>
                    <p:cNvCxnSpPr/>
                    <p:nvPr/>
                  </p:nvCxnSpPr>
                  <p:spPr>
                    <a:xfrm>
                      <a:off x="5791804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>
                      <a:off x="6294966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2861186" y="5575899"/>
                      <a:ext cx="40267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RZ</a:t>
                      </a:r>
                      <a:endParaRPr lang="en-US" sz="1600" dirty="0"/>
                    </a:p>
                  </p:txBody>
                </p:sp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3367917" y="4172851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7" name="Rectangle 56"/>
                    <p:cNvSpPr/>
                    <p:nvPr/>
                  </p:nvSpPr>
                  <p:spPr>
                    <a:xfrm>
                      <a:off x="5261429" y="4184946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8" name="Rectangle 57"/>
                    <p:cNvSpPr/>
                    <p:nvPr/>
                  </p:nvSpPr>
                  <p:spPr>
                    <a:xfrm>
                      <a:off x="5282444" y="5619442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9" name="Rectangle 58"/>
                    <p:cNvSpPr/>
                    <p:nvPr/>
                  </p:nvSpPr>
                  <p:spPr>
                    <a:xfrm>
                      <a:off x="5786939" y="5619441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0" name="Rectangle 59"/>
                    <p:cNvSpPr/>
                    <p:nvPr/>
                  </p:nvSpPr>
                  <p:spPr>
                    <a:xfrm>
                      <a:off x="3389085" y="5607347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4" name="Right Brace 3"/>
                  <p:cNvSpPr/>
                  <p:nvPr/>
                </p:nvSpPr>
                <p:spPr>
                  <a:xfrm rot="16200000">
                    <a:off x="5867400" y="1968501"/>
                    <a:ext cx="228600" cy="1447800"/>
                  </a:xfrm>
                  <a:prstGeom prst="rightBrace">
                    <a:avLst/>
                  </a:prstGeom>
                  <a:ln w="12700" cmpd="sng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6" name="Rectangle 65"/>
                <p:cNvSpPr/>
                <p:nvPr/>
              </p:nvSpPr>
              <p:spPr>
                <a:xfrm>
                  <a:off x="4037995" y="228600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or r13, r6, r2</a:t>
                  </a: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4023919" y="1371600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and r12, r2, r5</a:t>
                  </a:r>
                </a:p>
              </p:txBody>
            </p:sp>
          </p:grpSp>
          <p:grpSp>
            <p:nvGrpSpPr>
              <p:cNvPr id="72" name="Group 71"/>
              <p:cNvGrpSpPr/>
              <p:nvPr/>
            </p:nvGrpSpPr>
            <p:grpSpPr>
              <a:xfrm>
                <a:off x="2292817" y="2503708"/>
                <a:ext cx="465668" cy="266096"/>
                <a:chOff x="3066159" y="2201333"/>
                <a:chExt cx="465668" cy="266096"/>
              </a:xfrm>
            </p:grpSpPr>
            <p:cxnSp>
              <p:nvCxnSpPr>
                <p:cNvPr id="73" name="Straight Arrow Connector 72"/>
                <p:cNvCxnSpPr/>
                <p:nvPr/>
              </p:nvCxnSpPr>
              <p:spPr>
                <a:xfrm>
                  <a:off x="3066159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/>
                <p:cNvCxnSpPr/>
                <p:nvPr/>
              </p:nvCxnSpPr>
              <p:spPr>
                <a:xfrm>
                  <a:off x="3531826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H="1">
                  <a:off x="3066159" y="2315633"/>
                  <a:ext cx="465667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3310701" y="2201333"/>
                  <a:ext cx="0" cy="1143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78" name="TextBox 77"/>
            <p:cNvSpPr txBox="1"/>
            <p:nvPr/>
          </p:nvSpPr>
          <p:spPr>
            <a:xfrm>
              <a:off x="4997762" y="4129311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5486400" y="4114800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5410200" y="5638800"/>
              <a:ext cx="59645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400" dirty="0" err="1" smtClean="0">
                  <a:solidFill>
                    <a:srgbClr val="3366FF"/>
                  </a:solidFill>
                </a:rPr>
                <a:t>Noop</a:t>
              </a:r>
              <a:endParaRPr lang="en-US" sz="1400" dirty="0">
                <a:solidFill>
                  <a:srgbClr val="3366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04197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Operand Forwarding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solidFill>
                  <a:srgbClr val="0000FF"/>
                </a:solidFill>
                <a:latin typeface="Calibri" charset="0"/>
              </a:rPr>
              <a:t>Operand forwarding </a:t>
            </a:r>
            <a:r>
              <a:rPr lang="en-CA" dirty="0">
                <a:latin typeface="Calibri" charset="0"/>
              </a:rPr>
              <a:t>handles dependencies without the penalty of stalling the pipeline</a:t>
            </a:r>
          </a:p>
          <a:p>
            <a:pPr eaLnBrk="1" hangingPunct="1"/>
            <a:r>
              <a:rPr lang="en-CA" dirty="0">
                <a:latin typeface="Calibri" charset="0"/>
              </a:rPr>
              <a:t>For the preceding sequence of instructions, new value for R2 is available at end of cycle 3</a:t>
            </a:r>
          </a:p>
          <a:p>
            <a:pPr eaLnBrk="1" hangingPunct="1"/>
            <a:r>
              <a:rPr lang="en-CA" i="1" dirty="0">
                <a:solidFill>
                  <a:srgbClr val="FF0000"/>
                </a:solidFill>
                <a:latin typeface="Calibri" charset="0"/>
              </a:rPr>
              <a:t>Forward</a:t>
            </a:r>
            <a:r>
              <a:rPr lang="en-CA" dirty="0">
                <a:latin typeface="Calibri" charset="0"/>
              </a:rPr>
              <a:t> value to where it is needed in cycle 4</a:t>
            </a:r>
          </a:p>
          <a:p>
            <a:pPr eaLnBrk="1" hangingPunct="1"/>
            <a:endParaRPr lang="en-CA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  <p:pic>
        <p:nvPicPr>
          <p:cNvPr id="6" name="Picture 2" descr="4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4414838"/>
            <a:ext cx="6607175" cy="2109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5257800" y="5715000"/>
            <a:ext cx="304800" cy="304800"/>
          </a:xfrm>
          <a:prstGeom prst="rect">
            <a:avLst/>
          </a:prstGeom>
          <a:solidFill>
            <a:schemeClr val="bg1"/>
          </a:solidFill>
          <a:ln w="9525" cmpd="sng">
            <a:noFill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8395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Details for Operand Forwarding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Introduce multiplexers before ALU inputs to use contents of register RZ as forwarded value</a:t>
            </a:r>
          </a:p>
          <a:p>
            <a:pPr eaLnBrk="1" hangingPunct="1"/>
            <a:r>
              <a:rPr lang="en-CA">
                <a:latin typeface="Calibri" charset="0"/>
              </a:rPr>
              <a:t>Control circuitry now recognizes dependency  in cycle 4 when Subtract is in Compute stage</a:t>
            </a:r>
          </a:p>
          <a:p>
            <a:pPr eaLnBrk="1" hangingPunct="1"/>
            <a:r>
              <a:rPr lang="en-CA">
                <a:latin typeface="Calibri" charset="0"/>
              </a:rPr>
              <a:t>Interstage buffers still carry register identifiers</a:t>
            </a:r>
          </a:p>
          <a:p>
            <a:pPr eaLnBrk="1" hangingPunct="1"/>
            <a:r>
              <a:rPr lang="en-CA">
                <a:latin typeface="Calibri" charset="0"/>
              </a:rPr>
              <a:t>Compare destination of Add in Memory stage with source(s) of Subtract in Compute stage</a:t>
            </a:r>
          </a:p>
          <a:p>
            <a:pPr eaLnBrk="1" hangingPunct="1"/>
            <a:r>
              <a:rPr lang="en-CA">
                <a:latin typeface="Calibri" charset="0"/>
              </a:rPr>
              <a:t>Set multiplexer control based on comparison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1358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grpSp>
        <p:nvGrpSpPr>
          <p:cNvPr id="87" name="Group 86"/>
          <p:cNvGrpSpPr/>
          <p:nvPr/>
        </p:nvGrpSpPr>
        <p:grpSpPr>
          <a:xfrm>
            <a:off x="1521219" y="164161"/>
            <a:ext cx="4467134" cy="6125356"/>
            <a:chOff x="1521219" y="164161"/>
            <a:chExt cx="4467134" cy="6125356"/>
          </a:xfrm>
        </p:grpSpPr>
        <p:grpSp>
          <p:nvGrpSpPr>
            <p:cNvPr id="71" name="Group 70"/>
            <p:cNvGrpSpPr/>
            <p:nvPr/>
          </p:nvGrpSpPr>
          <p:grpSpPr>
            <a:xfrm>
              <a:off x="1521219" y="164161"/>
              <a:ext cx="4467134" cy="6125356"/>
              <a:chOff x="2268538" y="164161"/>
              <a:chExt cx="4467134" cy="6125356"/>
            </a:xfrm>
          </p:grpSpPr>
          <p:grpSp>
            <p:nvGrpSpPr>
              <p:cNvPr id="2" name="Group 1"/>
              <p:cNvGrpSpPr/>
              <p:nvPr/>
            </p:nvGrpSpPr>
            <p:grpSpPr>
              <a:xfrm>
                <a:off x="2268538" y="491288"/>
                <a:ext cx="4467134" cy="5798229"/>
                <a:chOff x="2268538" y="491288"/>
                <a:chExt cx="4467134" cy="5798229"/>
              </a:xfrm>
            </p:grpSpPr>
            <p:grpSp>
              <p:nvGrpSpPr>
                <p:cNvPr id="3" name="Group 2"/>
                <p:cNvGrpSpPr/>
                <p:nvPr/>
              </p:nvGrpSpPr>
              <p:grpSpPr>
                <a:xfrm>
                  <a:off x="2268538" y="491288"/>
                  <a:ext cx="4467134" cy="5798229"/>
                  <a:chOff x="2268538" y="491288"/>
                  <a:chExt cx="4467134" cy="5798229"/>
                </a:xfrm>
              </p:grpSpPr>
              <p:sp>
                <p:nvSpPr>
                  <p:cNvPr id="5" name="Rectangle 4"/>
                  <p:cNvSpPr/>
                  <p:nvPr/>
                </p:nvSpPr>
                <p:spPr>
                  <a:xfrm>
                    <a:off x="4136571" y="491288"/>
                    <a:ext cx="1149048" cy="609373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Instruction</a:t>
                    </a:r>
                  </a:p>
                  <a:p>
                    <a:pPr algn="ctr"/>
                    <a:r>
                      <a:rPr lang="en-US" sz="1600" dirty="0" smtClean="0">
                        <a:solidFill>
                          <a:schemeClr val="tx1"/>
                        </a:solidFill>
                      </a:rPr>
                      <a:t>Fetch</a:t>
                    </a:r>
                    <a:endParaRPr lang="en-US" sz="1600" dirty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" name="Rectangle 5"/>
                  <p:cNvSpPr/>
                  <p:nvPr/>
                </p:nvSpPr>
                <p:spPr>
                  <a:xfrm>
                    <a:off x="4015619" y="1354661"/>
                    <a:ext cx="1403048" cy="27819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7" name="Rectangle 6"/>
                  <p:cNvSpPr/>
                  <p:nvPr/>
                </p:nvSpPr>
                <p:spPr>
                  <a:xfrm>
                    <a:off x="5423505" y="1923137"/>
                    <a:ext cx="1129695" cy="589038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Instruction Decode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8" name="Rectangle 7"/>
                  <p:cNvSpPr/>
                  <p:nvPr/>
                </p:nvSpPr>
                <p:spPr>
                  <a:xfrm>
                    <a:off x="2743200" y="1902575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Register File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9" name="Rectangle 8"/>
                  <p:cNvSpPr/>
                  <p:nvPr/>
                </p:nvSpPr>
                <p:spPr>
                  <a:xfrm>
                    <a:off x="2743200" y="2769804"/>
                    <a:ext cx="3962400" cy="302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0" name="Rectangle 9"/>
                  <p:cNvSpPr/>
                  <p:nvPr/>
                </p:nvSpPr>
                <p:spPr>
                  <a:xfrm>
                    <a:off x="2743200" y="3350375"/>
                    <a:ext cx="1115181" cy="556381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ALU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sp>
                <p:nvSpPr>
                  <p:cNvPr id="11" name="Rectangle 10"/>
                  <p:cNvSpPr/>
                  <p:nvPr/>
                </p:nvSpPr>
                <p:spPr>
                  <a:xfrm>
                    <a:off x="2743200" y="4184946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2" name="Rectangle 11"/>
                  <p:cNvSpPr/>
                  <p:nvPr/>
                </p:nvSpPr>
                <p:spPr>
                  <a:xfrm>
                    <a:off x="2694819" y="5619441"/>
                    <a:ext cx="3962400" cy="290286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Rectangle 12"/>
                  <p:cNvSpPr/>
                  <p:nvPr/>
                </p:nvSpPr>
                <p:spPr>
                  <a:xfrm>
                    <a:off x="2719010" y="4752214"/>
                    <a:ext cx="1115181" cy="609600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r>
                      <a:rPr lang="en-US" sz="1600" dirty="0" smtClean="0">
                        <a:solidFill>
                          <a:srgbClr val="000000"/>
                        </a:solidFill>
                      </a:rPr>
                      <a:t>Memory Access</a:t>
                    </a:r>
                    <a:endParaRPr lang="en-US" sz="1600" dirty="0">
                      <a:solidFill>
                        <a:srgbClr val="000000"/>
                      </a:solidFill>
                    </a:endParaRPr>
                  </a:p>
                </p:txBody>
              </p:sp>
              <p:cxnSp>
                <p:nvCxnSpPr>
                  <p:cNvPr id="14" name="Straight Arrow Connector 13"/>
                  <p:cNvCxnSpPr>
                    <a:stCxn id="5" idx="2"/>
                    <a:endCxn id="6" idx="0"/>
                  </p:cNvCxnSpPr>
                  <p:nvPr/>
                </p:nvCxnSpPr>
                <p:spPr>
                  <a:xfrm>
                    <a:off x="4711095" y="1100661"/>
                    <a:ext cx="6048" cy="25400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Arrow Connector 14"/>
                  <p:cNvCxnSpPr>
                    <a:endCxn id="9" idx="0"/>
                  </p:cNvCxnSpPr>
                  <p:nvPr/>
                </p:nvCxnSpPr>
                <p:spPr>
                  <a:xfrm>
                    <a:off x="4706256" y="1669137"/>
                    <a:ext cx="18144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Arrow Connector 15"/>
                  <p:cNvCxnSpPr>
                    <a:endCxn id="7" idx="1"/>
                  </p:cNvCxnSpPr>
                  <p:nvPr/>
                </p:nvCxnSpPr>
                <p:spPr>
                  <a:xfrm>
                    <a:off x="4699000" y="2217656"/>
                    <a:ext cx="724505" cy="0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Straight Arrow Connector 16"/>
                  <p:cNvCxnSpPr>
                    <a:endCxn id="11" idx="0"/>
                  </p:cNvCxnSpPr>
                  <p:nvPr/>
                </p:nvCxnSpPr>
                <p:spPr>
                  <a:xfrm>
                    <a:off x="4724400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" name="Straight Arrow Connector 17"/>
                  <p:cNvCxnSpPr/>
                  <p:nvPr/>
                </p:nvCxnSpPr>
                <p:spPr>
                  <a:xfrm>
                    <a:off x="4726819" y="4475232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9" name="Straight Arrow Connector 18"/>
                  <p:cNvCxnSpPr/>
                  <p:nvPr/>
                </p:nvCxnSpPr>
                <p:spPr>
                  <a:xfrm>
                    <a:off x="6137124" y="3084279"/>
                    <a:ext cx="0" cy="1100667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0" name="Straight Arrow Connector 19"/>
                  <p:cNvCxnSpPr>
                    <a:stCxn id="7" idx="2"/>
                  </p:cNvCxnSpPr>
                  <p:nvPr/>
                </p:nvCxnSpPr>
                <p:spPr>
                  <a:xfrm>
                    <a:off x="5988353" y="2512175"/>
                    <a:ext cx="0" cy="154825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2" name="Straight Arrow Connector 21"/>
                  <p:cNvCxnSpPr/>
                  <p:nvPr/>
                </p:nvCxnSpPr>
                <p:spPr>
                  <a:xfrm flipH="1">
                    <a:off x="3272970" y="3068555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/>
                  <p:cNvCxnSpPr/>
                  <p:nvPr/>
                </p:nvCxnSpPr>
                <p:spPr>
                  <a:xfrm flipH="1">
                    <a:off x="3146578" y="39067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Arrow Connector 23"/>
                  <p:cNvCxnSpPr/>
                  <p:nvPr/>
                </p:nvCxnSpPr>
                <p:spPr>
                  <a:xfrm flipH="1">
                    <a:off x="3165929" y="449095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Arrow Connector 24"/>
                  <p:cNvCxnSpPr/>
                  <p:nvPr/>
                </p:nvCxnSpPr>
                <p:spPr>
                  <a:xfrm flipH="1">
                    <a:off x="3181653" y="5361812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6" name="Straight Connector 25"/>
                  <p:cNvCxnSpPr/>
                  <p:nvPr/>
                </p:nvCxnSpPr>
                <p:spPr>
                  <a:xfrm>
                    <a:off x="3272970" y="5933917"/>
                    <a:ext cx="17538" cy="3556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Arrow Connector 26"/>
                  <p:cNvCxnSpPr/>
                  <p:nvPr/>
                </p:nvCxnSpPr>
                <p:spPr>
                  <a:xfrm flipH="1">
                    <a:off x="3285064" y="1669136"/>
                    <a:ext cx="3629" cy="257629"/>
                  </a:xfrm>
                  <a:prstGeom prst="straightConnector1">
                    <a:avLst/>
                  </a:prstGeom>
                  <a:ln w="12700">
                    <a:solidFill>
                      <a:srgbClr val="000000"/>
                    </a:solidFill>
                    <a:tailEnd type="arrow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8" name="Straight Connector 27"/>
                  <p:cNvCxnSpPr/>
                  <p:nvPr/>
                </p:nvCxnSpPr>
                <p:spPr>
                  <a:xfrm flipH="1">
                    <a:off x="2268538" y="6289517"/>
                    <a:ext cx="1021970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9" name="Straight Connector 28"/>
                  <p:cNvCxnSpPr/>
                  <p:nvPr/>
                </p:nvCxnSpPr>
                <p:spPr>
                  <a:xfrm flipV="1">
                    <a:off x="2268538" y="1669137"/>
                    <a:ext cx="0" cy="462038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0" name="Straight Connector 29"/>
                  <p:cNvCxnSpPr/>
                  <p:nvPr/>
                </p:nvCxnSpPr>
                <p:spPr>
                  <a:xfrm>
                    <a:off x="2268538" y="1669136"/>
                    <a:ext cx="1009271" cy="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1" name="Straight Connector 30"/>
                  <p:cNvCxnSpPr/>
                  <p:nvPr/>
                </p:nvCxnSpPr>
                <p:spPr>
                  <a:xfrm>
                    <a:off x="3810000" y="275287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/>
                  <p:cNvCxnSpPr/>
                  <p:nvPr/>
                </p:nvCxnSpPr>
                <p:spPr>
                  <a:xfrm>
                    <a:off x="3285064" y="276375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3" name="TextBox 32"/>
                  <p:cNvSpPr txBox="1"/>
                  <p:nvPr/>
                </p:nvSpPr>
                <p:spPr>
                  <a:xfrm>
                    <a:off x="2875010" y="2745670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RA</a:t>
                    </a:r>
                    <a:endParaRPr lang="en-US" sz="1600" dirty="0"/>
                  </a:p>
                </p:txBody>
              </p:sp>
              <p:sp>
                <p:nvSpPr>
                  <p:cNvPr id="34" name="TextBox 33"/>
                  <p:cNvSpPr txBox="1"/>
                  <p:nvPr/>
                </p:nvSpPr>
                <p:spPr>
                  <a:xfrm>
                    <a:off x="3378172" y="2745614"/>
                    <a:ext cx="415498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RB</a:t>
                    </a:r>
                    <a:endParaRPr lang="en-US" sz="1600" dirty="0"/>
                  </a:p>
                </p:txBody>
              </p:sp>
              <p:cxnSp>
                <p:nvCxnSpPr>
                  <p:cNvPr id="35" name="Straight Connector 34"/>
                  <p:cNvCxnSpPr/>
                  <p:nvPr/>
                </p:nvCxnSpPr>
                <p:spPr>
                  <a:xfrm>
                    <a:off x="5280781" y="2757709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/>
                  <p:cNvCxnSpPr/>
                  <p:nvPr/>
                </p:nvCxnSpPr>
                <p:spPr>
                  <a:xfrm>
                    <a:off x="5783943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/>
                  <p:cNvCxnSpPr/>
                  <p:nvPr/>
                </p:nvCxnSpPr>
                <p:spPr>
                  <a:xfrm>
                    <a:off x="6287105" y="2767384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38" name="TextBox 37"/>
                  <p:cNvSpPr txBox="1"/>
                  <p:nvPr/>
                </p:nvSpPr>
                <p:spPr>
                  <a:xfrm>
                    <a:off x="5306634" y="2732969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Ctl3</a:t>
                    </a:r>
                    <a:endParaRPr lang="en-US" sz="1600" dirty="0"/>
                  </a:p>
                </p:txBody>
              </p:sp>
              <p:sp>
                <p:nvSpPr>
                  <p:cNvPr id="39" name="TextBox 38"/>
                  <p:cNvSpPr txBox="1"/>
                  <p:nvPr/>
                </p:nvSpPr>
                <p:spPr>
                  <a:xfrm>
                    <a:off x="5770801" y="2737807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Ctl4</a:t>
                    </a:r>
                    <a:endParaRPr lang="en-US" sz="1600" dirty="0"/>
                  </a:p>
                </p:txBody>
              </p:sp>
              <p:sp>
                <p:nvSpPr>
                  <p:cNvPr id="40" name="TextBox 39"/>
                  <p:cNvSpPr txBox="1"/>
                  <p:nvPr/>
                </p:nvSpPr>
                <p:spPr>
                  <a:xfrm>
                    <a:off x="6221789" y="2725712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cxnSp>
                <p:nvCxnSpPr>
                  <p:cNvPr id="41" name="Straight Connector 40"/>
                  <p:cNvCxnSpPr/>
                  <p:nvPr/>
                </p:nvCxnSpPr>
                <p:spPr>
                  <a:xfrm>
                    <a:off x="3352799" y="416438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2" name="TextBox 41"/>
                  <p:cNvSpPr txBox="1"/>
                  <p:nvPr/>
                </p:nvSpPr>
                <p:spPr>
                  <a:xfrm>
                    <a:off x="2914639" y="4152402"/>
                    <a:ext cx="396062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RY</a:t>
                    </a:r>
                    <a:endParaRPr lang="en-US" sz="1600" dirty="0"/>
                  </a:p>
                </p:txBody>
              </p:sp>
              <p:cxnSp>
                <p:nvCxnSpPr>
                  <p:cNvPr id="43" name="Straight Connector 42"/>
                  <p:cNvCxnSpPr/>
                  <p:nvPr/>
                </p:nvCxnSpPr>
                <p:spPr>
                  <a:xfrm>
                    <a:off x="3802743" y="416196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/>
                  <p:cNvCxnSpPr/>
                  <p:nvPr/>
                </p:nvCxnSpPr>
                <p:spPr>
                  <a:xfrm>
                    <a:off x="5273524" y="4166805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/>
                  <p:cNvCxnSpPr/>
                  <p:nvPr/>
                </p:nvCxnSpPr>
                <p:spPr>
                  <a:xfrm>
                    <a:off x="5776686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/>
                  <p:cNvCxnSpPr/>
                  <p:nvPr/>
                </p:nvCxnSpPr>
                <p:spPr>
                  <a:xfrm>
                    <a:off x="6279848" y="4176480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7" name="Straight Connector 46"/>
                  <p:cNvCxnSpPr/>
                  <p:nvPr/>
                </p:nvCxnSpPr>
                <p:spPr>
                  <a:xfrm>
                    <a:off x="3367917" y="559525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8" name="Straight Connector 47"/>
                  <p:cNvCxnSpPr/>
                  <p:nvPr/>
                </p:nvCxnSpPr>
                <p:spPr>
                  <a:xfrm>
                    <a:off x="3817861" y="5592832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9" name="Straight Connector 48"/>
                  <p:cNvCxnSpPr/>
                  <p:nvPr/>
                </p:nvCxnSpPr>
                <p:spPr>
                  <a:xfrm>
                    <a:off x="5288642" y="5597671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0" name="Straight Connector 49"/>
                  <p:cNvCxnSpPr/>
                  <p:nvPr/>
                </p:nvCxnSpPr>
                <p:spPr>
                  <a:xfrm>
                    <a:off x="5791804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51" name="Straight Connector 50"/>
                  <p:cNvCxnSpPr/>
                  <p:nvPr/>
                </p:nvCxnSpPr>
                <p:spPr>
                  <a:xfrm>
                    <a:off x="6294966" y="5607346"/>
                    <a:ext cx="0" cy="304800"/>
                  </a:xfrm>
                  <a:prstGeom prst="line">
                    <a:avLst/>
                  </a:prstGeom>
                  <a:ln w="12700">
                    <a:solidFill>
                      <a:srgbClr val="000000"/>
                    </a:solidFill>
                    <a:headEnd type="none"/>
                    <a:tailEnd type="none"/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52" name="TextBox 51"/>
                  <p:cNvSpPr txBox="1"/>
                  <p:nvPr/>
                </p:nvSpPr>
                <p:spPr>
                  <a:xfrm>
                    <a:off x="2861186" y="5575899"/>
                    <a:ext cx="402674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RZ</a:t>
                    </a:r>
                    <a:endParaRPr lang="en-US" sz="1600" dirty="0"/>
                  </a:p>
                </p:txBody>
              </p:sp>
              <p:sp>
                <p:nvSpPr>
                  <p:cNvPr id="53" name="TextBox 52"/>
                  <p:cNvSpPr txBox="1"/>
                  <p:nvPr/>
                </p:nvSpPr>
                <p:spPr>
                  <a:xfrm>
                    <a:off x="5740729" y="4152402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Ctl4</a:t>
                    </a:r>
                    <a:endParaRPr lang="en-US" sz="1600" dirty="0"/>
                  </a:p>
                </p:txBody>
              </p:sp>
              <p:sp>
                <p:nvSpPr>
                  <p:cNvPr id="54" name="TextBox 53"/>
                  <p:cNvSpPr txBox="1"/>
                  <p:nvPr/>
                </p:nvSpPr>
                <p:spPr>
                  <a:xfrm>
                    <a:off x="6191717" y="4140307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5" name="TextBox 54"/>
                  <p:cNvSpPr txBox="1"/>
                  <p:nvPr/>
                </p:nvSpPr>
                <p:spPr>
                  <a:xfrm>
                    <a:off x="6221789" y="5583156"/>
                    <a:ext cx="513883" cy="338554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600" dirty="0" smtClean="0"/>
                      <a:t>Ctl5</a:t>
                    </a:r>
                    <a:endParaRPr lang="en-US" sz="1600" dirty="0"/>
                  </a:p>
                </p:txBody>
              </p:sp>
              <p:sp>
                <p:nvSpPr>
                  <p:cNvPr id="56" name="Rectangle 55"/>
                  <p:cNvSpPr/>
                  <p:nvPr/>
                </p:nvSpPr>
                <p:spPr>
                  <a:xfrm>
                    <a:off x="3367917" y="4172851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7" name="Rectangle 56"/>
                  <p:cNvSpPr/>
                  <p:nvPr/>
                </p:nvSpPr>
                <p:spPr>
                  <a:xfrm>
                    <a:off x="5261429" y="4184946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8" name="Rectangle 57"/>
                  <p:cNvSpPr/>
                  <p:nvPr/>
                </p:nvSpPr>
                <p:spPr>
                  <a:xfrm>
                    <a:off x="5282444" y="5619442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59" name="Rectangle 58"/>
                  <p:cNvSpPr/>
                  <p:nvPr/>
                </p:nvSpPr>
                <p:spPr>
                  <a:xfrm>
                    <a:off x="5786939" y="5619441"/>
                    <a:ext cx="497277" cy="290286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  <p:sp>
                <p:nvSpPr>
                  <p:cNvPr id="60" name="Rectangle 59"/>
                  <p:cNvSpPr/>
                  <p:nvPr/>
                </p:nvSpPr>
                <p:spPr>
                  <a:xfrm>
                    <a:off x="3389085" y="5607347"/>
                    <a:ext cx="425753" cy="306010"/>
                  </a:xfrm>
                  <a:prstGeom prst="rect">
                    <a:avLst/>
                  </a:prstGeom>
                  <a:solidFill>
                    <a:schemeClr val="bg1">
                      <a:lumMod val="75000"/>
                    </a:schemeClr>
                  </a:solidFill>
                  <a:ln w="38100">
                    <a:solidFill>
                      <a:schemeClr val="tx1"/>
                    </a:solidFill>
                  </a:ln>
                  <a:effectLst/>
                </p:spPr>
                <p:style>
                  <a:lnRef idx="1">
                    <a:schemeClr val="accent1"/>
                  </a:lnRef>
                  <a:fillRef idx="3">
                    <a:schemeClr val="accent1"/>
                  </a:fillRef>
                  <a:effectRef idx="2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/>
                    <a:endParaRPr lang="en-US" sz="1600" dirty="0" smtClean="0">
                      <a:solidFill>
                        <a:schemeClr val="tx1"/>
                      </a:solidFill>
                    </a:endParaRPr>
                  </a:p>
                </p:txBody>
              </p:sp>
            </p:grpSp>
            <p:sp>
              <p:nvSpPr>
                <p:cNvPr id="4" name="Right Brace 3"/>
                <p:cNvSpPr/>
                <p:nvPr/>
              </p:nvSpPr>
              <p:spPr>
                <a:xfrm rot="16200000">
                  <a:off x="5867400" y="1968501"/>
                  <a:ext cx="228600" cy="1447800"/>
                </a:xfrm>
                <a:prstGeom prst="rightBrace">
                  <a:avLst/>
                </a:prstGeom>
                <a:ln w="12700" cmpd="sng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66" name="Rectangle 65"/>
              <p:cNvSpPr/>
              <p:nvPr/>
            </p:nvSpPr>
            <p:spPr>
              <a:xfrm>
                <a:off x="4037995" y="1354661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or r13, r6, r2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>
              <a:xfrm>
                <a:off x="3886200" y="2783115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and r12, r2, r5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>
              <a:xfrm>
                <a:off x="3858381" y="4221226"/>
                <a:ext cx="1346200" cy="245534"/>
              </a:xfrm>
              <a:prstGeom prst="rect">
                <a:avLst/>
              </a:prstGeom>
              <a:noFill/>
              <a:ln>
                <a:noFill/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118872" lvl="0" indent="0">
                  <a:buNone/>
                </a:pPr>
                <a:r>
                  <a:rPr lang="en-US" sz="1400" dirty="0">
                    <a:solidFill>
                      <a:srgbClr val="0000FF"/>
                    </a:solidFill>
                  </a:rPr>
                  <a:t>sub r2, r1, r3</a:t>
                </a:r>
              </a:p>
            </p:txBody>
          </p:sp>
          <p:sp>
            <p:nvSpPr>
              <p:cNvPr id="69" name="TextBox 68"/>
              <p:cNvSpPr txBox="1"/>
              <p:nvPr/>
            </p:nvSpPr>
            <p:spPr>
              <a:xfrm>
                <a:off x="4121028" y="164161"/>
                <a:ext cx="1206743" cy="30777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rgbClr val="0000FF"/>
                    </a:solidFill>
                  </a:rPr>
                  <a:t>add r14, r2, </a:t>
                </a:r>
                <a:r>
                  <a:rPr lang="en-US" sz="1400" dirty="0" smtClean="0">
                    <a:solidFill>
                      <a:srgbClr val="0000FF"/>
                    </a:solidFill>
                  </a:rPr>
                  <a:t>r2</a:t>
                </a:r>
                <a:endParaRPr lang="en-US" sz="1400" dirty="0">
                  <a:solidFill>
                    <a:srgbClr val="0000FF"/>
                  </a:solidFill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2292817" y="2503708"/>
              <a:ext cx="465668" cy="266096"/>
              <a:chOff x="3066159" y="2201333"/>
              <a:chExt cx="465668" cy="266096"/>
            </a:xfrm>
          </p:grpSpPr>
          <p:cxnSp>
            <p:nvCxnSpPr>
              <p:cNvPr id="73" name="Straight Arrow Connector 72"/>
              <p:cNvCxnSpPr/>
              <p:nvPr/>
            </p:nvCxnSpPr>
            <p:spPr>
              <a:xfrm>
                <a:off x="3066159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4" name="Straight Arrow Connector 73"/>
              <p:cNvCxnSpPr/>
              <p:nvPr/>
            </p:nvCxnSpPr>
            <p:spPr>
              <a:xfrm>
                <a:off x="3531826" y="2315633"/>
                <a:ext cx="1" cy="151796"/>
              </a:xfrm>
              <a:prstGeom prst="straightConnector1">
                <a:avLst/>
              </a:prstGeom>
              <a:ln w="12700">
                <a:solidFill>
                  <a:srgbClr val="000000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flipH="1">
                <a:off x="3066159" y="2315633"/>
                <a:ext cx="465667" cy="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flipV="1">
                <a:off x="3310701" y="2201333"/>
                <a:ext cx="0" cy="114300"/>
              </a:xfrm>
              <a:prstGeom prst="line">
                <a:avLst/>
              </a:prstGeom>
              <a:ln w="12700">
                <a:solidFill>
                  <a:srgbClr val="000000"/>
                </a:solidFill>
                <a:headEnd type="none"/>
                <a:tailEnd type="none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7" name="TextBox 76"/>
          <p:cNvSpPr txBox="1"/>
          <p:nvPr/>
        </p:nvSpPr>
        <p:spPr>
          <a:xfrm>
            <a:off x="266700" y="186261"/>
            <a:ext cx="197702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Forwarding from</a:t>
            </a:r>
          </a:p>
          <a:p>
            <a:pPr algn="ctr"/>
            <a:r>
              <a:rPr lang="en-US" sz="2000" b="1" dirty="0" smtClean="0"/>
              <a:t>Buffer 3</a:t>
            </a:r>
            <a:endParaRPr lang="en-US" sz="2000" b="1" dirty="0"/>
          </a:p>
        </p:txBody>
      </p:sp>
      <p:grpSp>
        <p:nvGrpSpPr>
          <p:cNvPr id="82" name="Group 81"/>
          <p:cNvGrpSpPr/>
          <p:nvPr/>
        </p:nvGrpSpPr>
        <p:grpSpPr>
          <a:xfrm>
            <a:off x="1295400" y="2618008"/>
            <a:ext cx="1123210" cy="1966692"/>
            <a:chOff x="1295400" y="2618008"/>
            <a:chExt cx="1123210" cy="1966692"/>
          </a:xfrm>
        </p:grpSpPr>
        <p:cxnSp>
          <p:nvCxnSpPr>
            <p:cNvPr id="65" name="Straight Connector 64"/>
            <p:cNvCxnSpPr/>
            <p:nvPr/>
          </p:nvCxnSpPr>
          <p:spPr>
            <a:xfrm flipH="1">
              <a:off x="1295400" y="4584700"/>
              <a:ext cx="1123210" cy="0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1295400" y="2618008"/>
              <a:ext cx="0" cy="1966692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295400" y="2618008"/>
              <a:ext cx="997418" cy="0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167320" y="2419261"/>
            <a:ext cx="1430148" cy="338554"/>
            <a:chOff x="2167320" y="2419261"/>
            <a:chExt cx="1430148" cy="338554"/>
          </a:xfrm>
        </p:grpSpPr>
        <p:sp>
          <p:nvSpPr>
            <p:cNvPr id="83" name="Oval 82"/>
            <p:cNvSpPr/>
            <p:nvPr/>
          </p:nvSpPr>
          <p:spPr>
            <a:xfrm>
              <a:off x="2167320" y="2578101"/>
              <a:ext cx="231939" cy="88899"/>
            </a:xfrm>
            <a:prstGeom prst="ellipse">
              <a:avLst/>
            </a:prstGeom>
            <a:noFill/>
            <a:ln w="1270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2630853" y="2573558"/>
              <a:ext cx="231939" cy="88899"/>
            </a:xfrm>
            <a:prstGeom prst="ellipse">
              <a:avLst/>
            </a:prstGeom>
            <a:noFill/>
            <a:ln w="1270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869885" y="2419261"/>
              <a:ext cx="7275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rgbClr val="3366FF"/>
                  </a:solidFill>
                </a:rPr>
                <a:t>muxes</a:t>
              </a:r>
              <a:endParaRPr lang="en-US" sz="1600" dirty="0">
                <a:solidFill>
                  <a:srgbClr val="3366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594501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3" name="Picture 1" descr="5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88913"/>
            <a:ext cx="5029200" cy="6329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4032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Content Placeholder 9"/>
          <p:cNvSpPr txBox="1">
            <a:spLocks/>
          </p:cNvSpPr>
          <p:nvPr/>
        </p:nvSpPr>
        <p:spPr>
          <a:xfrm>
            <a:off x="6523567" y="186261"/>
            <a:ext cx="2209800" cy="1828800"/>
          </a:xfrm>
          <a:prstGeom prst="rect">
            <a:avLst/>
          </a:prstGeom>
        </p:spPr>
        <p:txBody>
          <a:bodyPr/>
          <a:lstStyle>
            <a:lvl1pPr marL="438912" indent="-320040" algn="l" rtl="0" eaLnBrk="1" latinLnBrk="0" hangingPunct="1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  <a:defRPr kumimoji="0"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3152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90000"/>
              <a:buFont typeface="Wingdings"/>
              <a:buChar char=""/>
              <a:defRPr kumimoji="0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96696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/>
              <a:buChar char="▪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16152" indent="-182880" algn="l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/>
              <a:buChar char="▪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26464" indent="-182880" algn="l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 3"/>
              <a:buChar char=""/>
              <a:defRPr kumimoji="0" lang="en-US" sz="20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27632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100000"/>
              <a:buFont typeface="Wingdings 2"/>
              <a:buChar char="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100000"/>
              <a:buFont typeface="Wingdings 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29968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 2" pitchFamily="18" charset="2"/>
              <a:buChar char="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31136" indent="-182880" algn="l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 2" pitchFamily="18" charset="2"/>
              <a:buChar char=""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18872" lvl="0" indent="0"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sub </a:t>
            </a:r>
            <a:r>
              <a:rPr lang="en-US" sz="2000" dirty="0">
                <a:solidFill>
                  <a:srgbClr val="0000FF"/>
                </a:solidFill>
              </a:rPr>
              <a:t>r2, r1, </a:t>
            </a:r>
            <a:r>
              <a:rPr lang="en-US" sz="2000" dirty="0" smtClean="0">
                <a:solidFill>
                  <a:srgbClr val="0000FF"/>
                </a:solidFill>
              </a:rPr>
              <a:t>r3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and r12, r2, </a:t>
            </a:r>
            <a:r>
              <a:rPr lang="en-US" sz="2000" dirty="0" smtClean="0">
                <a:solidFill>
                  <a:srgbClr val="0000FF"/>
                </a:solidFill>
              </a:rPr>
              <a:t>r5</a:t>
            </a:r>
          </a:p>
          <a:p>
            <a:pPr marL="118872" lvl="0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or r13, r6,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indent="0">
              <a:buNone/>
            </a:pPr>
            <a:r>
              <a:rPr lang="en-US" sz="2000" dirty="0">
                <a:solidFill>
                  <a:srgbClr val="0000FF"/>
                </a:solidFill>
              </a:rPr>
              <a:t>add r14, r2, </a:t>
            </a:r>
            <a:r>
              <a:rPr lang="en-US" sz="2000" dirty="0" smtClean="0">
                <a:solidFill>
                  <a:srgbClr val="0000FF"/>
                </a:solidFill>
              </a:rPr>
              <a:t>r2</a:t>
            </a:r>
          </a:p>
          <a:p>
            <a:pPr marL="118872" lvl="0" indent="0">
              <a:buNone/>
            </a:pPr>
            <a:r>
              <a:rPr lang="en-US" sz="2000" dirty="0" err="1">
                <a:solidFill>
                  <a:srgbClr val="0000FF"/>
                </a:solidFill>
              </a:rPr>
              <a:t>sw</a:t>
            </a:r>
            <a:r>
              <a:rPr lang="en-US" sz="2000" dirty="0">
                <a:solidFill>
                  <a:srgbClr val="0000FF"/>
                </a:solidFill>
              </a:rPr>
              <a:t> r15, 100($2)</a:t>
            </a:r>
          </a:p>
          <a:p>
            <a:pPr marL="118872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 smtClean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118872" lvl="0" indent="0"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266700" y="186261"/>
            <a:ext cx="1977024" cy="707886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sz="2000" b="1" dirty="0" smtClean="0"/>
              <a:t>Forwarding from</a:t>
            </a:r>
          </a:p>
          <a:p>
            <a:pPr algn="ctr"/>
            <a:r>
              <a:rPr lang="en-US" sz="2000" b="1" dirty="0" smtClean="0"/>
              <a:t>Buffer 4</a:t>
            </a:r>
            <a:endParaRPr lang="en-US" sz="2000" b="1" dirty="0"/>
          </a:p>
        </p:txBody>
      </p:sp>
      <p:grpSp>
        <p:nvGrpSpPr>
          <p:cNvPr id="82" name="Group 81"/>
          <p:cNvGrpSpPr/>
          <p:nvPr/>
        </p:nvGrpSpPr>
        <p:grpSpPr>
          <a:xfrm>
            <a:off x="1295400" y="2618008"/>
            <a:ext cx="1219200" cy="3401792"/>
            <a:chOff x="1295400" y="2618008"/>
            <a:chExt cx="1219200" cy="3401792"/>
          </a:xfrm>
        </p:grpSpPr>
        <p:cxnSp>
          <p:nvCxnSpPr>
            <p:cNvPr id="65" name="Straight Connector 64"/>
            <p:cNvCxnSpPr/>
            <p:nvPr/>
          </p:nvCxnSpPr>
          <p:spPr>
            <a:xfrm flipH="1">
              <a:off x="1295400" y="6019800"/>
              <a:ext cx="1219200" cy="0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flipV="1">
              <a:off x="1295400" y="2618008"/>
              <a:ext cx="0" cy="3401792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>
              <a:off x="1295400" y="2618008"/>
              <a:ext cx="997418" cy="0"/>
            </a:xfrm>
            <a:prstGeom prst="line">
              <a:avLst/>
            </a:prstGeom>
            <a:ln w="28575" cmpd="sng">
              <a:solidFill>
                <a:srgbClr val="0000FF"/>
              </a:solidFill>
              <a:headEnd type="none"/>
              <a:tailEnd type="none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6" name="Group 85"/>
          <p:cNvGrpSpPr/>
          <p:nvPr/>
        </p:nvGrpSpPr>
        <p:grpSpPr>
          <a:xfrm>
            <a:off x="2167320" y="2419261"/>
            <a:ext cx="1430148" cy="338554"/>
            <a:chOff x="2167320" y="2419261"/>
            <a:chExt cx="1430148" cy="338554"/>
          </a:xfrm>
        </p:grpSpPr>
        <p:sp>
          <p:nvSpPr>
            <p:cNvPr id="83" name="Oval 82"/>
            <p:cNvSpPr/>
            <p:nvPr/>
          </p:nvSpPr>
          <p:spPr>
            <a:xfrm>
              <a:off x="2167320" y="2578101"/>
              <a:ext cx="231939" cy="88899"/>
            </a:xfrm>
            <a:prstGeom prst="ellipse">
              <a:avLst/>
            </a:prstGeom>
            <a:noFill/>
            <a:ln w="1270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4" name="Oval 83"/>
            <p:cNvSpPr/>
            <p:nvPr/>
          </p:nvSpPr>
          <p:spPr>
            <a:xfrm>
              <a:off x="2630853" y="2573558"/>
              <a:ext cx="231939" cy="88899"/>
            </a:xfrm>
            <a:prstGeom prst="ellipse">
              <a:avLst/>
            </a:prstGeom>
            <a:noFill/>
            <a:ln w="12700" cmpd="sng">
              <a:solidFill>
                <a:srgbClr val="0000FF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>
                <a:solidFill>
                  <a:schemeClr val="tx1"/>
                </a:solidFill>
              </a:endParaRPr>
            </a:p>
          </p:txBody>
        </p:sp>
        <p:sp>
          <p:nvSpPr>
            <p:cNvPr id="85" name="TextBox 84"/>
            <p:cNvSpPr txBox="1"/>
            <p:nvPr/>
          </p:nvSpPr>
          <p:spPr>
            <a:xfrm>
              <a:off x="2869885" y="2419261"/>
              <a:ext cx="727583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600" dirty="0" err="1" smtClean="0">
                  <a:solidFill>
                    <a:srgbClr val="3366FF"/>
                  </a:solidFill>
                </a:rPr>
                <a:t>muxes</a:t>
              </a:r>
              <a:endParaRPr lang="en-US" sz="1600" dirty="0">
                <a:solidFill>
                  <a:srgbClr val="3366FF"/>
                </a:solidFill>
              </a:endParaRP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1521219" y="139700"/>
            <a:ext cx="4467134" cy="6149817"/>
            <a:chOff x="1521219" y="139700"/>
            <a:chExt cx="4467134" cy="6149817"/>
          </a:xfrm>
        </p:grpSpPr>
        <p:grpSp>
          <p:nvGrpSpPr>
            <p:cNvPr id="87" name="Group 86"/>
            <p:cNvGrpSpPr/>
            <p:nvPr/>
          </p:nvGrpSpPr>
          <p:grpSpPr>
            <a:xfrm>
              <a:off x="1521219" y="491288"/>
              <a:ext cx="4467134" cy="5798229"/>
              <a:chOff x="1521219" y="491288"/>
              <a:chExt cx="4467134" cy="5798229"/>
            </a:xfrm>
          </p:grpSpPr>
          <p:grpSp>
            <p:nvGrpSpPr>
              <p:cNvPr id="71" name="Group 70"/>
              <p:cNvGrpSpPr/>
              <p:nvPr/>
            </p:nvGrpSpPr>
            <p:grpSpPr>
              <a:xfrm>
                <a:off x="1521219" y="491288"/>
                <a:ext cx="4467134" cy="5798229"/>
                <a:chOff x="2268538" y="491288"/>
                <a:chExt cx="4467134" cy="5798229"/>
              </a:xfrm>
            </p:grpSpPr>
            <p:grpSp>
              <p:nvGrpSpPr>
                <p:cNvPr id="2" name="Group 1"/>
                <p:cNvGrpSpPr/>
                <p:nvPr/>
              </p:nvGrpSpPr>
              <p:grpSpPr>
                <a:xfrm>
                  <a:off x="2268538" y="491288"/>
                  <a:ext cx="4467134" cy="5798229"/>
                  <a:chOff x="2268538" y="491288"/>
                  <a:chExt cx="4467134" cy="5798229"/>
                </a:xfrm>
              </p:grpSpPr>
              <p:grpSp>
                <p:nvGrpSpPr>
                  <p:cNvPr id="3" name="Group 2"/>
                  <p:cNvGrpSpPr/>
                  <p:nvPr/>
                </p:nvGrpSpPr>
                <p:grpSpPr>
                  <a:xfrm>
                    <a:off x="2268538" y="491288"/>
                    <a:ext cx="4467134" cy="5798229"/>
                    <a:chOff x="2268538" y="491288"/>
                    <a:chExt cx="4467134" cy="5798229"/>
                  </a:xfrm>
                </p:grpSpPr>
                <p:sp>
                  <p:nvSpPr>
                    <p:cNvPr id="5" name="Rectangle 4"/>
                    <p:cNvSpPr/>
                    <p:nvPr/>
                  </p:nvSpPr>
                  <p:spPr>
                    <a:xfrm>
                      <a:off x="4136571" y="491288"/>
                      <a:ext cx="1149048" cy="609373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Instruction</a:t>
                      </a:r>
                    </a:p>
                    <a:p>
                      <a:pPr algn="ctr"/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Fetch</a:t>
                      </a:r>
                      <a:endParaRPr lang="en-US" sz="1600" dirty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" name="Rectangle 5"/>
                    <p:cNvSpPr/>
                    <p:nvPr/>
                  </p:nvSpPr>
                  <p:spPr>
                    <a:xfrm>
                      <a:off x="4015619" y="1354661"/>
                      <a:ext cx="1403048" cy="27819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7" name="Rectangle 6"/>
                    <p:cNvSpPr/>
                    <p:nvPr/>
                  </p:nvSpPr>
                  <p:spPr>
                    <a:xfrm>
                      <a:off x="5423505" y="1923137"/>
                      <a:ext cx="1129695" cy="589038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Instruction Decode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8" name="Rectangle 7"/>
                    <p:cNvSpPr/>
                    <p:nvPr/>
                  </p:nvSpPr>
                  <p:spPr>
                    <a:xfrm>
                      <a:off x="2743200" y="1902575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Register File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9" name="Rectangle 8"/>
                    <p:cNvSpPr/>
                    <p:nvPr/>
                  </p:nvSpPr>
                  <p:spPr>
                    <a:xfrm>
                      <a:off x="2743200" y="2769804"/>
                      <a:ext cx="3962400" cy="302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0" name="Rectangle 9"/>
                    <p:cNvSpPr/>
                    <p:nvPr/>
                  </p:nvSpPr>
                  <p:spPr>
                    <a:xfrm>
                      <a:off x="2743200" y="3350375"/>
                      <a:ext cx="1115181" cy="556381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ALU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sp>
                  <p:nvSpPr>
                    <p:cNvPr id="11" name="Rectangle 10"/>
                    <p:cNvSpPr/>
                    <p:nvPr/>
                  </p:nvSpPr>
                  <p:spPr>
                    <a:xfrm>
                      <a:off x="2743200" y="4184946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2" name="Rectangle 11"/>
                    <p:cNvSpPr/>
                    <p:nvPr/>
                  </p:nvSpPr>
                  <p:spPr>
                    <a:xfrm>
                      <a:off x="2694819" y="5619441"/>
                      <a:ext cx="3962400" cy="290286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13" name="Rectangle 12"/>
                    <p:cNvSpPr/>
                    <p:nvPr/>
                  </p:nvSpPr>
                  <p:spPr>
                    <a:xfrm>
                      <a:off x="2719010" y="4752214"/>
                      <a:ext cx="1115181" cy="609600"/>
                    </a:xfrm>
                    <a:prstGeom prst="rect">
                      <a:avLst/>
                    </a:prstGeom>
                    <a:noFill/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r>
                        <a:rPr lang="en-US" sz="1600" dirty="0" smtClean="0">
                          <a:solidFill>
                            <a:srgbClr val="000000"/>
                          </a:solidFill>
                        </a:rPr>
                        <a:t>Memory Access</a:t>
                      </a:r>
                      <a:endParaRPr lang="en-US" sz="1600" dirty="0">
                        <a:solidFill>
                          <a:srgbClr val="000000"/>
                        </a:solidFill>
                      </a:endParaRPr>
                    </a:p>
                  </p:txBody>
                </p:sp>
                <p:cxnSp>
                  <p:nvCxnSpPr>
                    <p:cNvPr id="14" name="Straight Arrow Connector 13"/>
                    <p:cNvCxnSpPr>
                      <a:stCxn id="5" idx="2"/>
                      <a:endCxn id="6" idx="0"/>
                    </p:cNvCxnSpPr>
                    <p:nvPr/>
                  </p:nvCxnSpPr>
                  <p:spPr>
                    <a:xfrm>
                      <a:off x="4711095" y="1100661"/>
                      <a:ext cx="6048" cy="25400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5" name="Straight Arrow Connector 14"/>
                    <p:cNvCxnSpPr>
                      <a:endCxn id="9" idx="0"/>
                    </p:cNvCxnSpPr>
                    <p:nvPr/>
                  </p:nvCxnSpPr>
                  <p:spPr>
                    <a:xfrm>
                      <a:off x="4706256" y="1669137"/>
                      <a:ext cx="18144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" name="Straight Arrow Connector 15"/>
                    <p:cNvCxnSpPr>
                      <a:endCxn id="7" idx="1"/>
                    </p:cNvCxnSpPr>
                    <p:nvPr/>
                  </p:nvCxnSpPr>
                  <p:spPr>
                    <a:xfrm>
                      <a:off x="4699000" y="2217656"/>
                      <a:ext cx="724505" cy="0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7" name="Straight Arrow Connector 16"/>
                    <p:cNvCxnSpPr>
                      <a:endCxn id="11" idx="0"/>
                    </p:cNvCxnSpPr>
                    <p:nvPr/>
                  </p:nvCxnSpPr>
                  <p:spPr>
                    <a:xfrm>
                      <a:off x="4724400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8" name="Straight Arrow Connector 17"/>
                    <p:cNvCxnSpPr/>
                    <p:nvPr/>
                  </p:nvCxnSpPr>
                  <p:spPr>
                    <a:xfrm>
                      <a:off x="4726819" y="4475232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9" name="Straight Arrow Connector 18"/>
                    <p:cNvCxnSpPr/>
                    <p:nvPr/>
                  </p:nvCxnSpPr>
                  <p:spPr>
                    <a:xfrm>
                      <a:off x="6137124" y="3084279"/>
                      <a:ext cx="0" cy="1100667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0" name="Straight Arrow Connector 19"/>
                    <p:cNvCxnSpPr>
                      <a:stCxn id="7" idx="2"/>
                    </p:cNvCxnSpPr>
                    <p:nvPr/>
                  </p:nvCxnSpPr>
                  <p:spPr>
                    <a:xfrm>
                      <a:off x="5988353" y="2512175"/>
                      <a:ext cx="0" cy="154825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2" name="Straight Arrow Connector 21"/>
                    <p:cNvCxnSpPr/>
                    <p:nvPr/>
                  </p:nvCxnSpPr>
                  <p:spPr>
                    <a:xfrm flipH="1">
                      <a:off x="3272970" y="3068555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Arrow Connector 22"/>
                    <p:cNvCxnSpPr/>
                    <p:nvPr/>
                  </p:nvCxnSpPr>
                  <p:spPr>
                    <a:xfrm flipH="1">
                      <a:off x="3146578" y="39067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4" name="Straight Arrow Connector 23"/>
                    <p:cNvCxnSpPr/>
                    <p:nvPr/>
                  </p:nvCxnSpPr>
                  <p:spPr>
                    <a:xfrm flipH="1">
                      <a:off x="3165929" y="449095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Arrow Connector 24"/>
                    <p:cNvCxnSpPr/>
                    <p:nvPr/>
                  </p:nvCxnSpPr>
                  <p:spPr>
                    <a:xfrm flipH="1">
                      <a:off x="3181653" y="5361812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6" name="Straight Connector 25"/>
                    <p:cNvCxnSpPr/>
                    <p:nvPr/>
                  </p:nvCxnSpPr>
                  <p:spPr>
                    <a:xfrm>
                      <a:off x="3272970" y="5933917"/>
                      <a:ext cx="17538" cy="3556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Arrow Connector 26"/>
                    <p:cNvCxnSpPr/>
                    <p:nvPr/>
                  </p:nvCxnSpPr>
                  <p:spPr>
                    <a:xfrm flipH="1">
                      <a:off x="3285064" y="1669136"/>
                      <a:ext cx="3629" cy="257629"/>
                    </a:xfrm>
                    <a:prstGeom prst="straightConnector1">
                      <a:avLst/>
                    </a:prstGeom>
                    <a:ln w="12700">
                      <a:solidFill>
                        <a:srgbClr val="000000"/>
                      </a:solidFill>
                      <a:tailEnd type="arrow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8" name="Straight Connector 27"/>
                    <p:cNvCxnSpPr/>
                    <p:nvPr/>
                  </p:nvCxnSpPr>
                  <p:spPr>
                    <a:xfrm flipH="1">
                      <a:off x="2268538" y="6289517"/>
                      <a:ext cx="1021970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9" name="Straight Connector 28"/>
                    <p:cNvCxnSpPr/>
                    <p:nvPr/>
                  </p:nvCxnSpPr>
                  <p:spPr>
                    <a:xfrm flipV="1">
                      <a:off x="2268538" y="1669137"/>
                      <a:ext cx="0" cy="462038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0" name="Straight Connector 29"/>
                    <p:cNvCxnSpPr/>
                    <p:nvPr/>
                  </p:nvCxnSpPr>
                  <p:spPr>
                    <a:xfrm>
                      <a:off x="2268538" y="1669136"/>
                      <a:ext cx="1009271" cy="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1" name="Straight Connector 30"/>
                    <p:cNvCxnSpPr/>
                    <p:nvPr/>
                  </p:nvCxnSpPr>
                  <p:spPr>
                    <a:xfrm>
                      <a:off x="3810000" y="275287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2" name="Straight Connector 31"/>
                    <p:cNvCxnSpPr/>
                    <p:nvPr/>
                  </p:nvCxnSpPr>
                  <p:spPr>
                    <a:xfrm>
                      <a:off x="3285064" y="276375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3" name="TextBox 32"/>
                    <p:cNvSpPr txBox="1"/>
                    <p:nvPr/>
                  </p:nvSpPr>
                  <p:spPr>
                    <a:xfrm>
                      <a:off x="2875010" y="2745670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RA</a:t>
                      </a:r>
                      <a:endParaRPr lang="en-US" sz="1600" dirty="0"/>
                    </a:p>
                  </p:txBody>
                </p:sp>
                <p:sp>
                  <p:nvSpPr>
                    <p:cNvPr id="34" name="TextBox 33"/>
                    <p:cNvSpPr txBox="1"/>
                    <p:nvPr/>
                  </p:nvSpPr>
                  <p:spPr>
                    <a:xfrm>
                      <a:off x="3378172" y="2745614"/>
                      <a:ext cx="415498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RB</a:t>
                      </a:r>
                      <a:endParaRPr lang="en-US" sz="1600" dirty="0"/>
                    </a:p>
                  </p:txBody>
                </p:sp>
                <p:cxnSp>
                  <p:nvCxnSpPr>
                    <p:cNvPr id="35" name="Straight Connector 34"/>
                    <p:cNvCxnSpPr/>
                    <p:nvPr/>
                  </p:nvCxnSpPr>
                  <p:spPr>
                    <a:xfrm>
                      <a:off x="5280781" y="2757709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6" name="Straight Connector 35"/>
                    <p:cNvCxnSpPr/>
                    <p:nvPr/>
                  </p:nvCxnSpPr>
                  <p:spPr>
                    <a:xfrm>
                      <a:off x="5783943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/>
                    <p:cNvCxnSpPr/>
                    <p:nvPr/>
                  </p:nvCxnSpPr>
                  <p:spPr>
                    <a:xfrm>
                      <a:off x="6287105" y="2767384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306634" y="2732969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Ctl3</a:t>
                      </a:r>
                      <a:endParaRPr lang="en-US" sz="1600" dirty="0"/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5770801" y="2737807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Ctl4</a:t>
                      </a:r>
                      <a:endParaRPr lang="en-US" sz="1600" dirty="0"/>
                    </a:p>
                  </p:txBody>
                </p:sp>
                <p:sp>
                  <p:nvSpPr>
                    <p:cNvPr id="40" name="TextBox 39"/>
                    <p:cNvSpPr txBox="1"/>
                    <p:nvPr/>
                  </p:nvSpPr>
                  <p:spPr>
                    <a:xfrm>
                      <a:off x="6221789" y="2725712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Ctl5</a:t>
                      </a:r>
                      <a:endParaRPr lang="en-US" sz="1600" dirty="0"/>
                    </a:p>
                  </p:txBody>
                </p:sp>
                <p:cxnSp>
                  <p:nvCxnSpPr>
                    <p:cNvPr id="41" name="Straight Connector 40"/>
                    <p:cNvCxnSpPr/>
                    <p:nvPr/>
                  </p:nvCxnSpPr>
                  <p:spPr>
                    <a:xfrm>
                      <a:off x="3352799" y="416438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42" name="TextBox 41"/>
                    <p:cNvSpPr txBox="1"/>
                    <p:nvPr/>
                  </p:nvSpPr>
                  <p:spPr>
                    <a:xfrm>
                      <a:off x="2914639" y="4152402"/>
                      <a:ext cx="396062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RY</a:t>
                      </a:r>
                      <a:endParaRPr lang="en-US" sz="1600" dirty="0"/>
                    </a:p>
                  </p:txBody>
                </p:sp>
                <p:cxnSp>
                  <p:nvCxnSpPr>
                    <p:cNvPr id="43" name="Straight Connector 42"/>
                    <p:cNvCxnSpPr/>
                    <p:nvPr/>
                  </p:nvCxnSpPr>
                  <p:spPr>
                    <a:xfrm>
                      <a:off x="3802743" y="416196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4" name="Straight Connector 43"/>
                    <p:cNvCxnSpPr/>
                    <p:nvPr/>
                  </p:nvCxnSpPr>
                  <p:spPr>
                    <a:xfrm>
                      <a:off x="5273524" y="4166805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5" name="Straight Connector 44"/>
                    <p:cNvCxnSpPr/>
                    <p:nvPr/>
                  </p:nvCxnSpPr>
                  <p:spPr>
                    <a:xfrm>
                      <a:off x="5776686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6" name="Straight Connector 45"/>
                    <p:cNvCxnSpPr/>
                    <p:nvPr/>
                  </p:nvCxnSpPr>
                  <p:spPr>
                    <a:xfrm>
                      <a:off x="6279848" y="4176480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7" name="Straight Connector 46"/>
                    <p:cNvCxnSpPr/>
                    <p:nvPr/>
                  </p:nvCxnSpPr>
                  <p:spPr>
                    <a:xfrm>
                      <a:off x="3367917" y="559525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8" name="Straight Connector 47"/>
                    <p:cNvCxnSpPr/>
                    <p:nvPr/>
                  </p:nvCxnSpPr>
                  <p:spPr>
                    <a:xfrm>
                      <a:off x="3817861" y="5592832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Straight Connector 48"/>
                    <p:cNvCxnSpPr/>
                    <p:nvPr/>
                  </p:nvCxnSpPr>
                  <p:spPr>
                    <a:xfrm>
                      <a:off x="5288642" y="5597671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0" name="Straight Connector 49"/>
                    <p:cNvCxnSpPr/>
                    <p:nvPr/>
                  </p:nvCxnSpPr>
                  <p:spPr>
                    <a:xfrm>
                      <a:off x="5791804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1" name="Straight Connector 50"/>
                    <p:cNvCxnSpPr/>
                    <p:nvPr/>
                  </p:nvCxnSpPr>
                  <p:spPr>
                    <a:xfrm>
                      <a:off x="6294966" y="5607346"/>
                      <a:ext cx="0" cy="304800"/>
                    </a:xfrm>
                    <a:prstGeom prst="line">
                      <a:avLst/>
                    </a:prstGeom>
                    <a:ln w="12700">
                      <a:solidFill>
                        <a:srgbClr val="000000"/>
                      </a:solidFill>
                      <a:headEnd type="none"/>
                      <a:tailEnd type="none"/>
                    </a:ln>
                    <a:effectLst/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52" name="TextBox 51"/>
                    <p:cNvSpPr txBox="1"/>
                    <p:nvPr/>
                  </p:nvSpPr>
                  <p:spPr>
                    <a:xfrm>
                      <a:off x="2861186" y="5575899"/>
                      <a:ext cx="402674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RZ</a:t>
                      </a:r>
                      <a:endParaRPr lang="en-US" sz="1600" dirty="0"/>
                    </a:p>
                  </p:txBody>
                </p:sp>
                <p:sp>
                  <p:nvSpPr>
                    <p:cNvPr id="53" name="TextBox 52"/>
                    <p:cNvSpPr txBox="1"/>
                    <p:nvPr/>
                  </p:nvSpPr>
                  <p:spPr>
                    <a:xfrm>
                      <a:off x="5740729" y="4152402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Ctl4</a:t>
                      </a:r>
                      <a:endParaRPr lang="en-US" sz="1600" dirty="0"/>
                    </a:p>
                  </p:txBody>
                </p:sp>
                <p:sp>
                  <p:nvSpPr>
                    <p:cNvPr id="54" name="TextBox 53"/>
                    <p:cNvSpPr txBox="1"/>
                    <p:nvPr/>
                  </p:nvSpPr>
                  <p:spPr>
                    <a:xfrm>
                      <a:off x="6191717" y="4140307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Ctl5</a:t>
                      </a:r>
                      <a:endParaRPr lang="en-US" sz="1600" dirty="0"/>
                    </a:p>
                  </p:txBody>
                </p:sp>
                <p:sp>
                  <p:nvSpPr>
                    <p:cNvPr id="55" name="TextBox 54"/>
                    <p:cNvSpPr txBox="1"/>
                    <p:nvPr/>
                  </p:nvSpPr>
                  <p:spPr>
                    <a:xfrm>
                      <a:off x="6221789" y="5583156"/>
                      <a:ext cx="513883" cy="338554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600" dirty="0" smtClean="0"/>
                        <a:t>Ctl5</a:t>
                      </a:r>
                      <a:endParaRPr lang="en-US" sz="1600" dirty="0"/>
                    </a:p>
                  </p:txBody>
                </p:sp>
                <p:sp>
                  <p:nvSpPr>
                    <p:cNvPr id="56" name="Rectangle 55"/>
                    <p:cNvSpPr/>
                    <p:nvPr/>
                  </p:nvSpPr>
                  <p:spPr>
                    <a:xfrm>
                      <a:off x="3367917" y="4172851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7" name="Rectangle 56"/>
                    <p:cNvSpPr/>
                    <p:nvPr/>
                  </p:nvSpPr>
                  <p:spPr>
                    <a:xfrm>
                      <a:off x="5261429" y="4184946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8" name="Rectangle 57"/>
                    <p:cNvSpPr/>
                    <p:nvPr/>
                  </p:nvSpPr>
                  <p:spPr>
                    <a:xfrm>
                      <a:off x="5282444" y="5619442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59" name="Rectangle 58"/>
                    <p:cNvSpPr/>
                    <p:nvPr/>
                  </p:nvSpPr>
                  <p:spPr>
                    <a:xfrm>
                      <a:off x="5786939" y="5619441"/>
                      <a:ext cx="497277" cy="290286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  <p:sp>
                  <p:nvSpPr>
                    <p:cNvPr id="60" name="Rectangle 59"/>
                    <p:cNvSpPr/>
                    <p:nvPr/>
                  </p:nvSpPr>
                  <p:spPr>
                    <a:xfrm>
                      <a:off x="3389085" y="5607347"/>
                      <a:ext cx="425753" cy="306010"/>
                    </a:xfrm>
                    <a:prstGeom prst="rect">
                      <a:avLst/>
                    </a:prstGeom>
                    <a:solidFill>
                      <a:schemeClr val="bg1">
                        <a:lumMod val="75000"/>
                      </a:schemeClr>
                    </a:solidFill>
                    <a:ln w="38100">
                      <a:solidFill>
                        <a:schemeClr val="tx1"/>
                      </a:solidFill>
                    </a:ln>
                    <a:effectLst/>
                  </p:spPr>
                  <p:style>
                    <a:lnRef idx="1">
                      <a:schemeClr val="accent1"/>
                    </a:lnRef>
                    <a:fillRef idx="3">
                      <a:schemeClr val="accent1"/>
                    </a:fillRef>
                    <a:effectRef idx="2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    <a:prstTxWarp prst="textNoShape">
                        <a:avLst/>
                      </a:prstTxWarp>
                      <a:noAutofit/>
                    </a:bodyPr>
                    <a:lstStyle/>
                    <a:p>
                      <a:pPr algn="ctr"/>
                      <a:endParaRPr lang="en-US" sz="1600" dirty="0" smtClean="0">
                        <a:solidFill>
                          <a:schemeClr val="tx1"/>
                        </a:solidFill>
                      </a:endParaRPr>
                    </a:p>
                  </p:txBody>
                </p:sp>
              </p:grpSp>
              <p:sp>
                <p:nvSpPr>
                  <p:cNvPr id="4" name="Right Brace 3"/>
                  <p:cNvSpPr/>
                  <p:nvPr/>
                </p:nvSpPr>
                <p:spPr>
                  <a:xfrm rot="16200000">
                    <a:off x="5867400" y="1968501"/>
                    <a:ext cx="228600" cy="1447800"/>
                  </a:xfrm>
                  <a:prstGeom prst="rightBrace">
                    <a:avLst/>
                  </a:prstGeom>
                  <a:ln w="12700" cmpd="sng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</p:grpSp>
            <p:sp>
              <p:nvSpPr>
                <p:cNvPr id="66" name="Rectangle 65"/>
                <p:cNvSpPr/>
                <p:nvPr/>
              </p:nvSpPr>
              <p:spPr>
                <a:xfrm>
                  <a:off x="3880743" y="2806702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or r13, r6, r2</a:t>
                  </a:r>
                </a:p>
              </p:txBody>
            </p:sp>
            <p:sp>
              <p:nvSpPr>
                <p:cNvPr id="67" name="Rectangle 66"/>
                <p:cNvSpPr/>
                <p:nvPr/>
              </p:nvSpPr>
              <p:spPr>
                <a:xfrm>
                  <a:off x="3911600" y="4192802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and r12, r2, r5</a:t>
                  </a:r>
                </a:p>
              </p:txBody>
            </p:sp>
            <p:sp>
              <p:nvSpPr>
                <p:cNvPr id="68" name="Rectangle 67"/>
                <p:cNvSpPr/>
                <p:nvPr/>
              </p:nvSpPr>
              <p:spPr>
                <a:xfrm>
                  <a:off x="3927324" y="5656937"/>
                  <a:ext cx="1346200" cy="245534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marL="118872" lvl="0" indent="0">
                    <a:buNone/>
                  </a:pPr>
                  <a:r>
                    <a:rPr lang="en-US" sz="1400" dirty="0">
                      <a:solidFill>
                        <a:srgbClr val="0000FF"/>
                      </a:solidFill>
                    </a:rPr>
                    <a:t>sub r2, r1, r3</a:t>
                  </a:r>
                </a:p>
              </p:txBody>
            </p:sp>
            <p:sp>
              <p:nvSpPr>
                <p:cNvPr id="69" name="TextBox 68"/>
                <p:cNvSpPr txBox="1"/>
                <p:nvPr/>
              </p:nvSpPr>
              <p:spPr>
                <a:xfrm>
                  <a:off x="4095628" y="1325074"/>
                  <a:ext cx="1206743" cy="307777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400" dirty="0">
                      <a:solidFill>
                        <a:srgbClr val="0000FF"/>
                      </a:solidFill>
                    </a:rPr>
                    <a:t>add r14, r2, </a:t>
                  </a:r>
                  <a:r>
                    <a:rPr lang="en-US" sz="1400" dirty="0" smtClean="0">
                      <a:solidFill>
                        <a:srgbClr val="0000FF"/>
                      </a:solidFill>
                    </a:rPr>
                    <a:t>r2</a:t>
                  </a:r>
                  <a:endParaRPr lang="en-US" sz="1400" dirty="0">
                    <a:solidFill>
                      <a:srgbClr val="0000FF"/>
                    </a:solidFill>
                  </a:endParaRPr>
                </a:p>
              </p:txBody>
            </p:sp>
          </p:grpSp>
          <p:grpSp>
            <p:nvGrpSpPr>
              <p:cNvPr id="72" name="Group 71"/>
              <p:cNvGrpSpPr/>
              <p:nvPr/>
            </p:nvGrpSpPr>
            <p:grpSpPr>
              <a:xfrm>
                <a:off x="2292817" y="2503708"/>
                <a:ext cx="465668" cy="266096"/>
                <a:chOff x="3066159" y="2201333"/>
                <a:chExt cx="465668" cy="266096"/>
              </a:xfrm>
            </p:grpSpPr>
            <p:cxnSp>
              <p:nvCxnSpPr>
                <p:cNvPr id="73" name="Straight Arrow Connector 72"/>
                <p:cNvCxnSpPr/>
                <p:nvPr/>
              </p:nvCxnSpPr>
              <p:spPr>
                <a:xfrm>
                  <a:off x="3066159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Straight Arrow Connector 73"/>
                <p:cNvCxnSpPr/>
                <p:nvPr/>
              </p:nvCxnSpPr>
              <p:spPr>
                <a:xfrm>
                  <a:off x="3531826" y="2315633"/>
                  <a:ext cx="1" cy="151796"/>
                </a:xfrm>
                <a:prstGeom prst="straightConnector1">
                  <a:avLst/>
                </a:prstGeom>
                <a:ln w="12700">
                  <a:solidFill>
                    <a:srgbClr val="000000"/>
                  </a:solidFill>
                  <a:tailEnd type="arrow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/>
                <p:cNvCxnSpPr/>
                <p:nvPr/>
              </p:nvCxnSpPr>
              <p:spPr>
                <a:xfrm flipH="1">
                  <a:off x="3066159" y="2315633"/>
                  <a:ext cx="465667" cy="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/>
                <p:cNvCxnSpPr/>
                <p:nvPr/>
              </p:nvCxnSpPr>
              <p:spPr>
                <a:xfrm flipV="1">
                  <a:off x="3310701" y="2201333"/>
                  <a:ext cx="0" cy="114300"/>
                </a:xfrm>
                <a:prstGeom prst="line">
                  <a:avLst/>
                </a:prstGeom>
                <a:ln w="12700">
                  <a:solidFill>
                    <a:srgbClr val="000000"/>
                  </a:solidFill>
                  <a:headEnd type="none"/>
                  <a:tailEnd type="none"/>
                </a:ln>
                <a:effectLst/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sp>
          <p:nvSpPr>
            <p:cNvPr id="88" name="TextBox 87"/>
            <p:cNvSpPr txBox="1"/>
            <p:nvPr/>
          </p:nvSpPr>
          <p:spPr>
            <a:xfrm>
              <a:off x="3351152" y="139700"/>
              <a:ext cx="1326580" cy="30777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pl-PL" sz="1400" dirty="0" err="1">
                  <a:solidFill>
                    <a:srgbClr val="0000FF"/>
                  </a:solidFill>
                </a:rPr>
                <a:t>sw</a:t>
              </a:r>
              <a:r>
                <a:rPr lang="pl-PL" sz="1400" dirty="0">
                  <a:solidFill>
                    <a:srgbClr val="0000FF"/>
                  </a:solidFill>
                </a:rPr>
                <a:t> r15, 100($2)</a:t>
              </a:r>
            </a:p>
          </p:txBody>
        </p:sp>
      </p:grpSp>
      <p:sp>
        <p:nvSpPr>
          <p:cNvPr id="21" name="Oval 20"/>
          <p:cNvSpPr/>
          <p:nvPr/>
        </p:nvSpPr>
        <p:spPr>
          <a:xfrm>
            <a:off x="7086600" y="228600"/>
            <a:ext cx="381000" cy="381000"/>
          </a:xfrm>
          <a:prstGeom prst="ellipse">
            <a:avLst/>
          </a:prstGeom>
          <a:ln w="2857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9" name="Oval 88"/>
          <p:cNvSpPr/>
          <p:nvPr/>
        </p:nvSpPr>
        <p:spPr>
          <a:xfrm>
            <a:off x="7696200" y="838200"/>
            <a:ext cx="381000" cy="381000"/>
          </a:xfrm>
          <a:prstGeom prst="ellipse">
            <a:avLst/>
          </a:prstGeom>
          <a:ln w="2857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921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89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sz="4200">
                <a:latin typeface="Calibri" charset="0"/>
              </a:rPr>
              <a:t>Software Handling of Dependencies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Compiler can generate &amp; analyze instructions</a:t>
            </a:r>
          </a:p>
          <a:p>
            <a:pPr eaLnBrk="1" hangingPunct="1"/>
            <a:r>
              <a:rPr lang="en-CA" dirty="0">
                <a:latin typeface="Calibri" charset="0"/>
              </a:rPr>
              <a:t>Data dependencies are evident from registers</a:t>
            </a:r>
          </a:p>
          <a:p>
            <a:pPr eaLnBrk="1" hangingPunct="1"/>
            <a:r>
              <a:rPr lang="en-CA" dirty="0">
                <a:latin typeface="Calibri" charset="0"/>
              </a:rPr>
              <a:t>Compiler puts three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explicit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 NOP</a:t>
            </a:r>
            <a:r>
              <a:rPr lang="en-CA" dirty="0">
                <a:latin typeface="Calibri" charset="0"/>
              </a:rPr>
              <a:t> instructions between instructions having a dependency</a:t>
            </a:r>
          </a:p>
          <a:p>
            <a:pPr eaLnBrk="1" hangingPunct="1"/>
            <a:r>
              <a:rPr lang="en-CA" dirty="0">
                <a:latin typeface="Calibri" charset="0"/>
              </a:rPr>
              <a:t>Delay ensures new value available in register but causes total execution time to increase</a:t>
            </a:r>
          </a:p>
          <a:p>
            <a:pPr eaLnBrk="1" hangingPunct="1"/>
            <a:r>
              <a:rPr lang="en-CA" dirty="0">
                <a:latin typeface="Calibri" charset="0"/>
              </a:rPr>
              <a:t>Compiler can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optimize</a:t>
            </a:r>
            <a:r>
              <a:rPr lang="en-CA" dirty="0">
                <a:latin typeface="Calibri" charset="0"/>
              </a:rPr>
              <a:t> by moving instructions into NOP slots (if data dependencies permit)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8390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  <p:pic>
        <p:nvPicPr>
          <p:cNvPr id="4" name="Picture 1" descr="6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09600"/>
            <a:ext cx="8986766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Oval 4"/>
          <p:cNvSpPr/>
          <p:nvPr/>
        </p:nvSpPr>
        <p:spPr>
          <a:xfrm>
            <a:off x="0" y="2209800"/>
            <a:ext cx="685800" cy="2362200"/>
          </a:xfrm>
          <a:prstGeom prst="ellipse">
            <a:avLst/>
          </a:prstGeom>
          <a:ln w="28575" cmpd="sng"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5785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>
                <a:latin typeface="Calibri" charset="0"/>
              </a:rPr>
              <a:t>Pipelining</a:t>
            </a:r>
            <a:endParaRPr lang="en-CA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4" name="Content Placeholder 3" descr="354712-FB~Model-T-Ford-Posters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26" b="12526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4750987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Memory Delays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Memory delays can also cause pipeline stalls</a:t>
            </a:r>
          </a:p>
          <a:p>
            <a:pPr eaLnBrk="1" hangingPunct="1"/>
            <a:r>
              <a:rPr lang="en-CA" dirty="0">
                <a:latin typeface="Calibri" charset="0"/>
              </a:rPr>
              <a:t>A cache memory holds instructions and data from the main memory, but is faster to access</a:t>
            </a:r>
          </a:p>
          <a:p>
            <a:pPr eaLnBrk="1" hangingPunct="1"/>
            <a:r>
              <a:rPr lang="en-CA" dirty="0">
                <a:latin typeface="Calibri" charset="0"/>
              </a:rPr>
              <a:t>With a cache, typical access time is one cycle</a:t>
            </a:r>
          </a:p>
          <a:p>
            <a:pPr eaLnBrk="1" hangingPunct="1"/>
            <a:r>
              <a:rPr lang="en-CA" dirty="0">
                <a:latin typeface="Calibri" charset="0"/>
              </a:rPr>
              <a:t>But a cache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miss</a:t>
            </a:r>
            <a:r>
              <a:rPr lang="en-CA" dirty="0">
                <a:latin typeface="Calibri" charset="0"/>
              </a:rPr>
              <a:t> requires accessing slower main memory with a much longer delay</a:t>
            </a:r>
          </a:p>
          <a:p>
            <a:pPr eaLnBrk="1" hangingPunct="1"/>
            <a:r>
              <a:rPr lang="en-CA" dirty="0">
                <a:latin typeface="Calibri" charset="0"/>
              </a:rPr>
              <a:t>In pipeline, memory delay for one instruction causes subsequent instructions to be delayed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45761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  <p:pic>
        <p:nvPicPr>
          <p:cNvPr id="4" name="Picture 1" descr="7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2057400"/>
            <a:ext cx="8957889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96262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Memory Delays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CA" sz="2800" dirty="0">
                <a:latin typeface="Calibri" charset="0"/>
              </a:rPr>
              <a:t>Even with a cache </a:t>
            </a:r>
            <a:r>
              <a:rPr lang="en-CA" sz="2800" i="1" dirty="0">
                <a:latin typeface="Calibri" charset="0"/>
              </a:rPr>
              <a:t>hit</a:t>
            </a:r>
            <a:r>
              <a:rPr lang="en-CA" sz="2800" dirty="0">
                <a:latin typeface="Calibri" charset="0"/>
              </a:rPr>
              <a:t>, a Load instruction may  cause a short delay due to a </a:t>
            </a:r>
            <a:r>
              <a:rPr lang="en-CA" sz="2800" dirty="0">
                <a:solidFill>
                  <a:srgbClr val="FF0000"/>
                </a:solidFill>
                <a:latin typeface="Calibri" charset="0"/>
              </a:rPr>
              <a:t>data dependency</a:t>
            </a:r>
          </a:p>
          <a:p>
            <a:pPr eaLnBrk="1" hangingPunct="1"/>
            <a:r>
              <a:rPr lang="en-CA" sz="2800" dirty="0">
                <a:latin typeface="Calibri" charset="0"/>
              </a:rPr>
              <a:t>One-cycle stall required for correct value to be forwarded to instruction needing that value</a:t>
            </a:r>
          </a:p>
          <a:p>
            <a:pPr eaLnBrk="1" hangingPunct="1"/>
            <a:r>
              <a:rPr lang="en-CA" sz="2800" dirty="0">
                <a:latin typeface="Calibri" charset="0"/>
              </a:rPr>
              <a:t>Optimize with useful instruction to fill delay</a:t>
            </a:r>
          </a:p>
        </p:txBody>
      </p:sp>
      <p:pic>
        <p:nvPicPr>
          <p:cNvPr id="21508" name="Picture 1" descr="8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283076"/>
            <a:ext cx="6094412" cy="178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19800" y="5181600"/>
            <a:ext cx="2493554" cy="369332"/>
          </a:xfrm>
          <a:prstGeom prst="rect">
            <a:avLst/>
          </a:prstGeom>
          <a:solidFill>
            <a:srgbClr val="F2F2F2"/>
          </a:solidFill>
          <a:ln>
            <a:solidFill>
              <a:srgbClr val="F0AD00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dirty="0" smtClean="0">
                <a:latin typeface="+mn-lt"/>
              </a:rPr>
              <a:t>Forwarded from Stage 4</a:t>
            </a:r>
            <a:endParaRPr lang="en-US" sz="1800" dirty="0">
              <a:latin typeface="+mn-lt"/>
            </a:endParaRPr>
          </a:p>
        </p:txBody>
      </p:sp>
      <p:cxnSp>
        <p:nvCxnSpPr>
          <p:cNvPr id="5" name="Straight Arrow Connector 4"/>
          <p:cNvCxnSpPr>
            <a:stCxn id="3" idx="1"/>
          </p:cNvCxnSpPr>
          <p:nvPr/>
        </p:nvCxnSpPr>
        <p:spPr>
          <a:xfrm flipH="1">
            <a:off x="4876800" y="5366266"/>
            <a:ext cx="1143000" cy="120134"/>
          </a:xfrm>
          <a:prstGeom prst="straightConnector1">
            <a:avLst/>
          </a:prstGeom>
          <a:ln w="12700">
            <a:solidFill>
              <a:schemeClr val="tx1"/>
            </a:solidFill>
            <a:prstDash val="dash"/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9952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build="p"/>
      <p:bldP spid="3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/>
              <a:t>A Code Schedule with Stalls</a:t>
            </a:r>
            <a:endParaRPr lang="en-AU" sz="4000" dirty="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585913"/>
            <a:ext cx="8270875" cy="1843087"/>
          </a:xfrm>
        </p:spPr>
        <p:txBody>
          <a:bodyPr/>
          <a:lstStyle/>
          <a:p>
            <a:r>
              <a:rPr lang="en-US" dirty="0" smtClean="0"/>
              <a:t>C </a:t>
            </a:r>
            <a:r>
              <a:rPr lang="en-US" dirty="0"/>
              <a:t>code for </a:t>
            </a:r>
            <a:r>
              <a:rPr lang="en-US" dirty="0">
                <a:latin typeface="Lucida Console" pitchFamily="49" charset="0"/>
              </a:rPr>
              <a:t>A = B + E; C = B + F;</a:t>
            </a:r>
            <a:endParaRPr lang="en-AU" dirty="0">
              <a:latin typeface="Lucida Console" pitchFamily="49" charset="0"/>
            </a:endParaRP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2054225" y="3225800"/>
            <a:ext cx="2364850" cy="261610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</a:t>
            </a:r>
            <a:r>
              <a:rPr lang="en-US" sz="2000" dirty="0" err="1" smtClean="0">
                <a:latin typeface="Lucida Console" pitchFamily="49" charset="0"/>
              </a:rPr>
              <a:t>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r2, </a:t>
            </a:r>
            <a:r>
              <a:rPr lang="en-US" sz="2000" dirty="0">
                <a:latin typeface="Lucida Console" pitchFamily="49" charset="0"/>
              </a:rPr>
              <a:t>0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 smtClean="0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4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r4,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r4, </a:t>
            </a:r>
            <a:r>
              <a:rPr lang="en-US" sz="2000" dirty="0">
                <a:latin typeface="Lucida Console" pitchFamily="49" charset="0"/>
              </a:rPr>
              <a:t>12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8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r6,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r6, </a:t>
            </a:r>
            <a:r>
              <a:rPr lang="en-US" sz="2000" dirty="0">
                <a:latin typeface="Lucida Console" pitchFamily="49" charset="0"/>
              </a:rPr>
              <a:t>16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AU" sz="2000" dirty="0">
              <a:latin typeface="Lucida Console" pitchFamily="49" charset="0"/>
            </a:endParaRPr>
          </a:p>
        </p:txBody>
      </p:sp>
      <p:grpSp>
        <p:nvGrpSpPr>
          <p:cNvPr id="2" name="Group 15"/>
          <p:cNvGrpSpPr/>
          <p:nvPr/>
        </p:nvGrpSpPr>
        <p:grpSpPr>
          <a:xfrm>
            <a:off x="685800" y="4078288"/>
            <a:ext cx="914400" cy="1481137"/>
            <a:chOff x="685800" y="4078288"/>
            <a:chExt cx="914400" cy="1481137"/>
          </a:xfrm>
        </p:grpSpPr>
        <p:sp>
          <p:nvSpPr>
            <p:cNvPr id="346117" name="AutoShape 5"/>
            <p:cNvSpPr>
              <a:spLocks/>
            </p:cNvSpPr>
            <p:nvPr/>
          </p:nvSpPr>
          <p:spPr bwMode="auto">
            <a:xfrm>
              <a:off x="685800" y="4078288"/>
              <a:ext cx="914400" cy="401637"/>
            </a:xfrm>
            <a:prstGeom prst="borderCallout1">
              <a:avLst>
                <a:gd name="adj1" fmla="val 28458"/>
                <a:gd name="adj2" fmla="val 108333"/>
                <a:gd name="adj3" fmla="val 25296"/>
                <a:gd name="adj4" fmla="val 14791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r>
                <a:rPr lang="en-US" sz="1800"/>
                <a:t>stall</a:t>
              </a:r>
              <a:endParaRPr lang="en-AU" sz="1800"/>
            </a:p>
          </p:txBody>
        </p:sp>
        <p:sp>
          <p:nvSpPr>
            <p:cNvPr id="346118" name="AutoShape 6"/>
            <p:cNvSpPr>
              <a:spLocks/>
            </p:cNvSpPr>
            <p:nvPr/>
          </p:nvSpPr>
          <p:spPr bwMode="auto">
            <a:xfrm>
              <a:off x="685800" y="5157788"/>
              <a:ext cx="914400" cy="401637"/>
            </a:xfrm>
            <a:prstGeom prst="borderCallout1">
              <a:avLst>
                <a:gd name="adj1" fmla="val 28458"/>
                <a:gd name="adj2" fmla="val 108333"/>
                <a:gd name="adj3" fmla="val 25296"/>
                <a:gd name="adj4" fmla="val 147917"/>
              </a:avLst>
            </a:prstGeom>
            <a:solidFill>
              <a:schemeClr val="bg1">
                <a:lumMod val="75000"/>
              </a:schemeClr>
            </a:solidFill>
            <a:ln w="9525">
              <a:solidFill>
                <a:schemeClr val="tx1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r>
                <a:rPr lang="en-US" sz="1800"/>
                <a:t>stall</a:t>
              </a:r>
              <a:endParaRPr lang="en-AU" sz="1800"/>
            </a:p>
          </p:txBody>
        </p:sp>
      </p:grpSp>
      <p:sp>
        <p:nvSpPr>
          <p:cNvPr id="346121" name="Oval 9"/>
          <p:cNvSpPr>
            <a:spLocks noChangeArrowheads="1"/>
          </p:cNvSpPr>
          <p:nvPr/>
        </p:nvSpPr>
        <p:spPr bwMode="auto">
          <a:xfrm>
            <a:off x="2679700" y="3573463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2" name="Oval 10"/>
          <p:cNvSpPr>
            <a:spLocks noChangeArrowheads="1"/>
          </p:cNvSpPr>
          <p:nvPr/>
        </p:nvSpPr>
        <p:spPr bwMode="auto">
          <a:xfrm>
            <a:off x="3886200" y="39338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3" name="Oval 11"/>
          <p:cNvSpPr>
            <a:spLocks noChangeArrowheads="1"/>
          </p:cNvSpPr>
          <p:nvPr/>
        </p:nvSpPr>
        <p:spPr bwMode="auto">
          <a:xfrm>
            <a:off x="2679700" y="4652963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4" name="Oval 12"/>
          <p:cNvSpPr>
            <a:spLocks noChangeArrowheads="1"/>
          </p:cNvSpPr>
          <p:nvPr/>
        </p:nvSpPr>
        <p:spPr bwMode="auto">
          <a:xfrm>
            <a:off x="3848100" y="50133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3317875" y="3819525"/>
            <a:ext cx="644525" cy="2190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3308350" y="4918075"/>
            <a:ext cx="654050" cy="187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4" name="Text Box 22"/>
          <p:cNvSpPr txBox="1">
            <a:spLocks noChangeArrowheads="1"/>
          </p:cNvSpPr>
          <p:nvPr/>
        </p:nvSpPr>
        <p:spPr bwMode="auto">
          <a:xfrm>
            <a:off x="2895600" y="5876925"/>
            <a:ext cx="1146175" cy="3762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13 cycles</a:t>
            </a:r>
            <a:endParaRPr lang="en-AU" sz="1800"/>
          </a:p>
        </p:txBody>
      </p:sp>
      <p:sp>
        <p:nvSpPr>
          <p:cNvPr id="24" name="TextBox 23"/>
          <p:cNvSpPr txBox="1"/>
          <p:nvPr/>
        </p:nvSpPr>
        <p:spPr>
          <a:xfrm>
            <a:off x="5410200" y="3573463"/>
            <a:ext cx="3054619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Does this code require </a:t>
            </a:r>
          </a:p>
          <a:p>
            <a:r>
              <a:rPr lang="en-US" sz="2400" dirty="0" smtClean="0"/>
              <a:t>Forwarding to work?</a:t>
            </a:r>
          </a:p>
          <a:p>
            <a:endParaRPr lang="en-US" sz="2400" dirty="0" smtClean="0"/>
          </a:p>
          <a:p>
            <a:r>
              <a:rPr lang="en-US" sz="2400" dirty="0" smtClean="0"/>
              <a:t>If so, where?</a:t>
            </a:r>
            <a:endParaRPr lang="en-US" sz="2400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2FBA-184E-4167-8F61-56E572780823}" type="slidenum">
              <a:rPr lang="en-US" smtClean="0"/>
              <a:pPr/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54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6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6134" grpId="0" animBg="1"/>
      <p:bldP spid="24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61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dirty="0" smtClean="0"/>
              <a:t>Reordering Code to </a:t>
            </a:r>
            <a:r>
              <a:rPr lang="en-US" sz="4000" dirty="0"/>
              <a:t>Avoid Stalls</a:t>
            </a:r>
            <a:endParaRPr lang="en-AU" sz="4000" dirty="0"/>
          </a:p>
        </p:txBody>
      </p:sp>
      <p:sp>
        <p:nvSpPr>
          <p:cNvPr id="346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57313"/>
            <a:ext cx="8270875" cy="1843087"/>
          </a:xfrm>
        </p:spPr>
        <p:txBody>
          <a:bodyPr/>
          <a:lstStyle/>
          <a:p>
            <a:r>
              <a:rPr lang="en-US" dirty="0"/>
              <a:t>Reorder code to avoid use of load result in the next instruction</a:t>
            </a:r>
          </a:p>
          <a:p>
            <a:r>
              <a:rPr lang="en-US" dirty="0"/>
              <a:t>C code for </a:t>
            </a:r>
            <a:r>
              <a:rPr lang="en-US" dirty="0">
                <a:latin typeface="Lucida Console" pitchFamily="49" charset="0"/>
              </a:rPr>
              <a:t>A = B + E; C = B + F;</a:t>
            </a:r>
            <a:endParaRPr lang="en-AU" dirty="0">
              <a:latin typeface="Lucida Console" pitchFamily="49" charset="0"/>
            </a:endParaRPr>
          </a:p>
        </p:txBody>
      </p:sp>
      <p:sp>
        <p:nvSpPr>
          <p:cNvPr id="346116" name="Text Box 4"/>
          <p:cNvSpPr txBox="1">
            <a:spLocks noChangeArrowheads="1"/>
          </p:cNvSpPr>
          <p:nvPr/>
        </p:nvSpPr>
        <p:spPr bwMode="auto">
          <a:xfrm>
            <a:off x="2146300" y="3225800"/>
            <a:ext cx="2364850" cy="261610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r2, </a:t>
            </a:r>
            <a:r>
              <a:rPr lang="en-US" sz="2000" dirty="0">
                <a:latin typeface="Lucida Console" pitchFamily="49" charset="0"/>
              </a:rPr>
              <a:t>0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4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r4,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r4, </a:t>
            </a:r>
            <a:r>
              <a:rPr lang="en-US" sz="2000" dirty="0">
                <a:latin typeface="Lucida Console" pitchFamily="49" charset="0"/>
              </a:rPr>
              <a:t>12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8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r6,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r6, </a:t>
            </a:r>
            <a:r>
              <a:rPr lang="en-US" sz="2000" dirty="0">
                <a:latin typeface="Lucida Console" pitchFamily="49" charset="0"/>
              </a:rPr>
              <a:t>16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AU" sz="2000" dirty="0">
              <a:latin typeface="Lucida Console" pitchFamily="49" charset="0"/>
            </a:endParaRPr>
          </a:p>
        </p:txBody>
      </p:sp>
      <p:sp>
        <p:nvSpPr>
          <p:cNvPr id="346117" name="AutoShape 5"/>
          <p:cNvSpPr>
            <a:spLocks/>
          </p:cNvSpPr>
          <p:nvPr/>
        </p:nvSpPr>
        <p:spPr bwMode="auto">
          <a:xfrm>
            <a:off x="777875" y="4078288"/>
            <a:ext cx="914400" cy="401637"/>
          </a:xfrm>
          <a:prstGeom prst="borderCallout1">
            <a:avLst>
              <a:gd name="adj1" fmla="val 28458"/>
              <a:gd name="adj2" fmla="val 108333"/>
              <a:gd name="adj3" fmla="val 25296"/>
              <a:gd name="adj4" fmla="val 147917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r>
              <a:rPr lang="en-US" sz="1800"/>
              <a:t>stall</a:t>
            </a:r>
            <a:endParaRPr lang="en-AU" sz="1800"/>
          </a:p>
        </p:txBody>
      </p:sp>
      <p:sp>
        <p:nvSpPr>
          <p:cNvPr id="346118" name="AutoShape 6"/>
          <p:cNvSpPr>
            <a:spLocks/>
          </p:cNvSpPr>
          <p:nvPr/>
        </p:nvSpPr>
        <p:spPr bwMode="auto">
          <a:xfrm>
            <a:off x="777875" y="5157788"/>
            <a:ext cx="914400" cy="401637"/>
          </a:xfrm>
          <a:prstGeom prst="borderCallout1">
            <a:avLst>
              <a:gd name="adj1" fmla="val 28458"/>
              <a:gd name="adj2" fmla="val 108333"/>
              <a:gd name="adj3" fmla="val 25296"/>
              <a:gd name="adj4" fmla="val 147917"/>
            </a:avLst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r>
              <a:rPr lang="en-US" sz="1800"/>
              <a:t>stall</a:t>
            </a:r>
            <a:endParaRPr lang="en-AU" sz="1800"/>
          </a:p>
        </p:txBody>
      </p:sp>
      <p:sp>
        <p:nvSpPr>
          <p:cNvPr id="346119" name="Text Box 7"/>
          <p:cNvSpPr txBox="1">
            <a:spLocks noChangeArrowheads="1"/>
          </p:cNvSpPr>
          <p:nvPr/>
        </p:nvSpPr>
        <p:spPr bwMode="auto">
          <a:xfrm>
            <a:off x="5457825" y="3225800"/>
            <a:ext cx="2364850" cy="2616101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r2, </a:t>
            </a:r>
            <a:r>
              <a:rPr lang="en-US" sz="2000" dirty="0">
                <a:latin typeface="Lucida Console" pitchFamily="49" charset="0"/>
              </a:rPr>
              <a:t>0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4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lw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r>
              <a:rPr lang="en-US" sz="2000" dirty="0" smtClean="0">
                <a:latin typeface="Lucida Console" pitchFamily="49" charset="0"/>
              </a:rPr>
              <a:t>, </a:t>
            </a:r>
            <a:r>
              <a:rPr lang="en-US" sz="2000" dirty="0">
                <a:latin typeface="Lucida Console" pitchFamily="49" charset="0"/>
              </a:rPr>
              <a:t>8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r4,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r3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r4, </a:t>
            </a:r>
            <a:r>
              <a:rPr lang="en-US" sz="2000" dirty="0">
                <a:latin typeface="Lucida Console" pitchFamily="49" charset="0"/>
              </a:rPr>
              <a:t>12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US" sz="2000" dirty="0"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>
                <a:latin typeface="Lucida Console" pitchFamily="49" charset="0"/>
              </a:rPr>
              <a:t>add	</a:t>
            </a:r>
            <a:r>
              <a:rPr lang="en-US" sz="2000" dirty="0" smtClean="0">
                <a:latin typeface="Lucida Console" pitchFamily="49" charset="0"/>
              </a:rPr>
              <a:t>r6, r2, </a:t>
            </a:r>
            <a:r>
              <a:rPr lang="en-US" sz="2000" dirty="0" smtClean="0">
                <a:solidFill>
                  <a:srgbClr val="FF0000"/>
                </a:solidFill>
                <a:latin typeface="Lucida Console" pitchFamily="49" charset="0"/>
              </a:rPr>
              <a:t>r5</a:t>
            </a:r>
            <a:endParaRPr lang="en-US" sz="2000" dirty="0">
              <a:solidFill>
                <a:srgbClr val="FF0000"/>
              </a:solidFill>
              <a:latin typeface="Lucida Console" pitchFamily="49" charset="0"/>
            </a:endParaRPr>
          </a:p>
          <a:p>
            <a:pPr algn="l" defTabSz="628650">
              <a:spcBef>
                <a:spcPct val="20000"/>
              </a:spcBef>
            </a:pPr>
            <a:r>
              <a:rPr lang="en-US" sz="2000" dirty="0" err="1">
                <a:latin typeface="Lucida Console" pitchFamily="49" charset="0"/>
              </a:rPr>
              <a:t>sw</a:t>
            </a:r>
            <a:r>
              <a:rPr lang="en-US" sz="2000" dirty="0">
                <a:latin typeface="Lucida Console" pitchFamily="49" charset="0"/>
              </a:rPr>
              <a:t>	</a:t>
            </a:r>
            <a:r>
              <a:rPr lang="en-US" sz="2000" dirty="0" smtClean="0">
                <a:latin typeface="Lucida Console" pitchFamily="49" charset="0"/>
              </a:rPr>
              <a:t>r6, </a:t>
            </a:r>
            <a:r>
              <a:rPr lang="en-US" sz="2000" dirty="0">
                <a:latin typeface="Lucida Console" pitchFamily="49" charset="0"/>
              </a:rPr>
              <a:t>16</a:t>
            </a:r>
            <a:r>
              <a:rPr lang="en-US" sz="2000" dirty="0" smtClean="0">
                <a:latin typeface="Lucida Console" pitchFamily="49" charset="0"/>
              </a:rPr>
              <a:t>(r1)</a:t>
            </a:r>
            <a:endParaRPr lang="en-AU" sz="2000" dirty="0">
              <a:latin typeface="Lucida Console" pitchFamily="49" charset="0"/>
            </a:endParaRPr>
          </a:p>
        </p:txBody>
      </p:sp>
      <p:sp>
        <p:nvSpPr>
          <p:cNvPr id="346120" name="Line 8"/>
          <p:cNvSpPr>
            <a:spLocks noChangeShapeType="1"/>
          </p:cNvSpPr>
          <p:nvPr/>
        </p:nvSpPr>
        <p:spPr bwMode="auto">
          <a:xfrm flipV="1">
            <a:off x="4572000" y="4221163"/>
            <a:ext cx="936625" cy="647700"/>
          </a:xfrm>
          <a:prstGeom prst="line">
            <a:avLst/>
          </a:prstGeom>
          <a:noFill/>
          <a:ln w="28575">
            <a:solidFill>
              <a:schemeClr val="hlink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21" name="Oval 9"/>
          <p:cNvSpPr>
            <a:spLocks noChangeArrowheads="1"/>
          </p:cNvSpPr>
          <p:nvPr/>
        </p:nvSpPr>
        <p:spPr bwMode="auto">
          <a:xfrm>
            <a:off x="2771775" y="3573463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2" name="Oval 10"/>
          <p:cNvSpPr>
            <a:spLocks noChangeArrowheads="1"/>
          </p:cNvSpPr>
          <p:nvPr/>
        </p:nvSpPr>
        <p:spPr bwMode="auto">
          <a:xfrm>
            <a:off x="3962400" y="39338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3" name="Oval 11"/>
          <p:cNvSpPr>
            <a:spLocks noChangeArrowheads="1"/>
          </p:cNvSpPr>
          <p:nvPr/>
        </p:nvSpPr>
        <p:spPr bwMode="auto">
          <a:xfrm>
            <a:off x="2771775" y="4652963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4" name="Oval 12"/>
          <p:cNvSpPr>
            <a:spLocks noChangeArrowheads="1"/>
          </p:cNvSpPr>
          <p:nvPr/>
        </p:nvSpPr>
        <p:spPr bwMode="auto">
          <a:xfrm>
            <a:off x="3962400" y="50133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5" name="Oval 13"/>
          <p:cNvSpPr>
            <a:spLocks noChangeArrowheads="1"/>
          </p:cNvSpPr>
          <p:nvPr/>
        </p:nvSpPr>
        <p:spPr bwMode="auto">
          <a:xfrm>
            <a:off x="6084888" y="3573463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6" name="Oval 14"/>
          <p:cNvSpPr>
            <a:spLocks noChangeArrowheads="1"/>
          </p:cNvSpPr>
          <p:nvPr/>
        </p:nvSpPr>
        <p:spPr bwMode="auto">
          <a:xfrm>
            <a:off x="7315200" y="4292600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7" name="Oval 15"/>
          <p:cNvSpPr>
            <a:spLocks noChangeArrowheads="1"/>
          </p:cNvSpPr>
          <p:nvPr/>
        </p:nvSpPr>
        <p:spPr bwMode="auto">
          <a:xfrm>
            <a:off x="7239000" y="50133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8" name="Oval 16"/>
          <p:cNvSpPr>
            <a:spLocks noChangeArrowheads="1"/>
          </p:cNvSpPr>
          <p:nvPr/>
        </p:nvSpPr>
        <p:spPr bwMode="auto">
          <a:xfrm>
            <a:off x="6084888" y="3933825"/>
            <a:ext cx="647700" cy="431800"/>
          </a:xfrm>
          <a:prstGeom prst="ellips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46129" name="Line 17"/>
          <p:cNvSpPr>
            <a:spLocks noChangeShapeType="1"/>
          </p:cNvSpPr>
          <p:nvPr/>
        </p:nvSpPr>
        <p:spPr bwMode="auto">
          <a:xfrm>
            <a:off x="3409951" y="3819525"/>
            <a:ext cx="628650" cy="2190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0" name="Line 18"/>
          <p:cNvSpPr>
            <a:spLocks noChangeShapeType="1"/>
          </p:cNvSpPr>
          <p:nvPr/>
        </p:nvSpPr>
        <p:spPr bwMode="auto">
          <a:xfrm>
            <a:off x="3400425" y="4918075"/>
            <a:ext cx="638175" cy="1873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1" name="Line 19"/>
          <p:cNvSpPr>
            <a:spLocks noChangeShapeType="1"/>
          </p:cNvSpPr>
          <p:nvPr/>
        </p:nvSpPr>
        <p:spPr bwMode="auto">
          <a:xfrm>
            <a:off x="6726238" y="3829051"/>
            <a:ext cx="741362" cy="5143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2" name="Line 20"/>
          <p:cNvSpPr>
            <a:spLocks noChangeShapeType="1"/>
          </p:cNvSpPr>
          <p:nvPr/>
        </p:nvSpPr>
        <p:spPr bwMode="auto">
          <a:xfrm>
            <a:off x="6654800" y="4287839"/>
            <a:ext cx="812800" cy="74136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6133" name="Text Box 21"/>
          <p:cNvSpPr txBox="1">
            <a:spLocks noChangeArrowheads="1"/>
          </p:cNvSpPr>
          <p:nvPr/>
        </p:nvSpPr>
        <p:spPr bwMode="auto">
          <a:xfrm>
            <a:off x="6300788" y="5876925"/>
            <a:ext cx="1146175" cy="3762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11 cycles</a:t>
            </a:r>
            <a:endParaRPr lang="en-AU" sz="1800"/>
          </a:p>
        </p:txBody>
      </p:sp>
      <p:sp>
        <p:nvSpPr>
          <p:cNvPr id="346134" name="Text Box 22"/>
          <p:cNvSpPr txBox="1">
            <a:spLocks noChangeArrowheads="1"/>
          </p:cNvSpPr>
          <p:nvPr/>
        </p:nvSpPr>
        <p:spPr bwMode="auto">
          <a:xfrm>
            <a:off x="2987675" y="5876925"/>
            <a:ext cx="1146175" cy="376238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1800"/>
              <a:t>13 cycles</a:t>
            </a:r>
            <a:endParaRPr lang="en-AU" sz="1800"/>
          </a:p>
        </p:txBody>
      </p:sp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652FBA-184E-4167-8F61-56E572780823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570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Impact of Memory Delays – Cache Hit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have 1 cycle stall due to data dependency, when there is cache hit.</a:t>
            </a:r>
          </a:p>
          <a:p>
            <a:r>
              <a:rPr lang="en-US" dirty="0" smtClean="0"/>
              <a:t>How can we assess impact of this on pipeline throughput?</a:t>
            </a:r>
          </a:p>
          <a:p>
            <a:pPr lvl="1"/>
            <a:r>
              <a:rPr lang="en-US" dirty="0" smtClean="0"/>
              <a:t>Need statistics on how often the 1-cycle penalty due to stall occurs.</a:t>
            </a:r>
          </a:p>
          <a:p>
            <a:pPr lvl="2"/>
            <a:r>
              <a:rPr lang="en-US" dirty="0" err="1" smtClean="0"/>
              <a:t>Inst</a:t>
            </a:r>
            <a:r>
              <a:rPr lang="en-US" baseline="-25000" dirty="0" err="1" smtClean="0"/>
              <a:t>i</a:t>
            </a:r>
            <a:r>
              <a:rPr lang="en-US" dirty="0" smtClean="0"/>
              <a:t> is load/store (called data-transfer or D-type in the project) and</a:t>
            </a:r>
          </a:p>
          <a:p>
            <a:pPr lvl="2"/>
            <a:r>
              <a:rPr lang="en-US" dirty="0" smtClean="0"/>
              <a:t>Inst</a:t>
            </a:r>
            <a:r>
              <a:rPr lang="en-US" baseline="-25000" dirty="0" smtClean="0"/>
              <a:t>i+1</a:t>
            </a:r>
            <a:r>
              <a:rPr lang="en-US" dirty="0" smtClean="0"/>
              <a:t> has data dependency of </a:t>
            </a:r>
            <a:r>
              <a:rPr lang="en-US" dirty="0" err="1" smtClean="0"/>
              <a:t>Inst</a:t>
            </a:r>
            <a:r>
              <a:rPr lang="en-US" baseline="-25000" dirty="0" err="1" smtClean="0"/>
              <a:t>i</a:t>
            </a:r>
            <a:r>
              <a:rPr lang="en-US" dirty="0" smtClean="0"/>
              <a:t>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4825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Performance Impact of Memory Delays – Cache Miss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Miss can occur either during instruction fetch or data transfer.</a:t>
            </a:r>
          </a:p>
          <a:p>
            <a:r>
              <a:rPr lang="en-US" dirty="0" smtClean="0"/>
              <a:t>Miss rates may defer for the two.</a:t>
            </a:r>
          </a:p>
          <a:p>
            <a:r>
              <a:rPr lang="en-US" dirty="0" smtClean="0"/>
              <a:t>Also need to know the </a:t>
            </a:r>
            <a:r>
              <a:rPr lang="en-US" i="1" dirty="0" smtClean="0">
                <a:solidFill>
                  <a:srgbClr val="3366FF"/>
                </a:solidFill>
              </a:rPr>
              <a:t>miss penalty </a:t>
            </a:r>
            <a:r>
              <a:rPr lang="en-US" dirty="0" smtClean="0"/>
              <a:t>(number of cycles to read the slower non-cache memory) and the frequency of data transfer instructions with dependency as in the last example.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8608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Parameters and Impact Equation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Instruction miss rate:			</a:t>
            </a:r>
            <a:r>
              <a:rPr lang="en-US" i="1" dirty="0" smtClean="0"/>
              <a:t>m</a:t>
            </a:r>
            <a:r>
              <a:rPr lang="en-US" i="1" baseline="-25000" dirty="0" smtClean="0"/>
              <a:t>i</a:t>
            </a:r>
          </a:p>
          <a:p>
            <a:r>
              <a:rPr lang="en-US" dirty="0" smtClean="0"/>
              <a:t>Data miss rate:				</a:t>
            </a:r>
            <a:r>
              <a:rPr lang="en-US" i="1" dirty="0" smtClean="0"/>
              <a:t>m</a:t>
            </a:r>
            <a:r>
              <a:rPr lang="en-US" baseline="-25000" dirty="0" smtClean="0"/>
              <a:t>d</a:t>
            </a:r>
            <a:endParaRPr lang="en-US" dirty="0" smtClean="0"/>
          </a:p>
          <a:p>
            <a:r>
              <a:rPr lang="en-US" dirty="0" smtClean="0"/>
              <a:t>Frequency of D-type instructions:	</a:t>
            </a:r>
            <a:r>
              <a:rPr lang="en-US" i="1" dirty="0" smtClean="0"/>
              <a:t>d</a:t>
            </a:r>
          </a:p>
          <a:p>
            <a:r>
              <a:rPr lang="en-US" dirty="0" smtClean="0"/>
              <a:t>Miss penalty:					</a:t>
            </a:r>
            <a:r>
              <a:rPr lang="en-US" i="1" dirty="0" smtClean="0"/>
              <a:t>p</a:t>
            </a:r>
            <a:r>
              <a:rPr lang="en-US" i="1" baseline="-25000" dirty="0" smtClean="0"/>
              <a:t>m</a:t>
            </a:r>
            <a:r>
              <a:rPr lang="en-US" i="1" dirty="0" smtClean="0"/>
              <a:t> </a:t>
            </a:r>
            <a:r>
              <a:rPr lang="en-US" dirty="0" smtClean="0"/>
              <a:t>cycles</a:t>
            </a:r>
          </a:p>
          <a:p>
            <a:r>
              <a:rPr lang="en-US" dirty="0" smtClean="0"/>
              <a:t>Increase in cycles/instructions over ideal:</a:t>
            </a:r>
          </a:p>
          <a:p>
            <a:pPr marL="118872" indent="0">
              <a:buNone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72591804"/>
              </p:ext>
            </p:extLst>
          </p:nvPr>
        </p:nvGraphicFramePr>
        <p:xfrm>
          <a:off x="2438400" y="4724400"/>
          <a:ext cx="4585253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7" name="Equation" r:id="rId3" imgW="2197100" imgH="292100" progId="Equation.3">
                  <p:embed/>
                </p:oleObj>
              </mc:Choice>
              <mc:Fallback>
                <p:oleObj name="Equation" r:id="rId3" imgW="2197100" imgH="2921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38400" y="4724400"/>
                        <a:ext cx="4585253" cy="609600"/>
                      </a:xfrm>
                      <a:prstGeom prst="rect">
                        <a:avLst/>
                      </a:prstGeom>
                      <a:solidFill>
                        <a:srgbClr val="F2F2F2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6400" y="5791200"/>
            <a:ext cx="5623504" cy="830997"/>
          </a:xfrm>
          <a:prstGeom prst="rect">
            <a:avLst/>
          </a:prstGeom>
          <a:solidFill>
            <a:srgbClr val="F2F2F2"/>
          </a:solidFill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latin typeface="+mn-lt"/>
              </a:rPr>
              <a:t>For typical values (see p. 211), the impact is </a:t>
            </a:r>
          </a:p>
          <a:p>
            <a:pPr algn="ctr"/>
            <a:r>
              <a:rPr lang="en-US" dirty="0" smtClean="0">
                <a:latin typeface="+mn-lt"/>
              </a:rPr>
              <a:t>much larger than for cache-hit</a:t>
            </a:r>
            <a:endParaRPr lang="en-US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126984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Assignment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more analysis of the impacts of various delays and hazards on pipeline performance, Read Section 6.8.1.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526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Branch Delays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Ideal pipelining: fetch each new instruction while previous instruction is being decoded</a:t>
            </a:r>
          </a:p>
          <a:p>
            <a:pPr eaLnBrk="1" hangingPunct="1"/>
            <a:r>
              <a:rPr lang="en-CA" dirty="0">
                <a:latin typeface="Calibri" charset="0"/>
              </a:rPr>
              <a:t>Branch instructions alter execution sequence, but they must be processed </a:t>
            </a:r>
            <a:r>
              <a:rPr lang="en-CA">
                <a:latin typeface="Calibri" charset="0"/>
              </a:rPr>
              <a:t>to </a:t>
            </a:r>
            <a:r>
              <a:rPr lang="en-CA" smtClean="0">
                <a:latin typeface="Calibri" charset="0"/>
              </a:rPr>
              <a:t>determine </a:t>
            </a:r>
            <a:r>
              <a:rPr lang="en-CA" dirty="0">
                <a:latin typeface="Calibri" charset="0"/>
              </a:rPr>
              <a:t>the effect</a:t>
            </a:r>
          </a:p>
          <a:p>
            <a:pPr eaLnBrk="1" hangingPunct="1"/>
            <a:r>
              <a:rPr lang="en-CA" dirty="0">
                <a:latin typeface="Calibri" charset="0"/>
              </a:rPr>
              <a:t>Any delay for determining branch outcome leads to an increase in total execution time</a:t>
            </a:r>
          </a:p>
          <a:p>
            <a:pPr eaLnBrk="1" hangingPunct="1"/>
            <a:r>
              <a:rPr lang="en-CA" dirty="0">
                <a:latin typeface="Calibri" charset="0"/>
              </a:rPr>
              <a:t>Techniques to mitigate this effect are desired</a:t>
            </a:r>
          </a:p>
          <a:p>
            <a:pPr eaLnBrk="1" hangingPunct="1"/>
            <a:r>
              <a:rPr lang="en-CA" dirty="0">
                <a:latin typeface="Calibri" charset="0"/>
              </a:rPr>
              <a:t>Understand branch </a:t>
            </a:r>
            <a:r>
              <a:rPr lang="en-CA" dirty="0" err="1">
                <a:latin typeface="Calibri" charset="0"/>
              </a:rPr>
              <a:t>behavior</a:t>
            </a:r>
            <a:r>
              <a:rPr lang="en-CA" dirty="0">
                <a:latin typeface="Calibri" charset="0"/>
              </a:rPr>
              <a:t> to find solutions</a:t>
            </a:r>
          </a:p>
        </p:txBody>
      </p:sp>
    </p:spTree>
    <p:extLst>
      <p:ext uri="{BB962C8B-B14F-4D97-AF65-F5344CB8AC3E}">
        <p14:creationId xmlns:p14="http://schemas.microsoft.com/office/powerpoint/2010/main" val="1336933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 dirty="0" smtClean="0">
                <a:latin typeface="Calibri" charset="0"/>
              </a:rPr>
              <a:t>Pipelining</a:t>
            </a:r>
            <a:endParaRPr lang="en-CA" dirty="0">
              <a:latin typeface="Calibri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5" name="Content Placeholder 4" descr="112_0807_03z+ford_model_t+assembly_line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055" b="5055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8907339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Unconditional Branches</a:t>
            </a:r>
          </a:p>
        </p:txBody>
      </p:sp>
      <p:sp>
        <p:nvSpPr>
          <p:cNvPr id="35842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625609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CA" dirty="0">
                <a:latin typeface="Calibri" charset="0"/>
              </a:rPr>
              <a:t>Consider instructions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,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,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2</a:t>
            </a:r>
            <a:r>
              <a:rPr lang="en-CA" dirty="0">
                <a:latin typeface="Calibri" charset="0"/>
              </a:rPr>
              <a:t> in sequence</a:t>
            </a:r>
          </a:p>
          <a:p>
            <a:pPr eaLnBrk="1" hangingPunct="1"/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is an unconditional branch with target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k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In Chapter 5, the Compute stage determined the target address using offset and PC</a:t>
            </a:r>
            <a:r>
              <a:rPr lang="en-CA" dirty="0">
                <a:latin typeface="Calibri" charset="0"/>
                <a:sym typeface="Symbol" charset="0"/>
              </a:rPr>
              <a:t></a:t>
            </a:r>
            <a:r>
              <a:rPr lang="en-CA" dirty="0">
                <a:latin typeface="Calibri" charset="0"/>
              </a:rPr>
              <a:t>4 value</a:t>
            </a:r>
          </a:p>
          <a:p>
            <a:pPr eaLnBrk="1" hangingPunct="1"/>
            <a:r>
              <a:rPr lang="en-CA" dirty="0">
                <a:latin typeface="Calibri" charset="0"/>
              </a:rPr>
              <a:t>In pipeline, target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k</a:t>
            </a:r>
            <a:r>
              <a:rPr lang="en-CA" dirty="0">
                <a:latin typeface="Calibri" charset="0"/>
              </a:rPr>
              <a:t> is known for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in cycle 4, but instructions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,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2</a:t>
            </a:r>
            <a:r>
              <a:rPr lang="en-CA" dirty="0">
                <a:latin typeface="Calibri" charset="0"/>
              </a:rPr>
              <a:t> fetched in cycles 2 &amp; 3</a:t>
            </a:r>
          </a:p>
          <a:p>
            <a:pPr eaLnBrk="1" hangingPunct="1"/>
            <a:r>
              <a:rPr lang="en-CA" dirty="0">
                <a:latin typeface="Calibri" charset="0"/>
              </a:rPr>
              <a:t>Target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k</a:t>
            </a:r>
            <a:r>
              <a:rPr lang="en-CA" dirty="0">
                <a:latin typeface="Calibri" charset="0"/>
              </a:rPr>
              <a:t> should have followed </a:t>
            </a:r>
            <a:r>
              <a:rPr lang="en-CA" dirty="0" err="1">
                <a:latin typeface="Calibri" charset="0"/>
              </a:rPr>
              <a:t>I</a:t>
            </a:r>
            <a:r>
              <a:rPr lang="en-CA" i="1" baseline="-25000" dirty="0" err="1">
                <a:latin typeface="Calibri" charset="0"/>
              </a:rPr>
              <a:t>j</a:t>
            </a:r>
            <a:r>
              <a:rPr lang="en-CA" dirty="0">
                <a:latin typeface="Calibri" charset="0"/>
              </a:rPr>
              <a:t> immediately, so discard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,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2</a:t>
            </a:r>
            <a:r>
              <a:rPr lang="en-CA" dirty="0">
                <a:latin typeface="Calibri" charset="0"/>
              </a:rPr>
              <a:t> and incur two-cycle </a:t>
            </a:r>
            <a:r>
              <a:rPr lang="en-CA" i="1" dirty="0">
                <a:latin typeface="Calibri" charset="0"/>
              </a:rPr>
              <a:t>penalty</a:t>
            </a:r>
          </a:p>
        </p:txBody>
      </p:sp>
    </p:spTree>
    <p:extLst>
      <p:ext uri="{BB962C8B-B14F-4D97-AF65-F5344CB8AC3E}">
        <p14:creationId xmlns:p14="http://schemas.microsoft.com/office/powerpoint/2010/main" val="2681668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5" name="Picture 1" descr="9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836613"/>
            <a:ext cx="7956550" cy="528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51324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Reducing the Branch Penalty</a:t>
            </a:r>
          </a:p>
        </p:txBody>
      </p:sp>
      <p:sp>
        <p:nvSpPr>
          <p:cNvPr id="37890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CA" dirty="0">
                <a:latin typeface="Calibri" charset="0"/>
              </a:rPr>
              <a:t>In pipeline, adder for PC is used every cycle, so it cannot calculate the branch target address</a:t>
            </a:r>
          </a:p>
          <a:p>
            <a:pPr eaLnBrk="1" hangingPunct="1"/>
            <a:r>
              <a:rPr lang="en-CA" dirty="0">
                <a:latin typeface="Calibri" charset="0"/>
              </a:rPr>
              <a:t>So introduce a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second adder</a:t>
            </a:r>
            <a:r>
              <a:rPr lang="en-CA" dirty="0">
                <a:latin typeface="Calibri" charset="0"/>
              </a:rPr>
              <a:t> just for branches</a:t>
            </a:r>
          </a:p>
          <a:p>
            <a:pPr eaLnBrk="1" hangingPunct="1"/>
            <a:r>
              <a:rPr lang="en-CA" dirty="0">
                <a:latin typeface="Calibri" charset="0"/>
              </a:rPr>
              <a:t>Place this second adder in the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Decode stage</a:t>
            </a:r>
            <a:r>
              <a:rPr lang="en-CA" dirty="0">
                <a:latin typeface="Calibri" charset="0"/>
              </a:rPr>
              <a:t> to enable earlier determination of target address</a:t>
            </a:r>
          </a:p>
          <a:p>
            <a:pPr eaLnBrk="1" hangingPunct="1"/>
            <a:r>
              <a:rPr lang="en-CA" dirty="0">
                <a:latin typeface="Calibri" charset="0"/>
              </a:rPr>
              <a:t>For previous example, now only I</a:t>
            </a:r>
            <a:r>
              <a:rPr lang="en-CA" i="1" baseline="-25000" dirty="0">
                <a:latin typeface="Calibri" charset="0"/>
              </a:rPr>
              <a:t>j</a:t>
            </a:r>
            <a:r>
              <a:rPr lang="en-CA" baseline="-25000" dirty="0">
                <a:latin typeface="Calibri" charset="0"/>
                <a:sym typeface="Symbol" charset="0"/>
              </a:rPr>
              <a:t></a:t>
            </a:r>
            <a:r>
              <a:rPr lang="en-CA" baseline="-25000" dirty="0">
                <a:latin typeface="Calibri" charset="0"/>
              </a:rPr>
              <a:t>1</a:t>
            </a:r>
            <a:r>
              <a:rPr lang="en-CA" dirty="0">
                <a:latin typeface="Calibri" charset="0"/>
              </a:rPr>
              <a:t> is fetched</a:t>
            </a:r>
          </a:p>
          <a:p>
            <a:pPr eaLnBrk="1" hangingPunct="1"/>
            <a:r>
              <a:rPr lang="en-CA" dirty="0">
                <a:latin typeface="Calibri" charset="0"/>
              </a:rPr>
              <a:t>Only one instruction needs to be discarded</a:t>
            </a:r>
          </a:p>
          <a:p>
            <a:pPr eaLnBrk="1" hangingPunct="1"/>
            <a:r>
              <a:rPr lang="en-CA" dirty="0">
                <a:latin typeface="Calibri" charset="0"/>
              </a:rPr>
              <a:t>The branch penalty is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reduced to one cycle</a:t>
            </a:r>
            <a:endParaRPr lang="en-CA" i="1" dirty="0">
              <a:solidFill>
                <a:srgbClr val="FF0000"/>
              </a:solidFill>
              <a:latin typeface="Calibri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50354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3" name="Picture 1" descr="10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6013" y="1268413"/>
            <a:ext cx="7307262" cy="439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557414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Conditional Branches</a:t>
            </a:r>
          </a:p>
        </p:txBody>
      </p:sp>
      <p:sp>
        <p:nvSpPr>
          <p:cNvPr id="399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Consider a conditional branch instruction:</a:t>
            </a:r>
            <a:br>
              <a:rPr lang="en-CA" dirty="0">
                <a:latin typeface="Calibri" charset="0"/>
              </a:rPr>
            </a:br>
            <a:r>
              <a:rPr lang="en-CA" dirty="0">
                <a:latin typeface="Calibri" charset="0"/>
              </a:rPr>
              <a:t>	</a:t>
            </a:r>
            <a:r>
              <a:rPr lang="en-CA" dirty="0" err="1">
                <a:latin typeface="Calibri" charset="0"/>
              </a:rPr>
              <a:t>Branch_if</a:t>
            </a:r>
            <a:r>
              <a:rPr lang="en-CA" dirty="0">
                <a:latin typeface="Calibri" charset="0"/>
              </a:rPr>
              <a:t>_[R5]=[R6]	LOOP</a:t>
            </a:r>
          </a:p>
          <a:p>
            <a:pPr eaLnBrk="1" hangingPunct="1"/>
            <a:r>
              <a:rPr lang="en-CA" dirty="0">
                <a:latin typeface="Calibri" charset="0"/>
              </a:rPr>
              <a:t>Requires not only target address calculation, but also requires comparison for condition</a:t>
            </a:r>
          </a:p>
          <a:p>
            <a:pPr eaLnBrk="1" hangingPunct="1"/>
            <a:r>
              <a:rPr lang="en-CA" dirty="0">
                <a:latin typeface="Calibri" charset="0"/>
              </a:rPr>
              <a:t>In Chapter 5, ALU performed the comparison</a:t>
            </a:r>
          </a:p>
          <a:p>
            <a:pPr eaLnBrk="1" hangingPunct="1"/>
            <a:r>
              <a:rPr lang="en-CA" dirty="0">
                <a:latin typeface="Calibri" charset="0"/>
              </a:rPr>
              <a:t>Target address now calculated in Decode stage</a:t>
            </a:r>
          </a:p>
          <a:p>
            <a:pPr eaLnBrk="1" hangingPunct="1"/>
            <a:r>
              <a:rPr lang="en-CA" dirty="0">
                <a:latin typeface="Calibri" charset="0"/>
              </a:rPr>
              <a:t>To maintain one-cycle penalty, </a:t>
            </a:r>
            <a:r>
              <a:rPr lang="en-CA" dirty="0" smtClean="0">
                <a:latin typeface="Calibri" charset="0"/>
              </a:rPr>
              <a:t>introduce </a:t>
            </a:r>
            <a:r>
              <a:rPr lang="en-CA" dirty="0">
                <a:latin typeface="Calibri" charset="0"/>
              </a:rPr>
              <a:t>a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comparator</a:t>
            </a:r>
            <a:r>
              <a:rPr lang="en-CA" dirty="0">
                <a:latin typeface="Calibri" charset="0"/>
              </a:rPr>
              <a:t> just for branches in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Decode stage</a:t>
            </a:r>
          </a:p>
        </p:txBody>
      </p:sp>
    </p:spTree>
    <p:extLst>
      <p:ext uri="{BB962C8B-B14F-4D97-AF65-F5344CB8AC3E}">
        <p14:creationId xmlns:p14="http://schemas.microsoft.com/office/powerpoint/2010/main" val="4070294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The Branch Delay Slot</a:t>
            </a:r>
          </a:p>
        </p:txBody>
      </p:sp>
      <p:sp>
        <p:nvSpPr>
          <p:cNvPr id="409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Let both branch decision and target address  be determined in Decode stage of pipeline</a:t>
            </a:r>
          </a:p>
          <a:p>
            <a:pPr eaLnBrk="1" hangingPunct="1"/>
            <a:r>
              <a:rPr lang="en-CA" dirty="0">
                <a:latin typeface="Calibri" charset="0"/>
              </a:rPr>
              <a:t>Instruction immediately following a branch is always fetched, regardless of branch decision</a:t>
            </a:r>
          </a:p>
          <a:p>
            <a:pPr eaLnBrk="1" hangingPunct="1"/>
            <a:r>
              <a:rPr lang="en-CA" dirty="0">
                <a:latin typeface="Calibri" charset="0"/>
              </a:rPr>
              <a:t>That next instruction is discarded with penalty, except when conditional branch is not taken</a:t>
            </a:r>
          </a:p>
          <a:p>
            <a:pPr eaLnBrk="1" hangingPunct="1"/>
            <a:r>
              <a:rPr lang="en-CA" dirty="0">
                <a:latin typeface="Calibri" charset="0"/>
              </a:rPr>
              <a:t>The location immediately following the branch is called the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branch delay slot</a:t>
            </a:r>
          </a:p>
        </p:txBody>
      </p:sp>
    </p:spTree>
    <p:extLst>
      <p:ext uri="{BB962C8B-B14F-4D97-AF65-F5344CB8AC3E}">
        <p14:creationId xmlns:p14="http://schemas.microsoft.com/office/powerpoint/2010/main" val="23306360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The Branch Delay Slot</a:t>
            </a:r>
          </a:p>
        </p:txBody>
      </p:sp>
      <p:sp>
        <p:nvSpPr>
          <p:cNvPr id="419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Instead of conditionally discarding instruction in delay slot,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always</a:t>
            </a:r>
            <a:r>
              <a:rPr lang="en-CA" dirty="0">
                <a:latin typeface="Calibri" charset="0"/>
              </a:rPr>
              <a:t> let it complete execution </a:t>
            </a:r>
          </a:p>
          <a:p>
            <a:pPr eaLnBrk="1" hangingPunct="1"/>
            <a:r>
              <a:rPr lang="en-CA" dirty="0">
                <a:latin typeface="Calibri" charset="0"/>
              </a:rPr>
              <a:t>Let compiler find an instruction </a:t>
            </a:r>
            <a:r>
              <a:rPr lang="en-CA" i="1" dirty="0">
                <a:latin typeface="Calibri" charset="0"/>
              </a:rPr>
              <a:t>before</a:t>
            </a:r>
            <a:r>
              <a:rPr lang="en-CA" dirty="0">
                <a:latin typeface="Calibri" charset="0"/>
              </a:rPr>
              <a:t> branch to move into slot, if data dependencies permit</a:t>
            </a:r>
          </a:p>
          <a:p>
            <a:pPr eaLnBrk="1" hangingPunct="1"/>
            <a:r>
              <a:rPr lang="en-CA" dirty="0">
                <a:latin typeface="Calibri" charset="0"/>
              </a:rPr>
              <a:t>Called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delayed branching</a:t>
            </a:r>
            <a:r>
              <a:rPr lang="en-CA" dirty="0">
                <a:latin typeface="Calibri" charset="0"/>
              </a:rPr>
              <a:t> due to reordering</a:t>
            </a:r>
            <a:endParaRPr lang="en-CA" i="1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If useful instruction put in slot, penalty is </a:t>
            </a:r>
            <a:r>
              <a:rPr lang="en-CA" i="1" dirty="0">
                <a:latin typeface="Calibri" charset="0"/>
              </a:rPr>
              <a:t>zero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If not possible, insert explicit NOP in delay slot for one-cycle penalty, whether or not taken</a:t>
            </a:r>
          </a:p>
        </p:txBody>
      </p:sp>
    </p:spTree>
    <p:extLst>
      <p:ext uri="{BB962C8B-B14F-4D97-AF65-F5344CB8AC3E}">
        <p14:creationId xmlns:p14="http://schemas.microsoft.com/office/powerpoint/2010/main" val="41384576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6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09" name="Picture 1" descr="1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188913"/>
            <a:ext cx="5522913" cy="6307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649369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Basic Concept of Pipelining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Circuit technology and hardware arrangement  influence the speed of execution for programs</a:t>
            </a:r>
          </a:p>
          <a:p>
            <a:pPr eaLnBrk="1" hangingPunct="1"/>
            <a:r>
              <a:rPr lang="en-CA" dirty="0">
                <a:latin typeface="Calibri" charset="0"/>
              </a:rPr>
              <a:t>All computer units benefit from faster circuits</a:t>
            </a:r>
          </a:p>
          <a:p>
            <a:pPr eaLnBrk="1" hangingPunct="1"/>
            <a:r>
              <a:rPr lang="en-CA" dirty="0">
                <a:solidFill>
                  <a:srgbClr val="0000FF"/>
                </a:solidFill>
                <a:latin typeface="Calibri" charset="0"/>
              </a:rPr>
              <a:t>Pipelining</a:t>
            </a:r>
            <a:r>
              <a:rPr lang="en-CA" dirty="0">
                <a:latin typeface="Calibri" charset="0"/>
              </a:rPr>
              <a:t> involves arranging the hardware to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perform multiple operations simultaneously</a:t>
            </a:r>
          </a:p>
          <a:p>
            <a:pPr eaLnBrk="1" hangingPunct="1"/>
            <a:r>
              <a:rPr lang="en-CA" dirty="0">
                <a:latin typeface="Calibri" charset="0"/>
              </a:rPr>
              <a:t>Similar to assembly line where product moves through stations that perform specific tasks</a:t>
            </a:r>
          </a:p>
          <a:p>
            <a:pPr eaLnBrk="1" hangingPunct="1"/>
            <a:r>
              <a:rPr lang="en-CA" dirty="0">
                <a:latin typeface="Calibri" charset="0"/>
              </a:rPr>
              <a:t>Same total time for each item, but </a:t>
            </a:r>
            <a:r>
              <a:rPr lang="en-CA" i="1" dirty="0">
                <a:latin typeface="Calibri" charset="0"/>
              </a:rPr>
              <a:t>overlapped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77059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Recall: Pipelining allows overlapped computations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35" name="Group 34"/>
          <p:cNvGrpSpPr/>
          <p:nvPr/>
        </p:nvGrpSpPr>
        <p:grpSpPr>
          <a:xfrm>
            <a:off x="1295400" y="4724400"/>
            <a:ext cx="6629400" cy="762000"/>
            <a:chOff x="457201" y="2819400"/>
            <a:chExt cx="8381999" cy="1371600"/>
          </a:xfrm>
        </p:grpSpPr>
        <p:grpSp>
          <p:nvGrpSpPr>
            <p:cNvPr id="21" name="Group 20"/>
            <p:cNvGrpSpPr/>
            <p:nvPr/>
          </p:nvGrpSpPr>
          <p:grpSpPr>
            <a:xfrm>
              <a:off x="762000" y="2819400"/>
              <a:ext cx="7696200" cy="1371600"/>
              <a:chOff x="1219200" y="2819400"/>
              <a:chExt cx="7696200" cy="1371600"/>
            </a:xfrm>
          </p:grpSpPr>
          <p:sp>
            <p:nvSpPr>
              <p:cNvPr id="5" name="Rectangle 4"/>
              <p:cNvSpPr/>
              <p:nvPr/>
            </p:nvSpPr>
            <p:spPr>
              <a:xfrm>
                <a:off x="19050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F</a:t>
                </a:r>
              </a:p>
            </p:txBody>
          </p:sp>
          <p:sp>
            <p:nvSpPr>
              <p:cNvPr id="6" name="Rectangle 5"/>
              <p:cNvSpPr/>
              <p:nvPr/>
            </p:nvSpPr>
            <p:spPr>
              <a:xfrm>
                <a:off x="43434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G</a:t>
                </a:r>
              </a:p>
            </p:txBody>
          </p:sp>
          <p:sp>
            <p:nvSpPr>
              <p:cNvPr id="7" name="Rectangle 6"/>
              <p:cNvSpPr/>
              <p:nvPr/>
            </p:nvSpPr>
            <p:spPr>
              <a:xfrm>
                <a:off x="67818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H</a:t>
                </a:r>
              </a:p>
            </p:txBody>
          </p:sp>
          <p:sp>
            <p:nvSpPr>
              <p:cNvPr id="8" name="Rectangle 7"/>
              <p:cNvSpPr/>
              <p:nvPr/>
            </p:nvSpPr>
            <p:spPr>
              <a:xfrm>
                <a:off x="1219200" y="3048000"/>
                <a:ext cx="304800" cy="914400"/>
              </a:xfrm>
              <a:prstGeom prst="rect">
                <a:avLst/>
              </a:prstGeom>
              <a:solidFill>
                <a:srgbClr val="660066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cxnSp>
            <p:nvCxnSpPr>
              <p:cNvPr id="10" name="Straight Arrow Connector 9"/>
              <p:cNvCxnSpPr/>
              <p:nvPr/>
            </p:nvCxnSpPr>
            <p:spPr bwMode="auto">
              <a:xfrm>
                <a:off x="15240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2" name="Straight Arrow Connector 11"/>
              <p:cNvCxnSpPr>
                <a:endCxn id="6" idx="1"/>
              </p:cNvCxnSpPr>
              <p:nvPr/>
            </p:nvCxnSpPr>
            <p:spPr bwMode="auto">
              <a:xfrm>
                <a:off x="38862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4" name="Straight Arrow Connector 13"/>
              <p:cNvCxnSpPr/>
              <p:nvPr/>
            </p:nvCxnSpPr>
            <p:spPr bwMode="auto">
              <a:xfrm>
                <a:off x="8077200" y="3505200"/>
                <a:ext cx="5334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8" name="Rectangle 17"/>
              <p:cNvSpPr/>
              <p:nvPr/>
            </p:nvSpPr>
            <p:spPr>
              <a:xfrm>
                <a:off x="8610600" y="3048000"/>
                <a:ext cx="304800" cy="914400"/>
              </a:xfrm>
              <a:prstGeom prst="rect">
                <a:avLst/>
              </a:prstGeom>
              <a:solidFill>
                <a:srgbClr val="FFE193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9" name="Isosceles Triangle 18"/>
              <p:cNvSpPr/>
              <p:nvPr/>
            </p:nvSpPr>
            <p:spPr>
              <a:xfrm>
                <a:off x="12954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20" name="Isosceles Triangle 19"/>
              <p:cNvSpPr/>
              <p:nvPr/>
            </p:nvSpPr>
            <p:spPr>
              <a:xfrm>
                <a:off x="86868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23" name="Rectangle 22"/>
              <p:cNvSpPr/>
              <p:nvPr/>
            </p:nvSpPr>
            <p:spPr>
              <a:xfrm>
                <a:off x="3581400" y="3048000"/>
                <a:ext cx="304800" cy="914400"/>
              </a:xfrm>
              <a:prstGeom prst="rect">
                <a:avLst/>
              </a:prstGeom>
              <a:solidFill>
                <a:srgbClr val="E66C7D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26" name="Isosceles Triangle 25"/>
              <p:cNvSpPr/>
              <p:nvPr/>
            </p:nvSpPr>
            <p:spPr>
              <a:xfrm>
                <a:off x="36576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27" name="Straight Arrow Connector 26"/>
              <p:cNvCxnSpPr>
                <a:stCxn id="5" idx="3"/>
              </p:cNvCxnSpPr>
              <p:nvPr/>
            </p:nvCxnSpPr>
            <p:spPr bwMode="auto">
              <a:xfrm>
                <a:off x="32004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28" name="Straight Arrow Connector 27"/>
              <p:cNvCxnSpPr/>
              <p:nvPr/>
            </p:nvCxnSpPr>
            <p:spPr bwMode="auto">
              <a:xfrm>
                <a:off x="63246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29" name="Rectangle 28"/>
              <p:cNvSpPr/>
              <p:nvPr/>
            </p:nvSpPr>
            <p:spPr>
              <a:xfrm>
                <a:off x="6019800" y="3048000"/>
                <a:ext cx="304800" cy="914400"/>
              </a:xfrm>
              <a:prstGeom prst="rect">
                <a:avLst/>
              </a:prstGeom>
              <a:solidFill>
                <a:srgbClr val="60B5CC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30" name="Isosceles Triangle 29"/>
              <p:cNvSpPr/>
              <p:nvPr/>
            </p:nvSpPr>
            <p:spPr>
              <a:xfrm>
                <a:off x="60960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31" name="Straight Arrow Connector 30"/>
              <p:cNvCxnSpPr/>
              <p:nvPr/>
            </p:nvCxnSpPr>
            <p:spPr bwMode="auto">
              <a:xfrm>
                <a:off x="56388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32" name="Straight Arrow Connector 31"/>
            <p:cNvCxnSpPr/>
            <p:nvPr/>
          </p:nvCxnSpPr>
          <p:spPr bwMode="auto">
            <a:xfrm>
              <a:off x="457201" y="3505200"/>
              <a:ext cx="31487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3" name="Straight Arrow Connector 32"/>
            <p:cNvCxnSpPr/>
            <p:nvPr/>
          </p:nvCxnSpPr>
          <p:spPr bwMode="auto">
            <a:xfrm>
              <a:off x="8458200" y="3505200"/>
              <a:ext cx="38100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3" name="Group 2"/>
          <p:cNvGrpSpPr/>
          <p:nvPr/>
        </p:nvGrpSpPr>
        <p:grpSpPr>
          <a:xfrm>
            <a:off x="1295400" y="1752600"/>
            <a:ext cx="6328063" cy="762000"/>
            <a:chOff x="1295400" y="1752600"/>
            <a:chExt cx="6328063" cy="762000"/>
          </a:xfrm>
        </p:grpSpPr>
        <p:sp>
          <p:nvSpPr>
            <p:cNvPr id="61" name="Rectangle 60"/>
            <p:cNvSpPr/>
            <p:nvPr/>
          </p:nvSpPr>
          <p:spPr>
            <a:xfrm>
              <a:off x="2078873" y="1752600"/>
              <a:ext cx="1024544" cy="762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F</a:t>
              </a:r>
            </a:p>
          </p:txBody>
        </p:sp>
        <p:sp>
          <p:nvSpPr>
            <p:cNvPr id="62" name="Rectangle 61"/>
            <p:cNvSpPr/>
            <p:nvPr/>
          </p:nvSpPr>
          <p:spPr>
            <a:xfrm>
              <a:off x="4007426" y="1752600"/>
              <a:ext cx="1024544" cy="762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/>
                <a:t>G</a:t>
              </a:r>
            </a:p>
          </p:txBody>
        </p:sp>
        <p:sp>
          <p:nvSpPr>
            <p:cNvPr id="63" name="Rectangle 62"/>
            <p:cNvSpPr/>
            <p:nvPr/>
          </p:nvSpPr>
          <p:spPr>
            <a:xfrm>
              <a:off x="5935979" y="1752600"/>
              <a:ext cx="1024544" cy="762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r>
                <a:rPr lang="en-US" sz="1600" dirty="0" smtClean="0"/>
                <a:t>H</a:t>
              </a:r>
            </a:p>
          </p:txBody>
        </p:sp>
        <p:sp>
          <p:nvSpPr>
            <p:cNvPr id="64" name="Rectangle 63"/>
            <p:cNvSpPr/>
            <p:nvPr/>
          </p:nvSpPr>
          <p:spPr>
            <a:xfrm>
              <a:off x="1536468" y="1879600"/>
              <a:ext cx="241069" cy="508000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cxnSp>
          <p:nvCxnSpPr>
            <p:cNvPr id="65" name="Straight Arrow Connector 64"/>
            <p:cNvCxnSpPr/>
            <p:nvPr/>
          </p:nvCxnSpPr>
          <p:spPr bwMode="auto">
            <a:xfrm>
              <a:off x="1777537" y="2133600"/>
              <a:ext cx="30133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6" name="Straight Arrow Connector 65"/>
            <p:cNvCxnSpPr>
              <a:endCxn id="62" idx="1"/>
            </p:cNvCxnSpPr>
            <p:nvPr/>
          </p:nvCxnSpPr>
          <p:spPr bwMode="auto">
            <a:xfrm>
              <a:off x="3645823" y="2133600"/>
              <a:ext cx="361604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67" name="Straight Arrow Connector 66"/>
            <p:cNvCxnSpPr/>
            <p:nvPr/>
          </p:nvCxnSpPr>
          <p:spPr bwMode="auto">
            <a:xfrm>
              <a:off x="6960523" y="2133600"/>
              <a:ext cx="421871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68" name="Rectangle 67"/>
            <p:cNvSpPr/>
            <p:nvPr/>
          </p:nvSpPr>
          <p:spPr>
            <a:xfrm>
              <a:off x="7382394" y="1879600"/>
              <a:ext cx="241069" cy="508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69" name="Isosceles Triangle 68"/>
            <p:cNvSpPr/>
            <p:nvPr/>
          </p:nvSpPr>
          <p:spPr>
            <a:xfrm>
              <a:off x="1596735" y="2302933"/>
              <a:ext cx="120535" cy="84667"/>
            </a:xfrm>
            <a:prstGeom prst="triangle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/>
            </a:p>
          </p:txBody>
        </p:sp>
        <p:sp>
          <p:nvSpPr>
            <p:cNvPr id="70" name="Isosceles Triangle 69"/>
            <p:cNvSpPr/>
            <p:nvPr/>
          </p:nvSpPr>
          <p:spPr>
            <a:xfrm>
              <a:off x="7442661" y="2302933"/>
              <a:ext cx="120535" cy="84667"/>
            </a:xfrm>
            <a:prstGeom prst="triangle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/>
            </a:p>
          </p:txBody>
        </p:sp>
        <p:sp>
          <p:nvSpPr>
            <p:cNvPr id="71" name="Rectangle 70"/>
            <p:cNvSpPr/>
            <p:nvPr/>
          </p:nvSpPr>
          <p:spPr>
            <a:xfrm>
              <a:off x="3404754" y="1879600"/>
              <a:ext cx="241069" cy="508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72" name="Isosceles Triangle 71"/>
            <p:cNvSpPr/>
            <p:nvPr/>
          </p:nvSpPr>
          <p:spPr>
            <a:xfrm>
              <a:off x="3465021" y="2302933"/>
              <a:ext cx="120535" cy="84667"/>
            </a:xfrm>
            <a:prstGeom prst="triangle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/>
            </a:p>
          </p:txBody>
        </p:sp>
        <p:cxnSp>
          <p:nvCxnSpPr>
            <p:cNvPr id="73" name="Straight Arrow Connector 72"/>
            <p:cNvCxnSpPr>
              <a:stCxn id="61" idx="3"/>
            </p:cNvCxnSpPr>
            <p:nvPr/>
          </p:nvCxnSpPr>
          <p:spPr bwMode="auto">
            <a:xfrm>
              <a:off x="3103417" y="2133600"/>
              <a:ext cx="30133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74" name="Straight Arrow Connector 73"/>
            <p:cNvCxnSpPr/>
            <p:nvPr/>
          </p:nvCxnSpPr>
          <p:spPr bwMode="auto">
            <a:xfrm>
              <a:off x="5574376" y="2133600"/>
              <a:ext cx="361604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75" name="Rectangle 74"/>
            <p:cNvSpPr/>
            <p:nvPr/>
          </p:nvSpPr>
          <p:spPr>
            <a:xfrm>
              <a:off x="5333306" y="1879600"/>
              <a:ext cx="241069" cy="508000"/>
            </a:xfrm>
            <a:prstGeom prst="rect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 sz="1600" dirty="0"/>
            </a:p>
          </p:txBody>
        </p:sp>
        <p:sp>
          <p:nvSpPr>
            <p:cNvPr id="76" name="Isosceles Triangle 75"/>
            <p:cNvSpPr/>
            <p:nvPr/>
          </p:nvSpPr>
          <p:spPr>
            <a:xfrm>
              <a:off x="5393574" y="2302933"/>
              <a:ext cx="120535" cy="84667"/>
            </a:xfrm>
            <a:prstGeom prst="triangle">
              <a:avLst/>
            </a:prstGeom>
            <a:ln w="19050" cmpd="sng">
              <a:solidFill>
                <a:schemeClr val="tx1"/>
              </a:solidFill>
              <a:tailEnd type="arrow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US" sz="1600" dirty="0" smtClean="0"/>
            </a:p>
          </p:txBody>
        </p:sp>
        <p:cxnSp>
          <p:nvCxnSpPr>
            <p:cNvPr id="77" name="Straight Arrow Connector 76"/>
            <p:cNvCxnSpPr/>
            <p:nvPr/>
          </p:nvCxnSpPr>
          <p:spPr bwMode="auto">
            <a:xfrm>
              <a:off x="5031970" y="2133600"/>
              <a:ext cx="30133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59" name="Straight Arrow Connector 58"/>
            <p:cNvCxnSpPr/>
            <p:nvPr/>
          </p:nvCxnSpPr>
          <p:spPr bwMode="auto">
            <a:xfrm>
              <a:off x="1295400" y="2133600"/>
              <a:ext cx="249038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78" name="Group 77"/>
          <p:cNvGrpSpPr/>
          <p:nvPr/>
        </p:nvGrpSpPr>
        <p:grpSpPr>
          <a:xfrm>
            <a:off x="1295400" y="2743200"/>
            <a:ext cx="6629400" cy="762000"/>
            <a:chOff x="457201" y="2819400"/>
            <a:chExt cx="8381999" cy="1371600"/>
          </a:xfrm>
        </p:grpSpPr>
        <p:grpSp>
          <p:nvGrpSpPr>
            <p:cNvPr id="79" name="Group 78"/>
            <p:cNvGrpSpPr/>
            <p:nvPr/>
          </p:nvGrpSpPr>
          <p:grpSpPr>
            <a:xfrm>
              <a:off x="762000" y="2819400"/>
              <a:ext cx="7696200" cy="1371600"/>
              <a:chOff x="1219200" y="2819400"/>
              <a:chExt cx="7696200" cy="1371600"/>
            </a:xfrm>
          </p:grpSpPr>
          <p:sp>
            <p:nvSpPr>
              <p:cNvPr id="82" name="Rectangle 81"/>
              <p:cNvSpPr/>
              <p:nvPr/>
            </p:nvSpPr>
            <p:spPr>
              <a:xfrm>
                <a:off x="19050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F</a:t>
                </a:r>
              </a:p>
            </p:txBody>
          </p:sp>
          <p:sp>
            <p:nvSpPr>
              <p:cNvPr id="83" name="Rectangle 82"/>
              <p:cNvSpPr/>
              <p:nvPr/>
            </p:nvSpPr>
            <p:spPr>
              <a:xfrm>
                <a:off x="43434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G</a:t>
                </a:r>
              </a:p>
            </p:txBody>
          </p:sp>
          <p:sp>
            <p:nvSpPr>
              <p:cNvPr id="84" name="Rectangle 83"/>
              <p:cNvSpPr/>
              <p:nvPr/>
            </p:nvSpPr>
            <p:spPr>
              <a:xfrm>
                <a:off x="67818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H</a:t>
                </a:r>
              </a:p>
            </p:txBody>
          </p:sp>
          <p:sp>
            <p:nvSpPr>
              <p:cNvPr id="85" name="Rectangle 84"/>
              <p:cNvSpPr/>
              <p:nvPr/>
            </p:nvSpPr>
            <p:spPr>
              <a:xfrm>
                <a:off x="1219200" y="3048000"/>
                <a:ext cx="304800" cy="914400"/>
              </a:xfrm>
              <a:prstGeom prst="rect">
                <a:avLst/>
              </a:prstGeom>
              <a:solidFill>
                <a:schemeClr val="accent2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cxnSp>
            <p:nvCxnSpPr>
              <p:cNvPr id="86" name="Straight Arrow Connector 85"/>
              <p:cNvCxnSpPr/>
              <p:nvPr/>
            </p:nvCxnSpPr>
            <p:spPr bwMode="auto">
              <a:xfrm>
                <a:off x="15240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7" name="Straight Arrow Connector 86"/>
              <p:cNvCxnSpPr>
                <a:endCxn id="83" idx="1"/>
              </p:cNvCxnSpPr>
              <p:nvPr/>
            </p:nvCxnSpPr>
            <p:spPr bwMode="auto">
              <a:xfrm>
                <a:off x="38862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88" name="Straight Arrow Connector 87"/>
              <p:cNvCxnSpPr/>
              <p:nvPr/>
            </p:nvCxnSpPr>
            <p:spPr bwMode="auto">
              <a:xfrm>
                <a:off x="8077200" y="3505200"/>
                <a:ext cx="5334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89" name="Rectangle 88"/>
              <p:cNvSpPr/>
              <p:nvPr/>
            </p:nvSpPr>
            <p:spPr>
              <a:xfrm>
                <a:off x="8610600" y="3048000"/>
                <a:ext cx="304800" cy="9144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90" name="Isosceles Triangle 89"/>
              <p:cNvSpPr/>
              <p:nvPr/>
            </p:nvSpPr>
            <p:spPr>
              <a:xfrm>
                <a:off x="12954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91" name="Isosceles Triangle 90"/>
              <p:cNvSpPr/>
              <p:nvPr/>
            </p:nvSpPr>
            <p:spPr>
              <a:xfrm>
                <a:off x="86868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92" name="Rectangle 91"/>
              <p:cNvSpPr/>
              <p:nvPr/>
            </p:nvSpPr>
            <p:spPr>
              <a:xfrm>
                <a:off x="3581400" y="3048000"/>
                <a:ext cx="304800" cy="9144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93" name="Isosceles Triangle 92"/>
              <p:cNvSpPr/>
              <p:nvPr/>
            </p:nvSpPr>
            <p:spPr>
              <a:xfrm>
                <a:off x="36576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94" name="Straight Arrow Connector 93"/>
              <p:cNvCxnSpPr>
                <a:stCxn id="82" idx="3"/>
              </p:cNvCxnSpPr>
              <p:nvPr/>
            </p:nvCxnSpPr>
            <p:spPr bwMode="auto">
              <a:xfrm>
                <a:off x="32004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95" name="Straight Arrow Connector 94"/>
              <p:cNvCxnSpPr/>
              <p:nvPr/>
            </p:nvCxnSpPr>
            <p:spPr bwMode="auto">
              <a:xfrm>
                <a:off x="63246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96" name="Rectangle 95"/>
              <p:cNvSpPr/>
              <p:nvPr/>
            </p:nvSpPr>
            <p:spPr>
              <a:xfrm>
                <a:off x="6019800" y="3048000"/>
                <a:ext cx="304800" cy="9144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97" name="Isosceles Triangle 96"/>
              <p:cNvSpPr/>
              <p:nvPr/>
            </p:nvSpPr>
            <p:spPr>
              <a:xfrm>
                <a:off x="60960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98" name="Straight Arrow Connector 97"/>
              <p:cNvCxnSpPr/>
              <p:nvPr/>
            </p:nvCxnSpPr>
            <p:spPr bwMode="auto">
              <a:xfrm>
                <a:off x="56388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80" name="Straight Arrow Connector 79"/>
            <p:cNvCxnSpPr/>
            <p:nvPr/>
          </p:nvCxnSpPr>
          <p:spPr bwMode="auto">
            <a:xfrm>
              <a:off x="457201" y="3505200"/>
              <a:ext cx="31487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81" name="Straight Arrow Connector 80"/>
            <p:cNvCxnSpPr/>
            <p:nvPr/>
          </p:nvCxnSpPr>
          <p:spPr bwMode="auto">
            <a:xfrm>
              <a:off x="8458200" y="3505200"/>
              <a:ext cx="38100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grpSp>
        <p:nvGrpSpPr>
          <p:cNvPr id="99" name="Group 98"/>
          <p:cNvGrpSpPr/>
          <p:nvPr/>
        </p:nvGrpSpPr>
        <p:grpSpPr>
          <a:xfrm>
            <a:off x="1295400" y="3657600"/>
            <a:ext cx="6629400" cy="762000"/>
            <a:chOff x="457201" y="2819400"/>
            <a:chExt cx="8381999" cy="1371600"/>
          </a:xfrm>
        </p:grpSpPr>
        <p:grpSp>
          <p:nvGrpSpPr>
            <p:cNvPr id="100" name="Group 99"/>
            <p:cNvGrpSpPr/>
            <p:nvPr/>
          </p:nvGrpSpPr>
          <p:grpSpPr>
            <a:xfrm>
              <a:off x="762000" y="2819400"/>
              <a:ext cx="7696200" cy="1371600"/>
              <a:chOff x="1219200" y="2819400"/>
              <a:chExt cx="7696200" cy="1371600"/>
            </a:xfrm>
          </p:grpSpPr>
          <p:sp>
            <p:nvSpPr>
              <p:cNvPr id="103" name="Rectangle 102"/>
              <p:cNvSpPr/>
              <p:nvPr/>
            </p:nvSpPr>
            <p:spPr>
              <a:xfrm>
                <a:off x="19050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>
                    <a:solidFill>
                      <a:srgbClr val="000000"/>
                    </a:solidFill>
                  </a:rPr>
                  <a:t>F</a:t>
                </a:r>
              </a:p>
            </p:txBody>
          </p:sp>
          <p:sp>
            <p:nvSpPr>
              <p:cNvPr id="104" name="Rectangle 103"/>
              <p:cNvSpPr/>
              <p:nvPr/>
            </p:nvSpPr>
            <p:spPr>
              <a:xfrm>
                <a:off x="43434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G</a:t>
                </a:r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6781800" y="2819400"/>
                <a:ext cx="1295400" cy="13716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r>
                  <a:rPr lang="en-US" sz="1600" dirty="0" smtClean="0"/>
                  <a:t>H</a:t>
                </a:r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1219200" y="3048000"/>
                <a:ext cx="304800" cy="914400"/>
              </a:xfrm>
              <a:prstGeom prst="rect">
                <a:avLst/>
              </a:prstGeom>
              <a:solidFill>
                <a:schemeClr val="accent3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cxnSp>
            <p:nvCxnSpPr>
              <p:cNvPr id="107" name="Straight Arrow Connector 106"/>
              <p:cNvCxnSpPr/>
              <p:nvPr/>
            </p:nvCxnSpPr>
            <p:spPr bwMode="auto">
              <a:xfrm>
                <a:off x="15240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8" name="Straight Arrow Connector 107"/>
              <p:cNvCxnSpPr>
                <a:endCxn id="104" idx="1"/>
              </p:cNvCxnSpPr>
              <p:nvPr/>
            </p:nvCxnSpPr>
            <p:spPr bwMode="auto">
              <a:xfrm>
                <a:off x="38862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09" name="Straight Arrow Connector 108"/>
              <p:cNvCxnSpPr/>
              <p:nvPr/>
            </p:nvCxnSpPr>
            <p:spPr bwMode="auto">
              <a:xfrm>
                <a:off x="8077200" y="3505200"/>
                <a:ext cx="5334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0" name="Rectangle 109"/>
              <p:cNvSpPr/>
              <p:nvPr/>
            </p:nvSpPr>
            <p:spPr>
              <a:xfrm>
                <a:off x="8610600" y="3048000"/>
                <a:ext cx="304800" cy="914400"/>
              </a:xfrm>
              <a:prstGeom prst="rect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11" name="Isosceles Triangle 110"/>
              <p:cNvSpPr/>
              <p:nvPr/>
            </p:nvSpPr>
            <p:spPr>
              <a:xfrm>
                <a:off x="12954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112" name="Isosceles Triangle 111"/>
              <p:cNvSpPr/>
              <p:nvPr/>
            </p:nvSpPr>
            <p:spPr>
              <a:xfrm>
                <a:off x="86868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sp>
            <p:nvSpPr>
              <p:cNvPr id="113" name="Rectangle 112"/>
              <p:cNvSpPr/>
              <p:nvPr/>
            </p:nvSpPr>
            <p:spPr>
              <a:xfrm>
                <a:off x="3581400" y="3048000"/>
                <a:ext cx="304800" cy="914400"/>
              </a:xfrm>
              <a:prstGeom prst="rect">
                <a:avLst/>
              </a:prstGeom>
              <a:solidFill>
                <a:schemeClr val="accent2"/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14" name="Isosceles Triangle 113"/>
              <p:cNvSpPr/>
              <p:nvPr/>
            </p:nvSpPr>
            <p:spPr>
              <a:xfrm>
                <a:off x="36576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115" name="Straight Arrow Connector 114"/>
              <p:cNvCxnSpPr>
                <a:stCxn id="103" idx="3"/>
              </p:cNvCxnSpPr>
              <p:nvPr/>
            </p:nvCxnSpPr>
            <p:spPr bwMode="auto">
              <a:xfrm>
                <a:off x="32004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cxnSp>
            <p:nvCxnSpPr>
              <p:cNvPr id="116" name="Straight Arrow Connector 115"/>
              <p:cNvCxnSpPr/>
              <p:nvPr/>
            </p:nvCxnSpPr>
            <p:spPr bwMode="auto">
              <a:xfrm>
                <a:off x="6324600" y="3505200"/>
                <a:ext cx="4572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  <p:sp>
            <p:nvSpPr>
              <p:cNvPr id="117" name="Rectangle 116"/>
              <p:cNvSpPr/>
              <p:nvPr/>
            </p:nvSpPr>
            <p:spPr>
              <a:xfrm>
                <a:off x="6019800" y="3048000"/>
                <a:ext cx="304800" cy="914400"/>
              </a:xfrm>
              <a:prstGeom prst="rect">
                <a:avLst/>
              </a:prstGeom>
              <a:solidFill>
                <a:schemeClr val="accent1">
                  <a:lumMod val="40000"/>
                  <a:lumOff val="60000"/>
                </a:schemeClr>
              </a:solidFill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n-US" sz="1600" dirty="0"/>
              </a:p>
            </p:txBody>
          </p:sp>
          <p:sp>
            <p:nvSpPr>
              <p:cNvPr id="118" name="Isosceles Triangle 117"/>
              <p:cNvSpPr/>
              <p:nvPr/>
            </p:nvSpPr>
            <p:spPr>
              <a:xfrm>
                <a:off x="6096000" y="3810000"/>
                <a:ext cx="152400" cy="152400"/>
              </a:xfrm>
              <a:prstGeom prst="triangle">
                <a:avLst/>
              </a:prstGeom>
              <a:ln w="19050" cmpd="sng">
                <a:solidFill>
                  <a:schemeClr val="tx1"/>
                </a:solidFill>
                <a:tailEnd type="arrow"/>
              </a:ln>
              <a:effectLst/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en-US" sz="1600" dirty="0" smtClean="0"/>
              </a:p>
            </p:txBody>
          </p:sp>
          <p:cxnSp>
            <p:nvCxnSpPr>
              <p:cNvPr id="119" name="Straight Arrow Connector 118"/>
              <p:cNvCxnSpPr/>
              <p:nvPr/>
            </p:nvCxnSpPr>
            <p:spPr bwMode="auto">
              <a:xfrm>
                <a:off x="5638800" y="3505200"/>
                <a:ext cx="381000" cy="0"/>
              </a:xfrm>
              <a:prstGeom prst="straightConnector1">
                <a:avLst/>
              </a:prstGeom>
              <a:noFill/>
              <a:ln w="19050" cmpd="sng">
                <a:solidFill>
                  <a:srgbClr val="000000"/>
                </a:solidFill>
                <a:round/>
                <a:headEnd/>
                <a:tailEnd type="arrow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01" name="Straight Arrow Connector 100"/>
            <p:cNvCxnSpPr/>
            <p:nvPr/>
          </p:nvCxnSpPr>
          <p:spPr bwMode="auto">
            <a:xfrm>
              <a:off x="457201" y="3505200"/>
              <a:ext cx="314876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02" name="Straight Arrow Connector 101"/>
            <p:cNvCxnSpPr/>
            <p:nvPr/>
          </p:nvCxnSpPr>
          <p:spPr bwMode="auto">
            <a:xfrm>
              <a:off x="8458200" y="3505200"/>
              <a:ext cx="381000" cy="0"/>
            </a:xfrm>
            <a:prstGeom prst="straightConnector1">
              <a:avLst/>
            </a:prstGeom>
            <a:noFill/>
            <a:ln w="19050" cmpd="sng">
              <a:solidFill>
                <a:srgbClr val="000000"/>
              </a:solidFill>
              <a:round/>
              <a:headEnd/>
              <a:tailEnd type="arrow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cxnSp>
        <p:nvCxnSpPr>
          <p:cNvPr id="11" name="Straight Arrow Connector 10"/>
          <p:cNvCxnSpPr/>
          <p:nvPr/>
        </p:nvCxnSpPr>
        <p:spPr>
          <a:xfrm>
            <a:off x="609600" y="2057400"/>
            <a:ext cx="0" cy="3276600"/>
          </a:xfrm>
          <a:prstGeom prst="straightConnector1">
            <a:avLst/>
          </a:prstGeom>
          <a:ln w="38100" cmpd="sng">
            <a:solidFill>
              <a:schemeClr val="tx1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52400" y="1524000"/>
            <a:ext cx="82336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Time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37571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xmlns:p14="http://schemas.microsoft.com/office/powerpoint/2010/main" spd="slow"/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Pipelining in a Computer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Focus on pipelining of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instruction execution</a:t>
            </a:r>
          </a:p>
          <a:p>
            <a:pPr eaLnBrk="1" hangingPunct="1"/>
            <a:r>
              <a:rPr lang="en-CA" dirty="0">
                <a:latin typeface="Calibri" charset="0"/>
              </a:rPr>
              <a:t>Multistage </a:t>
            </a:r>
            <a:r>
              <a:rPr lang="en-CA" dirty="0" err="1">
                <a:latin typeface="Calibri" charset="0"/>
              </a:rPr>
              <a:t>datapath</a:t>
            </a:r>
            <a:r>
              <a:rPr lang="en-CA" dirty="0">
                <a:latin typeface="Calibri" charset="0"/>
              </a:rPr>
              <a:t> in Chapter 5 consists of: Fetch,  Decode,  </a:t>
            </a:r>
            <a:r>
              <a:rPr lang="en-CA" dirty="0" smtClean="0">
                <a:latin typeface="Calibri" charset="0"/>
              </a:rPr>
              <a:t>Execute,  </a:t>
            </a:r>
            <a:r>
              <a:rPr lang="en-CA" dirty="0">
                <a:latin typeface="Calibri" charset="0"/>
              </a:rPr>
              <a:t>Memory,  </a:t>
            </a:r>
            <a:r>
              <a:rPr lang="en-CA" dirty="0" smtClean="0">
                <a:latin typeface="Calibri" charset="0"/>
              </a:rPr>
              <a:t>Write Back</a:t>
            </a:r>
            <a:endParaRPr lang="en-CA" dirty="0">
              <a:latin typeface="Calibri" charset="0"/>
            </a:endParaRPr>
          </a:p>
          <a:p>
            <a:pPr eaLnBrk="1" hangingPunct="1"/>
            <a:r>
              <a:rPr lang="en-CA" dirty="0">
                <a:latin typeface="Calibri" charset="0"/>
              </a:rPr>
              <a:t>Instructions fetched &amp; executed one at a time with only one stage active in any cycle</a:t>
            </a:r>
          </a:p>
          <a:p>
            <a:pPr eaLnBrk="1" hangingPunct="1"/>
            <a:r>
              <a:rPr lang="en-CA" i="1" dirty="0">
                <a:latin typeface="Calibri" charset="0"/>
              </a:rPr>
              <a:t>With pipelining</a:t>
            </a:r>
            <a:r>
              <a:rPr lang="en-CA" dirty="0">
                <a:latin typeface="Calibri" charset="0"/>
              </a:rPr>
              <a:t>, multiple stages are active </a:t>
            </a:r>
            <a:r>
              <a:rPr lang="en-CA" dirty="0">
                <a:solidFill>
                  <a:srgbClr val="FF0000"/>
                </a:solidFill>
                <a:latin typeface="Calibri" charset="0"/>
              </a:rPr>
              <a:t>simultaneously </a:t>
            </a:r>
            <a:r>
              <a:rPr lang="en-CA" dirty="0">
                <a:latin typeface="Calibri" charset="0"/>
              </a:rPr>
              <a:t>for different instructions</a:t>
            </a:r>
          </a:p>
          <a:p>
            <a:pPr eaLnBrk="1" hangingPunct="1"/>
            <a:r>
              <a:rPr lang="en-CA" dirty="0">
                <a:latin typeface="Calibri" charset="0"/>
              </a:rPr>
              <a:t>Still 5 cycles to execute, but 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rat</a:t>
            </a:r>
            <a:r>
              <a:rPr lang="en-CA" i="1" dirty="0">
                <a:latin typeface="Calibri" charset="0"/>
              </a:rPr>
              <a:t>e</a:t>
            </a:r>
            <a:r>
              <a:rPr lang="en-CA" dirty="0">
                <a:latin typeface="Calibri" charset="0"/>
              </a:rPr>
              <a:t> is 1 per cycle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298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57CC44-C092-41E8-A092-604E81FF02E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4" name="Picture 1" descr="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74" y="2209801"/>
            <a:ext cx="9215726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048636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CA">
                <a:latin typeface="Calibri" charset="0"/>
              </a:rPr>
              <a:t>Pipeline Organization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CA" dirty="0">
                <a:latin typeface="Calibri" charset="0"/>
              </a:rPr>
              <a:t>Use program counter (PC) to fetch instructions</a:t>
            </a:r>
          </a:p>
          <a:p>
            <a:pPr eaLnBrk="1" hangingPunct="1"/>
            <a:r>
              <a:rPr lang="en-CA" dirty="0">
                <a:latin typeface="Calibri" charset="0"/>
              </a:rPr>
              <a:t>A new instruction enters pipeline every cycle</a:t>
            </a:r>
          </a:p>
          <a:p>
            <a:pPr eaLnBrk="1" hangingPunct="1"/>
            <a:r>
              <a:rPr lang="en-CA" dirty="0">
                <a:latin typeface="Calibri" charset="0"/>
              </a:rPr>
              <a:t>Carry along instruction-specific information as  instructions flow through the different stages</a:t>
            </a:r>
          </a:p>
          <a:p>
            <a:pPr eaLnBrk="1" hangingPunct="1"/>
            <a:r>
              <a:rPr lang="en-CA" dirty="0">
                <a:latin typeface="Calibri" charset="0"/>
              </a:rPr>
              <a:t>Use </a:t>
            </a:r>
            <a:r>
              <a:rPr lang="en-CA" i="1" dirty="0" err="1">
                <a:solidFill>
                  <a:srgbClr val="FF0000"/>
                </a:solidFill>
                <a:latin typeface="Calibri" charset="0"/>
              </a:rPr>
              <a:t>interstage</a:t>
            </a:r>
            <a:r>
              <a:rPr lang="en-CA" i="1" dirty="0">
                <a:solidFill>
                  <a:srgbClr val="FF0000"/>
                </a:solidFill>
                <a:latin typeface="Calibri" charset="0"/>
              </a:rPr>
              <a:t> buffers </a:t>
            </a:r>
            <a:r>
              <a:rPr lang="en-CA" dirty="0">
                <a:latin typeface="Calibri" charset="0"/>
              </a:rPr>
              <a:t>to hold this information</a:t>
            </a:r>
          </a:p>
          <a:p>
            <a:pPr eaLnBrk="1" hangingPunct="1"/>
            <a:r>
              <a:rPr lang="en-CA" dirty="0">
                <a:latin typeface="Calibri" charset="0"/>
              </a:rPr>
              <a:t>These buffers incorporate RA, RB, RM, RY, RZ, IR, and PC-Temp registers from Chapter 5</a:t>
            </a:r>
          </a:p>
          <a:p>
            <a:pPr eaLnBrk="1" hangingPunct="1"/>
            <a:r>
              <a:rPr lang="en-CA" dirty="0">
                <a:latin typeface="Calibri" charset="0"/>
              </a:rPr>
              <a:t>The buffers also hold control signal settings 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B87F03E-4105-4E1D-B5F9-E249E5F2AD8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1512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pter-2 - Assembler Intro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ＭＳ ゴシック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spDef>
      <a:spPr>
        <a:ln w="9525" cmpd="sng">
          <a:solidFill>
            <a:schemeClr val="tx1"/>
          </a:solidFill>
          <a:tailEnd type="arrow"/>
        </a:ln>
        <a:effectLst/>
      </a:spPr>
      <a:bodyPr rtlCol="0" anchor="ctr"/>
      <a:lstStyle>
        <a:defPPr algn="ctr">
          <a:defRPr/>
        </a:defPPr>
      </a:lstStyle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spDef>
    <a:lnDef>
      <a:spPr>
        <a:ln w="12700">
          <a:solidFill>
            <a:schemeClr val="tx1"/>
          </a:solidFill>
        </a:ln>
        <a:effectLst/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Chapter-2 - Assembler Intro.potx</Template>
  <TotalTime>4192</TotalTime>
  <Words>2148</Words>
  <Application>Microsoft Macintosh PowerPoint</Application>
  <PresentationFormat>On-screen Show (4:3)</PresentationFormat>
  <Paragraphs>504</Paragraphs>
  <Slides>47</Slides>
  <Notes>4</Notes>
  <HiddenSlides>4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9" baseType="lpstr">
      <vt:lpstr>Chapter-2 - Assembler Intro</vt:lpstr>
      <vt:lpstr>Equation</vt:lpstr>
      <vt:lpstr>CSCE 230, Fall 2013 Chapter 6: Pipelining </vt:lpstr>
      <vt:lpstr>Chapter Outline</vt:lpstr>
      <vt:lpstr>Pipelining</vt:lpstr>
      <vt:lpstr>Pipelining</vt:lpstr>
      <vt:lpstr>Basic Concept of Pipelining</vt:lpstr>
      <vt:lpstr>Recall: Pipelining allows overlapped computations</vt:lpstr>
      <vt:lpstr>Pipelining in a Computer</vt:lpstr>
      <vt:lpstr>PowerPoint Presentation</vt:lpstr>
      <vt:lpstr>Pipeline Organization</vt:lpstr>
      <vt:lpstr>PowerPoint Presentation</vt:lpstr>
      <vt:lpstr>PowerPoint Presentation</vt:lpstr>
      <vt:lpstr>PowerPoint Presentation</vt:lpstr>
      <vt:lpstr>Pipelining Issues</vt:lpstr>
      <vt:lpstr>Data Dependencies</vt:lpstr>
      <vt:lpstr>Stalling the Pipeline</vt:lpstr>
      <vt:lpstr>Details for Stalling the Pipeline</vt:lpstr>
      <vt:lpstr>Details for Stalling the Pipeline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Operand Forwarding</vt:lpstr>
      <vt:lpstr>Details for Operand Forwarding</vt:lpstr>
      <vt:lpstr>PowerPoint Presentation</vt:lpstr>
      <vt:lpstr>PowerPoint Presentation</vt:lpstr>
      <vt:lpstr>PowerPoint Presentation</vt:lpstr>
      <vt:lpstr>Software Handling of Dependencies</vt:lpstr>
      <vt:lpstr>PowerPoint Presentation</vt:lpstr>
      <vt:lpstr>Memory Delays</vt:lpstr>
      <vt:lpstr>PowerPoint Presentation</vt:lpstr>
      <vt:lpstr>Memory Delays</vt:lpstr>
      <vt:lpstr>A Code Schedule with Stalls</vt:lpstr>
      <vt:lpstr>Reordering Code to Avoid Stalls</vt:lpstr>
      <vt:lpstr>Performance Impact of Memory Delays – Cache Hit</vt:lpstr>
      <vt:lpstr>Performance Impact of Memory Delays – Cache Miss</vt:lpstr>
      <vt:lpstr>Parameters and Impact Equation</vt:lpstr>
      <vt:lpstr>Reading Assignment</vt:lpstr>
      <vt:lpstr>Branch Delays</vt:lpstr>
      <vt:lpstr>Unconditional Branches</vt:lpstr>
      <vt:lpstr>PowerPoint Presentation</vt:lpstr>
      <vt:lpstr>Reducing the Branch Penalty</vt:lpstr>
      <vt:lpstr>PowerPoint Presentation</vt:lpstr>
      <vt:lpstr>Conditional Branches</vt:lpstr>
      <vt:lpstr>The Branch Delay Slot</vt:lpstr>
      <vt:lpstr>The Branch Delay Slot</vt:lpstr>
      <vt:lpstr>PowerPoint Presentation</vt:lpstr>
    </vt:vector>
  </TitlesOfParts>
  <Company>University of Nebraska-Lincoln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Course Outline and Reading Assignments</dc:title>
  <dc:creator>seth</dc:creator>
  <cp:lastModifiedBy>Can Vuran</cp:lastModifiedBy>
  <cp:revision>234</cp:revision>
  <cp:lastPrinted>2011-09-27T21:06:43Z</cp:lastPrinted>
  <dcterms:created xsi:type="dcterms:W3CDTF">2010-01-12T15:19:45Z</dcterms:created>
  <dcterms:modified xsi:type="dcterms:W3CDTF">2013-08-27T15:44:20Z</dcterms:modified>
</cp:coreProperties>
</file>