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1" r:id="rId1"/>
  </p:sldMasterIdLst>
  <p:notesMasterIdLst>
    <p:notesMasterId r:id="rId49"/>
  </p:notesMasterIdLst>
  <p:handoutMasterIdLst>
    <p:handoutMasterId r:id="rId50"/>
  </p:handoutMasterIdLst>
  <p:sldIdLst>
    <p:sldId id="286" r:id="rId2"/>
    <p:sldId id="288" r:id="rId3"/>
    <p:sldId id="329" r:id="rId4"/>
    <p:sldId id="330" r:id="rId5"/>
    <p:sldId id="289" r:id="rId6"/>
    <p:sldId id="316" r:id="rId7"/>
    <p:sldId id="290" r:id="rId8"/>
    <p:sldId id="291" r:id="rId9"/>
    <p:sldId id="292" r:id="rId10"/>
    <p:sldId id="293" r:id="rId11"/>
    <p:sldId id="319" r:id="rId12"/>
    <p:sldId id="307" r:id="rId13"/>
    <p:sldId id="294" r:id="rId14"/>
    <p:sldId id="295" r:id="rId15"/>
    <p:sldId id="296" r:id="rId16"/>
    <p:sldId id="297" r:id="rId17"/>
    <p:sldId id="298" r:id="rId18"/>
    <p:sldId id="320" r:id="rId19"/>
    <p:sldId id="321" r:id="rId20"/>
    <p:sldId id="322" r:id="rId21"/>
    <p:sldId id="323" r:id="rId22"/>
    <p:sldId id="324" r:id="rId23"/>
    <p:sldId id="299" r:id="rId24"/>
    <p:sldId id="300" r:id="rId25"/>
    <p:sldId id="318" r:id="rId26"/>
    <p:sldId id="331" r:id="rId27"/>
    <p:sldId id="317" r:id="rId28"/>
    <p:sldId id="302" r:id="rId29"/>
    <p:sldId id="303" r:id="rId30"/>
    <p:sldId id="304" r:id="rId31"/>
    <p:sldId id="305" r:id="rId32"/>
    <p:sldId id="306" r:id="rId33"/>
    <p:sldId id="332" r:id="rId34"/>
    <p:sldId id="333" r:id="rId35"/>
    <p:sldId id="325" r:id="rId36"/>
    <p:sldId id="326" r:id="rId37"/>
    <p:sldId id="327" r:id="rId38"/>
    <p:sldId id="328" r:id="rId39"/>
    <p:sldId id="334" r:id="rId40"/>
    <p:sldId id="335" r:id="rId41"/>
    <p:sldId id="336" r:id="rId42"/>
    <p:sldId id="337" r:id="rId43"/>
    <p:sldId id="338" r:id="rId44"/>
    <p:sldId id="339" r:id="rId45"/>
    <p:sldId id="340" r:id="rId46"/>
    <p:sldId id="341" r:id="rId47"/>
    <p:sldId id="342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57EE34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88" autoAdjust="0"/>
    <p:restoredTop sz="94660" autoAdjust="0"/>
  </p:normalViewPr>
  <p:slideViewPr>
    <p:cSldViewPr>
      <p:cViewPr>
        <p:scale>
          <a:sx n="100" d="100"/>
          <a:sy n="100" d="100"/>
        </p:scale>
        <p:origin x="-1368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7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971B715-5D0B-4FB5-8639-C9211F453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519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C1C307-0275-410F-B6DB-E7F5197B9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28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305CE8-95DC-481C-9B87-F7EE429025D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Model 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C1C307-0275-410F-B6DB-E7F5197B926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64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1"/>
            <a:ext cx="2971800" cy="457200"/>
          </a:xfrm>
          <a:prstGeom prst="rect">
            <a:avLst/>
          </a:prstGeom>
          <a:ln/>
        </p:spPr>
        <p:txBody>
          <a:bodyPr lIns="91433" tIns="45716" rIns="91433" bIns="45716"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1"/>
            <a:ext cx="2971800" cy="457200"/>
          </a:xfrm>
          <a:prstGeom prst="rect">
            <a:avLst/>
          </a:prstGeom>
          <a:ln/>
        </p:spPr>
        <p:txBody>
          <a:bodyPr lIns="91433" tIns="45716" rIns="91433" bIns="45716"/>
          <a:lstStyle/>
          <a:p>
            <a:fld id="{B6546B6A-E2CE-42C9-903C-D618CED59A4F}" type="datetime3">
              <a:rPr lang="en-AU"/>
              <a:pPr/>
              <a:t>27 August 2013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  <a:ln/>
        </p:spPr>
        <p:txBody>
          <a:bodyPr lIns="91433" tIns="45716" rIns="91433" bIns="45716"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B6853-5658-4BCB-9137-165D16AE1FC3}" type="slidenum">
              <a:rPr lang="en-AU"/>
              <a:pPr/>
              <a:t>33</a:t>
            </a:fld>
            <a:endParaRPr lang="en-AU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1"/>
            <a:ext cx="2971800" cy="457200"/>
          </a:xfrm>
          <a:prstGeom prst="rect">
            <a:avLst/>
          </a:prstGeom>
          <a:ln/>
        </p:spPr>
        <p:txBody>
          <a:bodyPr lIns="91433" tIns="45716" rIns="91433" bIns="45716"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1"/>
            <a:ext cx="2971800" cy="457200"/>
          </a:xfrm>
          <a:prstGeom prst="rect">
            <a:avLst/>
          </a:prstGeom>
          <a:ln/>
        </p:spPr>
        <p:txBody>
          <a:bodyPr lIns="91433" tIns="45716" rIns="91433" bIns="45716"/>
          <a:lstStyle/>
          <a:p>
            <a:fld id="{B6546B6A-E2CE-42C9-903C-D618CED59A4F}" type="datetime3">
              <a:rPr lang="en-AU"/>
              <a:pPr/>
              <a:t>27 August 2013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  <a:ln/>
        </p:spPr>
        <p:txBody>
          <a:bodyPr lIns="91433" tIns="45716" rIns="91433" bIns="45716"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B6853-5658-4BCB-9137-165D16AE1FC3}" type="slidenum">
              <a:rPr lang="en-AU"/>
              <a:pPr/>
              <a:t>34</a:t>
            </a:fld>
            <a:endParaRPr lang="en-AU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170C5-DDE7-4AE5-80E8-9B3378CF0E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0A104-1CBA-47DD-8C3E-57E61629C9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2BDE4-BF5C-4859-BBC8-7B2AEED203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88D99-5C0C-4E82-B3A5-BE45B5D26A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DAC355-249A-485B-BFA3-3E4224A5D3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549B1F-AF97-4D52-A02B-427AFD2D15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7CC44-C092-41E8-A092-604E81FF02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63E5E76F-4251-45D3-8B3C-B563A85093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3716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7" y="6477000"/>
            <a:ext cx="4827003" cy="22860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A4C417F4-B224-4D2A-8947-F1991C3E04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CSCE 230, </a:t>
            </a:r>
            <a:r>
              <a:rPr lang="en-US" dirty="0" smtClean="0"/>
              <a:t>Fall </a:t>
            </a:r>
            <a:r>
              <a:rPr lang="en-US" dirty="0" smtClean="0"/>
              <a:t>2013</a:t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Chapter 6: Pipelining</a:t>
            </a:r>
            <a:r>
              <a:rPr lang="en-US" dirty="0">
                <a:solidFill>
                  <a:schemeClr val="tx1"/>
                </a:solidFill>
                <a:latin typeface="Calibri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Calibri" charset="0"/>
              </a:rPr>
            </a:b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86200"/>
            <a:ext cx="6400800" cy="1016000"/>
          </a:xfrm>
        </p:spPr>
        <p:txBody>
          <a:bodyPr/>
          <a:lstStyle/>
          <a:p>
            <a:pPr eaLnBrk="1" hangingPunct="1"/>
            <a:r>
              <a:rPr lang="en-US" dirty="0" smtClean="0"/>
              <a:t>Mehmet Can </a:t>
            </a:r>
            <a:r>
              <a:rPr lang="en-US" dirty="0" err="1" smtClean="0"/>
              <a:t>Vuran</a:t>
            </a:r>
            <a:r>
              <a:rPr lang="en-US" dirty="0" smtClean="0"/>
              <a:t>, Instructor</a:t>
            </a:r>
          </a:p>
          <a:p>
            <a:pPr eaLnBrk="1" hangingPunct="1"/>
            <a:r>
              <a:rPr lang="en-US" dirty="0" smtClean="0"/>
              <a:t>      University of Nebraska-Lincoln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3076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9708" y="4343400"/>
            <a:ext cx="314292" cy="31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81000" y="4648200"/>
            <a:ext cx="850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Acknowledgement: Overheads adapted from those provided by the authors of the textbook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 descr="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88913"/>
            <a:ext cx="4487862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7CC44-C092-41E8-A092-604E81FF02E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010400" y="304800"/>
            <a:ext cx="1099279" cy="5795665"/>
            <a:chOff x="7010400" y="304800"/>
            <a:chExt cx="1099279" cy="5795665"/>
          </a:xfrm>
        </p:grpSpPr>
        <p:sp>
          <p:nvSpPr>
            <p:cNvPr id="3" name="TextBox 2"/>
            <p:cNvSpPr txBox="1"/>
            <p:nvPr/>
          </p:nvSpPr>
          <p:spPr>
            <a:xfrm>
              <a:off x="7010400" y="304800"/>
              <a:ext cx="10992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Stage 1</a:t>
              </a:r>
              <a:endParaRPr lang="en-US" dirty="0">
                <a:solidFill>
                  <a:srgbClr val="3366FF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010400" y="1524000"/>
              <a:ext cx="10992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Stage 2</a:t>
              </a:r>
              <a:endParaRPr lang="en-US" dirty="0">
                <a:solidFill>
                  <a:srgbClr val="3366F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010400" y="2971800"/>
              <a:ext cx="10992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Stage 3</a:t>
              </a:r>
              <a:endParaRPr lang="en-US" dirty="0">
                <a:solidFill>
                  <a:srgbClr val="3366FF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10400" y="4419600"/>
              <a:ext cx="10992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Stage 4</a:t>
              </a:r>
              <a:endParaRPr lang="en-US" dirty="0">
                <a:solidFill>
                  <a:srgbClr val="3366FF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10400" y="5638800"/>
              <a:ext cx="10992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Stage 5</a:t>
              </a:r>
              <a:endParaRPr lang="en-US" dirty="0">
                <a:solidFill>
                  <a:srgbClr val="3366FF"/>
                </a:solidFill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3810000" y="2450495"/>
            <a:ext cx="0" cy="304800"/>
          </a:xfrm>
          <a:prstGeom prst="line">
            <a:avLst/>
          </a:prstGeom>
          <a:ln w="12700"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9997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36571" y="188913"/>
            <a:ext cx="1149048" cy="60937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Instruction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Fetch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15619" y="1052286"/>
            <a:ext cx="1403048" cy="27819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IR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75905" y="1620762"/>
            <a:ext cx="1129695" cy="58903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Instruction Decode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0" y="1600200"/>
            <a:ext cx="1115181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Register File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2467429"/>
            <a:ext cx="3962400" cy="30238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43200" y="3048000"/>
            <a:ext cx="1115181" cy="55638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ALU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3200" y="3882571"/>
            <a:ext cx="3962400" cy="29028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94819" y="5317066"/>
            <a:ext cx="3962400" cy="29028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19010" y="4449839"/>
            <a:ext cx="1115181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MEM Access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11" name="Straight Arrow Connector 10"/>
          <p:cNvCxnSpPr>
            <a:stCxn id="2" idx="2"/>
            <a:endCxn id="3" idx="0"/>
          </p:cNvCxnSpPr>
          <p:nvPr/>
        </p:nvCxnSpPr>
        <p:spPr>
          <a:xfrm>
            <a:off x="4711095" y="798286"/>
            <a:ext cx="6048" cy="254000"/>
          </a:xfrm>
          <a:prstGeom prst="straightConnector1">
            <a:avLst/>
          </a:prstGeom>
          <a:ln w="12700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6" idx="0"/>
          </p:cNvCxnSpPr>
          <p:nvPr/>
        </p:nvCxnSpPr>
        <p:spPr>
          <a:xfrm>
            <a:off x="4706256" y="1366762"/>
            <a:ext cx="18144" cy="1100667"/>
          </a:xfrm>
          <a:prstGeom prst="straightConnector1">
            <a:avLst/>
          </a:prstGeom>
          <a:ln w="12700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4" idx="1"/>
          </p:cNvCxnSpPr>
          <p:nvPr/>
        </p:nvCxnSpPr>
        <p:spPr>
          <a:xfrm>
            <a:off x="4706256" y="1898952"/>
            <a:ext cx="869649" cy="16329"/>
          </a:xfrm>
          <a:prstGeom prst="straightConnector1">
            <a:avLst/>
          </a:prstGeom>
          <a:ln w="12700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8" idx="0"/>
          </p:cNvCxnSpPr>
          <p:nvPr/>
        </p:nvCxnSpPr>
        <p:spPr>
          <a:xfrm>
            <a:off x="4724400" y="2781904"/>
            <a:ext cx="0" cy="1100667"/>
          </a:xfrm>
          <a:prstGeom prst="straightConnector1">
            <a:avLst/>
          </a:prstGeom>
          <a:ln w="12700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726819" y="4172857"/>
            <a:ext cx="0" cy="1100667"/>
          </a:xfrm>
          <a:prstGeom prst="straightConnector1">
            <a:avLst/>
          </a:prstGeom>
          <a:ln w="12700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137124" y="2781904"/>
            <a:ext cx="0" cy="1100667"/>
          </a:xfrm>
          <a:prstGeom prst="straightConnector1">
            <a:avLst/>
          </a:prstGeom>
          <a:ln w="12700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 flipH="1">
            <a:off x="6137124" y="2209800"/>
            <a:ext cx="3629" cy="257629"/>
          </a:xfrm>
          <a:prstGeom prst="straightConnector1">
            <a:avLst/>
          </a:prstGeom>
          <a:ln w="12700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272970" y="2766180"/>
            <a:ext cx="3629" cy="257629"/>
          </a:xfrm>
          <a:prstGeom prst="straightConnector1">
            <a:avLst/>
          </a:prstGeom>
          <a:ln w="12700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146578" y="3604381"/>
            <a:ext cx="3629" cy="257629"/>
          </a:xfrm>
          <a:prstGeom prst="straightConnector1">
            <a:avLst/>
          </a:prstGeom>
          <a:ln w="12700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165929" y="4188581"/>
            <a:ext cx="3629" cy="257629"/>
          </a:xfrm>
          <a:prstGeom prst="straightConnector1">
            <a:avLst/>
          </a:prstGeom>
          <a:ln w="12700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181653" y="5059437"/>
            <a:ext cx="3629" cy="257629"/>
          </a:xfrm>
          <a:prstGeom prst="straightConnector1">
            <a:avLst/>
          </a:prstGeom>
          <a:ln w="12700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276600" y="5638800"/>
            <a:ext cx="13908" cy="348342"/>
          </a:xfrm>
          <a:prstGeom prst="line">
            <a:avLst/>
          </a:prstGeom>
          <a:ln w="12700"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3285064" y="1366761"/>
            <a:ext cx="3629" cy="257629"/>
          </a:xfrm>
          <a:prstGeom prst="straightConnector1">
            <a:avLst/>
          </a:prstGeom>
          <a:ln w="12700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2268538" y="5987142"/>
            <a:ext cx="1021970" cy="0"/>
          </a:xfrm>
          <a:prstGeom prst="line">
            <a:avLst/>
          </a:prstGeom>
          <a:ln w="12700"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268538" y="1366762"/>
            <a:ext cx="0" cy="4620380"/>
          </a:xfrm>
          <a:prstGeom prst="line">
            <a:avLst/>
          </a:prstGeom>
          <a:ln w="12700"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68538" y="1366761"/>
            <a:ext cx="1009271" cy="0"/>
          </a:xfrm>
          <a:prstGeom prst="line">
            <a:avLst/>
          </a:prstGeom>
          <a:ln w="12700"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810000" y="2450495"/>
            <a:ext cx="0" cy="304800"/>
          </a:xfrm>
          <a:prstGeom prst="line">
            <a:avLst/>
          </a:prstGeom>
          <a:ln w="12700"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285064" y="2461380"/>
            <a:ext cx="0" cy="304800"/>
          </a:xfrm>
          <a:prstGeom prst="line">
            <a:avLst/>
          </a:prstGeom>
          <a:ln w="12700"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875010" y="2443295"/>
            <a:ext cx="415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RA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3378172" y="2443239"/>
            <a:ext cx="4154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RB</a:t>
            </a:r>
            <a:endParaRPr lang="en-US" sz="16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5280781" y="2455334"/>
            <a:ext cx="0" cy="304800"/>
          </a:xfrm>
          <a:prstGeom prst="line">
            <a:avLst/>
          </a:prstGeom>
          <a:ln w="12700"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783943" y="2465009"/>
            <a:ext cx="0" cy="304800"/>
          </a:xfrm>
          <a:prstGeom prst="line">
            <a:avLst/>
          </a:prstGeom>
          <a:ln w="12700"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287105" y="2465009"/>
            <a:ext cx="0" cy="304800"/>
          </a:xfrm>
          <a:prstGeom prst="line">
            <a:avLst/>
          </a:prstGeom>
          <a:ln w="12700"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306634" y="2430594"/>
            <a:ext cx="51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Ctl3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770801" y="2435432"/>
            <a:ext cx="51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Ctl4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6221789" y="2423337"/>
            <a:ext cx="51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Ctl5</a:t>
            </a:r>
            <a:endParaRPr lang="en-US" sz="16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3352799" y="3862010"/>
            <a:ext cx="0" cy="304800"/>
          </a:xfrm>
          <a:prstGeom prst="line">
            <a:avLst/>
          </a:prstGeom>
          <a:ln w="12700"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914639" y="3850027"/>
            <a:ext cx="3960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RY</a:t>
            </a:r>
            <a:endParaRPr lang="en-US" sz="1600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3802743" y="3859591"/>
            <a:ext cx="0" cy="304800"/>
          </a:xfrm>
          <a:prstGeom prst="line">
            <a:avLst/>
          </a:prstGeom>
          <a:ln w="12700"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273524" y="3864430"/>
            <a:ext cx="0" cy="304800"/>
          </a:xfrm>
          <a:prstGeom prst="line">
            <a:avLst/>
          </a:prstGeom>
          <a:ln w="12700"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776686" y="3874105"/>
            <a:ext cx="0" cy="304800"/>
          </a:xfrm>
          <a:prstGeom prst="line">
            <a:avLst/>
          </a:prstGeom>
          <a:ln w="12700"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279848" y="3874105"/>
            <a:ext cx="0" cy="304800"/>
          </a:xfrm>
          <a:prstGeom prst="line">
            <a:avLst/>
          </a:prstGeom>
          <a:ln w="12700"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367917" y="5292876"/>
            <a:ext cx="0" cy="304800"/>
          </a:xfrm>
          <a:prstGeom prst="line">
            <a:avLst/>
          </a:prstGeom>
          <a:ln w="12700"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817861" y="5290457"/>
            <a:ext cx="0" cy="304800"/>
          </a:xfrm>
          <a:prstGeom prst="line">
            <a:avLst/>
          </a:prstGeom>
          <a:ln w="12700"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288642" y="5295296"/>
            <a:ext cx="0" cy="304800"/>
          </a:xfrm>
          <a:prstGeom prst="line">
            <a:avLst/>
          </a:prstGeom>
          <a:ln w="12700"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791804" y="5304971"/>
            <a:ext cx="0" cy="304800"/>
          </a:xfrm>
          <a:prstGeom prst="line">
            <a:avLst/>
          </a:prstGeom>
          <a:ln w="12700"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294966" y="5304971"/>
            <a:ext cx="0" cy="304800"/>
          </a:xfrm>
          <a:prstGeom prst="line">
            <a:avLst/>
          </a:prstGeom>
          <a:ln w="12700"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861186" y="5273524"/>
            <a:ext cx="402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RZ</a:t>
            </a:r>
            <a:endParaRPr lang="en-US" sz="1600" dirty="0"/>
          </a:p>
        </p:txBody>
      </p:sp>
      <p:sp>
        <p:nvSpPr>
          <p:cNvPr id="61" name="TextBox 60"/>
          <p:cNvSpPr txBox="1"/>
          <p:nvPr/>
        </p:nvSpPr>
        <p:spPr>
          <a:xfrm>
            <a:off x="5740729" y="3850027"/>
            <a:ext cx="51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Ctl4</a:t>
            </a:r>
            <a:endParaRPr lang="en-US" sz="1600" dirty="0"/>
          </a:p>
        </p:txBody>
      </p:sp>
      <p:sp>
        <p:nvSpPr>
          <p:cNvPr id="62" name="TextBox 61"/>
          <p:cNvSpPr txBox="1"/>
          <p:nvPr/>
        </p:nvSpPr>
        <p:spPr>
          <a:xfrm>
            <a:off x="6191717" y="3837932"/>
            <a:ext cx="51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Ctl5</a:t>
            </a:r>
            <a:endParaRPr lang="en-US" sz="1600" dirty="0"/>
          </a:p>
        </p:txBody>
      </p:sp>
      <p:sp>
        <p:nvSpPr>
          <p:cNvPr id="63" name="TextBox 62"/>
          <p:cNvSpPr txBox="1"/>
          <p:nvPr/>
        </p:nvSpPr>
        <p:spPr>
          <a:xfrm>
            <a:off x="6221789" y="5280781"/>
            <a:ext cx="51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Ctl5</a:t>
            </a:r>
            <a:endParaRPr lang="en-US" sz="1600" dirty="0"/>
          </a:p>
        </p:txBody>
      </p:sp>
      <p:sp>
        <p:nvSpPr>
          <p:cNvPr id="64" name="Rectangle 63"/>
          <p:cNvSpPr/>
          <p:nvPr/>
        </p:nvSpPr>
        <p:spPr>
          <a:xfrm>
            <a:off x="3367917" y="3870476"/>
            <a:ext cx="425753" cy="30601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273524" y="3882571"/>
            <a:ext cx="497277" cy="290286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294539" y="5317067"/>
            <a:ext cx="497277" cy="290286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786939" y="5317066"/>
            <a:ext cx="497277" cy="290286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389085" y="5304972"/>
            <a:ext cx="425753" cy="30601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3066159" y="2201333"/>
            <a:ext cx="465668" cy="266096"/>
            <a:chOff x="3066159" y="2201333"/>
            <a:chExt cx="465668" cy="266096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3066159" y="2315633"/>
              <a:ext cx="1" cy="151796"/>
            </a:xfrm>
            <a:prstGeom prst="straightConnector1">
              <a:avLst/>
            </a:prstGeom>
            <a:ln w="12700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3531826" y="2315633"/>
              <a:ext cx="1" cy="151796"/>
            </a:xfrm>
            <a:prstGeom prst="straightConnector1">
              <a:avLst/>
            </a:prstGeom>
            <a:ln w="12700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3066159" y="2315633"/>
              <a:ext cx="465667" cy="0"/>
            </a:xfrm>
            <a:prstGeom prst="line">
              <a:avLst/>
            </a:prstGeom>
            <a:ln w="12700">
              <a:solidFill>
                <a:srgbClr val="000000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3310701" y="2201333"/>
              <a:ext cx="0" cy="114300"/>
            </a:xfrm>
            <a:prstGeom prst="line">
              <a:avLst/>
            </a:prstGeom>
            <a:ln w="12700">
              <a:solidFill>
                <a:srgbClr val="000000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7010400" y="304800"/>
            <a:ext cx="1099279" cy="5795665"/>
            <a:chOff x="7010400" y="304800"/>
            <a:chExt cx="1099279" cy="5795665"/>
          </a:xfrm>
        </p:grpSpPr>
        <p:sp>
          <p:nvSpPr>
            <p:cNvPr id="71" name="TextBox 70"/>
            <p:cNvSpPr txBox="1"/>
            <p:nvPr/>
          </p:nvSpPr>
          <p:spPr>
            <a:xfrm>
              <a:off x="7010400" y="304800"/>
              <a:ext cx="10992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Stage 1</a:t>
              </a:r>
              <a:endParaRPr lang="en-US" dirty="0">
                <a:solidFill>
                  <a:srgbClr val="3366FF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010400" y="1524000"/>
              <a:ext cx="10992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Stage 2</a:t>
              </a:r>
              <a:endParaRPr lang="en-US" dirty="0">
                <a:solidFill>
                  <a:srgbClr val="3366FF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010400" y="2971800"/>
              <a:ext cx="10992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Stage 3</a:t>
              </a:r>
              <a:endParaRPr lang="en-US" dirty="0">
                <a:solidFill>
                  <a:srgbClr val="3366FF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010400" y="4419600"/>
              <a:ext cx="10992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Stage 4</a:t>
              </a:r>
              <a:endParaRPr lang="en-US" dirty="0">
                <a:solidFill>
                  <a:srgbClr val="3366FF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010400" y="5638800"/>
              <a:ext cx="10992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3366FF"/>
                  </a:solidFill>
                </a:rPr>
                <a:t>Stage 5</a:t>
              </a:r>
              <a:endParaRPr lang="en-US" dirty="0">
                <a:solidFill>
                  <a:srgbClr val="3366FF"/>
                </a:solidFill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33400" y="304800"/>
            <a:ext cx="2624987" cy="830997"/>
          </a:xfrm>
          <a:prstGeom prst="rect">
            <a:avLst/>
          </a:prstGeom>
          <a:solidFill>
            <a:srgbClr val="D9D9D9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Adapting Chapter 5</a:t>
            </a:r>
          </a:p>
          <a:p>
            <a:pPr algn="ctr"/>
            <a:r>
              <a:rPr lang="en-US" dirty="0" smtClean="0"/>
              <a:t>Design to Pipeline</a:t>
            </a:r>
            <a:endParaRPr lang="en-US" dirty="0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6172200" y="4191000"/>
            <a:ext cx="0" cy="1100667"/>
          </a:xfrm>
          <a:prstGeom prst="straightConnector1">
            <a:avLst/>
          </a:prstGeom>
          <a:ln w="12700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508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2400" y="152400"/>
            <a:ext cx="2363898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Specific Example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268538" y="182859"/>
            <a:ext cx="4467134" cy="6106658"/>
            <a:chOff x="2268538" y="182859"/>
            <a:chExt cx="4467134" cy="6106658"/>
          </a:xfrm>
        </p:grpSpPr>
        <p:grpSp>
          <p:nvGrpSpPr>
            <p:cNvPr id="17" name="Group 16"/>
            <p:cNvGrpSpPr/>
            <p:nvPr/>
          </p:nvGrpSpPr>
          <p:grpSpPr>
            <a:xfrm>
              <a:off x="2268538" y="182859"/>
              <a:ext cx="4467134" cy="6106658"/>
              <a:chOff x="2268538" y="182859"/>
              <a:chExt cx="4467134" cy="6106658"/>
            </a:xfrm>
          </p:grpSpPr>
          <p:grpSp>
            <p:nvGrpSpPr>
              <p:cNvPr id="63" name="Group 62"/>
              <p:cNvGrpSpPr/>
              <p:nvPr/>
            </p:nvGrpSpPr>
            <p:grpSpPr>
              <a:xfrm>
                <a:off x="2268538" y="182859"/>
                <a:ext cx="4467134" cy="6106658"/>
                <a:chOff x="2268538" y="182859"/>
                <a:chExt cx="4467134" cy="6106658"/>
              </a:xfrm>
            </p:grpSpPr>
            <p:sp>
              <p:nvSpPr>
                <p:cNvPr id="65" name="Rectangle 64"/>
                <p:cNvSpPr/>
                <p:nvPr/>
              </p:nvSpPr>
              <p:spPr>
                <a:xfrm>
                  <a:off x="4136571" y="491288"/>
                  <a:ext cx="1149048" cy="609373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Instruction</a:t>
                  </a:r>
                </a:p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Fetch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4015619" y="1354661"/>
                  <a:ext cx="1403048" cy="27819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5423505" y="1923137"/>
                  <a:ext cx="1129695" cy="589038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</a:rPr>
                    <a:t>Instruction Decode</a:t>
                  </a:r>
                  <a:endParaRPr lang="en-US" sz="16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2743200" y="1902575"/>
                  <a:ext cx="1115181" cy="6096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</a:rPr>
                    <a:t>Register File</a:t>
                  </a:r>
                  <a:endParaRPr lang="en-US" sz="16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" name="Rectangle 70"/>
                <p:cNvSpPr/>
                <p:nvPr/>
              </p:nvSpPr>
              <p:spPr>
                <a:xfrm>
                  <a:off x="2743200" y="2769804"/>
                  <a:ext cx="3962400" cy="30238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2743200" y="3350375"/>
                  <a:ext cx="1115181" cy="556381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chemeClr val="tx1"/>
                      </a:solidFill>
                    </a:rPr>
                    <a:t>ALU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2743200" y="4184946"/>
                  <a:ext cx="3962400" cy="29028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2694819" y="5619441"/>
                  <a:ext cx="3962400" cy="29028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2719010" y="4752214"/>
                  <a:ext cx="1115181" cy="6096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</a:rPr>
                    <a:t>MEM access</a:t>
                  </a:r>
                  <a:endParaRPr lang="en-US" sz="1600" dirty="0">
                    <a:solidFill>
                      <a:srgbClr val="000000"/>
                    </a:solidFill>
                  </a:endParaRPr>
                </a:p>
              </p:txBody>
            </p:sp>
            <p:cxnSp>
              <p:nvCxnSpPr>
                <p:cNvPr id="81" name="Straight Arrow Connector 80"/>
                <p:cNvCxnSpPr>
                  <a:stCxn id="65" idx="2"/>
                  <a:endCxn id="66" idx="0"/>
                </p:cNvCxnSpPr>
                <p:nvPr/>
              </p:nvCxnSpPr>
              <p:spPr>
                <a:xfrm>
                  <a:off x="4711095" y="1100661"/>
                  <a:ext cx="6048" cy="254000"/>
                </a:xfrm>
                <a:prstGeom prst="straightConnector1">
                  <a:avLst/>
                </a:prstGeom>
                <a:ln w="12700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Arrow Connector 83"/>
                <p:cNvCxnSpPr>
                  <a:endCxn id="71" idx="0"/>
                </p:cNvCxnSpPr>
                <p:nvPr/>
              </p:nvCxnSpPr>
              <p:spPr>
                <a:xfrm>
                  <a:off x="4706256" y="1669137"/>
                  <a:ext cx="18144" cy="1100667"/>
                </a:xfrm>
                <a:prstGeom prst="straightConnector1">
                  <a:avLst/>
                </a:prstGeom>
                <a:ln w="12700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Arrow Connector 86"/>
                <p:cNvCxnSpPr>
                  <a:endCxn id="68" idx="1"/>
                </p:cNvCxnSpPr>
                <p:nvPr/>
              </p:nvCxnSpPr>
              <p:spPr>
                <a:xfrm>
                  <a:off x="4699000" y="2217656"/>
                  <a:ext cx="724505" cy="0"/>
                </a:xfrm>
                <a:prstGeom prst="straightConnector1">
                  <a:avLst/>
                </a:prstGeom>
                <a:ln w="12700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Arrow Connector 87"/>
                <p:cNvCxnSpPr>
                  <a:endCxn id="76" idx="0"/>
                </p:cNvCxnSpPr>
                <p:nvPr/>
              </p:nvCxnSpPr>
              <p:spPr>
                <a:xfrm>
                  <a:off x="4724400" y="3084279"/>
                  <a:ext cx="0" cy="1100667"/>
                </a:xfrm>
                <a:prstGeom prst="straightConnector1">
                  <a:avLst/>
                </a:prstGeom>
                <a:ln w="12700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Arrow Connector 88"/>
                <p:cNvCxnSpPr/>
                <p:nvPr/>
              </p:nvCxnSpPr>
              <p:spPr>
                <a:xfrm>
                  <a:off x="4726819" y="4475232"/>
                  <a:ext cx="0" cy="1100667"/>
                </a:xfrm>
                <a:prstGeom prst="straightConnector1">
                  <a:avLst/>
                </a:prstGeom>
                <a:ln w="12700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Arrow Connector 89"/>
                <p:cNvCxnSpPr/>
                <p:nvPr/>
              </p:nvCxnSpPr>
              <p:spPr>
                <a:xfrm>
                  <a:off x="6137124" y="3084279"/>
                  <a:ext cx="0" cy="1100667"/>
                </a:xfrm>
                <a:prstGeom prst="straightConnector1">
                  <a:avLst/>
                </a:prstGeom>
                <a:ln w="12700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Arrow Connector 90"/>
                <p:cNvCxnSpPr>
                  <a:stCxn id="68" idx="2"/>
                </p:cNvCxnSpPr>
                <p:nvPr/>
              </p:nvCxnSpPr>
              <p:spPr>
                <a:xfrm>
                  <a:off x="5988353" y="2512175"/>
                  <a:ext cx="0" cy="154825"/>
                </a:xfrm>
                <a:prstGeom prst="straightConnector1">
                  <a:avLst/>
                </a:prstGeom>
                <a:ln w="12700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Arrow Connector 93"/>
                <p:cNvCxnSpPr/>
                <p:nvPr/>
              </p:nvCxnSpPr>
              <p:spPr>
                <a:xfrm flipH="1">
                  <a:off x="3272970" y="3068555"/>
                  <a:ext cx="3629" cy="257629"/>
                </a:xfrm>
                <a:prstGeom prst="straightConnector1">
                  <a:avLst/>
                </a:prstGeom>
                <a:ln w="12700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Arrow Connector 95"/>
                <p:cNvCxnSpPr/>
                <p:nvPr/>
              </p:nvCxnSpPr>
              <p:spPr>
                <a:xfrm flipH="1">
                  <a:off x="3146578" y="3906756"/>
                  <a:ext cx="3629" cy="257629"/>
                </a:xfrm>
                <a:prstGeom prst="straightConnector1">
                  <a:avLst/>
                </a:prstGeom>
                <a:ln w="12700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Arrow Connector 97"/>
                <p:cNvCxnSpPr/>
                <p:nvPr/>
              </p:nvCxnSpPr>
              <p:spPr>
                <a:xfrm flipH="1">
                  <a:off x="3165929" y="4490956"/>
                  <a:ext cx="3629" cy="257629"/>
                </a:xfrm>
                <a:prstGeom prst="straightConnector1">
                  <a:avLst/>
                </a:prstGeom>
                <a:ln w="12700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Arrow Connector 99"/>
                <p:cNvCxnSpPr/>
                <p:nvPr/>
              </p:nvCxnSpPr>
              <p:spPr>
                <a:xfrm flipH="1">
                  <a:off x="3181653" y="5361812"/>
                  <a:ext cx="3629" cy="257629"/>
                </a:xfrm>
                <a:prstGeom prst="straightConnector1">
                  <a:avLst/>
                </a:prstGeom>
                <a:ln w="12700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3272970" y="5933917"/>
                  <a:ext cx="17538" cy="35560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Arrow Connector 102"/>
                <p:cNvCxnSpPr/>
                <p:nvPr/>
              </p:nvCxnSpPr>
              <p:spPr>
                <a:xfrm flipH="1">
                  <a:off x="3285064" y="1669136"/>
                  <a:ext cx="3629" cy="257629"/>
                </a:xfrm>
                <a:prstGeom prst="straightConnector1">
                  <a:avLst/>
                </a:prstGeom>
                <a:ln w="12700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flipH="1">
                  <a:off x="2268538" y="6289517"/>
                  <a:ext cx="1021970" cy="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 flipV="1">
                  <a:off x="2268538" y="1669137"/>
                  <a:ext cx="0" cy="462038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2268538" y="1669136"/>
                  <a:ext cx="1009271" cy="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3810000" y="2752870"/>
                  <a:ext cx="0" cy="30480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3285064" y="2763755"/>
                  <a:ext cx="0" cy="30480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9" name="TextBox 108"/>
                <p:cNvSpPr txBox="1"/>
                <p:nvPr/>
              </p:nvSpPr>
              <p:spPr>
                <a:xfrm>
                  <a:off x="2875010" y="2745670"/>
                  <a:ext cx="41549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RA</a:t>
                  </a:r>
                  <a:endParaRPr lang="en-US" sz="1600" dirty="0"/>
                </a:p>
              </p:txBody>
            </p:sp>
            <p:sp>
              <p:nvSpPr>
                <p:cNvPr id="110" name="TextBox 109"/>
                <p:cNvSpPr txBox="1"/>
                <p:nvPr/>
              </p:nvSpPr>
              <p:spPr>
                <a:xfrm>
                  <a:off x="3378172" y="2745614"/>
                  <a:ext cx="41549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RB</a:t>
                  </a:r>
                  <a:endParaRPr lang="en-US" sz="1600" dirty="0"/>
                </a:p>
              </p:txBody>
            </p: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5280781" y="2757709"/>
                  <a:ext cx="0" cy="30480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5783943" y="2767384"/>
                  <a:ext cx="0" cy="30480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6287105" y="2767384"/>
                  <a:ext cx="0" cy="30480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TextBox 113"/>
                <p:cNvSpPr txBox="1"/>
                <p:nvPr/>
              </p:nvSpPr>
              <p:spPr>
                <a:xfrm>
                  <a:off x="5306634" y="2732969"/>
                  <a:ext cx="51388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Ctl3</a:t>
                  </a:r>
                  <a:endParaRPr lang="en-US" sz="1600" dirty="0"/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5770801" y="2737807"/>
                  <a:ext cx="51388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Ctl4</a:t>
                  </a:r>
                  <a:endParaRPr lang="en-US" sz="1600" dirty="0"/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6221789" y="2725712"/>
                  <a:ext cx="51388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Ctl5</a:t>
                  </a:r>
                  <a:endParaRPr lang="en-US" sz="1600" dirty="0"/>
                </a:p>
              </p:txBody>
            </p: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3352799" y="4164385"/>
                  <a:ext cx="0" cy="30480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8" name="TextBox 117"/>
                <p:cNvSpPr txBox="1"/>
                <p:nvPr/>
              </p:nvSpPr>
              <p:spPr>
                <a:xfrm>
                  <a:off x="2914639" y="4152402"/>
                  <a:ext cx="39606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RY</a:t>
                  </a:r>
                  <a:endParaRPr lang="en-US" sz="1600" dirty="0"/>
                </a:p>
              </p:txBody>
            </p: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3802743" y="4161966"/>
                  <a:ext cx="0" cy="30480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5273524" y="4166805"/>
                  <a:ext cx="0" cy="30480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5776686" y="4176480"/>
                  <a:ext cx="0" cy="30480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6279848" y="4176480"/>
                  <a:ext cx="0" cy="30480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3367917" y="5595251"/>
                  <a:ext cx="0" cy="30480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3817861" y="5592832"/>
                  <a:ext cx="0" cy="30480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5288642" y="5597671"/>
                  <a:ext cx="0" cy="30480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5791804" y="5607346"/>
                  <a:ext cx="0" cy="30480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6294966" y="5607346"/>
                  <a:ext cx="0" cy="30480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TextBox 127"/>
                <p:cNvSpPr txBox="1"/>
                <p:nvPr/>
              </p:nvSpPr>
              <p:spPr>
                <a:xfrm>
                  <a:off x="2861186" y="5575899"/>
                  <a:ext cx="40267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RZ</a:t>
                  </a:r>
                  <a:endParaRPr lang="en-US" sz="1600" dirty="0"/>
                </a:p>
              </p:txBody>
            </p:sp>
            <p:sp>
              <p:nvSpPr>
                <p:cNvPr id="129" name="TextBox 128"/>
                <p:cNvSpPr txBox="1"/>
                <p:nvPr/>
              </p:nvSpPr>
              <p:spPr>
                <a:xfrm>
                  <a:off x="5740729" y="4152402"/>
                  <a:ext cx="51388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Ctl4</a:t>
                  </a:r>
                  <a:endParaRPr lang="en-US" sz="1600" dirty="0"/>
                </a:p>
              </p:txBody>
            </p:sp>
            <p:sp>
              <p:nvSpPr>
                <p:cNvPr id="130" name="TextBox 129"/>
                <p:cNvSpPr txBox="1"/>
                <p:nvPr/>
              </p:nvSpPr>
              <p:spPr>
                <a:xfrm>
                  <a:off x="6191717" y="4140307"/>
                  <a:ext cx="51388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Ctl5</a:t>
                  </a:r>
                  <a:endParaRPr lang="en-US" sz="1600" dirty="0"/>
                </a:p>
              </p:txBody>
            </p:sp>
            <p:sp>
              <p:nvSpPr>
                <p:cNvPr id="131" name="TextBox 130"/>
                <p:cNvSpPr txBox="1"/>
                <p:nvPr/>
              </p:nvSpPr>
              <p:spPr>
                <a:xfrm>
                  <a:off x="6221789" y="5583156"/>
                  <a:ext cx="51388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Ctl5</a:t>
                  </a:r>
                  <a:endParaRPr lang="en-US" sz="1600" dirty="0"/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>
                  <a:off x="3367917" y="4172851"/>
                  <a:ext cx="425753" cy="30601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381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5261429" y="4184946"/>
                  <a:ext cx="497277" cy="290286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381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5282444" y="5619442"/>
                  <a:ext cx="497277" cy="290286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381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5" name="Rectangle 134"/>
                <p:cNvSpPr/>
                <p:nvPr/>
              </p:nvSpPr>
              <p:spPr>
                <a:xfrm>
                  <a:off x="5786939" y="5619441"/>
                  <a:ext cx="497277" cy="290286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381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>
                  <a:off x="3389085" y="5607347"/>
                  <a:ext cx="425753" cy="30601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381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00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TextBox 136"/>
                <p:cNvSpPr txBox="1"/>
                <p:nvPr/>
              </p:nvSpPr>
              <p:spPr>
                <a:xfrm>
                  <a:off x="4148666" y="182859"/>
                  <a:ext cx="1198240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lvl="0" algn="ctr"/>
                  <a:r>
                    <a:rPr lang="en-US" sz="1400" dirty="0" err="1" smtClean="0">
                      <a:solidFill>
                        <a:srgbClr val="0000FF"/>
                      </a:solidFill>
                    </a:rPr>
                    <a:t>sw</a:t>
                  </a:r>
                  <a:r>
                    <a:rPr lang="en-US" sz="1400" dirty="0" smtClean="0">
                      <a:solidFill>
                        <a:srgbClr val="0000FF"/>
                      </a:solidFill>
                    </a:rPr>
                    <a:t> </a:t>
                  </a:r>
                  <a:r>
                    <a:rPr lang="en-US" sz="1400" dirty="0">
                      <a:solidFill>
                        <a:srgbClr val="0000FF"/>
                      </a:solidFill>
                    </a:rPr>
                    <a:t>r8, </a:t>
                  </a:r>
                  <a:r>
                    <a:rPr lang="en-US" sz="1400" dirty="0" smtClean="0">
                      <a:solidFill>
                        <a:srgbClr val="0000FF"/>
                      </a:solidFill>
                    </a:rPr>
                    <a:t>100(r9)</a:t>
                  </a:r>
                  <a:endParaRPr lang="en-US" sz="1400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4053719" y="1356476"/>
                  <a:ext cx="1346200" cy="2455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400" kern="1200" dirty="0" smtClean="0">
                      <a:solidFill>
                        <a:srgbClr val="0000FF"/>
                      </a:solidFill>
                    </a:rPr>
                    <a:t>add r3, r6, r7</a:t>
                  </a:r>
                  <a:endParaRPr lang="en-US" sz="1400" kern="1200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139" name="Rectangle 138"/>
                <p:cNvSpPr/>
                <p:nvPr/>
              </p:nvSpPr>
              <p:spPr>
                <a:xfrm>
                  <a:off x="3915229" y="2796696"/>
                  <a:ext cx="1346200" cy="2455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lvl="0" algn="ctr"/>
                  <a:r>
                    <a:rPr lang="en-US" sz="1400" dirty="0" smtClean="0">
                      <a:solidFill>
                        <a:srgbClr val="0000FF"/>
                      </a:solidFill>
                    </a:rPr>
                    <a:t>or r2, r4, r5</a:t>
                  </a:r>
                  <a:endParaRPr lang="en-US" sz="1400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140" name="Rectangle 139"/>
                <p:cNvSpPr/>
                <p:nvPr/>
              </p:nvSpPr>
              <p:spPr>
                <a:xfrm>
                  <a:off x="3895876" y="4207010"/>
                  <a:ext cx="1346200" cy="2455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lvl="0" algn="ctr"/>
                  <a:r>
                    <a:rPr lang="en-US" sz="1400" dirty="0" smtClean="0">
                      <a:solidFill>
                        <a:srgbClr val="0000FF"/>
                      </a:solidFill>
                    </a:rPr>
                    <a:t>and r3, r6, r7</a:t>
                  </a:r>
                  <a:endParaRPr lang="en-US" sz="1400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141" name="Rectangle 140"/>
                <p:cNvSpPr/>
                <p:nvPr/>
              </p:nvSpPr>
              <p:spPr>
                <a:xfrm>
                  <a:off x="3903134" y="5632747"/>
                  <a:ext cx="1346200" cy="2455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lvl="0" algn="ctr"/>
                  <a:r>
                    <a:rPr lang="en-US" sz="1400" dirty="0" smtClean="0">
                      <a:solidFill>
                        <a:srgbClr val="0000FF"/>
                      </a:solidFill>
                    </a:rPr>
                    <a:t>Sub r1, r2, r3</a:t>
                  </a:r>
                  <a:endParaRPr lang="en-US" sz="1400" dirty="0">
                    <a:solidFill>
                      <a:srgbClr val="0000FF"/>
                    </a:solidFill>
                  </a:endParaRPr>
                </a:p>
              </p:txBody>
            </p:sp>
          </p:grpSp>
          <p:sp>
            <p:nvSpPr>
              <p:cNvPr id="3" name="Right Brace 2"/>
              <p:cNvSpPr/>
              <p:nvPr/>
            </p:nvSpPr>
            <p:spPr>
              <a:xfrm rot="16200000">
                <a:off x="5867400" y="1968501"/>
                <a:ext cx="228600" cy="1447800"/>
              </a:xfrm>
              <a:prstGeom prst="rightBrac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2" name="Group 141"/>
            <p:cNvGrpSpPr/>
            <p:nvPr/>
          </p:nvGrpSpPr>
          <p:grpSpPr>
            <a:xfrm>
              <a:off x="3048000" y="2514600"/>
              <a:ext cx="465668" cy="266096"/>
              <a:chOff x="3066159" y="2201333"/>
              <a:chExt cx="465668" cy="266096"/>
            </a:xfrm>
          </p:grpSpPr>
          <p:cxnSp>
            <p:nvCxnSpPr>
              <p:cNvPr id="143" name="Straight Arrow Connector 142"/>
              <p:cNvCxnSpPr/>
              <p:nvPr/>
            </p:nvCxnSpPr>
            <p:spPr>
              <a:xfrm>
                <a:off x="3066159" y="2315633"/>
                <a:ext cx="1" cy="151796"/>
              </a:xfrm>
              <a:prstGeom prst="straightConnector1">
                <a:avLst/>
              </a:prstGeom>
              <a:ln w="12700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Arrow Connector 143"/>
              <p:cNvCxnSpPr/>
              <p:nvPr/>
            </p:nvCxnSpPr>
            <p:spPr>
              <a:xfrm>
                <a:off x="3531826" y="2315633"/>
                <a:ext cx="1" cy="151796"/>
              </a:xfrm>
              <a:prstGeom prst="straightConnector1">
                <a:avLst/>
              </a:prstGeom>
              <a:ln w="12700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flipH="1">
                <a:off x="3066159" y="2315633"/>
                <a:ext cx="465667" cy="0"/>
              </a:xfrm>
              <a:prstGeom prst="line">
                <a:avLst/>
              </a:prstGeom>
              <a:ln w="12700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flipV="1">
                <a:off x="3310701" y="2201333"/>
                <a:ext cx="0" cy="114300"/>
              </a:xfrm>
              <a:prstGeom prst="line">
                <a:avLst/>
              </a:prstGeom>
              <a:ln w="12700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2" name="Content Placeholder 9"/>
          <p:cNvSpPr txBox="1">
            <a:spLocks/>
          </p:cNvSpPr>
          <p:nvPr/>
        </p:nvSpPr>
        <p:spPr>
          <a:xfrm>
            <a:off x="6523567" y="186261"/>
            <a:ext cx="2209800" cy="1828800"/>
          </a:xfrm>
          <a:prstGeom prst="rect">
            <a:avLst/>
          </a:prstGeom>
        </p:spPr>
        <p:txBody>
          <a:bodyPr/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lv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sub </a:t>
            </a:r>
            <a:r>
              <a:rPr lang="en-US" sz="2000" dirty="0">
                <a:solidFill>
                  <a:srgbClr val="0000FF"/>
                </a:solidFill>
              </a:rPr>
              <a:t>r2, r1, </a:t>
            </a:r>
            <a:r>
              <a:rPr lang="en-US" sz="2000" dirty="0" smtClean="0">
                <a:solidFill>
                  <a:srgbClr val="0000FF"/>
                </a:solidFill>
              </a:rPr>
              <a:t>r3</a:t>
            </a:r>
          </a:p>
          <a:p>
            <a:pPr marL="118872" lv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and </a:t>
            </a:r>
            <a:r>
              <a:rPr lang="en-US" sz="2000" dirty="0" smtClean="0">
                <a:solidFill>
                  <a:srgbClr val="0000FF"/>
                </a:solidFill>
              </a:rPr>
              <a:t>r3, r6, r7</a:t>
            </a:r>
          </a:p>
          <a:p>
            <a:pPr marL="118872" lv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or </a:t>
            </a:r>
            <a:r>
              <a:rPr lang="en-US" sz="2000" dirty="0" smtClean="0">
                <a:solidFill>
                  <a:srgbClr val="0000FF"/>
                </a:solidFill>
              </a:rPr>
              <a:t>r2, r4, r5</a:t>
            </a:r>
          </a:p>
          <a:p>
            <a:pPr marL="118872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add </a:t>
            </a:r>
            <a:r>
              <a:rPr lang="en-US" sz="2000" dirty="0" smtClean="0">
                <a:solidFill>
                  <a:srgbClr val="0000FF"/>
                </a:solidFill>
              </a:rPr>
              <a:t>r3, r6, r7</a:t>
            </a:r>
          </a:p>
          <a:p>
            <a:pPr marL="118872" lvl="0" indent="0">
              <a:buNone/>
            </a:pPr>
            <a:r>
              <a:rPr lang="en-US" sz="2000" dirty="0" err="1">
                <a:solidFill>
                  <a:srgbClr val="0000FF"/>
                </a:solidFill>
              </a:rPr>
              <a:t>sw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r8, </a:t>
            </a:r>
            <a:r>
              <a:rPr lang="en-US" sz="2000" dirty="0">
                <a:solidFill>
                  <a:srgbClr val="0000FF"/>
                </a:solidFill>
              </a:rPr>
              <a:t>100</a:t>
            </a:r>
            <a:r>
              <a:rPr lang="en-US" sz="2000" dirty="0" smtClean="0">
                <a:solidFill>
                  <a:srgbClr val="0000FF"/>
                </a:solidFill>
              </a:rPr>
              <a:t>(r9)</a:t>
            </a:r>
            <a:endParaRPr lang="en-US" sz="2000" dirty="0">
              <a:solidFill>
                <a:srgbClr val="0000FF"/>
              </a:solidFill>
            </a:endParaRPr>
          </a:p>
          <a:p>
            <a:pPr marL="118872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733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>
                <a:latin typeface="Calibri" charset="0"/>
              </a:rPr>
              <a:t>Pipelining Issues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CA" dirty="0">
                <a:latin typeface="Calibri" charset="0"/>
              </a:rPr>
              <a:t>Consider two successive instructions </a:t>
            </a:r>
            <a:r>
              <a:rPr lang="en-CA" dirty="0" err="1">
                <a:latin typeface="Calibri" charset="0"/>
              </a:rPr>
              <a:t>I</a:t>
            </a:r>
            <a:r>
              <a:rPr lang="en-CA" i="1" baseline="-25000" dirty="0" err="1">
                <a:latin typeface="Calibri" charset="0"/>
              </a:rPr>
              <a:t>j</a:t>
            </a:r>
            <a:r>
              <a:rPr lang="en-CA" dirty="0">
                <a:latin typeface="Calibri" charset="0"/>
              </a:rPr>
              <a:t> and I</a:t>
            </a:r>
            <a:r>
              <a:rPr lang="en-CA" i="1" baseline="-25000" dirty="0">
                <a:latin typeface="Calibri" charset="0"/>
              </a:rPr>
              <a:t>j</a:t>
            </a:r>
            <a:r>
              <a:rPr lang="en-CA" baseline="-25000" dirty="0">
                <a:latin typeface="Calibri" charset="0"/>
                <a:sym typeface="Symbol" charset="0"/>
              </a:rPr>
              <a:t></a:t>
            </a:r>
            <a:r>
              <a:rPr lang="en-CA" baseline="-25000" dirty="0">
                <a:latin typeface="Calibri" charset="0"/>
              </a:rPr>
              <a:t>1</a:t>
            </a:r>
            <a:endParaRPr lang="en-CA" dirty="0">
              <a:latin typeface="Calibri" charset="0"/>
            </a:endParaRPr>
          </a:p>
          <a:p>
            <a:pPr eaLnBrk="1" hangingPunct="1"/>
            <a:r>
              <a:rPr lang="en-CA" dirty="0">
                <a:latin typeface="Calibri" charset="0"/>
              </a:rPr>
              <a:t>Assume that the destination register of </a:t>
            </a:r>
            <a:r>
              <a:rPr lang="en-CA" dirty="0" err="1">
                <a:latin typeface="Calibri" charset="0"/>
              </a:rPr>
              <a:t>I</a:t>
            </a:r>
            <a:r>
              <a:rPr lang="en-CA" i="1" baseline="-25000" dirty="0" err="1">
                <a:latin typeface="Calibri" charset="0"/>
              </a:rPr>
              <a:t>j</a:t>
            </a:r>
            <a:r>
              <a:rPr lang="en-CA" dirty="0">
                <a:latin typeface="Calibri" charset="0"/>
              </a:rPr>
              <a:t> matches one of the source registers of I</a:t>
            </a:r>
            <a:r>
              <a:rPr lang="en-CA" i="1" baseline="-25000" dirty="0">
                <a:latin typeface="Calibri" charset="0"/>
              </a:rPr>
              <a:t>j</a:t>
            </a:r>
            <a:r>
              <a:rPr lang="en-CA" baseline="-25000" dirty="0">
                <a:latin typeface="Calibri" charset="0"/>
                <a:sym typeface="Symbol" charset="0"/>
              </a:rPr>
              <a:t></a:t>
            </a:r>
            <a:r>
              <a:rPr lang="en-CA" baseline="-25000" dirty="0">
                <a:latin typeface="Calibri" charset="0"/>
              </a:rPr>
              <a:t>1</a:t>
            </a:r>
            <a:endParaRPr lang="en-CA" dirty="0">
              <a:latin typeface="Calibri" charset="0"/>
            </a:endParaRPr>
          </a:p>
          <a:p>
            <a:pPr eaLnBrk="1" hangingPunct="1"/>
            <a:r>
              <a:rPr lang="en-CA" dirty="0">
                <a:latin typeface="Calibri" charset="0"/>
              </a:rPr>
              <a:t>Result of </a:t>
            </a:r>
            <a:r>
              <a:rPr lang="en-CA" dirty="0" err="1">
                <a:latin typeface="Calibri" charset="0"/>
              </a:rPr>
              <a:t>I</a:t>
            </a:r>
            <a:r>
              <a:rPr lang="en-CA" i="1" baseline="-25000" dirty="0" err="1">
                <a:latin typeface="Calibri" charset="0"/>
              </a:rPr>
              <a:t>j</a:t>
            </a:r>
            <a:r>
              <a:rPr lang="en-CA" dirty="0">
                <a:latin typeface="Calibri" charset="0"/>
              </a:rPr>
              <a:t> is written to destination in cycle 5</a:t>
            </a:r>
          </a:p>
          <a:p>
            <a:pPr eaLnBrk="1" hangingPunct="1"/>
            <a:r>
              <a:rPr lang="en-CA" dirty="0">
                <a:latin typeface="Calibri" charset="0"/>
              </a:rPr>
              <a:t>But I</a:t>
            </a:r>
            <a:r>
              <a:rPr lang="en-CA" i="1" baseline="-25000" dirty="0">
                <a:latin typeface="Calibri" charset="0"/>
              </a:rPr>
              <a:t>j</a:t>
            </a:r>
            <a:r>
              <a:rPr lang="en-CA" baseline="-25000" dirty="0">
                <a:latin typeface="Calibri" charset="0"/>
                <a:sym typeface="Symbol" charset="0"/>
              </a:rPr>
              <a:t></a:t>
            </a:r>
            <a:r>
              <a:rPr lang="en-CA" baseline="-25000" dirty="0">
                <a:latin typeface="Calibri" charset="0"/>
              </a:rPr>
              <a:t>1</a:t>
            </a:r>
            <a:r>
              <a:rPr lang="en-CA" dirty="0">
                <a:latin typeface="Calibri" charset="0"/>
              </a:rPr>
              <a:t> reads </a:t>
            </a:r>
            <a:r>
              <a:rPr lang="en-CA" i="1" dirty="0">
                <a:latin typeface="Calibri" charset="0"/>
              </a:rPr>
              <a:t>old</a:t>
            </a:r>
            <a:r>
              <a:rPr lang="en-CA" dirty="0">
                <a:latin typeface="Calibri" charset="0"/>
              </a:rPr>
              <a:t> value of register in cycle </a:t>
            </a:r>
            <a:r>
              <a:rPr lang="en-CA" dirty="0" smtClean="0">
                <a:latin typeface="Calibri" charset="0"/>
              </a:rPr>
              <a:t>3 (1+2)</a:t>
            </a:r>
            <a:endParaRPr lang="en-CA" dirty="0">
              <a:latin typeface="Calibri" charset="0"/>
            </a:endParaRPr>
          </a:p>
          <a:p>
            <a:pPr eaLnBrk="1" hangingPunct="1"/>
            <a:r>
              <a:rPr lang="en-CA" dirty="0">
                <a:latin typeface="Calibri" charset="0"/>
              </a:rPr>
              <a:t>Due to pipelining,  I</a:t>
            </a:r>
            <a:r>
              <a:rPr lang="en-CA" i="1" baseline="-25000" dirty="0">
                <a:latin typeface="Calibri" charset="0"/>
              </a:rPr>
              <a:t>j</a:t>
            </a:r>
            <a:r>
              <a:rPr lang="en-CA" baseline="-25000" dirty="0">
                <a:latin typeface="Calibri" charset="0"/>
                <a:sym typeface="Symbol" charset="0"/>
              </a:rPr>
              <a:t></a:t>
            </a:r>
            <a:r>
              <a:rPr lang="en-CA" baseline="-25000" dirty="0">
                <a:latin typeface="Calibri" charset="0"/>
              </a:rPr>
              <a:t>1</a:t>
            </a:r>
            <a:r>
              <a:rPr lang="en-CA" dirty="0">
                <a:latin typeface="Calibri" charset="0"/>
              </a:rPr>
              <a:t> computation is incorrect</a:t>
            </a:r>
          </a:p>
          <a:p>
            <a:pPr eaLnBrk="1" hangingPunct="1"/>
            <a:r>
              <a:rPr lang="en-CA" dirty="0">
                <a:latin typeface="Calibri" charset="0"/>
              </a:rPr>
              <a:t>So </a:t>
            </a:r>
            <a:r>
              <a:rPr lang="en-CA" i="1" dirty="0">
                <a:latin typeface="Calibri" charset="0"/>
              </a:rPr>
              <a:t>stall </a:t>
            </a:r>
            <a:r>
              <a:rPr lang="en-CA" dirty="0">
                <a:latin typeface="Calibri" charset="0"/>
              </a:rPr>
              <a:t>(delay)</a:t>
            </a:r>
            <a:r>
              <a:rPr lang="en-CA" i="1" dirty="0">
                <a:latin typeface="Calibri" charset="0"/>
              </a:rPr>
              <a:t> </a:t>
            </a:r>
            <a:r>
              <a:rPr lang="en-CA" dirty="0">
                <a:latin typeface="Calibri" charset="0"/>
              </a:rPr>
              <a:t>I</a:t>
            </a:r>
            <a:r>
              <a:rPr lang="en-CA" i="1" baseline="-25000" dirty="0">
                <a:latin typeface="Calibri" charset="0"/>
              </a:rPr>
              <a:t>j</a:t>
            </a:r>
            <a:r>
              <a:rPr lang="en-CA" baseline="-25000" dirty="0">
                <a:latin typeface="Calibri" charset="0"/>
                <a:sym typeface="Symbol" charset="0"/>
              </a:rPr>
              <a:t></a:t>
            </a:r>
            <a:r>
              <a:rPr lang="en-CA" baseline="-25000" dirty="0">
                <a:latin typeface="Calibri" charset="0"/>
              </a:rPr>
              <a:t>1</a:t>
            </a:r>
            <a:r>
              <a:rPr lang="en-CA" dirty="0">
                <a:latin typeface="Calibri" charset="0"/>
              </a:rPr>
              <a:t> until </a:t>
            </a:r>
            <a:r>
              <a:rPr lang="en-CA" dirty="0" err="1">
                <a:latin typeface="Calibri" charset="0"/>
              </a:rPr>
              <a:t>I</a:t>
            </a:r>
            <a:r>
              <a:rPr lang="en-CA" i="1" baseline="-25000" dirty="0" err="1">
                <a:latin typeface="Calibri" charset="0"/>
              </a:rPr>
              <a:t>j</a:t>
            </a:r>
            <a:r>
              <a:rPr lang="en-CA" dirty="0">
                <a:latin typeface="Calibri" charset="0"/>
              </a:rPr>
              <a:t> writes the new value</a:t>
            </a:r>
          </a:p>
          <a:p>
            <a:pPr eaLnBrk="1" hangingPunct="1"/>
            <a:r>
              <a:rPr lang="en-CA" dirty="0">
                <a:latin typeface="Calibri" charset="0"/>
              </a:rPr>
              <a:t>Condition requiring this stall is a </a:t>
            </a:r>
            <a:r>
              <a:rPr lang="en-CA" i="1" dirty="0">
                <a:solidFill>
                  <a:srgbClr val="FF0000"/>
                </a:solidFill>
                <a:latin typeface="Calibri" charset="0"/>
              </a:rPr>
              <a:t>data hazard</a:t>
            </a:r>
            <a:endParaRPr lang="en-CA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77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>
                <a:latin typeface="Calibri" charset="0"/>
              </a:rPr>
              <a:t>Data Dependencies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>
                <a:latin typeface="Calibri" charset="0"/>
              </a:rPr>
              <a:t>Now consider the specific instructions</a:t>
            </a:r>
            <a:br>
              <a:rPr lang="en-CA" dirty="0">
                <a:latin typeface="Calibri" charset="0"/>
              </a:rPr>
            </a:br>
            <a:r>
              <a:rPr lang="en-CA" dirty="0">
                <a:latin typeface="Calibri" charset="0"/>
              </a:rPr>
              <a:t>		Add		R2, R3, #100</a:t>
            </a:r>
            <a:br>
              <a:rPr lang="en-CA" dirty="0">
                <a:latin typeface="Calibri" charset="0"/>
              </a:rPr>
            </a:br>
            <a:r>
              <a:rPr lang="en-CA" dirty="0">
                <a:latin typeface="Calibri" charset="0"/>
              </a:rPr>
              <a:t>		Subtract	R9, R2, #30</a:t>
            </a:r>
          </a:p>
          <a:p>
            <a:pPr eaLnBrk="1" hangingPunct="1"/>
            <a:r>
              <a:rPr lang="en-CA" dirty="0">
                <a:latin typeface="Calibri" charset="0"/>
              </a:rPr>
              <a:t>Destination R2 of Add is a source for Subtract</a:t>
            </a:r>
          </a:p>
          <a:p>
            <a:pPr eaLnBrk="1" hangingPunct="1"/>
            <a:r>
              <a:rPr lang="en-CA" dirty="0">
                <a:latin typeface="Calibri" charset="0"/>
              </a:rPr>
              <a:t>There is a </a:t>
            </a:r>
            <a:r>
              <a:rPr lang="en-CA" i="1" dirty="0">
                <a:solidFill>
                  <a:srgbClr val="FF0000"/>
                </a:solidFill>
                <a:latin typeface="Calibri" charset="0"/>
              </a:rPr>
              <a:t>data dependency</a:t>
            </a:r>
            <a:r>
              <a:rPr lang="en-CA" dirty="0">
                <a:latin typeface="Calibri" charset="0"/>
              </a:rPr>
              <a:t> between them because R2 carries data from Add to Subtract</a:t>
            </a:r>
          </a:p>
          <a:p>
            <a:pPr eaLnBrk="1" hangingPunct="1"/>
            <a:r>
              <a:rPr lang="en-CA" dirty="0">
                <a:latin typeface="Calibri" charset="0"/>
              </a:rPr>
              <a:t>On </a:t>
            </a:r>
            <a:r>
              <a:rPr lang="en-CA" i="1" dirty="0">
                <a:latin typeface="Calibri" charset="0"/>
              </a:rPr>
              <a:t>non</a:t>
            </a:r>
            <a:r>
              <a:rPr lang="en-CA" dirty="0">
                <a:latin typeface="Calibri" charset="0"/>
              </a:rPr>
              <a:t>-pipelined </a:t>
            </a:r>
            <a:r>
              <a:rPr lang="en-CA" dirty="0" err="1">
                <a:latin typeface="Calibri" charset="0"/>
              </a:rPr>
              <a:t>datapath</a:t>
            </a:r>
            <a:r>
              <a:rPr lang="en-CA" dirty="0">
                <a:latin typeface="Calibri" charset="0"/>
              </a:rPr>
              <a:t>, result is available</a:t>
            </a:r>
            <a:br>
              <a:rPr lang="en-CA" dirty="0">
                <a:latin typeface="Calibri" charset="0"/>
              </a:rPr>
            </a:br>
            <a:r>
              <a:rPr lang="en-CA" dirty="0">
                <a:latin typeface="Calibri" charset="0"/>
              </a:rPr>
              <a:t>in R2 because Add completes before Subtract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58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>
                <a:latin typeface="Calibri" charset="0"/>
              </a:rPr>
              <a:t>Stalling the Pipeline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>
                <a:latin typeface="Calibri" charset="0"/>
              </a:rPr>
              <a:t>With pipelined execution, old value is still in register R2 when Subtract is in Decode stage</a:t>
            </a:r>
          </a:p>
          <a:p>
            <a:pPr eaLnBrk="1" hangingPunct="1"/>
            <a:r>
              <a:rPr lang="en-CA" dirty="0">
                <a:latin typeface="Calibri" charset="0"/>
              </a:rPr>
              <a:t>So </a:t>
            </a:r>
            <a:r>
              <a:rPr lang="en-CA" dirty="0">
                <a:solidFill>
                  <a:srgbClr val="FF0000"/>
                </a:solidFill>
                <a:latin typeface="Calibri" charset="0"/>
              </a:rPr>
              <a:t>stall</a:t>
            </a:r>
            <a:r>
              <a:rPr lang="en-CA" dirty="0">
                <a:latin typeface="Calibri" charset="0"/>
              </a:rPr>
              <a:t> Subtract for 3 cycles in Decode stage</a:t>
            </a:r>
          </a:p>
          <a:p>
            <a:pPr eaLnBrk="1" hangingPunct="1"/>
            <a:r>
              <a:rPr lang="en-CA" dirty="0">
                <a:latin typeface="Calibri" charset="0"/>
              </a:rPr>
              <a:t>New value of R2 is then available in cycle 6</a:t>
            </a:r>
          </a:p>
          <a:p>
            <a:pPr eaLnBrk="1" hangingPunct="1"/>
            <a:endParaRPr lang="en-CA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6" name="Picture 1" descr="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5" y="4114800"/>
            <a:ext cx="90104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1848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>
                <a:latin typeface="Calibri" charset="0"/>
              </a:rPr>
              <a:t>Details for Stalling the Pipeline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52400" y="1775191"/>
            <a:ext cx="8763000" cy="2339609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CA" sz="2800" dirty="0">
                <a:latin typeface="Calibri" charset="0"/>
              </a:rPr>
              <a:t>Control circuitry must recognize dependency while Subtract is being decoded in cycle 3</a:t>
            </a:r>
          </a:p>
          <a:p>
            <a:pPr eaLnBrk="1" hangingPunct="1"/>
            <a:r>
              <a:rPr lang="en-CA" sz="2800" dirty="0" smtClean="0">
                <a:latin typeface="Calibri" charset="0"/>
              </a:rPr>
              <a:t>Inter-stage </a:t>
            </a:r>
            <a:r>
              <a:rPr lang="en-CA" sz="2800" dirty="0">
                <a:latin typeface="Calibri" charset="0"/>
              </a:rPr>
              <a:t>buffers carry register identifiers for source(s) and destination of instructions</a:t>
            </a:r>
          </a:p>
          <a:p>
            <a:pPr eaLnBrk="1" hangingPunct="1"/>
            <a:r>
              <a:rPr lang="en-CA" sz="2800" dirty="0">
                <a:latin typeface="Calibri" charset="0"/>
              </a:rPr>
              <a:t>In cycle 3, compare destination identifier in Compute stage against source(s) in Decode</a:t>
            </a:r>
          </a:p>
          <a:p>
            <a:pPr eaLnBrk="1" hangingPunct="1"/>
            <a:r>
              <a:rPr lang="en-CA" sz="2800" dirty="0">
                <a:latin typeface="Calibri" charset="0"/>
              </a:rPr>
              <a:t>R2 matches, so Subtract kept in </a:t>
            </a:r>
            <a:r>
              <a:rPr lang="en-CA" sz="2800" dirty="0" smtClean="0">
                <a:latin typeface="Calibri" charset="0"/>
              </a:rPr>
              <a:t>Decode</a:t>
            </a:r>
            <a:r>
              <a:rPr lang="en-CA" sz="2800" dirty="0">
                <a:latin typeface="Calibri" charset="0"/>
              </a:rPr>
              <a:t> </a:t>
            </a:r>
            <a:r>
              <a:rPr lang="en-CA" sz="2800" dirty="0" smtClean="0">
                <a:latin typeface="Calibri" charset="0"/>
              </a:rPr>
              <a:t>while </a:t>
            </a:r>
            <a:r>
              <a:rPr lang="en-CA" sz="2800" dirty="0">
                <a:latin typeface="Calibri" charset="0"/>
              </a:rPr>
              <a:t>Add allowed to continue normally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6" name="Picture 1" descr="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5" y="4114800"/>
            <a:ext cx="90104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3789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>
                <a:latin typeface="Calibri" charset="0"/>
              </a:rPr>
              <a:t>Details for Stalling the Pipeline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CA" dirty="0">
                <a:latin typeface="Calibri" charset="0"/>
              </a:rPr>
              <a:t>Stall the Subtract instruction for 3 cycles by keeping contents of </a:t>
            </a:r>
            <a:r>
              <a:rPr lang="en-CA" dirty="0" err="1">
                <a:latin typeface="Calibri" charset="0"/>
              </a:rPr>
              <a:t>interstage</a:t>
            </a:r>
            <a:r>
              <a:rPr lang="en-CA" dirty="0">
                <a:latin typeface="Calibri" charset="0"/>
              </a:rPr>
              <a:t> buffer B1</a:t>
            </a:r>
          </a:p>
          <a:p>
            <a:pPr eaLnBrk="1" hangingPunct="1"/>
            <a:r>
              <a:rPr lang="en-CA" dirty="0">
                <a:latin typeface="Calibri" charset="0"/>
              </a:rPr>
              <a:t>What happens after Add leaves Compute?</a:t>
            </a:r>
          </a:p>
          <a:p>
            <a:pPr eaLnBrk="1" hangingPunct="1"/>
            <a:r>
              <a:rPr lang="en-CA" dirty="0">
                <a:latin typeface="Calibri" charset="0"/>
              </a:rPr>
              <a:t>Control signals are set in cycles 3 to 5 to create an </a:t>
            </a:r>
            <a:r>
              <a:rPr lang="en-CA" i="1" dirty="0">
                <a:latin typeface="Calibri" charset="0"/>
              </a:rPr>
              <a:t>implicit </a:t>
            </a:r>
            <a:r>
              <a:rPr lang="en-CA" dirty="0">
                <a:latin typeface="Calibri" charset="0"/>
              </a:rPr>
              <a:t>NOP (No-operation) in Compute</a:t>
            </a:r>
          </a:p>
          <a:p>
            <a:pPr eaLnBrk="1" hangingPunct="1"/>
            <a:r>
              <a:rPr lang="en-CA" dirty="0">
                <a:latin typeface="Calibri" charset="0"/>
              </a:rPr>
              <a:t>NOP control signals in </a:t>
            </a:r>
            <a:r>
              <a:rPr lang="en-CA" dirty="0" err="1">
                <a:latin typeface="Calibri" charset="0"/>
              </a:rPr>
              <a:t>interstage</a:t>
            </a:r>
            <a:r>
              <a:rPr lang="en-CA" dirty="0">
                <a:latin typeface="Calibri" charset="0"/>
              </a:rPr>
              <a:t> buffer B2 create a cycle of idle time in each later stage</a:t>
            </a:r>
          </a:p>
          <a:p>
            <a:pPr eaLnBrk="1" hangingPunct="1"/>
            <a:r>
              <a:rPr lang="en-CA" dirty="0">
                <a:latin typeface="Calibri" charset="0"/>
              </a:rPr>
              <a:t>The idle time from each NOP is called a </a:t>
            </a:r>
            <a:r>
              <a:rPr lang="en-CA" i="1" dirty="0">
                <a:solidFill>
                  <a:srgbClr val="FF0000"/>
                </a:solidFill>
                <a:latin typeface="Calibri" charset="0"/>
              </a:rPr>
              <a:t>bubble</a:t>
            </a:r>
            <a:endParaRPr lang="en-CA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00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ontent Placeholder 9"/>
          <p:cNvSpPr txBox="1">
            <a:spLocks/>
          </p:cNvSpPr>
          <p:nvPr/>
        </p:nvSpPr>
        <p:spPr>
          <a:xfrm>
            <a:off x="6523567" y="186261"/>
            <a:ext cx="2209800" cy="1828800"/>
          </a:xfrm>
          <a:prstGeom prst="rect">
            <a:avLst/>
          </a:prstGeom>
        </p:spPr>
        <p:txBody>
          <a:bodyPr/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lv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sub </a:t>
            </a:r>
            <a:r>
              <a:rPr lang="en-US" sz="2000" dirty="0">
                <a:solidFill>
                  <a:srgbClr val="0000FF"/>
                </a:solidFill>
              </a:rPr>
              <a:t>r2, r1, </a:t>
            </a:r>
            <a:r>
              <a:rPr lang="en-US" sz="2000" dirty="0" smtClean="0">
                <a:solidFill>
                  <a:srgbClr val="0000FF"/>
                </a:solidFill>
              </a:rPr>
              <a:t>r3</a:t>
            </a:r>
          </a:p>
          <a:p>
            <a:pPr marL="118872" lv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and r12, r2, </a:t>
            </a:r>
            <a:r>
              <a:rPr lang="en-US" sz="2000" dirty="0" smtClean="0">
                <a:solidFill>
                  <a:srgbClr val="0000FF"/>
                </a:solidFill>
              </a:rPr>
              <a:t>r5</a:t>
            </a:r>
          </a:p>
          <a:p>
            <a:pPr marL="118872" lv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or r13, r6, </a:t>
            </a:r>
            <a:r>
              <a:rPr lang="en-US" sz="2000" dirty="0" smtClean="0">
                <a:solidFill>
                  <a:srgbClr val="0000FF"/>
                </a:solidFill>
              </a:rPr>
              <a:t>r2</a:t>
            </a:r>
          </a:p>
          <a:p>
            <a:pPr marL="118872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add r14, r2, </a:t>
            </a:r>
            <a:r>
              <a:rPr lang="en-US" sz="2000" dirty="0" smtClean="0">
                <a:solidFill>
                  <a:srgbClr val="0000FF"/>
                </a:solidFill>
              </a:rPr>
              <a:t>r2</a:t>
            </a:r>
          </a:p>
          <a:p>
            <a:pPr marL="118872" lvl="0" indent="0">
              <a:buNone/>
            </a:pPr>
            <a:r>
              <a:rPr lang="en-US" sz="2000" dirty="0" err="1">
                <a:solidFill>
                  <a:srgbClr val="0000FF"/>
                </a:solidFill>
              </a:rPr>
              <a:t>sw</a:t>
            </a:r>
            <a:r>
              <a:rPr lang="en-US" sz="2000" dirty="0">
                <a:solidFill>
                  <a:srgbClr val="0000FF"/>
                </a:solidFill>
              </a:rPr>
              <a:t> r15, 100($2)</a:t>
            </a:r>
          </a:p>
          <a:p>
            <a:pPr marL="118872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>
              <a:solidFill>
                <a:srgbClr val="0000FF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521219" y="228600"/>
            <a:ext cx="4467134" cy="6060917"/>
            <a:chOff x="1521219" y="228600"/>
            <a:chExt cx="4467134" cy="6060917"/>
          </a:xfrm>
        </p:grpSpPr>
        <p:grpSp>
          <p:nvGrpSpPr>
            <p:cNvPr id="71" name="Group 70"/>
            <p:cNvGrpSpPr/>
            <p:nvPr/>
          </p:nvGrpSpPr>
          <p:grpSpPr>
            <a:xfrm>
              <a:off x="1521219" y="228600"/>
              <a:ext cx="4467134" cy="6060917"/>
              <a:chOff x="2268538" y="228600"/>
              <a:chExt cx="4467134" cy="6060917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2268538" y="491288"/>
                <a:ext cx="4467134" cy="5798229"/>
                <a:chOff x="2268538" y="491288"/>
                <a:chExt cx="4467134" cy="5798229"/>
              </a:xfrm>
            </p:grpSpPr>
            <p:grpSp>
              <p:nvGrpSpPr>
                <p:cNvPr id="3" name="Group 2"/>
                <p:cNvGrpSpPr/>
                <p:nvPr/>
              </p:nvGrpSpPr>
              <p:grpSpPr>
                <a:xfrm>
                  <a:off x="2268538" y="491288"/>
                  <a:ext cx="4467134" cy="5798229"/>
                  <a:chOff x="2268538" y="491288"/>
                  <a:chExt cx="4467134" cy="5798229"/>
                </a:xfrm>
              </p:grpSpPr>
              <p:sp>
                <p:nvSpPr>
                  <p:cNvPr id="5" name="Rectangle 4"/>
                  <p:cNvSpPr/>
                  <p:nvPr/>
                </p:nvSpPr>
                <p:spPr>
                  <a:xfrm>
                    <a:off x="4136571" y="491288"/>
                    <a:ext cx="1149048" cy="609373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dirty="0" smtClean="0">
                        <a:solidFill>
                          <a:schemeClr val="tx1"/>
                        </a:solidFill>
                      </a:rPr>
                      <a:t>Instruction</a:t>
                    </a:r>
                  </a:p>
                  <a:p>
                    <a:pPr algn="ctr"/>
                    <a:r>
                      <a:rPr lang="en-US" sz="1600" dirty="0" smtClean="0">
                        <a:solidFill>
                          <a:schemeClr val="tx1"/>
                        </a:solidFill>
                      </a:rPr>
                      <a:t>Fetch</a:t>
                    </a:r>
                    <a:endParaRPr lang="en-US" sz="16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" name="Rectangle 5"/>
                  <p:cNvSpPr/>
                  <p:nvPr/>
                </p:nvSpPr>
                <p:spPr>
                  <a:xfrm>
                    <a:off x="4015619" y="1354661"/>
                    <a:ext cx="1403048" cy="278190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60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7" name="Rectangle 6"/>
                  <p:cNvSpPr/>
                  <p:nvPr/>
                </p:nvSpPr>
                <p:spPr>
                  <a:xfrm>
                    <a:off x="5423505" y="1923137"/>
                    <a:ext cx="1129695" cy="589038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sz="1600" dirty="0" smtClean="0">
                        <a:solidFill>
                          <a:srgbClr val="000000"/>
                        </a:solidFill>
                      </a:rPr>
                      <a:t>Instruction Decode</a:t>
                    </a:r>
                    <a:endParaRPr lang="en-US" sz="160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8" name="Rectangle 7"/>
                  <p:cNvSpPr/>
                  <p:nvPr/>
                </p:nvSpPr>
                <p:spPr>
                  <a:xfrm>
                    <a:off x="2743200" y="1902575"/>
                    <a:ext cx="1115181" cy="609600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sz="1600" dirty="0" smtClean="0">
                        <a:solidFill>
                          <a:srgbClr val="000000"/>
                        </a:solidFill>
                      </a:rPr>
                      <a:t>Register File</a:t>
                    </a:r>
                    <a:endParaRPr lang="en-US" sz="160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" name="Rectangle 8"/>
                  <p:cNvSpPr/>
                  <p:nvPr/>
                </p:nvSpPr>
                <p:spPr>
                  <a:xfrm>
                    <a:off x="2743200" y="2769804"/>
                    <a:ext cx="3962400" cy="302381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" name="Rectangle 9"/>
                  <p:cNvSpPr/>
                  <p:nvPr/>
                </p:nvSpPr>
                <p:spPr>
                  <a:xfrm>
                    <a:off x="2743200" y="3350375"/>
                    <a:ext cx="1115181" cy="556381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sz="1600" dirty="0" smtClean="0">
                        <a:solidFill>
                          <a:srgbClr val="000000"/>
                        </a:solidFill>
                      </a:rPr>
                      <a:t>ALU</a:t>
                    </a:r>
                    <a:endParaRPr lang="en-US" sz="160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" name="Rectangle 10"/>
                  <p:cNvSpPr/>
                  <p:nvPr/>
                </p:nvSpPr>
                <p:spPr>
                  <a:xfrm>
                    <a:off x="2743200" y="4184946"/>
                    <a:ext cx="3962400" cy="290286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" name="Rectangle 11"/>
                  <p:cNvSpPr/>
                  <p:nvPr/>
                </p:nvSpPr>
                <p:spPr>
                  <a:xfrm>
                    <a:off x="2694819" y="5619441"/>
                    <a:ext cx="3962400" cy="290286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" name="Rectangle 12"/>
                  <p:cNvSpPr/>
                  <p:nvPr/>
                </p:nvSpPr>
                <p:spPr>
                  <a:xfrm>
                    <a:off x="2719010" y="4752214"/>
                    <a:ext cx="1115181" cy="609600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sz="1600" dirty="0" smtClean="0">
                        <a:solidFill>
                          <a:srgbClr val="000000"/>
                        </a:solidFill>
                      </a:rPr>
                      <a:t>Memory Access</a:t>
                    </a:r>
                    <a:endParaRPr lang="en-US" sz="1600" dirty="0">
                      <a:solidFill>
                        <a:srgbClr val="000000"/>
                      </a:solidFill>
                    </a:endParaRPr>
                  </a:p>
                </p:txBody>
              </p:sp>
              <p:cxnSp>
                <p:nvCxnSpPr>
                  <p:cNvPr id="14" name="Straight Arrow Connector 13"/>
                  <p:cNvCxnSpPr>
                    <a:stCxn id="5" idx="2"/>
                    <a:endCxn id="6" idx="0"/>
                  </p:cNvCxnSpPr>
                  <p:nvPr/>
                </p:nvCxnSpPr>
                <p:spPr>
                  <a:xfrm>
                    <a:off x="4711095" y="1100661"/>
                    <a:ext cx="6048" cy="254000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Arrow Connector 14"/>
                  <p:cNvCxnSpPr>
                    <a:endCxn id="9" idx="0"/>
                  </p:cNvCxnSpPr>
                  <p:nvPr/>
                </p:nvCxnSpPr>
                <p:spPr>
                  <a:xfrm>
                    <a:off x="4706256" y="1669137"/>
                    <a:ext cx="18144" cy="1100667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Arrow Connector 15"/>
                  <p:cNvCxnSpPr>
                    <a:endCxn id="7" idx="1"/>
                  </p:cNvCxnSpPr>
                  <p:nvPr/>
                </p:nvCxnSpPr>
                <p:spPr>
                  <a:xfrm>
                    <a:off x="4699000" y="2217656"/>
                    <a:ext cx="724505" cy="0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Arrow Connector 16"/>
                  <p:cNvCxnSpPr>
                    <a:endCxn id="11" idx="0"/>
                  </p:cNvCxnSpPr>
                  <p:nvPr/>
                </p:nvCxnSpPr>
                <p:spPr>
                  <a:xfrm>
                    <a:off x="4724400" y="3084279"/>
                    <a:ext cx="0" cy="1100667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Arrow Connector 17"/>
                  <p:cNvCxnSpPr/>
                  <p:nvPr/>
                </p:nvCxnSpPr>
                <p:spPr>
                  <a:xfrm>
                    <a:off x="4726819" y="4475232"/>
                    <a:ext cx="0" cy="1100667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Arrow Connector 18"/>
                  <p:cNvCxnSpPr/>
                  <p:nvPr/>
                </p:nvCxnSpPr>
                <p:spPr>
                  <a:xfrm>
                    <a:off x="6137124" y="3084279"/>
                    <a:ext cx="0" cy="1100667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Arrow Connector 19"/>
                  <p:cNvCxnSpPr>
                    <a:stCxn id="7" idx="2"/>
                  </p:cNvCxnSpPr>
                  <p:nvPr/>
                </p:nvCxnSpPr>
                <p:spPr>
                  <a:xfrm>
                    <a:off x="5988353" y="2512175"/>
                    <a:ext cx="0" cy="154825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Arrow Connector 21"/>
                  <p:cNvCxnSpPr/>
                  <p:nvPr/>
                </p:nvCxnSpPr>
                <p:spPr>
                  <a:xfrm flipH="1">
                    <a:off x="3272970" y="3068555"/>
                    <a:ext cx="3629" cy="257629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Arrow Connector 22"/>
                  <p:cNvCxnSpPr/>
                  <p:nvPr/>
                </p:nvCxnSpPr>
                <p:spPr>
                  <a:xfrm flipH="1">
                    <a:off x="3146578" y="3906756"/>
                    <a:ext cx="3629" cy="257629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Arrow Connector 23"/>
                  <p:cNvCxnSpPr/>
                  <p:nvPr/>
                </p:nvCxnSpPr>
                <p:spPr>
                  <a:xfrm flipH="1">
                    <a:off x="3165929" y="4490956"/>
                    <a:ext cx="3629" cy="257629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Arrow Connector 24"/>
                  <p:cNvCxnSpPr/>
                  <p:nvPr/>
                </p:nvCxnSpPr>
                <p:spPr>
                  <a:xfrm flipH="1">
                    <a:off x="3181653" y="5361812"/>
                    <a:ext cx="3629" cy="257629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>
                    <a:off x="3272970" y="5933917"/>
                    <a:ext cx="17538" cy="3556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Arrow Connector 26"/>
                  <p:cNvCxnSpPr/>
                  <p:nvPr/>
                </p:nvCxnSpPr>
                <p:spPr>
                  <a:xfrm flipH="1">
                    <a:off x="3285064" y="1669136"/>
                    <a:ext cx="3629" cy="257629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flipH="1">
                    <a:off x="2268538" y="6289517"/>
                    <a:ext cx="1021970" cy="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flipV="1">
                    <a:off x="2268538" y="1669137"/>
                    <a:ext cx="0" cy="462038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>
                    <a:off x="2268538" y="1669136"/>
                    <a:ext cx="1009271" cy="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>
                    <a:off x="3810000" y="2752870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3285064" y="2763755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2875010" y="2745670"/>
                    <a:ext cx="415498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RA</a:t>
                    </a:r>
                    <a:endParaRPr lang="en-US" sz="1600" dirty="0"/>
                  </a:p>
                </p:txBody>
              </p: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3378172" y="2745614"/>
                    <a:ext cx="415498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RB</a:t>
                    </a:r>
                    <a:endParaRPr lang="en-US" sz="1600" dirty="0"/>
                  </a:p>
                </p:txBody>
              </p:sp>
              <p:cxnSp>
                <p:nvCxnSpPr>
                  <p:cNvPr id="35" name="Straight Connector 34"/>
                  <p:cNvCxnSpPr/>
                  <p:nvPr/>
                </p:nvCxnSpPr>
                <p:spPr>
                  <a:xfrm>
                    <a:off x="5280781" y="2757709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>
                    <a:off x="5783943" y="2767384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>
                    <a:off x="6287105" y="2767384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5306634" y="2732969"/>
                    <a:ext cx="513883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Ctl3</a:t>
                    </a:r>
                    <a:endParaRPr lang="en-US" sz="1600" dirty="0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5770801" y="2737807"/>
                    <a:ext cx="513883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Ctl4</a:t>
                    </a:r>
                    <a:endParaRPr lang="en-US" sz="1600" dirty="0"/>
                  </a:p>
                </p:txBody>
              </p:sp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6221789" y="2725712"/>
                    <a:ext cx="513883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Ctl5</a:t>
                    </a:r>
                    <a:endParaRPr lang="en-US" sz="1600" dirty="0"/>
                  </a:p>
                </p:txBody>
              </p:sp>
              <p:cxnSp>
                <p:nvCxnSpPr>
                  <p:cNvPr id="41" name="Straight Connector 40"/>
                  <p:cNvCxnSpPr/>
                  <p:nvPr/>
                </p:nvCxnSpPr>
                <p:spPr>
                  <a:xfrm>
                    <a:off x="3352799" y="4164385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2914639" y="4152402"/>
                    <a:ext cx="396062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RY</a:t>
                    </a:r>
                    <a:endParaRPr lang="en-US" sz="1600" dirty="0"/>
                  </a:p>
                </p:txBody>
              </p:sp>
              <p:cxnSp>
                <p:nvCxnSpPr>
                  <p:cNvPr id="43" name="Straight Connector 42"/>
                  <p:cNvCxnSpPr/>
                  <p:nvPr/>
                </p:nvCxnSpPr>
                <p:spPr>
                  <a:xfrm>
                    <a:off x="3802743" y="4161966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/>
                  <p:cNvCxnSpPr/>
                  <p:nvPr/>
                </p:nvCxnSpPr>
                <p:spPr>
                  <a:xfrm>
                    <a:off x="5273524" y="4166805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>
                    <a:off x="5776686" y="4176480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>
                    <a:off x="6279848" y="4176480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>
                    <a:off x="3367917" y="5595251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>
                    <a:off x="3817861" y="5592832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/>
                  <p:nvPr/>
                </p:nvCxnSpPr>
                <p:spPr>
                  <a:xfrm>
                    <a:off x="5288642" y="5597671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/>
                  <p:cNvCxnSpPr/>
                  <p:nvPr/>
                </p:nvCxnSpPr>
                <p:spPr>
                  <a:xfrm>
                    <a:off x="5791804" y="5607346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/>
                  <p:cNvCxnSpPr/>
                  <p:nvPr/>
                </p:nvCxnSpPr>
                <p:spPr>
                  <a:xfrm>
                    <a:off x="6294966" y="5607346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2" name="TextBox 51"/>
                  <p:cNvSpPr txBox="1"/>
                  <p:nvPr/>
                </p:nvSpPr>
                <p:spPr>
                  <a:xfrm>
                    <a:off x="2861186" y="5575899"/>
                    <a:ext cx="402674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RZ</a:t>
                    </a:r>
                    <a:endParaRPr lang="en-US" sz="1600" dirty="0"/>
                  </a:p>
                </p:txBody>
              </p:sp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5740729" y="4152402"/>
                    <a:ext cx="513883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Ctl4</a:t>
                    </a:r>
                    <a:endParaRPr lang="en-US" sz="1600" dirty="0"/>
                  </a:p>
                </p:txBody>
              </p:sp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6191717" y="4140307"/>
                    <a:ext cx="513883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Ctl5</a:t>
                    </a:r>
                    <a:endParaRPr lang="en-US" sz="1600" dirty="0"/>
                  </a:p>
                </p:txBody>
              </p:sp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6221789" y="5583156"/>
                    <a:ext cx="513883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Ctl5</a:t>
                    </a:r>
                    <a:endParaRPr lang="en-US" sz="1600" dirty="0"/>
                  </a:p>
                </p:txBody>
              </p:sp>
              <p:sp>
                <p:nvSpPr>
                  <p:cNvPr id="56" name="Rectangle 55"/>
                  <p:cNvSpPr/>
                  <p:nvPr/>
                </p:nvSpPr>
                <p:spPr>
                  <a:xfrm>
                    <a:off x="3367917" y="4172851"/>
                    <a:ext cx="425753" cy="306010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600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7" name="Rectangle 56"/>
                  <p:cNvSpPr/>
                  <p:nvPr/>
                </p:nvSpPr>
                <p:spPr>
                  <a:xfrm>
                    <a:off x="5261429" y="4184946"/>
                    <a:ext cx="497277" cy="290286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600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8" name="Rectangle 57"/>
                  <p:cNvSpPr/>
                  <p:nvPr/>
                </p:nvSpPr>
                <p:spPr>
                  <a:xfrm>
                    <a:off x="5282444" y="5619442"/>
                    <a:ext cx="497277" cy="290286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600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9" name="Rectangle 58"/>
                  <p:cNvSpPr/>
                  <p:nvPr/>
                </p:nvSpPr>
                <p:spPr>
                  <a:xfrm>
                    <a:off x="5786939" y="5619441"/>
                    <a:ext cx="497277" cy="290286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600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0" name="Rectangle 59"/>
                  <p:cNvSpPr/>
                  <p:nvPr/>
                </p:nvSpPr>
                <p:spPr>
                  <a:xfrm>
                    <a:off x="3389085" y="5607347"/>
                    <a:ext cx="425753" cy="306010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600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4" name="Right Brace 3"/>
                <p:cNvSpPr/>
                <p:nvPr/>
              </p:nvSpPr>
              <p:spPr>
                <a:xfrm rot="16200000">
                  <a:off x="5867400" y="1968501"/>
                  <a:ext cx="228600" cy="1447800"/>
                </a:xfrm>
                <a:prstGeom prst="rightBrace">
                  <a:avLst/>
                </a:prstGeom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6" name="Rectangle 65"/>
              <p:cNvSpPr/>
              <p:nvPr/>
            </p:nvSpPr>
            <p:spPr>
              <a:xfrm>
                <a:off x="4037995" y="228600"/>
                <a:ext cx="1346200" cy="24553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18872" lvl="0" indent="0">
                  <a:buNone/>
                </a:pPr>
                <a:r>
                  <a:rPr lang="en-US" sz="1400" dirty="0">
                    <a:solidFill>
                      <a:srgbClr val="0000FF"/>
                    </a:solidFill>
                  </a:rPr>
                  <a:t>or r13, r6, r2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3973119" y="1354666"/>
                <a:ext cx="1346200" cy="24553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18872" lvl="0" indent="0">
                  <a:buNone/>
                </a:pPr>
                <a:r>
                  <a:rPr lang="en-US" sz="1400" dirty="0">
                    <a:solidFill>
                      <a:srgbClr val="0000FF"/>
                    </a:solidFill>
                  </a:rPr>
                  <a:t>and r12, r2, r5</a:t>
                </a: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3858381" y="2743200"/>
                <a:ext cx="1346200" cy="24553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18872" lvl="0" indent="0">
                  <a:buNone/>
                </a:pPr>
                <a:r>
                  <a:rPr lang="en-US" sz="1400" dirty="0">
                    <a:solidFill>
                      <a:srgbClr val="0000FF"/>
                    </a:solidFill>
                  </a:rPr>
                  <a:t>sub r2, r1, r3</a:t>
                </a: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2292817" y="2503708"/>
              <a:ext cx="465668" cy="266096"/>
              <a:chOff x="3066159" y="2201333"/>
              <a:chExt cx="465668" cy="266096"/>
            </a:xfrm>
          </p:grpSpPr>
          <p:cxnSp>
            <p:nvCxnSpPr>
              <p:cNvPr id="73" name="Straight Arrow Connector 72"/>
              <p:cNvCxnSpPr/>
              <p:nvPr/>
            </p:nvCxnSpPr>
            <p:spPr>
              <a:xfrm>
                <a:off x="3066159" y="2315633"/>
                <a:ext cx="1" cy="151796"/>
              </a:xfrm>
              <a:prstGeom prst="straightConnector1">
                <a:avLst/>
              </a:prstGeom>
              <a:ln w="12700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/>
              <p:nvPr/>
            </p:nvCxnSpPr>
            <p:spPr>
              <a:xfrm>
                <a:off x="3531826" y="2315633"/>
                <a:ext cx="1" cy="151796"/>
              </a:xfrm>
              <a:prstGeom prst="straightConnector1">
                <a:avLst/>
              </a:prstGeom>
              <a:ln w="12700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H="1">
                <a:off x="3066159" y="2315633"/>
                <a:ext cx="465667" cy="0"/>
              </a:xfrm>
              <a:prstGeom prst="line">
                <a:avLst/>
              </a:prstGeom>
              <a:ln w="12700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V="1">
                <a:off x="3310701" y="2201333"/>
                <a:ext cx="0" cy="114300"/>
              </a:xfrm>
              <a:prstGeom prst="line">
                <a:avLst/>
              </a:prstGeom>
              <a:ln w="12700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7" name="TextBox 76"/>
          <p:cNvSpPr txBox="1"/>
          <p:nvPr/>
        </p:nvSpPr>
        <p:spPr>
          <a:xfrm>
            <a:off x="266700" y="186261"/>
            <a:ext cx="2146742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Stalling: Example</a:t>
            </a:r>
            <a:endParaRPr lang="en-US" sz="2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6705600" y="3810000"/>
            <a:ext cx="1744288" cy="830997"/>
          </a:xfrm>
          <a:prstGeom prst="rect">
            <a:avLst/>
          </a:prstGeom>
          <a:solidFill>
            <a:srgbClr val="D9D9D9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+mn-lt"/>
              </a:rPr>
              <a:t>Detect data </a:t>
            </a:r>
          </a:p>
          <a:p>
            <a:r>
              <a:rPr lang="en-US" dirty="0" smtClean="0">
                <a:solidFill>
                  <a:srgbClr val="3366FF"/>
                </a:solidFill>
                <a:latin typeface="+mn-lt"/>
              </a:rPr>
              <a:t>dependency</a:t>
            </a:r>
          </a:p>
        </p:txBody>
      </p:sp>
    </p:spTree>
    <p:extLst>
      <p:ext uri="{BB962C8B-B14F-4D97-AF65-F5344CB8AC3E}">
        <p14:creationId xmlns:p14="http://schemas.microsoft.com/office/powerpoint/2010/main" val="1249620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6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ontent Placeholder 9"/>
          <p:cNvSpPr txBox="1">
            <a:spLocks/>
          </p:cNvSpPr>
          <p:nvPr/>
        </p:nvSpPr>
        <p:spPr>
          <a:xfrm>
            <a:off x="6523567" y="186261"/>
            <a:ext cx="2209800" cy="1828800"/>
          </a:xfrm>
          <a:prstGeom prst="rect">
            <a:avLst/>
          </a:prstGeom>
        </p:spPr>
        <p:txBody>
          <a:bodyPr/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lv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sub </a:t>
            </a:r>
            <a:r>
              <a:rPr lang="en-US" sz="2000" dirty="0">
                <a:solidFill>
                  <a:srgbClr val="0000FF"/>
                </a:solidFill>
              </a:rPr>
              <a:t>r2, r1, </a:t>
            </a:r>
            <a:r>
              <a:rPr lang="en-US" sz="2000" dirty="0" smtClean="0">
                <a:solidFill>
                  <a:srgbClr val="0000FF"/>
                </a:solidFill>
              </a:rPr>
              <a:t>r3</a:t>
            </a:r>
          </a:p>
          <a:p>
            <a:pPr marL="118872" lv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and r12, r2, </a:t>
            </a:r>
            <a:r>
              <a:rPr lang="en-US" sz="2000" dirty="0" smtClean="0">
                <a:solidFill>
                  <a:srgbClr val="0000FF"/>
                </a:solidFill>
              </a:rPr>
              <a:t>r5</a:t>
            </a:r>
          </a:p>
          <a:p>
            <a:pPr marL="118872" lv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or r13, r6, </a:t>
            </a:r>
            <a:r>
              <a:rPr lang="en-US" sz="2000" dirty="0" smtClean="0">
                <a:solidFill>
                  <a:srgbClr val="0000FF"/>
                </a:solidFill>
              </a:rPr>
              <a:t>r2</a:t>
            </a:r>
          </a:p>
          <a:p>
            <a:pPr marL="118872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add r14, r2, </a:t>
            </a:r>
            <a:r>
              <a:rPr lang="en-US" sz="2000" dirty="0" smtClean="0">
                <a:solidFill>
                  <a:srgbClr val="0000FF"/>
                </a:solidFill>
              </a:rPr>
              <a:t>r2</a:t>
            </a:r>
          </a:p>
          <a:p>
            <a:pPr marL="118872" lvl="0" indent="0">
              <a:buNone/>
            </a:pPr>
            <a:r>
              <a:rPr lang="en-US" sz="2000" dirty="0" err="1">
                <a:solidFill>
                  <a:srgbClr val="0000FF"/>
                </a:solidFill>
              </a:rPr>
              <a:t>sw</a:t>
            </a:r>
            <a:r>
              <a:rPr lang="en-US" sz="2000" dirty="0">
                <a:solidFill>
                  <a:srgbClr val="0000FF"/>
                </a:solidFill>
              </a:rPr>
              <a:t> r15, 100($2)</a:t>
            </a:r>
          </a:p>
          <a:p>
            <a:pPr marL="118872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>
              <a:solidFill>
                <a:srgbClr val="0000FF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521219" y="228600"/>
            <a:ext cx="4530019" cy="6060917"/>
            <a:chOff x="1521219" y="228600"/>
            <a:chExt cx="4530019" cy="6060917"/>
          </a:xfrm>
        </p:grpSpPr>
        <p:grpSp>
          <p:nvGrpSpPr>
            <p:cNvPr id="71" name="Group 70"/>
            <p:cNvGrpSpPr/>
            <p:nvPr/>
          </p:nvGrpSpPr>
          <p:grpSpPr>
            <a:xfrm>
              <a:off x="1521219" y="228600"/>
              <a:ext cx="4530019" cy="6060917"/>
              <a:chOff x="2268538" y="228600"/>
              <a:chExt cx="4530019" cy="6060917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2268538" y="491288"/>
                <a:ext cx="4530019" cy="5798229"/>
                <a:chOff x="2268538" y="491288"/>
                <a:chExt cx="4530019" cy="5798229"/>
              </a:xfrm>
            </p:grpSpPr>
            <p:grpSp>
              <p:nvGrpSpPr>
                <p:cNvPr id="3" name="Group 2"/>
                <p:cNvGrpSpPr/>
                <p:nvPr/>
              </p:nvGrpSpPr>
              <p:grpSpPr>
                <a:xfrm>
                  <a:off x="2268538" y="491288"/>
                  <a:ext cx="4530019" cy="5798229"/>
                  <a:chOff x="2268538" y="491288"/>
                  <a:chExt cx="4530019" cy="5798229"/>
                </a:xfrm>
              </p:grpSpPr>
              <p:sp>
                <p:nvSpPr>
                  <p:cNvPr id="5" name="Rectangle 4"/>
                  <p:cNvSpPr/>
                  <p:nvPr/>
                </p:nvSpPr>
                <p:spPr>
                  <a:xfrm>
                    <a:off x="4136571" y="491288"/>
                    <a:ext cx="1149048" cy="609373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dirty="0" smtClean="0">
                        <a:solidFill>
                          <a:schemeClr val="tx1"/>
                        </a:solidFill>
                      </a:rPr>
                      <a:t>Instruction</a:t>
                    </a:r>
                  </a:p>
                  <a:p>
                    <a:pPr algn="ctr"/>
                    <a:r>
                      <a:rPr lang="en-US" sz="1600" dirty="0" smtClean="0">
                        <a:solidFill>
                          <a:schemeClr val="tx1"/>
                        </a:solidFill>
                      </a:rPr>
                      <a:t>Fetch</a:t>
                    </a:r>
                    <a:endParaRPr lang="en-US" sz="16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" name="Rectangle 5"/>
                  <p:cNvSpPr/>
                  <p:nvPr/>
                </p:nvSpPr>
                <p:spPr>
                  <a:xfrm>
                    <a:off x="4015619" y="1354661"/>
                    <a:ext cx="1403048" cy="278190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60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7" name="Rectangle 6"/>
                  <p:cNvSpPr/>
                  <p:nvPr/>
                </p:nvSpPr>
                <p:spPr>
                  <a:xfrm>
                    <a:off x="5423505" y="1923137"/>
                    <a:ext cx="1129695" cy="589038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sz="1600" dirty="0" smtClean="0">
                        <a:solidFill>
                          <a:srgbClr val="000000"/>
                        </a:solidFill>
                      </a:rPr>
                      <a:t>Instruction Decode</a:t>
                    </a:r>
                    <a:endParaRPr lang="en-US" sz="160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8" name="Rectangle 7"/>
                  <p:cNvSpPr/>
                  <p:nvPr/>
                </p:nvSpPr>
                <p:spPr>
                  <a:xfrm>
                    <a:off x="2743200" y="1902575"/>
                    <a:ext cx="1115181" cy="609600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sz="1600" dirty="0" smtClean="0">
                        <a:solidFill>
                          <a:srgbClr val="000000"/>
                        </a:solidFill>
                      </a:rPr>
                      <a:t>Register File</a:t>
                    </a:r>
                    <a:endParaRPr lang="en-US" sz="160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" name="Rectangle 8"/>
                  <p:cNvSpPr/>
                  <p:nvPr/>
                </p:nvSpPr>
                <p:spPr>
                  <a:xfrm>
                    <a:off x="2743200" y="2769804"/>
                    <a:ext cx="3962400" cy="302381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" name="Rectangle 9"/>
                  <p:cNvSpPr/>
                  <p:nvPr/>
                </p:nvSpPr>
                <p:spPr>
                  <a:xfrm>
                    <a:off x="2743200" y="3350375"/>
                    <a:ext cx="1115181" cy="556381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sz="1600" dirty="0" smtClean="0">
                        <a:solidFill>
                          <a:srgbClr val="000000"/>
                        </a:solidFill>
                      </a:rPr>
                      <a:t>ALU</a:t>
                    </a:r>
                    <a:endParaRPr lang="en-US" sz="160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" name="Rectangle 10"/>
                  <p:cNvSpPr/>
                  <p:nvPr/>
                </p:nvSpPr>
                <p:spPr>
                  <a:xfrm>
                    <a:off x="2743200" y="4184946"/>
                    <a:ext cx="3962400" cy="290286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" name="Rectangle 11"/>
                  <p:cNvSpPr/>
                  <p:nvPr/>
                </p:nvSpPr>
                <p:spPr>
                  <a:xfrm>
                    <a:off x="2694819" y="5619441"/>
                    <a:ext cx="3962400" cy="290286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" name="Rectangle 12"/>
                  <p:cNvSpPr/>
                  <p:nvPr/>
                </p:nvSpPr>
                <p:spPr>
                  <a:xfrm>
                    <a:off x="2719010" y="4752214"/>
                    <a:ext cx="1115181" cy="609600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sz="1600" dirty="0" smtClean="0">
                        <a:solidFill>
                          <a:srgbClr val="000000"/>
                        </a:solidFill>
                      </a:rPr>
                      <a:t>Memory Access</a:t>
                    </a:r>
                    <a:endParaRPr lang="en-US" sz="1600" dirty="0">
                      <a:solidFill>
                        <a:srgbClr val="000000"/>
                      </a:solidFill>
                    </a:endParaRPr>
                  </a:p>
                </p:txBody>
              </p:sp>
              <p:cxnSp>
                <p:nvCxnSpPr>
                  <p:cNvPr id="14" name="Straight Arrow Connector 13"/>
                  <p:cNvCxnSpPr>
                    <a:stCxn id="5" idx="2"/>
                    <a:endCxn id="6" idx="0"/>
                  </p:cNvCxnSpPr>
                  <p:nvPr/>
                </p:nvCxnSpPr>
                <p:spPr>
                  <a:xfrm>
                    <a:off x="4711095" y="1100661"/>
                    <a:ext cx="6048" cy="254000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Arrow Connector 14"/>
                  <p:cNvCxnSpPr>
                    <a:endCxn id="9" idx="0"/>
                  </p:cNvCxnSpPr>
                  <p:nvPr/>
                </p:nvCxnSpPr>
                <p:spPr>
                  <a:xfrm>
                    <a:off x="4706256" y="1669137"/>
                    <a:ext cx="18144" cy="1100667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Arrow Connector 15"/>
                  <p:cNvCxnSpPr>
                    <a:endCxn id="7" idx="1"/>
                  </p:cNvCxnSpPr>
                  <p:nvPr/>
                </p:nvCxnSpPr>
                <p:spPr>
                  <a:xfrm>
                    <a:off x="4699000" y="2217656"/>
                    <a:ext cx="724505" cy="0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Arrow Connector 16"/>
                  <p:cNvCxnSpPr>
                    <a:endCxn id="11" idx="0"/>
                  </p:cNvCxnSpPr>
                  <p:nvPr/>
                </p:nvCxnSpPr>
                <p:spPr>
                  <a:xfrm>
                    <a:off x="4724400" y="3084279"/>
                    <a:ext cx="0" cy="1100667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Arrow Connector 17"/>
                  <p:cNvCxnSpPr/>
                  <p:nvPr/>
                </p:nvCxnSpPr>
                <p:spPr>
                  <a:xfrm>
                    <a:off x="4726819" y="4475232"/>
                    <a:ext cx="0" cy="1100667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Arrow Connector 18"/>
                  <p:cNvCxnSpPr/>
                  <p:nvPr/>
                </p:nvCxnSpPr>
                <p:spPr>
                  <a:xfrm>
                    <a:off x="6137124" y="3084279"/>
                    <a:ext cx="0" cy="1100667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Arrow Connector 19"/>
                  <p:cNvCxnSpPr>
                    <a:stCxn id="7" idx="2"/>
                  </p:cNvCxnSpPr>
                  <p:nvPr/>
                </p:nvCxnSpPr>
                <p:spPr>
                  <a:xfrm>
                    <a:off x="5988353" y="2512175"/>
                    <a:ext cx="0" cy="154825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Arrow Connector 21"/>
                  <p:cNvCxnSpPr/>
                  <p:nvPr/>
                </p:nvCxnSpPr>
                <p:spPr>
                  <a:xfrm flipH="1">
                    <a:off x="3272970" y="3068555"/>
                    <a:ext cx="3629" cy="257629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Arrow Connector 22"/>
                  <p:cNvCxnSpPr/>
                  <p:nvPr/>
                </p:nvCxnSpPr>
                <p:spPr>
                  <a:xfrm flipH="1">
                    <a:off x="3146578" y="3906756"/>
                    <a:ext cx="3629" cy="257629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Arrow Connector 23"/>
                  <p:cNvCxnSpPr/>
                  <p:nvPr/>
                </p:nvCxnSpPr>
                <p:spPr>
                  <a:xfrm flipH="1">
                    <a:off x="3165929" y="4490956"/>
                    <a:ext cx="3629" cy="257629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Arrow Connector 24"/>
                  <p:cNvCxnSpPr/>
                  <p:nvPr/>
                </p:nvCxnSpPr>
                <p:spPr>
                  <a:xfrm flipH="1">
                    <a:off x="3181653" y="5361812"/>
                    <a:ext cx="3629" cy="257629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>
                    <a:off x="3272970" y="5933917"/>
                    <a:ext cx="17538" cy="3556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Arrow Connector 26"/>
                  <p:cNvCxnSpPr/>
                  <p:nvPr/>
                </p:nvCxnSpPr>
                <p:spPr>
                  <a:xfrm flipH="1">
                    <a:off x="3285064" y="1669136"/>
                    <a:ext cx="3629" cy="257629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flipH="1">
                    <a:off x="2268538" y="6289517"/>
                    <a:ext cx="1021970" cy="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flipV="1">
                    <a:off x="2268538" y="1669137"/>
                    <a:ext cx="0" cy="462038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>
                    <a:off x="2268538" y="1669136"/>
                    <a:ext cx="1009271" cy="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>
                    <a:off x="3810000" y="2752870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3285064" y="2763755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2875010" y="2745670"/>
                    <a:ext cx="415498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RA</a:t>
                    </a:r>
                    <a:endParaRPr lang="en-US" sz="1600" dirty="0"/>
                  </a:p>
                </p:txBody>
              </p: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3378172" y="2745614"/>
                    <a:ext cx="415498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RB</a:t>
                    </a:r>
                    <a:endParaRPr lang="en-US" sz="1600" dirty="0"/>
                  </a:p>
                </p:txBody>
              </p:sp>
              <p:cxnSp>
                <p:nvCxnSpPr>
                  <p:cNvPr id="35" name="Straight Connector 34"/>
                  <p:cNvCxnSpPr/>
                  <p:nvPr/>
                </p:nvCxnSpPr>
                <p:spPr>
                  <a:xfrm>
                    <a:off x="5280781" y="2757709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>
                    <a:off x="5783943" y="2767384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>
                    <a:off x="6287105" y="2767384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5243119" y="2732969"/>
                    <a:ext cx="596450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err="1" smtClean="0">
                        <a:solidFill>
                          <a:srgbClr val="3366FF"/>
                        </a:solidFill>
                      </a:rPr>
                      <a:t>Noop</a:t>
                    </a:r>
                    <a:endParaRPr lang="en-US" sz="1400" dirty="0">
                      <a:solidFill>
                        <a:srgbClr val="3366FF"/>
                      </a:solidFill>
                    </a:endParaRPr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5713469" y="2740223"/>
                    <a:ext cx="596450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err="1" smtClean="0">
                        <a:solidFill>
                          <a:srgbClr val="3366FF"/>
                        </a:solidFill>
                      </a:rPr>
                      <a:t>Noop</a:t>
                    </a:r>
                    <a:endParaRPr lang="en-US" sz="1400" dirty="0">
                      <a:solidFill>
                        <a:srgbClr val="3366FF"/>
                      </a:solidFill>
                    </a:endParaRPr>
                  </a:p>
                </p:txBody>
              </p:sp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6202107" y="2725712"/>
                    <a:ext cx="596450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 err="1" smtClean="0">
                        <a:solidFill>
                          <a:srgbClr val="3366FF"/>
                        </a:solidFill>
                      </a:rPr>
                      <a:t>Noop</a:t>
                    </a:r>
                    <a:endParaRPr lang="en-US" sz="1400" dirty="0">
                      <a:solidFill>
                        <a:srgbClr val="3366FF"/>
                      </a:solidFill>
                    </a:endParaRPr>
                  </a:p>
                </p:txBody>
              </p:sp>
              <p:cxnSp>
                <p:nvCxnSpPr>
                  <p:cNvPr id="41" name="Straight Connector 40"/>
                  <p:cNvCxnSpPr/>
                  <p:nvPr/>
                </p:nvCxnSpPr>
                <p:spPr>
                  <a:xfrm>
                    <a:off x="3352799" y="4164385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2914639" y="4152402"/>
                    <a:ext cx="396062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RY</a:t>
                    </a:r>
                    <a:endParaRPr lang="en-US" sz="1600" dirty="0"/>
                  </a:p>
                </p:txBody>
              </p:sp>
              <p:cxnSp>
                <p:nvCxnSpPr>
                  <p:cNvPr id="43" name="Straight Connector 42"/>
                  <p:cNvCxnSpPr/>
                  <p:nvPr/>
                </p:nvCxnSpPr>
                <p:spPr>
                  <a:xfrm>
                    <a:off x="3802743" y="4161966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/>
                  <p:cNvCxnSpPr/>
                  <p:nvPr/>
                </p:nvCxnSpPr>
                <p:spPr>
                  <a:xfrm>
                    <a:off x="5273524" y="4166805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>
                    <a:off x="5776686" y="4176480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>
                    <a:off x="6279848" y="4176480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>
                    <a:off x="3367917" y="5595251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>
                    <a:off x="3817861" y="5592832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/>
                  <p:nvPr/>
                </p:nvCxnSpPr>
                <p:spPr>
                  <a:xfrm>
                    <a:off x="5288642" y="5597671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/>
                  <p:cNvCxnSpPr/>
                  <p:nvPr/>
                </p:nvCxnSpPr>
                <p:spPr>
                  <a:xfrm>
                    <a:off x="5791804" y="5607346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/>
                  <p:cNvCxnSpPr/>
                  <p:nvPr/>
                </p:nvCxnSpPr>
                <p:spPr>
                  <a:xfrm>
                    <a:off x="6294966" y="5607346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2" name="TextBox 51"/>
                  <p:cNvSpPr txBox="1"/>
                  <p:nvPr/>
                </p:nvSpPr>
                <p:spPr>
                  <a:xfrm>
                    <a:off x="2861186" y="5575899"/>
                    <a:ext cx="402674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RZ</a:t>
                    </a:r>
                    <a:endParaRPr lang="en-US" sz="1600" dirty="0"/>
                  </a:p>
                </p:txBody>
              </p:sp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5740729" y="4152402"/>
                    <a:ext cx="513883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Ctl4</a:t>
                    </a:r>
                    <a:endParaRPr lang="en-US" sz="1600" dirty="0"/>
                  </a:p>
                </p:txBody>
              </p:sp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6191717" y="4140307"/>
                    <a:ext cx="513883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Ctl5</a:t>
                    </a:r>
                    <a:endParaRPr lang="en-US" sz="1600" dirty="0"/>
                  </a:p>
                </p:txBody>
              </p:sp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6221789" y="5583156"/>
                    <a:ext cx="513883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Ctl5</a:t>
                    </a:r>
                    <a:endParaRPr lang="en-US" sz="1600" dirty="0"/>
                  </a:p>
                </p:txBody>
              </p:sp>
              <p:sp>
                <p:nvSpPr>
                  <p:cNvPr id="56" name="Rectangle 55"/>
                  <p:cNvSpPr/>
                  <p:nvPr/>
                </p:nvSpPr>
                <p:spPr>
                  <a:xfrm>
                    <a:off x="3367917" y="4172851"/>
                    <a:ext cx="425753" cy="306010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600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7" name="Rectangle 56"/>
                  <p:cNvSpPr/>
                  <p:nvPr/>
                </p:nvSpPr>
                <p:spPr>
                  <a:xfrm>
                    <a:off x="5261429" y="4184946"/>
                    <a:ext cx="497277" cy="290286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600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8" name="Rectangle 57"/>
                  <p:cNvSpPr/>
                  <p:nvPr/>
                </p:nvSpPr>
                <p:spPr>
                  <a:xfrm>
                    <a:off x="5282444" y="5619442"/>
                    <a:ext cx="497277" cy="290286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600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9" name="Rectangle 58"/>
                  <p:cNvSpPr/>
                  <p:nvPr/>
                </p:nvSpPr>
                <p:spPr>
                  <a:xfrm>
                    <a:off x="5786939" y="5619441"/>
                    <a:ext cx="497277" cy="290286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600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0" name="Rectangle 59"/>
                  <p:cNvSpPr/>
                  <p:nvPr/>
                </p:nvSpPr>
                <p:spPr>
                  <a:xfrm>
                    <a:off x="3389085" y="5607347"/>
                    <a:ext cx="425753" cy="306010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600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4" name="Right Brace 3"/>
                <p:cNvSpPr/>
                <p:nvPr/>
              </p:nvSpPr>
              <p:spPr>
                <a:xfrm rot="16200000">
                  <a:off x="5867400" y="1968501"/>
                  <a:ext cx="228600" cy="1447800"/>
                </a:xfrm>
                <a:prstGeom prst="rightBrace">
                  <a:avLst/>
                </a:prstGeom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6" name="Rectangle 65"/>
              <p:cNvSpPr/>
              <p:nvPr/>
            </p:nvSpPr>
            <p:spPr>
              <a:xfrm>
                <a:off x="4037995" y="228600"/>
                <a:ext cx="1346200" cy="24553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18872" lvl="0" indent="0">
                  <a:buNone/>
                </a:pPr>
                <a:r>
                  <a:rPr lang="en-US" sz="1400" dirty="0">
                    <a:solidFill>
                      <a:srgbClr val="0000FF"/>
                    </a:solidFill>
                  </a:rPr>
                  <a:t>or r13, r6, r2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3973119" y="1354666"/>
                <a:ext cx="1346200" cy="24553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18872" lvl="0" indent="0">
                  <a:buNone/>
                </a:pPr>
                <a:r>
                  <a:rPr lang="en-US" sz="1400" dirty="0">
                    <a:solidFill>
                      <a:srgbClr val="0000FF"/>
                    </a:solidFill>
                  </a:rPr>
                  <a:t>and r12, r2, r5</a:t>
                </a: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3858381" y="4174066"/>
                <a:ext cx="1346200" cy="24553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18872" lvl="0" indent="0">
                  <a:buNone/>
                </a:pPr>
                <a:r>
                  <a:rPr lang="en-US" sz="1400" dirty="0">
                    <a:solidFill>
                      <a:srgbClr val="0000FF"/>
                    </a:solidFill>
                  </a:rPr>
                  <a:t>sub r2, r1, r3</a:t>
                </a: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2292817" y="2503708"/>
              <a:ext cx="465668" cy="266096"/>
              <a:chOff x="3066159" y="2201333"/>
              <a:chExt cx="465668" cy="266096"/>
            </a:xfrm>
          </p:grpSpPr>
          <p:cxnSp>
            <p:nvCxnSpPr>
              <p:cNvPr id="73" name="Straight Arrow Connector 72"/>
              <p:cNvCxnSpPr/>
              <p:nvPr/>
            </p:nvCxnSpPr>
            <p:spPr>
              <a:xfrm>
                <a:off x="3066159" y="2315633"/>
                <a:ext cx="1" cy="151796"/>
              </a:xfrm>
              <a:prstGeom prst="straightConnector1">
                <a:avLst/>
              </a:prstGeom>
              <a:ln w="12700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/>
              <p:nvPr/>
            </p:nvCxnSpPr>
            <p:spPr>
              <a:xfrm>
                <a:off x="3531826" y="2315633"/>
                <a:ext cx="1" cy="151796"/>
              </a:xfrm>
              <a:prstGeom prst="straightConnector1">
                <a:avLst/>
              </a:prstGeom>
              <a:ln w="12700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H="1">
                <a:off x="3066159" y="2315633"/>
                <a:ext cx="465667" cy="0"/>
              </a:xfrm>
              <a:prstGeom prst="line">
                <a:avLst/>
              </a:prstGeom>
              <a:ln w="12700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V="1">
                <a:off x="3310701" y="2201333"/>
                <a:ext cx="0" cy="114300"/>
              </a:xfrm>
              <a:prstGeom prst="line">
                <a:avLst/>
              </a:prstGeom>
              <a:ln w="12700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7" name="TextBox 76"/>
          <p:cNvSpPr txBox="1"/>
          <p:nvPr/>
        </p:nvSpPr>
        <p:spPr>
          <a:xfrm>
            <a:off x="266700" y="186261"/>
            <a:ext cx="1031051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Stalling</a:t>
            </a:r>
            <a:endParaRPr lang="en-US" sz="2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6705600" y="3810000"/>
            <a:ext cx="2262158" cy="1200328"/>
          </a:xfrm>
          <a:prstGeom prst="rect">
            <a:avLst/>
          </a:prstGeom>
          <a:solidFill>
            <a:srgbClr val="D9D9D9"/>
          </a:solidFill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3366FF"/>
                </a:solidFill>
                <a:latin typeface="+mn-lt"/>
              </a:rPr>
              <a:t>Allow </a:t>
            </a:r>
            <a:r>
              <a:rPr lang="en-US" i="1" dirty="0" smtClean="0">
                <a:solidFill>
                  <a:srgbClr val="3366FF"/>
                </a:solidFill>
                <a:latin typeface="+mn-lt"/>
              </a:rPr>
              <a:t>sub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3366FF"/>
                </a:solidFill>
                <a:latin typeface="+mn-lt"/>
              </a:rPr>
              <a:t>Hold </a:t>
            </a:r>
            <a:r>
              <a:rPr lang="en-US" i="1" dirty="0" smtClean="0">
                <a:solidFill>
                  <a:srgbClr val="3366FF"/>
                </a:solidFill>
                <a:latin typeface="+mn-lt"/>
              </a:rPr>
              <a:t>and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3366FF"/>
                </a:solidFill>
                <a:latin typeface="+mn-lt"/>
              </a:rPr>
              <a:t>Create </a:t>
            </a:r>
            <a:r>
              <a:rPr lang="en-US" i="1" dirty="0" smtClean="0">
                <a:solidFill>
                  <a:srgbClr val="3366FF"/>
                </a:solidFill>
                <a:latin typeface="+mn-lt"/>
              </a:rPr>
              <a:t>bubble</a:t>
            </a:r>
            <a:endParaRPr lang="en-US" dirty="0" smtClean="0">
              <a:solidFill>
                <a:srgbClr val="3366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3548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>
                <a:latin typeface="Calibri" charset="0"/>
              </a:rPr>
              <a:t>Chapter 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CA" dirty="0">
                <a:latin typeface="Calibri" charset="0"/>
              </a:rPr>
              <a:t>Pipelining: overlapped instruction execution</a:t>
            </a:r>
          </a:p>
          <a:p>
            <a:pPr eaLnBrk="1" hangingPunct="1">
              <a:spcBef>
                <a:spcPct val="60000"/>
              </a:spcBef>
            </a:pPr>
            <a:r>
              <a:rPr lang="en-CA" dirty="0">
                <a:latin typeface="Calibri" charset="0"/>
              </a:rPr>
              <a:t>Hazards that limit pipelined performance gain</a:t>
            </a:r>
          </a:p>
          <a:p>
            <a:pPr eaLnBrk="1" hangingPunct="1">
              <a:spcBef>
                <a:spcPct val="60000"/>
              </a:spcBef>
            </a:pPr>
            <a:r>
              <a:rPr lang="en-CA" dirty="0">
                <a:latin typeface="Calibri" charset="0"/>
              </a:rPr>
              <a:t>Hardware/software implications of pipelining</a:t>
            </a:r>
          </a:p>
          <a:p>
            <a:pPr eaLnBrk="1" hangingPunct="1">
              <a:spcBef>
                <a:spcPct val="60000"/>
              </a:spcBef>
            </a:pPr>
            <a:r>
              <a:rPr lang="en-CA" dirty="0">
                <a:latin typeface="Calibri" charset="0"/>
              </a:rPr>
              <a:t>Influence of pipelining on instruction </a:t>
            </a:r>
            <a:r>
              <a:rPr lang="en-CA" dirty="0" smtClean="0">
                <a:latin typeface="Calibri" charset="0"/>
              </a:rPr>
              <a:t>sets</a:t>
            </a:r>
            <a:endParaRPr lang="en-CA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0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ontent Placeholder 9"/>
          <p:cNvSpPr txBox="1">
            <a:spLocks/>
          </p:cNvSpPr>
          <p:nvPr/>
        </p:nvSpPr>
        <p:spPr>
          <a:xfrm>
            <a:off x="6523567" y="186261"/>
            <a:ext cx="2209800" cy="1828800"/>
          </a:xfrm>
          <a:prstGeom prst="rect">
            <a:avLst/>
          </a:prstGeom>
        </p:spPr>
        <p:txBody>
          <a:bodyPr/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lv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sub </a:t>
            </a:r>
            <a:r>
              <a:rPr lang="en-US" sz="2000" dirty="0">
                <a:solidFill>
                  <a:srgbClr val="0000FF"/>
                </a:solidFill>
              </a:rPr>
              <a:t>r2, r1, </a:t>
            </a:r>
            <a:r>
              <a:rPr lang="en-US" sz="2000" dirty="0" smtClean="0">
                <a:solidFill>
                  <a:srgbClr val="0000FF"/>
                </a:solidFill>
              </a:rPr>
              <a:t>r3</a:t>
            </a:r>
          </a:p>
          <a:p>
            <a:pPr marL="118872" lv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and r12, r2, </a:t>
            </a:r>
            <a:r>
              <a:rPr lang="en-US" sz="2000" dirty="0" smtClean="0">
                <a:solidFill>
                  <a:srgbClr val="0000FF"/>
                </a:solidFill>
              </a:rPr>
              <a:t>r5</a:t>
            </a:r>
          </a:p>
          <a:p>
            <a:pPr marL="118872" lv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or r13, r6, </a:t>
            </a:r>
            <a:r>
              <a:rPr lang="en-US" sz="2000" dirty="0" smtClean="0">
                <a:solidFill>
                  <a:srgbClr val="0000FF"/>
                </a:solidFill>
              </a:rPr>
              <a:t>r2</a:t>
            </a:r>
          </a:p>
          <a:p>
            <a:pPr marL="118872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add r14, r2, </a:t>
            </a:r>
            <a:r>
              <a:rPr lang="en-US" sz="2000" dirty="0" smtClean="0">
                <a:solidFill>
                  <a:srgbClr val="0000FF"/>
                </a:solidFill>
              </a:rPr>
              <a:t>r2</a:t>
            </a:r>
          </a:p>
          <a:p>
            <a:pPr marL="118872" lvl="0" indent="0">
              <a:buNone/>
            </a:pPr>
            <a:r>
              <a:rPr lang="en-US" sz="2000" dirty="0" err="1">
                <a:solidFill>
                  <a:srgbClr val="0000FF"/>
                </a:solidFill>
              </a:rPr>
              <a:t>sw</a:t>
            </a:r>
            <a:r>
              <a:rPr lang="en-US" sz="2000" dirty="0">
                <a:solidFill>
                  <a:srgbClr val="0000FF"/>
                </a:solidFill>
              </a:rPr>
              <a:t> r15, 100($2)</a:t>
            </a:r>
          </a:p>
          <a:p>
            <a:pPr marL="118872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66700" y="186261"/>
            <a:ext cx="1031051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Stalling</a:t>
            </a:r>
            <a:endParaRPr lang="en-US" sz="2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6172200" y="3124200"/>
            <a:ext cx="2544286" cy="830997"/>
          </a:xfrm>
          <a:prstGeom prst="rect">
            <a:avLst/>
          </a:prstGeom>
          <a:solidFill>
            <a:srgbClr val="D9D9D9"/>
          </a:solidFill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3366FF"/>
                </a:solidFill>
                <a:latin typeface="+mn-lt"/>
              </a:rPr>
              <a:t>Bubble moves</a:t>
            </a:r>
          </a:p>
          <a:p>
            <a:r>
              <a:rPr lang="en-US" dirty="0" smtClean="0">
                <a:solidFill>
                  <a:srgbClr val="3366FF"/>
                </a:solidFill>
                <a:latin typeface="+mn-lt"/>
              </a:rPr>
              <a:t>down the pipeline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1521219" y="228600"/>
            <a:ext cx="4561631" cy="6060917"/>
            <a:chOff x="1521219" y="228600"/>
            <a:chExt cx="4561631" cy="6060917"/>
          </a:xfrm>
        </p:grpSpPr>
        <p:grpSp>
          <p:nvGrpSpPr>
            <p:cNvPr id="21" name="Group 20"/>
            <p:cNvGrpSpPr/>
            <p:nvPr/>
          </p:nvGrpSpPr>
          <p:grpSpPr>
            <a:xfrm>
              <a:off x="1521219" y="228600"/>
              <a:ext cx="4530019" cy="6060917"/>
              <a:chOff x="1521219" y="228600"/>
              <a:chExt cx="4530019" cy="6060917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1521219" y="228600"/>
                <a:ext cx="4530019" cy="6060917"/>
                <a:chOff x="2268538" y="228600"/>
                <a:chExt cx="4530019" cy="6060917"/>
              </a:xfrm>
            </p:grpSpPr>
            <p:grpSp>
              <p:nvGrpSpPr>
                <p:cNvPr id="2" name="Group 1"/>
                <p:cNvGrpSpPr/>
                <p:nvPr/>
              </p:nvGrpSpPr>
              <p:grpSpPr>
                <a:xfrm>
                  <a:off x="2268538" y="491288"/>
                  <a:ext cx="4530019" cy="5798229"/>
                  <a:chOff x="2268538" y="491288"/>
                  <a:chExt cx="4530019" cy="5798229"/>
                </a:xfrm>
              </p:grpSpPr>
              <p:grpSp>
                <p:nvGrpSpPr>
                  <p:cNvPr id="3" name="Group 2"/>
                  <p:cNvGrpSpPr/>
                  <p:nvPr/>
                </p:nvGrpSpPr>
                <p:grpSpPr>
                  <a:xfrm>
                    <a:off x="2268538" y="491288"/>
                    <a:ext cx="4530019" cy="5798229"/>
                    <a:chOff x="2268538" y="491288"/>
                    <a:chExt cx="4530019" cy="5798229"/>
                  </a:xfrm>
                </p:grpSpPr>
                <p:sp>
                  <p:nvSpPr>
                    <p:cNvPr id="5" name="Rectangle 4"/>
                    <p:cNvSpPr/>
                    <p:nvPr/>
                  </p:nvSpPr>
                  <p:spPr>
                    <a:xfrm>
                      <a:off x="4136571" y="491288"/>
                      <a:ext cx="1149048" cy="609373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Instruction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Fetch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" name="Rectangle 5"/>
                    <p:cNvSpPr/>
                    <p:nvPr/>
                  </p:nvSpPr>
                  <p:spPr>
                    <a:xfrm>
                      <a:off x="4015619" y="1354661"/>
                      <a:ext cx="1403048" cy="27819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7" name="Rectangle 6"/>
                    <p:cNvSpPr/>
                    <p:nvPr/>
                  </p:nvSpPr>
                  <p:spPr>
                    <a:xfrm>
                      <a:off x="5423505" y="1923137"/>
                      <a:ext cx="1129695" cy="589038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Instruction Decode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8" name="Rectangle 7"/>
                    <p:cNvSpPr/>
                    <p:nvPr/>
                  </p:nvSpPr>
                  <p:spPr>
                    <a:xfrm>
                      <a:off x="2743200" y="1902575"/>
                      <a:ext cx="1115181" cy="60960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Register File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9" name="Rectangle 8"/>
                    <p:cNvSpPr/>
                    <p:nvPr/>
                  </p:nvSpPr>
                  <p:spPr>
                    <a:xfrm>
                      <a:off x="2743200" y="2769804"/>
                      <a:ext cx="3962400" cy="302381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" name="Rectangle 9"/>
                    <p:cNvSpPr/>
                    <p:nvPr/>
                  </p:nvSpPr>
                  <p:spPr>
                    <a:xfrm>
                      <a:off x="2743200" y="3350375"/>
                      <a:ext cx="1115181" cy="556381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ALU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1" name="Rectangle 10"/>
                    <p:cNvSpPr/>
                    <p:nvPr/>
                  </p:nvSpPr>
                  <p:spPr>
                    <a:xfrm>
                      <a:off x="2743200" y="4184946"/>
                      <a:ext cx="3962400" cy="290286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" name="Rectangle 11"/>
                    <p:cNvSpPr/>
                    <p:nvPr/>
                  </p:nvSpPr>
                  <p:spPr>
                    <a:xfrm>
                      <a:off x="2694819" y="5619441"/>
                      <a:ext cx="3962400" cy="290286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" name="Rectangle 12"/>
                    <p:cNvSpPr/>
                    <p:nvPr/>
                  </p:nvSpPr>
                  <p:spPr>
                    <a:xfrm>
                      <a:off x="2719010" y="4752214"/>
                      <a:ext cx="1115181" cy="60960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Memory Access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cxnSp>
                  <p:nvCxnSpPr>
                    <p:cNvPr id="14" name="Straight Arrow Connector 13"/>
                    <p:cNvCxnSpPr>
                      <a:stCxn id="5" idx="2"/>
                      <a:endCxn id="6" idx="0"/>
                    </p:cNvCxnSpPr>
                    <p:nvPr/>
                  </p:nvCxnSpPr>
                  <p:spPr>
                    <a:xfrm>
                      <a:off x="4711095" y="1100661"/>
                      <a:ext cx="6048" cy="254000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Straight Arrow Connector 14"/>
                    <p:cNvCxnSpPr>
                      <a:endCxn id="9" idx="0"/>
                    </p:cNvCxnSpPr>
                    <p:nvPr/>
                  </p:nvCxnSpPr>
                  <p:spPr>
                    <a:xfrm>
                      <a:off x="4706256" y="1669137"/>
                      <a:ext cx="18144" cy="1100667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Straight Arrow Connector 15"/>
                    <p:cNvCxnSpPr>
                      <a:endCxn id="7" idx="1"/>
                    </p:cNvCxnSpPr>
                    <p:nvPr/>
                  </p:nvCxnSpPr>
                  <p:spPr>
                    <a:xfrm>
                      <a:off x="4699000" y="2217656"/>
                      <a:ext cx="724505" cy="0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" name="Straight Arrow Connector 16"/>
                    <p:cNvCxnSpPr>
                      <a:endCxn id="11" idx="0"/>
                    </p:cNvCxnSpPr>
                    <p:nvPr/>
                  </p:nvCxnSpPr>
                  <p:spPr>
                    <a:xfrm>
                      <a:off x="4724400" y="3084279"/>
                      <a:ext cx="0" cy="1100667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" name="Straight Arrow Connector 17"/>
                    <p:cNvCxnSpPr/>
                    <p:nvPr/>
                  </p:nvCxnSpPr>
                  <p:spPr>
                    <a:xfrm>
                      <a:off x="4726819" y="4475232"/>
                      <a:ext cx="0" cy="1100667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" name="Straight Arrow Connector 18"/>
                    <p:cNvCxnSpPr/>
                    <p:nvPr/>
                  </p:nvCxnSpPr>
                  <p:spPr>
                    <a:xfrm>
                      <a:off x="6137124" y="3084279"/>
                      <a:ext cx="0" cy="1100667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Straight Arrow Connector 19"/>
                    <p:cNvCxnSpPr>
                      <a:stCxn id="7" idx="2"/>
                    </p:cNvCxnSpPr>
                    <p:nvPr/>
                  </p:nvCxnSpPr>
                  <p:spPr>
                    <a:xfrm>
                      <a:off x="5988353" y="2512175"/>
                      <a:ext cx="0" cy="154825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Straight Arrow Connector 21"/>
                    <p:cNvCxnSpPr/>
                    <p:nvPr/>
                  </p:nvCxnSpPr>
                  <p:spPr>
                    <a:xfrm flipH="1">
                      <a:off x="3272970" y="3068555"/>
                      <a:ext cx="3629" cy="257629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Straight Arrow Connector 22"/>
                    <p:cNvCxnSpPr/>
                    <p:nvPr/>
                  </p:nvCxnSpPr>
                  <p:spPr>
                    <a:xfrm flipH="1">
                      <a:off x="3146578" y="3906756"/>
                      <a:ext cx="3629" cy="257629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Straight Arrow Connector 23"/>
                    <p:cNvCxnSpPr/>
                    <p:nvPr/>
                  </p:nvCxnSpPr>
                  <p:spPr>
                    <a:xfrm flipH="1">
                      <a:off x="3165929" y="4490956"/>
                      <a:ext cx="3629" cy="257629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Straight Arrow Connector 24"/>
                    <p:cNvCxnSpPr/>
                    <p:nvPr/>
                  </p:nvCxnSpPr>
                  <p:spPr>
                    <a:xfrm flipH="1">
                      <a:off x="3181653" y="5361812"/>
                      <a:ext cx="3629" cy="257629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Straight Connector 25"/>
                    <p:cNvCxnSpPr/>
                    <p:nvPr/>
                  </p:nvCxnSpPr>
                  <p:spPr>
                    <a:xfrm>
                      <a:off x="3272970" y="5933917"/>
                      <a:ext cx="17538" cy="3556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Straight Arrow Connector 26"/>
                    <p:cNvCxnSpPr/>
                    <p:nvPr/>
                  </p:nvCxnSpPr>
                  <p:spPr>
                    <a:xfrm flipH="1">
                      <a:off x="3285064" y="1669136"/>
                      <a:ext cx="3629" cy="257629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Straight Connector 27"/>
                    <p:cNvCxnSpPr/>
                    <p:nvPr/>
                  </p:nvCxnSpPr>
                  <p:spPr>
                    <a:xfrm flipH="1">
                      <a:off x="2268538" y="6289517"/>
                      <a:ext cx="1021970" cy="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Straight Connector 28"/>
                    <p:cNvCxnSpPr/>
                    <p:nvPr/>
                  </p:nvCxnSpPr>
                  <p:spPr>
                    <a:xfrm flipV="1">
                      <a:off x="2268538" y="1669137"/>
                      <a:ext cx="0" cy="462038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Straight Connector 29"/>
                    <p:cNvCxnSpPr/>
                    <p:nvPr/>
                  </p:nvCxnSpPr>
                  <p:spPr>
                    <a:xfrm>
                      <a:off x="2268538" y="1669136"/>
                      <a:ext cx="1009271" cy="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Connector 30"/>
                    <p:cNvCxnSpPr/>
                    <p:nvPr/>
                  </p:nvCxnSpPr>
                  <p:spPr>
                    <a:xfrm>
                      <a:off x="3810000" y="2752870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Connector 31"/>
                    <p:cNvCxnSpPr/>
                    <p:nvPr/>
                  </p:nvCxnSpPr>
                  <p:spPr>
                    <a:xfrm>
                      <a:off x="3285064" y="2763755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3" name="TextBox 32"/>
                    <p:cNvSpPr txBox="1"/>
                    <p:nvPr/>
                  </p:nvSpPr>
                  <p:spPr>
                    <a:xfrm>
                      <a:off x="2875010" y="2745670"/>
                      <a:ext cx="415498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 smtClean="0"/>
                        <a:t>RA</a:t>
                      </a:r>
                      <a:endParaRPr lang="en-US" sz="1600" dirty="0"/>
                    </a:p>
                  </p:txBody>
                </p:sp>
                <p:sp>
                  <p:nvSpPr>
                    <p:cNvPr id="34" name="TextBox 33"/>
                    <p:cNvSpPr txBox="1"/>
                    <p:nvPr/>
                  </p:nvSpPr>
                  <p:spPr>
                    <a:xfrm>
                      <a:off x="3378172" y="2745614"/>
                      <a:ext cx="415498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 smtClean="0"/>
                        <a:t>RB</a:t>
                      </a:r>
                      <a:endParaRPr lang="en-US" sz="1600" dirty="0"/>
                    </a:p>
                  </p:txBody>
                </p:sp>
                <p:cxnSp>
                  <p:nvCxnSpPr>
                    <p:cNvPr id="35" name="Straight Connector 34"/>
                    <p:cNvCxnSpPr/>
                    <p:nvPr/>
                  </p:nvCxnSpPr>
                  <p:spPr>
                    <a:xfrm>
                      <a:off x="5280781" y="2757709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Straight Connector 35"/>
                    <p:cNvCxnSpPr/>
                    <p:nvPr/>
                  </p:nvCxnSpPr>
                  <p:spPr>
                    <a:xfrm>
                      <a:off x="5783943" y="2767384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Straight Connector 36"/>
                    <p:cNvCxnSpPr/>
                    <p:nvPr/>
                  </p:nvCxnSpPr>
                  <p:spPr>
                    <a:xfrm>
                      <a:off x="6287105" y="2767384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8" name="TextBox 37"/>
                    <p:cNvSpPr txBox="1"/>
                    <p:nvPr/>
                  </p:nvSpPr>
                  <p:spPr>
                    <a:xfrm>
                      <a:off x="5243119" y="2732969"/>
                      <a:ext cx="59645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400" dirty="0" err="1" smtClean="0">
                          <a:solidFill>
                            <a:srgbClr val="3366FF"/>
                          </a:solidFill>
                        </a:rPr>
                        <a:t>Noop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p:txBody>
                </p:sp>
                <p:sp>
                  <p:nvSpPr>
                    <p:cNvPr id="39" name="TextBox 38"/>
                    <p:cNvSpPr txBox="1"/>
                    <p:nvPr/>
                  </p:nvSpPr>
                  <p:spPr>
                    <a:xfrm>
                      <a:off x="5713469" y="2740223"/>
                      <a:ext cx="59645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400" dirty="0" err="1" smtClean="0">
                          <a:solidFill>
                            <a:srgbClr val="3366FF"/>
                          </a:solidFill>
                        </a:rPr>
                        <a:t>Noop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p:txBody>
                </p:sp>
                <p:sp>
                  <p:nvSpPr>
                    <p:cNvPr id="40" name="TextBox 39"/>
                    <p:cNvSpPr txBox="1"/>
                    <p:nvPr/>
                  </p:nvSpPr>
                  <p:spPr>
                    <a:xfrm>
                      <a:off x="6202107" y="2725712"/>
                      <a:ext cx="59645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400" dirty="0" err="1" smtClean="0">
                          <a:solidFill>
                            <a:srgbClr val="3366FF"/>
                          </a:solidFill>
                        </a:rPr>
                        <a:t>Noop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p:txBody>
                </p:sp>
                <p:cxnSp>
                  <p:nvCxnSpPr>
                    <p:cNvPr id="41" name="Straight Connector 40"/>
                    <p:cNvCxnSpPr/>
                    <p:nvPr/>
                  </p:nvCxnSpPr>
                  <p:spPr>
                    <a:xfrm>
                      <a:off x="3352799" y="4164385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2" name="TextBox 41"/>
                    <p:cNvSpPr txBox="1"/>
                    <p:nvPr/>
                  </p:nvSpPr>
                  <p:spPr>
                    <a:xfrm>
                      <a:off x="2914639" y="4152402"/>
                      <a:ext cx="396062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 smtClean="0"/>
                        <a:t>RY</a:t>
                      </a:r>
                      <a:endParaRPr lang="en-US" sz="1600" dirty="0"/>
                    </a:p>
                  </p:txBody>
                </p:sp>
                <p:cxnSp>
                  <p:nvCxnSpPr>
                    <p:cNvPr id="43" name="Straight Connector 42"/>
                    <p:cNvCxnSpPr/>
                    <p:nvPr/>
                  </p:nvCxnSpPr>
                  <p:spPr>
                    <a:xfrm>
                      <a:off x="3802743" y="4161966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Straight Connector 43"/>
                    <p:cNvCxnSpPr/>
                    <p:nvPr/>
                  </p:nvCxnSpPr>
                  <p:spPr>
                    <a:xfrm>
                      <a:off x="5273524" y="4166805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/>
                    <p:cNvCxnSpPr/>
                    <p:nvPr/>
                  </p:nvCxnSpPr>
                  <p:spPr>
                    <a:xfrm>
                      <a:off x="5776686" y="4176480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Straight Connector 45"/>
                    <p:cNvCxnSpPr/>
                    <p:nvPr/>
                  </p:nvCxnSpPr>
                  <p:spPr>
                    <a:xfrm>
                      <a:off x="6279848" y="4176480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Straight Connector 46"/>
                    <p:cNvCxnSpPr/>
                    <p:nvPr/>
                  </p:nvCxnSpPr>
                  <p:spPr>
                    <a:xfrm>
                      <a:off x="3367917" y="5595251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>
                      <a:off x="3817861" y="5592832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>
                      <a:off x="5288642" y="5597671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Connector 49"/>
                    <p:cNvCxnSpPr/>
                    <p:nvPr/>
                  </p:nvCxnSpPr>
                  <p:spPr>
                    <a:xfrm>
                      <a:off x="5791804" y="5607346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Connector 50"/>
                    <p:cNvCxnSpPr/>
                    <p:nvPr/>
                  </p:nvCxnSpPr>
                  <p:spPr>
                    <a:xfrm>
                      <a:off x="6294966" y="5607346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2" name="TextBox 51"/>
                    <p:cNvSpPr txBox="1"/>
                    <p:nvPr/>
                  </p:nvSpPr>
                  <p:spPr>
                    <a:xfrm>
                      <a:off x="2861186" y="5575899"/>
                      <a:ext cx="402674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 smtClean="0"/>
                        <a:t>RZ</a:t>
                      </a:r>
                      <a:endParaRPr lang="en-US" sz="1600" dirty="0"/>
                    </a:p>
                  </p:txBody>
                </p:sp>
                <p:sp>
                  <p:nvSpPr>
                    <p:cNvPr id="55" name="TextBox 54"/>
                    <p:cNvSpPr txBox="1"/>
                    <p:nvPr/>
                  </p:nvSpPr>
                  <p:spPr>
                    <a:xfrm>
                      <a:off x="6221789" y="5583156"/>
                      <a:ext cx="513883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 smtClean="0"/>
                        <a:t>Ctl5</a:t>
                      </a:r>
                      <a:endParaRPr lang="en-US" sz="1600" dirty="0"/>
                    </a:p>
                  </p:txBody>
                </p:sp>
                <p:sp>
                  <p:nvSpPr>
                    <p:cNvPr id="56" name="Rectangle 55"/>
                    <p:cNvSpPr/>
                    <p:nvPr/>
                  </p:nvSpPr>
                  <p:spPr>
                    <a:xfrm>
                      <a:off x="3367917" y="4172851"/>
                      <a:ext cx="425753" cy="306010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7" name="Rectangle 56"/>
                    <p:cNvSpPr/>
                    <p:nvPr/>
                  </p:nvSpPr>
                  <p:spPr>
                    <a:xfrm>
                      <a:off x="5261429" y="4184946"/>
                      <a:ext cx="497277" cy="290286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8" name="Rectangle 57"/>
                    <p:cNvSpPr/>
                    <p:nvPr/>
                  </p:nvSpPr>
                  <p:spPr>
                    <a:xfrm>
                      <a:off x="5282444" y="5619442"/>
                      <a:ext cx="497277" cy="290286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9" name="Rectangle 58"/>
                    <p:cNvSpPr/>
                    <p:nvPr/>
                  </p:nvSpPr>
                  <p:spPr>
                    <a:xfrm>
                      <a:off x="5786939" y="5619441"/>
                      <a:ext cx="497277" cy="290286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0" name="Rectangle 59"/>
                    <p:cNvSpPr/>
                    <p:nvPr/>
                  </p:nvSpPr>
                  <p:spPr>
                    <a:xfrm>
                      <a:off x="3389085" y="5607347"/>
                      <a:ext cx="425753" cy="306010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4" name="Right Brace 3"/>
                  <p:cNvSpPr/>
                  <p:nvPr/>
                </p:nvSpPr>
                <p:spPr>
                  <a:xfrm rot="16200000">
                    <a:off x="5867400" y="1968501"/>
                    <a:ext cx="228600" cy="1447800"/>
                  </a:xfrm>
                  <a:prstGeom prst="rightBrace">
                    <a:avLst/>
                  </a:prstGeom>
                  <a:ln w="12700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6" name="Rectangle 65"/>
                <p:cNvSpPr/>
                <p:nvPr/>
              </p:nvSpPr>
              <p:spPr>
                <a:xfrm>
                  <a:off x="4037995" y="228600"/>
                  <a:ext cx="1346200" cy="2455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118872" lvl="0" indent="0">
                    <a:buNone/>
                  </a:pPr>
                  <a:r>
                    <a:rPr lang="en-US" sz="1400" dirty="0">
                      <a:solidFill>
                        <a:srgbClr val="0000FF"/>
                      </a:solidFill>
                    </a:rPr>
                    <a:t>or r13, r6, r2</a:t>
                  </a:r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3973119" y="1354666"/>
                  <a:ext cx="1346200" cy="2455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118872" lvl="0" indent="0">
                    <a:buNone/>
                  </a:pPr>
                  <a:r>
                    <a:rPr lang="en-US" sz="1400" dirty="0">
                      <a:solidFill>
                        <a:srgbClr val="0000FF"/>
                      </a:solidFill>
                    </a:rPr>
                    <a:t>and r12, r2, r5</a:t>
                  </a: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3858381" y="5621866"/>
                  <a:ext cx="1346200" cy="2455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118872" lvl="0" indent="0">
                    <a:buNone/>
                  </a:pPr>
                  <a:r>
                    <a:rPr lang="en-US" sz="1400" dirty="0">
                      <a:solidFill>
                        <a:srgbClr val="0000FF"/>
                      </a:solidFill>
                    </a:rPr>
                    <a:t>sub r2, r1, r3</a:t>
                  </a:r>
                </a:p>
              </p:txBody>
            </p:sp>
          </p:grpSp>
          <p:grpSp>
            <p:nvGrpSpPr>
              <p:cNvPr id="72" name="Group 71"/>
              <p:cNvGrpSpPr/>
              <p:nvPr/>
            </p:nvGrpSpPr>
            <p:grpSpPr>
              <a:xfrm>
                <a:off x="2292817" y="2503708"/>
                <a:ext cx="465668" cy="266096"/>
                <a:chOff x="3066159" y="2201333"/>
                <a:chExt cx="465668" cy="266096"/>
              </a:xfrm>
            </p:grpSpPr>
            <p:cxnSp>
              <p:nvCxnSpPr>
                <p:cNvPr id="73" name="Straight Arrow Connector 72"/>
                <p:cNvCxnSpPr/>
                <p:nvPr/>
              </p:nvCxnSpPr>
              <p:spPr>
                <a:xfrm>
                  <a:off x="3066159" y="2315633"/>
                  <a:ext cx="1" cy="151796"/>
                </a:xfrm>
                <a:prstGeom prst="straightConnector1">
                  <a:avLst/>
                </a:prstGeom>
                <a:ln w="12700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Arrow Connector 73"/>
                <p:cNvCxnSpPr/>
                <p:nvPr/>
              </p:nvCxnSpPr>
              <p:spPr>
                <a:xfrm>
                  <a:off x="3531826" y="2315633"/>
                  <a:ext cx="1" cy="151796"/>
                </a:xfrm>
                <a:prstGeom prst="straightConnector1">
                  <a:avLst/>
                </a:prstGeom>
                <a:ln w="12700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3066159" y="2315633"/>
                  <a:ext cx="465667" cy="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flipV="1">
                  <a:off x="3310701" y="2201333"/>
                  <a:ext cx="0" cy="11430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8" name="TextBox 77"/>
            <p:cNvSpPr txBox="1"/>
            <p:nvPr/>
          </p:nvSpPr>
          <p:spPr>
            <a:xfrm>
              <a:off x="4997762" y="4129311"/>
              <a:ext cx="5964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solidFill>
                    <a:srgbClr val="3366FF"/>
                  </a:solidFill>
                </a:rPr>
                <a:t>Noop</a:t>
              </a:r>
              <a:endParaRPr lang="en-US" sz="1400" dirty="0">
                <a:solidFill>
                  <a:srgbClr val="3366FF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486400" y="4114800"/>
              <a:ext cx="5964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solidFill>
                    <a:srgbClr val="3366FF"/>
                  </a:solidFill>
                </a:rPr>
                <a:t>Noop</a:t>
              </a:r>
              <a:endParaRPr lang="en-US" sz="1400" dirty="0">
                <a:solidFill>
                  <a:srgbClr val="3366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6393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ontent Placeholder 9"/>
          <p:cNvSpPr txBox="1">
            <a:spLocks/>
          </p:cNvSpPr>
          <p:nvPr/>
        </p:nvSpPr>
        <p:spPr>
          <a:xfrm>
            <a:off x="6523567" y="186261"/>
            <a:ext cx="2209800" cy="1828800"/>
          </a:xfrm>
          <a:prstGeom prst="rect">
            <a:avLst/>
          </a:prstGeom>
        </p:spPr>
        <p:txBody>
          <a:bodyPr/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lv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sub </a:t>
            </a:r>
            <a:r>
              <a:rPr lang="en-US" sz="2000" dirty="0">
                <a:solidFill>
                  <a:srgbClr val="0000FF"/>
                </a:solidFill>
              </a:rPr>
              <a:t>r2, r1, </a:t>
            </a:r>
            <a:r>
              <a:rPr lang="en-US" sz="2000" dirty="0" smtClean="0">
                <a:solidFill>
                  <a:srgbClr val="0000FF"/>
                </a:solidFill>
              </a:rPr>
              <a:t>r3</a:t>
            </a:r>
          </a:p>
          <a:p>
            <a:pPr marL="118872" lv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and r12, r2, </a:t>
            </a:r>
            <a:r>
              <a:rPr lang="en-US" sz="2000" dirty="0" smtClean="0">
                <a:solidFill>
                  <a:srgbClr val="0000FF"/>
                </a:solidFill>
              </a:rPr>
              <a:t>r5</a:t>
            </a:r>
          </a:p>
          <a:p>
            <a:pPr marL="118872" lv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or r13, r6, </a:t>
            </a:r>
            <a:r>
              <a:rPr lang="en-US" sz="2000" dirty="0" smtClean="0">
                <a:solidFill>
                  <a:srgbClr val="0000FF"/>
                </a:solidFill>
              </a:rPr>
              <a:t>r2</a:t>
            </a:r>
          </a:p>
          <a:p>
            <a:pPr marL="118872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add r14, r2, </a:t>
            </a:r>
            <a:r>
              <a:rPr lang="en-US" sz="2000" dirty="0" smtClean="0">
                <a:solidFill>
                  <a:srgbClr val="0000FF"/>
                </a:solidFill>
              </a:rPr>
              <a:t>r2</a:t>
            </a:r>
          </a:p>
          <a:p>
            <a:pPr marL="118872" lvl="0" indent="0">
              <a:buNone/>
            </a:pPr>
            <a:r>
              <a:rPr lang="en-US" sz="2000" dirty="0" err="1">
                <a:solidFill>
                  <a:srgbClr val="0000FF"/>
                </a:solidFill>
              </a:rPr>
              <a:t>sw</a:t>
            </a:r>
            <a:r>
              <a:rPr lang="en-US" sz="2000" dirty="0">
                <a:solidFill>
                  <a:srgbClr val="0000FF"/>
                </a:solidFill>
              </a:rPr>
              <a:t> r15, 100($2)</a:t>
            </a:r>
          </a:p>
          <a:p>
            <a:pPr marL="118872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66700" y="186261"/>
            <a:ext cx="1031051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Stalling</a:t>
            </a:r>
            <a:endParaRPr lang="en-US" sz="2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6172200" y="3124200"/>
            <a:ext cx="2582758" cy="830997"/>
          </a:xfrm>
          <a:prstGeom prst="rect">
            <a:avLst/>
          </a:prstGeom>
          <a:solidFill>
            <a:srgbClr val="D9D9D9"/>
          </a:solidFill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3366FF"/>
                </a:solidFill>
                <a:latin typeface="+mn-lt"/>
              </a:rPr>
              <a:t>until completion</a:t>
            </a:r>
          </a:p>
          <a:p>
            <a:r>
              <a:rPr lang="en-US" dirty="0" smtClean="0">
                <a:solidFill>
                  <a:srgbClr val="3366FF"/>
                </a:solidFill>
                <a:latin typeface="+mn-lt"/>
              </a:rPr>
              <a:t>of subtract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1676400" y="533400"/>
            <a:ext cx="4561631" cy="6060917"/>
            <a:chOff x="1521219" y="228600"/>
            <a:chExt cx="4561631" cy="6060917"/>
          </a:xfrm>
        </p:grpSpPr>
        <p:grpSp>
          <p:nvGrpSpPr>
            <p:cNvPr id="21" name="Group 20"/>
            <p:cNvGrpSpPr/>
            <p:nvPr/>
          </p:nvGrpSpPr>
          <p:grpSpPr>
            <a:xfrm>
              <a:off x="1521219" y="228600"/>
              <a:ext cx="4530019" cy="6060917"/>
              <a:chOff x="1521219" y="228600"/>
              <a:chExt cx="4530019" cy="6060917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1521219" y="228600"/>
                <a:ext cx="4530019" cy="6060917"/>
                <a:chOff x="2268538" y="228600"/>
                <a:chExt cx="4530019" cy="6060917"/>
              </a:xfrm>
            </p:grpSpPr>
            <p:grpSp>
              <p:nvGrpSpPr>
                <p:cNvPr id="2" name="Group 1"/>
                <p:cNvGrpSpPr/>
                <p:nvPr/>
              </p:nvGrpSpPr>
              <p:grpSpPr>
                <a:xfrm>
                  <a:off x="2268538" y="491288"/>
                  <a:ext cx="4530019" cy="5798229"/>
                  <a:chOff x="2268538" y="491288"/>
                  <a:chExt cx="4530019" cy="5798229"/>
                </a:xfrm>
              </p:grpSpPr>
              <p:grpSp>
                <p:nvGrpSpPr>
                  <p:cNvPr id="3" name="Group 2"/>
                  <p:cNvGrpSpPr/>
                  <p:nvPr/>
                </p:nvGrpSpPr>
                <p:grpSpPr>
                  <a:xfrm>
                    <a:off x="2268538" y="491288"/>
                    <a:ext cx="4530019" cy="5798229"/>
                    <a:chOff x="2268538" y="491288"/>
                    <a:chExt cx="4530019" cy="5798229"/>
                  </a:xfrm>
                </p:grpSpPr>
                <p:sp>
                  <p:nvSpPr>
                    <p:cNvPr id="5" name="Rectangle 4"/>
                    <p:cNvSpPr/>
                    <p:nvPr/>
                  </p:nvSpPr>
                  <p:spPr>
                    <a:xfrm>
                      <a:off x="4136571" y="491288"/>
                      <a:ext cx="1149048" cy="609373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Instruction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Fetch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" name="Rectangle 5"/>
                    <p:cNvSpPr/>
                    <p:nvPr/>
                  </p:nvSpPr>
                  <p:spPr>
                    <a:xfrm>
                      <a:off x="4015619" y="1354661"/>
                      <a:ext cx="1403048" cy="27819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7" name="Rectangle 6"/>
                    <p:cNvSpPr/>
                    <p:nvPr/>
                  </p:nvSpPr>
                  <p:spPr>
                    <a:xfrm>
                      <a:off x="5423505" y="1923137"/>
                      <a:ext cx="1129695" cy="589038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Instruction Decode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8" name="Rectangle 7"/>
                    <p:cNvSpPr/>
                    <p:nvPr/>
                  </p:nvSpPr>
                  <p:spPr>
                    <a:xfrm>
                      <a:off x="2743200" y="1902575"/>
                      <a:ext cx="1115181" cy="60960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Register File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9" name="Rectangle 8"/>
                    <p:cNvSpPr/>
                    <p:nvPr/>
                  </p:nvSpPr>
                  <p:spPr>
                    <a:xfrm>
                      <a:off x="2743200" y="2769804"/>
                      <a:ext cx="3962400" cy="302381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" name="Rectangle 9"/>
                    <p:cNvSpPr/>
                    <p:nvPr/>
                  </p:nvSpPr>
                  <p:spPr>
                    <a:xfrm>
                      <a:off x="2743200" y="3350375"/>
                      <a:ext cx="1115181" cy="556381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ALU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1" name="Rectangle 10"/>
                    <p:cNvSpPr/>
                    <p:nvPr/>
                  </p:nvSpPr>
                  <p:spPr>
                    <a:xfrm>
                      <a:off x="2743200" y="4184946"/>
                      <a:ext cx="3962400" cy="290286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" name="Rectangle 11"/>
                    <p:cNvSpPr/>
                    <p:nvPr/>
                  </p:nvSpPr>
                  <p:spPr>
                    <a:xfrm>
                      <a:off x="2694819" y="5619441"/>
                      <a:ext cx="3962400" cy="290286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" name="Rectangle 12"/>
                    <p:cNvSpPr/>
                    <p:nvPr/>
                  </p:nvSpPr>
                  <p:spPr>
                    <a:xfrm>
                      <a:off x="2719010" y="4752214"/>
                      <a:ext cx="1115181" cy="60960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Memory Access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cxnSp>
                  <p:nvCxnSpPr>
                    <p:cNvPr id="14" name="Straight Arrow Connector 13"/>
                    <p:cNvCxnSpPr>
                      <a:stCxn id="5" idx="2"/>
                      <a:endCxn id="6" idx="0"/>
                    </p:cNvCxnSpPr>
                    <p:nvPr/>
                  </p:nvCxnSpPr>
                  <p:spPr>
                    <a:xfrm>
                      <a:off x="4711095" y="1100661"/>
                      <a:ext cx="6048" cy="254000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Straight Arrow Connector 14"/>
                    <p:cNvCxnSpPr>
                      <a:endCxn id="9" idx="0"/>
                    </p:cNvCxnSpPr>
                    <p:nvPr/>
                  </p:nvCxnSpPr>
                  <p:spPr>
                    <a:xfrm>
                      <a:off x="4706256" y="1669137"/>
                      <a:ext cx="18144" cy="1100667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Straight Arrow Connector 15"/>
                    <p:cNvCxnSpPr>
                      <a:endCxn id="7" idx="1"/>
                    </p:cNvCxnSpPr>
                    <p:nvPr/>
                  </p:nvCxnSpPr>
                  <p:spPr>
                    <a:xfrm>
                      <a:off x="4699000" y="2217656"/>
                      <a:ext cx="724505" cy="0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" name="Straight Arrow Connector 16"/>
                    <p:cNvCxnSpPr>
                      <a:endCxn id="11" idx="0"/>
                    </p:cNvCxnSpPr>
                    <p:nvPr/>
                  </p:nvCxnSpPr>
                  <p:spPr>
                    <a:xfrm>
                      <a:off x="4724400" y="3084279"/>
                      <a:ext cx="0" cy="1100667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" name="Straight Arrow Connector 17"/>
                    <p:cNvCxnSpPr/>
                    <p:nvPr/>
                  </p:nvCxnSpPr>
                  <p:spPr>
                    <a:xfrm>
                      <a:off x="4726819" y="4475232"/>
                      <a:ext cx="0" cy="1100667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" name="Straight Arrow Connector 18"/>
                    <p:cNvCxnSpPr/>
                    <p:nvPr/>
                  </p:nvCxnSpPr>
                  <p:spPr>
                    <a:xfrm>
                      <a:off x="6137124" y="3084279"/>
                      <a:ext cx="0" cy="1100667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Straight Arrow Connector 19"/>
                    <p:cNvCxnSpPr>
                      <a:stCxn id="7" idx="2"/>
                    </p:cNvCxnSpPr>
                    <p:nvPr/>
                  </p:nvCxnSpPr>
                  <p:spPr>
                    <a:xfrm>
                      <a:off x="5988353" y="2512175"/>
                      <a:ext cx="0" cy="154825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Straight Arrow Connector 21"/>
                    <p:cNvCxnSpPr/>
                    <p:nvPr/>
                  </p:nvCxnSpPr>
                  <p:spPr>
                    <a:xfrm flipH="1">
                      <a:off x="3272970" y="3068555"/>
                      <a:ext cx="3629" cy="257629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Straight Arrow Connector 22"/>
                    <p:cNvCxnSpPr/>
                    <p:nvPr/>
                  </p:nvCxnSpPr>
                  <p:spPr>
                    <a:xfrm flipH="1">
                      <a:off x="3146578" y="3906756"/>
                      <a:ext cx="3629" cy="257629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Straight Arrow Connector 23"/>
                    <p:cNvCxnSpPr/>
                    <p:nvPr/>
                  </p:nvCxnSpPr>
                  <p:spPr>
                    <a:xfrm flipH="1">
                      <a:off x="3165929" y="4490956"/>
                      <a:ext cx="3629" cy="257629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Straight Arrow Connector 24"/>
                    <p:cNvCxnSpPr/>
                    <p:nvPr/>
                  </p:nvCxnSpPr>
                  <p:spPr>
                    <a:xfrm flipH="1">
                      <a:off x="3181653" y="5361812"/>
                      <a:ext cx="3629" cy="257629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Straight Connector 25"/>
                    <p:cNvCxnSpPr/>
                    <p:nvPr/>
                  </p:nvCxnSpPr>
                  <p:spPr>
                    <a:xfrm>
                      <a:off x="3272970" y="5933917"/>
                      <a:ext cx="17538" cy="3556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Straight Arrow Connector 26"/>
                    <p:cNvCxnSpPr/>
                    <p:nvPr/>
                  </p:nvCxnSpPr>
                  <p:spPr>
                    <a:xfrm flipH="1">
                      <a:off x="3285064" y="1669136"/>
                      <a:ext cx="3629" cy="257629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Straight Connector 27"/>
                    <p:cNvCxnSpPr/>
                    <p:nvPr/>
                  </p:nvCxnSpPr>
                  <p:spPr>
                    <a:xfrm flipH="1">
                      <a:off x="2268538" y="6289517"/>
                      <a:ext cx="1021970" cy="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Straight Connector 28"/>
                    <p:cNvCxnSpPr/>
                    <p:nvPr/>
                  </p:nvCxnSpPr>
                  <p:spPr>
                    <a:xfrm flipV="1">
                      <a:off x="2268538" y="1669137"/>
                      <a:ext cx="0" cy="462038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Straight Connector 29"/>
                    <p:cNvCxnSpPr/>
                    <p:nvPr/>
                  </p:nvCxnSpPr>
                  <p:spPr>
                    <a:xfrm>
                      <a:off x="2268538" y="1669136"/>
                      <a:ext cx="1009271" cy="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Connector 30"/>
                    <p:cNvCxnSpPr/>
                    <p:nvPr/>
                  </p:nvCxnSpPr>
                  <p:spPr>
                    <a:xfrm>
                      <a:off x="3810000" y="2752870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Connector 31"/>
                    <p:cNvCxnSpPr/>
                    <p:nvPr/>
                  </p:nvCxnSpPr>
                  <p:spPr>
                    <a:xfrm>
                      <a:off x="3285064" y="2763755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3" name="TextBox 32"/>
                    <p:cNvSpPr txBox="1"/>
                    <p:nvPr/>
                  </p:nvSpPr>
                  <p:spPr>
                    <a:xfrm>
                      <a:off x="2875010" y="2745670"/>
                      <a:ext cx="415498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 smtClean="0"/>
                        <a:t>RA</a:t>
                      </a:r>
                      <a:endParaRPr lang="en-US" sz="1600" dirty="0"/>
                    </a:p>
                  </p:txBody>
                </p:sp>
                <p:sp>
                  <p:nvSpPr>
                    <p:cNvPr id="34" name="TextBox 33"/>
                    <p:cNvSpPr txBox="1"/>
                    <p:nvPr/>
                  </p:nvSpPr>
                  <p:spPr>
                    <a:xfrm>
                      <a:off x="3378172" y="2745614"/>
                      <a:ext cx="415498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 smtClean="0"/>
                        <a:t>RB</a:t>
                      </a:r>
                      <a:endParaRPr lang="en-US" sz="1600" dirty="0"/>
                    </a:p>
                  </p:txBody>
                </p:sp>
                <p:cxnSp>
                  <p:nvCxnSpPr>
                    <p:cNvPr id="35" name="Straight Connector 34"/>
                    <p:cNvCxnSpPr/>
                    <p:nvPr/>
                  </p:nvCxnSpPr>
                  <p:spPr>
                    <a:xfrm>
                      <a:off x="5280781" y="2757709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Straight Connector 35"/>
                    <p:cNvCxnSpPr/>
                    <p:nvPr/>
                  </p:nvCxnSpPr>
                  <p:spPr>
                    <a:xfrm>
                      <a:off x="5783943" y="2767384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Straight Connector 36"/>
                    <p:cNvCxnSpPr/>
                    <p:nvPr/>
                  </p:nvCxnSpPr>
                  <p:spPr>
                    <a:xfrm>
                      <a:off x="6287105" y="2767384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8" name="TextBox 37"/>
                    <p:cNvSpPr txBox="1"/>
                    <p:nvPr/>
                  </p:nvSpPr>
                  <p:spPr>
                    <a:xfrm>
                      <a:off x="5243119" y="2732969"/>
                      <a:ext cx="59645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400" dirty="0" err="1" smtClean="0">
                          <a:solidFill>
                            <a:srgbClr val="3366FF"/>
                          </a:solidFill>
                        </a:rPr>
                        <a:t>Noop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p:txBody>
                </p:sp>
                <p:sp>
                  <p:nvSpPr>
                    <p:cNvPr id="39" name="TextBox 38"/>
                    <p:cNvSpPr txBox="1"/>
                    <p:nvPr/>
                  </p:nvSpPr>
                  <p:spPr>
                    <a:xfrm>
                      <a:off x="5713469" y="2740223"/>
                      <a:ext cx="59645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400" dirty="0" err="1" smtClean="0">
                          <a:solidFill>
                            <a:srgbClr val="3366FF"/>
                          </a:solidFill>
                        </a:rPr>
                        <a:t>Noop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p:txBody>
                </p:sp>
                <p:sp>
                  <p:nvSpPr>
                    <p:cNvPr id="40" name="TextBox 39"/>
                    <p:cNvSpPr txBox="1"/>
                    <p:nvPr/>
                  </p:nvSpPr>
                  <p:spPr>
                    <a:xfrm>
                      <a:off x="6202107" y="2725712"/>
                      <a:ext cx="59645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400" dirty="0" err="1" smtClean="0">
                          <a:solidFill>
                            <a:srgbClr val="3366FF"/>
                          </a:solidFill>
                        </a:rPr>
                        <a:t>Noop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p:txBody>
                </p:sp>
                <p:cxnSp>
                  <p:nvCxnSpPr>
                    <p:cNvPr id="41" name="Straight Connector 40"/>
                    <p:cNvCxnSpPr/>
                    <p:nvPr/>
                  </p:nvCxnSpPr>
                  <p:spPr>
                    <a:xfrm>
                      <a:off x="3352799" y="4164385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2" name="TextBox 41"/>
                    <p:cNvSpPr txBox="1"/>
                    <p:nvPr/>
                  </p:nvSpPr>
                  <p:spPr>
                    <a:xfrm>
                      <a:off x="2914639" y="4152402"/>
                      <a:ext cx="396062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 smtClean="0"/>
                        <a:t>RY</a:t>
                      </a:r>
                      <a:endParaRPr lang="en-US" sz="1600" dirty="0"/>
                    </a:p>
                  </p:txBody>
                </p:sp>
                <p:cxnSp>
                  <p:nvCxnSpPr>
                    <p:cNvPr id="43" name="Straight Connector 42"/>
                    <p:cNvCxnSpPr/>
                    <p:nvPr/>
                  </p:nvCxnSpPr>
                  <p:spPr>
                    <a:xfrm>
                      <a:off x="3802743" y="4161966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Straight Connector 43"/>
                    <p:cNvCxnSpPr/>
                    <p:nvPr/>
                  </p:nvCxnSpPr>
                  <p:spPr>
                    <a:xfrm>
                      <a:off x="5273524" y="4166805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/>
                    <p:cNvCxnSpPr/>
                    <p:nvPr/>
                  </p:nvCxnSpPr>
                  <p:spPr>
                    <a:xfrm>
                      <a:off x="5776686" y="4176480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Straight Connector 45"/>
                    <p:cNvCxnSpPr/>
                    <p:nvPr/>
                  </p:nvCxnSpPr>
                  <p:spPr>
                    <a:xfrm>
                      <a:off x="6279848" y="4176480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Straight Connector 46"/>
                    <p:cNvCxnSpPr/>
                    <p:nvPr/>
                  </p:nvCxnSpPr>
                  <p:spPr>
                    <a:xfrm>
                      <a:off x="3367917" y="5595251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>
                      <a:off x="3817861" y="5592832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>
                      <a:off x="5288642" y="5597671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Connector 49"/>
                    <p:cNvCxnSpPr/>
                    <p:nvPr/>
                  </p:nvCxnSpPr>
                  <p:spPr>
                    <a:xfrm>
                      <a:off x="5791804" y="5607346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Connector 50"/>
                    <p:cNvCxnSpPr/>
                    <p:nvPr/>
                  </p:nvCxnSpPr>
                  <p:spPr>
                    <a:xfrm>
                      <a:off x="6294966" y="5607346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2" name="TextBox 51"/>
                    <p:cNvSpPr txBox="1"/>
                    <p:nvPr/>
                  </p:nvSpPr>
                  <p:spPr>
                    <a:xfrm>
                      <a:off x="2861186" y="5575899"/>
                      <a:ext cx="402674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 smtClean="0"/>
                        <a:t>RZ</a:t>
                      </a:r>
                      <a:endParaRPr lang="en-US" sz="1600" dirty="0"/>
                    </a:p>
                  </p:txBody>
                </p:sp>
                <p:sp>
                  <p:nvSpPr>
                    <p:cNvPr id="56" name="Rectangle 55"/>
                    <p:cNvSpPr/>
                    <p:nvPr/>
                  </p:nvSpPr>
                  <p:spPr>
                    <a:xfrm>
                      <a:off x="3367917" y="4172851"/>
                      <a:ext cx="425753" cy="306010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7" name="Rectangle 56"/>
                    <p:cNvSpPr/>
                    <p:nvPr/>
                  </p:nvSpPr>
                  <p:spPr>
                    <a:xfrm>
                      <a:off x="5261429" y="4184946"/>
                      <a:ext cx="497277" cy="290286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8" name="Rectangle 57"/>
                    <p:cNvSpPr/>
                    <p:nvPr/>
                  </p:nvSpPr>
                  <p:spPr>
                    <a:xfrm>
                      <a:off x="5282444" y="5619442"/>
                      <a:ext cx="497277" cy="290286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9" name="Rectangle 58"/>
                    <p:cNvSpPr/>
                    <p:nvPr/>
                  </p:nvSpPr>
                  <p:spPr>
                    <a:xfrm>
                      <a:off x="5786939" y="5619441"/>
                      <a:ext cx="497277" cy="290286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0" name="Rectangle 59"/>
                    <p:cNvSpPr/>
                    <p:nvPr/>
                  </p:nvSpPr>
                  <p:spPr>
                    <a:xfrm>
                      <a:off x="3389085" y="5607347"/>
                      <a:ext cx="425753" cy="306010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4" name="Right Brace 3"/>
                  <p:cNvSpPr/>
                  <p:nvPr/>
                </p:nvSpPr>
                <p:spPr>
                  <a:xfrm rot="16200000">
                    <a:off x="5867400" y="1968501"/>
                    <a:ext cx="228600" cy="1447800"/>
                  </a:xfrm>
                  <a:prstGeom prst="rightBrace">
                    <a:avLst/>
                  </a:prstGeom>
                  <a:ln w="12700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6" name="Rectangle 65"/>
                <p:cNvSpPr/>
                <p:nvPr/>
              </p:nvSpPr>
              <p:spPr>
                <a:xfrm>
                  <a:off x="4037995" y="228600"/>
                  <a:ext cx="1346200" cy="2455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118872" lvl="0" indent="0">
                    <a:buNone/>
                  </a:pPr>
                  <a:r>
                    <a:rPr lang="en-US" sz="1400" dirty="0">
                      <a:solidFill>
                        <a:srgbClr val="0000FF"/>
                      </a:solidFill>
                    </a:rPr>
                    <a:t>or r13, r6, r2</a:t>
                  </a:r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3973119" y="1354666"/>
                  <a:ext cx="1346200" cy="2455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118872" lvl="0" indent="0">
                    <a:buNone/>
                  </a:pPr>
                  <a:r>
                    <a:rPr lang="en-US" sz="1400" dirty="0">
                      <a:solidFill>
                        <a:srgbClr val="0000FF"/>
                      </a:solidFill>
                    </a:rPr>
                    <a:t>and r12, r2, r5</a:t>
                  </a:r>
                </a:p>
              </p:txBody>
            </p:sp>
          </p:grpSp>
          <p:grpSp>
            <p:nvGrpSpPr>
              <p:cNvPr id="72" name="Group 71"/>
              <p:cNvGrpSpPr/>
              <p:nvPr/>
            </p:nvGrpSpPr>
            <p:grpSpPr>
              <a:xfrm>
                <a:off x="2292817" y="2503708"/>
                <a:ext cx="465668" cy="266096"/>
                <a:chOff x="3066159" y="2201333"/>
                <a:chExt cx="465668" cy="266096"/>
              </a:xfrm>
            </p:grpSpPr>
            <p:cxnSp>
              <p:nvCxnSpPr>
                <p:cNvPr id="73" name="Straight Arrow Connector 72"/>
                <p:cNvCxnSpPr/>
                <p:nvPr/>
              </p:nvCxnSpPr>
              <p:spPr>
                <a:xfrm>
                  <a:off x="3066159" y="2315633"/>
                  <a:ext cx="1" cy="151796"/>
                </a:xfrm>
                <a:prstGeom prst="straightConnector1">
                  <a:avLst/>
                </a:prstGeom>
                <a:ln w="12700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Arrow Connector 73"/>
                <p:cNvCxnSpPr/>
                <p:nvPr/>
              </p:nvCxnSpPr>
              <p:spPr>
                <a:xfrm>
                  <a:off x="3531826" y="2315633"/>
                  <a:ext cx="1" cy="151796"/>
                </a:xfrm>
                <a:prstGeom prst="straightConnector1">
                  <a:avLst/>
                </a:prstGeom>
                <a:ln w="12700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3066159" y="2315633"/>
                  <a:ext cx="465667" cy="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flipV="1">
                  <a:off x="3310701" y="2201333"/>
                  <a:ext cx="0" cy="11430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8" name="TextBox 77"/>
            <p:cNvSpPr txBox="1"/>
            <p:nvPr/>
          </p:nvSpPr>
          <p:spPr>
            <a:xfrm>
              <a:off x="4997762" y="4129311"/>
              <a:ext cx="5964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solidFill>
                    <a:srgbClr val="3366FF"/>
                  </a:solidFill>
                </a:rPr>
                <a:t>Noop</a:t>
              </a:r>
              <a:endParaRPr lang="en-US" sz="1400" dirty="0">
                <a:solidFill>
                  <a:srgbClr val="3366FF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486400" y="4114800"/>
              <a:ext cx="5964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solidFill>
                    <a:srgbClr val="3366FF"/>
                  </a:solidFill>
                </a:rPr>
                <a:t>Noop</a:t>
              </a:r>
              <a:endParaRPr lang="en-US" sz="1400" dirty="0">
                <a:solidFill>
                  <a:srgbClr val="3366FF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410200" y="5638800"/>
              <a:ext cx="5964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solidFill>
                    <a:srgbClr val="3366FF"/>
                  </a:solidFill>
                </a:rPr>
                <a:t>Noop</a:t>
              </a:r>
              <a:endParaRPr lang="en-US" sz="1400" dirty="0">
                <a:solidFill>
                  <a:srgbClr val="3366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2084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ontent Placeholder 9"/>
          <p:cNvSpPr txBox="1">
            <a:spLocks/>
          </p:cNvSpPr>
          <p:nvPr/>
        </p:nvSpPr>
        <p:spPr>
          <a:xfrm>
            <a:off x="6523567" y="186261"/>
            <a:ext cx="2209800" cy="1828800"/>
          </a:xfrm>
          <a:prstGeom prst="rect">
            <a:avLst/>
          </a:prstGeom>
        </p:spPr>
        <p:txBody>
          <a:bodyPr/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lv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sub </a:t>
            </a:r>
            <a:r>
              <a:rPr lang="en-US" sz="2000" dirty="0">
                <a:solidFill>
                  <a:srgbClr val="0000FF"/>
                </a:solidFill>
              </a:rPr>
              <a:t>r2, r1, </a:t>
            </a:r>
            <a:r>
              <a:rPr lang="en-US" sz="2000" dirty="0" smtClean="0">
                <a:solidFill>
                  <a:srgbClr val="0000FF"/>
                </a:solidFill>
              </a:rPr>
              <a:t>r3</a:t>
            </a:r>
          </a:p>
          <a:p>
            <a:pPr marL="118872" lv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and r12, r2, </a:t>
            </a:r>
            <a:r>
              <a:rPr lang="en-US" sz="2000" dirty="0" smtClean="0">
                <a:solidFill>
                  <a:srgbClr val="0000FF"/>
                </a:solidFill>
              </a:rPr>
              <a:t>r5</a:t>
            </a:r>
          </a:p>
          <a:p>
            <a:pPr marL="118872" lv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or r13, r6, </a:t>
            </a:r>
            <a:r>
              <a:rPr lang="en-US" sz="2000" dirty="0" smtClean="0">
                <a:solidFill>
                  <a:srgbClr val="0000FF"/>
                </a:solidFill>
              </a:rPr>
              <a:t>r2</a:t>
            </a:r>
          </a:p>
          <a:p>
            <a:pPr marL="118872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add r14, r2, </a:t>
            </a:r>
            <a:r>
              <a:rPr lang="en-US" sz="2000" dirty="0" smtClean="0">
                <a:solidFill>
                  <a:srgbClr val="0000FF"/>
                </a:solidFill>
              </a:rPr>
              <a:t>r2</a:t>
            </a:r>
          </a:p>
          <a:p>
            <a:pPr marL="118872" lvl="0" indent="0">
              <a:buNone/>
            </a:pPr>
            <a:r>
              <a:rPr lang="en-US" sz="2000" dirty="0" err="1">
                <a:solidFill>
                  <a:srgbClr val="0000FF"/>
                </a:solidFill>
              </a:rPr>
              <a:t>sw</a:t>
            </a:r>
            <a:r>
              <a:rPr lang="en-US" sz="2000" dirty="0">
                <a:solidFill>
                  <a:srgbClr val="0000FF"/>
                </a:solidFill>
              </a:rPr>
              <a:t> r15, 100($2)</a:t>
            </a:r>
          </a:p>
          <a:p>
            <a:pPr marL="118872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66700" y="186261"/>
            <a:ext cx="1031051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Stalling</a:t>
            </a:r>
            <a:endParaRPr lang="en-US" sz="2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6400800" y="2971800"/>
            <a:ext cx="2203698" cy="1569660"/>
          </a:xfrm>
          <a:prstGeom prst="rect">
            <a:avLst/>
          </a:prstGeom>
          <a:solidFill>
            <a:srgbClr val="D9D9D9"/>
          </a:solidFill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3366FF"/>
                </a:solidFill>
                <a:latin typeface="+mn-lt"/>
              </a:rPr>
              <a:t>Now </a:t>
            </a:r>
            <a:r>
              <a:rPr lang="en-US" i="1" dirty="0" smtClean="0">
                <a:solidFill>
                  <a:srgbClr val="3366FF"/>
                </a:solidFill>
                <a:latin typeface="+mn-lt"/>
              </a:rPr>
              <a:t>and </a:t>
            </a:r>
            <a:r>
              <a:rPr lang="en-US" dirty="0" smtClean="0">
                <a:solidFill>
                  <a:srgbClr val="3366FF"/>
                </a:solidFill>
                <a:latin typeface="+mn-lt"/>
              </a:rPr>
              <a:t>can </a:t>
            </a:r>
          </a:p>
          <a:p>
            <a:r>
              <a:rPr lang="en-US" dirty="0" smtClean="0">
                <a:solidFill>
                  <a:srgbClr val="3366FF"/>
                </a:solidFill>
                <a:latin typeface="+mn-lt"/>
              </a:rPr>
              <a:t>be decoded and</a:t>
            </a:r>
          </a:p>
          <a:p>
            <a:r>
              <a:rPr lang="en-US" dirty="0" smtClean="0">
                <a:solidFill>
                  <a:srgbClr val="3366FF"/>
                </a:solidFill>
                <a:latin typeface="+mn-lt"/>
              </a:rPr>
              <a:t>proceed down</a:t>
            </a:r>
          </a:p>
          <a:p>
            <a:r>
              <a:rPr lang="en-US" dirty="0" smtClean="0">
                <a:solidFill>
                  <a:srgbClr val="3366FF"/>
                </a:solidFill>
                <a:latin typeface="+mn-lt"/>
              </a:rPr>
              <a:t>the pipeline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1521219" y="228600"/>
            <a:ext cx="4561631" cy="6060917"/>
            <a:chOff x="1521219" y="228600"/>
            <a:chExt cx="4561631" cy="6060917"/>
          </a:xfrm>
        </p:grpSpPr>
        <p:grpSp>
          <p:nvGrpSpPr>
            <p:cNvPr id="21" name="Group 20"/>
            <p:cNvGrpSpPr/>
            <p:nvPr/>
          </p:nvGrpSpPr>
          <p:grpSpPr>
            <a:xfrm>
              <a:off x="1521219" y="228600"/>
              <a:ext cx="4437062" cy="6060917"/>
              <a:chOff x="1521219" y="228600"/>
              <a:chExt cx="4437062" cy="6060917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1521219" y="228600"/>
                <a:ext cx="4437062" cy="6060917"/>
                <a:chOff x="2268538" y="228600"/>
                <a:chExt cx="4437062" cy="6060917"/>
              </a:xfrm>
            </p:grpSpPr>
            <p:grpSp>
              <p:nvGrpSpPr>
                <p:cNvPr id="2" name="Group 1"/>
                <p:cNvGrpSpPr/>
                <p:nvPr/>
              </p:nvGrpSpPr>
              <p:grpSpPr>
                <a:xfrm>
                  <a:off x="2268538" y="491288"/>
                  <a:ext cx="4437062" cy="5798229"/>
                  <a:chOff x="2268538" y="491288"/>
                  <a:chExt cx="4437062" cy="5798229"/>
                </a:xfrm>
              </p:grpSpPr>
              <p:grpSp>
                <p:nvGrpSpPr>
                  <p:cNvPr id="3" name="Group 2"/>
                  <p:cNvGrpSpPr/>
                  <p:nvPr/>
                </p:nvGrpSpPr>
                <p:grpSpPr>
                  <a:xfrm>
                    <a:off x="2268538" y="491288"/>
                    <a:ext cx="4437062" cy="5798229"/>
                    <a:chOff x="2268538" y="491288"/>
                    <a:chExt cx="4437062" cy="5798229"/>
                  </a:xfrm>
                </p:grpSpPr>
                <p:sp>
                  <p:nvSpPr>
                    <p:cNvPr id="5" name="Rectangle 4"/>
                    <p:cNvSpPr/>
                    <p:nvPr/>
                  </p:nvSpPr>
                  <p:spPr>
                    <a:xfrm>
                      <a:off x="4136571" y="491288"/>
                      <a:ext cx="1149048" cy="609373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Instruction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Fetch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" name="Rectangle 5"/>
                    <p:cNvSpPr/>
                    <p:nvPr/>
                  </p:nvSpPr>
                  <p:spPr>
                    <a:xfrm>
                      <a:off x="4015619" y="1354661"/>
                      <a:ext cx="1403048" cy="27819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7" name="Rectangle 6"/>
                    <p:cNvSpPr/>
                    <p:nvPr/>
                  </p:nvSpPr>
                  <p:spPr>
                    <a:xfrm>
                      <a:off x="5423505" y="1923137"/>
                      <a:ext cx="1129695" cy="589038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Instruction Decode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8" name="Rectangle 7"/>
                    <p:cNvSpPr/>
                    <p:nvPr/>
                  </p:nvSpPr>
                  <p:spPr>
                    <a:xfrm>
                      <a:off x="2743200" y="1902575"/>
                      <a:ext cx="1115181" cy="60960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Register File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9" name="Rectangle 8"/>
                    <p:cNvSpPr/>
                    <p:nvPr/>
                  </p:nvSpPr>
                  <p:spPr>
                    <a:xfrm>
                      <a:off x="2743200" y="2769804"/>
                      <a:ext cx="3962400" cy="302381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" name="Rectangle 9"/>
                    <p:cNvSpPr/>
                    <p:nvPr/>
                  </p:nvSpPr>
                  <p:spPr>
                    <a:xfrm>
                      <a:off x="2743200" y="3350375"/>
                      <a:ext cx="1115181" cy="556381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ALU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1" name="Rectangle 10"/>
                    <p:cNvSpPr/>
                    <p:nvPr/>
                  </p:nvSpPr>
                  <p:spPr>
                    <a:xfrm>
                      <a:off x="2743200" y="4184946"/>
                      <a:ext cx="3962400" cy="290286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" name="Rectangle 11"/>
                    <p:cNvSpPr/>
                    <p:nvPr/>
                  </p:nvSpPr>
                  <p:spPr>
                    <a:xfrm>
                      <a:off x="2694819" y="5619441"/>
                      <a:ext cx="3962400" cy="290286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" name="Rectangle 12"/>
                    <p:cNvSpPr/>
                    <p:nvPr/>
                  </p:nvSpPr>
                  <p:spPr>
                    <a:xfrm>
                      <a:off x="2719010" y="4752214"/>
                      <a:ext cx="1115181" cy="60960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Memory Access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cxnSp>
                  <p:nvCxnSpPr>
                    <p:cNvPr id="14" name="Straight Arrow Connector 13"/>
                    <p:cNvCxnSpPr>
                      <a:stCxn id="5" idx="2"/>
                      <a:endCxn id="6" idx="0"/>
                    </p:cNvCxnSpPr>
                    <p:nvPr/>
                  </p:nvCxnSpPr>
                  <p:spPr>
                    <a:xfrm>
                      <a:off x="4711095" y="1100661"/>
                      <a:ext cx="6048" cy="254000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Straight Arrow Connector 14"/>
                    <p:cNvCxnSpPr>
                      <a:endCxn id="9" idx="0"/>
                    </p:cNvCxnSpPr>
                    <p:nvPr/>
                  </p:nvCxnSpPr>
                  <p:spPr>
                    <a:xfrm>
                      <a:off x="4706256" y="1669137"/>
                      <a:ext cx="18144" cy="1100667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Straight Arrow Connector 15"/>
                    <p:cNvCxnSpPr>
                      <a:endCxn id="7" idx="1"/>
                    </p:cNvCxnSpPr>
                    <p:nvPr/>
                  </p:nvCxnSpPr>
                  <p:spPr>
                    <a:xfrm>
                      <a:off x="4699000" y="2217656"/>
                      <a:ext cx="724505" cy="0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" name="Straight Arrow Connector 16"/>
                    <p:cNvCxnSpPr>
                      <a:endCxn id="11" idx="0"/>
                    </p:cNvCxnSpPr>
                    <p:nvPr/>
                  </p:nvCxnSpPr>
                  <p:spPr>
                    <a:xfrm>
                      <a:off x="4724400" y="3084279"/>
                      <a:ext cx="0" cy="1100667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" name="Straight Arrow Connector 17"/>
                    <p:cNvCxnSpPr/>
                    <p:nvPr/>
                  </p:nvCxnSpPr>
                  <p:spPr>
                    <a:xfrm>
                      <a:off x="4726819" y="4475232"/>
                      <a:ext cx="0" cy="1100667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" name="Straight Arrow Connector 18"/>
                    <p:cNvCxnSpPr/>
                    <p:nvPr/>
                  </p:nvCxnSpPr>
                  <p:spPr>
                    <a:xfrm>
                      <a:off x="6137124" y="3084279"/>
                      <a:ext cx="0" cy="1100667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Straight Arrow Connector 19"/>
                    <p:cNvCxnSpPr>
                      <a:stCxn id="7" idx="2"/>
                    </p:cNvCxnSpPr>
                    <p:nvPr/>
                  </p:nvCxnSpPr>
                  <p:spPr>
                    <a:xfrm>
                      <a:off x="5988353" y="2512175"/>
                      <a:ext cx="0" cy="154825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Straight Arrow Connector 21"/>
                    <p:cNvCxnSpPr/>
                    <p:nvPr/>
                  </p:nvCxnSpPr>
                  <p:spPr>
                    <a:xfrm flipH="1">
                      <a:off x="3272970" y="3068555"/>
                      <a:ext cx="3629" cy="257629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Straight Arrow Connector 22"/>
                    <p:cNvCxnSpPr/>
                    <p:nvPr/>
                  </p:nvCxnSpPr>
                  <p:spPr>
                    <a:xfrm flipH="1">
                      <a:off x="3146578" y="3906756"/>
                      <a:ext cx="3629" cy="257629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Straight Arrow Connector 23"/>
                    <p:cNvCxnSpPr/>
                    <p:nvPr/>
                  </p:nvCxnSpPr>
                  <p:spPr>
                    <a:xfrm flipH="1">
                      <a:off x="3165929" y="4490956"/>
                      <a:ext cx="3629" cy="257629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Straight Arrow Connector 24"/>
                    <p:cNvCxnSpPr/>
                    <p:nvPr/>
                  </p:nvCxnSpPr>
                  <p:spPr>
                    <a:xfrm flipH="1">
                      <a:off x="3181653" y="5361812"/>
                      <a:ext cx="3629" cy="257629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Straight Connector 25"/>
                    <p:cNvCxnSpPr/>
                    <p:nvPr/>
                  </p:nvCxnSpPr>
                  <p:spPr>
                    <a:xfrm>
                      <a:off x="3272970" y="5933917"/>
                      <a:ext cx="17538" cy="3556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Straight Arrow Connector 26"/>
                    <p:cNvCxnSpPr/>
                    <p:nvPr/>
                  </p:nvCxnSpPr>
                  <p:spPr>
                    <a:xfrm flipH="1">
                      <a:off x="3285064" y="1669136"/>
                      <a:ext cx="3629" cy="257629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Straight Connector 27"/>
                    <p:cNvCxnSpPr/>
                    <p:nvPr/>
                  </p:nvCxnSpPr>
                  <p:spPr>
                    <a:xfrm flipH="1">
                      <a:off x="2268538" y="6289517"/>
                      <a:ext cx="1021970" cy="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Straight Connector 28"/>
                    <p:cNvCxnSpPr/>
                    <p:nvPr/>
                  </p:nvCxnSpPr>
                  <p:spPr>
                    <a:xfrm flipV="1">
                      <a:off x="2268538" y="1669137"/>
                      <a:ext cx="0" cy="462038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Straight Connector 29"/>
                    <p:cNvCxnSpPr/>
                    <p:nvPr/>
                  </p:nvCxnSpPr>
                  <p:spPr>
                    <a:xfrm>
                      <a:off x="2268538" y="1669136"/>
                      <a:ext cx="1009271" cy="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Connector 30"/>
                    <p:cNvCxnSpPr/>
                    <p:nvPr/>
                  </p:nvCxnSpPr>
                  <p:spPr>
                    <a:xfrm>
                      <a:off x="3810000" y="2752870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Connector 31"/>
                    <p:cNvCxnSpPr/>
                    <p:nvPr/>
                  </p:nvCxnSpPr>
                  <p:spPr>
                    <a:xfrm>
                      <a:off x="3285064" y="2763755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3" name="TextBox 32"/>
                    <p:cNvSpPr txBox="1"/>
                    <p:nvPr/>
                  </p:nvSpPr>
                  <p:spPr>
                    <a:xfrm>
                      <a:off x="2875010" y="2745670"/>
                      <a:ext cx="415498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 smtClean="0"/>
                        <a:t>RA</a:t>
                      </a:r>
                      <a:endParaRPr lang="en-US" sz="1600" dirty="0"/>
                    </a:p>
                  </p:txBody>
                </p:sp>
                <p:sp>
                  <p:nvSpPr>
                    <p:cNvPr id="34" name="TextBox 33"/>
                    <p:cNvSpPr txBox="1"/>
                    <p:nvPr/>
                  </p:nvSpPr>
                  <p:spPr>
                    <a:xfrm>
                      <a:off x="3378172" y="2745614"/>
                      <a:ext cx="415498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 smtClean="0"/>
                        <a:t>RB</a:t>
                      </a:r>
                      <a:endParaRPr lang="en-US" sz="1600" dirty="0"/>
                    </a:p>
                  </p:txBody>
                </p:sp>
                <p:cxnSp>
                  <p:nvCxnSpPr>
                    <p:cNvPr id="35" name="Straight Connector 34"/>
                    <p:cNvCxnSpPr/>
                    <p:nvPr/>
                  </p:nvCxnSpPr>
                  <p:spPr>
                    <a:xfrm>
                      <a:off x="5280781" y="2757709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Straight Connector 35"/>
                    <p:cNvCxnSpPr/>
                    <p:nvPr/>
                  </p:nvCxnSpPr>
                  <p:spPr>
                    <a:xfrm>
                      <a:off x="5783943" y="2767384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Straight Connector 36"/>
                    <p:cNvCxnSpPr/>
                    <p:nvPr/>
                  </p:nvCxnSpPr>
                  <p:spPr>
                    <a:xfrm>
                      <a:off x="6287105" y="2767384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8" name="TextBox 37"/>
                    <p:cNvSpPr txBox="1"/>
                    <p:nvPr/>
                  </p:nvSpPr>
                  <p:spPr>
                    <a:xfrm>
                      <a:off x="5243119" y="2732969"/>
                      <a:ext cx="553732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CTl5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p:txBody>
                </p:sp>
                <p:sp>
                  <p:nvSpPr>
                    <p:cNvPr id="39" name="TextBox 38"/>
                    <p:cNvSpPr txBox="1"/>
                    <p:nvPr/>
                  </p:nvSpPr>
                  <p:spPr>
                    <a:xfrm>
                      <a:off x="5713469" y="2740223"/>
                      <a:ext cx="493945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Ctl4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p:txBody>
                </p:sp>
                <p:sp>
                  <p:nvSpPr>
                    <p:cNvPr id="40" name="TextBox 39"/>
                    <p:cNvSpPr txBox="1"/>
                    <p:nvPr/>
                  </p:nvSpPr>
                  <p:spPr>
                    <a:xfrm>
                      <a:off x="6202107" y="2725712"/>
                      <a:ext cx="493945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Ctl3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p:txBody>
                </p:sp>
                <p:cxnSp>
                  <p:nvCxnSpPr>
                    <p:cNvPr id="41" name="Straight Connector 40"/>
                    <p:cNvCxnSpPr/>
                    <p:nvPr/>
                  </p:nvCxnSpPr>
                  <p:spPr>
                    <a:xfrm>
                      <a:off x="3352799" y="4164385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2" name="TextBox 41"/>
                    <p:cNvSpPr txBox="1"/>
                    <p:nvPr/>
                  </p:nvSpPr>
                  <p:spPr>
                    <a:xfrm>
                      <a:off x="2914639" y="4152402"/>
                      <a:ext cx="396062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 smtClean="0"/>
                        <a:t>RY</a:t>
                      </a:r>
                      <a:endParaRPr lang="en-US" sz="1600" dirty="0"/>
                    </a:p>
                  </p:txBody>
                </p:sp>
                <p:cxnSp>
                  <p:nvCxnSpPr>
                    <p:cNvPr id="43" name="Straight Connector 42"/>
                    <p:cNvCxnSpPr/>
                    <p:nvPr/>
                  </p:nvCxnSpPr>
                  <p:spPr>
                    <a:xfrm>
                      <a:off x="3802743" y="4161966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Straight Connector 43"/>
                    <p:cNvCxnSpPr/>
                    <p:nvPr/>
                  </p:nvCxnSpPr>
                  <p:spPr>
                    <a:xfrm>
                      <a:off x="5273524" y="4166805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/>
                    <p:cNvCxnSpPr/>
                    <p:nvPr/>
                  </p:nvCxnSpPr>
                  <p:spPr>
                    <a:xfrm>
                      <a:off x="5776686" y="4176480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Straight Connector 45"/>
                    <p:cNvCxnSpPr/>
                    <p:nvPr/>
                  </p:nvCxnSpPr>
                  <p:spPr>
                    <a:xfrm>
                      <a:off x="6279848" y="4176480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Straight Connector 46"/>
                    <p:cNvCxnSpPr/>
                    <p:nvPr/>
                  </p:nvCxnSpPr>
                  <p:spPr>
                    <a:xfrm>
                      <a:off x="3367917" y="5595251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>
                      <a:off x="3817861" y="5592832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>
                      <a:off x="5288642" y="5597671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Connector 49"/>
                    <p:cNvCxnSpPr/>
                    <p:nvPr/>
                  </p:nvCxnSpPr>
                  <p:spPr>
                    <a:xfrm>
                      <a:off x="5791804" y="5607346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Connector 50"/>
                    <p:cNvCxnSpPr/>
                    <p:nvPr/>
                  </p:nvCxnSpPr>
                  <p:spPr>
                    <a:xfrm>
                      <a:off x="6294966" y="5607346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2" name="TextBox 51"/>
                    <p:cNvSpPr txBox="1"/>
                    <p:nvPr/>
                  </p:nvSpPr>
                  <p:spPr>
                    <a:xfrm>
                      <a:off x="2861186" y="5575899"/>
                      <a:ext cx="402674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 smtClean="0"/>
                        <a:t>RZ</a:t>
                      </a:r>
                      <a:endParaRPr lang="en-US" sz="1600" dirty="0"/>
                    </a:p>
                  </p:txBody>
                </p:sp>
                <p:sp>
                  <p:nvSpPr>
                    <p:cNvPr id="56" name="Rectangle 55"/>
                    <p:cNvSpPr/>
                    <p:nvPr/>
                  </p:nvSpPr>
                  <p:spPr>
                    <a:xfrm>
                      <a:off x="3367917" y="4172851"/>
                      <a:ext cx="425753" cy="306010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7" name="Rectangle 56"/>
                    <p:cNvSpPr/>
                    <p:nvPr/>
                  </p:nvSpPr>
                  <p:spPr>
                    <a:xfrm>
                      <a:off x="5261429" y="4184946"/>
                      <a:ext cx="497277" cy="290286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8" name="Rectangle 57"/>
                    <p:cNvSpPr/>
                    <p:nvPr/>
                  </p:nvSpPr>
                  <p:spPr>
                    <a:xfrm>
                      <a:off x="5282444" y="5619442"/>
                      <a:ext cx="497277" cy="290286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9" name="Rectangle 58"/>
                    <p:cNvSpPr/>
                    <p:nvPr/>
                  </p:nvSpPr>
                  <p:spPr>
                    <a:xfrm>
                      <a:off x="5786939" y="5619441"/>
                      <a:ext cx="497277" cy="290286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0" name="Rectangle 59"/>
                    <p:cNvSpPr/>
                    <p:nvPr/>
                  </p:nvSpPr>
                  <p:spPr>
                    <a:xfrm>
                      <a:off x="3389085" y="5607347"/>
                      <a:ext cx="425753" cy="306010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4" name="Right Brace 3"/>
                  <p:cNvSpPr/>
                  <p:nvPr/>
                </p:nvSpPr>
                <p:spPr>
                  <a:xfrm rot="16200000">
                    <a:off x="5867400" y="1968501"/>
                    <a:ext cx="228600" cy="1447800"/>
                  </a:xfrm>
                  <a:prstGeom prst="rightBrace">
                    <a:avLst/>
                  </a:prstGeom>
                  <a:ln w="12700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6" name="Rectangle 65"/>
                <p:cNvSpPr/>
                <p:nvPr/>
              </p:nvSpPr>
              <p:spPr>
                <a:xfrm>
                  <a:off x="4037995" y="228600"/>
                  <a:ext cx="1346200" cy="2455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118872" lvl="0" indent="0">
                    <a:buNone/>
                  </a:pPr>
                  <a:r>
                    <a:rPr lang="en-US" sz="1400" dirty="0">
                      <a:solidFill>
                        <a:srgbClr val="0000FF"/>
                      </a:solidFill>
                    </a:rPr>
                    <a:t>or r13, r6, r2</a:t>
                  </a:r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4023919" y="1371600"/>
                  <a:ext cx="1346200" cy="2455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118872" lvl="0" indent="0">
                    <a:buNone/>
                  </a:pPr>
                  <a:r>
                    <a:rPr lang="en-US" sz="1400" dirty="0">
                      <a:solidFill>
                        <a:srgbClr val="0000FF"/>
                      </a:solidFill>
                    </a:rPr>
                    <a:t>and r12, r2, r5</a:t>
                  </a:r>
                </a:p>
              </p:txBody>
            </p:sp>
          </p:grpSp>
          <p:grpSp>
            <p:nvGrpSpPr>
              <p:cNvPr id="72" name="Group 71"/>
              <p:cNvGrpSpPr/>
              <p:nvPr/>
            </p:nvGrpSpPr>
            <p:grpSpPr>
              <a:xfrm>
                <a:off x="2292817" y="2503708"/>
                <a:ext cx="465668" cy="266096"/>
                <a:chOff x="3066159" y="2201333"/>
                <a:chExt cx="465668" cy="266096"/>
              </a:xfrm>
            </p:grpSpPr>
            <p:cxnSp>
              <p:nvCxnSpPr>
                <p:cNvPr id="73" name="Straight Arrow Connector 72"/>
                <p:cNvCxnSpPr/>
                <p:nvPr/>
              </p:nvCxnSpPr>
              <p:spPr>
                <a:xfrm>
                  <a:off x="3066159" y="2315633"/>
                  <a:ext cx="1" cy="151796"/>
                </a:xfrm>
                <a:prstGeom prst="straightConnector1">
                  <a:avLst/>
                </a:prstGeom>
                <a:ln w="12700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Arrow Connector 73"/>
                <p:cNvCxnSpPr/>
                <p:nvPr/>
              </p:nvCxnSpPr>
              <p:spPr>
                <a:xfrm>
                  <a:off x="3531826" y="2315633"/>
                  <a:ext cx="1" cy="151796"/>
                </a:xfrm>
                <a:prstGeom prst="straightConnector1">
                  <a:avLst/>
                </a:prstGeom>
                <a:ln w="12700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3066159" y="2315633"/>
                  <a:ext cx="465667" cy="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flipV="1">
                  <a:off x="3310701" y="2201333"/>
                  <a:ext cx="0" cy="11430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8" name="TextBox 77"/>
            <p:cNvSpPr txBox="1"/>
            <p:nvPr/>
          </p:nvSpPr>
          <p:spPr>
            <a:xfrm>
              <a:off x="4997762" y="4129311"/>
              <a:ext cx="5964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solidFill>
                    <a:srgbClr val="3366FF"/>
                  </a:solidFill>
                </a:rPr>
                <a:t>Noop</a:t>
              </a:r>
              <a:endParaRPr lang="en-US" sz="1400" dirty="0">
                <a:solidFill>
                  <a:srgbClr val="3366FF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486400" y="4114800"/>
              <a:ext cx="5964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solidFill>
                    <a:srgbClr val="3366FF"/>
                  </a:solidFill>
                </a:rPr>
                <a:t>Noop</a:t>
              </a:r>
              <a:endParaRPr lang="en-US" sz="1400" dirty="0">
                <a:solidFill>
                  <a:srgbClr val="3366FF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410200" y="5638800"/>
              <a:ext cx="5964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solidFill>
                    <a:srgbClr val="3366FF"/>
                  </a:solidFill>
                </a:rPr>
                <a:t>Noop</a:t>
              </a:r>
              <a:endParaRPr lang="en-US" sz="1400" dirty="0">
                <a:solidFill>
                  <a:srgbClr val="3366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4197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>
                <a:latin typeface="Calibri" charset="0"/>
              </a:rPr>
              <a:t>Operand Forwarding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>
                <a:solidFill>
                  <a:srgbClr val="0000FF"/>
                </a:solidFill>
                <a:latin typeface="Calibri" charset="0"/>
              </a:rPr>
              <a:t>Operand forwarding </a:t>
            </a:r>
            <a:r>
              <a:rPr lang="en-CA" dirty="0">
                <a:latin typeface="Calibri" charset="0"/>
              </a:rPr>
              <a:t>handles dependencies without the penalty of stalling the pipeline</a:t>
            </a:r>
          </a:p>
          <a:p>
            <a:pPr eaLnBrk="1" hangingPunct="1"/>
            <a:r>
              <a:rPr lang="en-CA" dirty="0">
                <a:latin typeface="Calibri" charset="0"/>
              </a:rPr>
              <a:t>For the preceding sequence of instructions, new value for R2 is available at end of cycle 3</a:t>
            </a:r>
          </a:p>
          <a:p>
            <a:pPr eaLnBrk="1" hangingPunct="1"/>
            <a:r>
              <a:rPr lang="en-CA" i="1" dirty="0">
                <a:solidFill>
                  <a:srgbClr val="FF0000"/>
                </a:solidFill>
                <a:latin typeface="Calibri" charset="0"/>
              </a:rPr>
              <a:t>Forward</a:t>
            </a:r>
            <a:r>
              <a:rPr lang="en-CA" dirty="0">
                <a:latin typeface="Calibri" charset="0"/>
              </a:rPr>
              <a:t> value to where it is needed in cycle 4</a:t>
            </a:r>
          </a:p>
          <a:p>
            <a:pPr eaLnBrk="1" hangingPunct="1"/>
            <a:endParaRPr lang="en-CA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6" name="Picture 2" descr="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414838"/>
            <a:ext cx="6607175" cy="21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257800" y="5715000"/>
            <a:ext cx="304800" cy="304800"/>
          </a:xfrm>
          <a:prstGeom prst="rect">
            <a:avLst/>
          </a:prstGeom>
          <a:solidFill>
            <a:schemeClr val="bg1"/>
          </a:solidFill>
          <a:ln w="9525" cmpd="sng">
            <a:noFill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39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>
                <a:latin typeface="Calibri" charset="0"/>
              </a:rPr>
              <a:t>Details for Operand Forwarding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>
                <a:latin typeface="Calibri" charset="0"/>
              </a:rPr>
              <a:t>Introduce multiplexers before ALU inputs to use contents of register RZ as forwarded value</a:t>
            </a:r>
          </a:p>
          <a:p>
            <a:pPr eaLnBrk="1" hangingPunct="1"/>
            <a:r>
              <a:rPr lang="en-CA">
                <a:latin typeface="Calibri" charset="0"/>
              </a:rPr>
              <a:t>Control circuitry now recognizes dependency  in cycle 4 when Subtract is in Compute stage</a:t>
            </a:r>
          </a:p>
          <a:p>
            <a:pPr eaLnBrk="1" hangingPunct="1"/>
            <a:r>
              <a:rPr lang="en-CA">
                <a:latin typeface="Calibri" charset="0"/>
              </a:rPr>
              <a:t>Interstage buffers still carry register identifiers</a:t>
            </a:r>
          </a:p>
          <a:p>
            <a:pPr eaLnBrk="1" hangingPunct="1"/>
            <a:r>
              <a:rPr lang="en-CA">
                <a:latin typeface="Calibri" charset="0"/>
              </a:rPr>
              <a:t>Compare destination of Add in Memory stage with source(s) of Subtract in Compute stage</a:t>
            </a:r>
          </a:p>
          <a:p>
            <a:pPr eaLnBrk="1" hangingPunct="1"/>
            <a:r>
              <a:rPr lang="en-CA">
                <a:latin typeface="Calibri" charset="0"/>
              </a:rPr>
              <a:t>Set multiplexer control based on comparison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35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ontent Placeholder 9"/>
          <p:cNvSpPr txBox="1">
            <a:spLocks/>
          </p:cNvSpPr>
          <p:nvPr/>
        </p:nvSpPr>
        <p:spPr>
          <a:xfrm>
            <a:off x="6523567" y="186261"/>
            <a:ext cx="2209800" cy="1828800"/>
          </a:xfrm>
          <a:prstGeom prst="rect">
            <a:avLst/>
          </a:prstGeom>
        </p:spPr>
        <p:txBody>
          <a:bodyPr/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lv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sub </a:t>
            </a:r>
            <a:r>
              <a:rPr lang="en-US" sz="2000" dirty="0">
                <a:solidFill>
                  <a:srgbClr val="0000FF"/>
                </a:solidFill>
              </a:rPr>
              <a:t>r2, r1, </a:t>
            </a:r>
            <a:r>
              <a:rPr lang="en-US" sz="2000" dirty="0" smtClean="0">
                <a:solidFill>
                  <a:srgbClr val="0000FF"/>
                </a:solidFill>
              </a:rPr>
              <a:t>r3</a:t>
            </a:r>
          </a:p>
          <a:p>
            <a:pPr marL="118872" lv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and r12, r2, </a:t>
            </a:r>
            <a:r>
              <a:rPr lang="en-US" sz="2000" dirty="0" smtClean="0">
                <a:solidFill>
                  <a:srgbClr val="0000FF"/>
                </a:solidFill>
              </a:rPr>
              <a:t>r5</a:t>
            </a:r>
          </a:p>
          <a:p>
            <a:pPr marL="118872" lv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or r13, r6, </a:t>
            </a:r>
            <a:r>
              <a:rPr lang="en-US" sz="2000" dirty="0" smtClean="0">
                <a:solidFill>
                  <a:srgbClr val="0000FF"/>
                </a:solidFill>
              </a:rPr>
              <a:t>r2</a:t>
            </a:r>
          </a:p>
          <a:p>
            <a:pPr marL="118872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add r14, r2, </a:t>
            </a:r>
            <a:r>
              <a:rPr lang="en-US" sz="2000" dirty="0" smtClean="0">
                <a:solidFill>
                  <a:srgbClr val="0000FF"/>
                </a:solidFill>
              </a:rPr>
              <a:t>r2</a:t>
            </a:r>
          </a:p>
          <a:p>
            <a:pPr marL="118872" lvl="0" indent="0">
              <a:buNone/>
            </a:pPr>
            <a:r>
              <a:rPr lang="en-US" sz="2000" dirty="0" err="1">
                <a:solidFill>
                  <a:srgbClr val="0000FF"/>
                </a:solidFill>
              </a:rPr>
              <a:t>sw</a:t>
            </a:r>
            <a:r>
              <a:rPr lang="en-US" sz="2000" dirty="0">
                <a:solidFill>
                  <a:srgbClr val="0000FF"/>
                </a:solidFill>
              </a:rPr>
              <a:t> r15, 100($2)</a:t>
            </a:r>
          </a:p>
          <a:p>
            <a:pPr marL="118872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>
              <a:solidFill>
                <a:srgbClr val="0000FF"/>
              </a:solidFill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1521219" y="164161"/>
            <a:ext cx="4467134" cy="6125356"/>
            <a:chOff x="1521219" y="164161"/>
            <a:chExt cx="4467134" cy="6125356"/>
          </a:xfrm>
        </p:grpSpPr>
        <p:grpSp>
          <p:nvGrpSpPr>
            <p:cNvPr id="71" name="Group 70"/>
            <p:cNvGrpSpPr/>
            <p:nvPr/>
          </p:nvGrpSpPr>
          <p:grpSpPr>
            <a:xfrm>
              <a:off x="1521219" y="164161"/>
              <a:ext cx="4467134" cy="6125356"/>
              <a:chOff x="2268538" y="164161"/>
              <a:chExt cx="4467134" cy="6125356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2268538" y="491288"/>
                <a:ext cx="4467134" cy="5798229"/>
                <a:chOff x="2268538" y="491288"/>
                <a:chExt cx="4467134" cy="5798229"/>
              </a:xfrm>
            </p:grpSpPr>
            <p:grpSp>
              <p:nvGrpSpPr>
                <p:cNvPr id="3" name="Group 2"/>
                <p:cNvGrpSpPr/>
                <p:nvPr/>
              </p:nvGrpSpPr>
              <p:grpSpPr>
                <a:xfrm>
                  <a:off x="2268538" y="491288"/>
                  <a:ext cx="4467134" cy="5798229"/>
                  <a:chOff x="2268538" y="491288"/>
                  <a:chExt cx="4467134" cy="5798229"/>
                </a:xfrm>
              </p:grpSpPr>
              <p:sp>
                <p:nvSpPr>
                  <p:cNvPr id="5" name="Rectangle 4"/>
                  <p:cNvSpPr/>
                  <p:nvPr/>
                </p:nvSpPr>
                <p:spPr>
                  <a:xfrm>
                    <a:off x="4136571" y="491288"/>
                    <a:ext cx="1149048" cy="609373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600" dirty="0" smtClean="0">
                        <a:solidFill>
                          <a:schemeClr val="tx1"/>
                        </a:solidFill>
                      </a:rPr>
                      <a:t>Instruction</a:t>
                    </a:r>
                  </a:p>
                  <a:p>
                    <a:pPr algn="ctr"/>
                    <a:r>
                      <a:rPr lang="en-US" sz="1600" dirty="0" smtClean="0">
                        <a:solidFill>
                          <a:schemeClr val="tx1"/>
                        </a:solidFill>
                      </a:rPr>
                      <a:t>Fetch</a:t>
                    </a:r>
                    <a:endParaRPr lang="en-US" sz="16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" name="Rectangle 5"/>
                  <p:cNvSpPr/>
                  <p:nvPr/>
                </p:nvSpPr>
                <p:spPr>
                  <a:xfrm>
                    <a:off x="4015619" y="1354661"/>
                    <a:ext cx="1403048" cy="278190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60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7" name="Rectangle 6"/>
                  <p:cNvSpPr/>
                  <p:nvPr/>
                </p:nvSpPr>
                <p:spPr>
                  <a:xfrm>
                    <a:off x="5423505" y="1923137"/>
                    <a:ext cx="1129695" cy="589038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sz="1600" dirty="0" smtClean="0">
                        <a:solidFill>
                          <a:srgbClr val="000000"/>
                        </a:solidFill>
                      </a:rPr>
                      <a:t>Instruction Decode</a:t>
                    </a:r>
                    <a:endParaRPr lang="en-US" sz="160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8" name="Rectangle 7"/>
                  <p:cNvSpPr/>
                  <p:nvPr/>
                </p:nvSpPr>
                <p:spPr>
                  <a:xfrm>
                    <a:off x="2743200" y="1902575"/>
                    <a:ext cx="1115181" cy="609600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sz="1600" dirty="0" smtClean="0">
                        <a:solidFill>
                          <a:srgbClr val="000000"/>
                        </a:solidFill>
                      </a:rPr>
                      <a:t>Register File</a:t>
                    </a:r>
                    <a:endParaRPr lang="en-US" sz="160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" name="Rectangle 8"/>
                  <p:cNvSpPr/>
                  <p:nvPr/>
                </p:nvSpPr>
                <p:spPr>
                  <a:xfrm>
                    <a:off x="2743200" y="2769804"/>
                    <a:ext cx="3962400" cy="302381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" name="Rectangle 9"/>
                  <p:cNvSpPr/>
                  <p:nvPr/>
                </p:nvSpPr>
                <p:spPr>
                  <a:xfrm>
                    <a:off x="2743200" y="3350375"/>
                    <a:ext cx="1115181" cy="556381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sz="1600" dirty="0" smtClean="0">
                        <a:solidFill>
                          <a:srgbClr val="000000"/>
                        </a:solidFill>
                      </a:rPr>
                      <a:t>ALU</a:t>
                    </a:r>
                    <a:endParaRPr lang="en-US" sz="1600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" name="Rectangle 10"/>
                  <p:cNvSpPr/>
                  <p:nvPr/>
                </p:nvSpPr>
                <p:spPr>
                  <a:xfrm>
                    <a:off x="2743200" y="4184946"/>
                    <a:ext cx="3962400" cy="290286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" name="Rectangle 11"/>
                  <p:cNvSpPr/>
                  <p:nvPr/>
                </p:nvSpPr>
                <p:spPr>
                  <a:xfrm>
                    <a:off x="2694819" y="5619441"/>
                    <a:ext cx="3962400" cy="290286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" name="Rectangle 12"/>
                  <p:cNvSpPr/>
                  <p:nvPr/>
                </p:nvSpPr>
                <p:spPr>
                  <a:xfrm>
                    <a:off x="2719010" y="4752214"/>
                    <a:ext cx="1115181" cy="609600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US" sz="1600" dirty="0" smtClean="0">
                        <a:solidFill>
                          <a:srgbClr val="000000"/>
                        </a:solidFill>
                      </a:rPr>
                      <a:t>Memory Access</a:t>
                    </a:r>
                    <a:endParaRPr lang="en-US" sz="1600" dirty="0">
                      <a:solidFill>
                        <a:srgbClr val="000000"/>
                      </a:solidFill>
                    </a:endParaRPr>
                  </a:p>
                </p:txBody>
              </p:sp>
              <p:cxnSp>
                <p:nvCxnSpPr>
                  <p:cNvPr id="14" name="Straight Arrow Connector 13"/>
                  <p:cNvCxnSpPr>
                    <a:stCxn id="5" idx="2"/>
                    <a:endCxn id="6" idx="0"/>
                  </p:cNvCxnSpPr>
                  <p:nvPr/>
                </p:nvCxnSpPr>
                <p:spPr>
                  <a:xfrm>
                    <a:off x="4711095" y="1100661"/>
                    <a:ext cx="6048" cy="254000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Arrow Connector 14"/>
                  <p:cNvCxnSpPr>
                    <a:endCxn id="9" idx="0"/>
                  </p:cNvCxnSpPr>
                  <p:nvPr/>
                </p:nvCxnSpPr>
                <p:spPr>
                  <a:xfrm>
                    <a:off x="4706256" y="1669137"/>
                    <a:ext cx="18144" cy="1100667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Arrow Connector 15"/>
                  <p:cNvCxnSpPr>
                    <a:endCxn id="7" idx="1"/>
                  </p:cNvCxnSpPr>
                  <p:nvPr/>
                </p:nvCxnSpPr>
                <p:spPr>
                  <a:xfrm>
                    <a:off x="4699000" y="2217656"/>
                    <a:ext cx="724505" cy="0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Arrow Connector 16"/>
                  <p:cNvCxnSpPr>
                    <a:endCxn id="11" idx="0"/>
                  </p:cNvCxnSpPr>
                  <p:nvPr/>
                </p:nvCxnSpPr>
                <p:spPr>
                  <a:xfrm>
                    <a:off x="4724400" y="3084279"/>
                    <a:ext cx="0" cy="1100667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Arrow Connector 17"/>
                  <p:cNvCxnSpPr/>
                  <p:nvPr/>
                </p:nvCxnSpPr>
                <p:spPr>
                  <a:xfrm>
                    <a:off x="4726819" y="4475232"/>
                    <a:ext cx="0" cy="1100667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Arrow Connector 18"/>
                  <p:cNvCxnSpPr/>
                  <p:nvPr/>
                </p:nvCxnSpPr>
                <p:spPr>
                  <a:xfrm>
                    <a:off x="6137124" y="3084279"/>
                    <a:ext cx="0" cy="1100667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Arrow Connector 19"/>
                  <p:cNvCxnSpPr>
                    <a:stCxn id="7" idx="2"/>
                  </p:cNvCxnSpPr>
                  <p:nvPr/>
                </p:nvCxnSpPr>
                <p:spPr>
                  <a:xfrm>
                    <a:off x="5988353" y="2512175"/>
                    <a:ext cx="0" cy="154825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Arrow Connector 21"/>
                  <p:cNvCxnSpPr/>
                  <p:nvPr/>
                </p:nvCxnSpPr>
                <p:spPr>
                  <a:xfrm flipH="1">
                    <a:off x="3272970" y="3068555"/>
                    <a:ext cx="3629" cy="257629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Arrow Connector 22"/>
                  <p:cNvCxnSpPr/>
                  <p:nvPr/>
                </p:nvCxnSpPr>
                <p:spPr>
                  <a:xfrm flipH="1">
                    <a:off x="3146578" y="3906756"/>
                    <a:ext cx="3629" cy="257629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Arrow Connector 23"/>
                  <p:cNvCxnSpPr/>
                  <p:nvPr/>
                </p:nvCxnSpPr>
                <p:spPr>
                  <a:xfrm flipH="1">
                    <a:off x="3165929" y="4490956"/>
                    <a:ext cx="3629" cy="257629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Arrow Connector 24"/>
                  <p:cNvCxnSpPr/>
                  <p:nvPr/>
                </p:nvCxnSpPr>
                <p:spPr>
                  <a:xfrm flipH="1">
                    <a:off x="3181653" y="5361812"/>
                    <a:ext cx="3629" cy="257629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>
                    <a:off x="3272970" y="5933917"/>
                    <a:ext cx="17538" cy="3556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Arrow Connector 26"/>
                  <p:cNvCxnSpPr/>
                  <p:nvPr/>
                </p:nvCxnSpPr>
                <p:spPr>
                  <a:xfrm flipH="1">
                    <a:off x="3285064" y="1669136"/>
                    <a:ext cx="3629" cy="257629"/>
                  </a:xfrm>
                  <a:prstGeom prst="straightConnector1">
                    <a:avLst/>
                  </a:prstGeom>
                  <a:ln w="12700">
                    <a:solidFill>
                      <a:srgbClr val="000000"/>
                    </a:solidFill>
                    <a:tailEnd type="arrow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flipH="1">
                    <a:off x="2268538" y="6289517"/>
                    <a:ext cx="1021970" cy="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flipV="1">
                    <a:off x="2268538" y="1669137"/>
                    <a:ext cx="0" cy="462038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>
                    <a:off x="2268538" y="1669136"/>
                    <a:ext cx="1009271" cy="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>
                    <a:off x="3810000" y="2752870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3285064" y="2763755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2875010" y="2745670"/>
                    <a:ext cx="415498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RA</a:t>
                    </a:r>
                    <a:endParaRPr lang="en-US" sz="1600" dirty="0"/>
                  </a:p>
                </p:txBody>
              </p: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3378172" y="2745614"/>
                    <a:ext cx="415498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RB</a:t>
                    </a:r>
                    <a:endParaRPr lang="en-US" sz="1600" dirty="0"/>
                  </a:p>
                </p:txBody>
              </p:sp>
              <p:cxnSp>
                <p:nvCxnSpPr>
                  <p:cNvPr id="35" name="Straight Connector 34"/>
                  <p:cNvCxnSpPr/>
                  <p:nvPr/>
                </p:nvCxnSpPr>
                <p:spPr>
                  <a:xfrm>
                    <a:off x="5280781" y="2757709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>
                    <a:off x="5783943" y="2767384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>
                    <a:off x="6287105" y="2767384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5306634" y="2732969"/>
                    <a:ext cx="513883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Ctl3</a:t>
                    </a:r>
                    <a:endParaRPr lang="en-US" sz="1600" dirty="0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5770801" y="2737807"/>
                    <a:ext cx="513883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Ctl4</a:t>
                    </a:r>
                    <a:endParaRPr lang="en-US" sz="1600" dirty="0"/>
                  </a:p>
                </p:txBody>
              </p:sp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6221789" y="2725712"/>
                    <a:ext cx="513883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Ctl5</a:t>
                    </a:r>
                    <a:endParaRPr lang="en-US" sz="1600" dirty="0"/>
                  </a:p>
                </p:txBody>
              </p:sp>
              <p:cxnSp>
                <p:nvCxnSpPr>
                  <p:cNvPr id="41" name="Straight Connector 40"/>
                  <p:cNvCxnSpPr/>
                  <p:nvPr/>
                </p:nvCxnSpPr>
                <p:spPr>
                  <a:xfrm>
                    <a:off x="3352799" y="4164385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2914639" y="4152402"/>
                    <a:ext cx="396062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RY</a:t>
                    </a:r>
                    <a:endParaRPr lang="en-US" sz="1600" dirty="0"/>
                  </a:p>
                </p:txBody>
              </p:sp>
              <p:cxnSp>
                <p:nvCxnSpPr>
                  <p:cNvPr id="43" name="Straight Connector 42"/>
                  <p:cNvCxnSpPr/>
                  <p:nvPr/>
                </p:nvCxnSpPr>
                <p:spPr>
                  <a:xfrm>
                    <a:off x="3802743" y="4161966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/>
                  <p:cNvCxnSpPr/>
                  <p:nvPr/>
                </p:nvCxnSpPr>
                <p:spPr>
                  <a:xfrm>
                    <a:off x="5273524" y="4166805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>
                    <a:off x="5776686" y="4176480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>
                    <a:off x="6279848" y="4176480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>
                    <a:off x="3367917" y="5595251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>
                    <a:off x="3817861" y="5592832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/>
                  <p:nvPr/>
                </p:nvCxnSpPr>
                <p:spPr>
                  <a:xfrm>
                    <a:off x="5288642" y="5597671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/>
                  <p:cNvCxnSpPr/>
                  <p:nvPr/>
                </p:nvCxnSpPr>
                <p:spPr>
                  <a:xfrm>
                    <a:off x="5791804" y="5607346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/>
                  <p:cNvCxnSpPr/>
                  <p:nvPr/>
                </p:nvCxnSpPr>
                <p:spPr>
                  <a:xfrm>
                    <a:off x="6294966" y="5607346"/>
                    <a:ext cx="0" cy="3048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  <a:headEnd type="none"/>
                    <a:tailEnd type="non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2" name="TextBox 51"/>
                  <p:cNvSpPr txBox="1"/>
                  <p:nvPr/>
                </p:nvSpPr>
                <p:spPr>
                  <a:xfrm>
                    <a:off x="2861186" y="5575899"/>
                    <a:ext cx="402674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RZ</a:t>
                    </a:r>
                    <a:endParaRPr lang="en-US" sz="1600" dirty="0"/>
                  </a:p>
                </p:txBody>
              </p:sp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5740729" y="4152402"/>
                    <a:ext cx="513883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Ctl4</a:t>
                    </a:r>
                    <a:endParaRPr lang="en-US" sz="1600" dirty="0"/>
                  </a:p>
                </p:txBody>
              </p:sp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6191717" y="4140307"/>
                    <a:ext cx="513883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Ctl5</a:t>
                    </a:r>
                    <a:endParaRPr lang="en-US" sz="1600" dirty="0"/>
                  </a:p>
                </p:txBody>
              </p:sp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6221789" y="5583156"/>
                    <a:ext cx="513883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Ctl5</a:t>
                    </a:r>
                    <a:endParaRPr lang="en-US" sz="1600" dirty="0"/>
                  </a:p>
                </p:txBody>
              </p:sp>
              <p:sp>
                <p:nvSpPr>
                  <p:cNvPr id="56" name="Rectangle 55"/>
                  <p:cNvSpPr/>
                  <p:nvPr/>
                </p:nvSpPr>
                <p:spPr>
                  <a:xfrm>
                    <a:off x="3367917" y="4172851"/>
                    <a:ext cx="425753" cy="306010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600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7" name="Rectangle 56"/>
                  <p:cNvSpPr/>
                  <p:nvPr/>
                </p:nvSpPr>
                <p:spPr>
                  <a:xfrm>
                    <a:off x="5261429" y="4184946"/>
                    <a:ext cx="497277" cy="290286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600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8" name="Rectangle 57"/>
                  <p:cNvSpPr/>
                  <p:nvPr/>
                </p:nvSpPr>
                <p:spPr>
                  <a:xfrm>
                    <a:off x="5282444" y="5619442"/>
                    <a:ext cx="497277" cy="290286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600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9" name="Rectangle 58"/>
                  <p:cNvSpPr/>
                  <p:nvPr/>
                </p:nvSpPr>
                <p:spPr>
                  <a:xfrm>
                    <a:off x="5786939" y="5619441"/>
                    <a:ext cx="497277" cy="290286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600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0" name="Rectangle 59"/>
                  <p:cNvSpPr/>
                  <p:nvPr/>
                </p:nvSpPr>
                <p:spPr>
                  <a:xfrm>
                    <a:off x="3389085" y="5607347"/>
                    <a:ext cx="425753" cy="306010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38100">
                    <a:solidFill>
                      <a:schemeClr val="tx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600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4" name="Right Brace 3"/>
                <p:cNvSpPr/>
                <p:nvPr/>
              </p:nvSpPr>
              <p:spPr>
                <a:xfrm rot="16200000">
                  <a:off x="5867400" y="1968501"/>
                  <a:ext cx="228600" cy="1447800"/>
                </a:xfrm>
                <a:prstGeom prst="rightBrace">
                  <a:avLst/>
                </a:prstGeom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6" name="Rectangle 65"/>
              <p:cNvSpPr/>
              <p:nvPr/>
            </p:nvSpPr>
            <p:spPr>
              <a:xfrm>
                <a:off x="4037995" y="1354661"/>
                <a:ext cx="1346200" cy="24553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18872" lvl="0" indent="0">
                  <a:buNone/>
                </a:pPr>
                <a:r>
                  <a:rPr lang="en-US" sz="1400" dirty="0">
                    <a:solidFill>
                      <a:srgbClr val="0000FF"/>
                    </a:solidFill>
                  </a:rPr>
                  <a:t>or r13, r6, r2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3886200" y="2783115"/>
                <a:ext cx="1346200" cy="24553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18872" lvl="0" indent="0">
                  <a:buNone/>
                </a:pPr>
                <a:r>
                  <a:rPr lang="en-US" sz="1400" dirty="0">
                    <a:solidFill>
                      <a:srgbClr val="0000FF"/>
                    </a:solidFill>
                  </a:rPr>
                  <a:t>and r12, r2, r5</a:t>
                </a: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3858381" y="4221226"/>
                <a:ext cx="1346200" cy="24553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18872" lvl="0" indent="0">
                  <a:buNone/>
                </a:pPr>
                <a:r>
                  <a:rPr lang="en-US" sz="1400" dirty="0">
                    <a:solidFill>
                      <a:srgbClr val="0000FF"/>
                    </a:solidFill>
                  </a:rPr>
                  <a:t>sub r2, r1, r3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4121028" y="164161"/>
                <a:ext cx="1206743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0000FF"/>
                    </a:solidFill>
                  </a:rPr>
                  <a:t>add r14, r2, </a:t>
                </a:r>
                <a:r>
                  <a:rPr lang="en-US" sz="1400" dirty="0" smtClean="0">
                    <a:solidFill>
                      <a:srgbClr val="0000FF"/>
                    </a:solidFill>
                  </a:rPr>
                  <a:t>r2</a:t>
                </a:r>
                <a:endParaRPr lang="en-US" sz="1400" dirty="0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2292817" y="2503708"/>
              <a:ext cx="465668" cy="266096"/>
              <a:chOff x="3066159" y="2201333"/>
              <a:chExt cx="465668" cy="266096"/>
            </a:xfrm>
          </p:grpSpPr>
          <p:cxnSp>
            <p:nvCxnSpPr>
              <p:cNvPr id="73" name="Straight Arrow Connector 72"/>
              <p:cNvCxnSpPr/>
              <p:nvPr/>
            </p:nvCxnSpPr>
            <p:spPr>
              <a:xfrm>
                <a:off x="3066159" y="2315633"/>
                <a:ext cx="1" cy="151796"/>
              </a:xfrm>
              <a:prstGeom prst="straightConnector1">
                <a:avLst/>
              </a:prstGeom>
              <a:ln w="12700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/>
              <p:nvPr/>
            </p:nvCxnSpPr>
            <p:spPr>
              <a:xfrm>
                <a:off x="3531826" y="2315633"/>
                <a:ext cx="1" cy="151796"/>
              </a:xfrm>
              <a:prstGeom prst="straightConnector1">
                <a:avLst/>
              </a:prstGeom>
              <a:ln w="12700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H="1">
                <a:off x="3066159" y="2315633"/>
                <a:ext cx="465667" cy="0"/>
              </a:xfrm>
              <a:prstGeom prst="line">
                <a:avLst/>
              </a:prstGeom>
              <a:ln w="12700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V="1">
                <a:off x="3310701" y="2201333"/>
                <a:ext cx="0" cy="114300"/>
              </a:xfrm>
              <a:prstGeom prst="line">
                <a:avLst/>
              </a:prstGeom>
              <a:ln w="12700">
                <a:solidFill>
                  <a:srgbClr val="000000"/>
                </a:solidFill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7" name="TextBox 76"/>
          <p:cNvSpPr txBox="1"/>
          <p:nvPr/>
        </p:nvSpPr>
        <p:spPr>
          <a:xfrm>
            <a:off x="266700" y="186261"/>
            <a:ext cx="1977024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Forwarding from</a:t>
            </a:r>
          </a:p>
          <a:p>
            <a:pPr algn="ctr"/>
            <a:r>
              <a:rPr lang="en-US" sz="2000" b="1" dirty="0" smtClean="0"/>
              <a:t>Buffer 3</a:t>
            </a:r>
            <a:endParaRPr lang="en-US" sz="2000" b="1" dirty="0"/>
          </a:p>
        </p:txBody>
      </p:sp>
      <p:grpSp>
        <p:nvGrpSpPr>
          <p:cNvPr id="82" name="Group 81"/>
          <p:cNvGrpSpPr/>
          <p:nvPr/>
        </p:nvGrpSpPr>
        <p:grpSpPr>
          <a:xfrm>
            <a:off x="1295400" y="2618008"/>
            <a:ext cx="1123210" cy="1966692"/>
            <a:chOff x="1295400" y="2618008"/>
            <a:chExt cx="1123210" cy="1966692"/>
          </a:xfrm>
        </p:grpSpPr>
        <p:cxnSp>
          <p:nvCxnSpPr>
            <p:cNvPr id="65" name="Straight Connector 64"/>
            <p:cNvCxnSpPr/>
            <p:nvPr/>
          </p:nvCxnSpPr>
          <p:spPr>
            <a:xfrm flipH="1">
              <a:off x="1295400" y="4584700"/>
              <a:ext cx="1123210" cy="0"/>
            </a:xfrm>
            <a:prstGeom prst="line">
              <a:avLst/>
            </a:prstGeom>
            <a:ln w="28575" cmpd="sng">
              <a:solidFill>
                <a:srgbClr val="0000FF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1295400" y="2618008"/>
              <a:ext cx="0" cy="1966692"/>
            </a:xfrm>
            <a:prstGeom prst="line">
              <a:avLst/>
            </a:prstGeom>
            <a:ln w="28575" cmpd="sng">
              <a:solidFill>
                <a:srgbClr val="0000FF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1295400" y="2618008"/>
              <a:ext cx="997418" cy="0"/>
            </a:xfrm>
            <a:prstGeom prst="line">
              <a:avLst/>
            </a:prstGeom>
            <a:ln w="28575" cmpd="sng">
              <a:solidFill>
                <a:srgbClr val="0000FF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2167320" y="2419261"/>
            <a:ext cx="1430148" cy="338554"/>
            <a:chOff x="2167320" y="2419261"/>
            <a:chExt cx="1430148" cy="338554"/>
          </a:xfrm>
        </p:grpSpPr>
        <p:sp>
          <p:nvSpPr>
            <p:cNvPr id="83" name="Oval 82"/>
            <p:cNvSpPr/>
            <p:nvPr/>
          </p:nvSpPr>
          <p:spPr>
            <a:xfrm>
              <a:off x="2167320" y="2578101"/>
              <a:ext cx="231939" cy="88899"/>
            </a:xfrm>
            <a:prstGeom prst="ellipse">
              <a:avLst/>
            </a:prstGeom>
            <a:noFill/>
            <a:ln w="12700" cmpd="sng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2630853" y="2573558"/>
              <a:ext cx="231939" cy="88899"/>
            </a:xfrm>
            <a:prstGeom prst="ellipse">
              <a:avLst/>
            </a:prstGeom>
            <a:noFill/>
            <a:ln w="12700" cmpd="sng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869885" y="2419261"/>
              <a:ext cx="7275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rgbClr val="3366FF"/>
                  </a:solidFill>
                </a:rPr>
                <a:t>muxes</a:t>
              </a:r>
              <a:endParaRPr lang="en-US" sz="1600" dirty="0">
                <a:solidFill>
                  <a:srgbClr val="3366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9450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7CC44-C092-41E8-A092-604E81FF02E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3" name="Picture 1" descr="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88913"/>
            <a:ext cx="5029200" cy="632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1403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ontent Placeholder 9"/>
          <p:cNvSpPr txBox="1">
            <a:spLocks/>
          </p:cNvSpPr>
          <p:nvPr/>
        </p:nvSpPr>
        <p:spPr>
          <a:xfrm>
            <a:off x="6523567" y="186261"/>
            <a:ext cx="2209800" cy="1828800"/>
          </a:xfrm>
          <a:prstGeom prst="rect">
            <a:avLst/>
          </a:prstGeom>
        </p:spPr>
        <p:txBody>
          <a:bodyPr/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lv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sub </a:t>
            </a:r>
            <a:r>
              <a:rPr lang="en-US" sz="2000" dirty="0">
                <a:solidFill>
                  <a:srgbClr val="0000FF"/>
                </a:solidFill>
              </a:rPr>
              <a:t>r2, r1, </a:t>
            </a:r>
            <a:r>
              <a:rPr lang="en-US" sz="2000" dirty="0" smtClean="0">
                <a:solidFill>
                  <a:srgbClr val="0000FF"/>
                </a:solidFill>
              </a:rPr>
              <a:t>r3</a:t>
            </a:r>
          </a:p>
          <a:p>
            <a:pPr marL="118872" lv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and r12, r2, </a:t>
            </a:r>
            <a:r>
              <a:rPr lang="en-US" sz="2000" dirty="0" smtClean="0">
                <a:solidFill>
                  <a:srgbClr val="0000FF"/>
                </a:solidFill>
              </a:rPr>
              <a:t>r5</a:t>
            </a:r>
          </a:p>
          <a:p>
            <a:pPr marL="118872" lv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or r13, r6, </a:t>
            </a:r>
            <a:r>
              <a:rPr lang="en-US" sz="2000" dirty="0" smtClean="0">
                <a:solidFill>
                  <a:srgbClr val="0000FF"/>
                </a:solidFill>
              </a:rPr>
              <a:t>r2</a:t>
            </a:r>
          </a:p>
          <a:p>
            <a:pPr marL="118872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add r14, r2, </a:t>
            </a:r>
            <a:r>
              <a:rPr lang="en-US" sz="2000" dirty="0" smtClean="0">
                <a:solidFill>
                  <a:srgbClr val="0000FF"/>
                </a:solidFill>
              </a:rPr>
              <a:t>r2</a:t>
            </a:r>
          </a:p>
          <a:p>
            <a:pPr marL="118872" lvl="0" indent="0">
              <a:buNone/>
            </a:pPr>
            <a:r>
              <a:rPr lang="en-US" sz="2000" dirty="0" err="1">
                <a:solidFill>
                  <a:srgbClr val="0000FF"/>
                </a:solidFill>
              </a:rPr>
              <a:t>sw</a:t>
            </a:r>
            <a:r>
              <a:rPr lang="en-US" sz="2000" dirty="0">
                <a:solidFill>
                  <a:srgbClr val="0000FF"/>
                </a:solidFill>
              </a:rPr>
              <a:t> r15, 100($2)</a:t>
            </a:r>
          </a:p>
          <a:p>
            <a:pPr marL="118872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118872" lvl="0" indent="0">
              <a:buNone/>
            </a:pP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66700" y="186261"/>
            <a:ext cx="1977024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Forwarding from</a:t>
            </a:r>
          </a:p>
          <a:p>
            <a:pPr algn="ctr"/>
            <a:r>
              <a:rPr lang="en-US" sz="2000" b="1" dirty="0" smtClean="0"/>
              <a:t>Buffer 4</a:t>
            </a:r>
            <a:endParaRPr lang="en-US" sz="2000" b="1" dirty="0"/>
          </a:p>
        </p:txBody>
      </p:sp>
      <p:grpSp>
        <p:nvGrpSpPr>
          <p:cNvPr id="82" name="Group 81"/>
          <p:cNvGrpSpPr/>
          <p:nvPr/>
        </p:nvGrpSpPr>
        <p:grpSpPr>
          <a:xfrm>
            <a:off x="1295400" y="2618008"/>
            <a:ext cx="1219200" cy="3401792"/>
            <a:chOff x="1295400" y="2618008"/>
            <a:chExt cx="1219200" cy="3401792"/>
          </a:xfrm>
        </p:grpSpPr>
        <p:cxnSp>
          <p:nvCxnSpPr>
            <p:cNvPr id="65" name="Straight Connector 64"/>
            <p:cNvCxnSpPr/>
            <p:nvPr/>
          </p:nvCxnSpPr>
          <p:spPr>
            <a:xfrm flipH="1">
              <a:off x="1295400" y="6019800"/>
              <a:ext cx="1219200" cy="0"/>
            </a:xfrm>
            <a:prstGeom prst="line">
              <a:avLst/>
            </a:prstGeom>
            <a:ln w="28575" cmpd="sng">
              <a:solidFill>
                <a:srgbClr val="0000FF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1295400" y="2618008"/>
              <a:ext cx="0" cy="3401792"/>
            </a:xfrm>
            <a:prstGeom prst="line">
              <a:avLst/>
            </a:prstGeom>
            <a:ln w="28575" cmpd="sng">
              <a:solidFill>
                <a:srgbClr val="0000FF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1295400" y="2618008"/>
              <a:ext cx="997418" cy="0"/>
            </a:xfrm>
            <a:prstGeom prst="line">
              <a:avLst/>
            </a:prstGeom>
            <a:ln w="28575" cmpd="sng">
              <a:solidFill>
                <a:srgbClr val="0000FF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2167320" y="2419261"/>
            <a:ext cx="1430148" cy="338554"/>
            <a:chOff x="2167320" y="2419261"/>
            <a:chExt cx="1430148" cy="338554"/>
          </a:xfrm>
        </p:grpSpPr>
        <p:sp>
          <p:nvSpPr>
            <p:cNvPr id="83" name="Oval 82"/>
            <p:cNvSpPr/>
            <p:nvPr/>
          </p:nvSpPr>
          <p:spPr>
            <a:xfrm>
              <a:off x="2167320" y="2578101"/>
              <a:ext cx="231939" cy="88899"/>
            </a:xfrm>
            <a:prstGeom prst="ellipse">
              <a:avLst/>
            </a:prstGeom>
            <a:noFill/>
            <a:ln w="12700" cmpd="sng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2630853" y="2573558"/>
              <a:ext cx="231939" cy="88899"/>
            </a:xfrm>
            <a:prstGeom prst="ellipse">
              <a:avLst/>
            </a:prstGeom>
            <a:noFill/>
            <a:ln w="12700" cmpd="sng"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869885" y="2419261"/>
              <a:ext cx="7275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rgbClr val="3366FF"/>
                  </a:solidFill>
                </a:rPr>
                <a:t>muxes</a:t>
              </a:r>
              <a:endParaRPr lang="en-US" sz="1600" dirty="0">
                <a:solidFill>
                  <a:srgbClr val="3366FF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521219" y="139700"/>
            <a:ext cx="4467134" cy="6149817"/>
            <a:chOff x="1521219" y="139700"/>
            <a:chExt cx="4467134" cy="6149817"/>
          </a:xfrm>
        </p:grpSpPr>
        <p:grpSp>
          <p:nvGrpSpPr>
            <p:cNvPr id="87" name="Group 86"/>
            <p:cNvGrpSpPr/>
            <p:nvPr/>
          </p:nvGrpSpPr>
          <p:grpSpPr>
            <a:xfrm>
              <a:off x="1521219" y="491288"/>
              <a:ext cx="4467134" cy="5798229"/>
              <a:chOff x="1521219" y="491288"/>
              <a:chExt cx="4467134" cy="5798229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1521219" y="491288"/>
                <a:ext cx="4467134" cy="5798229"/>
                <a:chOff x="2268538" y="491288"/>
                <a:chExt cx="4467134" cy="5798229"/>
              </a:xfrm>
            </p:grpSpPr>
            <p:grpSp>
              <p:nvGrpSpPr>
                <p:cNvPr id="2" name="Group 1"/>
                <p:cNvGrpSpPr/>
                <p:nvPr/>
              </p:nvGrpSpPr>
              <p:grpSpPr>
                <a:xfrm>
                  <a:off x="2268538" y="491288"/>
                  <a:ext cx="4467134" cy="5798229"/>
                  <a:chOff x="2268538" y="491288"/>
                  <a:chExt cx="4467134" cy="5798229"/>
                </a:xfrm>
              </p:grpSpPr>
              <p:grpSp>
                <p:nvGrpSpPr>
                  <p:cNvPr id="3" name="Group 2"/>
                  <p:cNvGrpSpPr/>
                  <p:nvPr/>
                </p:nvGrpSpPr>
                <p:grpSpPr>
                  <a:xfrm>
                    <a:off x="2268538" y="491288"/>
                    <a:ext cx="4467134" cy="5798229"/>
                    <a:chOff x="2268538" y="491288"/>
                    <a:chExt cx="4467134" cy="5798229"/>
                  </a:xfrm>
                </p:grpSpPr>
                <p:sp>
                  <p:nvSpPr>
                    <p:cNvPr id="5" name="Rectangle 4"/>
                    <p:cNvSpPr/>
                    <p:nvPr/>
                  </p:nvSpPr>
                  <p:spPr>
                    <a:xfrm>
                      <a:off x="4136571" y="491288"/>
                      <a:ext cx="1149048" cy="609373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Instruction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Fetch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" name="Rectangle 5"/>
                    <p:cNvSpPr/>
                    <p:nvPr/>
                  </p:nvSpPr>
                  <p:spPr>
                    <a:xfrm>
                      <a:off x="4015619" y="1354661"/>
                      <a:ext cx="1403048" cy="27819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7" name="Rectangle 6"/>
                    <p:cNvSpPr/>
                    <p:nvPr/>
                  </p:nvSpPr>
                  <p:spPr>
                    <a:xfrm>
                      <a:off x="5423505" y="1923137"/>
                      <a:ext cx="1129695" cy="589038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Instruction Decode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8" name="Rectangle 7"/>
                    <p:cNvSpPr/>
                    <p:nvPr/>
                  </p:nvSpPr>
                  <p:spPr>
                    <a:xfrm>
                      <a:off x="2743200" y="1902575"/>
                      <a:ext cx="1115181" cy="60960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Register File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9" name="Rectangle 8"/>
                    <p:cNvSpPr/>
                    <p:nvPr/>
                  </p:nvSpPr>
                  <p:spPr>
                    <a:xfrm>
                      <a:off x="2743200" y="2769804"/>
                      <a:ext cx="3962400" cy="302381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" name="Rectangle 9"/>
                    <p:cNvSpPr/>
                    <p:nvPr/>
                  </p:nvSpPr>
                  <p:spPr>
                    <a:xfrm>
                      <a:off x="2743200" y="3350375"/>
                      <a:ext cx="1115181" cy="556381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ALU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1" name="Rectangle 10"/>
                    <p:cNvSpPr/>
                    <p:nvPr/>
                  </p:nvSpPr>
                  <p:spPr>
                    <a:xfrm>
                      <a:off x="2743200" y="4184946"/>
                      <a:ext cx="3962400" cy="290286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" name="Rectangle 11"/>
                    <p:cNvSpPr/>
                    <p:nvPr/>
                  </p:nvSpPr>
                  <p:spPr>
                    <a:xfrm>
                      <a:off x="2694819" y="5619441"/>
                      <a:ext cx="3962400" cy="290286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" name="Rectangle 12"/>
                    <p:cNvSpPr/>
                    <p:nvPr/>
                  </p:nvSpPr>
                  <p:spPr>
                    <a:xfrm>
                      <a:off x="2719010" y="4752214"/>
                      <a:ext cx="1115181" cy="60960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Memory Access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cxnSp>
                  <p:nvCxnSpPr>
                    <p:cNvPr id="14" name="Straight Arrow Connector 13"/>
                    <p:cNvCxnSpPr>
                      <a:stCxn id="5" idx="2"/>
                      <a:endCxn id="6" idx="0"/>
                    </p:cNvCxnSpPr>
                    <p:nvPr/>
                  </p:nvCxnSpPr>
                  <p:spPr>
                    <a:xfrm>
                      <a:off x="4711095" y="1100661"/>
                      <a:ext cx="6048" cy="254000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Straight Arrow Connector 14"/>
                    <p:cNvCxnSpPr>
                      <a:endCxn id="9" idx="0"/>
                    </p:cNvCxnSpPr>
                    <p:nvPr/>
                  </p:nvCxnSpPr>
                  <p:spPr>
                    <a:xfrm>
                      <a:off x="4706256" y="1669137"/>
                      <a:ext cx="18144" cy="1100667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Straight Arrow Connector 15"/>
                    <p:cNvCxnSpPr>
                      <a:endCxn id="7" idx="1"/>
                    </p:cNvCxnSpPr>
                    <p:nvPr/>
                  </p:nvCxnSpPr>
                  <p:spPr>
                    <a:xfrm>
                      <a:off x="4699000" y="2217656"/>
                      <a:ext cx="724505" cy="0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" name="Straight Arrow Connector 16"/>
                    <p:cNvCxnSpPr>
                      <a:endCxn id="11" idx="0"/>
                    </p:cNvCxnSpPr>
                    <p:nvPr/>
                  </p:nvCxnSpPr>
                  <p:spPr>
                    <a:xfrm>
                      <a:off x="4724400" y="3084279"/>
                      <a:ext cx="0" cy="1100667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" name="Straight Arrow Connector 17"/>
                    <p:cNvCxnSpPr/>
                    <p:nvPr/>
                  </p:nvCxnSpPr>
                  <p:spPr>
                    <a:xfrm>
                      <a:off x="4726819" y="4475232"/>
                      <a:ext cx="0" cy="1100667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" name="Straight Arrow Connector 18"/>
                    <p:cNvCxnSpPr/>
                    <p:nvPr/>
                  </p:nvCxnSpPr>
                  <p:spPr>
                    <a:xfrm>
                      <a:off x="6137124" y="3084279"/>
                      <a:ext cx="0" cy="1100667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Straight Arrow Connector 19"/>
                    <p:cNvCxnSpPr>
                      <a:stCxn id="7" idx="2"/>
                    </p:cNvCxnSpPr>
                    <p:nvPr/>
                  </p:nvCxnSpPr>
                  <p:spPr>
                    <a:xfrm>
                      <a:off x="5988353" y="2512175"/>
                      <a:ext cx="0" cy="154825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Straight Arrow Connector 21"/>
                    <p:cNvCxnSpPr/>
                    <p:nvPr/>
                  </p:nvCxnSpPr>
                  <p:spPr>
                    <a:xfrm flipH="1">
                      <a:off x="3272970" y="3068555"/>
                      <a:ext cx="3629" cy="257629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Straight Arrow Connector 22"/>
                    <p:cNvCxnSpPr/>
                    <p:nvPr/>
                  </p:nvCxnSpPr>
                  <p:spPr>
                    <a:xfrm flipH="1">
                      <a:off x="3146578" y="3906756"/>
                      <a:ext cx="3629" cy="257629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Straight Arrow Connector 23"/>
                    <p:cNvCxnSpPr/>
                    <p:nvPr/>
                  </p:nvCxnSpPr>
                  <p:spPr>
                    <a:xfrm flipH="1">
                      <a:off x="3165929" y="4490956"/>
                      <a:ext cx="3629" cy="257629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Straight Arrow Connector 24"/>
                    <p:cNvCxnSpPr/>
                    <p:nvPr/>
                  </p:nvCxnSpPr>
                  <p:spPr>
                    <a:xfrm flipH="1">
                      <a:off x="3181653" y="5361812"/>
                      <a:ext cx="3629" cy="257629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Straight Connector 25"/>
                    <p:cNvCxnSpPr/>
                    <p:nvPr/>
                  </p:nvCxnSpPr>
                  <p:spPr>
                    <a:xfrm>
                      <a:off x="3272970" y="5933917"/>
                      <a:ext cx="17538" cy="3556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Straight Arrow Connector 26"/>
                    <p:cNvCxnSpPr/>
                    <p:nvPr/>
                  </p:nvCxnSpPr>
                  <p:spPr>
                    <a:xfrm flipH="1">
                      <a:off x="3285064" y="1669136"/>
                      <a:ext cx="3629" cy="257629"/>
                    </a:xfrm>
                    <a:prstGeom prst="straightConnector1">
                      <a:avLst/>
                    </a:prstGeom>
                    <a:ln w="12700">
                      <a:solidFill>
                        <a:srgbClr val="000000"/>
                      </a:solidFill>
                      <a:tailEnd type="arrow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Straight Connector 27"/>
                    <p:cNvCxnSpPr/>
                    <p:nvPr/>
                  </p:nvCxnSpPr>
                  <p:spPr>
                    <a:xfrm flipH="1">
                      <a:off x="2268538" y="6289517"/>
                      <a:ext cx="1021970" cy="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Straight Connector 28"/>
                    <p:cNvCxnSpPr/>
                    <p:nvPr/>
                  </p:nvCxnSpPr>
                  <p:spPr>
                    <a:xfrm flipV="1">
                      <a:off x="2268538" y="1669137"/>
                      <a:ext cx="0" cy="462038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Straight Connector 29"/>
                    <p:cNvCxnSpPr/>
                    <p:nvPr/>
                  </p:nvCxnSpPr>
                  <p:spPr>
                    <a:xfrm>
                      <a:off x="2268538" y="1669136"/>
                      <a:ext cx="1009271" cy="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Connector 30"/>
                    <p:cNvCxnSpPr/>
                    <p:nvPr/>
                  </p:nvCxnSpPr>
                  <p:spPr>
                    <a:xfrm>
                      <a:off x="3810000" y="2752870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Connector 31"/>
                    <p:cNvCxnSpPr/>
                    <p:nvPr/>
                  </p:nvCxnSpPr>
                  <p:spPr>
                    <a:xfrm>
                      <a:off x="3285064" y="2763755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3" name="TextBox 32"/>
                    <p:cNvSpPr txBox="1"/>
                    <p:nvPr/>
                  </p:nvSpPr>
                  <p:spPr>
                    <a:xfrm>
                      <a:off x="2875010" y="2745670"/>
                      <a:ext cx="415498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 smtClean="0"/>
                        <a:t>RA</a:t>
                      </a:r>
                      <a:endParaRPr lang="en-US" sz="1600" dirty="0"/>
                    </a:p>
                  </p:txBody>
                </p:sp>
                <p:sp>
                  <p:nvSpPr>
                    <p:cNvPr id="34" name="TextBox 33"/>
                    <p:cNvSpPr txBox="1"/>
                    <p:nvPr/>
                  </p:nvSpPr>
                  <p:spPr>
                    <a:xfrm>
                      <a:off x="3378172" y="2745614"/>
                      <a:ext cx="415498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 smtClean="0"/>
                        <a:t>RB</a:t>
                      </a:r>
                      <a:endParaRPr lang="en-US" sz="1600" dirty="0"/>
                    </a:p>
                  </p:txBody>
                </p:sp>
                <p:cxnSp>
                  <p:nvCxnSpPr>
                    <p:cNvPr id="35" name="Straight Connector 34"/>
                    <p:cNvCxnSpPr/>
                    <p:nvPr/>
                  </p:nvCxnSpPr>
                  <p:spPr>
                    <a:xfrm>
                      <a:off x="5280781" y="2757709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Straight Connector 35"/>
                    <p:cNvCxnSpPr/>
                    <p:nvPr/>
                  </p:nvCxnSpPr>
                  <p:spPr>
                    <a:xfrm>
                      <a:off x="5783943" y="2767384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Straight Connector 36"/>
                    <p:cNvCxnSpPr/>
                    <p:nvPr/>
                  </p:nvCxnSpPr>
                  <p:spPr>
                    <a:xfrm>
                      <a:off x="6287105" y="2767384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8" name="TextBox 37"/>
                    <p:cNvSpPr txBox="1"/>
                    <p:nvPr/>
                  </p:nvSpPr>
                  <p:spPr>
                    <a:xfrm>
                      <a:off x="5306634" y="2732969"/>
                      <a:ext cx="513883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 smtClean="0"/>
                        <a:t>Ctl3</a:t>
                      </a:r>
                      <a:endParaRPr lang="en-US" sz="1600" dirty="0"/>
                    </a:p>
                  </p:txBody>
                </p:sp>
                <p:sp>
                  <p:nvSpPr>
                    <p:cNvPr id="39" name="TextBox 38"/>
                    <p:cNvSpPr txBox="1"/>
                    <p:nvPr/>
                  </p:nvSpPr>
                  <p:spPr>
                    <a:xfrm>
                      <a:off x="5770801" y="2737807"/>
                      <a:ext cx="513883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 smtClean="0"/>
                        <a:t>Ctl4</a:t>
                      </a:r>
                      <a:endParaRPr lang="en-US" sz="1600" dirty="0"/>
                    </a:p>
                  </p:txBody>
                </p:sp>
                <p:sp>
                  <p:nvSpPr>
                    <p:cNvPr id="40" name="TextBox 39"/>
                    <p:cNvSpPr txBox="1"/>
                    <p:nvPr/>
                  </p:nvSpPr>
                  <p:spPr>
                    <a:xfrm>
                      <a:off x="6221789" y="2725712"/>
                      <a:ext cx="513883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 smtClean="0"/>
                        <a:t>Ctl5</a:t>
                      </a:r>
                      <a:endParaRPr lang="en-US" sz="1600" dirty="0"/>
                    </a:p>
                  </p:txBody>
                </p:sp>
                <p:cxnSp>
                  <p:nvCxnSpPr>
                    <p:cNvPr id="41" name="Straight Connector 40"/>
                    <p:cNvCxnSpPr/>
                    <p:nvPr/>
                  </p:nvCxnSpPr>
                  <p:spPr>
                    <a:xfrm>
                      <a:off x="3352799" y="4164385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2" name="TextBox 41"/>
                    <p:cNvSpPr txBox="1"/>
                    <p:nvPr/>
                  </p:nvSpPr>
                  <p:spPr>
                    <a:xfrm>
                      <a:off x="2914639" y="4152402"/>
                      <a:ext cx="396062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 smtClean="0"/>
                        <a:t>RY</a:t>
                      </a:r>
                      <a:endParaRPr lang="en-US" sz="1600" dirty="0"/>
                    </a:p>
                  </p:txBody>
                </p:sp>
                <p:cxnSp>
                  <p:nvCxnSpPr>
                    <p:cNvPr id="43" name="Straight Connector 42"/>
                    <p:cNvCxnSpPr/>
                    <p:nvPr/>
                  </p:nvCxnSpPr>
                  <p:spPr>
                    <a:xfrm>
                      <a:off x="3802743" y="4161966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Straight Connector 43"/>
                    <p:cNvCxnSpPr/>
                    <p:nvPr/>
                  </p:nvCxnSpPr>
                  <p:spPr>
                    <a:xfrm>
                      <a:off x="5273524" y="4166805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/>
                    <p:cNvCxnSpPr/>
                    <p:nvPr/>
                  </p:nvCxnSpPr>
                  <p:spPr>
                    <a:xfrm>
                      <a:off x="5776686" y="4176480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Straight Connector 45"/>
                    <p:cNvCxnSpPr/>
                    <p:nvPr/>
                  </p:nvCxnSpPr>
                  <p:spPr>
                    <a:xfrm>
                      <a:off x="6279848" y="4176480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Straight Connector 46"/>
                    <p:cNvCxnSpPr/>
                    <p:nvPr/>
                  </p:nvCxnSpPr>
                  <p:spPr>
                    <a:xfrm>
                      <a:off x="3367917" y="5595251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>
                      <a:off x="3817861" y="5592832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>
                      <a:off x="5288642" y="5597671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Connector 49"/>
                    <p:cNvCxnSpPr/>
                    <p:nvPr/>
                  </p:nvCxnSpPr>
                  <p:spPr>
                    <a:xfrm>
                      <a:off x="5791804" y="5607346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Connector 50"/>
                    <p:cNvCxnSpPr/>
                    <p:nvPr/>
                  </p:nvCxnSpPr>
                  <p:spPr>
                    <a:xfrm>
                      <a:off x="6294966" y="5607346"/>
                      <a:ext cx="0" cy="304800"/>
                    </a:xfrm>
                    <a:prstGeom prst="line">
                      <a:avLst/>
                    </a:prstGeom>
                    <a:ln w="12700">
                      <a:solidFill>
                        <a:srgbClr val="000000"/>
                      </a:solidFill>
                      <a:headEnd type="none"/>
                      <a:tailEnd type="none"/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2" name="TextBox 51"/>
                    <p:cNvSpPr txBox="1"/>
                    <p:nvPr/>
                  </p:nvSpPr>
                  <p:spPr>
                    <a:xfrm>
                      <a:off x="2861186" y="5575899"/>
                      <a:ext cx="402674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 smtClean="0"/>
                        <a:t>RZ</a:t>
                      </a:r>
                      <a:endParaRPr lang="en-US" sz="1600" dirty="0"/>
                    </a:p>
                  </p:txBody>
                </p:sp>
                <p:sp>
                  <p:nvSpPr>
                    <p:cNvPr id="53" name="TextBox 52"/>
                    <p:cNvSpPr txBox="1"/>
                    <p:nvPr/>
                  </p:nvSpPr>
                  <p:spPr>
                    <a:xfrm>
                      <a:off x="5740729" y="4152402"/>
                      <a:ext cx="513883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 smtClean="0"/>
                        <a:t>Ctl4</a:t>
                      </a:r>
                      <a:endParaRPr lang="en-US" sz="1600" dirty="0"/>
                    </a:p>
                  </p:txBody>
                </p:sp>
                <p:sp>
                  <p:nvSpPr>
                    <p:cNvPr id="54" name="TextBox 53"/>
                    <p:cNvSpPr txBox="1"/>
                    <p:nvPr/>
                  </p:nvSpPr>
                  <p:spPr>
                    <a:xfrm>
                      <a:off x="6191717" y="4140307"/>
                      <a:ext cx="513883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 smtClean="0"/>
                        <a:t>Ctl5</a:t>
                      </a:r>
                      <a:endParaRPr lang="en-US" sz="1600" dirty="0"/>
                    </a:p>
                  </p:txBody>
                </p:sp>
                <p:sp>
                  <p:nvSpPr>
                    <p:cNvPr id="55" name="TextBox 54"/>
                    <p:cNvSpPr txBox="1"/>
                    <p:nvPr/>
                  </p:nvSpPr>
                  <p:spPr>
                    <a:xfrm>
                      <a:off x="6221789" y="5583156"/>
                      <a:ext cx="513883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 smtClean="0"/>
                        <a:t>Ctl5</a:t>
                      </a:r>
                      <a:endParaRPr lang="en-US" sz="1600" dirty="0"/>
                    </a:p>
                  </p:txBody>
                </p:sp>
                <p:sp>
                  <p:nvSpPr>
                    <p:cNvPr id="56" name="Rectangle 55"/>
                    <p:cNvSpPr/>
                    <p:nvPr/>
                  </p:nvSpPr>
                  <p:spPr>
                    <a:xfrm>
                      <a:off x="3367917" y="4172851"/>
                      <a:ext cx="425753" cy="306010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7" name="Rectangle 56"/>
                    <p:cNvSpPr/>
                    <p:nvPr/>
                  </p:nvSpPr>
                  <p:spPr>
                    <a:xfrm>
                      <a:off x="5261429" y="4184946"/>
                      <a:ext cx="497277" cy="290286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8" name="Rectangle 57"/>
                    <p:cNvSpPr/>
                    <p:nvPr/>
                  </p:nvSpPr>
                  <p:spPr>
                    <a:xfrm>
                      <a:off x="5282444" y="5619442"/>
                      <a:ext cx="497277" cy="290286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9" name="Rectangle 58"/>
                    <p:cNvSpPr/>
                    <p:nvPr/>
                  </p:nvSpPr>
                  <p:spPr>
                    <a:xfrm>
                      <a:off x="5786939" y="5619441"/>
                      <a:ext cx="497277" cy="290286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0" name="Rectangle 59"/>
                    <p:cNvSpPr/>
                    <p:nvPr/>
                  </p:nvSpPr>
                  <p:spPr>
                    <a:xfrm>
                      <a:off x="3389085" y="5607347"/>
                      <a:ext cx="425753" cy="306010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381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4" name="Right Brace 3"/>
                  <p:cNvSpPr/>
                  <p:nvPr/>
                </p:nvSpPr>
                <p:spPr>
                  <a:xfrm rot="16200000">
                    <a:off x="5867400" y="1968501"/>
                    <a:ext cx="228600" cy="1447800"/>
                  </a:xfrm>
                  <a:prstGeom prst="rightBrace">
                    <a:avLst/>
                  </a:prstGeom>
                  <a:ln w="12700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6" name="Rectangle 65"/>
                <p:cNvSpPr/>
                <p:nvPr/>
              </p:nvSpPr>
              <p:spPr>
                <a:xfrm>
                  <a:off x="3880743" y="2806702"/>
                  <a:ext cx="1346200" cy="2455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118872" lvl="0" indent="0">
                    <a:buNone/>
                  </a:pPr>
                  <a:r>
                    <a:rPr lang="en-US" sz="1400" dirty="0">
                      <a:solidFill>
                        <a:srgbClr val="0000FF"/>
                      </a:solidFill>
                    </a:rPr>
                    <a:t>or r13, r6, r2</a:t>
                  </a:r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3911600" y="4192802"/>
                  <a:ext cx="1346200" cy="2455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118872" lvl="0" indent="0">
                    <a:buNone/>
                  </a:pPr>
                  <a:r>
                    <a:rPr lang="en-US" sz="1400" dirty="0">
                      <a:solidFill>
                        <a:srgbClr val="0000FF"/>
                      </a:solidFill>
                    </a:rPr>
                    <a:t>and r12, r2, r5</a:t>
                  </a: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3927324" y="5656937"/>
                  <a:ext cx="1346200" cy="2455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118872" lvl="0" indent="0">
                    <a:buNone/>
                  </a:pPr>
                  <a:r>
                    <a:rPr lang="en-US" sz="1400" dirty="0">
                      <a:solidFill>
                        <a:srgbClr val="0000FF"/>
                      </a:solidFill>
                    </a:rPr>
                    <a:t>sub r2, r1, r3</a:t>
                  </a:r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4095628" y="1325074"/>
                  <a:ext cx="1206743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00FF"/>
                      </a:solidFill>
                    </a:rPr>
                    <a:t>add r14, r2, </a:t>
                  </a:r>
                  <a:r>
                    <a:rPr lang="en-US" sz="1400" dirty="0" smtClean="0">
                      <a:solidFill>
                        <a:srgbClr val="0000FF"/>
                      </a:solidFill>
                    </a:rPr>
                    <a:t>r2</a:t>
                  </a:r>
                  <a:endParaRPr lang="en-US" sz="1400" dirty="0">
                    <a:solidFill>
                      <a:srgbClr val="0000FF"/>
                    </a:solidFill>
                  </a:endParaRPr>
                </a:p>
              </p:txBody>
            </p:sp>
          </p:grpSp>
          <p:grpSp>
            <p:nvGrpSpPr>
              <p:cNvPr id="72" name="Group 71"/>
              <p:cNvGrpSpPr/>
              <p:nvPr/>
            </p:nvGrpSpPr>
            <p:grpSpPr>
              <a:xfrm>
                <a:off x="2292817" y="2503708"/>
                <a:ext cx="465668" cy="266096"/>
                <a:chOff x="3066159" y="2201333"/>
                <a:chExt cx="465668" cy="266096"/>
              </a:xfrm>
            </p:grpSpPr>
            <p:cxnSp>
              <p:nvCxnSpPr>
                <p:cNvPr id="73" name="Straight Arrow Connector 72"/>
                <p:cNvCxnSpPr/>
                <p:nvPr/>
              </p:nvCxnSpPr>
              <p:spPr>
                <a:xfrm>
                  <a:off x="3066159" y="2315633"/>
                  <a:ext cx="1" cy="151796"/>
                </a:xfrm>
                <a:prstGeom prst="straightConnector1">
                  <a:avLst/>
                </a:prstGeom>
                <a:ln w="12700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Arrow Connector 73"/>
                <p:cNvCxnSpPr/>
                <p:nvPr/>
              </p:nvCxnSpPr>
              <p:spPr>
                <a:xfrm>
                  <a:off x="3531826" y="2315633"/>
                  <a:ext cx="1" cy="151796"/>
                </a:xfrm>
                <a:prstGeom prst="straightConnector1">
                  <a:avLst/>
                </a:prstGeom>
                <a:ln w="12700">
                  <a:solidFill>
                    <a:srgbClr val="00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3066159" y="2315633"/>
                  <a:ext cx="465667" cy="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flipV="1">
                  <a:off x="3310701" y="2201333"/>
                  <a:ext cx="0" cy="11430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headEnd type="none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8" name="TextBox 87"/>
            <p:cNvSpPr txBox="1"/>
            <p:nvPr/>
          </p:nvSpPr>
          <p:spPr>
            <a:xfrm>
              <a:off x="3351152" y="139700"/>
              <a:ext cx="13265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 err="1">
                  <a:solidFill>
                    <a:srgbClr val="0000FF"/>
                  </a:solidFill>
                </a:rPr>
                <a:t>sw</a:t>
              </a:r>
              <a:r>
                <a:rPr lang="pl-PL" sz="1400" dirty="0">
                  <a:solidFill>
                    <a:srgbClr val="0000FF"/>
                  </a:solidFill>
                </a:rPr>
                <a:t> r15, 100($2)</a:t>
              </a:r>
            </a:p>
          </p:txBody>
        </p:sp>
      </p:grpSp>
      <p:sp>
        <p:nvSpPr>
          <p:cNvPr id="21" name="Oval 20"/>
          <p:cNvSpPr/>
          <p:nvPr/>
        </p:nvSpPr>
        <p:spPr>
          <a:xfrm>
            <a:off x="7086600" y="228600"/>
            <a:ext cx="381000" cy="381000"/>
          </a:xfrm>
          <a:prstGeom prst="ellipse">
            <a:avLst/>
          </a:prstGeom>
          <a:ln w="2857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7696200" y="838200"/>
            <a:ext cx="381000" cy="381000"/>
          </a:xfrm>
          <a:prstGeom prst="ellipse">
            <a:avLst/>
          </a:prstGeom>
          <a:ln w="2857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21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8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z="4200">
                <a:latin typeface="Calibri" charset="0"/>
              </a:rPr>
              <a:t>Software Handling of Dependencies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>
                <a:latin typeface="Calibri" charset="0"/>
              </a:rPr>
              <a:t>Compiler can generate &amp; analyze instructions</a:t>
            </a:r>
          </a:p>
          <a:p>
            <a:pPr eaLnBrk="1" hangingPunct="1"/>
            <a:r>
              <a:rPr lang="en-CA" dirty="0">
                <a:latin typeface="Calibri" charset="0"/>
              </a:rPr>
              <a:t>Data dependencies are evident from registers</a:t>
            </a:r>
          </a:p>
          <a:p>
            <a:pPr eaLnBrk="1" hangingPunct="1"/>
            <a:r>
              <a:rPr lang="en-CA" dirty="0">
                <a:latin typeface="Calibri" charset="0"/>
              </a:rPr>
              <a:t>Compiler puts three </a:t>
            </a:r>
            <a:r>
              <a:rPr lang="en-CA" i="1" dirty="0">
                <a:solidFill>
                  <a:srgbClr val="FF0000"/>
                </a:solidFill>
                <a:latin typeface="Calibri" charset="0"/>
              </a:rPr>
              <a:t>explicit</a:t>
            </a:r>
            <a:r>
              <a:rPr lang="en-CA" dirty="0">
                <a:solidFill>
                  <a:srgbClr val="FF0000"/>
                </a:solidFill>
                <a:latin typeface="Calibri" charset="0"/>
              </a:rPr>
              <a:t> NOP</a:t>
            </a:r>
            <a:r>
              <a:rPr lang="en-CA" dirty="0">
                <a:latin typeface="Calibri" charset="0"/>
              </a:rPr>
              <a:t> instructions between instructions having a dependency</a:t>
            </a:r>
          </a:p>
          <a:p>
            <a:pPr eaLnBrk="1" hangingPunct="1"/>
            <a:r>
              <a:rPr lang="en-CA" dirty="0">
                <a:latin typeface="Calibri" charset="0"/>
              </a:rPr>
              <a:t>Delay ensures new value available in register but causes total execution time to increase</a:t>
            </a:r>
          </a:p>
          <a:p>
            <a:pPr eaLnBrk="1" hangingPunct="1"/>
            <a:r>
              <a:rPr lang="en-CA" dirty="0">
                <a:latin typeface="Calibri" charset="0"/>
              </a:rPr>
              <a:t>Compiler can </a:t>
            </a:r>
            <a:r>
              <a:rPr lang="en-CA" i="1" dirty="0">
                <a:solidFill>
                  <a:srgbClr val="FF0000"/>
                </a:solidFill>
                <a:latin typeface="Calibri" charset="0"/>
              </a:rPr>
              <a:t>optimize</a:t>
            </a:r>
            <a:r>
              <a:rPr lang="en-CA" dirty="0">
                <a:latin typeface="Calibri" charset="0"/>
              </a:rPr>
              <a:t> by moving instructions into NOP slots (if data dependencies permit)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90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7CC44-C092-41E8-A092-604E81FF02E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4" name="Picture 1" descr="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600"/>
            <a:ext cx="8986766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0" y="2209800"/>
            <a:ext cx="685800" cy="2362200"/>
          </a:xfrm>
          <a:prstGeom prst="ellipse">
            <a:avLst/>
          </a:prstGeom>
          <a:ln w="2857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78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>
                <a:latin typeface="Calibri" charset="0"/>
              </a:rPr>
              <a:t>Pipelining</a:t>
            </a:r>
            <a:endParaRPr lang="en-CA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4" name="Content Placeholder 3" descr="354712-FB~Model-T-Ford-Posters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26" b="125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75098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>
                <a:latin typeface="Calibri" charset="0"/>
              </a:rPr>
              <a:t>Memory Delays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>
                <a:latin typeface="Calibri" charset="0"/>
              </a:rPr>
              <a:t>Memory delays can also cause pipeline stalls</a:t>
            </a:r>
          </a:p>
          <a:p>
            <a:pPr eaLnBrk="1" hangingPunct="1"/>
            <a:r>
              <a:rPr lang="en-CA" dirty="0">
                <a:latin typeface="Calibri" charset="0"/>
              </a:rPr>
              <a:t>A cache memory holds instructions and data from the main memory, but is faster to access</a:t>
            </a:r>
          </a:p>
          <a:p>
            <a:pPr eaLnBrk="1" hangingPunct="1"/>
            <a:r>
              <a:rPr lang="en-CA" dirty="0">
                <a:latin typeface="Calibri" charset="0"/>
              </a:rPr>
              <a:t>With a cache, typical access time is one cycle</a:t>
            </a:r>
          </a:p>
          <a:p>
            <a:pPr eaLnBrk="1" hangingPunct="1"/>
            <a:r>
              <a:rPr lang="en-CA" dirty="0">
                <a:latin typeface="Calibri" charset="0"/>
              </a:rPr>
              <a:t>But a cache </a:t>
            </a:r>
            <a:r>
              <a:rPr lang="en-CA" i="1" dirty="0">
                <a:solidFill>
                  <a:srgbClr val="FF0000"/>
                </a:solidFill>
                <a:latin typeface="Calibri" charset="0"/>
              </a:rPr>
              <a:t>miss</a:t>
            </a:r>
            <a:r>
              <a:rPr lang="en-CA" dirty="0">
                <a:latin typeface="Calibri" charset="0"/>
              </a:rPr>
              <a:t> requires accessing slower main memory with a much longer delay</a:t>
            </a:r>
          </a:p>
          <a:p>
            <a:pPr eaLnBrk="1" hangingPunct="1"/>
            <a:r>
              <a:rPr lang="en-CA" dirty="0">
                <a:latin typeface="Calibri" charset="0"/>
              </a:rPr>
              <a:t>In pipeline, memory delay for one instruction causes subsequent instructions to be delayed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76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7CC44-C092-41E8-A092-604E81FF02E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4" name="Picture 1" descr="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057400"/>
            <a:ext cx="8957889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262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>
                <a:latin typeface="Calibri" charset="0"/>
              </a:rPr>
              <a:t>Memory Delays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sz="2800" dirty="0">
                <a:latin typeface="Calibri" charset="0"/>
              </a:rPr>
              <a:t>Even with a cache </a:t>
            </a:r>
            <a:r>
              <a:rPr lang="en-CA" sz="2800" i="1" dirty="0">
                <a:latin typeface="Calibri" charset="0"/>
              </a:rPr>
              <a:t>hit</a:t>
            </a:r>
            <a:r>
              <a:rPr lang="en-CA" sz="2800" dirty="0">
                <a:latin typeface="Calibri" charset="0"/>
              </a:rPr>
              <a:t>, a Load instruction may  cause a short delay due to a </a:t>
            </a:r>
            <a:r>
              <a:rPr lang="en-CA" sz="2800" dirty="0">
                <a:solidFill>
                  <a:srgbClr val="FF0000"/>
                </a:solidFill>
                <a:latin typeface="Calibri" charset="0"/>
              </a:rPr>
              <a:t>data dependency</a:t>
            </a:r>
          </a:p>
          <a:p>
            <a:pPr eaLnBrk="1" hangingPunct="1"/>
            <a:r>
              <a:rPr lang="en-CA" sz="2800" dirty="0">
                <a:latin typeface="Calibri" charset="0"/>
              </a:rPr>
              <a:t>One-cycle stall required for correct value to be forwarded to instruction needing that value</a:t>
            </a:r>
          </a:p>
          <a:p>
            <a:pPr eaLnBrk="1" hangingPunct="1"/>
            <a:r>
              <a:rPr lang="en-CA" sz="2800" dirty="0">
                <a:latin typeface="Calibri" charset="0"/>
              </a:rPr>
              <a:t>Optimize with useful instruction to fill delay</a:t>
            </a:r>
          </a:p>
        </p:txBody>
      </p:sp>
      <p:pic>
        <p:nvPicPr>
          <p:cNvPr id="21508" name="Picture 1" descr="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283076"/>
            <a:ext cx="6094412" cy="17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19800" y="5181600"/>
            <a:ext cx="2493554" cy="369332"/>
          </a:xfrm>
          <a:prstGeom prst="rect">
            <a:avLst/>
          </a:prstGeom>
          <a:solidFill>
            <a:srgbClr val="F2F2F2"/>
          </a:solidFill>
          <a:ln>
            <a:solidFill>
              <a:srgbClr val="F0AD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Forwarded from Stage 4</a:t>
            </a:r>
            <a:endParaRPr lang="en-US" sz="1800" dirty="0">
              <a:latin typeface="+mn-lt"/>
            </a:endParaRPr>
          </a:p>
        </p:txBody>
      </p:sp>
      <p:cxnSp>
        <p:nvCxnSpPr>
          <p:cNvPr id="5" name="Straight Arrow Connector 4"/>
          <p:cNvCxnSpPr>
            <a:stCxn id="3" idx="1"/>
          </p:cNvCxnSpPr>
          <p:nvPr/>
        </p:nvCxnSpPr>
        <p:spPr>
          <a:xfrm flipH="1">
            <a:off x="4876800" y="5366266"/>
            <a:ext cx="1143000" cy="12013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995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 Code Schedule with Stalls</a:t>
            </a:r>
            <a:endParaRPr lang="en-AU" sz="4000" dirty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85913"/>
            <a:ext cx="8270875" cy="1843087"/>
          </a:xfrm>
        </p:spPr>
        <p:txBody>
          <a:bodyPr/>
          <a:lstStyle/>
          <a:p>
            <a:r>
              <a:rPr lang="en-US" dirty="0" smtClean="0"/>
              <a:t>C </a:t>
            </a:r>
            <a:r>
              <a:rPr lang="en-US" dirty="0"/>
              <a:t>code for </a:t>
            </a:r>
            <a:r>
              <a:rPr lang="en-US" dirty="0">
                <a:latin typeface="Lucida Console" pitchFamily="49" charset="0"/>
              </a:rPr>
              <a:t>A = B + E; C = B + F;</a:t>
            </a:r>
            <a:endParaRPr lang="en-AU" dirty="0">
              <a:latin typeface="Lucida Console" pitchFamily="49" charset="0"/>
            </a:endParaRPr>
          </a:p>
        </p:txBody>
      </p:sp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2054225" y="3225800"/>
            <a:ext cx="2364850" cy="261610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pitchFamily="49" charset="0"/>
              </a:rPr>
              <a:t>l</a:t>
            </a:r>
            <a:r>
              <a:rPr lang="en-US" sz="2000" dirty="0" err="1" smtClean="0">
                <a:latin typeface="Lucida Console" pitchFamily="49" charset="0"/>
              </a:rPr>
              <a:t>w</a:t>
            </a:r>
            <a:r>
              <a:rPr lang="en-US" sz="2000" dirty="0">
                <a:latin typeface="Lucida Console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</a:rPr>
              <a:t>r2, </a:t>
            </a:r>
            <a:r>
              <a:rPr lang="en-US" sz="2000" dirty="0">
                <a:latin typeface="Lucida Console" pitchFamily="49" charset="0"/>
              </a:rPr>
              <a:t>0</a:t>
            </a:r>
            <a:r>
              <a:rPr lang="en-US" sz="2000" dirty="0" smtClean="0">
                <a:latin typeface="Lucida Console" pitchFamily="49" charset="0"/>
              </a:rPr>
              <a:t>(r1)</a:t>
            </a:r>
            <a:endParaRPr lang="en-US" sz="2000" dirty="0">
              <a:latin typeface="Lucida Console" pitchFamily="49" charset="0"/>
            </a:endParaRPr>
          </a:p>
          <a:p>
            <a:pPr algn="l" defTabSz="628650">
              <a:spcBef>
                <a:spcPct val="20000"/>
              </a:spcBef>
            </a:pPr>
            <a:r>
              <a:rPr lang="en-US" sz="2000" dirty="0" err="1" smtClean="0">
                <a:latin typeface="Lucida Console" pitchFamily="49" charset="0"/>
              </a:rPr>
              <a:t>lw</a:t>
            </a:r>
            <a:r>
              <a:rPr lang="en-US" sz="2000" dirty="0">
                <a:latin typeface="Lucida Console" pitchFamily="49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</a:rPr>
              <a:t>r3</a:t>
            </a:r>
            <a:r>
              <a:rPr lang="en-US" sz="2000" dirty="0" smtClean="0">
                <a:latin typeface="Lucida Console" pitchFamily="49" charset="0"/>
              </a:rPr>
              <a:t>, </a:t>
            </a:r>
            <a:r>
              <a:rPr lang="en-US" sz="2000" dirty="0">
                <a:latin typeface="Lucida Console" pitchFamily="49" charset="0"/>
              </a:rPr>
              <a:t>4</a:t>
            </a:r>
            <a:r>
              <a:rPr lang="en-US" sz="2000" dirty="0" smtClean="0">
                <a:latin typeface="Lucida Console" pitchFamily="49" charset="0"/>
              </a:rPr>
              <a:t>(r1)</a:t>
            </a:r>
            <a:endParaRPr lang="en-US" sz="2000" dirty="0">
              <a:latin typeface="Lucida Console" pitchFamily="49" charset="0"/>
            </a:endParaRPr>
          </a:p>
          <a:p>
            <a:pPr algn="l" defTabSz="628650">
              <a:spcBef>
                <a:spcPct val="20000"/>
              </a:spcBef>
            </a:pPr>
            <a:r>
              <a:rPr lang="en-US" sz="2000" dirty="0">
                <a:latin typeface="Lucida Console" pitchFamily="49" charset="0"/>
              </a:rPr>
              <a:t>add	</a:t>
            </a:r>
            <a:r>
              <a:rPr lang="en-US" sz="2000" dirty="0" smtClean="0">
                <a:latin typeface="Lucida Console" pitchFamily="49" charset="0"/>
              </a:rPr>
              <a:t>r4, r2, 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</a:rPr>
              <a:t>r3</a:t>
            </a:r>
            <a:endParaRPr lang="en-US" sz="2000" dirty="0">
              <a:solidFill>
                <a:srgbClr val="FF0000"/>
              </a:solidFill>
              <a:latin typeface="Lucida Console" pitchFamily="49" charset="0"/>
            </a:endParaRP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pitchFamily="49" charset="0"/>
              </a:rPr>
              <a:t>sw</a:t>
            </a:r>
            <a:r>
              <a:rPr lang="en-US" sz="2000" dirty="0">
                <a:latin typeface="Lucida Console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</a:rPr>
              <a:t>r4, </a:t>
            </a:r>
            <a:r>
              <a:rPr lang="en-US" sz="2000" dirty="0">
                <a:latin typeface="Lucida Console" pitchFamily="49" charset="0"/>
              </a:rPr>
              <a:t>12</a:t>
            </a:r>
            <a:r>
              <a:rPr lang="en-US" sz="2000" dirty="0" smtClean="0">
                <a:latin typeface="Lucida Console" pitchFamily="49" charset="0"/>
              </a:rPr>
              <a:t>(r1)</a:t>
            </a:r>
            <a:endParaRPr lang="en-US" sz="2000" dirty="0">
              <a:latin typeface="Lucida Console" pitchFamily="49" charset="0"/>
            </a:endParaRP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pitchFamily="49" charset="0"/>
              </a:rPr>
              <a:t>lw</a:t>
            </a:r>
            <a:r>
              <a:rPr lang="en-US" sz="2000" dirty="0">
                <a:latin typeface="Lucida Console" pitchFamily="49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</a:rPr>
              <a:t>r5</a:t>
            </a:r>
            <a:r>
              <a:rPr lang="en-US" sz="2000" dirty="0" smtClean="0">
                <a:latin typeface="Lucida Console" pitchFamily="49" charset="0"/>
              </a:rPr>
              <a:t>, </a:t>
            </a:r>
            <a:r>
              <a:rPr lang="en-US" sz="2000" dirty="0">
                <a:latin typeface="Lucida Console" pitchFamily="49" charset="0"/>
              </a:rPr>
              <a:t>8</a:t>
            </a:r>
            <a:r>
              <a:rPr lang="en-US" sz="2000" dirty="0" smtClean="0">
                <a:latin typeface="Lucida Console" pitchFamily="49" charset="0"/>
              </a:rPr>
              <a:t>(r1)</a:t>
            </a:r>
            <a:endParaRPr lang="en-US" sz="2000" dirty="0">
              <a:latin typeface="Lucida Console" pitchFamily="49" charset="0"/>
            </a:endParaRPr>
          </a:p>
          <a:p>
            <a:pPr algn="l" defTabSz="628650">
              <a:spcBef>
                <a:spcPct val="20000"/>
              </a:spcBef>
            </a:pPr>
            <a:r>
              <a:rPr lang="en-US" sz="2000" dirty="0">
                <a:latin typeface="Lucida Console" pitchFamily="49" charset="0"/>
              </a:rPr>
              <a:t>add	</a:t>
            </a:r>
            <a:r>
              <a:rPr lang="en-US" sz="2000" dirty="0" smtClean="0">
                <a:latin typeface="Lucida Console" pitchFamily="49" charset="0"/>
              </a:rPr>
              <a:t>r6, r2, 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</a:rPr>
              <a:t>r5</a:t>
            </a:r>
            <a:endParaRPr lang="en-US" sz="2000" dirty="0">
              <a:solidFill>
                <a:srgbClr val="FF0000"/>
              </a:solidFill>
              <a:latin typeface="Lucida Console" pitchFamily="49" charset="0"/>
            </a:endParaRP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pitchFamily="49" charset="0"/>
              </a:rPr>
              <a:t>sw</a:t>
            </a:r>
            <a:r>
              <a:rPr lang="en-US" sz="2000" dirty="0">
                <a:latin typeface="Lucida Console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</a:rPr>
              <a:t>r6, </a:t>
            </a:r>
            <a:r>
              <a:rPr lang="en-US" sz="2000" dirty="0">
                <a:latin typeface="Lucida Console" pitchFamily="49" charset="0"/>
              </a:rPr>
              <a:t>16</a:t>
            </a:r>
            <a:r>
              <a:rPr lang="en-US" sz="2000" dirty="0" smtClean="0">
                <a:latin typeface="Lucida Console" pitchFamily="49" charset="0"/>
              </a:rPr>
              <a:t>(r1)</a:t>
            </a:r>
            <a:endParaRPr lang="en-AU" sz="2000" dirty="0">
              <a:latin typeface="Lucida Console" pitchFamily="49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685800" y="4078288"/>
            <a:ext cx="914400" cy="1481137"/>
            <a:chOff x="685800" y="4078288"/>
            <a:chExt cx="914400" cy="1481137"/>
          </a:xfrm>
        </p:grpSpPr>
        <p:sp>
          <p:nvSpPr>
            <p:cNvPr id="346117" name="AutoShape 5"/>
            <p:cNvSpPr>
              <a:spLocks/>
            </p:cNvSpPr>
            <p:nvPr/>
          </p:nvSpPr>
          <p:spPr bwMode="auto">
            <a:xfrm>
              <a:off x="685800" y="4078288"/>
              <a:ext cx="914400" cy="401637"/>
            </a:xfrm>
            <a:prstGeom prst="borderCallout1">
              <a:avLst>
                <a:gd name="adj1" fmla="val 28458"/>
                <a:gd name="adj2" fmla="val 108333"/>
                <a:gd name="adj3" fmla="val 25296"/>
                <a:gd name="adj4" fmla="val 14791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r>
                <a:rPr lang="en-US" sz="1800"/>
                <a:t>stall</a:t>
              </a:r>
              <a:endParaRPr lang="en-AU" sz="1800"/>
            </a:p>
          </p:txBody>
        </p:sp>
        <p:sp>
          <p:nvSpPr>
            <p:cNvPr id="346118" name="AutoShape 6"/>
            <p:cNvSpPr>
              <a:spLocks/>
            </p:cNvSpPr>
            <p:nvPr/>
          </p:nvSpPr>
          <p:spPr bwMode="auto">
            <a:xfrm>
              <a:off x="685800" y="5157788"/>
              <a:ext cx="914400" cy="401637"/>
            </a:xfrm>
            <a:prstGeom prst="borderCallout1">
              <a:avLst>
                <a:gd name="adj1" fmla="val 28458"/>
                <a:gd name="adj2" fmla="val 108333"/>
                <a:gd name="adj3" fmla="val 25296"/>
                <a:gd name="adj4" fmla="val 14791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r>
                <a:rPr lang="en-US" sz="1800"/>
                <a:t>stall</a:t>
              </a:r>
              <a:endParaRPr lang="en-AU" sz="1800"/>
            </a:p>
          </p:txBody>
        </p:sp>
      </p:grpSp>
      <p:sp>
        <p:nvSpPr>
          <p:cNvPr id="346121" name="Oval 9"/>
          <p:cNvSpPr>
            <a:spLocks noChangeArrowheads="1"/>
          </p:cNvSpPr>
          <p:nvPr/>
        </p:nvSpPr>
        <p:spPr bwMode="auto">
          <a:xfrm>
            <a:off x="2679700" y="3573463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22" name="Oval 10"/>
          <p:cNvSpPr>
            <a:spLocks noChangeArrowheads="1"/>
          </p:cNvSpPr>
          <p:nvPr/>
        </p:nvSpPr>
        <p:spPr bwMode="auto">
          <a:xfrm>
            <a:off x="3886200" y="3933825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23" name="Oval 11"/>
          <p:cNvSpPr>
            <a:spLocks noChangeArrowheads="1"/>
          </p:cNvSpPr>
          <p:nvPr/>
        </p:nvSpPr>
        <p:spPr bwMode="auto">
          <a:xfrm>
            <a:off x="2679700" y="4652963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24" name="Oval 12"/>
          <p:cNvSpPr>
            <a:spLocks noChangeArrowheads="1"/>
          </p:cNvSpPr>
          <p:nvPr/>
        </p:nvSpPr>
        <p:spPr bwMode="auto">
          <a:xfrm>
            <a:off x="3848100" y="5013325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29" name="Line 17"/>
          <p:cNvSpPr>
            <a:spLocks noChangeShapeType="1"/>
          </p:cNvSpPr>
          <p:nvPr/>
        </p:nvSpPr>
        <p:spPr bwMode="auto">
          <a:xfrm>
            <a:off x="3317875" y="3819525"/>
            <a:ext cx="644525" cy="2190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6130" name="Line 18"/>
          <p:cNvSpPr>
            <a:spLocks noChangeShapeType="1"/>
          </p:cNvSpPr>
          <p:nvPr/>
        </p:nvSpPr>
        <p:spPr bwMode="auto">
          <a:xfrm>
            <a:off x="3308350" y="4918075"/>
            <a:ext cx="654050" cy="1873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6134" name="Text Box 22"/>
          <p:cNvSpPr txBox="1">
            <a:spLocks noChangeArrowheads="1"/>
          </p:cNvSpPr>
          <p:nvPr/>
        </p:nvSpPr>
        <p:spPr bwMode="auto">
          <a:xfrm>
            <a:off x="2895600" y="5876925"/>
            <a:ext cx="1146175" cy="376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/>
              <a:t>13 cycles</a:t>
            </a:r>
            <a:endParaRPr lang="en-AU" sz="1800"/>
          </a:p>
        </p:txBody>
      </p:sp>
      <p:sp>
        <p:nvSpPr>
          <p:cNvPr id="24" name="TextBox 23"/>
          <p:cNvSpPr txBox="1"/>
          <p:nvPr/>
        </p:nvSpPr>
        <p:spPr>
          <a:xfrm>
            <a:off x="5410200" y="3573463"/>
            <a:ext cx="30546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Does this code require </a:t>
            </a:r>
          </a:p>
          <a:p>
            <a:r>
              <a:rPr lang="en-US" sz="2400" dirty="0" smtClean="0"/>
              <a:t>Forwarding to work?</a:t>
            </a:r>
          </a:p>
          <a:p>
            <a:endParaRPr lang="en-US" sz="2400" dirty="0" smtClean="0"/>
          </a:p>
          <a:p>
            <a:r>
              <a:rPr lang="en-US" sz="2400" dirty="0" smtClean="0"/>
              <a:t>If so, where?</a:t>
            </a:r>
            <a:endParaRPr lang="en-US" sz="24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52FBA-184E-4167-8F61-56E57278082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34" grpId="0" animBg="1"/>
      <p:bldP spid="2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Reordering Code to </a:t>
            </a:r>
            <a:r>
              <a:rPr lang="en-US" sz="4000" dirty="0"/>
              <a:t>Avoid Stalls</a:t>
            </a:r>
            <a:endParaRPr lang="en-AU" sz="4000" dirty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57313"/>
            <a:ext cx="8270875" cy="1843087"/>
          </a:xfrm>
        </p:spPr>
        <p:txBody>
          <a:bodyPr/>
          <a:lstStyle/>
          <a:p>
            <a:r>
              <a:rPr lang="en-US" dirty="0"/>
              <a:t>Reorder code to avoid use of load result in the next instruction</a:t>
            </a:r>
          </a:p>
          <a:p>
            <a:r>
              <a:rPr lang="en-US" dirty="0"/>
              <a:t>C code for </a:t>
            </a:r>
            <a:r>
              <a:rPr lang="en-US" dirty="0">
                <a:latin typeface="Lucida Console" pitchFamily="49" charset="0"/>
              </a:rPr>
              <a:t>A = B + E; C = B + F;</a:t>
            </a:r>
            <a:endParaRPr lang="en-AU" dirty="0">
              <a:latin typeface="Lucida Console" pitchFamily="49" charset="0"/>
            </a:endParaRPr>
          </a:p>
        </p:txBody>
      </p:sp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2146300" y="3225800"/>
            <a:ext cx="2364850" cy="261610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pitchFamily="49" charset="0"/>
              </a:rPr>
              <a:t>lw</a:t>
            </a:r>
            <a:r>
              <a:rPr lang="en-US" sz="2000" dirty="0">
                <a:latin typeface="Lucida Console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</a:rPr>
              <a:t>r2, </a:t>
            </a:r>
            <a:r>
              <a:rPr lang="en-US" sz="2000" dirty="0">
                <a:latin typeface="Lucida Console" pitchFamily="49" charset="0"/>
              </a:rPr>
              <a:t>0</a:t>
            </a:r>
            <a:r>
              <a:rPr lang="en-US" sz="2000" dirty="0" smtClean="0">
                <a:latin typeface="Lucida Console" pitchFamily="49" charset="0"/>
              </a:rPr>
              <a:t>(r1)</a:t>
            </a:r>
            <a:endParaRPr lang="en-US" sz="2000" dirty="0">
              <a:latin typeface="Lucida Console" pitchFamily="49" charset="0"/>
            </a:endParaRP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pitchFamily="49" charset="0"/>
              </a:rPr>
              <a:t>lw</a:t>
            </a:r>
            <a:r>
              <a:rPr lang="en-US" sz="2000" dirty="0">
                <a:latin typeface="Lucida Console" pitchFamily="49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</a:rPr>
              <a:t>r3</a:t>
            </a:r>
            <a:r>
              <a:rPr lang="en-US" sz="2000" dirty="0" smtClean="0">
                <a:latin typeface="Lucida Console" pitchFamily="49" charset="0"/>
              </a:rPr>
              <a:t>, </a:t>
            </a:r>
            <a:r>
              <a:rPr lang="en-US" sz="2000" dirty="0">
                <a:latin typeface="Lucida Console" pitchFamily="49" charset="0"/>
              </a:rPr>
              <a:t>4</a:t>
            </a:r>
            <a:r>
              <a:rPr lang="en-US" sz="2000" dirty="0" smtClean="0">
                <a:latin typeface="Lucida Console" pitchFamily="49" charset="0"/>
              </a:rPr>
              <a:t>(r1)</a:t>
            </a:r>
            <a:endParaRPr lang="en-US" sz="2000" dirty="0">
              <a:latin typeface="Lucida Console" pitchFamily="49" charset="0"/>
            </a:endParaRPr>
          </a:p>
          <a:p>
            <a:pPr algn="l" defTabSz="628650">
              <a:spcBef>
                <a:spcPct val="20000"/>
              </a:spcBef>
            </a:pPr>
            <a:r>
              <a:rPr lang="en-US" sz="2000" dirty="0">
                <a:latin typeface="Lucida Console" pitchFamily="49" charset="0"/>
              </a:rPr>
              <a:t>add	</a:t>
            </a:r>
            <a:r>
              <a:rPr lang="en-US" sz="2000" dirty="0" smtClean="0">
                <a:latin typeface="Lucida Console" pitchFamily="49" charset="0"/>
              </a:rPr>
              <a:t>r4, r2, 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</a:rPr>
              <a:t>r3</a:t>
            </a:r>
            <a:endParaRPr lang="en-US" sz="2000" dirty="0">
              <a:solidFill>
                <a:srgbClr val="FF0000"/>
              </a:solidFill>
              <a:latin typeface="Lucida Console" pitchFamily="49" charset="0"/>
            </a:endParaRP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pitchFamily="49" charset="0"/>
              </a:rPr>
              <a:t>sw</a:t>
            </a:r>
            <a:r>
              <a:rPr lang="en-US" sz="2000" dirty="0">
                <a:latin typeface="Lucida Console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</a:rPr>
              <a:t>r4, </a:t>
            </a:r>
            <a:r>
              <a:rPr lang="en-US" sz="2000" dirty="0">
                <a:latin typeface="Lucida Console" pitchFamily="49" charset="0"/>
              </a:rPr>
              <a:t>12</a:t>
            </a:r>
            <a:r>
              <a:rPr lang="en-US" sz="2000" dirty="0" smtClean="0">
                <a:latin typeface="Lucida Console" pitchFamily="49" charset="0"/>
              </a:rPr>
              <a:t>(r1)</a:t>
            </a:r>
            <a:endParaRPr lang="en-US" sz="2000" dirty="0">
              <a:latin typeface="Lucida Console" pitchFamily="49" charset="0"/>
            </a:endParaRP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pitchFamily="49" charset="0"/>
              </a:rPr>
              <a:t>lw</a:t>
            </a:r>
            <a:r>
              <a:rPr lang="en-US" sz="2000" dirty="0">
                <a:latin typeface="Lucida Console" pitchFamily="49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</a:rPr>
              <a:t>r5</a:t>
            </a:r>
            <a:r>
              <a:rPr lang="en-US" sz="2000" dirty="0" smtClean="0">
                <a:latin typeface="Lucida Console" pitchFamily="49" charset="0"/>
              </a:rPr>
              <a:t>, </a:t>
            </a:r>
            <a:r>
              <a:rPr lang="en-US" sz="2000" dirty="0">
                <a:latin typeface="Lucida Console" pitchFamily="49" charset="0"/>
              </a:rPr>
              <a:t>8</a:t>
            </a:r>
            <a:r>
              <a:rPr lang="en-US" sz="2000" dirty="0" smtClean="0">
                <a:latin typeface="Lucida Console" pitchFamily="49" charset="0"/>
              </a:rPr>
              <a:t>(r1)</a:t>
            </a:r>
            <a:endParaRPr lang="en-US" sz="2000" dirty="0">
              <a:latin typeface="Lucida Console" pitchFamily="49" charset="0"/>
            </a:endParaRPr>
          </a:p>
          <a:p>
            <a:pPr algn="l" defTabSz="628650">
              <a:spcBef>
                <a:spcPct val="20000"/>
              </a:spcBef>
            </a:pPr>
            <a:r>
              <a:rPr lang="en-US" sz="2000" dirty="0">
                <a:latin typeface="Lucida Console" pitchFamily="49" charset="0"/>
              </a:rPr>
              <a:t>add	</a:t>
            </a:r>
            <a:r>
              <a:rPr lang="en-US" sz="2000" dirty="0" smtClean="0">
                <a:latin typeface="Lucida Console" pitchFamily="49" charset="0"/>
              </a:rPr>
              <a:t>r6, r2, 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</a:rPr>
              <a:t>r5</a:t>
            </a:r>
            <a:endParaRPr lang="en-US" sz="2000" dirty="0">
              <a:solidFill>
                <a:srgbClr val="FF0000"/>
              </a:solidFill>
              <a:latin typeface="Lucida Console" pitchFamily="49" charset="0"/>
            </a:endParaRP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pitchFamily="49" charset="0"/>
              </a:rPr>
              <a:t>sw</a:t>
            </a:r>
            <a:r>
              <a:rPr lang="en-US" sz="2000" dirty="0">
                <a:latin typeface="Lucida Console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</a:rPr>
              <a:t>r6, </a:t>
            </a:r>
            <a:r>
              <a:rPr lang="en-US" sz="2000" dirty="0">
                <a:latin typeface="Lucida Console" pitchFamily="49" charset="0"/>
              </a:rPr>
              <a:t>16</a:t>
            </a:r>
            <a:r>
              <a:rPr lang="en-US" sz="2000" dirty="0" smtClean="0">
                <a:latin typeface="Lucida Console" pitchFamily="49" charset="0"/>
              </a:rPr>
              <a:t>(r1)</a:t>
            </a:r>
            <a:endParaRPr lang="en-AU" sz="2000" dirty="0">
              <a:latin typeface="Lucida Console" pitchFamily="49" charset="0"/>
            </a:endParaRPr>
          </a:p>
        </p:txBody>
      </p:sp>
      <p:sp>
        <p:nvSpPr>
          <p:cNvPr id="346117" name="AutoShape 5"/>
          <p:cNvSpPr>
            <a:spLocks/>
          </p:cNvSpPr>
          <p:nvPr/>
        </p:nvSpPr>
        <p:spPr bwMode="auto">
          <a:xfrm>
            <a:off x="777875" y="4078288"/>
            <a:ext cx="914400" cy="401637"/>
          </a:xfrm>
          <a:prstGeom prst="borderCallout1">
            <a:avLst>
              <a:gd name="adj1" fmla="val 28458"/>
              <a:gd name="adj2" fmla="val 108333"/>
              <a:gd name="adj3" fmla="val 25296"/>
              <a:gd name="adj4" fmla="val 147917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r>
              <a:rPr lang="en-US" sz="1800"/>
              <a:t>stall</a:t>
            </a:r>
            <a:endParaRPr lang="en-AU" sz="1800"/>
          </a:p>
        </p:txBody>
      </p:sp>
      <p:sp>
        <p:nvSpPr>
          <p:cNvPr id="346118" name="AutoShape 6"/>
          <p:cNvSpPr>
            <a:spLocks/>
          </p:cNvSpPr>
          <p:nvPr/>
        </p:nvSpPr>
        <p:spPr bwMode="auto">
          <a:xfrm>
            <a:off x="777875" y="5157788"/>
            <a:ext cx="914400" cy="401637"/>
          </a:xfrm>
          <a:prstGeom prst="borderCallout1">
            <a:avLst>
              <a:gd name="adj1" fmla="val 28458"/>
              <a:gd name="adj2" fmla="val 108333"/>
              <a:gd name="adj3" fmla="val 25296"/>
              <a:gd name="adj4" fmla="val 147917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r>
              <a:rPr lang="en-US" sz="1800"/>
              <a:t>stall</a:t>
            </a:r>
            <a:endParaRPr lang="en-AU" sz="1800"/>
          </a:p>
        </p:txBody>
      </p:sp>
      <p:sp>
        <p:nvSpPr>
          <p:cNvPr id="346119" name="Text Box 7"/>
          <p:cNvSpPr txBox="1">
            <a:spLocks noChangeArrowheads="1"/>
          </p:cNvSpPr>
          <p:nvPr/>
        </p:nvSpPr>
        <p:spPr bwMode="auto">
          <a:xfrm>
            <a:off x="5457825" y="3225800"/>
            <a:ext cx="2364850" cy="261610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pitchFamily="49" charset="0"/>
              </a:rPr>
              <a:t>lw</a:t>
            </a:r>
            <a:r>
              <a:rPr lang="en-US" sz="2000" dirty="0">
                <a:latin typeface="Lucida Console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</a:rPr>
              <a:t>r2, </a:t>
            </a:r>
            <a:r>
              <a:rPr lang="en-US" sz="2000" dirty="0">
                <a:latin typeface="Lucida Console" pitchFamily="49" charset="0"/>
              </a:rPr>
              <a:t>0</a:t>
            </a:r>
            <a:r>
              <a:rPr lang="en-US" sz="2000" dirty="0" smtClean="0">
                <a:latin typeface="Lucida Console" pitchFamily="49" charset="0"/>
              </a:rPr>
              <a:t>(r1)</a:t>
            </a:r>
            <a:endParaRPr lang="en-US" sz="2000" dirty="0">
              <a:latin typeface="Lucida Console" pitchFamily="49" charset="0"/>
            </a:endParaRP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pitchFamily="49" charset="0"/>
              </a:rPr>
              <a:t>lw</a:t>
            </a:r>
            <a:r>
              <a:rPr lang="en-US" sz="2000" dirty="0">
                <a:latin typeface="Lucida Console" pitchFamily="49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</a:rPr>
              <a:t>r3</a:t>
            </a:r>
            <a:r>
              <a:rPr lang="en-US" sz="2000" dirty="0" smtClean="0">
                <a:latin typeface="Lucida Console" pitchFamily="49" charset="0"/>
              </a:rPr>
              <a:t>, </a:t>
            </a:r>
            <a:r>
              <a:rPr lang="en-US" sz="2000" dirty="0">
                <a:latin typeface="Lucida Console" pitchFamily="49" charset="0"/>
              </a:rPr>
              <a:t>4</a:t>
            </a:r>
            <a:r>
              <a:rPr lang="en-US" sz="2000" dirty="0" smtClean="0">
                <a:latin typeface="Lucida Console" pitchFamily="49" charset="0"/>
              </a:rPr>
              <a:t>(r1)</a:t>
            </a:r>
            <a:endParaRPr lang="en-US" sz="2000" dirty="0">
              <a:latin typeface="Lucida Console" pitchFamily="49" charset="0"/>
            </a:endParaRP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pitchFamily="49" charset="0"/>
              </a:rPr>
              <a:t>lw</a:t>
            </a:r>
            <a:r>
              <a:rPr lang="en-US" sz="2000" dirty="0">
                <a:latin typeface="Lucida Console" pitchFamily="49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</a:rPr>
              <a:t>r5</a:t>
            </a:r>
            <a:r>
              <a:rPr lang="en-US" sz="2000" dirty="0" smtClean="0">
                <a:latin typeface="Lucida Console" pitchFamily="49" charset="0"/>
              </a:rPr>
              <a:t>, </a:t>
            </a:r>
            <a:r>
              <a:rPr lang="en-US" sz="2000" dirty="0">
                <a:latin typeface="Lucida Console" pitchFamily="49" charset="0"/>
              </a:rPr>
              <a:t>8</a:t>
            </a:r>
            <a:r>
              <a:rPr lang="en-US" sz="2000" dirty="0" smtClean="0">
                <a:latin typeface="Lucida Console" pitchFamily="49" charset="0"/>
              </a:rPr>
              <a:t>(r1)</a:t>
            </a:r>
            <a:endParaRPr lang="en-US" sz="2000" dirty="0">
              <a:latin typeface="Lucida Console" pitchFamily="49" charset="0"/>
            </a:endParaRPr>
          </a:p>
          <a:p>
            <a:pPr algn="l" defTabSz="628650">
              <a:spcBef>
                <a:spcPct val="20000"/>
              </a:spcBef>
            </a:pPr>
            <a:r>
              <a:rPr lang="en-US" sz="2000" dirty="0">
                <a:latin typeface="Lucida Console" pitchFamily="49" charset="0"/>
              </a:rPr>
              <a:t>add	</a:t>
            </a:r>
            <a:r>
              <a:rPr lang="en-US" sz="2000" dirty="0" smtClean="0">
                <a:latin typeface="Lucida Console" pitchFamily="49" charset="0"/>
              </a:rPr>
              <a:t>r4, r2, 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</a:rPr>
              <a:t>r3</a:t>
            </a:r>
            <a:endParaRPr lang="en-US" sz="2000" dirty="0">
              <a:solidFill>
                <a:srgbClr val="FF0000"/>
              </a:solidFill>
              <a:latin typeface="Lucida Console" pitchFamily="49" charset="0"/>
            </a:endParaRP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pitchFamily="49" charset="0"/>
              </a:rPr>
              <a:t>sw</a:t>
            </a:r>
            <a:r>
              <a:rPr lang="en-US" sz="2000" dirty="0">
                <a:latin typeface="Lucida Console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</a:rPr>
              <a:t>r4, </a:t>
            </a:r>
            <a:r>
              <a:rPr lang="en-US" sz="2000" dirty="0">
                <a:latin typeface="Lucida Console" pitchFamily="49" charset="0"/>
              </a:rPr>
              <a:t>12</a:t>
            </a:r>
            <a:r>
              <a:rPr lang="en-US" sz="2000" dirty="0" smtClean="0">
                <a:latin typeface="Lucida Console" pitchFamily="49" charset="0"/>
              </a:rPr>
              <a:t>(r1)</a:t>
            </a:r>
            <a:endParaRPr lang="en-US" sz="2000" dirty="0">
              <a:latin typeface="Lucida Console" pitchFamily="49" charset="0"/>
            </a:endParaRPr>
          </a:p>
          <a:p>
            <a:pPr algn="l" defTabSz="628650">
              <a:spcBef>
                <a:spcPct val="20000"/>
              </a:spcBef>
            </a:pPr>
            <a:r>
              <a:rPr lang="en-US" sz="2000" dirty="0">
                <a:latin typeface="Lucida Console" pitchFamily="49" charset="0"/>
              </a:rPr>
              <a:t>add	</a:t>
            </a:r>
            <a:r>
              <a:rPr lang="en-US" sz="2000" dirty="0" smtClean="0">
                <a:latin typeface="Lucida Console" pitchFamily="49" charset="0"/>
              </a:rPr>
              <a:t>r6, r2, 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</a:rPr>
              <a:t>r5</a:t>
            </a:r>
            <a:endParaRPr lang="en-US" sz="2000" dirty="0">
              <a:solidFill>
                <a:srgbClr val="FF0000"/>
              </a:solidFill>
              <a:latin typeface="Lucida Console" pitchFamily="49" charset="0"/>
            </a:endParaRP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pitchFamily="49" charset="0"/>
              </a:rPr>
              <a:t>sw</a:t>
            </a:r>
            <a:r>
              <a:rPr lang="en-US" sz="2000" dirty="0">
                <a:latin typeface="Lucida Console" pitchFamily="49" charset="0"/>
              </a:rPr>
              <a:t>	</a:t>
            </a:r>
            <a:r>
              <a:rPr lang="en-US" sz="2000" dirty="0" smtClean="0">
                <a:latin typeface="Lucida Console" pitchFamily="49" charset="0"/>
              </a:rPr>
              <a:t>r6, </a:t>
            </a:r>
            <a:r>
              <a:rPr lang="en-US" sz="2000" dirty="0">
                <a:latin typeface="Lucida Console" pitchFamily="49" charset="0"/>
              </a:rPr>
              <a:t>16</a:t>
            </a:r>
            <a:r>
              <a:rPr lang="en-US" sz="2000" dirty="0" smtClean="0">
                <a:latin typeface="Lucida Console" pitchFamily="49" charset="0"/>
              </a:rPr>
              <a:t>(r1)</a:t>
            </a:r>
            <a:endParaRPr lang="en-AU" sz="2000" dirty="0">
              <a:latin typeface="Lucida Console" pitchFamily="49" charset="0"/>
            </a:endParaRPr>
          </a:p>
        </p:txBody>
      </p:sp>
      <p:sp>
        <p:nvSpPr>
          <p:cNvPr id="346120" name="Line 8"/>
          <p:cNvSpPr>
            <a:spLocks noChangeShapeType="1"/>
          </p:cNvSpPr>
          <p:nvPr/>
        </p:nvSpPr>
        <p:spPr bwMode="auto">
          <a:xfrm flipV="1">
            <a:off x="4572000" y="4221163"/>
            <a:ext cx="936625" cy="647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6121" name="Oval 9"/>
          <p:cNvSpPr>
            <a:spLocks noChangeArrowheads="1"/>
          </p:cNvSpPr>
          <p:nvPr/>
        </p:nvSpPr>
        <p:spPr bwMode="auto">
          <a:xfrm>
            <a:off x="2771775" y="3573463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22" name="Oval 10"/>
          <p:cNvSpPr>
            <a:spLocks noChangeArrowheads="1"/>
          </p:cNvSpPr>
          <p:nvPr/>
        </p:nvSpPr>
        <p:spPr bwMode="auto">
          <a:xfrm>
            <a:off x="3962400" y="3933825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23" name="Oval 11"/>
          <p:cNvSpPr>
            <a:spLocks noChangeArrowheads="1"/>
          </p:cNvSpPr>
          <p:nvPr/>
        </p:nvSpPr>
        <p:spPr bwMode="auto">
          <a:xfrm>
            <a:off x="2771775" y="4652963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24" name="Oval 12"/>
          <p:cNvSpPr>
            <a:spLocks noChangeArrowheads="1"/>
          </p:cNvSpPr>
          <p:nvPr/>
        </p:nvSpPr>
        <p:spPr bwMode="auto">
          <a:xfrm>
            <a:off x="3962400" y="5013325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25" name="Oval 13"/>
          <p:cNvSpPr>
            <a:spLocks noChangeArrowheads="1"/>
          </p:cNvSpPr>
          <p:nvPr/>
        </p:nvSpPr>
        <p:spPr bwMode="auto">
          <a:xfrm>
            <a:off x="6084888" y="3573463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26" name="Oval 14"/>
          <p:cNvSpPr>
            <a:spLocks noChangeArrowheads="1"/>
          </p:cNvSpPr>
          <p:nvPr/>
        </p:nvSpPr>
        <p:spPr bwMode="auto">
          <a:xfrm>
            <a:off x="7315200" y="4292600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27" name="Oval 15"/>
          <p:cNvSpPr>
            <a:spLocks noChangeArrowheads="1"/>
          </p:cNvSpPr>
          <p:nvPr/>
        </p:nvSpPr>
        <p:spPr bwMode="auto">
          <a:xfrm>
            <a:off x="7239000" y="5013325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28" name="Oval 16"/>
          <p:cNvSpPr>
            <a:spLocks noChangeArrowheads="1"/>
          </p:cNvSpPr>
          <p:nvPr/>
        </p:nvSpPr>
        <p:spPr bwMode="auto">
          <a:xfrm>
            <a:off x="6084888" y="3933825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29" name="Line 17"/>
          <p:cNvSpPr>
            <a:spLocks noChangeShapeType="1"/>
          </p:cNvSpPr>
          <p:nvPr/>
        </p:nvSpPr>
        <p:spPr bwMode="auto">
          <a:xfrm>
            <a:off x="3409951" y="3819525"/>
            <a:ext cx="628650" cy="2190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6130" name="Line 18"/>
          <p:cNvSpPr>
            <a:spLocks noChangeShapeType="1"/>
          </p:cNvSpPr>
          <p:nvPr/>
        </p:nvSpPr>
        <p:spPr bwMode="auto">
          <a:xfrm>
            <a:off x="3400425" y="4918075"/>
            <a:ext cx="638175" cy="1873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6131" name="Line 19"/>
          <p:cNvSpPr>
            <a:spLocks noChangeShapeType="1"/>
          </p:cNvSpPr>
          <p:nvPr/>
        </p:nvSpPr>
        <p:spPr bwMode="auto">
          <a:xfrm>
            <a:off x="6726238" y="3829051"/>
            <a:ext cx="741362" cy="5143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6132" name="Line 20"/>
          <p:cNvSpPr>
            <a:spLocks noChangeShapeType="1"/>
          </p:cNvSpPr>
          <p:nvPr/>
        </p:nvSpPr>
        <p:spPr bwMode="auto">
          <a:xfrm>
            <a:off x="6654800" y="4287839"/>
            <a:ext cx="812800" cy="7413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6133" name="Text Box 21"/>
          <p:cNvSpPr txBox="1">
            <a:spLocks noChangeArrowheads="1"/>
          </p:cNvSpPr>
          <p:nvPr/>
        </p:nvSpPr>
        <p:spPr bwMode="auto">
          <a:xfrm>
            <a:off x="6300788" y="5876925"/>
            <a:ext cx="1146175" cy="376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/>
              <a:t>11 cycles</a:t>
            </a:r>
            <a:endParaRPr lang="en-AU" sz="1800"/>
          </a:p>
        </p:txBody>
      </p:sp>
      <p:sp>
        <p:nvSpPr>
          <p:cNvPr id="346134" name="Text Box 22"/>
          <p:cNvSpPr txBox="1">
            <a:spLocks noChangeArrowheads="1"/>
          </p:cNvSpPr>
          <p:nvPr/>
        </p:nvSpPr>
        <p:spPr bwMode="auto">
          <a:xfrm>
            <a:off x="2987675" y="5876925"/>
            <a:ext cx="1146175" cy="3762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/>
              <a:t>13 cycles</a:t>
            </a:r>
            <a:endParaRPr lang="en-AU" sz="180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52FBA-184E-4167-8F61-56E572780823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7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Impact of Memory Delays – Cache Hit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1 cycle stall due to data dependency, when there is cache hit.</a:t>
            </a:r>
          </a:p>
          <a:p>
            <a:r>
              <a:rPr lang="en-US" dirty="0" smtClean="0"/>
              <a:t>How can we assess impact of this on pipeline throughput?</a:t>
            </a:r>
          </a:p>
          <a:p>
            <a:pPr lvl="1"/>
            <a:r>
              <a:rPr lang="en-US" dirty="0" smtClean="0"/>
              <a:t>Need statistics on how often the 1-cycle penalty due to stall occurs.</a:t>
            </a:r>
          </a:p>
          <a:p>
            <a:pPr lvl="2"/>
            <a:r>
              <a:rPr lang="en-US" dirty="0" err="1" smtClean="0"/>
              <a:t>Inst</a:t>
            </a:r>
            <a:r>
              <a:rPr lang="en-US" baseline="-25000" dirty="0" err="1" smtClean="0"/>
              <a:t>i</a:t>
            </a:r>
            <a:r>
              <a:rPr lang="en-US" dirty="0" smtClean="0"/>
              <a:t> is load/store (called data-transfer or D-type in the project) and</a:t>
            </a:r>
          </a:p>
          <a:p>
            <a:pPr lvl="2"/>
            <a:r>
              <a:rPr lang="en-US" dirty="0" smtClean="0"/>
              <a:t>Inst</a:t>
            </a:r>
            <a:r>
              <a:rPr lang="en-US" baseline="-25000" dirty="0" smtClean="0"/>
              <a:t>i+1</a:t>
            </a:r>
            <a:r>
              <a:rPr lang="en-US" dirty="0" smtClean="0"/>
              <a:t> has data dependency of </a:t>
            </a:r>
            <a:r>
              <a:rPr lang="en-US" dirty="0" err="1" smtClean="0"/>
              <a:t>Inst</a:t>
            </a:r>
            <a:r>
              <a:rPr lang="en-US" baseline="-25000" dirty="0" err="1" smtClean="0"/>
              <a:t>i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2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Impact of Memory Delays – Cache Miss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 can occur either during instruction fetch or data transfer.</a:t>
            </a:r>
          </a:p>
          <a:p>
            <a:r>
              <a:rPr lang="en-US" dirty="0" smtClean="0"/>
              <a:t>Miss rates may defer for the two.</a:t>
            </a:r>
          </a:p>
          <a:p>
            <a:r>
              <a:rPr lang="en-US" dirty="0" smtClean="0"/>
              <a:t>Also need to know the </a:t>
            </a:r>
            <a:r>
              <a:rPr lang="en-US" i="1" dirty="0" smtClean="0">
                <a:solidFill>
                  <a:srgbClr val="3366FF"/>
                </a:solidFill>
              </a:rPr>
              <a:t>miss penalty </a:t>
            </a:r>
            <a:r>
              <a:rPr lang="en-US" dirty="0" smtClean="0"/>
              <a:t>(number of cycles to read the slower non-cache memory) and the frequency of data transfer instructions with dependency as in the last example.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60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Parameters and Impact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 miss rate:			</a:t>
            </a:r>
            <a:r>
              <a:rPr lang="en-US" i="1" dirty="0" smtClean="0"/>
              <a:t>m</a:t>
            </a:r>
            <a:r>
              <a:rPr lang="en-US" i="1" baseline="-25000" dirty="0" smtClean="0"/>
              <a:t>i</a:t>
            </a:r>
          </a:p>
          <a:p>
            <a:r>
              <a:rPr lang="en-US" dirty="0" smtClean="0"/>
              <a:t>Data miss rate:				</a:t>
            </a:r>
            <a:r>
              <a:rPr lang="en-US" i="1" dirty="0" smtClean="0"/>
              <a:t>m</a:t>
            </a:r>
            <a:r>
              <a:rPr lang="en-US" baseline="-25000" dirty="0" smtClean="0"/>
              <a:t>d</a:t>
            </a:r>
            <a:endParaRPr lang="en-US" dirty="0" smtClean="0"/>
          </a:p>
          <a:p>
            <a:r>
              <a:rPr lang="en-US" dirty="0" smtClean="0"/>
              <a:t>Frequency of D-type instructions:	</a:t>
            </a:r>
            <a:r>
              <a:rPr lang="en-US" i="1" dirty="0" smtClean="0"/>
              <a:t>d</a:t>
            </a:r>
          </a:p>
          <a:p>
            <a:r>
              <a:rPr lang="en-US" dirty="0" smtClean="0"/>
              <a:t>Miss penalty:					</a:t>
            </a:r>
            <a:r>
              <a:rPr lang="en-US" i="1" dirty="0" smtClean="0"/>
              <a:t>p</a:t>
            </a:r>
            <a:r>
              <a:rPr lang="en-US" i="1" baseline="-25000" dirty="0" smtClean="0"/>
              <a:t>m</a:t>
            </a:r>
            <a:r>
              <a:rPr lang="en-US" i="1" dirty="0" smtClean="0"/>
              <a:t> </a:t>
            </a:r>
            <a:r>
              <a:rPr lang="en-US" dirty="0" smtClean="0"/>
              <a:t>cycles</a:t>
            </a:r>
          </a:p>
          <a:p>
            <a:r>
              <a:rPr lang="en-US" dirty="0" smtClean="0"/>
              <a:t>Increase in cycles/instructions over ideal:</a:t>
            </a:r>
          </a:p>
          <a:p>
            <a:pPr marL="11887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591804"/>
              </p:ext>
            </p:extLst>
          </p:nvPr>
        </p:nvGraphicFramePr>
        <p:xfrm>
          <a:off x="2438400" y="4724400"/>
          <a:ext cx="458525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3" imgW="2197100" imgH="292100" progId="Equation.3">
                  <p:embed/>
                </p:oleObj>
              </mc:Choice>
              <mc:Fallback>
                <p:oleObj name="Equation" r:id="rId3" imgW="21971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38400" y="4724400"/>
                        <a:ext cx="4585253" cy="609600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76400" y="5791200"/>
            <a:ext cx="5623504" cy="830997"/>
          </a:xfrm>
          <a:prstGeom prst="rect">
            <a:avLst/>
          </a:prstGeom>
          <a:solidFill>
            <a:srgbClr val="F2F2F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For typical values (see p. 211), the impact is </a:t>
            </a:r>
          </a:p>
          <a:p>
            <a:pPr algn="ctr"/>
            <a:r>
              <a:rPr lang="en-US" dirty="0" smtClean="0">
                <a:latin typeface="+mn-lt"/>
              </a:rPr>
              <a:t>much larger than for cache-hit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6984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more analysis of the impacts of various delays and hazards on pipeline performance, Read Section 6.8.1.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26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>
                <a:latin typeface="Calibri" charset="0"/>
              </a:rPr>
              <a:t>Branch Delays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>
                <a:latin typeface="Calibri" charset="0"/>
              </a:rPr>
              <a:t>Ideal pipelining: fetch each new instruction while previous instruction is being decoded</a:t>
            </a:r>
          </a:p>
          <a:p>
            <a:pPr eaLnBrk="1" hangingPunct="1"/>
            <a:r>
              <a:rPr lang="en-CA" dirty="0">
                <a:latin typeface="Calibri" charset="0"/>
              </a:rPr>
              <a:t>Branch instructions alter execution sequence, but they must be processed </a:t>
            </a:r>
            <a:r>
              <a:rPr lang="en-CA">
                <a:latin typeface="Calibri" charset="0"/>
              </a:rPr>
              <a:t>to </a:t>
            </a:r>
            <a:r>
              <a:rPr lang="en-CA" smtClean="0">
                <a:latin typeface="Calibri" charset="0"/>
              </a:rPr>
              <a:t>determine </a:t>
            </a:r>
            <a:r>
              <a:rPr lang="en-CA" dirty="0">
                <a:latin typeface="Calibri" charset="0"/>
              </a:rPr>
              <a:t>the effect</a:t>
            </a:r>
          </a:p>
          <a:p>
            <a:pPr eaLnBrk="1" hangingPunct="1"/>
            <a:r>
              <a:rPr lang="en-CA" dirty="0">
                <a:latin typeface="Calibri" charset="0"/>
              </a:rPr>
              <a:t>Any delay for determining branch outcome leads to an increase in total execution time</a:t>
            </a:r>
          </a:p>
          <a:p>
            <a:pPr eaLnBrk="1" hangingPunct="1"/>
            <a:r>
              <a:rPr lang="en-CA" dirty="0">
                <a:latin typeface="Calibri" charset="0"/>
              </a:rPr>
              <a:t>Techniques to mitigate this effect are desired</a:t>
            </a:r>
          </a:p>
          <a:p>
            <a:pPr eaLnBrk="1" hangingPunct="1"/>
            <a:r>
              <a:rPr lang="en-CA" dirty="0">
                <a:latin typeface="Calibri" charset="0"/>
              </a:rPr>
              <a:t>Understand branch </a:t>
            </a:r>
            <a:r>
              <a:rPr lang="en-CA" dirty="0" err="1">
                <a:latin typeface="Calibri" charset="0"/>
              </a:rPr>
              <a:t>behavior</a:t>
            </a:r>
            <a:r>
              <a:rPr lang="en-CA" dirty="0">
                <a:latin typeface="Calibri" charset="0"/>
              </a:rPr>
              <a:t> to find solutions</a:t>
            </a:r>
          </a:p>
        </p:txBody>
      </p:sp>
    </p:spTree>
    <p:extLst>
      <p:ext uri="{BB962C8B-B14F-4D97-AF65-F5344CB8AC3E}">
        <p14:creationId xmlns:p14="http://schemas.microsoft.com/office/powerpoint/2010/main" val="133693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>
                <a:latin typeface="Calibri" charset="0"/>
              </a:rPr>
              <a:t>Pipelining</a:t>
            </a:r>
            <a:endParaRPr lang="en-CA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Content Placeholder 4" descr="112_0807_03z+ford_model_t+assembly_lin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55" b="505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90733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>
                <a:latin typeface="Calibri" charset="0"/>
              </a:rPr>
              <a:t>Unconditional Branches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5609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CA" dirty="0">
                <a:latin typeface="Calibri" charset="0"/>
              </a:rPr>
              <a:t>Consider instructions </a:t>
            </a:r>
            <a:r>
              <a:rPr lang="en-CA" dirty="0" err="1">
                <a:latin typeface="Calibri" charset="0"/>
              </a:rPr>
              <a:t>I</a:t>
            </a:r>
            <a:r>
              <a:rPr lang="en-CA" i="1" baseline="-25000" dirty="0" err="1">
                <a:latin typeface="Calibri" charset="0"/>
              </a:rPr>
              <a:t>j</a:t>
            </a:r>
            <a:r>
              <a:rPr lang="en-CA" dirty="0">
                <a:latin typeface="Calibri" charset="0"/>
              </a:rPr>
              <a:t> , I</a:t>
            </a:r>
            <a:r>
              <a:rPr lang="en-CA" i="1" baseline="-25000" dirty="0">
                <a:latin typeface="Calibri" charset="0"/>
              </a:rPr>
              <a:t>j</a:t>
            </a:r>
            <a:r>
              <a:rPr lang="en-CA" baseline="-25000" dirty="0">
                <a:latin typeface="Calibri" charset="0"/>
                <a:sym typeface="Symbol" charset="0"/>
              </a:rPr>
              <a:t></a:t>
            </a:r>
            <a:r>
              <a:rPr lang="en-CA" baseline="-25000" dirty="0">
                <a:latin typeface="Calibri" charset="0"/>
              </a:rPr>
              <a:t>1</a:t>
            </a:r>
            <a:r>
              <a:rPr lang="en-CA" dirty="0">
                <a:latin typeface="Calibri" charset="0"/>
              </a:rPr>
              <a:t> , I</a:t>
            </a:r>
            <a:r>
              <a:rPr lang="en-CA" i="1" baseline="-25000" dirty="0">
                <a:latin typeface="Calibri" charset="0"/>
              </a:rPr>
              <a:t>j</a:t>
            </a:r>
            <a:r>
              <a:rPr lang="en-CA" baseline="-25000" dirty="0">
                <a:latin typeface="Calibri" charset="0"/>
                <a:sym typeface="Symbol" charset="0"/>
              </a:rPr>
              <a:t></a:t>
            </a:r>
            <a:r>
              <a:rPr lang="en-CA" baseline="-25000" dirty="0">
                <a:latin typeface="Calibri" charset="0"/>
              </a:rPr>
              <a:t>2</a:t>
            </a:r>
            <a:r>
              <a:rPr lang="en-CA" dirty="0">
                <a:latin typeface="Calibri" charset="0"/>
              </a:rPr>
              <a:t> in sequence</a:t>
            </a:r>
          </a:p>
          <a:p>
            <a:pPr eaLnBrk="1" hangingPunct="1"/>
            <a:r>
              <a:rPr lang="en-CA" dirty="0" err="1">
                <a:latin typeface="Calibri" charset="0"/>
              </a:rPr>
              <a:t>I</a:t>
            </a:r>
            <a:r>
              <a:rPr lang="en-CA" i="1" baseline="-25000" dirty="0" err="1">
                <a:latin typeface="Calibri" charset="0"/>
              </a:rPr>
              <a:t>j</a:t>
            </a:r>
            <a:r>
              <a:rPr lang="en-CA" dirty="0">
                <a:latin typeface="Calibri" charset="0"/>
              </a:rPr>
              <a:t> is an unconditional branch with target </a:t>
            </a:r>
            <a:r>
              <a:rPr lang="en-CA" dirty="0" err="1">
                <a:latin typeface="Calibri" charset="0"/>
              </a:rPr>
              <a:t>I</a:t>
            </a:r>
            <a:r>
              <a:rPr lang="en-CA" i="1" baseline="-25000" dirty="0" err="1">
                <a:latin typeface="Calibri" charset="0"/>
              </a:rPr>
              <a:t>k</a:t>
            </a:r>
            <a:endParaRPr lang="en-CA" dirty="0">
              <a:latin typeface="Calibri" charset="0"/>
            </a:endParaRPr>
          </a:p>
          <a:p>
            <a:pPr eaLnBrk="1" hangingPunct="1"/>
            <a:r>
              <a:rPr lang="en-CA" dirty="0">
                <a:latin typeface="Calibri" charset="0"/>
              </a:rPr>
              <a:t>In Chapter 5, the Compute stage determined the target address using offset and PC</a:t>
            </a:r>
            <a:r>
              <a:rPr lang="en-CA" dirty="0">
                <a:latin typeface="Calibri" charset="0"/>
                <a:sym typeface="Symbol" charset="0"/>
              </a:rPr>
              <a:t></a:t>
            </a:r>
            <a:r>
              <a:rPr lang="en-CA" dirty="0">
                <a:latin typeface="Calibri" charset="0"/>
              </a:rPr>
              <a:t>4 value</a:t>
            </a:r>
          </a:p>
          <a:p>
            <a:pPr eaLnBrk="1" hangingPunct="1"/>
            <a:r>
              <a:rPr lang="en-CA" dirty="0">
                <a:latin typeface="Calibri" charset="0"/>
              </a:rPr>
              <a:t>In pipeline, target </a:t>
            </a:r>
            <a:r>
              <a:rPr lang="en-CA" dirty="0" err="1">
                <a:latin typeface="Calibri" charset="0"/>
              </a:rPr>
              <a:t>I</a:t>
            </a:r>
            <a:r>
              <a:rPr lang="en-CA" i="1" baseline="-25000" dirty="0" err="1">
                <a:latin typeface="Calibri" charset="0"/>
              </a:rPr>
              <a:t>k</a:t>
            </a:r>
            <a:r>
              <a:rPr lang="en-CA" dirty="0">
                <a:latin typeface="Calibri" charset="0"/>
              </a:rPr>
              <a:t> is known for </a:t>
            </a:r>
            <a:r>
              <a:rPr lang="en-CA" dirty="0" err="1">
                <a:latin typeface="Calibri" charset="0"/>
              </a:rPr>
              <a:t>I</a:t>
            </a:r>
            <a:r>
              <a:rPr lang="en-CA" i="1" baseline="-25000" dirty="0" err="1">
                <a:latin typeface="Calibri" charset="0"/>
              </a:rPr>
              <a:t>j</a:t>
            </a:r>
            <a:r>
              <a:rPr lang="en-CA" dirty="0">
                <a:latin typeface="Calibri" charset="0"/>
              </a:rPr>
              <a:t> in cycle 4, but instructions I</a:t>
            </a:r>
            <a:r>
              <a:rPr lang="en-CA" i="1" baseline="-25000" dirty="0">
                <a:latin typeface="Calibri" charset="0"/>
              </a:rPr>
              <a:t>j</a:t>
            </a:r>
            <a:r>
              <a:rPr lang="en-CA" baseline="-25000" dirty="0">
                <a:latin typeface="Calibri" charset="0"/>
                <a:sym typeface="Symbol" charset="0"/>
              </a:rPr>
              <a:t></a:t>
            </a:r>
            <a:r>
              <a:rPr lang="en-CA" baseline="-25000" dirty="0">
                <a:latin typeface="Calibri" charset="0"/>
              </a:rPr>
              <a:t>1</a:t>
            </a:r>
            <a:r>
              <a:rPr lang="en-CA" dirty="0">
                <a:latin typeface="Calibri" charset="0"/>
              </a:rPr>
              <a:t> , I</a:t>
            </a:r>
            <a:r>
              <a:rPr lang="en-CA" i="1" baseline="-25000" dirty="0">
                <a:latin typeface="Calibri" charset="0"/>
              </a:rPr>
              <a:t>j</a:t>
            </a:r>
            <a:r>
              <a:rPr lang="en-CA" baseline="-25000" dirty="0">
                <a:latin typeface="Calibri" charset="0"/>
                <a:sym typeface="Symbol" charset="0"/>
              </a:rPr>
              <a:t></a:t>
            </a:r>
            <a:r>
              <a:rPr lang="en-CA" baseline="-25000" dirty="0">
                <a:latin typeface="Calibri" charset="0"/>
              </a:rPr>
              <a:t>2</a:t>
            </a:r>
            <a:r>
              <a:rPr lang="en-CA" dirty="0">
                <a:latin typeface="Calibri" charset="0"/>
              </a:rPr>
              <a:t> fetched in cycles 2 &amp; 3</a:t>
            </a:r>
          </a:p>
          <a:p>
            <a:pPr eaLnBrk="1" hangingPunct="1"/>
            <a:r>
              <a:rPr lang="en-CA" dirty="0">
                <a:latin typeface="Calibri" charset="0"/>
              </a:rPr>
              <a:t>Target </a:t>
            </a:r>
            <a:r>
              <a:rPr lang="en-CA" dirty="0" err="1">
                <a:latin typeface="Calibri" charset="0"/>
              </a:rPr>
              <a:t>I</a:t>
            </a:r>
            <a:r>
              <a:rPr lang="en-CA" i="1" baseline="-25000" dirty="0" err="1">
                <a:latin typeface="Calibri" charset="0"/>
              </a:rPr>
              <a:t>k</a:t>
            </a:r>
            <a:r>
              <a:rPr lang="en-CA" dirty="0">
                <a:latin typeface="Calibri" charset="0"/>
              </a:rPr>
              <a:t> should have followed </a:t>
            </a:r>
            <a:r>
              <a:rPr lang="en-CA" dirty="0" err="1">
                <a:latin typeface="Calibri" charset="0"/>
              </a:rPr>
              <a:t>I</a:t>
            </a:r>
            <a:r>
              <a:rPr lang="en-CA" i="1" baseline="-25000" dirty="0" err="1">
                <a:latin typeface="Calibri" charset="0"/>
              </a:rPr>
              <a:t>j</a:t>
            </a:r>
            <a:r>
              <a:rPr lang="en-CA" dirty="0">
                <a:latin typeface="Calibri" charset="0"/>
              </a:rPr>
              <a:t> immediately, so discard I</a:t>
            </a:r>
            <a:r>
              <a:rPr lang="en-CA" i="1" baseline="-25000" dirty="0">
                <a:latin typeface="Calibri" charset="0"/>
              </a:rPr>
              <a:t>j</a:t>
            </a:r>
            <a:r>
              <a:rPr lang="en-CA" baseline="-25000" dirty="0">
                <a:latin typeface="Calibri" charset="0"/>
                <a:sym typeface="Symbol" charset="0"/>
              </a:rPr>
              <a:t></a:t>
            </a:r>
            <a:r>
              <a:rPr lang="en-CA" baseline="-25000" dirty="0">
                <a:latin typeface="Calibri" charset="0"/>
              </a:rPr>
              <a:t>1</a:t>
            </a:r>
            <a:r>
              <a:rPr lang="en-CA" dirty="0">
                <a:latin typeface="Calibri" charset="0"/>
              </a:rPr>
              <a:t> , I</a:t>
            </a:r>
            <a:r>
              <a:rPr lang="en-CA" i="1" baseline="-25000" dirty="0">
                <a:latin typeface="Calibri" charset="0"/>
              </a:rPr>
              <a:t>j</a:t>
            </a:r>
            <a:r>
              <a:rPr lang="en-CA" baseline="-25000" dirty="0">
                <a:latin typeface="Calibri" charset="0"/>
                <a:sym typeface="Symbol" charset="0"/>
              </a:rPr>
              <a:t></a:t>
            </a:r>
            <a:r>
              <a:rPr lang="en-CA" baseline="-25000" dirty="0">
                <a:latin typeface="Calibri" charset="0"/>
              </a:rPr>
              <a:t>2</a:t>
            </a:r>
            <a:r>
              <a:rPr lang="en-CA" dirty="0">
                <a:latin typeface="Calibri" charset="0"/>
              </a:rPr>
              <a:t> and incur two-cycle </a:t>
            </a:r>
            <a:r>
              <a:rPr lang="en-CA" i="1" dirty="0">
                <a:latin typeface="Calibri" charset="0"/>
              </a:rPr>
              <a:t>penalty</a:t>
            </a:r>
          </a:p>
        </p:txBody>
      </p:sp>
    </p:spTree>
    <p:extLst>
      <p:ext uri="{BB962C8B-B14F-4D97-AF65-F5344CB8AC3E}">
        <p14:creationId xmlns:p14="http://schemas.microsoft.com/office/powerpoint/2010/main" val="268166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1" descr="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836613"/>
            <a:ext cx="7956550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5132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>
                <a:latin typeface="Calibri" charset="0"/>
              </a:rPr>
              <a:t>Reducing the Branch Penalty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CA" dirty="0">
                <a:latin typeface="Calibri" charset="0"/>
              </a:rPr>
              <a:t>In pipeline, adder for PC is used every cycle, so it cannot calculate the branch target address</a:t>
            </a:r>
          </a:p>
          <a:p>
            <a:pPr eaLnBrk="1" hangingPunct="1"/>
            <a:r>
              <a:rPr lang="en-CA" dirty="0">
                <a:latin typeface="Calibri" charset="0"/>
              </a:rPr>
              <a:t>So introduce a </a:t>
            </a:r>
            <a:r>
              <a:rPr lang="en-CA" dirty="0">
                <a:solidFill>
                  <a:srgbClr val="FF0000"/>
                </a:solidFill>
                <a:latin typeface="Calibri" charset="0"/>
              </a:rPr>
              <a:t>second adder</a:t>
            </a:r>
            <a:r>
              <a:rPr lang="en-CA" dirty="0">
                <a:latin typeface="Calibri" charset="0"/>
              </a:rPr>
              <a:t> just for branches</a:t>
            </a:r>
          </a:p>
          <a:p>
            <a:pPr eaLnBrk="1" hangingPunct="1"/>
            <a:r>
              <a:rPr lang="en-CA" dirty="0">
                <a:latin typeface="Calibri" charset="0"/>
              </a:rPr>
              <a:t>Place this second adder in the </a:t>
            </a:r>
            <a:r>
              <a:rPr lang="en-CA" dirty="0">
                <a:solidFill>
                  <a:srgbClr val="FF0000"/>
                </a:solidFill>
                <a:latin typeface="Calibri" charset="0"/>
              </a:rPr>
              <a:t>Decode stage</a:t>
            </a:r>
            <a:r>
              <a:rPr lang="en-CA" dirty="0">
                <a:latin typeface="Calibri" charset="0"/>
              </a:rPr>
              <a:t> to enable earlier determination of target address</a:t>
            </a:r>
          </a:p>
          <a:p>
            <a:pPr eaLnBrk="1" hangingPunct="1"/>
            <a:r>
              <a:rPr lang="en-CA" dirty="0">
                <a:latin typeface="Calibri" charset="0"/>
              </a:rPr>
              <a:t>For previous example, now only I</a:t>
            </a:r>
            <a:r>
              <a:rPr lang="en-CA" i="1" baseline="-25000" dirty="0">
                <a:latin typeface="Calibri" charset="0"/>
              </a:rPr>
              <a:t>j</a:t>
            </a:r>
            <a:r>
              <a:rPr lang="en-CA" baseline="-25000" dirty="0">
                <a:latin typeface="Calibri" charset="0"/>
                <a:sym typeface="Symbol" charset="0"/>
              </a:rPr>
              <a:t></a:t>
            </a:r>
            <a:r>
              <a:rPr lang="en-CA" baseline="-25000" dirty="0">
                <a:latin typeface="Calibri" charset="0"/>
              </a:rPr>
              <a:t>1</a:t>
            </a:r>
            <a:r>
              <a:rPr lang="en-CA" dirty="0">
                <a:latin typeface="Calibri" charset="0"/>
              </a:rPr>
              <a:t> is fetched</a:t>
            </a:r>
          </a:p>
          <a:p>
            <a:pPr eaLnBrk="1" hangingPunct="1"/>
            <a:r>
              <a:rPr lang="en-CA" dirty="0">
                <a:latin typeface="Calibri" charset="0"/>
              </a:rPr>
              <a:t>Only one instruction needs to be discarded</a:t>
            </a:r>
          </a:p>
          <a:p>
            <a:pPr eaLnBrk="1" hangingPunct="1"/>
            <a:r>
              <a:rPr lang="en-CA" dirty="0">
                <a:latin typeface="Calibri" charset="0"/>
              </a:rPr>
              <a:t>The branch penalty is </a:t>
            </a:r>
            <a:r>
              <a:rPr lang="en-CA" dirty="0">
                <a:solidFill>
                  <a:srgbClr val="FF0000"/>
                </a:solidFill>
                <a:latin typeface="Calibri" charset="0"/>
              </a:rPr>
              <a:t>reduced to one cycle</a:t>
            </a:r>
            <a:endParaRPr lang="en-CA" i="1" dirty="0">
              <a:solidFill>
                <a:srgbClr val="FF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035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1" descr="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268413"/>
            <a:ext cx="7307262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5741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>
                <a:latin typeface="Calibri" charset="0"/>
              </a:rPr>
              <a:t>Conditional Branches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>
                <a:latin typeface="Calibri" charset="0"/>
              </a:rPr>
              <a:t>Consider a conditional branch instruction:</a:t>
            </a:r>
            <a:br>
              <a:rPr lang="en-CA" dirty="0">
                <a:latin typeface="Calibri" charset="0"/>
              </a:rPr>
            </a:br>
            <a:r>
              <a:rPr lang="en-CA" dirty="0">
                <a:latin typeface="Calibri" charset="0"/>
              </a:rPr>
              <a:t>	</a:t>
            </a:r>
            <a:r>
              <a:rPr lang="en-CA" dirty="0" err="1">
                <a:latin typeface="Calibri" charset="0"/>
              </a:rPr>
              <a:t>Branch_if</a:t>
            </a:r>
            <a:r>
              <a:rPr lang="en-CA" dirty="0">
                <a:latin typeface="Calibri" charset="0"/>
              </a:rPr>
              <a:t>_[R5]=[R6]	LOOP</a:t>
            </a:r>
          </a:p>
          <a:p>
            <a:pPr eaLnBrk="1" hangingPunct="1"/>
            <a:r>
              <a:rPr lang="en-CA" dirty="0">
                <a:latin typeface="Calibri" charset="0"/>
              </a:rPr>
              <a:t>Requires not only target address calculation, but also requires comparison for condition</a:t>
            </a:r>
          </a:p>
          <a:p>
            <a:pPr eaLnBrk="1" hangingPunct="1"/>
            <a:r>
              <a:rPr lang="en-CA" dirty="0">
                <a:latin typeface="Calibri" charset="0"/>
              </a:rPr>
              <a:t>In Chapter 5, ALU performed the comparison</a:t>
            </a:r>
          </a:p>
          <a:p>
            <a:pPr eaLnBrk="1" hangingPunct="1"/>
            <a:r>
              <a:rPr lang="en-CA" dirty="0">
                <a:latin typeface="Calibri" charset="0"/>
              </a:rPr>
              <a:t>Target address now calculated in Decode stage</a:t>
            </a:r>
          </a:p>
          <a:p>
            <a:pPr eaLnBrk="1" hangingPunct="1"/>
            <a:r>
              <a:rPr lang="en-CA" dirty="0">
                <a:latin typeface="Calibri" charset="0"/>
              </a:rPr>
              <a:t>To maintain one-cycle penalty, </a:t>
            </a:r>
            <a:r>
              <a:rPr lang="en-CA" dirty="0" smtClean="0">
                <a:latin typeface="Calibri" charset="0"/>
              </a:rPr>
              <a:t>introduce </a:t>
            </a:r>
            <a:r>
              <a:rPr lang="en-CA" dirty="0">
                <a:latin typeface="Calibri" charset="0"/>
              </a:rPr>
              <a:t>a </a:t>
            </a:r>
            <a:r>
              <a:rPr lang="en-CA" dirty="0">
                <a:solidFill>
                  <a:srgbClr val="FF0000"/>
                </a:solidFill>
                <a:latin typeface="Calibri" charset="0"/>
              </a:rPr>
              <a:t>comparator</a:t>
            </a:r>
            <a:r>
              <a:rPr lang="en-CA" dirty="0">
                <a:latin typeface="Calibri" charset="0"/>
              </a:rPr>
              <a:t> just for branches in </a:t>
            </a:r>
            <a:r>
              <a:rPr lang="en-CA" dirty="0">
                <a:solidFill>
                  <a:srgbClr val="FF0000"/>
                </a:solidFill>
                <a:latin typeface="Calibri" charset="0"/>
              </a:rPr>
              <a:t>Decode stage</a:t>
            </a:r>
          </a:p>
        </p:txBody>
      </p:sp>
    </p:spTree>
    <p:extLst>
      <p:ext uri="{BB962C8B-B14F-4D97-AF65-F5344CB8AC3E}">
        <p14:creationId xmlns:p14="http://schemas.microsoft.com/office/powerpoint/2010/main" val="407029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>
                <a:latin typeface="Calibri" charset="0"/>
              </a:rPr>
              <a:t>The Branch Delay Slot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>
                <a:latin typeface="Calibri" charset="0"/>
              </a:rPr>
              <a:t>Let both branch decision and target address  be determined in Decode stage of pipeline</a:t>
            </a:r>
          </a:p>
          <a:p>
            <a:pPr eaLnBrk="1" hangingPunct="1"/>
            <a:r>
              <a:rPr lang="en-CA" dirty="0">
                <a:latin typeface="Calibri" charset="0"/>
              </a:rPr>
              <a:t>Instruction immediately following a branch is always fetched, regardless of branch decision</a:t>
            </a:r>
          </a:p>
          <a:p>
            <a:pPr eaLnBrk="1" hangingPunct="1"/>
            <a:r>
              <a:rPr lang="en-CA" dirty="0">
                <a:latin typeface="Calibri" charset="0"/>
              </a:rPr>
              <a:t>That next instruction is discarded with penalty, except when conditional branch is not taken</a:t>
            </a:r>
          </a:p>
          <a:p>
            <a:pPr eaLnBrk="1" hangingPunct="1"/>
            <a:r>
              <a:rPr lang="en-CA" dirty="0">
                <a:latin typeface="Calibri" charset="0"/>
              </a:rPr>
              <a:t>The location immediately following the branch is called the </a:t>
            </a:r>
            <a:r>
              <a:rPr lang="en-CA" i="1" dirty="0">
                <a:solidFill>
                  <a:srgbClr val="FF0000"/>
                </a:solidFill>
                <a:latin typeface="Calibri" charset="0"/>
              </a:rPr>
              <a:t>branch delay slot</a:t>
            </a:r>
          </a:p>
        </p:txBody>
      </p:sp>
    </p:spTree>
    <p:extLst>
      <p:ext uri="{BB962C8B-B14F-4D97-AF65-F5344CB8AC3E}">
        <p14:creationId xmlns:p14="http://schemas.microsoft.com/office/powerpoint/2010/main" val="2330636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>
                <a:latin typeface="Calibri" charset="0"/>
              </a:rPr>
              <a:t>The Branch Delay Slot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>
                <a:latin typeface="Calibri" charset="0"/>
              </a:rPr>
              <a:t>Instead of conditionally discarding instruction in delay slot, </a:t>
            </a:r>
            <a:r>
              <a:rPr lang="en-CA" i="1" dirty="0">
                <a:solidFill>
                  <a:srgbClr val="FF0000"/>
                </a:solidFill>
                <a:latin typeface="Calibri" charset="0"/>
              </a:rPr>
              <a:t>always</a:t>
            </a:r>
            <a:r>
              <a:rPr lang="en-CA" dirty="0">
                <a:latin typeface="Calibri" charset="0"/>
              </a:rPr>
              <a:t> let it complete execution </a:t>
            </a:r>
          </a:p>
          <a:p>
            <a:pPr eaLnBrk="1" hangingPunct="1"/>
            <a:r>
              <a:rPr lang="en-CA" dirty="0">
                <a:latin typeface="Calibri" charset="0"/>
              </a:rPr>
              <a:t>Let compiler find an instruction </a:t>
            </a:r>
            <a:r>
              <a:rPr lang="en-CA" i="1" dirty="0">
                <a:latin typeface="Calibri" charset="0"/>
              </a:rPr>
              <a:t>before</a:t>
            </a:r>
            <a:r>
              <a:rPr lang="en-CA" dirty="0">
                <a:latin typeface="Calibri" charset="0"/>
              </a:rPr>
              <a:t> branch to move into slot, if data dependencies permit</a:t>
            </a:r>
          </a:p>
          <a:p>
            <a:pPr eaLnBrk="1" hangingPunct="1"/>
            <a:r>
              <a:rPr lang="en-CA" dirty="0">
                <a:latin typeface="Calibri" charset="0"/>
              </a:rPr>
              <a:t>Called </a:t>
            </a:r>
            <a:r>
              <a:rPr lang="en-CA" i="1" dirty="0">
                <a:solidFill>
                  <a:srgbClr val="FF0000"/>
                </a:solidFill>
                <a:latin typeface="Calibri" charset="0"/>
              </a:rPr>
              <a:t>delayed branching</a:t>
            </a:r>
            <a:r>
              <a:rPr lang="en-CA" dirty="0">
                <a:latin typeface="Calibri" charset="0"/>
              </a:rPr>
              <a:t> due to reordering</a:t>
            </a:r>
            <a:endParaRPr lang="en-CA" i="1" dirty="0">
              <a:latin typeface="Calibri" charset="0"/>
            </a:endParaRPr>
          </a:p>
          <a:p>
            <a:pPr eaLnBrk="1" hangingPunct="1"/>
            <a:r>
              <a:rPr lang="en-CA" dirty="0">
                <a:latin typeface="Calibri" charset="0"/>
              </a:rPr>
              <a:t>If useful instruction put in slot, penalty is </a:t>
            </a:r>
            <a:r>
              <a:rPr lang="en-CA" i="1" dirty="0">
                <a:latin typeface="Calibri" charset="0"/>
              </a:rPr>
              <a:t>zero</a:t>
            </a:r>
            <a:endParaRPr lang="en-CA" dirty="0">
              <a:latin typeface="Calibri" charset="0"/>
            </a:endParaRPr>
          </a:p>
          <a:p>
            <a:pPr eaLnBrk="1" hangingPunct="1"/>
            <a:r>
              <a:rPr lang="en-CA" dirty="0">
                <a:latin typeface="Calibri" charset="0"/>
              </a:rPr>
              <a:t>If not possible, insert explicit NOP in delay slot for one-cycle penalty, whether or not taken</a:t>
            </a:r>
          </a:p>
        </p:txBody>
      </p:sp>
    </p:spTree>
    <p:extLst>
      <p:ext uri="{BB962C8B-B14F-4D97-AF65-F5344CB8AC3E}">
        <p14:creationId xmlns:p14="http://schemas.microsoft.com/office/powerpoint/2010/main" val="4138457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1" descr="1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88913"/>
            <a:ext cx="5522913" cy="630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4936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>
                <a:latin typeface="Calibri" charset="0"/>
              </a:rPr>
              <a:t>Basic Concept of Pipelining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>
                <a:latin typeface="Calibri" charset="0"/>
              </a:rPr>
              <a:t>Circuit technology and hardware arrangement  influence the speed of execution for programs</a:t>
            </a:r>
          </a:p>
          <a:p>
            <a:pPr eaLnBrk="1" hangingPunct="1"/>
            <a:r>
              <a:rPr lang="en-CA" dirty="0">
                <a:latin typeface="Calibri" charset="0"/>
              </a:rPr>
              <a:t>All computer units benefit from faster circuits</a:t>
            </a:r>
          </a:p>
          <a:p>
            <a:pPr eaLnBrk="1" hangingPunct="1"/>
            <a:r>
              <a:rPr lang="en-CA" dirty="0">
                <a:solidFill>
                  <a:srgbClr val="0000FF"/>
                </a:solidFill>
                <a:latin typeface="Calibri" charset="0"/>
              </a:rPr>
              <a:t>Pipelining</a:t>
            </a:r>
            <a:r>
              <a:rPr lang="en-CA" dirty="0">
                <a:latin typeface="Calibri" charset="0"/>
              </a:rPr>
              <a:t> involves arranging the hardware to </a:t>
            </a:r>
            <a:r>
              <a:rPr lang="en-CA" i="1" dirty="0">
                <a:solidFill>
                  <a:srgbClr val="FF0000"/>
                </a:solidFill>
                <a:latin typeface="Calibri" charset="0"/>
              </a:rPr>
              <a:t>perform multiple operations simultaneously</a:t>
            </a:r>
          </a:p>
          <a:p>
            <a:pPr eaLnBrk="1" hangingPunct="1"/>
            <a:r>
              <a:rPr lang="en-CA" dirty="0">
                <a:latin typeface="Calibri" charset="0"/>
              </a:rPr>
              <a:t>Similar to assembly line where product moves through stations that perform specific tasks</a:t>
            </a:r>
          </a:p>
          <a:p>
            <a:pPr eaLnBrk="1" hangingPunct="1"/>
            <a:r>
              <a:rPr lang="en-CA" dirty="0">
                <a:latin typeface="Calibri" charset="0"/>
              </a:rPr>
              <a:t>Same total time for each item, but </a:t>
            </a:r>
            <a:r>
              <a:rPr lang="en-CA" i="1" dirty="0">
                <a:latin typeface="Calibri" charset="0"/>
              </a:rPr>
              <a:t>overlapped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70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Recall: Pipelining allows overlapped computations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1295400" y="4724400"/>
            <a:ext cx="6629400" cy="762000"/>
            <a:chOff x="457201" y="2819400"/>
            <a:chExt cx="8381999" cy="1371600"/>
          </a:xfrm>
        </p:grpSpPr>
        <p:grpSp>
          <p:nvGrpSpPr>
            <p:cNvPr id="21" name="Group 20"/>
            <p:cNvGrpSpPr/>
            <p:nvPr/>
          </p:nvGrpSpPr>
          <p:grpSpPr>
            <a:xfrm>
              <a:off x="762000" y="2819400"/>
              <a:ext cx="7696200" cy="1371600"/>
              <a:chOff x="1219200" y="2819400"/>
              <a:chExt cx="7696200" cy="13716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905000" y="2819400"/>
                <a:ext cx="1295400" cy="1371600"/>
              </a:xfrm>
              <a:prstGeom prst="rect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000000"/>
                    </a:solidFill>
                  </a:rPr>
                  <a:t>F</a:t>
                </a: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4343400" y="2819400"/>
                <a:ext cx="1295400" cy="1371600"/>
              </a:xfrm>
              <a:prstGeom prst="rect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00" dirty="0" smtClean="0"/>
                  <a:t>G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781800" y="2819400"/>
                <a:ext cx="1295400" cy="1371600"/>
              </a:xfrm>
              <a:prstGeom prst="rect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00" dirty="0" smtClean="0"/>
                  <a:t>H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219200" y="3048000"/>
                <a:ext cx="304800" cy="914400"/>
              </a:xfrm>
              <a:prstGeom prst="rect">
                <a:avLst/>
              </a:prstGeom>
              <a:solidFill>
                <a:srgbClr val="660066"/>
              </a:solidFill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 bwMode="auto">
              <a:xfrm>
                <a:off x="1524000" y="3505200"/>
                <a:ext cx="381000" cy="0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" name="Straight Arrow Connector 11"/>
              <p:cNvCxnSpPr>
                <a:endCxn id="6" idx="1"/>
              </p:cNvCxnSpPr>
              <p:nvPr/>
            </p:nvCxnSpPr>
            <p:spPr bwMode="auto">
              <a:xfrm>
                <a:off x="3886200" y="3505200"/>
                <a:ext cx="457200" cy="0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" name="Straight Arrow Connector 13"/>
              <p:cNvCxnSpPr/>
              <p:nvPr/>
            </p:nvCxnSpPr>
            <p:spPr bwMode="auto">
              <a:xfrm>
                <a:off x="8077200" y="3505200"/>
                <a:ext cx="533400" cy="0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" name="Rectangle 17"/>
              <p:cNvSpPr/>
              <p:nvPr/>
            </p:nvSpPr>
            <p:spPr>
              <a:xfrm>
                <a:off x="8610600" y="3048000"/>
                <a:ext cx="304800" cy="914400"/>
              </a:xfrm>
              <a:prstGeom prst="rect">
                <a:avLst/>
              </a:prstGeom>
              <a:solidFill>
                <a:srgbClr val="FFE193"/>
              </a:solidFill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9" name="Isosceles Triangle 18"/>
              <p:cNvSpPr/>
              <p:nvPr/>
            </p:nvSpPr>
            <p:spPr>
              <a:xfrm>
                <a:off x="1295400" y="3810000"/>
                <a:ext cx="152400" cy="152400"/>
              </a:xfrm>
              <a:prstGeom prst="triangle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 dirty="0" smtClean="0"/>
              </a:p>
            </p:txBody>
          </p:sp>
          <p:sp>
            <p:nvSpPr>
              <p:cNvPr id="20" name="Isosceles Triangle 19"/>
              <p:cNvSpPr/>
              <p:nvPr/>
            </p:nvSpPr>
            <p:spPr>
              <a:xfrm>
                <a:off x="8686800" y="3810000"/>
                <a:ext cx="152400" cy="152400"/>
              </a:xfrm>
              <a:prstGeom prst="triangle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 dirty="0" smtClean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581400" y="3048000"/>
                <a:ext cx="304800" cy="914400"/>
              </a:xfrm>
              <a:prstGeom prst="rect">
                <a:avLst/>
              </a:prstGeom>
              <a:solidFill>
                <a:srgbClr val="E66C7D"/>
              </a:solidFill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26" name="Isosceles Triangle 25"/>
              <p:cNvSpPr/>
              <p:nvPr/>
            </p:nvSpPr>
            <p:spPr>
              <a:xfrm>
                <a:off x="3657600" y="3810000"/>
                <a:ext cx="152400" cy="152400"/>
              </a:xfrm>
              <a:prstGeom prst="triangle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 dirty="0" smtClean="0"/>
              </a:p>
            </p:txBody>
          </p:sp>
          <p:cxnSp>
            <p:nvCxnSpPr>
              <p:cNvPr id="27" name="Straight Arrow Connector 26"/>
              <p:cNvCxnSpPr>
                <a:stCxn id="5" idx="3"/>
              </p:cNvCxnSpPr>
              <p:nvPr/>
            </p:nvCxnSpPr>
            <p:spPr bwMode="auto">
              <a:xfrm>
                <a:off x="3200400" y="3505200"/>
                <a:ext cx="381000" cy="0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" name="Straight Arrow Connector 27"/>
              <p:cNvCxnSpPr/>
              <p:nvPr/>
            </p:nvCxnSpPr>
            <p:spPr bwMode="auto">
              <a:xfrm>
                <a:off x="6324600" y="3505200"/>
                <a:ext cx="457200" cy="0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9" name="Rectangle 28"/>
              <p:cNvSpPr/>
              <p:nvPr/>
            </p:nvSpPr>
            <p:spPr>
              <a:xfrm>
                <a:off x="6019800" y="3048000"/>
                <a:ext cx="304800" cy="914400"/>
              </a:xfrm>
              <a:prstGeom prst="rect">
                <a:avLst/>
              </a:prstGeom>
              <a:solidFill>
                <a:srgbClr val="60B5CC"/>
              </a:solidFill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30" name="Isosceles Triangle 29"/>
              <p:cNvSpPr/>
              <p:nvPr/>
            </p:nvSpPr>
            <p:spPr>
              <a:xfrm>
                <a:off x="6096000" y="3810000"/>
                <a:ext cx="152400" cy="152400"/>
              </a:xfrm>
              <a:prstGeom prst="triangle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 dirty="0" smtClean="0"/>
              </a:p>
            </p:txBody>
          </p:sp>
          <p:cxnSp>
            <p:nvCxnSpPr>
              <p:cNvPr id="31" name="Straight Arrow Connector 30"/>
              <p:cNvCxnSpPr/>
              <p:nvPr/>
            </p:nvCxnSpPr>
            <p:spPr bwMode="auto">
              <a:xfrm>
                <a:off x="5638800" y="3505200"/>
                <a:ext cx="381000" cy="0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32" name="Straight Arrow Connector 31"/>
            <p:cNvCxnSpPr/>
            <p:nvPr/>
          </p:nvCxnSpPr>
          <p:spPr bwMode="auto">
            <a:xfrm>
              <a:off x="457201" y="3505200"/>
              <a:ext cx="314876" cy="0"/>
            </a:xfrm>
            <a:prstGeom prst="straightConnector1">
              <a:avLst/>
            </a:prstGeom>
            <a:noFill/>
            <a:ln w="19050" cmpd="sng">
              <a:solidFill>
                <a:srgbClr val="000000"/>
              </a:solidFill>
              <a:round/>
              <a:headEnd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8458200" y="3505200"/>
              <a:ext cx="381000" cy="0"/>
            </a:xfrm>
            <a:prstGeom prst="straightConnector1">
              <a:avLst/>
            </a:prstGeom>
            <a:noFill/>
            <a:ln w="19050" cmpd="sng">
              <a:solidFill>
                <a:srgbClr val="000000"/>
              </a:solidFill>
              <a:round/>
              <a:headEnd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2"/>
          <p:cNvGrpSpPr/>
          <p:nvPr/>
        </p:nvGrpSpPr>
        <p:grpSpPr>
          <a:xfrm>
            <a:off x="1295400" y="1752600"/>
            <a:ext cx="6328063" cy="762000"/>
            <a:chOff x="1295400" y="1752600"/>
            <a:chExt cx="6328063" cy="762000"/>
          </a:xfrm>
        </p:grpSpPr>
        <p:sp>
          <p:nvSpPr>
            <p:cNvPr id="61" name="Rectangle 60"/>
            <p:cNvSpPr/>
            <p:nvPr/>
          </p:nvSpPr>
          <p:spPr>
            <a:xfrm>
              <a:off x="2078873" y="1752600"/>
              <a:ext cx="1024544" cy="762000"/>
            </a:xfrm>
            <a:prstGeom prst="rect">
              <a:avLst/>
            </a:prstGeom>
            <a:ln w="190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 smtClean="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007426" y="1752600"/>
              <a:ext cx="1024544" cy="762000"/>
            </a:xfrm>
            <a:prstGeom prst="rect">
              <a:avLst/>
            </a:prstGeom>
            <a:ln w="190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 smtClean="0"/>
                <a:t>G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935979" y="1752600"/>
              <a:ext cx="1024544" cy="762000"/>
            </a:xfrm>
            <a:prstGeom prst="rect">
              <a:avLst/>
            </a:prstGeom>
            <a:ln w="190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 smtClean="0"/>
                <a:t>H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536468" y="1879600"/>
              <a:ext cx="241069" cy="508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cxnSp>
          <p:nvCxnSpPr>
            <p:cNvPr id="65" name="Straight Arrow Connector 64"/>
            <p:cNvCxnSpPr/>
            <p:nvPr/>
          </p:nvCxnSpPr>
          <p:spPr bwMode="auto">
            <a:xfrm>
              <a:off x="1777537" y="2133600"/>
              <a:ext cx="301336" cy="0"/>
            </a:xfrm>
            <a:prstGeom prst="straightConnector1">
              <a:avLst/>
            </a:prstGeom>
            <a:noFill/>
            <a:ln w="19050" cmpd="sng">
              <a:solidFill>
                <a:srgbClr val="000000"/>
              </a:solidFill>
              <a:round/>
              <a:headEnd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Straight Arrow Connector 65"/>
            <p:cNvCxnSpPr>
              <a:endCxn id="62" idx="1"/>
            </p:cNvCxnSpPr>
            <p:nvPr/>
          </p:nvCxnSpPr>
          <p:spPr bwMode="auto">
            <a:xfrm>
              <a:off x="3645823" y="2133600"/>
              <a:ext cx="361604" cy="0"/>
            </a:xfrm>
            <a:prstGeom prst="straightConnector1">
              <a:avLst/>
            </a:prstGeom>
            <a:noFill/>
            <a:ln w="19050" cmpd="sng">
              <a:solidFill>
                <a:srgbClr val="000000"/>
              </a:solidFill>
              <a:round/>
              <a:headEnd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" name="Straight Arrow Connector 66"/>
            <p:cNvCxnSpPr/>
            <p:nvPr/>
          </p:nvCxnSpPr>
          <p:spPr bwMode="auto">
            <a:xfrm>
              <a:off x="6960523" y="2133600"/>
              <a:ext cx="421871" cy="0"/>
            </a:xfrm>
            <a:prstGeom prst="straightConnector1">
              <a:avLst/>
            </a:prstGeom>
            <a:noFill/>
            <a:ln w="19050" cmpd="sng">
              <a:solidFill>
                <a:srgbClr val="000000"/>
              </a:solidFill>
              <a:round/>
              <a:headEnd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8" name="Rectangle 67"/>
            <p:cNvSpPr/>
            <p:nvPr/>
          </p:nvSpPr>
          <p:spPr>
            <a:xfrm>
              <a:off x="7382394" y="1879600"/>
              <a:ext cx="241069" cy="508000"/>
            </a:xfrm>
            <a:prstGeom prst="rect">
              <a:avLst/>
            </a:prstGeom>
            <a:ln w="190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69" name="Isosceles Triangle 68"/>
            <p:cNvSpPr/>
            <p:nvPr/>
          </p:nvSpPr>
          <p:spPr>
            <a:xfrm>
              <a:off x="1596735" y="2302933"/>
              <a:ext cx="120535" cy="84667"/>
            </a:xfrm>
            <a:prstGeom prst="triangle">
              <a:avLst/>
            </a:prstGeom>
            <a:ln w="190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 smtClean="0"/>
            </a:p>
          </p:txBody>
        </p:sp>
        <p:sp>
          <p:nvSpPr>
            <p:cNvPr id="70" name="Isosceles Triangle 69"/>
            <p:cNvSpPr/>
            <p:nvPr/>
          </p:nvSpPr>
          <p:spPr>
            <a:xfrm>
              <a:off x="7442661" y="2302933"/>
              <a:ext cx="120535" cy="84667"/>
            </a:xfrm>
            <a:prstGeom prst="triangle">
              <a:avLst/>
            </a:prstGeom>
            <a:ln w="190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 smtClean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404754" y="1879600"/>
              <a:ext cx="241069" cy="508000"/>
            </a:xfrm>
            <a:prstGeom prst="rect">
              <a:avLst/>
            </a:prstGeom>
            <a:ln w="190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72" name="Isosceles Triangle 71"/>
            <p:cNvSpPr/>
            <p:nvPr/>
          </p:nvSpPr>
          <p:spPr>
            <a:xfrm>
              <a:off x="3465021" y="2302933"/>
              <a:ext cx="120535" cy="84667"/>
            </a:xfrm>
            <a:prstGeom prst="triangle">
              <a:avLst/>
            </a:prstGeom>
            <a:ln w="190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 smtClean="0"/>
            </a:p>
          </p:txBody>
        </p:sp>
        <p:cxnSp>
          <p:nvCxnSpPr>
            <p:cNvPr id="73" name="Straight Arrow Connector 72"/>
            <p:cNvCxnSpPr>
              <a:stCxn id="61" idx="3"/>
            </p:cNvCxnSpPr>
            <p:nvPr/>
          </p:nvCxnSpPr>
          <p:spPr bwMode="auto">
            <a:xfrm>
              <a:off x="3103417" y="2133600"/>
              <a:ext cx="301336" cy="0"/>
            </a:xfrm>
            <a:prstGeom prst="straightConnector1">
              <a:avLst/>
            </a:prstGeom>
            <a:noFill/>
            <a:ln w="19050" cmpd="sng">
              <a:solidFill>
                <a:srgbClr val="000000"/>
              </a:solidFill>
              <a:round/>
              <a:headEnd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4" name="Straight Arrow Connector 73"/>
            <p:cNvCxnSpPr/>
            <p:nvPr/>
          </p:nvCxnSpPr>
          <p:spPr bwMode="auto">
            <a:xfrm>
              <a:off x="5574376" y="2133600"/>
              <a:ext cx="361604" cy="0"/>
            </a:xfrm>
            <a:prstGeom prst="straightConnector1">
              <a:avLst/>
            </a:prstGeom>
            <a:noFill/>
            <a:ln w="19050" cmpd="sng">
              <a:solidFill>
                <a:srgbClr val="000000"/>
              </a:solidFill>
              <a:round/>
              <a:headEnd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5" name="Rectangle 74"/>
            <p:cNvSpPr/>
            <p:nvPr/>
          </p:nvSpPr>
          <p:spPr>
            <a:xfrm>
              <a:off x="5333306" y="1879600"/>
              <a:ext cx="241069" cy="508000"/>
            </a:xfrm>
            <a:prstGeom prst="rect">
              <a:avLst/>
            </a:prstGeom>
            <a:ln w="190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76" name="Isosceles Triangle 75"/>
            <p:cNvSpPr/>
            <p:nvPr/>
          </p:nvSpPr>
          <p:spPr>
            <a:xfrm>
              <a:off x="5393574" y="2302933"/>
              <a:ext cx="120535" cy="84667"/>
            </a:xfrm>
            <a:prstGeom prst="triangle">
              <a:avLst/>
            </a:prstGeom>
            <a:ln w="190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 smtClean="0"/>
            </a:p>
          </p:txBody>
        </p:sp>
        <p:cxnSp>
          <p:nvCxnSpPr>
            <p:cNvPr id="77" name="Straight Arrow Connector 76"/>
            <p:cNvCxnSpPr/>
            <p:nvPr/>
          </p:nvCxnSpPr>
          <p:spPr bwMode="auto">
            <a:xfrm>
              <a:off x="5031970" y="2133600"/>
              <a:ext cx="301336" cy="0"/>
            </a:xfrm>
            <a:prstGeom prst="straightConnector1">
              <a:avLst/>
            </a:prstGeom>
            <a:noFill/>
            <a:ln w="19050" cmpd="sng">
              <a:solidFill>
                <a:srgbClr val="000000"/>
              </a:solidFill>
              <a:round/>
              <a:headEnd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Straight Arrow Connector 58"/>
            <p:cNvCxnSpPr/>
            <p:nvPr/>
          </p:nvCxnSpPr>
          <p:spPr bwMode="auto">
            <a:xfrm>
              <a:off x="1295400" y="2133600"/>
              <a:ext cx="249038" cy="0"/>
            </a:xfrm>
            <a:prstGeom prst="straightConnector1">
              <a:avLst/>
            </a:prstGeom>
            <a:noFill/>
            <a:ln w="19050" cmpd="sng">
              <a:solidFill>
                <a:srgbClr val="000000"/>
              </a:solidFill>
              <a:round/>
              <a:headEnd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8" name="Group 77"/>
          <p:cNvGrpSpPr/>
          <p:nvPr/>
        </p:nvGrpSpPr>
        <p:grpSpPr>
          <a:xfrm>
            <a:off x="1295400" y="2743200"/>
            <a:ext cx="6629400" cy="762000"/>
            <a:chOff x="457201" y="2819400"/>
            <a:chExt cx="8381999" cy="1371600"/>
          </a:xfrm>
        </p:grpSpPr>
        <p:grpSp>
          <p:nvGrpSpPr>
            <p:cNvPr id="79" name="Group 78"/>
            <p:cNvGrpSpPr/>
            <p:nvPr/>
          </p:nvGrpSpPr>
          <p:grpSpPr>
            <a:xfrm>
              <a:off x="762000" y="2819400"/>
              <a:ext cx="7696200" cy="1371600"/>
              <a:chOff x="1219200" y="2819400"/>
              <a:chExt cx="7696200" cy="1371600"/>
            </a:xfrm>
          </p:grpSpPr>
          <p:sp>
            <p:nvSpPr>
              <p:cNvPr id="82" name="Rectangle 81"/>
              <p:cNvSpPr/>
              <p:nvPr/>
            </p:nvSpPr>
            <p:spPr>
              <a:xfrm>
                <a:off x="1905000" y="2819400"/>
                <a:ext cx="1295400" cy="1371600"/>
              </a:xfrm>
              <a:prstGeom prst="rect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000000"/>
                    </a:solidFill>
                  </a:rPr>
                  <a:t>F</a:t>
                </a: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343400" y="2819400"/>
                <a:ext cx="1295400" cy="1371600"/>
              </a:xfrm>
              <a:prstGeom prst="rect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00" dirty="0" smtClean="0"/>
                  <a:t>G</a:t>
                </a: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6781800" y="2819400"/>
                <a:ext cx="1295400" cy="1371600"/>
              </a:xfrm>
              <a:prstGeom prst="rect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00" dirty="0" smtClean="0"/>
                  <a:t>H</a:t>
                </a: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219200" y="3048000"/>
                <a:ext cx="304800" cy="914400"/>
              </a:xfrm>
              <a:prstGeom prst="rect">
                <a:avLst/>
              </a:prstGeom>
              <a:solidFill>
                <a:schemeClr val="accent2"/>
              </a:solidFill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cxnSp>
            <p:nvCxnSpPr>
              <p:cNvPr id="86" name="Straight Arrow Connector 85"/>
              <p:cNvCxnSpPr/>
              <p:nvPr/>
            </p:nvCxnSpPr>
            <p:spPr bwMode="auto">
              <a:xfrm>
                <a:off x="1524000" y="3505200"/>
                <a:ext cx="381000" cy="0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7" name="Straight Arrow Connector 86"/>
              <p:cNvCxnSpPr>
                <a:endCxn id="83" idx="1"/>
              </p:cNvCxnSpPr>
              <p:nvPr/>
            </p:nvCxnSpPr>
            <p:spPr bwMode="auto">
              <a:xfrm>
                <a:off x="3886200" y="3505200"/>
                <a:ext cx="457200" cy="0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8" name="Straight Arrow Connector 87"/>
              <p:cNvCxnSpPr/>
              <p:nvPr/>
            </p:nvCxnSpPr>
            <p:spPr bwMode="auto">
              <a:xfrm>
                <a:off x="8077200" y="3505200"/>
                <a:ext cx="533400" cy="0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9" name="Rectangle 88"/>
              <p:cNvSpPr/>
              <p:nvPr/>
            </p:nvSpPr>
            <p:spPr>
              <a:xfrm>
                <a:off x="8610600" y="3048000"/>
                <a:ext cx="304800" cy="914400"/>
              </a:xfrm>
              <a:prstGeom prst="rect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90" name="Isosceles Triangle 89"/>
              <p:cNvSpPr/>
              <p:nvPr/>
            </p:nvSpPr>
            <p:spPr>
              <a:xfrm>
                <a:off x="1295400" y="3810000"/>
                <a:ext cx="152400" cy="152400"/>
              </a:xfrm>
              <a:prstGeom prst="triangle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 dirty="0" smtClean="0"/>
              </a:p>
            </p:txBody>
          </p:sp>
          <p:sp>
            <p:nvSpPr>
              <p:cNvPr id="91" name="Isosceles Triangle 90"/>
              <p:cNvSpPr/>
              <p:nvPr/>
            </p:nvSpPr>
            <p:spPr>
              <a:xfrm>
                <a:off x="8686800" y="3810000"/>
                <a:ext cx="152400" cy="152400"/>
              </a:xfrm>
              <a:prstGeom prst="triangle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 dirty="0" smtClean="0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3581400" y="3048000"/>
                <a:ext cx="304800" cy="9144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93" name="Isosceles Triangle 92"/>
              <p:cNvSpPr/>
              <p:nvPr/>
            </p:nvSpPr>
            <p:spPr>
              <a:xfrm>
                <a:off x="3657600" y="3810000"/>
                <a:ext cx="152400" cy="152400"/>
              </a:xfrm>
              <a:prstGeom prst="triangle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 dirty="0" smtClean="0"/>
              </a:p>
            </p:txBody>
          </p:sp>
          <p:cxnSp>
            <p:nvCxnSpPr>
              <p:cNvPr id="94" name="Straight Arrow Connector 93"/>
              <p:cNvCxnSpPr>
                <a:stCxn id="82" idx="3"/>
              </p:cNvCxnSpPr>
              <p:nvPr/>
            </p:nvCxnSpPr>
            <p:spPr bwMode="auto">
              <a:xfrm>
                <a:off x="3200400" y="3505200"/>
                <a:ext cx="381000" cy="0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5" name="Straight Arrow Connector 94"/>
              <p:cNvCxnSpPr/>
              <p:nvPr/>
            </p:nvCxnSpPr>
            <p:spPr bwMode="auto">
              <a:xfrm>
                <a:off x="6324600" y="3505200"/>
                <a:ext cx="457200" cy="0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6" name="Rectangle 95"/>
              <p:cNvSpPr/>
              <p:nvPr/>
            </p:nvSpPr>
            <p:spPr>
              <a:xfrm>
                <a:off x="6019800" y="3048000"/>
                <a:ext cx="304800" cy="914400"/>
              </a:xfrm>
              <a:prstGeom prst="rect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97" name="Isosceles Triangle 96"/>
              <p:cNvSpPr/>
              <p:nvPr/>
            </p:nvSpPr>
            <p:spPr>
              <a:xfrm>
                <a:off x="6096000" y="3810000"/>
                <a:ext cx="152400" cy="152400"/>
              </a:xfrm>
              <a:prstGeom prst="triangle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 dirty="0" smtClean="0"/>
              </a:p>
            </p:txBody>
          </p:sp>
          <p:cxnSp>
            <p:nvCxnSpPr>
              <p:cNvPr id="98" name="Straight Arrow Connector 97"/>
              <p:cNvCxnSpPr/>
              <p:nvPr/>
            </p:nvCxnSpPr>
            <p:spPr bwMode="auto">
              <a:xfrm>
                <a:off x="5638800" y="3505200"/>
                <a:ext cx="381000" cy="0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80" name="Straight Arrow Connector 79"/>
            <p:cNvCxnSpPr/>
            <p:nvPr/>
          </p:nvCxnSpPr>
          <p:spPr bwMode="auto">
            <a:xfrm>
              <a:off x="457201" y="3505200"/>
              <a:ext cx="314876" cy="0"/>
            </a:xfrm>
            <a:prstGeom prst="straightConnector1">
              <a:avLst/>
            </a:prstGeom>
            <a:noFill/>
            <a:ln w="19050" cmpd="sng">
              <a:solidFill>
                <a:srgbClr val="000000"/>
              </a:solidFill>
              <a:round/>
              <a:headEnd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" name="Straight Arrow Connector 80"/>
            <p:cNvCxnSpPr/>
            <p:nvPr/>
          </p:nvCxnSpPr>
          <p:spPr bwMode="auto">
            <a:xfrm>
              <a:off x="8458200" y="3505200"/>
              <a:ext cx="381000" cy="0"/>
            </a:xfrm>
            <a:prstGeom prst="straightConnector1">
              <a:avLst/>
            </a:prstGeom>
            <a:noFill/>
            <a:ln w="19050" cmpd="sng">
              <a:solidFill>
                <a:srgbClr val="000000"/>
              </a:solidFill>
              <a:round/>
              <a:headEnd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9" name="Group 98"/>
          <p:cNvGrpSpPr/>
          <p:nvPr/>
        </p:nvGrpSpPr>
        <p:grpSpPr>
          <a:xfrm>
            <a:off x="1295400" y="3657600"/>
            <a:ext cx="6629400" cy="762000"/>
            <a:chOff x="457201" y="2819400"/>
            <a:chExt cx="8381999" cy="1371600"/>
          </a:xfrm>
        </p:grpSpPr>
        <p:grpSp>
          <p:nvGrpSpPr>
            <p:cNvPr id="100" name="Group 99"/>
            <p:cNvGrpSpPr/>
            <p:nvPr/>
          </p:nvGrpSpPr>
          <p:grpSpPr>
            <a:xfrm>
              <a:off x="762000" y="2819400"/>
              <a:ext cx="7696200" cy="1371600"/>
              <a:chOff x="1219200" y="2819400"/>
              <a:chExt cx="7696200" cy="1371600"/>
            </a:xfrm>
          </p:grpSpPr>
          <p:sp>
            <p:nvSpPr>
              <p:cNvPr id="103" name="Rectangle 102"/>
              <p:cNvSpPr/>
              <p:nvPr/>
            </p:nvSpPr>
            <p:spPr>
              <a:xfrm>
                <a:off x="1905000" y="2819400"/>
                <a:ext cx="1295400" cy="1371600"/>
              </a:xfrm>
              <a:prstGeom prst="rect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000000"/>
                    </a:solidFill>
                  </a:rPr>
                  <a:t>F</a:t>
                </a: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4343400" y="2819400"/>
                <a:ext cx="1295400" cy="1371600"/>
              </a:xfrm>
              <a:prstGeom prst="rect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00" dirty="0" smtClean="0"/>
                  <a:t>G</a:t>
                </a: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6781800" y="2819400"/>
                <a:ext cx="1295400" cy="1371600"/>
              </a:xfrm>
              <a:prstGeom prst="rect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600" dirty="0" smtClean="0"/>
                  <a:t>H</a:t>
                </a: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1219200" y="3048000"/>
                <a:ext cx="304800" cy="914400"/>
              </a:xfrm>
              <a:prstGeom prst="rect">
                <a:avLst/>
              </a:prstGeom>
              <a:solidFill>
                <a:schemeClr val="accent3"/>
              </a:solidFill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cxnSp>
            <p:nvCxnSpPr>
              <p:cNvPr id="107" name="Straight Arrow Connector 106"/>
              <p:cNvCxnSpPr/>
              <p:nvPr/>
            </p:nvCxnSpPr>
            <p:spPr bwMode="auto">
              <a:xfrm>
                <a:off x="1524000" y="3505200"/>
                <a:ext cx="381000" cy="0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8" name="Straight Arrow Connector 107"/>
              <p:cNvCxnSpPr>
                <a:endCxn id="104" idx="1"/>
              </p:cNvCxnSpPr>
              <p:nvPr/>
            </p:nvCxnSpPr>
            <p:spPr bwMode="auto">
              <a:xfrm>
                <a:off x="3886200" y="3505200"/>
                <a:ext cx="457200" cy="0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9" name="Straight Arrow Connector 108"/>
              <p:cNvCxnSpPr/>
              <p:nvPr/>
            </p:nvCxnSpPr>
            <p:spPr bwMode="auto">
              <a:xfrm>
                <a:off x="8077200" y="3505200"/>
                <a:ext cx="533400" cy="0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10" name="Rectangle 109"/>
              <p:cNvSpPr/>
              <p:nvPr/>
            </p:nvSpPr>
            <p:spPr>
              <a:xfrm>
                <a:off x="8610600" y="3048000"/>
                <a:ext cx="304800" cy="914400"/>
              </a:xfrm>
              <a:prstGeom prst="rect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11" name="Isosceles Triangle 110"/>
              <p:cNvSpPr/>
              <p:nvPr/>
            </p:nvSpPr>
            <p:spPr>
              <a:xfrm>
                <a:off x="1295400" y="3810000"/>
                <a:ext cx="152400" cy="152400"/>
              </a:xfrm>
              <a:prstGeom prst="triangle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 dirty="0" smtClean="0"/>
              </a:p>
            </p:txBody>
          </p:sp>
          <p:sp>
            <p:nvSpPr>
              <p:cNvPr id="112" name="Isosceles Triangle 111"/>
              <p:cNvSpPr/>
              <p:nvPr/>
            </p:nvSpPr>
            <p:spPr>
              <a:xfrm>
                <a:off x="8686800" y="3810000"/>
                <a:ext cx="152400" cy="152400"/>
              </a:xfrm>
              <a:prstGeom prst="triangle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 dirty="0" smtClean="0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3581400" y="3048000"/>
                <a:ext cx="304800" cy="914400"/>
              </a:xfrm>
              <a:prstGeom prst="rect">
                <a:avLst/>
              </a:prstGeom>
              <a:solidFill>
                <a:schemeClr val="accent2"/>
              </a:solidFill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14" name="Isosceles Triangle 113"/>
              <p:cNvSpPr/>
              <p:nvPr/>
            </p:nvSpPr>
            <p:spPr>
              <a:xfrm>
                <a:off x="3657600" y="3810000"/>
                <a:ext cx="152400" cy="152400"/>
              </a:xfrm>
              <a:prstGeom prst="triangle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 dirty="0" smtClean="0"/>
              </a:p>
            </p:txBody>
          </p:sp>
          <p:cxnSp>
            <p:nvCxnSpPr>
              <p:cNvPr id="115" name="Straight Arrow Connector 114"/>
              <p:cNvCxnSpPr>
                <a:stCxn id="103" idx="3"/>
              </p:cNvCxnSpPr>
              <p:nvPr/>
            </p:nvCxnSpPr>
            <p:spPr bwMode="auto">
              <a:xfrm>
                <a:off x="3200400" y="3505200"/>
                <a:ext cx="381000" cy="0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6" name="Straight Arrow Connector 115"/>
              <p:cNvCxnSpPr/>
              <p:nvPr/>
            </p:nvCxnSpPr>
            <p:spPr bwMode="auto">
              <a:xfrm>
                <a:off x="6324600" y="3505200"/>
                <a:ext cx="457200" cy="0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17" name="Rectangle 116"/>
              <p:cNvSpPr/>
              <p:nvPr/>
            </p:nvSpPr>
            <p:spPr>
              <a:xfrm>
                <a:off x="6019800" y="3048000"/>
                <a:ext cx="304800" cy="9144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18" name="Isosceles Triangle 117"/>
              <p:cNvSpPr/>
              <p:nvPr/>
            </p:nvSpPr>
            <p:spPr>
              <a:xfrm>
                <a:off x="6096000" y="3810000"/>
                <a:ext cx="152400" cy="152400"/>
              </a:xfrm>
              <a:prstGeom prst="triangle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 dirty="0" smtClean="0"/>
              </a:p>
            </p:txBody>
          </p:sp>
          <p:cxnSp>
            <p:nvCxnSpPr>
              <p:cNvPr id="119" name="Straight Arrow Connector 118"/>
              <p:cNvCxnSpPr/>
              <p:nvPr/>
            </p:nvCxnSpPr>
            <p:spPr bwMode="auto">
              <a:xfrm>
                <a:off x="5638800" y="3505200"/>
                <a:ext cx="381000" cy="0"/>
              </a:xfrm>
              <a:prstGeom prst="straightConnector1">
                <a:avLst/>
              </a:prstGeom>
              <a:noFill/>
              <a:ln w="19050" cmpd="sng">
                <a:solidFill>
                  <a:srgbClr val="000000"/>
                </a:solidFill>
                <a:round/>
                <a:headEnd/>
                <a:tailEnd type="arrow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01" name="Straight Arrow Connector 100"/>
            <p:cNvCxnSpPr/>
            <p:nvPr/>
          </p:nvCxnSpPr>
          <p:spPr bwMode="auto">
            <a:xfrm>
              <a:off x="457201" y="3505200"/>
              <a:ext cx="314876" cy="0"/>
            </a:xfrm>
            <a:prstGeom prst="straightConnector1">
              <a:avLst/>
            </a:prstGeom>
            <a:noFill/>
            <a:ln w="19050" cmpd="sng">
              <a:solidFill>
                <a:srgbClr val="000000"/>
              </a:solidFill>
              <a:round/>
              <a:headEnd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" name="Straight Arrow Connector 101"/>
            <p:cNvCxnSpPr/>
            <p:nvPr/>
          </p:nvCxnSpPr>
          <p:spPr bwMode="auto">
            <a:xfrm>
              <a:off x="8458200" y="3505200"/>
              <a:ext cx="381000" cy="0"/>
            </a:xfrm>
            <a:prstGeom prst="straightConnector1">
              <a:avLst/>
            </a:prstGeom>
            <a:noFill/>
            <a:ln w="19050" cmpd="sng">
              <a:solidFill>
                <a:srgbClr val="000000"/>
              </a:solidFill>
              <a:round/>
              <a:headEnd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1" name="Straight Arrow Connector 10"/>
          <p:cNvCxnSpPr/>
          <p:nvPr/>
        </p:nvCxnSpPr>
        <p:spPr>
          <a:xfrm>
            <a:off x="609600" y="2057400"/>
            <a:ext cx="0" cy="32766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2400" y="1524000"/>
            <a:ext cx="823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757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>
                <a:latin typeface="Calibri" charset="0"/>
              </a:rPr>
              <a:t>Pipelining in a Computer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>
                <a:latin typeface="Calibri" charset="0"/>
              </a:rPr>
              <a:t>Focus on pipelining of </a:t>
            </a:r>
            <a:r>
              <a:rPr lang="en-CA" i="1" dirty="0">
                <a:solidFill>
                  <a:srgbClr val="FF0000"/>
                </a:solidFill>
                <a:latin typeface="Calibri" charset="0"/>
              </a:rPr>
              <a:t>instruction execution</a:t>
            </a:r>
          </a:p>
          <a:p>
            <a:pPr eaLnBrk="1" hangingPunct="1"/>
            <a:r>
              <a:rPr lang="en-CA" dirty="0">
                <a:latin typeface="Calibri" charset="0"/>
              </a:rPr>
              <a:t>Multistage </a:t>
            </a:r>
            <a:r>
              <a:rPr lang="en-CA" dirty="0" err="1">
                <a:latin typeface="Calibri" charset="0"/>
              </a:rPr>
              <a:t>datapath</a:t>
            </a:r>
            <a:r>
              <a:rPr lang="en-CA" dirty="0">
                <a:latin typeface="Calibri" charset="0"/>
              </a:rPr>
              <a:t> in Chapter 5 consists of: Fetch,  Decode,  </a:t>
            </a:r>
            <a:r>
              <a:rPr lang="en-CA" dirty="0" smtClean="0">
                <a:latin typeface="Calibri" charset="0"/>
              </a:rPr>
              <a:t>Execute,  </a:t>
            </a:r>
            <a:r>
              <a:rPr lang="en-CA" dirty="0">
                <a:latin typeface="Calibri" charset="0"/>
              </a:rPr>
              <a:t>Memory,  </a:t>
            </a:r>
            <a:r>
              <a:rPr lang="en-CA" dirty="0" smtClean="0">
                <a:latin typeface="Calibri" charset="0"/>
              </a:rPr>
              <a:t>Write Back</a:t>
            </a:r>
            <a:endParaRPr lang="en-CA" dirty="0">
              <a:latin typeface="Calibri" charset="0"/>
            </a:endParaRPr>
          </a:p>
          <a:p>
            <a:pPr eaLnBrk="1" hangingPunct="1"/>
            <a:r>
              <a:rPr lang="en-CA" dirty="0">
                <a:latin typeface="Calibri" charset="0"/>
              </a:rPr>
              <a:t>Instructions fetched &amp; executed one at a time with only one stage active in any cycle</a:t>
            </a:r>
          </a:p>
          <a:p>
            <a:pPr eaLnBrk="1" hangingPunct="1"/>
            <a:r>
              <a:rPr lang="en-CA" i="1" dirty="0">
                <a:latin typeface="Calibri" charset="0"/>
              </a:rPr>
              <a:t>With pipelining</a:t>
            </a:r>
            <a:r>
              <a:rPr lang="en-CA" dirty="0">
                <a:latin typeface="Calibri" charset="0"/>
              </a:rPr>
              <a:t>, multiple stages are active </a:t>
            </a:r>
            <a:r>
              <a:rPr lang="en-CA" dirty="0">
                <a:solidFill>
                  <a:srgbClr val="FF0000"/>
                </a:solidFill>
                <a:latin typeface="Calibri" charset="0"/>
              </a:rPr>
              <a:t>simultaneously </a:t>
            </a:r>
            <a:r>
              <a:rPr lang="en-CA" dirty="0">
                <a:latin typeface="Calibri" charset="0"/>
              </a:rPr>
              <a:t>for different instructions</a:t>
            </a:r>
          </a:p>
          <a:p>
            <a:pPr eaLnBrk="1" hangingPunct="1"/>
            <a:r>
              <a:rPr lang="en-CA" dirty="0">
                <a:latin typeface="Calibri" charset="0"/>
              </a:rPr>
              <a:t>Still 5 cycles to execute, but </a:t>
            </a:r>
            <a:r>
              <a:rPr lang="en-CA" i="1" dirty="0">
                <a:solidFill>
                  <a:srgbClr val="FF0000"/>
                </a:solidFill>
                <a:latin typeface="Calibri" charset="0"/>
              </a:rPr>
              <a:t>rat</a:t>
            </a:r>
            <a:r>
              <a:rPr lang="en-CA" i="1" dirty="0">
                <a:latin typeface="Calibri" charset="0"/>
              </a:rPr>
              <a:t>e</a:t>
            </a:r>
            <a:r>
              <a:rPr lang="en-CA" dirty="0">
                <a:latin typeface="Calibri" charset="0"/>
              </a:rPr>
              <a:t> is 1 per cycle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98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7CC44-C092-41E8-A092-604E81FF02E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4" name="Picture 1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" y="2209801"/>
            <a:ext cx="9215726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486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>
                <a:latin typeface="Calibri" charset="0"/>
              </a:rPr>
              <a:t>Pipeline Organization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>
                <a:latin typeface="Calibri" charset="0"/>
              </a:rPr>
              <a:t>Use program counter (PC) to fetch instructions</a:t>
            </a:r>
          </a:p>
          <a:p>
            <a:pPr eaLnBrk="1" hangingPunct="1"/>
            <a:r>
              <a:rPr lang="en-CA" dirty="0">
                <a:latin typeface="Calibri" charset="0"/>
              </a:rPr>
              <a:t>A new instruction enters pipeline every cycle</a:t>
            </a:r>
          </a:p>
          <a:p>
            <a:pPr eaLnBrk="1" hangingPunct="1"/>
            <a:r>
              <a:rPr lang="en-CA" dirty="0">
                <a:latin typeface="Calibri" charset="0"/>
              </a:rPr>
              <a:t>Carry along instruction-specific information as  instructions flow through the different stages</a:t>
            </a:r>
          </a:p>
          <a:p>
            <a:pPr eaLnBrk="1" hangingPunct="1"/>
            <a:r>
              <a:rPr lang="en-CA" dirty="0">
                <a:latin typeface="Calibri" charset="0"/>
              </a:rPr>
              <a:t>Use </a:t>
            </a:r>
            <a:r>
              <a:rPr lang="en-CA" i="1" dirty="0" err="1">
                <a:solidFill>
                  <a:srgbClr val="FF0000"/>
                </a:solidFill>
                <a:latin typeface="Calibri" charset="0"/>
              </a:rPr>
              <a:t>interstage</a:t>
            </a:r>
            <a:r>
              <a:rPr lang="en-CA" i="1" dirty="0">
                <a:solidFill>
                  <a:srgbClr val="FF0000"/>
                </a:solidFill>
                <a:latin typeface="Calibri" charset="0"/>
              </a:rPr>
              <a:t> buffers </a:t>
            </a:r>
            <a:r>
              <a:rPr lang="en-CA" dirty="0">
                <a:latin typeface="Calibri" charset="0"/>
              </a:rPr>
              <a:t>to hold this information</a:t>
            </a:r>
          </a:p>
          <a:p>
            <a:pPr eaLnBrk="1" hangingPunct="1"/>
            <a:r>
              <a:rPr lang="en-CA" dirty="0">
                <a:latin typeface="Calibri" charset="0"/>
              </a:rPr>
              <a:t>These buffers incorporate RA, RB, RM, RY, RZ, IR, and PC-Temp registers from Chapter 5</a:t>
            </a:r>
          </a:p>
          <a:p>
            <a:pPr eaLnBrk="1" hangingPunct="1"/>
            <a:r>
              <a:rPr lang="en-CA" dirty="0">
                <a:latin typeface="Calibri" charset="0"/>
              </a:rPr>
              <a:t>The buffers also hold control signal settings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51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pter-2 - Assembler Intro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9525" cmpd="sng">
          <a:solidFill>
            <a:schemeClr val="tx1"/>
          </a:solidFill>
          <a:tailEnd type="arrow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Chapter-2 - Assembler Intro.potx</Template>
  <TotalTime>4192</TotalTime>
  <Words>2148</Words>
  <Application>Microsoft Macintosh PowerPoint</Application>
  <PresentationFormat>On-screen Show (4:3)</PresentationFormat>
  <Paragraphs>504</Paragraphs>
  <Slides>47</Slides>
  <Notes>4</Notes>
  <HiddenSlides>4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Chapter-2 - Assembler Intro</vt:lpstr>
      <vt:lpstr>Equation</vt:lpstr>
      <vt:lpstr>CSCE 230, Fall 2013 Chapter 6: Pipelining </vt:lpstr>
      <vt:lpstr>Chapter Outline</vt:lpstr>
      <vt:lpstr>Pipelining</vt:lpstr>
      <vt:lpstr>Pipelining</vt:lpstr>
      <vt:lpstr>Basic Concept of Pipelining</vt:lpstr>
      <vt:lpstr>Recall: Pipelining allows overlapped computations</vt:lpstr>
      <vt:lpstr>Pipelining in a Computer</vt:lpstr>
      <vt:lpstr>PowerPoint Presentation</vt:lpstr>
      <vt:lpstr>Pipeline Organization</vt:lpstr>
      <vt:lpstr>PowerPoint Presentation</vt:lpstr>
      <vt:lpstr>PowerPoint Presentation</vt:lpstr>
      <vt:lpstr>PowerPoint Presentation</vt:lpstr>
      <vt:lpstr>Pipelining Issues</vt:lpstr>
      <vt:lpstr>Data Dependencies</vt:lpstr>
      <vt:lpstr>Stalling the Pipeline</vt:lpstr>
      <vt:lpstr>Details for Stalling the Pipeline</vt:lpstr>
      <vt:lpstr>Details for Stalling the Pipeline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Operand Forwarding</vt:lpstr>
      <vt:lpstr>Details for Operand Forwarding</vt:lpstr>
      <vt:lpstr>PowerPoint Presentation</vt:lpstr>
      <vt:lpstr>PowerPoint Presentation</vt:lpstr>
      <vt:lpstr>PowerPoint Presentation</vt:lpstr>
      <vt:lpstr>Software Handling of Dependencies</vt:lpstr>
      <vt:lpstr>PowerPoint Presentation</vt:lpstr>
      <vt:lpstr>Memory Delays</vt:lpstr>
      <vt:lpstr>PowerPoint Presentation</vt:lpstr>
      <vt:lpstr>Memory Delays</vt:lpstr>
      <vt:lpstr>A Code Schedule with Stalls</vt:lpstr>
      <vt:lpstr>Reordering Code to Avoid Stalls</vt:lpstr>
      <vt:lpstr>Performance Impact of Memory Delays – Cache Hit</vt:lpstr>
      <vt:lpstr>Performance Impact of Memory Delays – Cache Miss</vt:lpstr>
      <vt:lpstr>Parameters and Impact Equation</vt:lpstr>
      <vt:lpstr>Reading Assignment</vt:lpstr>
      <vt:lpstr>Branch Delays</vt:lpstr>
      <vt:lpstr>Unconditional Branches</vt:lpstr>
      <vt:lpstr>PowerPoint Presentation</vt:lpstr>
      <vt:lpstr>Reducing the Branch Penalty</vt:lpstr>
      <vt:lpstr>PowerPoint Presentation</vt:lpstr>
      <vt:lpstr>Conditional Branches</vt:lpstr>
      <vt:lpstr>The Branch Delay Slot</vt:lpstr>
      <vt:lpstr>The Branch Delay Slot</vt:lpstr>
      <vt:lpstr>PowerPoint Presentation</vt:lpstr>
    </vt:vector>
  </TitlesOfParts>
  <Company>University of Nebraska-Lincoln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Outline and Reading Assignments</dc:title>
  <dc:creator>seth</dc:creator>
  <cp:lastModifiedBy>Can Vuran</cp:lastModifiedBy>
  <cp:revision>234</cp:revision>
  <cp:lastPrinted>2011-09-27T21:06:43Z</cp:lastPrinted>
  <dcterms:created xsi:type="dcterms:W3CDTF">2010-01-12T15:19:45Z</dcterms:created>
  <dcterms:modified xsi:type="dcterms:W3CDTF">2013-08-27T15:44:20Z</dcterms:modified>
</cp:coreProperties>
</file>