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1" r:id="rId1"/>
  </p:sldMasterIdLst>
  <p:notesMasterIdLst>
    <p:notesMasterId r:id="rId67"/>
  </p:notesMasterIdLst>
  <p:handoutMasterIdLst>
    <p:handoutMasterId r:id="rId68"/>
  </p:handoutMasterIdLst>
  <p:sldIdLst>
    <p:sldId id="286" r:id="rId2"/>
    <p:sldId id="307" r:id="rId3"/>
    <p:sldId id="322" r:id="rId4"/>
    <p:sldId id="323" r:id="rId5"/>
    <p:sldId id="360" r:id="rId6"/>
    <p:sldId id="361" r:id="rId7"/>
    <p:sldId id="362" r:id="rId8"/>
    <p:sldId id="363" r:id="rId9"/>
    <p:sldId id="364" r:id="rId10"/>
    <p:sldId id="365" r:id="rId11"/>
    <p:sldId id="366" r:id="rId12"/>
    <p:sldId id="367" r:id="rId13"/>
    <p:sldId id="368" r:id="rId14"/>
    <p:sldId id="347" r:id="rId15"/>
    <p:sldId id="346" r:id="rId16"/>
    <p:sldId id="359" r:id="rId17"/>
    <p:sldId id="370" r:id="rId18"/>
    <p:sldId id="398" r:id="rId19"/>
    <p:sldId id="371" r:id="rId20"/>
    <p:sldId id="369" r:id="rId21"/>
    <p:sldId id="344" r:id="rId22"/>
    <p:sldId id="337" r:id="rId23"/>
    <p:sldId id="340" r:id="rId24"/>
    <p:sldId id="341" r:id="rId25"/>
    <p:sldId id="345" r:id="rId26"/>
    <p:sldId id="342" r:id="rId27"/>
    <p:sldId id="378" r:id="rId28"/>
    <p:sldId id="394" r:id="rId29"/>
    <p:sldId id="372" r:id="rId30"/>
    <p:sldId id="382" r:id="rId31"/>
    <p:sldId id="348" r:id="rId32"/>
    <p:sldId id="374" r:id="rId33"/>
    <p:sldId id="395" r:id="rId34"/>
    <p:sldId id="373" r:id="rId35"/>
    <p:sldId id="379" r:id="rId36"/>
    <p:sldId id="376" r:id="rId37"/>
    <p:sldId id="380" r:id="rId38"/>
    <p:sldId id="375" r:id="rId39"/>
    <p:sldId id="381" r:id="rId40"/>
    <p:sldId id="377" r:id="rId41"/>
    <p:sldId id="388" r:id="rId42"/>
    <p:sldId id="397" r:id="rId43"/>
    <p:sldId id="396" r:id="rId44"/>
    <p:sldId id="383" r:id="rId45"/>
    <p:sldId id="419" r:id="rId46"/>
    <p:sldId id="390" r:id="rId47"/>
    <p:sldId id="391" r:id="rId48"/>
    <p:sldId id="392" r:id="rId49"/>
    <p:sldId id="393" r:id="rId50"/>
    <p:sldId id="399" r:id="rId51"/>
    <p:sldId id="401" r:id="rId52"/>
    <p:sldId id="408" r:id="rId53"/>
    <p:sldId id="409" r:id="rId54"/>
    <p:sldId id="402" r:id="rId55"/>
    <p:sldId id="403" r:id="rId56"/>
    <p:sldId id="404" r:id="rId57"/>
    <p:sldId id="407" r:id="rId58"/>
    <p:sldId id="406" r:id="rId59"/>
    <p:sldId id="410" r:id="rId60"/>
    <p:sldId id="411" r:id="rId61"/>
    <p:sldId id="412" r:id="rId62"/>
    <p:sldId id="413" r:id="rId63"/>
    <p:sldId id="414" r:id="rId64"/>
    <p:sldId id="415" r:id="rId65"/>
    <p:sldId id="343" r:id="rId66"/>
  </p:sldIdLst>
  <p:sldSz cx="9144000" cy="6858000" type="screen4x3"/>
  <p:notesSz cx="7029450" cy="93154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57EE3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6" autoAdjust="0"/>
    <p:restoredTop sz="94660" autoAdjust="0"/>
  </p:normalViewPr>
  <p:slideViewPr>
    <p:cSldViewPr>
      <p:cViewPr varScale="1">
        <p:scale>
          <a:sx n="123" d="100"/>
          <a:sy n="123" d="100"/>
        </p:scale>
        <p:origin x="-1168"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2" d="100"/>
        <a:sy n="102" d="100"/>
      </p:scale>
      <p:origin x="0" y="13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1"/>
            <a:ext cx="3046095" cy="465773"/>
          </a:xfrm>
          <a:prstGeom prst="rect">
            <a:avLst/>
          </a:prstGeom>
          <a:noFill/>
          <a:ln w="9525">
            <a:noFill/>
            <a:miter lim="800000"/>
            <a:headEnd/>
            <a:tailEnd/>
          </a:ln>
          <a:effectLst/>
        </p:spPr>
        <p:txBody>
          <a:bodyPr vert="horz" wrap="square" lIns="93392" tIns="46695" rIns="93392" bIns="46695"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sz="quarter" idx="1"/>
          </p:nvPr>
        </p:nvSpPr>
        <p:spPr bwMode="auto">
          <a:xfrm>
            <a:off x="3983356" y="1"/>
            <a:ext cx="3046095" cy="465773"/>
          </a:xfrm>
          <a:prstGeom prst="rect">
            <a:avLst/>
          </a:prstGeom>
          <a:noFill/>
          <a:ln w="9525">
            <a:noFill/>
            <a:miter lim="800000"/>
            <a:headEnd/>
            <a:tailEnd/>
          </a:ln>
          <a:effectLst/>
        </p:spPr>
        <p:txBody>
          <a:bodyPr vert="horz" wrap="square" lIns="93392" tIns="46695" rIns="93392" bIns="46695" numCol="1" anchor="t" anchorCtr="0" compatLnSpc="1">
            <a:prstTxWarp prst="textNoShape">
              <a:avLst/>
            </a:prstTxWarp>
          </a:bodyPr>
          <a:lstStyle>
            <a:lvl1pPr algn="r">
              <a:defRPr sz="1200"/>
            </a:lvl1pPr>
          </a:lstStyle>
          <a:p>
            <a:pPr>
              <a:defRPr/>
            </a:pPr>
            <a:endParaRPr lang="en-US"/>
          </a:p>
        </p:txBody>
      </p:sp>
      <p:sp>
        <p:nvSpPr>
          <p:cNvPr id="20484" name="Rectangle 4"/>
          <p:cNvSpPr>
            <a:spLocks noGrp="1" noChangeArrowheads="1"/>
          </p:cNvSpPr>
          <p:nvPr>
            <p:ph type="ftr" sz="quarter" idx="2"/>
          </p:nvPr>
        </p:nvSpPr>
        <p:spPr bwMode="auto">
          <a:xfrm>
            <a:off x="0" y="8849677"/>
            <a:ext cx="3046095" cy="465773"/>
          </a:xfrm>
          <a:prstGeom prst="rect">
            <a:avLst/>
          </a:prstGeom>
          <a:noFill/>
          <a:ln w="9525">
            <a:noFill/>
            <a:miter lim="800000"/>
            <a:headEnd/>
            <a:tailEnd/>
          </a:ln>
          <a:effectLst/>
        </p:spPr>
        <p:txBody>
          <a:bodyPr vert="horz" wrap="square" lIns="93392" tIns="46695" rIns="93392" bIns="46695" numCol="1" anchor="b" anchorCtr="0" compatLnSpc="1">
            <a:prstTxWarp prst="textNoShape">
              <a:avLst/>
            </a:prstTxWarp>
          </a:bodyPr>
          <a:lstStyle>
            <a:lvl1pPr>
              <a:defRPr sz="1200"/>
            </a:lvl1pPr>
          </a:lstStyle>
          <a:p>
            <a:pPr>
              <a:defRPr/>
            </a:pPr>
            <a:endParaRPr lang="en-US"/>
          </a:p>
        </p:txBody>
      </p:sp>
      <p:sp>
        <p:nvSpPr>
          <p:cNvPr id="20485" name="Rectangle 5"/>
          <p:cNvSpPr>
            <a:spLocks noGrp="1" noChangeArrowheads="1"/>
          </p:cNvSpPr>
          <p:nvPr>
            <p:ph type="sldNum" sz="quarter" idx="3"/>
          </p:nvPr>
        </p:nvSpPr>
        <p:spPr bwMode="auto">
          <a:xfrm>
            <a:off x="3983356" y="8849677"/>
            <a:ext cx="3046095" cy="465773"/>
          </a:xfrm>
          <a:prstGeom prst="rect">
            <a:avLst/>
          </a:prstGeom>
          <a:noFill/>
          <a:ln w="9525">
            <a:noFill/>
            <a:miter lim="800000"/>
            <a:headEnd/>
            <a:tailEnd/>
          </a:ln>
          <a:effectLst/>
        </p:spPr>
        <p:txBody>
          <a:bodyPr vert="horz" wrap="square" lIns="93392" tIns="46695" rIns="93392" bIns="46695" numCol="1" anchor="b" anchorCtr="0" compatLnSpc="1">
            <a:prstTxWarp prst="textNoShape">
              <a:avLst/>
            </a:prstTxWarp>
          </a:bodyPr>
          <a:lstStyle>
            <a:lvl1pPr algn="r">
              <a:defRPr sz="1200"/>
            </a:lvl1pPr>
          </a:lstStyle>
          <a:p>
            <a:pPr>
              <a:defRPr/>
            </a:pPr>
            <a:fld id="{A971B715-5D0B-4FB5-8639-C9211F4532B0}" type="slidenum">
              <a:rPr lang="en-US"/>
              <a:pPr>
                <a:defRPr/>
              </a:pPr>
              <a:t>‹#›</a:t>
            </a:fld>
            <a:endParaRPr lang="en-US"/>
          </a:p>
        </p:txBody>
      </p:sp>
    </p:spTree>
    <p:extLst>
      <p:ext uri="{BB962C8B-B14F-4D97-AF65-F5344CB8AC3E}">
        <p14:creationId xmlns:p14="http://schemas.microsoft.com/office/powerpoint/2010/main" val="40800519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1"/>
            <a:ext cx="3046095" cy="465773"/>
          </a:xfrm>
          <a:prstGeom prst="rect">
            <a:avLst/>
          </a:prstGeom>
          <a:noFill/>
          <a:ln w="9525">
            <a:noFill/>
            <a:miter lim="800000"/>
            <a:headEnd/>
            <a:tailEnd/>
          </a:ln>
          <a:effectLst/>
        </p:spPr>
        <p:txBody>
          <a:bodyPr vert="horz" wrap="square" lIns="93392" tIns="46695" rIns="93392" bIns="46695" numCol="1" anchor="t" anchorCtr="0" compatLnSpc="1">
            <a:prstTxWarp prst="textNoShape">
              <a:avLst/>
            </a:prstTxWarp>
          </a:bodyPr>
          <a:lstStyle>
            <a:lvl1pPr>
              <a:defRPr sz="1200"/>
            </a:lvl1pPr>
          </a:lstStyle>
          <a:p>
            <a:pPr>
              <a:defRPr/>
            </a:pPr>
            <a:endParaRPr lang="en-US"/>
          </a:p>
        </p:txBody>
      </p:sp>
      <p:sp>
        <p:nvSpPr>
          <p:cNvPr id="18435" name="Rectangle 3"/>
          <p:cNvSpPr>
            <a:spLocks noGrp="1" noChangeArrowheads="1"/>
          </p:cNvSpPr>
          <p:nvPr>
            <p:ph type="dt" idx="1"/>
          </p:nvPr>
        </p:nvSpPr>
        <p:spPr bwMode="auto">
          <a:xfrm>
            <a:off x="3983356" y="1"/>
            <a:ext cx="3046095" cy="465773"/>
          </a:xfrm>
          <a:prstGeom prst="rect">
            <a:avLst/>
          </a:prstGeom>
          <a:noFill/>
          <a:ln w="9525">
            <a:noFill/>
            <a:miter lim="800000"/>
            <a:headEnd/>
            <a:tailEnd/>
          </a:ln>
          <a:effectLst/>
        </p:spPr>
        <p:txBody>
          <a:bodyPr vert="horz" wrap="square" lIns="93392" tIns="46695" rIns="93392" bIns="46695"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5863" y="698500"/>
            <a:ext cx="4657725" cy="349408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37261" y="4424840"/>
            <a:ext cx="5154930" cy="4191953"/>
          </a:xfrm>
          <a:prstGeom prst="rect">
            <a:avLst/>
          </a:prstGeom>
          <a:noFill/>
          <a:ln w="9525">
            <a:noFill/>
            <a:miter lim="800000"/>
            <a:headEnd/>
            <a:tailEnd/>
          </a:ln>
          <a:effectLst/>
        </p:spPr>
        <p:txBody>
          <a:bodyPr vert="horz" wrap="square" lIns="93392" tIns="46695" rIns="93392" bIns="466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49677"/>
            <a:ext cx="3046095" cy="465773"/>
          </a:xfrm>
          <a:prstGeom prst="rect">
            <a:avLst/>
          </a:prstGeom>
          <a:noFill/>
          <a:ln w="9525">
            <a:noFill/>
            <a:miter lim="800000"/>
            <a:headEnd/>
            <a:tailEnd/>
          </a:ln>
          <a:effectLst/>
        </p:spPr>
        <p:txBody>
          <a:bodyPr vert="horz" wrap="square" lIns="93392" tIns="46695" rIns="93392" bIns="46695" numCol="1" anchor="b" anchorCtr="0" compatLnSpc="1">
            <a:prstTxWarp prst="textNoShape">
              <a:avLst/>
            </a:prstTxWarp>
          </a:bodyPr>
          <a:lstStyle>
            <a:lvl1pPr>
              <a:defRPr sz="1200"/>
            </a:lvl1pPr>
          </a:lstStyle>
          <a:p>
            <a:pPr>
              <a:defRPr/>
            </a:pPr>
            <a:endParaRPr lang="en-US"/>
          </a:p>
        </p:txBody>
      </p:sp>
      <p:sp>
        <p:nvSpPr>
          <p:cNvPr id="18439" name="Rectangle 7"/>
          <p:cNvSpPr>
            <a:spLocks noGrp="1" noChangeArrowheads="1"/>
          </p:cNvSpPr>
          <p:nvPr>
            <p:ph type="sldNum" sz="quarter" idx="5"/>
          </p:nvPr>
        </p:nvSpPr>
        <p:spPr bwMode="auto">
          <a:xfrm>
            <a:off x="3983356" y="8849677"/>
            <a:ext cx="3046095" cy="465773"/>
          </a:xfrm>
          <a:prstGeom prst="rect">
            <a:avLst/>
          </a:prstGeom>
          <a:noFill/>
          <a:ln w="9525">
            <a:noFill/>
            <a:miter lim="800000"/>
            <a:headEnd/>
            <a:tailEnd/>
          </a:ln>
          <a:effectLst/>
        </p:spPr>
        <p:txBody>
          <a:bodyPr vert="horz" wrap="square" lIns="93392" tIns="46695" rIns="93392" bIns="46695" numCol="1" anchor="b" anchorCtr="0" compatLnSpc="1">
            <a:prstTxWarp prst="textNoShape">
              <a:avLst/>
            </a:prstTxWarp>
          </a:bodyPr>
          <a:lstStyle>
            <a:lvl1pPr algn="r">
              <a:defRPr sz="1200"/>
            </a:lvl1pPr>
          </a:lstStyle>
          <a:p>
            <a:pPr>
              <a:defRPr/>
            </a:pPr>
            <a:fld id="{2DC1C307-0275-410F-B6DB-E7F5197B9261}" type="slidenum">
              <a:rPr lang="en-US"/>
              <a:pPr>
                <a:defRPr/>
              </a:pPr>
              <a:t>‹#›</a:t>
            </a:fld>
            <a:endParaRPr lang="en-US"/>
          </a:p>
        </p:txBody>
      </p:sp>
    </p:spTree>
    <p:extLst>
      <p:ext uri="{BB962C8B-B14F-4D97-AF65-F5344CB8AC3E}">
        <p14:creationId xmlns:p14="http://schemas.microsoft.com/office/powerpoint/2010/main" val="3534128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05CE8-95DC-481C-9B87-F7EE429025D2}" type="slidenum">
              <a:rPr lang="en-US" smtClean="0"/>
              <a:pPr/>
              <a:t>1</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C_select</a:t>
            </a:r>
            <a:r>
              <a:rPr lang="en-US" dirty="0" smtClean="0"/>
              <a:t> is 0 for all immediate instructions, 1 for all computational</a:t>
            </a:r>
            <a:r>
              <a:rPr lang="en-US" baseline="0" dirty="0" smtClean="0"/>
              <a:t> instructions with both operands in registers, and 2 for all link instructions. </a:t>
            </a:r>
            <a:endParaRPr lang="en-US" dirty="0"/>
          </a:p>
        </p:txBody>
      </p:sp>
      <p:sp>
        <p:nvSpPr>
          <p:cNvPr id="4" name="Slide Number Placeholder 3"/>
          <p:cNvSpPr>
            <a:spLocks noGrp="1"/>
          </p:cNvSpPr>
          <p:nvPr>
            <p:ph type="sldNum" sz="quarter" idx="10"/>
          </p:nvPr>
        </p:nvSpPr>
        <p:spPr/>
        <p:txBody>
          <a:bodyPr/>
          <a:lstStyle/>
          <a:p>
            <a:pPr>
              <a:defRPr/>
            </a:pPr>
            <a:fld id="{2DC1C307-0275-410F-B6DB-E7F5197B9261}" type="slidenum">
              <a:rPr lang="en-US" smtClean="0"/>
              <a:pPr>
                <a:defRPr/>
              </a:pPr>
              <a:t>24</a:t>
            </a:fld>
            <a:endParaRPr lang="en-US"/>
          </a:p>
        </p:txBody>
      </p:sp>
    </p:spTree>
    <p:extLst>
      <p:ext uri="{BB962C8B-B14F-4D97-AF65-F5344CB8AC3E}">
        <p14:creationId xmlns:p14="http://schemas.microsoft.com/office/powerpoint/2010/main" val="57740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0" y="1"/>
            <a:ext cx="3046095" cy="465773"/>
          </a:xfrm>
          <a:prstGeom prst="rect">
            <a:avLst/>
          </a:prstGeom>
          <a:ln/>
        </p:spPr>
        <p:txBody>
          <a:bodyPr lIns="93384" tIns="46691" rIns="93384" bIns="46691"/>
          <a:lstStyle/>
          <a:p>
            <a:r>
              <a:rPr lang="en-AU"/>
              <a:t>Morgan Kaufmann Publishers</a:t>
            </a:r>
          </a:p>
        </p:txBody>
      </p:sp>
      <p:sp>
        <p:nvSpPr>
          <p:cNvPr id="5" name="Rectangle 3"/>
          <p:cNvSpPr>
            <a:spLocks noGrp="1" noChangeArrowheads="1"/>
          </p:cNvSpPr>
          <p:nvPr>
            <p:ph type="dt" idx="1"/>
          </p:nvPr>
        </p:nvSpPr>
        <p:spPr>
          <a:xfrm>
            <a:off x="3981729" y="1"/>
            <a:ext cx="3046095" cy="465773"/>
          </a:xfrm>
          <a:prstGeom prst="rect">
            <a:avLst/>
          </a:prstGeom>
          <a:ln/>
        </p:spPr>
        <p:txBody>
          <a:bodyPr lIns="93384" tIns="46691" rIns="93384" bIns="46691"/>
          <a:lstStyle/>
          <a:p>
            <a:fld id="{2CD03386-FF6D-46A4-8ABE-FFE555F2B5C0}" type="datetime3">
              <a:rPr lang="en-AU"/>
              <a:pPr/>
              <a:t>27 August 2013</a:t>
            </a:fld>
            <a:endParaRPr lang="en-AU"/>
          </a:p>
        </p:txBody>
      </p:sp>
      <p:sp>
        <p:nvSpPr>
          <p:cNvPr id="6" name="Rectangle 6"/>
          <p:cNvSpPr>
            <a:spLocks noGrp="1" noChangeArrowheads="1"/>
          </p:cNvSpPr>
          <p:nvPr>
            <p:ph type="ftr" sz="quarter" idx="4"/>
          </p:nvPr>
        </p:nvSpPr>
        <p:spPr>
          <a:xfrm>
            <a:off x="0" y="8848060"/>
            <a:ext cx="3046095" cy="465773"/>
          </a:xfrm>
          <a:prstGeom prst="rect">
            <a:avLst/>
          </a:prstGeom>
          <a:ln/>
        </p:spPr>
        <p:txBody>
          <a:bodyPr lIns="93384" tIns="46691" rIns="93384" bIns="46691"/>
          <a:lstStyle/>
          <a:p>
            <a:r>
              <a:rPr lang="en-AU"/>
              <a:t>Chapter 4 — The Processor</a:t>
            </a:r>
          </a:p>
        </p:txBody>
      </p:sp>
      <p:sp>
        <p:nvSpPr>
          <p:cNvPr id="7" name="Rectangle 7"/>
          <p:cNvSpPr>
            <a:spLocks noGrp="1" noChangeArrowheads="1"/>
          </p:cNvSpPr>
          <p:nvPr>
            <p:ph type="sldNum" sz="quarter" idx="5"/>
          </p:nvPr>
        </p:nvSpPr>
        <p:spPr>
          <a:ln/>
        </p:spPr>
        <p:txBody>
          <a:bodyPr/>
          <a:lstStyle/>
          <a:p>
            <a:fld id="{3CD2704F-2FFC-45E7-9E29-79F015E07C17}" type="slidenum">
              <a:rPr lang="en-AU"/>
              <a:pPr/>
              <a:t>31</a:t>
            </a:fld>
            <a:endParaRPr lang="en-AU"/>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0170C5-DDE7-4AE5-80E8-9B3378CF0E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2B0A104-1CBA-47DD-8C3E-57E61629C9F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87F03E-4105-4E1D-B5F9-E249E5F2AD8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E2BDE4-BF5C-4859-BBC8-7B2AEED203C2}"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688D99-5C0C-4E82-B3A5-BE45B5D26AA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4DAC355-249A-485B-BFA3-3E4224A5D3C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0549B1F-AF97-4D52-A02B-427AFD2D156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57CC44-C092-41E8-A092-604E81FF02E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pPr>
              <a:defRPr/>
            </a:pPr>
            <a:fld id="{63E5E76F-4251-45D3-8B3C-B563A8509355}"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1"/>
            <a:ext cx="9143999" cy="13716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7" y="6477000"/>
            <a:ext cx="4827003" cy="22860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7696200"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A4C417F4-B224-4D2A-8947-F1991C3E045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 Id="rId3" Type="http://schemas.openxmlformats.org/officeDocument/2006/relationships/image" Target="../media/image1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762000"/>
            <a:ext cx="7772400" cy="990600"/>
          </a:xfrm>
        </p:spPr>
        <p:txBody>
          <a:bodyPr>
            <a:normAutofit fontScale="90000"/>
          </a:bodyPr>
          <a:lstStyle/>
          <a:p>
            <a:r>
              <a:rPr lang="en-US" dirty="0" smtClean="0"/>
              <a:t>CSCE 230, </a:t>
            </a:r>
            <a:r>
              <a:rPr lang="en-US" dirty="0" smtClean="0"/>
              <a:t>Fall </a:t>
            </a:r>
            <a:r>
              <a:rPr lang="en-US" dirty="0" smtClean="0"/>
              <a:t>2013</a:t>
            </a:r>
            <a:br>
              <a:rPr lang="en-US" dirty="0" smtClean="0"/>
            </a:br>
            <a:r>
              <a:rPr lang="en-US" dirty="0" smtClean="0">
                <a:solidFill>
                  <a:schemeClr val="tx1"/>
                </a:solidFill>
                <a:latin typeface="Calibri" charset="0"/>
              </a:rPr>
              <a:t>Chapter 5: Basic Processing Unit</a:t>
            </a:r>
            <a:br>
              <a:rPr lang="en-US" dirty="0" smtClean="0">
                <a:solidFill>
                  <a:schemeClr val="tx1"/>
                </a:solidFill>
                <a:latin typeface="Calibri" charset="0"/>
              </a:rPr>
            </a:br>
            <a:r>
              <a:rPr lang="en-US" dirty="0" smtClean="0">
                <a:solidFill>
                  <a:schemeClr val="tx1"/>
                </a:solidFill>
                <a:latin typeface="Calibri" charset="0"/>
              </a:rPr>
              <a:t>Part 2: Control Unit</a:t>
            </a:r>
            <a:r>
              <a:rPr lang="en-US" dirty="0">
                <a:solidFill>
                  <a:schemeClr val="tx1"/>
                </a:solidFill>
                <a:latin typeface="Calibri" charset="0"/>
              </a:rPr>
              <a:t/>
            </a:r>
            <a:br>
              <a:rPr lang="en-US" dirty="0">
                <a:solidFill>
                  <a:schemeClr val="tx1"/>
                </a:solidFill>
                <a:latin typeface="Calibri" charset="0"/>
              </a:rPr>
            </a:br>
            <a:endParaRPr lang="en-US" dirty="0" smtClean="0"/>
          </a:p>
        </p:txBody>
      </p:sp>
      <p:sp>
        <p:nvSpPr>
          <p:cNvPr id="3075" name="Rectangle 3"/>
          <p:cNvSpPr>
            <a:spLocks noGrp="1" noChangeArrowheads="1"/>
          </p:cNvSpPr>
          <p:nvPr>
            <p:ph type="subTitle" idx="1"/>
          </p:nvPr>
        </p:nvSpPr>
        <p:spPr>
          <a:xfrm>
            <a:off x="1219200" y="3886200"/>
            <a:ext cx="6400800" cy="1016000"/>
          </a:xfrm>
        </p:spPr>
        <p:txBody>
          <a:bodyPr/>
          <a:lstStyle/>
          <a:p>
            <a:pPr eaLnBrk="1" hangingPunct="1"/>
            <a:r>
              <a:rPr lang="en-US" dirty="0" smtClean="0"/>
              <a:t>Mehmet Can </a:t>
            </a:r>
            <a:r>
              <a:rPr lang="en-US" dirty="0" err="1" smtClean="0"/>
              <a:t>Vuran</a:t>
            </a:r>
            <a:r>
              <a:rPr lang="en-US" dirty="0" smtClean="0"/>
              <a:t>, Instructor</a:t>
            </a:r>
          </a:p>
          <a:p>
            <a:pPr eaLnBrk="1" hangingPunct="1"/>
            <a:r>
              <a:rPr lang="en-US" dirty="0" smtClean="0"/>
              <a:t>      University of Nebraska-Lincoln</a:t>
            </a:r>
          </a:p>
          <a:p>
            <a:pPr eaLnBrk="1" hangingPunct="1"/>
            <a:endParaRPr lang="en-US" dirty="0" smtClean="0"/>
          </a:p>
        </p:txBody>
      </p:sp>
      <p:pic>
        <p:nvPicPr>
          <p:cNvPr id="3076" name="Picture 12"/>
          <p:cNvPicPr>
            <a:picLocks noChangeAspect="1" noChangeArrowheads="1"/>
          </p:cNvPicPr>
          <p:nvPr/>
        </p:nvPicPr>
        <p:blipFill>
          <a:blip r:embed="rId3"/>
          <a:srcRect/>
          <a:stretch>
            <a:fillRect/>
          </a:stretch>
        </p:blipFill>
        <p:spPr bwMode="auto">
          <a:xfrm>
            <a:off x="1209708" y="4343400"/>
            <a:ext cx="314292" cy="314292"/>
          </a:xfrm>
          <a:prstGeom prst="rect">
            <a:avLst/>
          </a:prstGeom>
          <a:noFill/>
          <a:ln w="9525">
            <a:noFill/>
            <a:miter lim="800000"/>
            <a:headEnd/>
            <a:tailEnd/>
          </a:ln>
        </p:spPr>
      </p:pic>
      <p:sp>
        <p:nvSpPr>
          <p:cNvPr id="2" name="TextBox 1"/>
          <p:cNvSpPr txBox="1"/>
          <p:nvPr/>
        </p:nvSpPr>
        <p:spPr>
          <a:xfrm>
            <a:off x="381000" y="4648200"/>
            <a:ext cx="8507457" cy="369332"/>
          </a:xfrm>
          <a:prstGeom prst="rect">
            <a:avLst/>
          </a:prstGeom>
          <a:noFill/>
        </p:spPr>
        <p:txBody>
          <a:bodyPr wrap="none" rtlCol="0">
            <a:spAutoFit/>
          </a:bodyPr>
          <a:lstStyle/>
          <a:p>
            <a:r>
              <a:rPr lang="en-US" sz="1800" dirty="0" smtClean="0"/>
              <a:t>Acknowledgement: Overheads adapted from those provided by the authors of the textbook</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10</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369332"/>
          </a:xfrm>
          <a:prstGeom prst="rect">
            <a:avLst/>
          </a:prstGeom>
          <a:solidFill>
            <a:schemeClr val="tx1"/>
          </a:solidFill>
        </p:spPr>
        <p:txBody>
          <a:bodyPr wrap="square" rtlCol="0">
            <a:spAutoFit/>
          </a:bodyPr>
          <a:lstStyle/>
          <a:p>
            <a:pPr algn="ctr"/>
            <a:r>
              <a:rPr lang="en-US" sz="1800" dirty="0" smtClean="0">
                <a:solidFill>
                  <a:srgbClr val="FFC000"/>
                </a:solidFill>
              </a:rPr>
              <a:t>Stages 2-5: Store Inst.</a:t>
            </a:r>
            <a:endParaRPr lang="en-US" sz="1800" dirty="0">
              <a:solidFill>
                <a:srgbClr val="FFC000"/>
              </a:solidFill>
            </a:endParaRPr>
          </a:p>
        </p:txBody>
      </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6542" b="34983"/>
          <a:stretch/>
        </p:blipFill>
        <p:spPr bwMode="auto">
          <a:xfrm>
            <a:off x="3796506" y="6172200"/>
            <a:ext cx="3594894" cy="7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914401" y="2738664"/>
            <a:ext cx="609600"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2" name="Rectangle 21"/>
          <p:cNvSpPr/>
          <p:nvPr/>
        </p:nvSpPr>
        <p:spPr>
          <a:xfrm>
            <a:off x="0" y="565375"/>
            <a:ext cx="3505200" cy="6140225"/>
          </a:xfrm>
          <a:prstGeom prst="rect">
            <a:avLst/>
          </a:prstGeom>
          <a:ln w="28575" cmpd="sng">
            <a:solidFill>
              <a:srgbClr val="00B0F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130206" y="3810000"/>
            <a:ext cx="707994" cy="4572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4" name="Oval 23"/>
          <p:cNvSpPr/>
          <p:nvPr/>
        </p:nvSpPr>
        <p:spPr>
          <a:xfrm>
            <a:off x="5715000" y="4724400"/>
            <a:ext cx="609600" cy="3048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9" name="Content Placeholder 8"/>
          <p:cNvSpPr txBox="1">
            <a:spLocks/>
          </p:cNvSpPr>
          <p:nvPr/>
        </p:nvSpPr>
        <p:spPr>
          <a:xfrm>
            <a:off x="7162800" y="304510"/>
            <a:ext cx="1981200" cy="546410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600" dirty="0" smtClean="0"/>
              <a:t>Stage 2:</a:t>
            </a:r>
          </a:p>
          <a:p>
            <a:pPr marL="411480" lvl="1" indent="0">
              <a:buNone/>
            </a:pPr>
            <a:r>
              <a:rPr lang="en-US" sz="1200" dirty="0" smtClean="0"/>
              <a:t>RA = </a:t>
            </a:r>
            <a:r>
              <a:rPr lang="en-US" sz="1200" dirty="0" err="1" smtClean="0"/>
              <a:t>RegFile</a:t>
            </a:r>
            <a:r>
              <a:rPr lang="en-US" sz="1200" dirty="0" smtClean="0"/>
              <a:t>[</a:t>
            </a:r>
            <a:r>
              <a:rPr lang="en-US" sz="1200" dirty="0" err="1" smtClean="0"/>
              <a:t>AddressA</a:t>
            </a:r>
            <a:r>
              <a:rPr lang="en-US" sz="1200" dirty="0" smtClean="0"/>
              <a:t>],</a:t>
            </a:r>
          </a:p>
          <a:p>
            <a:pPr marL="411480" lvl="1" indent="0">
              <a:buNone/>
            </a:pPr>
            <a:r>
              <a:rPr lang="en-US" sz="1200" dirty="0" smtClean="0"/>
              <a:t>RB </a:t>
            </a:r>
            <a:r>
              <a:rPr lang="en-US" sz="1200" dirty="0"/>
              <a:t>= </a:t>
            </a:r>
            <a:r>
              <a:rPr lang="en-US" sz="1200" dirty="0" err="1"/>
              <a:t>RegFile</a:t>
            </a:r>
            <a:r>
              <a:rPr lang="en-US" sz="1200" dirty="0"/>
              <a:t>[</a:t>
            </a:r>
            <a:r>
              <a:rPr lang="en-US" sz="1200" dirty="0" err="1" smtClean="0"/>
              <a:t>AddressB</a:t>
            </a:r>
            <a:r>
              <a:rPr lang="en-US" sz="1200" dirty="0" smtClean="0"/>
              <a:t>]</a:t>
            </a:r>
          </a:p>
          <a:p>
            <a:pPr marL="118872" indent="0">
              <a:buNone/>
            </a:pPr>
            <a:r>
              <a:rPr lang="en-US" sz="1600" dirty="0" smtClean="0"/>
              <a:t>Stage 3:</a:t>
            </a:r>
          </a:p>
          <a:p>
            <a:pPr marL="411480" lvl="1" indent="0">
              <a:buNone/>
            </a:pPr>
            <a:r>
              <a:rPr lang="en-US" sz="1200" dirty="0" smtClean="0"/>
              <a:t>RZ = [RA] op Immediate</a:t>
            </a:r>
          </a:p>
          <a:p>
            <a:pPr marL="411480" lvl="1" indent="0">
              <a:buNone/>
            </a:pPr>
            <a:r>
              <a:rPr lang="en-US" sz="1200" dirty="0" smtClean="0"/>
              <a:t>RM = [RB]</a:t>
            </a:r>
          </a:p>
          <a:p>
            <a:pPr marL="118872" indent="0">
              <a:buNone/>
            </a:pPr>
            <a:r>
              <a:rPr lang="en-US" sz="1600" dirty="0" err="1" smtClean="0">
                <a:solidFill>
                  <a:srgbClr val="3366FF"/>
                </a:solidFill>
              </a:rPr>
              <a:t>B_select</a:t>
            </a:r>
            <a:r>
              <a:rPr lang="en-US" sz="1600" dirty="0" smtClean="0">
                <a:solidFill>
                  <a:srgbClr val="3366FF"/>
                </a:solidFill>
              </a:rPr>
              <a:t> = 1,</a:t>
            </a:r>
          </a:p>
          <a:p>
            <a:pPr marL="118872" indent="0">
              <a:buNone/>
            </a:pPr>
            <a:r>
              <a:rPr lang="en-US" sz="1600" dirty="0" err="1" smtClean="0">
                <a:solidFill>
                  <a:srgbClr val="3366FF"/>
                </a:solidFill>
              </a:rPr>
              <a:t>ALU_op</a:t>
            </a:r>
            <a:r>
              <a:rPr lang="en-US" sz="1600" dirty="0" smtClean="0">
                <a:solidFill>
                  <a:srgbClr val="3366FF"/>
                </a:solidFill>
              </a:rPr>
              <a:t> = Add</a:t>
            </a:r>
          </a:p>
          <a:p>
            <a:pPr marL="118872" indent="0">
              <a:buNone/>
            </a:pPr>
            <a:r>
              <a:rPr lang="en-US" sz="1600" dirty="0" smtClean="0">
                <a:solidFill>
                  <a:srgbClr val="000000"/>
                </a:solidFill>
              </a:rPr>
              <a:t>Stage 4: </a:t>
            </a:r>
          </a:p>
          <a:p>
            <a:pPr marL="411480" lvl="1" indent="0">
              <a:buNone/>
            </a:pPr>
            <a:r>
              <a:rPr lang="en-US" sz="1200" dirty="0" smtClean="0">
                <a:solidFill>
                  <a:srgbClr val="000000"/>
                </a:solidFill>
              </a:rPr>
              <a:t>Memory address = [RZ]</a:t>
            </a:r>
          </a:p>
          <a:p>
            <a:pPr marL="411480" lvl="1" indent="0">
              <a:buNone/>
            </a:pPr>
            <a:r>
              <a:rPr lang="en-US" sz="1200" dirty="0" smtClean="0">
                <a:solidFill>
                  <a:srgbClr val="000000"/>
                </a:solidFill>
              </a:rPr>
              <a:t>Memory data = [RM]</a:t>
            </a:r>
          </a:p>
          <a:p>
            <a:pPr marL="118872" indent="0">
              <a:buNone/>
            </a:pPr>
            <a:r>
              <a:rPr lang="en-US" sz="1600" dirty="0" err="1" smtClean="0">
                <a:solidFill>
                  <a:srgbClr val="3366FF"/>
                </a:solidFill>
              </a:rPr>
              <a:t>MA_select</a:t>
            </a:r>
            <a:r>
              <a:rPr lang="en-US" sz="1600" dirty="0" smtClean="0">
                <a:solidFill>
                  <a:srgbClr val="3366FF"/>
                </a:solidFill>
              </a:rPr>
              <a:t> = 0</a:t>
            </a:r>
          </a:p>
          <a:p>
            <a:pPr marL="118872" indent="0">
              <a:buNone/>
            </a:pPr>
            <a:r>
              <a:rPr lang="en-US" sz="1600" dirty="0" err="1" smtClean="0">
                <a:solidFill>
                  <a:srgbClr val="3366FF"/>
                </a:solidFill>
              </a:rPr>
              <a:t>MEM_write</a:t>
            </a:r>
            <a:endParaRPr lang="en-US" sz="1600" dirty="0" smtClean="0">
              <a:solidFill>
                <a:srgbClr val="3366FF"/>
              </a:solidFill>
            </a:endParaRPr>
          </a:p>
          <a:p>
            <a:pPr marL="118872" lvl="1" indent="0">
              <a:spcBef>
                <a:spcPts val="0"/>
              </a:spcBef>
              <a:buClr>
                <a:schemeClr val="accent1"/>
              </a:buClr>
              <a:buSzPct val="80000"/>
              <a:buNone/>
            </a:pPr>
            <a:r>
              <a:rPr lang="en-US" sz="1200" dirty="0">
                <a:solidFill>
                  <a:srgbClr val="000000"/>
                </a:solidFill>
              </a:rPr>
              <a:t> </a:t>
            </a:r>
            <a:r>
              <a:rPr lang="en-US" sz="1200" dirty="0" smtClean="0">
                <a:solidFill>
                  <a:srgbClr val="000000"/>
                </a:solidFill>
              </a:rPr>
              <a:t>    while(!MFC)</a:t>
            </a:r>
          </a:p>
          <a:p>
            <a:pPr marL="118872" lvl="1" indent="0">
              <a:spcBef>
                <a:spcPts val="0"/>
              </a:spcBef>
              <a:buClr>
                <a:schemeClr val="accent1"/>
              </a:buClr>
              <a:buSzPct val="80000"/>
              <a:buNone/>
            </a:pPr>
            <a:r>
              <a:rPr lang="en-US" sz="1600" dirty="0" smtClean="0">
                <a:solidFill>
                  <a:srgbClr val="3366FF"/>
                </a:solidFill>
              </a:rPr>
              <a:t>Wait for MFC</a:t>
            </a:r>
          </a:p>
          <a:p>
            <a:pPr marL="118872" indent="0">
              <a:buNone/>
            </a:pPr>
            <a:r>
              <a:rPr lang="en-US" sz="1600" dirty="0" smtClean="0">
                <a:solidFill>
                  <a:srgbClr val="000000"/>
                </a:solidFill>
              </a:rPr>
              <a:t>Stage 5: Idle</a:t>
            </a:r>
          </a:p>
          <a:p>
            <a:pPr marL="411480" lvl="1" indent="0">
              <a:buNone/>
            </a:pPr>
            <a:endParaRPr lang="en-US" sz="1200" dirty="0"/>
          </a:p>
        </p:txBody>
      </p:sp>
    </p:spTree>
    <p:extLst>
      <p:ext uri="{BB962C8B-B14F-4D97-AF65-F5344CB8AC3E}">
        <p14:creationId xmlns:p14="http://schemas.microsoft.com/office/powerpoint/2010/main" val="4053654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11</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369332"/>
          </a:xfrm>
          <a:prstGeom prst="rect">
            <a:avLst/>
          </a:prstGeom>
          <a:solidFill>
            <a:schemeClr val="tx1"/>
          </a:solidFill>
        </p:spPr>
        <p:txBody>
          <a:bodyPr wrap="square" rtlCol="0">
            <a:spAutoFit/>
          </a:bodyPr>
          <a:lstStyle/>
          <a:p>
            <a:pPr algn="ctr"/>
            <a:r>
              <a:rPr lang="en-US" sz="1800" dirty="0" smtClean="0">
                <a:solidFill>
                  <a:srgbClr val="FFC000"/>
                </a:solidFill>
              </a:rPr>
              <a:t>Stages 2-5: Call Inst.</a:t>
            </a:r>
            <a:endParaRPr lang="en-US" sz="1800" dirty="0">
              <a:solidFill>
                <a:srgbClr val="FFC000"/>
              </a:solidFill>
            </a:endParaRPr>
          </a:p>
        </p:txBody>
      </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456" b="921"/>
          <a:stretch/>
        </p:blipFill>
        <p:spPr bwMode="auto">
          <a:xfrm>
            <a:off x="2438400" y="6169069"/>
            <a:ext cx="3594894" cy="68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a:off x="3352800" y="3635487"/>
            <a:ext cx="1444978"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2" name="Rectangle 21"/>
          <p:cNvSpPr/>
          <p:nvPr/>
        </p:nvSpPr>
        <p:spPr>
          <a:xfrm>
            <a:off x="0" y="565375"/>
            <a:ext cx="3505200" cy="6140225"/>
          </a:xfrm>
          <a:prstGeom prst="rect">
            <a:avLst/>
          </a:prstGeom>
          <a:ln w="28575" cmpd="sng">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5943600" y="260575"/>
            <a:ext cx="838199" cy="68804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4" name="Oval 23"/>
          <p:cNvSpPr/>
          <p:nvPr/>
        </p:nvSpPr>
        <p:spPr>
          <a:xfrm>
            <a:off x="3531451" y="1862055"/>
            <a:ext cx="888149" cy="5001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0" name="Content Placeholder 8"/>
          <p:cNvSpPr txBox="1">
            <a:spLocks/>
          </p:cNvSpPr>
          <p:nvPr/>
        </p:nvSpPr>
        <p:spPr>
          <a:xfrm>
            <a:off x="7079456" y="152400"/>
            <a:ext cx="2064544" cy="601980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400" dirty="0" smtClean="0"/>
              <a:t>Assume the </a:t>
            </a:r>
            <a:r>
              <a:rPr lang="en-US" sz="1400" i="1" dirty="0" smtClean="0">
                <a:solidFill>
                  <a:srgbClr val="FF0000"/>
                </a:solidFill>
              </a:rPr>
              <a:t>Immediate </a:t>
            </a:r>
            <a:r>
              <a:rPr lang="en-US" sz="1400" dirty="0" smtClean="0">
                <a:solidFill>
                  <a:srgbClr val="FF0000"/>
                </a:solidFill>
              </a:rPr>
              <a:t>block</a:t>
            </a:r>
            <a:r>
              <a:rPr lang="en-US" sz="1400" dirty="0" smtClean="0"/>
              <a:t> extends the 26-bit immediate value in the instruction to 32-bits </a:t>
            </a:r>
            <a:r>
              <a:rPr lang="en-US" sz="1400" i="1" dirty="0" smtClean="0"/>
              <a:t>Immediate Value </a:t>
            </a:r>
            <a:r>
              <a:rPr lang="en-US" sz="1400" dirty="0" smtClean="0"/>
              <a:t>(address of the called routine).</a:t>
            </a:r>
          </a:p>
          <a:p>
            <a:pPr marL="118872" indent="0">
              <a:buNone/>
            </a:pPr>
            <a:endParaRPr lang="en-US" sz="1400" dirty="0" smtClean="0"/>
          </a:p>
          <a:p>
            <a:pPr marL="118872" indent="0">
              <a:buNone/>
            </a:pPr>
            <a:r>
              <a:rPr lang="en-US" sz="1400" dirty="0" smtClean="0"/>
              <a:t>If </a:t>
            </a:r>
            <a:r>
              <a:rPr lang="en-US" sz="1400" i="1" dirty="0" smtClean="0"/>
              <a:t>Fetch </a:t>
            </a:r>
            <a:r>
              <a:rPr lang="en-US" sz="1400" dirty="0" smtClean="0"/>
              <a:t>and </a:t>
            </a:r>
            <a:r>
              <a:rPr lang="en-US" sz="1400" i="1" dirty="0" smtClean="0"/>
              <a:t>Decode </a:t>
            </a:r>
            <a:r>
              <a:rPr lang="en-US" sz="1400" dirty="0" smtClean="0"/>
              <a:t>stages remain unchanged, we must do the following operations in the remaining stages:</a:t>
            </a:r>
          </a:p>
          <a:p>
            <a:pPr marL="461772" indent="-342900">
              <a:buFont typeface="+mj-lt"/>
              <a:buAutoNum type="arabicPeriod"/>
            </a:pPr>
            <a:r>
              <a:rPr lang="en-US" sz="1400" dirty="0" smtClean="0"/>
              <a:t>PC-Temp = PC, </a:t>
            </a:r>
          </a:p>
          <a:p>
            <a:pPr marL="461772" indent="-342900">
              <a:buFont typeface="+mj-lt"/>
              <a:buAutoNum type="arabicPeriod"/>
            </a:pPr>
            <a:r>
              <a:rPr lang="en-US" sz="1400" dirty="0" smtClean="0"/>
              <a:t>PC = </a:t>
            </a:r>
            <a:r>
              <a:rPr lang="en-US" sz="1400" i="1" dirty="0" smtClean="0"/>
              <a:t>Immediate Value</a:t>
            </a:r>
          </a:p>
          <a:p>
            <a:pPr marL="461772" indent="-342900">
              <a:buFont typeface="+mj-lt"/>
              <a:buAutoNum type="arabicPeriod"/>
            </a:pPr>
            <a:r>
              <a:rPr lang="en-US" sz="1400" dirty="0" smtClean="0"/>
              <a:t>Link-</a:t>
            </a:r>
            <a:r>
              <a:rPr lang="en-US" sz="1400" dirty="0" err="1" smtClean="0"/>
              <a:t>Reg</a:t>
            </a:r>
            <a:r>
              <a:rPr lang="en-US" sz="1400" dirty="0" smtClean="0"/>
              <a:t> = PC-Temp</a:t>
            </a:r>
          </a:p>
          <a:p>
            <a:pPr marL="461772" indent="-342900">
              <a:buFont typeface="+mj-lt"/>
              <a:buAutoNum type="arabicPeriod"/>
            </a:pPr>
            <a:endParaRPr lang="en-US" sz="1400" dirty="0"/>
          </a:p>
          <a:p>
            <a:pPr marL="118872" indent="0">
              <a:buNone/>
            </a:pPr>
            <a:r>
              <a:rPr lang="en-US" sz="1400" dirty="0" smtClean="0"/>
              <a:t>We will discuss why these operations cannot be completed in the given datapath and consider solutions to the problem.</a:t>
            </a:r>
          </a:p>
          <a:p>
            <a:endParaRPr lang="en-US" sz="1400" dirty="0" smtClean="0"/>
          </a:p>
          <a:p>
            <a:pPr marL="118872" indent="0">
              <a:buNone/>
            </a:pPr>
            <a:endParaRPr lang="en-US" sz="1400" dirty="0"/>
          </a:p>
          <a:p>
            <a:pPr marL="118872" indent="0">
              <a:buNone/>
            </a:pPr>
            <a:endParaRPr lang="en-US" sz="1400" dirty="0" smtClean="0"/>
          </a:p>
        </p:txBody>
      </p:sp>
      <p:sp>
        <p:nvSpPr>
          <p:cNvPr id="25" name="Oval 24"/>
          <p:cNvSpPr/>
          <p:nvPr/>
        </p:nvSpPr>
        <p:spPr>
          <a:xfrm>
            <a:off x="107312" y="5181600"/>
            <a:ext cx="2635888" cy="11430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6" name="Oval 25"/>
          <p:cNvSpPr/>
          <p:nvPr/>
        </p:nvSpPr>
        <p:spPr>
          <a:xfrm>
            <a:off x="2057399" y="948621"/>
            <a:ext cx="1016429" cy="913434"/>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7" name="TextBox 26"/>
          <p:cNvSpPr txBox="1"/>
          <p:nvPr/>
        </p:nvSpPr>
        <p:spPr>
          <a:xfrm>
            <a:off x="878842" y="4643735"/>
            <a:ext cx="5064758" cy="461665"/>
          </a:xfrm>
          <a:prstGeom prst="rect">
            <a:avLst/>
          </a:prstGeom>
          <a:solidFill>
            <a:srgbClr val="002060"/>
          </a:solidFill>
          <a:ln w="28575">
            <a:solidFill>
              <a:srgbClr val="00B050"/>
            </a:solidFill>
          </a:ln>
        </p:spPr>
        <p:txBody>
          <a:bodyPr wrap="none" rtlCol="0">
            <a:spAutoFit/>
          </a:bodyPr>
          <a:lstStyle/>
          <a:p>
            <a:r>
              <a:rPr lang="en-US" dirty="0" smtClean="0">
                <a:solidFill>
                  <a:schemeClr val="bg1"/>
                </a:solidFill>
              </a:rPr>
              <a:t>Must change datapath for absolute calls</a:t>
            </a:r>
            <a:endParaRPr lang="en-US" dirty="0">
              <a:solidFill>
                <a:schemeClr val="bg1"/>
              </a:solidFill>
            </a:endParaRPr>
          </a:p>
        </p:txBody>
      </p:sp>
    </p:spTree>
    <p:extLst>
      <p:ext uri="{BB962C8B-B14F-4D97-AF65-F5344CB8AC3E}">
        <p14:creationId xmlns:p14="http://schemas.microsoft.com/office/powerpoint/2010/main" val="3785125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12</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646331"/>
          </a:xfrm>
          <a:prstGeom prst="rect">
            <a:avLst/>
          </a:prstGeom>
          <a:solidFill>
            <a:schemeClr val="tx1"/>
          </a:solidFill>
        </p:spPr>
        <p:txBody>
          <a:bodyPr wrap="square" rtlCol="0">
            <a:spAutoFit/>
          </a:bodyPr>
          <a:lstStyle/>
          <a:p>
            <a:pPr algn="ctr"/>
            <a:r>
              <a:rPr lang="en-US" sz="1800" dirty="0" smtClean="0">
                <a:solidFill>
                  <a:srgbClr val="FFC000"/>
                </a:solidFill>
              </a:rPr>
              <a:t>Stages 2-5: Call Inst.</a:t>
            </a:r>
          </a:p>
          <a:p>
            <a:pPr algn="ctr"/>
            <a:r>
              <a:rPr lang="en-US" sz="1800" dirty="0" smtClean="0">
                <a:solidFill>
                  <a:srgbClr val="FFC000"/>
                </a:solidFill>
              </a:rPr>
              <a:t>Solution 1</a:t>
            </a:r>
            <a:endParaRPr lang="en-US" sz="1800" dirty="0">
              <a:solidFill>
                <a:srgbClr val="FFC000"/>
              </a:solidFill>
            </a:endParaRPr>
          </a:p>
        </p:txBody>
      </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456" b="921"/>
          <a:stretch/>
        </p:blipFill>
        <p:spPr bwMode="auto">
          <a:xfrm>
            <a:off x="2438400" y="6169069"/>
            <a:ext cx="3594894" cy="68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565375"/>
            <a:ext cx="3505200" cy="6140225"/>
          </a:xfrm>
          <a:prstGeom prst="rect">
            <a:avLst/>
          </a:prstGeom>
          <a:ln w="28575" cmpd="sng">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4471011" y="304800"/>
            <a:ext cx="838199" cy="68804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8" name="Content Placeholder 8"/>
          <p:cNvSpPr txBox="1">
            <a:spLocks/>
          </p:cNvSpPr>
          <p:nvPr/>
        </p:nvSpPr>
        <p:spPr>
          <a:xfrm>
            <a:off x="7010400" y="304800"/>
            <a:ext cx="2133600" cy="586740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61772" indent="-342900">
              <a:buFont typeface="+mj-lt"/>
              <a:buAutoNum type="arabicPeriod"/>
            </a:pPr>
            <a:r>
              <a:rPr lang="en-US" sz="1400" dirty="0" smtClean="0"/>
              <a:t>Fetch</a:t>
            </a:r>
          </a:p>
          <a:p>
            <a:pPr marL="461772" indent="-342900">
              <a:buFont typeface="+mj-lt"/>
              <a:buAutoNum type="arabicPeriod"/>
            </a:pPr>
            <a:r>
              <a:rPr lang="en-US" sz="1400" dirty="0" smtClean="0"/>
              <a:t>Decode</a:t>
            </a:r>
          </a:p>
          <a:p>
            <a:pPr marL="461772" indent="-342900">
              <a:buFont typeface="+mj-lt"/>
              <a:buAutoNum type="arabicPeriod"/>
            </a:pPr>
            <a:r>
              <a:rPr lang="en-US" sz="1400" dirty="0" smtClean="0"/>
              <a:t>PC-Temp=PC,</a:t>
            </a:r>
          </a:p>
          <a:p>
            <a:pPr marL="118872" indent="0">
              <a:buNone/>
            </a:pPr>
            <a:r>
              <a:rPr lang="en-US" sz="1400" dirty="0" smtClean="0"/>
              <a:t>       PC=Immediate value</a:t>
            </a:r>
          </a:p>
          <a:p>
            <a:pPr marL="461772" indent="-342900">
              <a:buFont typeface="+mj-lt"/>
              <a:buAutoNum type="arabicPeriod" startAt="4"/>
            </a:pPr>
            <a:r>
              <a:rPr lang="en-US" sz="1400" dirty="0" smtClean="0"/>
              <a:t>RY=PC-Temp</a:t>
            </a:r>
          </a:p>
          <a:p>
            <a:pPr marL="461772" indent="-342900">
              <a:buFont typeface="+mj-lt"/>
              <a:buAutoNum type="arabicPeriod" startAt="4"/>
            </a:pPr>
            <a:r>
              <a:rPr lang="en-US" sz="1400" dirty="0" smtClean="0"/>
              <a:t>Register-LINK=RY</a:t>
            </a:r>
          </a:p>
          <a:p>
            <a:pPr marL="118872" indent="0">
              <a:buNone/>
            </a:pPr>
            <a:endParaRPr lang="en-US" sz="1400" dirty="0"/>
          </a:p>
          <a:p>
            <a:pPr marL="118872" indent="0">
              <a:buNone/>
            </a:pPr>
            <a:r>
              <a:rPr lang="en-US" sz="1400" dirty="0" smtClean="0"/>
              <a:t>This solution requires modifying data path to allow </a:t>
            </a:r>
            <a:r>
              <a:rPr lang="en-US" sz="1400" i="1" dirty="0" smtClean="0"/>
              <a:t>Immediate value </a:t>
            </a:r>
            <a:r>
              <a:rPr lang="en-US" sz="1400" dirty="0" smtClean="0"/>
              <a:t>to be loaded in PC in Step 3. This can be done by including</a:t>
            </a:r>
            <a:r>
              <a:rPr lang="en-US" sz="1400" dirty="0"/>
              <a:t> </a:t>
            </a:r>
            <a:r>
              <a:rPr lang="en-US" sz="1400" dirty="0" smtClean="0"/>
              <a:t>a third input to MuxPC from </a:t>
            </a:r>
            <a:r>
              <a:rPr lang="en-US" sz="1400" i="1" dirty="0" smtClean="0"/>
              <a:t>Immediate value.</a:t>
            </a:r>
            <a:endParaRPr lang="en-US" sz="1400" dirty="0" smtClean="0"/>
          </a:p>
          <a:p>
            <a:pPr marL="411480" lvl="1" indent="0">
              <a:buNone/>
            </a:pPr>
            <a:endParaRPr lang="en-US" sz="1100" dirty="0" smtClean="0"/>
          </a:p>
          <a:p>
            <a:pPr marL="118872" indent="0">
              <a:buNone/>
            </a:pPr>
            <a:endParaRPr lang="en-US" sz="1400" dirty="0"/>
          </a:p>
          <a:p>
            <a:pPr marL="118872" indent="0">
              <a:buNone/>
            </a:pPr>
            <a:endParaRPr lang="en-US" sz="1400" dirty="0" smtClean="0"/>
          </a:p>
        </p:txBody>
      </p:sp>
    </p:spTree>
    <p:extLst>
      <p:ext uri="{BB962C8B-B14F-4D97-AF65-F5344CB8AC3E}">
        <p14:creationId xmlns:p14="http://schemas.microsoft.com/office/powerpoint/2010/main" val="3568416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13</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0"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646331"/>
          </a:xfrm>
          <a:prstGeom prst="rect">
            <a:avLst/>
          </a:prstGeom>
          <a:solidFill>
            <a:schemeClr val="tx1"/>
          </a:solidFill>
        </p:spPr>
        <p:txBody>
          <a:bodyPr wrap="square" rtlCol="0">
            <a:spAutoFit/>
          </a:bodyPr>
          <a:lstStyle/>
          <a:p>
            <a:pPr algn="ctr"/>
            <a:r>
              <a:rPr lang="en-US" sz="1800" dirty="0" smtClean="0">
                <a:solidFill>
                  <a:srgbClr val="FFC000"/>
                </a:solidFill>
              </a:rPr>
              <a:t>Stages 2-5: Call Inst.</a:t>
            </a:r>
          </a:p>
          <a:p>
            <a:pPr algn="ctr"/>
            <a:r>
              <a:rPr lang="en-US" sz="1800" dirty="0" smtClean="0">
                <a:solidFill>
                  <a:srgbClr val="FFC000"/>
                </a:solidFill>
              </a:rPr>
              <a:t>Solution 2</a:t>
            </a:r>
            <a:endParaRPr lang="en-US" sz="1800" dirty="0">
              <a:solidFill>
                <a:srgbClr val="FFC000"/>
              </a:solidFill>
            </a:endParaRPr>
          </a:p>
        </p:txBody>
      </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456" b="921"/>
          <a:stretch/>
        </p:blipFill>
        <p:spPr bwMode="auto">
          <a:xfrm>
            <a:off x="2438400" y="6169069"/>
            <a:ext cx="3594894" cy="688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0" y="565375"/>
            <a:ext cx="3505200" cy="6140225"/>
          </a:xfrm>
          <a:prstGeom prst="rect">
            <a:avLst/>
          </a:prstGeom>
          <a:ln w="28575" cmpd="sng">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381000" y="2240804"/>
            <a:ext cx="838199"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9" name="Content Placeholder 8"/>
          <p:cNvSpPr txBox="1">
            <a:spLocks/>
          </p:cNvSpPr>
          <p:nvPr/>
        </p:nvSpPr>
        <p:spPr>
          <a:xfrm>
            <a:off x="7079456" y="443008"/>
            <a:ext cx="2064544" cy="3595592"/>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61772" indent="-342900">
              <a:buFont typeface="+mj-lt"/>
              <a:buAutoNum type="arabicPeriod"/>
            </a:pPr>
            <a:r>
              <a:rPr lang="en-US" sz="1400" dirty="0" smtClean="0"/>
              <a:t>Fetch</a:t>
            </a:r>
          </a:p>
          <a:p>
            <a:pPr marL="461772" indent="-342900">
              <a:buFont typeface="+mj-lt"/>
              <a:buAutoNum type="arabicPeriod"/>
            </a:pPr>
            <a:r>
              <a:rPr lang="en-US" sz="1400" dirty="0" smtClean="0"/>
              <a:t>Decode, RA = Immediate value</a:t>
            </a:r>
          </a:p>
          <a:p>
            <a:pPr marL="461772" indent="-342900">
              <a:buFont typeface="+mj-lt"/>
              <a:buAutoNum type="arabicPeriod"/>
            </a:pPr>
            <a:r>
              <a:rPr lang="en-US" sz="1400" dirty="0" smtClean="0"/>
              <a:t>PC-Temp=PC, PC=RA</a:t>
            </a:r>
          </a:p>
          <a:p>
            <a:pPr marL="461772" indent="-342900">
              <a:buFont typeface="+mj-lt"/>
              <a:buAutoNum type="arabicPeriod"/>
            </a:pPr>
            <a:r>
              <a:rPr lang="en-US" sz="1400" dirty="0" smtClean="0"/>
              <a:t>RY=PC-Temp</a:t>
            </a:r>
          </a:p>
          <a:p>
            <a:pPr marL="461772" indent="-342900">
              <a:buFont typeface="+mj-lt"/>
              <a:buAutoNum type="arabicPeriod"/>
            </a:pPr>
            <a:r>
              <a:rPr lang="en-US" sz="1400" dirty="0" smtClean="0"/>
              <a:t>Register-LINK=RY</a:t>
            </a:r>
          </a:p>
          <a:p>
            <a:pPr marL="461772" indent="-342900">
              <a:buFont typeface="+mj-lt"/>
              <a:buAutoNum type="arabicPeriod"/>
            </a:pPr>
            <a:endParaRPr lang="en-US" sz="1400" dirty="0"/>
          </a:p>
          <a:p>
            <a:pPr marL="118872" indent="0">
              <a:buNone/>
            </a:pPr>
            <a:r>
              <a:rPr lang="en-US" sz="1400" dirty="0" smtClean="0"/>
              <a:t>This solution also requires modifying the data path for Step 2: </a:t>
            </a:r>
            <a:r>
              <a:rPr lang="en-US" sz="1400" dirty="0" smtClean="0">
                <a:solidFill>
                  <a:srgbClr val="FF0000"/>
                </a:solidFill>
              </a:rPr>
              <a:t>introduce a mux at the input of RA </a:t>
            </a:r>
            <a:r>
              <a:rPr lang="en-US" sz="1400" dirty="0" smtClean="0"/>
              <a:t>to allow </a:t>
            </a:r>
            <a:r>
              <a:rPr lang="en-US" sz="1400" i="1" dirty="0" smtClean="0"/>
              <a:t>Immediate value </a:t>
            </a:r>
            <a:r>
              <a:rPr lang="en-US" sz="1400" dirty="0" smtClean="0"/>
              <a:t>to be loaded to RA.</a:t>
            </a:r>
          </a:p>
          <a:p>
            <a:pPr marL="118872" indent="0">
              <a:buNone/>
            </a:pPr>
            <a:endParaRPr lang="en-US" sz="1400" dirty="0"/>
          </a:p>
          <a:p>
            <a:pPr marL="118872" indent="0">
              <a:buNone/>
            </a:pPr>
            <a:endParaRPr lang="en-US" sz="1400" dirty="0" smtClean="0"/>
          </a:p>
        </p:txBody>
      </p:sp>
      <p:sp>
        <p:nvSpPr>
          <p:cNvPr id="20" name="Oval 19"/>
          <p:cNvSpPr/>
          <p:nvPr/>
        </p:nvSpPr>
        <p:spPr>
          <a:xfrm>
            <a:off x="4343401" y="139179"/>
            <a:ext cx="454378"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1" name="Content Placeholder 8"/>
          <p:cNvSpPr txBox="1">
            <a:spLocks/>
          </p:cNvSpPr>
          <p:nvPr/>
        </p:nvSpPr>
        <p:spPr>
          <a:xfrm>
            <a:off x="7010400" y="4343400"/>
            <a:ext cx="1981200" cy="190500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200" b="1" dirty="0" smtClean="0"/>
              <a:t>Q: Which solution is better?</a:t>
            </a:r>
          </a:p>
          <a:p>
            <a:pPr marL="118872" indent="0">
              <a:buNone/>
            </a:pPr>
            <a:endParaRPr lang="en-US" sz="1200" b="1" dirty="0"/>
          </a:p>
          <a:p>
            <a:pPr marL="118872" indent="0">
              <a:buNone/>
            </a:pPr>
            <a:r>
              <a:rPr lang="en-US" sz="1200" b="1" dirty="0" smtClean="0"/>
              <a:t>A: Most likely, Solution 1 because it does not extra delay in the Register File to RA path that is used by most instructions.</a:t>
            </a:r>
          </a:p>
        </p:txBody>
      </p:sp>
    </p:spTree>
    <p:extLst>
      <p:ext uri="{BB962C8B-B14F-4D97-AF65-F5344CB8AC3E}">
        <p14:creationId xmlns:p14="http://schemas.microsoft.com/office/powerpoint/2010/main" val="2387488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animBg="1"/>
      <p:bldP spid="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In-class Exercise</a:t>
            </a:r>
            <a:endParaRPr lang="en-US" dirty="0"/>
          </a:p>
        </p:txBody>
      </p:sp>
      <p:sp>
        <p:nvSpPr>
          <p:cNvPr id="6" name="Text Placeholder 5"/>
          <p:cNvSpPr>
            <a:spLocks noGrp="1"/>
          </p:cNvSpPr>
          <p:nvPr>
            <p:ph type="body" idx="1"/>
          </p:nvPr>
        </p:nvSpPr>
        <p:spPr/>
        <p:txBody>
          <a:bodyPr/>
          <a:lstStyle/>
          <a:p>
            <a:r>
              <a:rPr lang="en-US" dirty="0" smtClean="0"/>
              <a:t>Clock Cycle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14</a:t>
            </a:fld>
            <a:endParaRPr lang="en-US"/>
          </a:p>
        </p:txBody>
      </p:sp>
    </p:spTree>
    <p:extLst>
      <p:ext uri="{BB962C8B-B14F-4D97-AF65-F5344CB8AC3E}">
        <p14:creationId xmlns:p14="http://schemas.microsoft.com/office/powerpoint/2010/main" val="33211157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delay in each stage?</a:t>
            </a:r>
            <a:endParaRPr lang="en-US" dirty="0"/>
          </a:p>
        </p:txBody>
      </p:sp>
      <p:sp>
        <p:nvSpPr>
          <p:cNvPr id="6" name="Content Placeholder 5"/>
          <p:cNvSpPr>
            <a:spLocks noGrp="1"/>
          </p:cNvSpPr>
          <p:nvPr>
            <p:ph sz="half" idx="1"/>
          </p:nvPr>
        </p:nvSpPr>
        <p:spPr/>
        <p:txBody>
          <a:bodyPr>
            <a:normAutofit/>
          </a:bodyPr>
          <a:lstStyle/>
          <a:p>
            <a:r>
              <a:rPr lang="en-US" dirty="0" smtClean="0"/>
              <a:t>Component delays</a:t>
            </a:r>
          </a:p>
          <a:p>
            <a:pPr lvl="1"/>
            <a:r>
              <a:rPr lang="en-US" dirty="0" smtClean="0"/>
              <a:t>Control – 100ps </a:t>
            </a:r>
          </a:p>
          <a:p>
            <a:pPr lvl="1"/>
            <a:r>
              <a:rPr lang="en-US" dirty="0" err="1" smtClean="0"/>
              <a:t>Mem</a:t>
            </a:r>
            <a:r>
              <a:rPr lang="en-US" dirty="0" smtClean="0"/>
              <a:t> – 350ps</a:t>
            </a:r>
          </a:p>
          <a:p>
            <a:pPr lvl="1"/>
            <a:r>
              <a:rPr lang="en-US" dirty="0" smtClean="0"/>
              <a:t>Add – 100ps</a:t>
            </a:r>
          </a:p>
          <a:p>
            <a:pPr lvl="1"/>
            <a:r>
              <a:rPr lang="en-US" dirty="0" err="1" smtClean="0"/>
              <a:t>Mux</a:t>
            </a:r>
            <a:r>
              <a:rPr lang="en-US" dirty="0" smtClean="0"/>
              <a:t> – 30ps</a:t>
            </a:r>
          </a:p>
          <a:p>
            <a:pPr lvl="1"/>
            <a:r>
              <a:rPr lang="en-US" dirty="0" smtClean="0"/>
              <a:t>ALU – 120ps</a:t>
            </a:r>
          </a:p>
          <a:p>
            <a:pPr lvl="1"/>
            <a:r>
              <a:rPr lang="en-US" dirty="0" err="1" smtClean="0"/>
              <a:t>Reg</a:t>
            </a:r>
            <a:r>
              <a:rPr lang="en-US" dirty="0" smtClean="0"/>
              <a:t> File – 200ps</a:t>
            </a:r>
          </a:p>
          <a:p>
            <a:pPr lvl="1"/>
            <a:r>
              <a:rPr lang="en-US" dirty="0" smtClean="0"/>
              <a:t>Sign-extend – 20ps</a:t>
            </a:r>
          </a:p>
          <a:p>
            <a:pPr lvl="1"/>
            <a:r>
              <a:rPr lang="en-US" dirty="0" err="1" smtClean="0"/>
              <a:t>Reg</a:t>
            </a:r>
            <a:r>
              <a:rPr lang="en-US" dirty="0" smtClean="0"/>
              <a:t> (write) – 10ps</a:t>
            </a:r>
          </a:p>
          <a:p>
            <a:pPr lvl="1"/>
            <a:r>
              <a:rPr lang="en-US" dirty="0" err="1" smtClean="0"/>
              <a:t>Reg</a:t>
            </a:r>
            <a:r>
              <a:rPr lang="en-US" dirty="0" smtClean="0"/>
              <a:t> (read) – 0 </a:t>
            </a:r>
            <a:r>
              <a:rPr lang="en-US" dirty="0" err="1" smtClean="0"/>
              <a:t>ps</a:t>
            </a:r>
            <a:endParaRPr lang="en-US" dirty="0" smtClean="0"/>
          </a:p>
        </p:txBody>
      </p:sp>
      <p:sp>
        <p:nvSpPr>
          <p:cNvPr id="7" name="Content Placeholder 6"/>
          <p:cNvSpPr>
            <a:spLocks noGrp="1"/>
          </p:cNvSpPr>
          <p:nvPr>
            <p:ph sz="half" idx="2"/>
          </p:nvPr>
        </p:nvSpPr>
        <p:spPr/>
        <p:txBody>
          <a:bodyPr>
            <a:normAutofit/>
          </a:bodyPr>
          <a:lstStyle/>
          <a:p>
            <a:r>
              <a:rPr lang="en-US" dirty="0" smtClean="0"/>
              <a:t>Fetch</a:t>
            </a:r>
          </a:p>
          <a:p>
            <a:r>
              <a:rPr lang="en-US" dirty="0"/>
              <a:t>R-format</a:t>
            </a:r>
          </a:p>
          <a:p>
            <a:r>
              <a:rPr lang="en-US" dirty="0"/>
              <a:t>Load/store</a:t>
            </a:r>
          </a:p>
          <a:p>
            <a:r>
              <a:rPr lang="en-US" dirty="0" smtClean="0"/>
              <a:t>Unconditional PC-relative branch</a:t>
            </a:r>
          </a:p>
          <a:p>
            <a:r>
              <a:rPr lang="en-US" dirty="0" smtClean="0"/>
              <a:t>Conditional PC-relative branch</a:t>
            </a:r>
          </a:p>
          <a:p>
            <a:endParaRPr lang="en-US" dirty="0"/>
          </a:p>
        </p:txBody>
      </p:sp>
      <p:sp>
        <p:nvSpPr>
          <p:cNvPr id="8" name="Slide Number Placeholder 7"/>
          <p:cNvSpPr>
            <a:spLocks noGrp="1"/>
          </p:cNvSpPr>
          <p:nvPr>
            <p:ph type="sldNum" sz="quarter" idx="12"/>
          </p:nvPr>
        </p:nvSpPr>
        <p:spPr/>
        <p:txBody>
          <a:bodyPr/>
          <a:lstStyle/>
          <a:p>
            <a:fld id="{90652FBA-184E-4167-8F61-56E572780823}" type="slidenum">
              <a:rPr lang="en-US" smtClean="0"/>
              <a:pPr/>
              <a:t>15</a:t>
            </a:fld>
            <a:endParaRPr lang="en-US"/>
          </a:p>
        </p:txBody>
      </p:sp>
    </p:spTree>
    <p:extLst>
      <p:ext uri="{BB962C8B-B14F-4D97-AF65-F5344CB8AC3E}">
        <p14:creationId xmlns:p14="http://schemas.microsoft.com/office/powerpoint/2010/main" val="9893758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371309"/>
            <a:ext cx="2667000" cy="255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16</a:t>
            </a:fld>
            <a:endParaRPr lang="en-US"/>
          </a:p>
        </p:txBody>
      </p:sp>
      <p:sp>
        <p:nvSpPr>
          <p:cNvPr id="12" name="TextBox 11"/>
          <p:cNvSpPr txBox="1"/>
          <p:nvPr/>
        </p:nvSpPr>
        <p:spPr>
          <a:xfrm>
            <a:off x="179728" y="76200"/>
            <a:ext cx="2563472" cy="461665"/>
          </a:xfrm>
          <a:prstGeom prst="rect">
            <a:avLst/>
          </a:prstGeom>
          <a:solidFill>
            <a:schemeClr val="bg1">
              <a:lumMod val="95000"/>
            </a:schemeClr>
          </a:solidFill>
        </p:spPr>
        <p:txBody>
          <a:bodyPr wrap="none" rtlCol="0">
            <a:spAutoFit/>
          </a:bodyPr>
          <a:lstStyle/>
          <a:p>
            <a:r>
              <a:rPr lang="en-US" dirty="0" smtClean="0"/>
              <a:t>Datapath + Control</a:t>
            </a:r>
            <a:endParaRPr lang="en-US" dirty="0"/>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25" y="3505200"/>
            <a:ext cx="3356768" cy="26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903" y="381000"/>
            <a:ext cx="2961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77767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35767226"/>
              </p:ext>
            </p:extLst>
          </p:nvPr>
        </p:nvGraphicFramePr>
        <p:xfrm>
          <a:off x="304800" y="228600"/>
          <a:ext cx="8458200" cy="4495799"/>
        </p:xfrm>
        <a:graphic>
          <a:graphicData uri="http://schemas.openxmlformats.org/drawingml/2006/table">
            <a:tbl>
              <a:tblPr firstRow="1" bandRow="1">
                <a:tableStyleId>{5C22544A-7EE6-4342-B048-85BDC9FD1C3A}</a:tableStyleId>
              </a:tblPr>
              <a:tblGrid>
                <a:gridCol w="845820"/>
                <a:gridCol w="845820"/>
                <a:gridCol w="845820"/>
                <a:gridCol w="845820"/>
                <a:gridCol w="845820"/>
                <a:gridCol w="845820"/>
                <a:gridCol w="845820"/>
                <a:gridCol w="845820"/>
                <a:gridCol w="845820"/>
                <a:gridCol w="845820"/>
              </a:tblGrid>
              <a:tr h="370840">
                <a:tc>
                  <a:txBody>
                    <a:bodyPr/>
                    <a:lstStyle/>
                    <a:p>
                      <a:r>
                        <a:rPr lang="en-US" sz="1200" dirty="0" smtClean="0"/>
                        <a:t>Stage/Instruction</a:t>
                      </a:r>
                      <a:endParaRPr lang="en-US" sz="12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Delay</a:t>
                      </a:r>
                      <a:endParaRPr lang="en-US" sz="1400" dirty="0"/>
                    </a:p>
                  </a:txBody>
                  <a:tcPr>
                    <a:lnB w="12700" cap="flat" cmpd="sng" algn="ctr">
                      <a:solidFill>
                        <a:schemeClr val="tx1"/>
                      </a:solidFill>
                      <a:prstDash val="solid"/>
                      <a:round/>
                      <a:headEnd type="none" w="med" len="med"/>
                      <a:tailEnd type="none" w="med" len="med"/>
                    </a:lnB>
                  </a:tcPr>
                </a:tc>
              </a:tr>
              <a:tr h="370840">
                <a:tc>
                  <a:txBody>
                    <a:bodyPr/>
                    <a:lstStyle/>
                    <a:p>
                      <a:r>
                        <a:rPr lang="en-US" sz="1400" b="1" dirty="0" smtClean="0"/>
                        <a:t>Fetch</a:t>
                      </a:r>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err="1" smtClean="0"/>
                        <a:t>MuxMA</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t>MEM</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t>IR</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t>Add</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err="1" smtClean="0"/>
                        <a:t>MuxPC</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smtClean="0"/>
                        <a:t>PC</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350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a:t>
                      </a:r>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smtClean="0"/>
                        <a:t>530</a:t>
                      </a:r>
                      <a:endParaRPr lang="en-US" sz="1400" b="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b="1" dirty="0" smtClean="0"/>
                        <a:t>Fetch</a:t>
                      </a:r>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smtClean="0"/>
                        <a:t>MuxMA</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MEM</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IR</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b="1" dirty="0" smtClean="0"/>
                        <a:t>(Optimized)</a:t>
                      </a:r>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350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t>390</a:t>
                      </a:r>
                      <a:endParaRPr lang="en-US" sz="1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smtClean="0"/>
                        <a:t>MuxINC</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Add</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PC</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10</a:t>
                      </a:r>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1" dirty="0"/>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400" b="1" dirty="0" smtClean="0"/>
                        <a:t>Decode</a:t>
                      </a:r>
                      <a:endParaRPr lang="en-US"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err="1" smtClean="0"/>
                        <a:t>RegFile</a:t>
                      </a:r>
                      <a:endParaRPr lang="en-US" sz="1400" dirty="0"/>
                    </a:p>
                  </a:txBody>
                  <a:tcPr>
                    <a:lnT w="12700" cap="flat" cmpd="sng" algn="ctr">
                      <a:solidFill>
                        <a:schemeClr val="tx1"/>
                      </a:solidFill>
                      <a:prstDash val="solid"/>
                      <a:round/>
                      <a:headEnd type="none" w="med" len="med"/>
                      <a:tailEnd type="none" w="med" len="med"/>
                    </a:lnT>
                  </a:tcPr>
                </a:tc>
                <a:tc>
                  <a:txBody>
                    <a:bodyPr/>
                    <a:lstStyle/>
                    <a:p>
                      <a:r>
                        <a:rPr lang="en-US" sz="1400" dirty="0" smtClean="0"/>
                        <a:t>RA/RB</a:t>
                      </a:r>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200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b="1" dirty="0" smtClean="0"/>
                        <a:t>210</a:t>
                      </a:r>
                      <a:endParaRPr lang="en-US" sz="1400" b="1"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Control</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100</a:t>
                      </a:r>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05561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9859247"/>
              </p:ext>
            </p:extLst>
          </p:nvPr>
        </p:nvGraphicFramePr>
        <p:xfrm>
          <a:off x="304800" y="228600"/>
          <a:ext cx="8458200" cy="4485639"/>
        </p:xfrm>
        <a:graphic>
          <a:graphicData uri="http://schemas.openxmlformats.org/drawingml/2006/table">
            <a:tbl>
              <a:tblPr firstRow="1" bandRow="1">
                <a:tableStyleId>{5C22544A-7EE6-4342-B048-85BDC9FD1C3A}</a:tableStyleId>
              </a:tblPr>
              <a:tblGrid>
                <a:gridCol w="845820"/>
                <a:gridCol w="845820"/>
                <a:gridCol w="845820"/>
                <a:gridCol w="845820"/>
                <a:gridCol w="845820"/>
                <a:gridCol w="845820"/>
                <a:gridCol w="845820"/>
                <a:gridCol w="845820"/>
                <a:gridCol w="845820"/>
                <a:gridCol w="845820"/>
              </a:tblGrid>
              <a:tr h="370840">
                <a:tc>
                  <a:txBody>
                    <a:bodyPr/>
                    <a:lstStyle/>
                    <a:p>
                      <a:r>
                        <a:rPr lang="en-US" sz="1200" dirty="0" smtClean="0"/>
                        <a:t>Stage/Instruction</a:t>
                      </a:r>
                      <a:endParaRPr lang="en-US" sz="12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Delay</a:t>
                      </a:r>
                      <a:endParaRPr lang="en-US" sz="1400" dirty="0"/>
                    </a:p>
                  </a:txBody>
                  <a:tcPr>
                    <a:lnB w="12700" cap="flat" cmpd="sng" algn="ctr">
                      <a:solidFill>
                        <a:schemeClr val="tx1"/>
                      </a:solidFill>
                      <a:prstDash val="solid"/>
                      <a:round/>
                      <a:headEnd type="none" w="med" len="med"/>
                      <a:tailEnd type="none" w="med" len="med"/>
                    </a:lnB>
                  </a:tcPr>
                </a:tc>
              </a:tr>
              <a:tr h="370840">
                <a:tc>
                  <a:txBody>
                    <a:bodyPr/>
                    <a:lstStyle/>
                    <a:p>
                      <a:r>
                        <a:rPr lang="en-US" sz="1400" b="1" dirty="0" smtClean="0"/>
                        <a:t>EXE</a:t>
                      </a:r>
                      <a:endParaRPr lang="en-US"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1400" b="1" dirty="0" smtClean="0"/>
                        <a:t>R-Type</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MuxB</a:t>
                      </a:r>
                      <a:endParaRPr lang="en-US" sz="1400" dirty="0"/>
                    </a:p>
                  </a:txBody>
                  <a:tcPr/>
                </a:tc>
                <a:tc>
                  <a:txBody>
                    <a:bodyPr/>
                    <a:lstStyle/>
                    <a:p>
                      <a:r>
                        <a:rPr lang="en-US" sz="1400" dirty="0" smtClean="0"/>
                        <a:t>ALU</a:t>
                      </a:r>
                      <a:endParaRPr lang="en-US" sz="1400" dirty="0"/>
                    </a:p>
                  </a:txBody>
                  <a:tcPr/>
                </a:tc>
                <a:tc>
                  <a:txBody>
                    <a:bodyPr/>
                    <a:lstStyle/>
                    <a:p>
                      <a:r>
                        <a:rPr lang="en-US" sz="1400" dirty="0" smtClean="0"/>
                        <a:t>RZ</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30</a:t>
                      </a:r>
                      <a:endParaRPr lang="en-US" sz="1400" dirty="0"/>
                    </a:p>
                  </a:txBody>
                  <a:tcPr/>
                </a:tc>
                <a:tc>
                  <a:txBody>
                    <a:bodyPr/>
                    <a:lstStyle/>
                    <a:p>
                      <a:r>
                        <a:rPr lang="en-US" sz="1400" dirty="0" smtClean="0"/>
                        <a:t>120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160</a:t>
                      </a:r>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r>
                        <a:rPr lang="en-US" sz="1400" b="1" dirty="0" smtClean="0"/>
                        <a:t>Load/St</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MuxB</a:t>
                      </a:r>
                      <a:endParaRPr lang="en-US" sz="1400" dirty="0"/>
                    </a:p>
                  </a:txBody>
                  <a:tcPr/>
                </a:tc>
                <a:tc>
                  <a:txBody>
                    <a:bodyPr/>
                    <a:lstStyle/>
                    <a:p>
                      <a:r>
                        <a:rPr lang="en-US" sz="1400" dirty="0" smtClean="0"/>
                        <a:t>ALU</a:t>
                      </a:r>
                      <a:endParaRPr lang="en-US" sz="1400" dirty="0"/>
                    </a:p>
                  </a:txBody>
                  <a:tcPr/>
                </a:tc>
                <a:tc>
                  <a:txBody>
                    <a:bodyPr/>
                    <a:lstStyle/>
                    <a:p>
                      <a:r>
                        <a:rPr lang="en-US" sz="1400" dirty="0" smtClean="0"/>
                        <a:t>RZ</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30</a:t>
                      </a:r>
                      <a:endParaRPr lang="en-US" sz="1400" dirty="0"/>
                    </a:p>
                  </a:txBody>
                  <a:tcPr/>
                </a:tc>
                <a:tc>
                  <a:txBody>
                    <a:bodyPr/>
                    <a:lstStyle/>
                    <a:p>
                      <a:r>
                        <a:rPr lang="en-US" sz="1400" dirty="0" smtClean="0"/>
                        <a:t>120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160</a:t>
                      </a:r>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r>
                        <a:rPr lang="en-US" sz="1400" b="1" dirty="0" err="1" smtClean="0"/>
                        <a:t>Uncond</a:t>
                      </a:r>
                      <a:r>
                        <a:rPr lang="en-US" sz="1400" b="1" dirty="0" smtClean="0"/>
                        <a:t>. Branch</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MuxINC</a:t>
                      </a:r>
                      <a:endParaRPr lang="en-US" sz="1400" dirty="0"/>
                    </a:p>
                  </a:txBody>
                  <a:tcPr/>
                </a:tc>
                <a:tc>
                  <a:txBody>
                    <a:bodyPr/>
                    <a:lstStyle/>
                    <a:p>
                      <a:r>
                        <a:rPr lang="en-US" sz="1400" dirty="0" smtClean="0"/>
                        <a:t>Adder</a:t>
                      </a:r>
                      <a:endParaRPr lang="en-US" sz="1400" dirty="0"/>
                    </a:p>
                  </a:txBody>
                  <a:tcPr/>
                </a:tc>
                <a:tc>
                  <a:txBody>
                    <a:bodyPr/>
                    <a:lstStyle/>
                    <a:p>
                      <a:r>
                        <a:rPr lang="en-US" sz="1400" dirty="0" err="1" smtClean="0"/>
                        <a:t>MuxPC</a:t>
                      </a:r>
                      <a:endParaRPr lang="en-US" sz="1400" dirty="0"/>
                    </a:p>
                  </a:txBody>
                  <a:tcPr/>
                </a:tc>
                <a:tc>
                  <a:txBody>
                    <a:bodyPr/>
                    <a:lstStyle/>
                    <a:p>
                      <a:r>
                        <a:rPr lang="en-US" sz="1400" dirty="0" smtClean="0"/>
                        <a:t>PC</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30</a:t>
                      </a:r>
                      <a:endParaRPr lang="en-US" sz="1400" dirty="0"/>
                    </a:p>
                  </a:txBody>
                  <a:tcPr/>
                </a:tc>
                <a:tc>
                  <a:txBody>
                    <a:bodyPr/>
                    <a:lstStyle/>
                    <a:p>
                      <a:r>
                        <a:rPr lang="en-US" sz="1400" dirty="0" smtClean="0"/>
                        <a:t>100</a:t>
                      </a:r>
                      <a:endParaRPr lang="en-US" sz="1400" dirty="0"/>
                    </a:p>
                  </a:txBody>
                  <a:tcPr/>
                </a:tc>
                <a:tc>
                  <a:txBody>
                    <a:bodyPr/>
                    <a:lstStyle/>
                    <a:p>
                      <a:r>
                        <a:rPr lang="en-US" sz="1400" dirty="0" smtClean="0"/>
                        <a:t>30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170</a:t>
                      </a:r>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r>
                        <a:rPr lang="en-US" sz="1400" b="1" dirty="0" smtClean="0"/>
                        <a:t>Cond. PC-</a:t>
                      </a:r>
                      <a:r>
                        <a:rPr lang="en-US" sz="1400" b="1" dirty="0" err="1" smtClean="0"/>
                        <a:t>rel</a:t>
                      </a:r>
                      <a:r>
                        <a:rPr lang="en-US" sz="1400" b="1" dirty="0" smtClean="0"/>
                        <a:t> Branch</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MuxB</a:t>
                      </a:r>
                      <a:endParaRPr lang="en-US" sz="1400" dirty="0"/>
                    </a:p>
                  </a:txBody>
                  <a:tcPr/>
                </a:tc>
                <a:tc>
                  <a:txBody>
                    <a:bodyPr/>
                    <a:lstStyle/>
                    <a:p>
                      <a:r>
                        <a:rPr lang="en-US" sz="1400" dirty="0" smtClean="0"/>
                        <a:t>ALU</a:t>
                      </a:r>
                      <a:endParaRPr lang="en-US" sz="1400" dirty="0"/>
                    </a:p>
                  </a:txBody>
                  <a:tcPr/>
                </a:tc>
                <a:tc>
                  <a:txBody>
                    <a:bodyPr/>
                    <a:lstStyle/>
                    <a:p>
                      <a:r>
                        <a:rPr lang="en-US" sz="1400" dirty="0" smtClean="0"/>
                        <a:t>Control</a:t>
                      </a:r>
                      <a:endParaRPr lang="en-US" sz="1400" dirty="0"/>
                    </a:p>
                  </a:txBody>
                  <a:tcPr/>
                </a:tc>
                <a:tc>
                  <a:txBody>
                    <a:bodyPr/>
                    <a:lstStyle/>
                    <a:p>
                      <a:r>
                        <a:rPr lang="en-US" sz="1400" dirty="0" err="1" smtClean="0"/>
                        <a:t>MuxINC</a:t>
                      </a:r>
                      <a:endParaRPr lang="en-US" sz="1400" dirty="0"/>
                    </a:p>
                  </a:txBody>
                  <a:tcPr/>
                </a:tc>
                <a:tc>
                  <a:txBody>
                    <a:bodyPr/>
                    <a:lstStyle/>
                    <a:p>
                      <a:r>
                        <a:rPr lang="en-US" sz="1400" dirty="0" smtClean="0"/>
                        <a:t>Adder</a:t>
                      </a:r>
                      <a:endParaRPr lang="en-US" sz="1400" dirty="0"/>
                    </a:p>
                  </a:txBody>
                  <a:tcPr/>
                </a:tc>
                <a:tc>
                  <a:txBody>
                    <a:bodyPr/>
                    <a:lstStyle/>
                    <a:p>
                      <a:r>
                        <a:rPr lang="en-US" sz="1400" dirty="0" err="1" smtClean="0"/>
                        <a:t>MuxPC</a:t>
                      </a:r>
                      <a:endParaRPr lang="en-US" sz="1400" dirty="0"/>
                    </a:p>
                  </a:txBody>
                  <a:tcPr/>
                </a:tc>
                <a:tc>
                  <a:txBody>
                    <a:bodyPr/>
                    <a:lstStyle/>
                    <a:p>
                      <a:r>
                        <a:rPr lang="en-US" sz="1400" dirty="0" smtClean="0"/>
                        <a:t>PC</a:t>
                      </a:r>
                      <a:endParaRPr lang="en-US" sz="1400" dirty="0"/>
                    </a:p>
                  </a:txBody>
                  <a:tcPr/>
                </a:tc>
                <a:tc>
                  <a:txBody>
                    <a:bodyPr/>
                    <a:lstStyle/>
                    <a:p>
                      <a:endParaRPr lang="en-US" sz="1400" dirty="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30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120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100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30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100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30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10</a:t>
                      </a:r>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b="1" dirty="0" smtClean="0"/>
                        <a:t>420</a:t>
                      </a:r>
                      <a:endParaRPr lang="en-US"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991734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74767317"/>
              </p:ext>
            </p:extLst>
          </p:nvPr>
        </p:nvGraphicFramePr>
        <p:xfrm>
          <a:off x="304800" y="228600"/>
          <a:ext cx="8458200" cy="3977640"/>
        </p:xfrm>
        <a:graphic>
          <a:graphicData uri="http://schemas.openxmlformats.org/drawingml/2006/table">
            <a:tbl>
              <a:tblPr firstRow="1" bandRow="1">
                <a:tableStyleId>{5C22544A-7EE6-4342-B048-85BDC9FD1C3A}</a:tableStyleId>
              </a:tblPr>
              <a:tblGrid>
                <a:gridCol w="845820"/>
                <a:gridCol w="845820"/>
                <a:gridCol w="845820"/>
                <a:gridCol w="845820"/>
                <a:gridCol w="845820"/>
                <a:gridCol w="845820"/>
                <a:gridCol w="845820"/>
                <a:gridCol w="845820"/>
                <a:gridCol w="845820"/>
                <a:gridCol w="845820"/>
              </a:tblGrid>
              <a:tr h="370840">
                <a:tc>
                  <a:txBody>
                    <a:bodyPr/>
                    <a:lstStyle/>
                    <a:p>
                      <a:r>
                        <a:rPr lang="en-US" sz="1200" dirty="0" smtClean="0"/>
                        <a:t>Stage/Instruction</a:t>
                      </a:r>
                      <a:endParaRPr lang="en-US" sz="12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Delay</a:t>
                      </a:r>
                      <a:endParaRPr lang="en-US" sz="1400" dirty="0"/>
                    </a:p>
                  </a:txBody>
                  <a:tcPr>
                    <a:lnB w="12700" cap="flat" cmpd="sng" algn="ctr">
                      <a:solidFill>
                        <a:schemeClr val="tx1"/>
                      </a:solidFill>
                      <a:prstDash val="solid"/>
                      <a:round/>
                      <a:headEnd type="none" w="med" len="med"/>
                      <a:tailEnd type="none" w="med" len="med"/>
                    </a:lnB>
                  </a:tcPr>
                </a:tc>
              </a:tr>
              <a:tr h="370840">
                <a:tc>
                  <a:txBody>
                    <a:bodyPr/>
                    <a:lstStyle/>
                    <a:p>
                      <a:r>
                        <a:rPr lang="en-US" sz="1400" b="1" dirty="0" smtClean="0"/>
                        <a:t>MEM</a:t>
                      </a:r>
                      <a:endParaRPr lang="en-US" sz="14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a:p>
                  </a:txBody>
                  <a:tcPr>
                    <a:lnT w="12700" cap="flat" cmpd="sng" algn="ctr">
                      <a:solidFill>
                        <a:schemeClr val="tx1"/>
                      </a:solidFill>
                      <a:prstDash val="solid"/>
                      <a:round/>
                      <a:headEnd type="none" w="med" len="med"/>
                      <a:tailEnd type="none" w="med" len="med"/>
                    </a:lnT>
                  </a:tcPr>
                </a:tc>
                <a:tc>
                  <a:txBody>
                    <a:bodyPr/>
                    <a:lstStyle/>
                    <a:p>
                      <a:endParaRPr lang="en-US" sz="1400" dirty="0"/>
                    </a:p>
                  </a:txBody>
                  <a:tcPr>
                    <a:lnT w="12700" cap="flat" cmpd="sng" algn="ctr">
                      <a:solidFill>
                        <a:schemeClr val="tx1"/>
                      </a:solidFill>
                      <a:prstDash val="solid"/>
                      <a:round/>
                      <a:headEnd type="none" w="med" len="med"/>
                      <a:tailEnd type="none" w="med" len="med"/>
                    </a:lnT>
                  </a:tcPr>
                </a:tc>
                <a:tc>
                  <a:txBody>
                    <a:bodyPr/>
                    <a:lstStyle/>
                    <a:p>
                      <a:endParaRPr lang="en-US" sz="14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sz="1400" b="1" dirty="0" smtClean="0"/>
                        <a:t>Load</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MuxMA</a:t>
                      </a:r>
                      <a:endParaRPr lang="en-US" sz="1400" dirty="0"/>
                    </a:p>
                  </a:txBody>
                  <a:tcPr/>
                </a:tc>
                <a:tc>
                  <a:txBody>
                    <a:bodyPr/>
                    <a:lstStyle/>
                    <a:p>
                      <a:r>
                        <a:rPr lang="en-US" sz="1400" dirty="0" smtClean="0"/>
                        <a:t>MEM</a:t>
                      </a:r>
                      <a:endParaRPr lang="en-US" sz="1400" dirty="0"/>
                    </a:p>
                  </a:txBody>
                  <a:tcPr/>
                </a:tc>
                <a:tc>
                  <a:txBody>
                    <a:bodyPr/>
                    <a:lstStyle/>
                    <a:p>
                      <a:r>
                        <a:rPr lang="en-US" sz="1400" dirty="0" err="1" smtClean="0"/>
                        <a:t>MuxY</a:t>
                      </a:r>
                      <a:endParaRPr lang="en-US" sz="1400" dirty="0"/>
                    </a:p>
                  </a:txBody>
                  <a:tcPr/>
                </a:tc>
                <a:tc>
                  <a:txBody>
                    <a:bodyPr/>
                    <a:lstStyle/>
                    <a:p>
                      <a:r>
                        <a:rPr lang="en-US" sz="1400" dirty="0" smtClean="0"/>
                        <a:t>RY</a:t>
                      </a:r>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pPr marL="0" algn="l" rtl="0" eaLnBrk="1" latinLnBrk="0" hangingPunct="1"/>
                      <a:r>
                        <a:rPr kumimoji="0" lang="en-US" sz="1400" kern="1200" dirty="0" smtClean="0">
                          <a:solidFill>
                            <a:schemeClr val="dk1"/>
                          </a:solidFill>
                          <a:latin typeface="+mn-lt"/>
                          <a:ea typeface="+mn-ea"/>
                          <a:cs typeface="+mn-cs"/>
                        </a:rPr>
                        <a:t>30</a:t>
                      </a:r>
                      <a:endParaRPr kumimoji="0" lang="en-US" sz="1400" kern="1200" dirty="0">
                        <a:solidFill>
                          <a:schemeClr val="dk1"/>
                        </a:solidFill>
                        <a:latin typeface="+mn-lt"/>
                        <a:ea typeface="+mn-ea"/>
                        <a:cs typeface="+mn-cs"/>
                      </a:endParaRPr>
                    </a:p>
                  </a:txBody>
                  <a:tcPr/>
                </a:tc>
                <a:tc>
                  <a:txBody>
                    <a:bodyPr/>
                    <a:lstStyle/>
                    <a:p>
                      <a:r>
                        <a:rPr lang="en-US" sz="1400" dirty="0" smtClean="0"/>
                        <a:t>350</a:t>
                      </a:r>
                      <a:endParaRPr lang="en-US" sz="1400" dirty="0"/>
                    </a:p>
                  </a:txBody>
                  <a:tcPr/>
                </a:tc>
                <a:tc>
                  <a:txBody>
                    <a:bodyPr/>
                    <a:lstStyle/>
                    <a:p>
                      <a:r>
                        <a:rPr lang="en-US" sz="1400" dirty="0" smtClean="0"/>
                        <a:t>30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b="1" dirty="0" smtClean="0"/>
                        <a:t>420</a:t>
                      </a:r>
                      <a:endParaRPr lang="en-US" sz="1400" b="1" dirty="0"/>
                    </a:p>
                  </a:txBody>
                  <a:tcPr>
                    <a:lnR w="12700" cap="flat" cmpd="sng" algn="ctr">
                      <a:solidFill>
                        <a:schemeClr val="tx1"/>
                      </a:solidFill>
                      <a:prstDash val="solid"/>
                      <a:round/>
                      <a:headEnd type="none" w="med" len="med"/>
                      <a:tailEnd type="none" w="med" len="med"/>
                    </a:lnR>
                  </a:tcPr>
                </a:tc>
              </a:tr>
              <a:tr h="370840">
                <a:tc>
                  <a:txBody>
                    <a:bodyPr/>
                    <a:lstStyle/>
                    <a:p>
                      <a:r>
                        <a:rPr lang="en-US" sz="1400" b="1" dirty="0" smtClean="0"/>
                        <a:t>R-Type</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MuxY</a:t>
                      </a:r>
                      <a:endParaRPr lang="en-US" sz="1400" dirty="0"/>
                    </a:p>
                  </a:txBody>
                  <a:tcPr/>
                </a:tc>
                <a:tc>
                  <a:txBody>
                    <a:bodyPr/>
                    <a:lstStyle/>
                    <a:p>
                      <a:r>
                        <a:rPr lang="en-US" sz="1400" dirty="0" smtClean="0"/>
                        <a:t>RY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smtClean="0"/>
                        <a:t>30</a:t>
                      </a:r>
                      <a:endParaRPr lang="en-US" sz="1400" dirty="0"/>
                    </a:p>
                  </a:txBody>
                  <a:tcPr/>
                </a:tc>
                <a:tc>
                  <a:txBody>
                    <a:bodyPr/>
                    <a:lstStyle/>
                    <a:p>
                      <a:r>
                        <a:rPr lang="en-US" sz="1400" dirty="0" smtClean="0"/>
                        <a:t>10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dirty="0" smtClean="0"/>
                        <a:t>40</a:t>
                      </a:r>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r>
                        <a:rPr lang="en-US" sz="1400" b="1" dirty="0" smtClean="0"/>
                        <a:t>Branch</a:t>
                      </a:r>
                      <a:endParaRPr lang="en-US" sz="1400" b="1" dirty="0"/>
                    </a:p>
                  </a:txBody>
                  <a:tcPr>
                    <a:lnL w="12700" cap="flat" cmpd="sng" algn="ctr">
                      <a:solidFill>
                        <a:schemeClr val="tx1"/>
                      </a:solidFill>
                      <a:prstDash val="solid"/>
                      <a:round/>
                      <a:headEnd type="none" w="med" len="med"/>
                      <a:tailEnd type="none" w="med" len="med"/>
                    </a:lnL>
                  </a:tcPr>
                </a:tc>
                <a:tc>
                  <a:txBody>
                    <a:bodyPr/>
                    <a:lstStyle/>
                    <a:p>
                      <a:r>
                        <a:rPr lang="en-US" sz="1400" dirty="0" err="1" smtClean="0"/>
                        <a:t>MuxY</a:t>
                      </a:r>
                      <a:endParaRPr lang="en-US" sz="1400" dirty="0"/>
                    </a:p>
                  </a:txBody>
                  <a:tcPr/>
                </a:tc>
                <a:tc>
                  <a:txBody>
                    <a:bodyPr/>
                    <a:lstStyle/>
                    <a:p>
                      <a:r>
                        <a:rPr lang="en-US" sz="1400" dirty="0" smtClean="0"/>
                        <a:t>RY</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lnR w="12700" cap="flat" cmpd="sng" algn="ctr">
                      <a:solidFill>
                        <a:schemeClr val="tx1"/>
                      </a:solidFill>
                      <a:prstDash val="solid"/>
                      <a:round/>
                      <a:headEnd type="none" w="med" len="med"/>
                      <a:tailEnd type="none" w="med" len="med"/>
                    </a:ln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smtClean="0"/>
                        <a:t>30</a:t>
                      </a:r>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10</a:t>
                      </a:r>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endParaRPr lang="en-US" sz="1400" dirty="0"/>
                    </a:p>
                  </a:txBody>
                  <a:tcPr>
                    <a:lnB w="12700" cap="flat" cmpd="sng" algn="ctr">
                      <a:solidFill>
                        <a:schemeClr val="tx1"/>
                      </a:solidFill>
                      <a:prstDash val="solid"/>
                      <a:round/>
                      <a:headEnd type="none" w="med" len="med"/>
                      <a:tailEnd type="none" w="med" len="med"/>
                    </a:lnB>
                  </a:tcPr>
                </a:tc>
                <a:tc>
                  <a:txBody>
                    <a:bodyPr/>
                    <a:lstStyle/>
                    <a:p>
                      <a:r>
                        <a:rPr lang="en-US" sz="1400" dirty="0" smtClean="0"/>
                        <a:t>40</a:t>
                      </a:r>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370840">
                <a:tc>
                  <a:txBody>
                    <a:bodyPr/>
                    <a:lstStyle/>
                    <a:p>
                      <a:r>
                        <a:rPr lang="en-US" sz="1400" b="1" dirty="0" smtClean="0"/>
                        <a:t>WB</a:t>
                      </a:r>
                      <a:endParaRPr lang="en-US" sz="1400" b="1"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err="1" smtClean="0"/>
                        <a:t>MuxC</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dirty="0" err="1" smtClean="0"/>
                        <a:t>RegFile</a:t>
                      </a:r>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70840">
                <a:tc>
                  <a:txBody>
                    <a:bodyPr/>
                    <a:lstStyle/>
                    <a:p>
                      <a:endParaRPr lang="en-US" sz="1400" b="1"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30</a:t>
                      </a:r>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smtClean="0"/>
                        <a:t>200</a:t>
                      </a:r>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t>230</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464269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dirty="0">
                <a:latin typeface="Calibri" charset="0"/>
                <a:ea typeface="ＭＳ Ｐゴシック" charset="0"/>
              </a:rPr>
              <a:t>Processor control section</a:t>
            </a:r>
          </a:p>
        </p:txBody>
      </p:sp>
      <p:sp>
        <p:nvSpPr>
          <p:cNvPr id="37890" name="Content Placeholder 2"/>
          <p:cNvSpPr>
            <a:spLocks noGrp="1"/>
          </p:cNvSpPr>
          <p:nvPr>
            <p:ph idx="1"/>
          </p:nvPr>
        </p:nvSpPr>
        <p:spPr>
          <a:xfrm>
            <a:off x="457200" y="1516063"/>
            <a:ext cx="3776663" cy="5189537"/>
          </a:xfrm>
        </p:spPr>
        <p:txBody>
          <a:bodyPr>
            <a:normAutofit fontScale="85000" lnSpcReduction="10000"/>
          </a:bodyPr>
          <a:lstStyle/>
          <a:p>
            <a:pPr eaLnBrk="1" hangingPunct="1"/>
            <a:r>
              <a:rPr lang="en-US" dirty="0">
                <a:latin typeface="Calibri" charset="0"/>
                <a:ea typeface="ＭＳ Ｐゴシック" charset="0"/>
              </a:rPr>
              <a:t>When an instruction is read, it is placed in IR.</a:t>
            </a:r>
          </a:p>
          <a:p>
            <a:pPr eaLnBrk="1" hangingPunct="1"/>
            <a:r>
              <a:rPr lang="en-US" dirty="0">
                <a:latin typeface="Calibri" charset="0"/>
                <a:ea typeface="ＭＳ Ｐゴシック" charset="0"/>
              </a:rPr>
              <a:t>The control circuitry decodes the instruction.</a:t>
            </a:r>
          </a:p>
          <a:p>
            <a:pPr eaLnBrk="1" hangingPunct="1"/>
            <a:r>
              <a:rPr lang="en-US" dirty="0">
                <a:latin typeface="Calibri" charset="0"/>
                <a:ea typeface="ＭＳ Ｐゴシック" charset="0"/>
              </a:rPr>
              <a:t>It generates the control signals that drive all units.</a:t>
            </a:r>
          </a:p>
          <a:p>
            <a:pPr eaLnBrk="1" hangingPunct="1"/>
            <a:r>
              <a:rPr lang="en-US" dirty="0">
                <a:latin typeface="Calibri" charset="0"/>
                <a:ea typeface="ＭＳ Ｐゴシック" charset="0"/>
              </a:rPr>
              <a:t>The Immediate block extends the immediate operand to 32 bits as specified in the instruction.</a:t>
            </a:r>
          </a:p>
        </p:txBody>
      </p:sp>
      <p:sp>
        <p:nvSpPr>
          <p:cNvPr id="5" name="Rectangle 4"/>
          <p:cNvSpPr>
            <a:spLocks noChangeArrowheads="1"/>
          </p:cNvSpPr>
          <p:nvPr/>
        </p:nvSpPr>
        <p:spPr bwMode="auto">
          <a:xfrm>
            <a:off x="8191500" y="3598863"/>
            <a:ext cx="304800" cy="4222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sp>
        <p:nvSpPr>
          <p:cNvPr id="378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4FAAC3-80DB-564C-A1F6-761E0217FA01}" type="slidenum">
              <a:rPr lang="en-US" sz="1200">
                <a:solidFill>
                  <a:srgbClr val="898989"/>
                </a:solidFill>
                <a:latin typeface="Calibri" charset="0"/>
              </a:rPr>
              <a:pPr eaLnBrk="1" hangingPunct="1"/>
              <a:t>2</a:t>
            </a:fld>
            <a:endParaRPr lang="en-US" sz="1200">
              <a:solidFill>
                <a:srgbClr val="898989"/>
              </a:solidFill>
              <a:latin typeface="Calibri" charset="0"/>
            </a:endParaRPr>
          </a:p>
        </p:txBody>
      </p:sp>
      <p:grpSp>
        <p:nvGrpSpPr>
          <p:cNvPr id="4" name="Group 3"/>
          <p:cNvGrpSpPr/>
          <p:nvPr/>
        </p:nvGrpSpPr>
        <p:grpSpPr>
          <a:xfrm>
            <a:off x="4381500" y="1676400"/>
            <a:ext cx="4305300" cy="4938712"/>
            <a:chOff x="4381500" y="1676400"/>
            <a:chExt cx="4305300" cy="4938712"/>
          </a:xfrm>
        </p:grpSpPr>
        <p:pic>
          <p:nvPicPr>
            <p:cNvPr id="3789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1676400"/>
              <a:ext cx="41148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077200" y="3962400"/>
              <a:ext cx="609600" cy="533400"/>
            </a:xfrm>
            <a:prstGeom prst="rect">
              <a:avLst/>
            </a:prstGeom>
            <a:solidFill>
              <a:schemeClr val="bg1"/>
            </a:solidFill>
            <a:ln>
              <a:no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755218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pPr eaLnBrk="1" hangingPunct="1"/>
            <a:r>
              <a:rPr lang="en-US">
                <a:latin typeface="Calibri" charset="0"/>
                <a:ea typeface="ＭＳ Ｐゴシック" charset="0"/>
              </a:rPr>
              <a:t>Hardwired generation of control signals</a:t>
            </a: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92275"/>
            <a:ext cx="5081286"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3BC88-8398-424C-A766-66D01E3532DD}" type="slidenum">
              <a:rPr lang="en-US" sz="1200">
                <a:solidFill>
                  <a:srgbClr val="898989"/>
                </a:solidFill>
                <a:latin typeface="Calibri" charset="0"/>
              </a:rPr>
              <a:pPr eaLnBrk="1" hangingPunct="1"/>
              <a:t>20</a:t>
            </a:fld>
            <a:endParaRPr lang="en-US" sz="1200">
              <a:solidFill>
                <a:srgbClr val="898989"/>
              </a:solidFill>
              <a:latin typeface="Calibri" charset="0"/>
            </a:endParaRPr>
          </a:p>
        </p:txBody>
      </p:sp>
    </p:spTree>
    <p:extLst>
      <p:ext uri="{BB962C8B-B14F-4D97-AF65-F5344CB8AC3E}">
        <p14:creationId xmlns:p14="http://schemas.microsoft.com/office/powerpoint/2010/main" val="37988016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Counter FSM Description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Stage time determined by the </a:t>
            </a:r>
            <a:r>
              <a:rPr lang="en-US" dirty="0" smtClean="0">
                <a:solidFill>
                  <a:srgbClr val="FF0000"/>
                </a:solidFill>
              </a:rPr>
              <a:t>longest stage delay</a:t>
            </a:r>
            <a:r>
              <a:rPr lang="en-US" dirty="0" smtClean="0"/>
              <a:t>.</a:t>
            </a:r>
          </a:p>
          <a:p>
            <a:r>
              <a:rPr lang="en-US" dirty="0" smtClean="0"/>
              <a:t>For all but Stage-4 time, the processor design can determine the longest stage delay by analysis of inter-stage logic.</a:t>
            </a:r>
          </a:p>
          <a:p>
            <a:r>
              <a:rPr lang="en-US" dirty="0" smtClean="0"/>
              <a:t>The time for the Memory stage for memory instructions (</a:t>
            </a:r>
            <a:r>
              <a:rPr lang="en-US" i="1" dirty="0" smtClean="0"/>
              <a:t>load </a:t>
            </a:r>
            <a:r>
              <a:rPr lang="en-US" dirty="0" smtClean="0"/>
              <a:t>and </a:t>
            </a:r>
            <a:r>
              <a:rPr lang="en-US" i="1" dirty="0" smtClean="0"/>
              <a:t>store</a:t>
            </a:r>
            <a:r>
              <a:rPr lang="en-US" dirty="0" smtClean="0"/>
              <a:t>), depends on the time to complete the requested memory operation </a:t>
            </a:r>
          </a:p>
          <a:p>
            <a:r>
              <a:rPr lang="en-US" dirty="0" smtClean="0"/>
              <a:t>For maximum flexibility asynchronous communication may be used, i.e. </a:t>
            </a:r>
          </a:p>
          <a:p>
            <a:pPr lvl="1"/>
            <a:r>
              <a:rPr lang="en-US" dirty="0" smtClean="0"/>
              <a:t>create a </a:t>
            </a:r>
            <a:r>
              <a:rPr lang="en-US" dirty="0" smtClean="0">
                <a:solidFill>
                  <a:srgbClr val="FF0000"/>
                </a:solidFill>
              </a:rPr>
              <a:t>wait for memory function completion</a:t>
            </a:r>
            <a:r>
              <a:rPr lang="en-US" i="1" dirty="0" smtClean="0">
                <a:solidFill>
                  <a:srgbClr val="FF0000"/>
                </a:solidFill>
              </a:rPr>
              <a:t> </a:t>
            </a:r>
            <a:r>
              <a:rPr lang="en-US" dirty="0" smtClean="0">
                <a:solidFill>
                  <a:srgbClr val="FF0000"/>
                </a:solidFill>
              </a:rPr>
              <a:t>(WMFC)</a:t>
            </a:r>
            <a:r>
              <a:rPr lang="en-US" dirty="0" smtClean="0"/>
              <a:t> signal, asserted to 1 in Stage 4 if </a:t>
            </a:r>
            <a:r>
              <a:rPr lang="en-US" i="1" dirty="0" smtClean="0"/>
              <a:t>read/write </a:t>
            </a:r>
            <a:r>
              <a:rPr lang="en-US" dirty="0" smtClean="0"/>
              <a:t>requested; the Memory Unit signals completion by asserting </a:t>
            </a:r>
            <a:r>
              <a:rPr lang="en-US" dirty="0" smtClean="0">
                <a:solidFill>
                  <a:srgbClr val="FF0000"/>
                </a:solidFill>
              </a:rPr>
              <a:t>MFC</a:t>
            </a:r>
            <a:r>
              <a:rPr lang="en-US" dirty="0" smtClean="0"/>
              <a:t>.</a:t>
            </a:r>
          </a:p>
          <a:p>
            <a:r>
              <a:rPr lang="en-US" dirty="0" smtClean="0"/>
              <a:t>Hence the Stage counter is enabled whenever the </a:t>
            </a:r>
            <a:r>
              <a:rPr lang="en-US" dirty="0" smtClean="0">
                <a:solidFill>
                  <a:srgbClr val="FF0000"/>
                </a:solidFill>
              </a:rPr>
              <a:t>WFMC is </a:t>
            </a:r>
            <a:r>
              <a:rPr lang="en-US" i="1" dirty="0" smtClean="0">
                <a:solidFill>
                  <a:srgbClr val="FF0000"/>
                </a:solidFill>
              </a:rPr>
              <a:t>not asserted</a:t>
            </a:r>
            <a:r>
              <a:rPr lang="en-US" i="1" dirty="0" smtClean="0"/>
              <a:t>. </a:t>
            </a:r>
            <a:r>
              <a:rPr lang="en-US" dirty="0" smtClean="0"/>
              <a:t>Otherwise it is enabled when the memory function complete signal is received.</a:t>
            </a:r>
          </a:p>
          <a:p>
            <a:pPr marL="722376" lvl="2" indent="0">
              <a:buNone/>
            </a:pPr>
            <a:r>
              <a:rPr lang="en-US" dirty="0" err="1" smtClean="0"/>
              <a:t>Counter_enable</a:t>
            </a:r>
            <a:r>
              <a:rPr lang="en-US" dirty="0" smtClean="0"/>
              <a:t> = WMFC’ + MFC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21</a:t>
            </a:fld>
            <a:endParaRPr lang="en-US"/>
          </a:p>
        </p:txBody>
      </p:sp>
    </p:spTree>
    <p:extLst>
      <p:ext uri="{BB962C8B-B14F-4D97-AF65-F5344CB8AC3E}">
        <p14:creationId xmlns:p14="http://schemas.microsoft.com/office/powerpoint/2010/main" val="3367365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Unit Logic – General Principles</a:t>
            </a:r>
            <a:endParaRPr lang="en-US" dirty="0"/>
          </a:p>
        </p:txBody>
      </p:sp>
      <p:sp>
        <p:nvSpPr>
          <p:cNvPr id="3" name="Content Placeholder 2"/>
          <p:cNvSpPr>
            <a:spLocks noGrp="1"/>
          </p:cNvSpPr>
          <p:nvPr>
            <p:ph idx="1"/>
          </p:nvPr>
        </p:nvSpPr>
        <p:spPr>
          <a:xfrm>
            <a:off x="457200" y="1828800"/>
            <a:ext cx="8229600" cy="4625609"/>
          </a:xfrm>
        </p:spPr>
        <p:txBody>
          <a:bodyPr>
            <a:normAutofit fontScale="92500" lnSpcReduction="10000"/>
          </a:bodyPr>
          <a:lstStyle/>
          <a:p>
            <a:r>
              <a:rPr lang="en-US" dirty="0" smtClean="0"/>
              <a:t>Two ways to describe: </a:t>
            </a:r>
          </a:p>
          <a:p>
            <a:pPr lvl="1"/>
            <a:r>
              <a:rPr lang="en-US" dirty="0" smtClean="0"/>
              <a:t>For each instruction determine which control signals must be activated, </a:t>
            </a:r>
            <a:r>
              <a:rPr lang="en-US" dirty="0" err="1" smtClean="0"/>
              <a:t>i.e</a:t>
            </a:r>
            <a:endParaRPr lang="en-US" dirty="0" smtClean="0"/>
          </a:p>
          <a:p>
            <a:pPr marL="768096" lvl="2" indent="0">
              <a:buNone/>
            </a:pPr>
            <a:r>
              <a:rPr lang="en-US" dirty="0"/>
              <a:t>	</a:t>
            </a:r>
            <a:r>
              <a:rPr lang="en-US" dirty="0" smtClean="0"/>
              <a:t>if(Instruction=</a:t>
            </a:r>
            <a:r>
              <a:rPr lang="en-US" dirty="0" err="1" smtClean="0"/>
              <a:t>INSi</a:t>
            </a:r>
            <a:r>
              <a:rPr lang="en-US" dirty="0" smtClean="0"/>
              <a:t>) then (list of active control signals by stages)</a:t>
            </a:r>
          </a:p>
          <a:p>
            <a:pPr marL="768096" lvl="2" indent="0">
              <a:buNone/>
            </a:pPr>
            <a:r>
              <a:rPr lang="en-US" dirty="0" smtClean="0">
                <a:solidFill>
                  <a:srgbClr val="0000FF"/>
                </a:solidFill>
              </a:rPr>
              <a:t>This is like a truth table specification of the control signals, we have considered many examples already.</a:t>
            </a:r>
          </a:p>
          <a:p>
            <a:pPr lvl="1"/>
            <a:r>
              <a:rPr lang="en-US" dirty="0" smtClean="0"/>
              <a:t>For each control signal, determine the Boolean condition which captures all the cases under which it is active.</a:t>
            </a:r>
          </a:p>
          <a:p>
            <a:pPr marL="457200" lvl="1" indent="0">
              <a:buNone/>
            </a:pPr>
            <a:r>
              <a:rPr lang="en-US" sz="2400" dirty="0" smtClean="0">
                <a:solidFill>
                  <a:srgbClr val="0000FF"/>
                </a:solidFill>
              </a:rPr>
              <a:t>	This </a:t>
            </a:r>
            <a:r>
              <a:rPr lang="en-US" sz="2400" dirty="0">
                <a:solidFill>
                  <a:srgbClr val="0000FF"/>
                </a:solidFill>
              </a:rPr>
              <a:t>is like </a:t>
            </a:r>
            <a:r>
              <a:rPr lang="en-US" sz="2400" dirty="0" smtClean="0">
                <a:solidFill>
                  <a:srgbClr val="0000FF"/>
                </a:solidFill>
              </a:rPr>
              <a:t>synthesizing the logic of each control signal 	from the truth-table specification</a:t>
            </a:r>
            <a:endParaRPr lang="en-US" sz="2400" dirty="0">
              <a:solidFill>
                <a:srgbClr val="0000FF"/>
              </a:solidFill>
            </a:endParaRPr>
          </a:p>
          <a:p>
            <a:pPr lvl="1"/>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22</a:t>
            </a:fld>
            <a:endParaRPr lang="en-US"/>
          </a:p>
        </p:txBody>
      </p:sp>
    </p:spTree>
    <p:extLst>
      <p:ext uri="{BB962C8B-B14F-4D97-AF65-F5344CB8AC3E}">
        <p14:creationId xmlns:p14="http://schemas.microsoft.com/office/powerpoint/2010/main" val="2879288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 Unit Logic: 5-Stage Hardwired Control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Two ways to analyze:</a:t>
            </a:r>
          </a:p>
          <a:p>
            <a:pPr lvl="1"/>
            <a:r>
              <a:rPr lang="en-US" dirty="0"/>
              <a:t>Focus on each instruction and contingency (like interrupt): </a:t>
            </a:r>
          </a:p>
          <a:p>
            <a:pPr marL="722376" lvl="2" indent="0">
              <a:buNone/>
            </a:pPr>
            <a:r>
              <a:rPr lang="en-US" dirty="0">
                <a:solidFill>
                  <a:srgbClr val="0000FF"/>
                </a:solidFill>
              </a:rPr>
              <a:t>if (Instruction = </a:t>
            </a:r>
            <a:r>
              <a:rPr lang="en-US" dirty="0" err="1">
                <a:solidFill>
                  <a:srgbClr val="0000FF"/>
                </a:solidFill>
              </a:rPr>
              <a:t>INSi</a:t>
            </a:r>
            <a:r>
              <a:rPr lang="en-US" dirty="0">
                <a:solidFill>
                  <a:srgbClr val="0000FF"/>
                </a:solidFill>
              </a:rPr>
              <a:t>, and step counter = </a:t>
            </a:r>
            <a:r>
              <a:rPr lang="en-US" dirty="0" err="1">
                <a:solidFill>
                  <a:srgbClr val="0000FF"/>
                </a:solidFill>
              </a:rPr>
              <a:t>Tj</a:t>
            </a:r>
            <a:r>
              <a:rPr lang="en-US" dirty="0">
                <a:solidFill>
                  <a:srgbClr val="0000FF"/>
                </a:solidFill>
              </a:rPr>
              <a:t>, and Condition signals = …, and External input = ...) then (list of active signals for the if condition)</a:t>
            </a:r>
          </a:p>
          <a:p>
            <a:pPr marL="722376" lvl="2" indent="0">
              <a:buNone/>
            </a:pPr>
            <a:r>
              <a:rPr lang="en-US" sz="2800" dirty="0"/>
              <a:t>T</a:t>
            </a:r>
            <a:r>
              <a:rPr lang="en-US" sz="2800" dirty="0" smtClean="0"/>
              <a:t>his is </a:t>
            </a:r>
            <a:r>
              <a:rPr lang="en-US" sz="2800" dirty="0"/>
              <a:t>essentially specifying the truth tables of the control </a:t>
            </a:r>
            <a:r>
              <a:rPr lang="en-US" sz="2800" dirty="0" smtClean="0"/>
              <a:t>signals and we let a synthesis program figure out the logic for each control signal.</a:t>
            </a:r>
            <a:endParaRPr lang="en-US" sz="2800" dirty="0"/>
          </a:p>
          <a:p>
            <a:pPr lvl="1"/>
            <a:r>
              <a:rPr lang="en-US" dirty="0" smtClean="0"/>
              <a:t>Focus </a:t>
            </a:r>
            <a:r>
              <a:rPr lang="en-US" dirty="0"/>
              <a:t>on </a:t>
            </a:r>
            <a:r>
              <a:rPr lang="en-US" dirty="0" smtClean="0"/>
              <a:t>control signals. </a:t>
            </a:r>
            <a:r>
              <a:rPr lang="en-US" dirty="0"/>
              <a:t>For each control signal </a:t>
            </a:r>
            <a:r>
              <a:rPr lang="en-US" dirty="0" smtClean="0"/>
              <a:t>(or group), write </a:t>
            </a:r>
            <a:r>
              <a:rPr lang="en-US" dirty="0"/>
              <a:t>conditions based on instructions (or instruction types), Step counter value (T1 through T5), condition signals (NZVC, MFC, …), and external inputs (interrupt signals) to determine when that particular signal should be activated</a:t>
            </a:r>
            <a:r>
              <a:rPr lang="en-US" dirty="0" smtClean="0"/>
              <a:t>. </a:t>
            </a:r>
            <a:r>
              <a:rPr lang="en-US" dirty="0" smtClean="0">
                <a:solidFill>
                  <a:srgbClr val="0000FF"/>
                </a:solidFill>
              </a:rPr>
              <a:t>(This is harder to do)</a:t>
            </a:r>
            <a:endParaRPr lang="en-US" dirty="0">
              <a:solidFill>
                <a:srgbClr val="0000FF"/>
              </a:solidFill>
            </a:endParaRPr>
          </a:p>
          <a:p>
            <a:pPr lvl="1"/>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23</a:t>
            </a:fld>
            <a:endParaRPr lang="en-US"/>
          </a:p>
        </p:txBody>
      </p:sp>
    </p:spTree>
    <p:extLst>
      <p:ext uri="{BB962C8B-B14F-4D97-AF65-F5344CB8AC3E}">
        <p14:creationId xmlns:p14="http://schemas.microsoft.com/office/powerpoint/2010/main" val="2766786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(Hardwired Control)</a:t>
            </a:r>
            <a:endParaRPr lang="en-US" dirty="0"/>
          </a:p>
        </p:txBody>
      </p:sp>
      <p:sp>
        <p:nvSpPr>
          <p:cNvPr id="3" name="Content Placeholder 2"/>
          <p:cNvSpPr>
            <a:spLocks noGrp="1"/>
          </p:cNvSpPr>
          <p:nvPr>
            <p:ph idx="1"/>
          </p:nvPr>
        </p:nvSpPr>
        <p:spPr>
          <a:xfrm>
            <a:off x="4800600" y="1775191"/>
            <a:ext cx="3886200" cy="4625609"/>
          </a:xfrm>
        </p:spPr>
        <p:txBody>
          <a:bodyPr>
            <a:normAutofit/>
          </a:bodyPr>
          <a:lstStyle/>
          <a:p>
            <a:r>
              <a:rPr lang="en-US" sz="2400" dirty="0" smtClean="0"/>
              <a:t>Describe the conditions under which </a:t>
            </a:r>
            <a:r>
              <a:rPr lang="en-US" sz="2400" dirty="0" err="1" smtClean="0"/>
              <a:t>C_select</a:t>
            </a:r>
            <a:r>
              <a:rPr lang="en-US" sz="2400" dirty="0" smtClean="0"/>
              <a:t> will be active to specify destination register?</a:t>
            </a:r>
          </a:p>
          <a:p>
            <a:r>
              <a:rPr lang="en-US" sz="2400" dirty="0"/>
              <a:t>Consider the three cases for </a:t>
            </a:r>
            <a:r>
              <a:rPr lang="en-US" sz="2400" dirty="0" err="1"/>
              <a:t>C_select</a:t>
            </a:r>
            <a:r>
              <a:rPr lang="en-US" sz="2400" dirty="0"/>
              <a:t> = 0, 1, and 2</a:t>
            </a:r>
            <a:r>
              <a:rPr lang="en-US" sz="2400" dirty="0" smtClean="0"/>
              <a:t>.</a:t>
            </a:r>
          </a:p>
          <a:p>
            <a:pPr lvl="1"/>
            <a:r>
              <a:rPr lang="en-US" sz="2000" dirty="0"/>
              <a:t>IR</a:t>
            </a:r>
            <a:r>
              <a:rPr lang="en-US" sz="2000" baseline="-25000" dirty="0"/>
              <a:t>21-17 </a:t>
            </a:r>
            <a:r>
              <a:rPr lang="en-US" sz="2000" dirty="0" smtClean="0"/>
              <a:t>for Register-operand instructions</a:t>
            </a:r>
          </a:p>
          <a:p>
            <a:pPr lvl="1"/>
            <a:r>
              <a:rPr lang="en-US" sz="2000" dirty="0" smtClean="0"/>
              <a:t>IR</a:t>
            </a:r>
            <a:r>
              <a:rPr lang="en-US" sz="2000" baseline="-25000" dirty="0" smtClean="0"/>
              <a:t>26</a:t>
            </a:r>
            <a:r>
              <a:rPr lang="en-US" sz="2000" baseline="-25000" dirty="0"/>
              <a:t>-22</a:t>
            </a:r>
            <a:r>
              <a:rPr lang="en-US" sz="2000" dirty="0"/>
              <a:t> </a:t>
            </a:r>
            <a:r>
              <a:rPr lang="en-US" sz="2000" dirty="0" smtClean="0"/>
              <a:t>for Immediate-operand instructions</a:t>
            </a:r>
          </a:p>
          <a:p>
            <a:pPr lvl="1"/>
            <a:r>
              <a:rPr lang="en-US" sz="2000" dirty="0" smtClean="0"/>
              <a:t>LINK for Call type of instructions. </a:t>
            </a:r>
          </a:p>
          <a:p>
            <a:pPr lvl="1"/>
            <a:endParaRPr lang="en-US" sz="2000" dirty="0"/>
          </a:p>
          <a:p>
            <a:endParaRPr lang="en-US" sz="2400"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24</a:t>
            </a:fld>
            <a:endParaRPr lang="en-US"/>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1"/>
            <a:ext cx="4475940" cy="2362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200" y="5638800"/>
            <a:ext cx="4860225" cy="830997"/>
          </a:xfrm>
          <a:prstGeom prst="rect">
            <a:avLst/>
          </a:prstGeom>
          <a:solidFill>
            <a:schemeClr val="bg1">
              <a:lumMod val="95000"/>
            </a:schemeClr>
          </a:solidFill>
        </p:spPr>
        <p:txBody>
          <a:bodyPr wrap="none" rtlCol="0">
            <a:spAutoFit/>
          </a:bodyPr>
          <a:lstStyle/>
          <a:p>
            <a:r>
              <a:rPr lang="en-US" dirty="0" smtClean="0">
                <a:latin typeface="+mn-lt"/>
              </a:rPr>
              <a:t>For reference the instruction formats</a:t>
            </a:r>
          </a:p>
          <a:p>
            <a:r>
              <a:rPr lang="en-US" dirty="0" smtClean="0">
                <a:latin typeface="+mn-lt"/>
              </a:rPr>
              <a:t>are reproduced on the next slide.</a:t>
            </a:r>
            <a:endParaRPr lang="en-US" dirty="0">
              <a:latin typeface="+mn-lt"/>
            </a:endParaRPr>
          </a:p>
        </p:txBody>
      </p:sp>
    </p:spTree>
    <p:extLst>
      <p:ext uri="{BB962C8B-B14F-4D97-AF65-F5344CB8AC3E}">
        <p14:creationId xmlns:p14="http://schemas.microsoft.com/office/powerpoint/2010/main" val="35568216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Instruction Formats (Chapter 5 Processor)</a:t>
            </a:r>
            <a:endParaRPr lang="en-US"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25</a:t>
            </a:fld>
            <a:endParaRPr lang="en-US"/>
          </a:p>
        </p:txBody>
      </p:sp>
      <p:sp>
        <p:nvSpPr>
          <p:cNvPr id="7" name="TextBox 6"/>
          <p:cNvSpPr txBox="1"/>
          <p:nvPr/>
        </p:nvSpPr>
        <p:spPr>
          <a:xfrm>
            <a:off x="76200" y="1676400"/>
            <a:ext cx="1011966" cy="369332"/>
          </a:xfrm>
          <a:prstGeom prst="rect">
            <a:avLst/>
          </a:prstGeom>
          <a:solidFill>
            <a:schemeClr val="bg1">
              <a:lumMod val="95000"/>
            </a:schemeClr>
          </a:solidFill>
        </p:spPr>
        <p:txBody>
          <a:bodyPr wrap="none" rtlCol="0">
            <a:spAutoFit/>
          </a:bodyPr>
          <a:lstStyle/>
          <a:p>
            <a:r>
              <a:rPr lang="en-US" sz="1800" dirty="0" smtClean="0"/>
              <a:t>Fig. 5.12</a:t>
            </a:r>
            <a:endParaRPr lang="en-US" sz="1800" dirty="0"/>
          </a:p>
        </p:txBody>
      </p:sp>
      <p:pic>
        <p:nvPicPr>
          <p:cNvPr id="6" name="Picture 2" descr="C:\Documents and Settings\nmanjiki\My Documents\HAMACHER_6TH_EDITION\CORG6_SLIDES\chap2\3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1645537"/>
            <a:ext cx="6711950" cy="483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792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Assignment</a:t>
            </a:r>
            <a:endParaRPr lang="en-US" dirty="0"/>
          </a:p>
        </p:txBody>
      </p:sp>
      <p:sp>
        <p:nvSpPr>
          <p:cNvPr id="3" name="Content Placeholder 2"/>
          <p:cNvSpPr>
            <a:spLocks noGrp="1"/>
          </p:cNvSpPr>
          <p:nvPr>
            <p:ph idx="1"/>
          </p:nvPr>
        </p:nvSpPr>
        <p:spPr/>
        <p:txBody>
          <a:bodyPr/>
          <a:lstStyle/>
          <a:p>
            <a:r>
              <a:rPr lang="en-US" dirty="0" smtClean="0"/>
              <a:t>Review all the solved problems in Section 5.9 that include several other examples of datapath and control logic design. </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26</a:t>
            </a:fld>
            <a:endParaRPr lang="en-US"/>
          </a:p>
        </p:txBody>
      </p:sp>
    </p:spTree>
    <p:extLst>
      <p:ext uri="{BB962C8B-B14F-4D97-AF65-F5344CB8AC3E}">
        <p14:creationId xmlns:p14="http://schemas.microsoft.com/office/powerpoint/2010/main" val="7663818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In-class Exercise</a:t>
            </a:r>
            <a:endParaRPr lang="en-US" dirty="0"/>
          </a:p>
        </p:txBody>
      </p:sp>
      <p:sp>
        <p:nvSpPr>
          <p:cNvPr id="6" name="Text Placeholder 5"/>
          <p:cNvSpPr>
            <a:spLocks noGrp="1"/>
          </p:cNvSpPr>
          <p:nvPr>
            <p:ph type="body" idx="1"/>
          </p:nvPr>
        </p:nvSpPr>
        <p:spPr/>
        <p:txBody>
          <a:bodyPr/>
          <a:lstStyle/>
          <a:p>
            <a:r>
              <a:rPr lang="en-US" dirty="0" smtClean="0"/>
              <a:t>Control Implementation</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27</a:t>
            </a:fld>
            <a:endParaRPr lang="en-US"/>
          </a:p>
        </p:txBody>
      </p:sp>
    </p:spTree>
    <p:extLst>
      <p:ext uri="{BB962C8B-B14F-4D97-AF65-F5344CB8AC3E}">
        <p14:creationId xmlns:p14="http://schemas.microsoft.com/office/powerpoint/2010/main" val="42806149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Implementation</a:t>
            </a:r>
            <a:endParaRPr lang="en-US" dirty="0"/>
          </a:p>
        </p:txBody>
      </p:sp>
      <p:sp>
        <p:nvSpPr>
          <p:cNvPr id="3" name="Content Placeholder 2"/>
          <p:cNvSpPr>
            <a:spLocks noGrp="1"/>
          </p:cNvSpPr>
          <p:nvPr>
            <p:ph idx="1"/>
          </p:nvPr>
        </p:nvSpPr>
        <p:spPr/>
        <p:txBody>
          <a:bodyPr/>
          <a:lstStyle/>
          <a:p>
            <a:r>
              <a:rPr lang="en-US" dirty="0" smtClean="0"/>
              <a:t>Divide into two parts</a:t>
            </a:r>
          </a:p>
          <a:p>
            <a:pPr lvl="1"/>
            <a:r>
              <a:rPr lang="en-US" dirty="0" smtClean="0"/>
              <a:t>ALU Control</a:t>
            </a:r>
          </a:p>
          <a:p>
            <a:pPr lvl="1"/>
            <a:r>
              <a:rPr lang="en-US" dirty="0" smtClean="0"/>
              <a:t>The rest</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28</a:t>
            </a:fld>
            <a:endParaRPr lang="en-US"/>
          </a:p>
        </p:txBody>
      </p:sp>
    </p:spTree>
    <p:extLst>
      <p:ext uri="{BB962C8B-B14F-4D97-AF65-F5344CB8AC3E}">
        <p14:creationId xmlns:p14="http://schemas.microsoft.com/office/powerpoint/2010/main" val="2633898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a:t>
            </a:r>
            <a:endParaRPr lang="en-US" dirty="0"/>
          </a:p>
        </p:txBody>
      </p:sp>
      <p:sp>
        <p:nvSpPr>
          <p:cNvPr id="4" name="Slide Number Placeholder 3"/>
          <p:cNvSpPr>
            <a:spLocks noGrp="1"/>
          </p:cNvSpPr>
          <p:nvPr>
            <p:ph type="sldNum" sz="quarter" idx="12"/>
          </p:nvPr>
        </p:nvSpPr>
        <p:spPr/>
        <p:txBody>
          <a:bodyPr/>
          <a:lstStyle/>
          <a:p>
            <a:fld id="{8C0A8877-02F5-AD4D-B33C-2C87EDA3740E}"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grpSp>
        <p:nvGrpSpPr>
          <p:cNvPr id="79" name="Group 78"/>
          <p:cNvGrpSpPr/>
          <p:nvPr/>
        </p:nvGrpSpPr>
        <p:grpSpPr>
          <a:xfrm>
            <a:off x="2566381" y="1501215"/>
            <a:ext cx="2496323" cy="4185539"/>
            <a:chOff x="4666116" y="1556814"/>
            <a:chExt cx="2496323" cy="4185539"/>
          </a:xfrm>
        </p:grpSpPr>
        <p:sp>
          <p:nvSpPr>
            <p:cNvPr id="61" name="TextBox 60"/>
            <p:cNvSpPr txBox="1"/>
            <p:nvPr/>
          </p:nvSpPr>
          <p:spPr>
            <a:xfrm>
              <a:off x="5515066" y="2552690"/>
              <a:ext cx="392656" cy="338554"/>
            </a:xfrm>
            <a:prstGeom prst="rect">
              <a:avLst/>
            </a:prstGeom>
            <a:noFill/>
          </p:spPr>
          <p:txBody>
            <a:bodyPr wrap="none" rtlCol="0">
              <a:spAutoFit/>
            </a:bodyPr>
            <a:lstStyle/>
            <a:p>
              <a:pPr defTabSz="457200" fontAlgn="auto">
                <a:spcBef>
                  <a:spcPts val="0"/>
                </a:spcBef>
                <a:spcAft>
                  <a:spcPts val="0"/>
                </a:spcAft>
              </a:pPr>
              <a:r>
                <a:rPr lang="en-US" sz="1600" dirty="0" smtClean="0">
                  <a:solidFill>
                    <a:prstClr val="black"/>
                  </a:solidFill>
                  <a:latin typeface="Calibri"/>
                </a:rPr>
                <a:t>00</a:t>
              </a:r>
            </a:p>
          </p:txBody>
        </p:sp>
        <p:sp>
          <p:nvSpPr>
            <p:cNvPr id="62" name="TextBox 61"/>
            <p:cNvSpPr txBox="1"/>
            <p:nvPr/>
          </p:nvSpPr>
          <p:spPr>
            <a:xfrm>
              <a:off x="5523533" y="3381277"/>
              <a:ext cx="392656" cy="338554"/>
            </a:xfrm>
            <a:prstGeom prst="rect">
              <a:avLst/>
            </a:prstGeom>
            <a:noFill/>
          </p:spPr>
          <p:txBody>
            <a:bodyPr wrap="none" rtlCol="0">
              <a:spAutoFit/>
            </a:bodyPr>
            <a:lstStyle/>
            <a:p>
              <a:pPr defTabSz="457200" fontAlgn="auto">
                <a:spcBef>
                  <a:spcPts val="0"/>
                </a:spcBef>
                <a:spcAft>
                  <a:spcPts val="0"/>
                </a:spcAft>
              </a:pPr>
              <a:r>
                <a:rPr lang="en-US" sz="1600" dirty="0" smtClean="0">
                  <a:solidFill>
                    <a:prstClr val="black"/>
                  </a:solidFill>
                  <a:latin typeface="Calibri"/>
                </a:rPr>
                <a:t>01</a:t>
              </a:r>
            </a:p>
          </p:txBody>
        </p:sp>
        <p:sp>
          <p:nvSpPr>
            <p:cNvPr id="63" name="TextBox 62"/>
            <p:cNvSpPr txBox="1"/>
            <p:nvPr/>
          </p:nvSpPr>
          <p:spPr>
            <a:xfrm>
              <a:off x="5498133" y="4680869"/>
              <a:ext cx="392656" cy="338554"/>
            </a:xfrm>
            <a:prstGeom prst="rect">
              <a:avLst/>
            </a:prstGeom>
            <a:noFill/>
          </p:spPr>
          <p:txBody>
            <a:bodyPr wrap="none" rtlCol="0">
              <a:spAutoFit/>
            </a:bodyPr>
            <a:lstStyle/>
            <a:p>
              <a:pPr defTabSz="457200" fontAlgn="auto">
                <a:spcBef>
                  <a:spcPts val="0"/>
                </a:spcBef>
                <a:spcAft>
                  <a:spcPts val="0"/>
                </a:spcAft>
              </a:pPr>
              <a:r>
                <a:rPr lang="en-US" sz="1600" dirty="0" smtClean="0">
                  <a:solidFill>
                    <a:prstClr val="black"/>
                  </a:solidFill>
                  <a:latin typeface="Calibri"/>
                </a:rPr>
                <a:t>10</a:t>
              </a:r>
            </a:p>
          </p:txBody>
        </p:sp>
        <p:grpSp>
          <p:nvGrpSpPr>
            <p:cNvPr id="77" name="Group 76"/>
            <p:cNvGrpSpPr/>
            <p:nvPr/>
          </p:nvGrpSpPr>
          <p:grpSpPr>
            <a:xfrm>
              <a:off x="4666116" y="1556814"/>
              <a:ext cx="2496323" cy="4185539"/>
              <a:chOff x="4666116" y="1556814"/>
              <a:chExt cx="2496323" cy="4185539"/>
            </a:xfrm>
          </p:grpSpPr>
          <p:grpSp>
            <p:nvGrpSpPr>
              <p:cNvPr id="60" name="Group 59"/>
              <p:cNvGrpSpPr/>
              <p:nvPr/>
            </p:nvGrpSpPr>
            <p:grpSpPr>
              <a:xfrm>
                <a:off x="5565868" y="2110813"/>
                <a:ext cx="711200" cy="3631540"/>
                <a:chOff x="5565868" y="2314021"/>
                <a:chExt cx="711200" cy="3631540"/>
              </a:xfrm>
            </p:grpSpPr>
            <p:sp>
              <p:nvSpPr>
                <p:cNvPr id="52" name="Trapezoid 51"/>
                <p:cNvSpPr/>
                <p:nvPr/>
              </p:nvSpPr>
              <p:spPr>
                <a:xfrm rot="16200000" flipV="1">
                  <a:off x="4105698" y="3774191"/>
                  <a:ext cx="3631540" cy="711200"/>
                </a:xfrm>
                <a:prstGeom prst="trapezoid">
                  <a:avLst>
                    <a:gd name="adj" fmla="val 182143"/>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smtClean="0">
                    <a:solidFill>
                      <a:srgbClr val="000000"/>
                    </a:solidFill>
                    <a:latin typeface="Calibri"/>
                  </a:endParaRPr>
                </a:p>
              </p:txBody>
            </p:sp>
            <p:sp>
              <p:nvSpPr>
                <p:cNvPr id="54" name="TextBox 53"/>
                <p:cNvSpPr txBox="1"/>
                <p:nvPr/>
              </p:nvSpPr>
              <p:spPr>
                <a:xfrm>
                  <a:off x="5621270" y="3928883"/>
                  <a:ext cx="649938" cy="369332"/>
                </a:xfrm>
                <a:prstGeom prst="rect">
                  <a:avLst/>
                </a:prstGeom>
                <a:noFill/>
              </p:spPr>
              <p:txBody>
                <a:bodyPr wrap="none" rtlCol="0">
                  <a:spAutoFit/>
                </a:bodyPr>
                <a:lstStyle/>
                <a:p>
                  <a:pPr algn="ctr" defTabSz="457200" fontAlgn="auto">
                    <a:spcBef>
                      <a:spcPts val="0"/>
                    </a:spcBef>
                    <a:spcAft>
                      <a:spcPts val="0"/>
                    </a:spcAft>
                  </a:pPr>
                  <a:r>
                    <a:rPr lang="en-US" sz="1800" dirty="0" smtClean="0">
                      <a:solidFill>
                        <a:prstClr val="black"/>
                      </a:solidFill>
                      <a:latin typeface="Calibri"/>
                    </a:rPr>
                    <a:t>MUX</a:t>
                  </a:r>
                </a:p>
              </p:txBody>
            </p:sp>
          </p:grpSp>
          <p:cxnSp>
            <p:nvCxnSpPr>
              <p:cNvPr id="56" name="Straight Connector 55"/>
              <p:cNvCxnSpPr/>
              <p:nvPr/>
            </p:nvCxnSpPr>
            <p:spPr>
              <a:xfrm>
                <a:off x="4666116" y="2754290"/>
                <a:ext cx="89975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666117" y="3561598"/>
                <a:ext cx="89975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818516" y="4858612"/>
                <a:ext cx="747352" cy="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271208" y="3900264"/>
                <a:ext cx="578325"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6849533" y="3723209"/>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R</a:t>
                </a:r>
              </a:p>
            </p:txBody>
          </p:sp>
          <p:cxnSp>
            <p:nvCxnSpPr>
              <p:cNvPr id="73" name="Straight Arrow Connector 72"/>
              <p:cNvCxnSpPr/>
              <p:nvPr/>
            </p:nvCxnSpPr>
            <p:spPr>
              <a:xfrm>
                <a:off x="5988619" y="1905003"/>
                <a:ext cx="0" cy="985298"/>
              </a:xfrm>
              <a:prstGeom prst="straightConnector1">
                <a:avLst/>
              </a:prstGeom>
              <a:ln w="9525"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43255" y="1556814"/>
                <a:ext cx="33028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G</a:t>
                </a:r>
              </a:p>
            </p:txBody>
          </p:sp>
          <p:cxnSp>
            <p:nvCxnSpPr>
              <p:cNvPr id="76" name="Straight Connector 75"/>
              <p:cNvCxnSpPr/>
              <p:nvPr/>
            </p:nvCxnSpPr>
            <p:spPr>
              <a:xfrm>
                <a:off x="5916189" y="2211053"/>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06" name="Group 105"/>
          <p:cNvGrpSpPr/>
          <p:nvPr/>
        </p:nvGrpSpPr>
        <p:grpSpPr>
          <a:xfrm>
            <a:off x="5833359" y="1700750"/>
            <a:ext cx="2085880" cy="2489252"/>
            <a:chOff x="5833359" y="1700750"/>
            <a:chExt cx="2085880" cy="2489252"/>
          </a:xfrm>
        </p:grpSpPr>
        <p:sp>
          <p:nvSpPr>
            <p:cNvPr id="80" name="Trapezoid 79"/>
            <p:cNvSpPr/>
            <p:nvPr/>
          </p:nvSpPr>
          <p:spPr>
            <a:xfrm rot="16200000" flipV="1">
              <a:off x="6158531" y="2790114"/>
              <a:ext cx="1405470" cy="711200"/>
            </a:xfrm>
            <a:prstGeom prst="trapezoid">
              <a:avLst>
                <a:gd name="adj" fmla="val 63095"/>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smtClean="0">
                <a:solidFill>
                  <a:srgbClr val="000000"/>
                </a:solidFill>
                <a:latin typeface="Calibri"/>
              </a:endParaRPr>
            </a:p>
          </p:txBody>
        </p:sp>
        <p:sp>
          <p:nvSpPr>
            <p:cNvPr id="81" name="TextBox 80"/>
            <p:cNvSpPr txBox="1"/>
            <p:nvPr/>
          </p:nvSpPr>
          <p:spPr>
            <a:xfrm>
              <a:off x="6580208" y="2961690"/>
              <a:ext cx="563375" cy="369332"/>
            </a:xfrm>
            <a:prstGeom prst="rect">
              <a:avLst/>
            </a:prstGeom>
            <a:noFill/>
          </p:spPr>
          <p:txBody>
            <a:bodyPr wrap="none" rtlCol="0">
              <a:spAutoFit/>
            </a:bodyPr>
            <a:lstStyle/>
            <a:p>
              <a:pPr algn="ctr" defTabSz="457200" fontAlgn="auto">
                <a:spcBef>
                  <a:spcPts val="0"/>
                </a:spcBef>
                <a:spcAft>
                  <a:spcPts val="0"/>
                </a:spcAft>
              </a:pPr>
              <a:r>
                <a:rPr lang="en-US" sz="1800" dirty="0" smtClean="0">
                  <a:solidFill>
                    <a:prstClr val="black"/>
                  </a:solidFill>
                  <a:latin typeface="Calibri"/>
                </a:rPr>
                <a:t>ALU</a:t>
              </a:r>
            </a:p>
          </p:txBody>
        </p:sp>
        <p:cxnSp>
          <p:nvCxnSpPr>
            <p:cNvPr id="90" name="Straight Arrow Connector 89"/>
            <p:cNvCxnSpPr/>
            <p:nvPr/>
          </p:nvCxnSpPr>
          <p:spPr>
            <a:xfrm rot="16200000">
              <a:off x="6310932" y="3373165"/>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16200000">
              <a:off x="6310932" y="2636565"/>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6200000">
              <a:off x="7411599" y="2966258"/>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rot="16200000" flipV="1">
              <a:off x="6166999" y="3501364"/>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rot="16200000" flipV="1">
              <a:off x="6158532" y="2772032"/>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rot="16200000" flipV="1">
              <a:off x="7309999" y="3093258"/>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5849674" y="3334786"/>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B</a:t>
              </a:r>
            </a:p>
          </p:txBody>
        </p:sp>
        <p:sp>
          <p:nvSpPr>
            <p:cNvPr id="97" name="TextBox 96"/>
            <p:cNvSpPr txBox="1"/>
            <p:nvPr/>
          </p:nvSpPr>
          <p:spPr>
            <a:xfrm>
              <a:off x="5833359" y="2652809"/>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A</a:t>
              </a:r>
            </a:p>
          </p:txBody>
        </p:sp>
        <p:sp>
          <p:nvSpPr>
            <p:cNvPr id="98" name="TextBox 97"/>
            <p:cNvSpPr txBox="1"/>
            <p:nvPr/>
          </p:nvSpPr>
          <p:spPr>
            <a:xfrm>
              <a:off x="7606333" y="2995769"/>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R</a:t>
              </a:r>
            </a:p>
          </p:txBody>
        </p:sp>
        <p:cxnSp>
          <p:nvCxnSpPr>
            <p:cNvPr id="99" name="Straight Arrow Connector 98"/>
            <p:cNvCxnSpPr/>
            <p:nvPr/>
          </p:nvCxnSpPr>
          <p:spPr>
            <a:xfrm rot="16200000" flipH="1">
              <a:off x="6797754" y="3717264"/>
              <a:ext cx="342283" cy="0"/>
            </a:xfrm>
            <a:prstGeom prst="straightConnector1">
              <a:avLst/>
            </a:prstGeom>
            <a:ln w="9525"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00" name="TextBox 99"/>
            <p:cNvSpPr txBox="1"/>
            <p:nvPr/>
          </p:nvSpPr>
          <p:spPr>
            <a:xfrm>
              <a:off x="6825477" y="3820670"/>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C</a:t>
              </a:r>
            </a:p>
          </p:txBody>
        </p:sp>
        <p:cxnSp>
          <p:nvCxnSpPr>
            <p:cNvPr id="101" name="Straight Arrow Connector 100"/>
            <p:cNvCxnSpPr/>
            <p:nvPr/>
          </p:nvCxnSpPr>
          <p:spPr>
            <a:xfrm>
              <a:off x="6898279" y="2022632"/>
              <a:ext cx="0" cy="683836"/>
            </a:xfrm>
            <a:prstGeom prst="straightConnector1">
              <a:avLst/>
            </a:prstGeom>
            <a:ln w="9525"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820728" y="2241716"/>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6686804" y="1700750"/>
              <a:ext cx="493945"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F,G</a:t>
              </a:r>
            </a:p>
          </p:txBody>
        </p:sp>
      </p:grpSp>
      <p:graphicFrame>
        <p:nvGraphicFramePr>
          <p:cNvPr id="107" name="Table 106"/>
          <p:cNvGraphicFramePr>
            <a:graphicFrameLocks noGrp="1"/>
          </p:cNvGraphicFramePr>
          <p:nvPr>
            <p:extLst>
              <p:ext uri="{D42A27DB-BD31-4B8C-83A1-F6EECF244321}">
                <p14:modId xmlns:p14="http://schemas.microsoft.com/office/powerpoint/2010/main" val="4170087167"/>
              </p:ext>
            </p:extLst>
          </p:nvPr>
        </p:nvGraphicFramePr>
        <p:xfrm>
          <a:off x="5723448" y="4549520"/>
          <a:ext cx="2194560" cy="1828799"/>
        </p:xfrm>
        <a:graphic>
          <a:graphicData uri="http://schemas.openxmlformats.org/drawingml/2006/table">
            <a:tbl>
              <a:tblPr firstRow="1" bandRow="1">
                <a:tableStyleId>{5C22544A-7EE6-4342-B048-85BDC9FD1C3A}</a:tableStyleId>
              </a:tblPr>
              <a:tblGrid>
                <a:gridCol w="548640"/>
                <a:gridCol w="548640"/>
                <a:gridCol w="548640"/>
                <a:gridCol w="548640"/>
              </a:tblGrid>
              <a:tr h="25494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F</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G1</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G0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R</a:t>
                      </a:r>
                    </a:p>
                  </a:txBody>
                  <a:tcPr/>
                </a:tc>
              </a:tr>
              <a:tr h="254941">
                <a:tc>
                  <a:txBody>
                    <a:bodyPr/>
                    <a:lstStyle/>
                    <a:p>
                      <a:pPr algn="ctr"/>
                      <a:r>
                        <a:rPr lang="en-US" sz="1400" dirty="0" smtClean="0"/>
                        <a:t>-</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And</a:t>
                      </a:r>
                    </a:p>
                  </a:txBody>
                  <a:tcPr/>
                </a:tc>
              </a:tr>
              <a:tr h="254941">
                <a:tc>
                  <a:txBody>
                    <a:bodyPr/>
                    <a:lstStyle/>
                    <a:p>
                      <a:pPr algn="ctr"/>
                      <a:r>
                        <a:rPr lang="en-US" sz="1400" dirty="0" smtClean="0"/>
                        <a:t>-</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Or</a:t>
                      </a:r>
                      <a:endParaRPr lang="en-US" sz="1400" dirty="0"/>
                    </a:p>
                  </a:txBody>
                  <a:tcPr/>
                </a:tc>
              </a:tr>
              <a:tr h="254941">
                <a:tc>
                  <a:txBody>
                    <a:bodyPr/>
                    <a:lstStyle/>
                    <a:p>
                      <a:pPr algn="ctr"/>
                      <a:r>
                        <a:rPr lang="en-US" sz="1400" dirty="0" smtClean="0"/>
                        <a:t>0</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Add</a:t>
                      </a:r>
                      <a:endParaRPr lang="en-US" sz="1400" dirty="0"/>
                    </a:p>
                  </a:txBody>
                  <a:tcPr/>
                </a:tc>
              </a:tr>
              <a:tr h="254941">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Sub</a:t>
                      </a:r>
                      <a:endParaRPr lang="en-US" sz="1400" dirty="0"/>
                    </a:p>
                  </a:txBody>
                  <a:tcPr/>
                </a:tc>
              </a:tr>
              <a:tr h="254941">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a:t>
                      </a:r>
                      <a:endParaRPr lang="en-US" sz="1400" dirty="0"/>
                    </a:p>
                  </a:txBody>
                  <a:tcPr/>
                </a:tc>
              </a:tr>
            </a:tbl>
          </a:graphicData>
        </a:graphic>
      </p:graphicFrame>
      <p:grpSp>
        <p:nvGrpSpPr>
          <p:cNvPr id="15" name="Group 14"/>
          <p:cNvGrpSpPr/>
          <p:nvPr/>
        </p:nvGrpSpPr>
        <p:grpSpPr>
          <a:xfrm>
            <a:off x="76200" y="2379134"/>
            <a:ext cx="2743200" cy="3510828"/>
            <a:chOff x="76200" y="2379134"/>
            <a:chExt cx="2743200" cy="3510828"/>
          </a:xfrm>
        </p:grpSpPr>
        <p:grpSp>
          <p:nvGrpSpPr>
            <p:cNvPr id="6" name="Group 5"/>
            <p:cNvGrpSpPr/>
            <p:nvPr/>
          </p:nvGrpSpPr>
          <p:grpSpPr>
            <a:xfrm>
              <a:off x="959204" y="2379134"/>
              <a:ext cx="1860196" cy="3510828"/>
              <a:chOff x="959204" y="2379134"/>
              <a:chExt cx="1860196" cy="3510828"/>
            </a:xfrm>
          </p:grpSpPr>
          <p:grpSp>
            <p:nvGrpSpPr>
              <p:cNvPr id="108" name="Group 107"/>
              <p:cNvGrpSpPr/>
              <p:nvPr/>
            </p:nvGrpSpPr>
            <p:grpSpPr>
              <a:xfrm>
                <a:off x="959204" y="3153512"/>
                <a:ext cx="1713091" cy="739259"/>
                <a:chOff x="5100438" y="4670941"/>
                <a:chExt cx="1713091" cy="739259"/>
              </a:xfrm>
            </p:grpSpPr>
            <p:pic>
              <p:nvPicPr>
                <p:cNvPr id="109" name="Picture 10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410200" y="4670941"/>
                  <a:ext cx="1403329" cy="739259"/>
                </a:xfrm>
                <a:prstGeom prst="rect">
                  <a:avLst/>
                </a:prstGeom>
              </p:spPr>
            </p:pic>
            <p:cxnSp>
              <p:nvCxnSpPr>
                <p:cNvPr id="110" name="Straight Connector 109"/>
                <p:cNvCxnSpPr/>
                <p:nvPr/>
              </p:nvCxnSpPr>
              <p:spPr>
                <a:xfrm flipH="1">
                  <a:off x="5418667" y="4898144"/>
                  <a:ext cx="309034"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5486400" y="4780706"/>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5486400" y="5052495"/>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6557433" y="4900095"/>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4" name="TextBox 113"/>
                <p:cNvSpPr txBox="1"/>
                <p:nvPr/>
              </p:nvSpPr>
              <p:spPr>
                <a:xfrm>
                  <a:off x="5105761" y="4978752"/>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B</a:t>
                  </a:r>
                </a:p>
              </p:txBody>
            </p:sp>
            <p:sp>
              <p:nvSpPr>
                <p:cNvPr id="115" name="TextBox 114"/>
                <p:cNvSpPr txBox="1"/>
                <p:nvPr/>
              </p:nvSpPr>
              <p:spPr>
                <a:xfrm>
                  <a:off x="5100438" y="4724752"/>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A</a:t>
                  </a:r>
                </a:p>
              </p:txBody>
            </p:sp>
            <p:cxnSp>
              <p:nvCxnSpPr>
                <p:cNvPr id="117" name="Straight Connector 116"/>
                <p:cNvCxnSpPr/>
                <p:nvPr/>
              </p:nvCxnSpPr>
              <p:spPr>
                <a:xfrm flipH="1">
                  <a:off x="5418667" y="5163418"/>
                  <a:ext cx="309034"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p:cNvGrpSpPr/>
              <p:nvPr/>
            </p:nvGrpSpPr>
            <p:grpSpPr>
              <a:xfrm rot="16200000">
                <a:off x="1309125" y="4078091"/>
                <a:ext cx="1530415" cy="1490134"/>
                <a:chOff x="3138329" y="4572000"/>
                <a:chExt cx="1530415" cy="1490134"/>
              </a:xfrm>
            </p:grpSpPr>
            <p:sp>
              <p:nvSpPr>
                <p:cNvPr id="7" name="Trapezoid 6"/>
                <p:cNvSpPr/>
                <p:nvPr/>
              </p:nvSpPr>
              <p:spPr>
                <a:xfrm flipV="1">
                  <a:off x="3195547" y="4961467"/>
                  <a:ext cx="1405470" cy="711200"/>
                </a:xfrm>
                <a:prstGeom prst="trapezoid">
                  <a:avLst>
                    <a:gd name="adj" fmla="val 63095"/>
                  </a:avLst>
                </a:prstGeom>
                <a:noFill/>
                <a:ln w="12700" cmpd="sng"/>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smtClean="0">
                    <a:solidFill>
                      <a:srgbClr val="000000"/>
                    </a:solidFill>
                    <a:latin typeface="Calibri"/>
                  </a:endParaRPr>
                </a:p>
              </p:txBody>
            </p:sp>
            <p:cxnSp>
              <p:nvCxnSpPr>
                <p:cNvPr id="8" name="Straight Arrow Connector 7"/>
                <p:cNvCxnSpPr/>
                <p:nvPr/>
              </p:nvCxnSpPr>
              <p:spPr>
                <a:xfrm>
                  <a:off x="3516774" y="4572000"/>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53374" y="4572000"/>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923681" y="5672667"/>
                  <a:ext cx="0" cy="389467"/>
                </a:xfrm>
                <a:prstGeom prst="straightConnector1">
                  <a:avLst/>
                </a:prstGeom>
                <a:ln w="9525"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326461" y="5367867"/>
                  <a:ext cx="342283" cy="0"/>
                </a:xfrm>
                <a:prstGeom prst="straightConnector1">
                  <a:avLst/>
                </a:prstGeom>
                <a:ln w="9525"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3138329" y="5435600"/>
                  <a:ext cx="342283" cy="0"/>
                </a:xfrm>
                <a:prstGeom prst="straightConnector1">
                  <a:avLst/>
                </a:prstGeom>
                <a:ln w="9525" cmpd="sng">
                  <a:solidFill>
                    <a:schemeClr val="tx1"/>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447842" y="4622800"/>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177174" y="4614333"/>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3855948" y="5765800"/>
                  <a:ext cx="135466" cy="13546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9" name="TextBox 48"/>
              <p:cNvSpPr txBox="1"/>
              <p:nvPr/>
            </p:nvSpPr>
            <p:spPr>
              <a:xfrm>
                <a:off x="1979769" y="3760336"/>
                <a:ext cx="290727"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F</a:t>
                </a:r>
              </a:p>
            </p:txBody>
          </p:sp>
          <p:sp>
            <p:nvSpPr>
              <p:cNvPr id="50" name="TextBox 49"/>
              <p:cNvSpPr txBox="1"/>
              <p:nvPr/>
            </p:nvSpPr>
            <p:spPr>
              <a:xfrm>
                <a:off x="2049447" y="5520630"/>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prstClr val="black"/>
                    </a:solidFill>
                    <a:latin typeface="Calibri"/>
                  </a:rPr>
                  <a:t>C</a:t>
                </a:r>
              </a:p>
            </p:txBody>
          </p:sp>
          <p:sp>
            <p:nvSpPr>
              <p:cNvPr id="53" name="TextBox 52"/>
              <p:cNvSpPr txBox="1"/>
              <p:nvPr/>
            </p:nvSpPr>
            <p:spPr>
              <a:xfrm>
                <a:off x="1692243" y="4487840"/>
                <a:ext cx="661659" cy="646331"/>
              </a:xfrm>
              <a:prstGeom prst="rect">
                <a:avLst/>
              </a:prstGeom>
              <a:noFill/>
            </p:spPr>
            <p:txBody>
              <a:bodyPr wrap="none" rtlCol="0">
                <a:spAutoFit/>
              </a:bodyPr>
              <a:lstStyle/>
              <a:p>
                <a:pPr algn="ctr" defTabSz="457200" fontAlgn="auto">
                  <a:spcBef>
                    <a:spcPts val="0"/>
                  </a:spcBef>
                  <a:spcAft>
                    <a:spcPts val="0"/>
                  </a:spcAft>
                </a:pPr>
                <a:r>
                  <a:rPr lang="en-US" sz="1800" dirty="0" smtClean="0">
                    <a:solidFill>
                      <a:prstClr val="black"/>
                    </a:solidFill>
                    <a:latin typeface="Calibri"/>
                  </a:rPr>
                  <a:t>Basic</a:t>
                </a:r>
              </a:p>
              <a:p>
                <a:pPr algn="ctr" defTabSz="457200" fontAlgn="auto">
                  <a:spcBef>
                    <a:spcPts val="0"/>
                  </a:spcBef>
                  <a:spcAft>
                    <a:spcPts val="0"/>
                  </a:spcAft>
                </a:pPr>
                <a:r>
                  <a:rPr lang="en-US" sz="1800" dirty="0" smtClean="0">
                    <a:solidFill>
                      <a:prstClr val="black"/>
                    </a:solidFill>
                    <a:latin typeface="Calibri"/>
                  </a:rPr>
                  <a:t>ALU</a:t>
                </a:r>
              </a:p>
            </p:txBody>
          </p:sp>
          <p:sp>
            <p:nvSpPr>
              <p:cNvPr id="71" name="TextBox 70"/>
              <p:cNvSpPr txBox="1"/>
              <p:nvPr/>
            </p:nvSpPr>
            <p:spPr>
              <a:xfrm>
                <a:off x="1057541" y="4976808"/>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B</a:t>
                </a:r>
              </a:p>
            </p:txBody>
          </p:sp>
          <p:sp>
            <p:nvSpPr>
              <p:cNvPr id="72" name="TextBox 71"/>
              <p:cNvSpPr txBox="1"/>
              <p:nvPr/>
            </p:nvSpPr>
            <p:spPr>
              <a:xfrm>
                <a:off x="1041226" y="4294831"/>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A</a:t>
                </a:r>
              </a:p>
            </p:txBody>
          </p:sp>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54839" y="2383340"/>
                <a:ext cx="1304926" cy="701159"/>
              </a:xfrm>
              <a:prstGeom prst="rect">
                <a:avLst/>
              </a:prstGeom>
            </p:spPr>
          </p:pic>
          <p:cxnSp>
            <p:nvCxnSpPr>
              <p:cNvPr id="85" name="Straight Connector 84"/>
              <p:cNvCxnSpPr/>
              <p:nvPr/>
            </p:nvCxnSpPr>
            <p:spPr>
              <a:xfrm>
                <a:off x="1331039" y="2435088"/>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331039" y="2706877"/>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325872" y="2554477"/>
                <a:ext cx="148167" cy="23877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67333" y="2633134"/>
                <a:ext cx="312906"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B</a:t>
                </a:r>
              </a:p>
            </p:txBody>
          </p:sp>
          <p:sp>
            <p:nvSpPr>
              <p:cNvPr id="89" name="TextBox 88"/>
              <p:cNvSpPr txBox="1"/>
              <p:nvPr/>
            </p:nvSpPr>
            <p:spPr>
              <a:xfrm>
                <a:off x="962010" y="2379134"/>
                <a:ext cx="318229" cy="369332"/>
              </a:xfrm>
              <a:prstGeom prst="rect">
                <a:avLst/>
              </a:prstGeom>
              <a:noFill/>
            </p:spPr>
            <p:txBody>
              <a:bodyPr wrap="none" rtlCol="0">
                <a:spAutoFit/>
              </a:bodyPr>
              <a:lstStyle/>
              <a:p>
                <a:pPr defTabSz="457200" fontAlgn="auto">
                  <a:spcBef>
                    <a:spcPts val="0"/>
                  </a:spcBef>
                  <a:spcAft>
                    <a:spcPts val="0"/>
                  </a:spcAft>
                </a:pPr>
                <a:r>
                  <a:rPr lang="en-US" sz="1800" dirty="0" smtClean="0">
                    <a:solidFill>
                      <a:srgbClr val="0000FF"/>
                    </a:solidFill>
                    <a:latin typeface="Calibri"/>
                  </a:rPr>
                  <a:t>A</a:t>
                </a:r>
              </a:p>
            </p:txBody>
          </p:sp>
        </p:grpSp>
        <p:grpSp>
          <p:nvGrpSpPr>
            <p:cNvPr id="14" name="Group 13"/>
            <p:cNvGrpSpPr/>
            <p:nvPr/>
          </p:nvGrpSpPr>
          <p:grpSpPr>
            <a:xfrm>
              <a:off x="76200" y="2438400"/>
              <a:ext cx="938077" cy="2731532"/>
              <a:chOff x="76200" y="2438400"/>
              <a:chExt cx="938077" cy="2731532"/>
            </a:xfrm>
          </p:grpSpPr>
          <p:sp>
            <p:nvSpPr>
              <p:cNvPr id="12" name="TextBox 11"/>
              <p:cNvSpPr txBox="1"/>
              <p:nvPr/>
            </p:nvSpPr>
            <p:spPr>
              <a:xfrm>
                <a:off x="76200" y="2438400"/>
                <a:ext cx="853119" cy="461665"/>
              </a:xfrm>
              <a:prstGeom prst="rect">
                <a:avLst/>
              </a:prstGeom>
              <a:noFill/>
            </p:spPr>
            <p:txBody>
              <a:bodyPr wrap="none" rtlCol="0">
                <a:spAutoFit/>
              </a:bodyPr>
              <a:lstStyle/>
              <a:p>
                <a:r>
                  <a:rPr lang="en-US" dirty="0" smtClean="0"/>
                  <a:t>AND</a:t>
                </a:r>
                <a:endParaRPr lang="en-US" dirty="0"/>
              </a:p>
            </p:txBody>
          </p:sp>
          <p:sp>
            <p:nvSpPr>
              <p:cNvPr id="118" name="TextBox 117"/>
              <p:cNvSpPr txBox="1"/>
              <p:nvPr/>
            </p:nvSpPr>
            <p:spPr>
              <a:xfrm>
                <a:off x="76200" y="3276600"/>
                <a:ext cx="612668" cy="461665"/>
              </a:xfrm>
              <a:prstGeom prst="rect">
                <a:avLst/>
              </a:prstGeom>
              <a:noFill/>
            </p:spPr>
            <p:txBody>
              <a:bodyPr wrap="none" rtlCol="0">
                <a:spAutoFit/>
              </a:bodyPr>
              <a:lstStyle/>
              <a:p>
                <a:r>
                  <a:rPr lang="en-US" dirty="0" smtClean="0"/>
                  <a:t>OR</a:t>
                </a:r>
                <a:endParaRPr lang="en-US" dirty="0"/>
              </a:p>
            </p:txBody>
          </p:sp>
          <p:sp>
            <p:nvSpPr>
              <p:cNvPr id="119" name="TextBox 118"/>
              <p:cNvSpPr txBox="1"/>
              <p:nvPr/>
            </p:nvSpPr>
            <p:spPr>
              <a:xfrm>
                <a:off x="76200" y="4338935"/>
                <a:ext cx="938077" cy="830997"/>
              </a:xfrm>
              <a:prstGeom prst="rect">
                <a:avLst/>
              </a:prstGeom>
              <a:noFill/>
            </p:spPr>
            <p:txBody>
              <a:bodyPr wrap="none" rtlCol="0">
                <a:spAutoFit/>
              </a:bodyPr>
              <a:lstStyle/>
              <a:p>
                <a:r>
                  <a:rPr lang="en-US" dirty="0" smtClean="0"/>
                  <a:t>ADD/</a:t>
                </a:r>
              </a:p>
              <a:p>
                <a:r>
                  <a:rPr lang="en-US" dirty="0" smtClean="0"/>
                  <a:t>SUB</a:t>
                </a:r>
                <a:endParaRPr lang="en-US" dirty="0"/>
              </a:p>
            </p:txBody>
          </p:sp>
        </p:grpSp>
      </p:grpSp>
      <p:sp>
        <p:nvSpPr>
          <p:cNvPr id="121" name="Oval 120"/>
          <p:cNvSpPr/>
          <p:nvPr/>
        </p:nvSpPr>
        <p:spPr>
          <a:xfrm>
            <a:off x="1892300" y="3657600"/>
            <a:ext cx="4699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3644900" y="1447800"/>
            <a:ext cx="4699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982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atin typeface="Calibri" charset="0"/>
                <a:ea typeface="ＭＳ Ｐゴシック" charset="0"/>
              </a:rPr>
              <a:t>Control signal generation</a:t>
            </a:r>
          </a:p>
        </p:txBody>
      </p:sp>
      <p:sp>
        <p:nvSpPr>
          <p:cNvPr id="53250" name="Content Placeholder 2"/>
          <p:cNvSpPr>
            <a:spLocks noGrp="1"/>
          </p:cNvSpPr>
          <p:nvPr>
            <p:ph idx="1"/>
          </p:nvPr>
        </p:nvSpPr>
        <p:spPr/>
        <p:txBody>
          <a:bodyPr>
            <a:normAutofit fontScale="92500" lnSpcReduction="10000"/>
          </a:bodyPr>
          <a:lstStyle/>
          <a:p>
            <a:pPr eaLnBrk="1" hangingPunct="1"/>
            <a:r>
              <a:rPr lang="en-US" dirty="0" smtClean="0">
                <a:latin typeface="Calibri" charset="0"/>
                <a:ea typeface="ＭＳ Ｐゴシック" charset="0"/>
              </a:rPr>
              <a:t>There </a:t>
            </a:r>
            <a:r>
              <a:rPr lang="en-US" dirty="0">
                <a:latin typeface="Calibri" charset="0"/>
                <a:ea typeface="ＭＳ Ｐゴシック" charset="0"/>
              </a:rPr>
              <a:t>are two basic </a:t>
            </a:r>
            <a:r>
              <a:rPr lang="en-US" dirty="0" smtClean="0">
                <a:latin typeface="Calibri" charset="0"/>
                <a:ea typeface="ＭＳ Ｐゴシック" charset="0"/>
              </a:rPr>
              <a:t>approaches: hardwired </a:t>
            </a:r>
            <a:r>
              <a:rPr lang="en-US" dirty="0">
                <a:latin typeface="Calibri" charset="0"/>
                <a:ea typeface="ＭＳ Ｐゴシック" charset="0"/>
              </a:rPr>
              <a:t>control and microprogramming</a:t>
            </a:r>
          </a:p>
          <a:p>
            <a:pPr eaLnBrk="1" hangingPunct="1"/>
            <a:r>
              <a:rPr lang="en-US" dirty="0">
                <a:solidFill>
                  <a:srgbClr val="0000FF"/>
                </a:solidFill>
                <a:latin typeface="Calibri" charset="0"/>
                <a:ea typeface="ＭＳ Ｐゴシック" charset="0"/>
              </a:rPr>
              <a:t>Hardwired</a:t>
            </a:r>
            <a:r>
              <a:rPr lang="en-US" dirty="0">
                <a:latin typeface="Calibri" charset="0"/>
                <a:ea typeface="ＭＳ Ｐゴシック" charset="0"/>
              </a:rPr>
              <a:t> control involves implementing circuitry </a:t>
            </a:r>
            <a:r>
              <a:rPr lang="en-US" dirty="0" smtClean="0">
                <a:latin typeface="Calibri" charset="0"/>
                <a:ea typeface="ＭＳ Ｐゴシック" charset="0"/>
              </a:rPr>
              <a:t>that considers  </a:t>
            </a:r>
            <a:r>
              <a:rPr lang="en-US" dirty="0">
                <a:latin typeface="Calibri" charset="0"/>
                <a:ea typeface="ＭＳ Ｐゴシック" charset="0"/>
              </a:rPr>
              <a:t>step counter, IR, ALU result, and external </a:t>
            </a:r>
            <a:r>
              <a:rPr lang="en-US" dirty="0" smtClean="0">
                <a:latin typeface="Calibri" charset="0"/>
                <a:ea typeface="ＭＳ Ｐゴシック" charset="0"/>
              </a:rPr>
              <a:t>inputs. Step </a:t>
            </a:r>
            <a:r>
              <a:rPr lang="en-US" dirty="0">
                <a:latin typeface="Calibri" charset="0"/>
                <a:ea typeface="ＭＳ Ｐゴシック" charset="0"/>
              </a:rPr>
              <a:t>counter keeps track of execution progress</a:t>
            </a:r>
            <a:r>
              <a:rPr lang="en-US" dirty="0" smtClean="0">
                <a:latin typeface="Calibri" charset="0"/>
                <a:ea typeface="ＭＳ Ｐゴシック" charset="0"/>
              </a:rPr>
              <a:t>, one </a:t>
            </a:r>
            <a:r>
              <a:rPr lang="en-US" dirty="0">
                <a:latin typeface="Calibri" charset="0"/>
                <a:ea typeface="ＭＳ Ｐゴシック" charset="0"/>
              </a:rPr>
              <a:t>clock cycle for each of the five steps described earlier</a:t>
            </a:r>
            <a:r>
              <a:rPr lang="en-US" dirty="0" smtClean="0">
                <a:latin typeface="Calibri" charset="0"/>
                <a:ea typeface="ＭＳ Ｐゴシック" charset="0"/>
              </a:rPr>
              <a:t>.</a:t>
            </a:r>
          </a:p>
          <a:p>
            <a:r>
              <a:rPr lang="en-US" dirty="0" smtClean="0">
                <a:solidFill>
                  <a:srgbClr val="0000FF"/>
                </a:solidFill>
                <a:latin typeface="Calibri" charset="0"/>
                <a:ea typeface="ＭＳ Ｐゴシック" charset="0"/>
              </a:rPr>
              <a:t>Microprogramming </a:t>
            </a:r>
            <a:r>
              <a:rPr lang="en-US" dirty="0" smtClean="0">
                <a:latin typeface="Calibri" charset="0"/>
                <a:ea typeface="ＭＳ Ｐゴシック" charset="0"/>
              </a:rPr>
              <a:t>involves creating another layer of interpretation, below ISA, for interpreting each ISA instruction. </a:t>
            </a:r>
            <a:endParaRPr lang="en-US" dirty="0">
              <a:latin typeface="Calibri" charset="0"/>
              <a:ea typeface="ＭＳ Ｐゴシック" charset="0"/>
            </a:endParaRPr>
          </a:p>
        </p:txBody>
      </p:sp>
      <p:sp>
        <p:nvSpPr>
          <p:cNvPr id="532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531FCE2-0D11-574F-9BB9-E4813E80771A}" type="slidenum">
              <a:rPr lang="en-US" sz="1200">
                <a:solidFill>
                  <a:srgbClr val="898989"/>
                </a:solidFill>
                <a:latin typeface="Calibri" charset="0"/>
              </a:rPr>
              <a:pPr eaLnBrk="1" hangingPunct="1"/>
              <a:t>3</a:t>
            </a:fld>
            <a:endParaRPr lang="en-US" sz="1200">
              <a:solidFill>
                <a:srgbClr val="898989"/>
              </a:solidFill>
              <a:latin typeface="Calibri" charset="0"/>
            </a:endParaRPr>
          </a:p>
        </p:txBody>
      </p:sp>
    </p:spTree>
    <p:extLst>
      <p:ext uri="{BB962C8B-B14F-4D97-AF65-F5344CB8AC3E}">
        <p14:creationId xmlns:p14="http://schemas.microsoft.com/office/powerpoint/2010/main" val="392080068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Design</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109450112"/>
              </p:ext>
            </p:extLst>
          </p:nvPr>
        </p:nvGraphicFramePr>
        <p:xfrm>
          <a:off x="1295400" y="3505200"/>
          <a:ext cx="7543800" cy="741680"/>
        </p:xfrm>
        <a:graphic>
          <a:graphicData uri="http://schemas.openxmlformats.org/drawingml/2006/table">
            <a:tbl>
              <a:tblPr firstRow="1" bandRow="1">
                <a:tableStyleId>{5C22544A-7EE6-4342-B048-85BDC9FD1C3A}</a:tableStyleId>
              </a:tblPr>
              <a:tblGrid>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tblGrid>
              <a:tr h="370840">
                <a:tc>
                  <a:txBody>
                    <a:bodyPr/>
                    <a:lstStyle/>
                    <a:p>
                      <a:r>
                        <a:rPr lang="en-US" sz="900" dirty="0" smtClean="0">
                          <a:solidFill>
                            <a:schemeClr val="tx1"/>
                          </a:solidFill>
                        </a:rPr>
                        <a:t>23</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20</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19</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18</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16</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15</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12</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11</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8</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7</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4</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3</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0</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r>
              <a:tr h="370840">
                <a:tc gridSpan="4">
                  <a:txBody>
                    <a:bodyPr/>
                    <a:lstStyle/>
                    <a:p>
                      <a:pPr algn="ctr"/>
                      <a:r>
                        <a:rPr lang="en-US" dirty="0" smtClean="0"/>
                        <a:t>Cond</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3">
                  <a:txBody>
                    <a:bodyPr/>
                    <a:lstStyle/>
                    <a:p>
                      <a:pPr algn="ctr"/>
                      <a:r>
                        <a:rPr lang="en-US" dirty="0" err="1" smtClean="0"/>
                        <a:t>opx</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err="1" smtClean="0"/>
                        <a:t>rd</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err="1" smtClean="0"/>
                        <a:t>rt</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err="1" smtClean="0"/>
                        <a:t>rs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smtClean="0"/>
                        <a:t>0</a:t>
                      </a:r>
                      <a:endParaRPr lang="en-US"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0</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0</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0</a:t>
                      </a:r>
                      <a:endParaRPr 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152400" y="3810000"/>
            <a:ext cx="1102546" cy="461665"/>
          </a:xfrm>
          <a:prstGeom prst="rect">
            <a:avLst/>
          </a:prstGeom>
          <a:noFill/>
        </p:spPr>
        <p:txBody>
          <a:bodyPr wrap="none" rtlCol="0">
            <a:spAutoFit/>
          </a:bodyPr>
          <a:lstStyle/>
          <a:p>
            <a:r>
              <a:rPr lang="en-US" dirty="0" smtClean="0"/>
              <a:t>R-Type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713864347"/>
              </p:ext>
            </p:extLst>
          </p:nvPr>
        </p:nvGraphicFramePr>
        <p:xfrm>
          <a:off x="1295400" y="4796135"/>
          <a:ext cx="7543800" cy="741680"/>
        </p:xfrm>
        <a:graphic>
          <a:graphicData uri="http://schemas.openxmlformats.org/drawingml/2006/table">
            <a:tbl>
              <a:tblPr firstRow="1" bandRow="1">
                <a:tableStyleId>{5C22544A-7EE6-4342-B048-85BDC9FD1C3A}</a:tableStyleId>
              </a:tblPr>
              <a:tblGrid>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gridCol w="314325"/>
              </a:tblGrid>
              <a:tr h="370840">
                <a:tc>
                  <a:txBody>
                    <a:bodyPr/>
                    <a:lstStyle/>
                    <a:p>
                      <a:r>
                        <a:rPr lang="en-US" sz="900" dirty="0" smtClean="0">
                          <a:solidFill>
                            <a:schemeClr val="tx1"/>
                          </a:solidFill>
                        </a:rPr>
                        <a:t>23</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20</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19</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18</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12</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11</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8</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7</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4</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3</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c>
                  <a:txBody>
                    <a:bodyPr/>
                    <a:lstStyle/>
                    <a:p>
                      <a:r>
                        <a:rPr lang="en-US" sz="900" dirty="0" smtClean="0">
                          <a:solidFill>
                            <a:schemeClr val="tx1"/>
                          </a:solidFill>
                        </a:rPr>
                        <a:t>0</a:t>
                      </a:r>
                      <a:endParaRPr lang="en-US" sz="900" dirty="0">
                        <a:solidFill>
                          <a:schemeClr val="tx1"/>
                        </a:solidFill>
                      </a:endParaRPr>
                    </a:p>
                  </a:txBody>
                  <a:tcPr anchor="b">
                    <a:lnB w="38100" cap="flat" cmpd="sng" algn="ctr">
                      <a:solidFill>
                        <a:schemeClr val="tx1"/>
                      </a:solidFill>
                      <a:prstDash val="solid"/>
                      <a:round/>
                      <a:headEnd type="none" w="med" len="med"/>
                      <a:tailEnd type="none" w="med" len="med"/>
                    </a:lnB>
                    <a:noFill/>
                  </a:tcPr>
                </a:tc>
              </a:tr>
              <a:tr h="370840">
                <a:tc gridSpan="4">
                  <a:txBody>
                    <a:bodyPr/>
                    <a:lstStyle/>
                    <a:p>
                      <a:pPr algn="ctr"/>
                      <a:r>
                        <a:rPr lang="en-US" dirty="0" smtClean="0"/>
                        <a:t>Cond</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pPr algn="ctr"/>
                      <a:r>
                        <a:rPr lang="en-US" dirty="0" smtClean="0"/>
                        <a:t>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gridSpan="7">
                  <a:txBody>
                    <a:bodyPr/>
                    <a:lstStyle/>
                    <a:p>
                      <a:pPr algn="ctr"/>
                      <a:r>
                        <a:rPr lang="en-US" dirty="0" err="1" smtClean="0"/>
                        <a:t>Imm</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err="1" smtClean="0"/>
                        <a:t>rd</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gridSpan="4">
                  <a:txBody>
                    <a:bodyPr/>
                    <a:lstStyle/>
                    <a:p>
                      <a:pPr algn="ctr"/>
                      <a:r>
                        <a:rPr lang="en-US" dirty="0" err="1" smtClean="0"/>
                        <a:t>rs</a:t>
                      </a:r>
                      <a:endParaRPr lang="en-US"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a:txBody>
                    <a:bodyPr/>
                    <a:lstStyle/>
                    <a:p>
                      <a:pPr algn="ctr"/>
                      <a:r>
                        <a:rPr lang="en-US" dirty="0" smtClean="0"/>
                        <a:t>0</a:t>
                      </a:r>
                      <a:endParaRPr lang="en-US" dirty="0"/>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1</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dirty="0" smtClean="0"/>
                        <a:t>X</a:t>
                      </a:r>
                      <a:endParaRPr 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9" name="TextBox 8"/>
          <p:cNvSpPr txBox="1"/>
          <p:nvPr/>
        </p:nvSpPr>
        <p:spPr>
          <a:xfrm>
            <a:off x="152400" y="5100935"/>
            <a:ext cx="1120178" cy="461665"/>
          </a:xfrm>
          <a:prstGeom prst="rect">
            <a:avLst/>
          </a:prstGeom>
          <a:noFill/>
        </p:spPr>
        <p:txBody>
          <a:bodyPr wrap="none" rtlCol="0">
            <a:spAutoFit/>
          </a:bodyPr>
          <a:lstStyle/>
          <a:p>
            <a:r>
              <a:rPr lang="en-US" dirty="0" smtClean="0"/>
              <a:t>D-Type</a:t>
            </a:r>
            <a:endParaRPr lang="en-US" dirty="0"/>
          </a:p>
        </p:txBody>
      </p:sp>
      <p:sp>
        <p:nvSpPr>
          <p:cNvPr id="12" name="Rectangle 3"/>
          <p:cNvSpPr txBox="1">
            <a:spLocks noChangeArrowheads="1"/>
          </p:cNvSpPr>
          <p:nvPr/>
        </p:nvSpPr>
        <p:spPr>
          <a:xfrm>
            <a:off x="457200" y="1775191"/>
            <a:ext cx="8229600" cy="462560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smtClean="0"/>
              <a:t>Based on the following ISA</a:t>
            </a:r>
          </a:p>
          <a:p>
            <a:pPr lvl="1"/>
            <a:r>
              <a:rPr lang="en-US" dirty="0"/>
              <a:t>R-type (add, sub, or, </a:t>
            </a:r>
            <a:r>
              <a:rPr lang="en-US" dirty="0" smtClean="0"/>
              <a:t>and), </a:t>
            </a:r>
            <a:r>
              <a:rPr lang="en-US" dirty="0" err="1"/>
              <a:t>lw</a:t>
            </a:r>
            <a:r>
              <a:rPr lang="en-US" dirty="0"/>
              <a:t>, </a:t>
            </a:r>
            <a:r>
              <a:rPr lang="en-US" dirty="0" err="1"/>
              <a:t>sw</a:t>
            </a:r>
            <a:endParaRPr lang="en-US" dirty="0"/>
          </a:p>
        </p:txBody>
      </p:sp>
    </p:spTree>
    <p:extLst>
      <p:ext uri="{BB962C8B-B14F-4D97-AF65-F5344CB8AC3E}">
        <p14:creationId xmlns:p14="http://schemas.microsoft.com/office/powerpoint/2010/main" val="3673491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dirty="0"/>
              <a:t>ALU Control</a:t>
            </a:r>
            <a:endParaRPr lang="en-AU" dirty="0"/>
          </a:p>
        </p:txBody>
      </p:sp>
      <p:sp>
        <p:nvSpPr>
          <p:cNvPr id="300035" name="Rectangle 3"/>
          <p:cNvSpPr>
            <a:spLocks noGrp="1" noChangeArrowheads="1"/>
          </p:cNvSpPr>
          <p:nvPr>
            <p:ph type="body" idx="1"/>
          </p:nvPr>
        </p:nvSpPr>
        <p:spPr/>
        <p:txBody>
          <a:bodyPr/>
          <a:lstStyle/>
          <a:p>
            <a:r>
              <a:rPr lang="en-US" dirty="0" smtClean="0"/>
              <a:t>Based on the following ISA</a:t>
            </a:r>
          </a:p>
          <a:p>
            <a:pPr lvl="1"/>
            <a:r>
              <a:rPr lang="en-US" dirty="0"/>
              <a:t>R-type (add, sub, or, </a:t>
            </a:r>
            <a:r>
              <a:rPr lang="en-US" dirty="0" smtClean="0"/>
              <a:t>and), </a:t>
            </a:r>
            <a:r>
              <a:rPr lang="en-US" dirty="0" err="1"/>
              <a:t>lw</a:t>
            </a:r>
            <a:r>
              <a:rPr lang="en-US" dirty="0"/>
              <a:t>, </a:t>
            </a:r>
            <a:r>
              <a:rPr lang="en-US" dirty="0" err="1"/>
              <a:t>sw</a:t>
            </a:r>
            <a:endParaRPr lang="en-US" dirty="0"/>
          </a:p>
          <a:p>
            <a:pPr lvl="1"/>
            <a:endParaRPr lang="en-AU" dirty="0"/>
          </a:p>
        </p:txBody>
      </p:sp>
      <p:graphicFrame>
        <p:nvGraphicFramePr>
          <p:cNvPr id="300101" name="Group 69"/>
          <p:cNvGraphicFramePr>
            <a:graphicFrameLocks noGrp="1"/>
          </p:cNvGraphicFramePr>
          <p:nvPr>
            <p:extLst>
              <p:ext uri="{D42A27DB-BD31-4B8C-83A1-F6EECF244321}">
                <p14:modId xmlns:p14="http://schemas.microsoft.com/office/powerpoint/2010/main" val="2988887494"/>
              </p:ext>
            </p:extLst>
          </p:nvPr>
        </p:nvGraphicFramePr>
        <p:xfrm>
          <a:off x="685800" y="3146424"/>
          <a:ext cx="7921625" cy="2353946"/>
        </p:xfrm>
        <a:graphic>
          <a:graphicData uri="http://schemas.openxmlformats.org/drawingml/2006/table">
            <a:tbl>
              <a:tblPr/>
              <a:tblGrid>
                <a:gridCol w="1208087"/>
                <a:gridCol w="906463"/>
                <a:gridCol w="1733550"/>
                <a:gridCol w="1057275"/>
                <a:gridCol w="1733550"/>
                <a:gridCol w="1282700"/>
              </a:tblGrid>
              <a:tr h="334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instruction</a:t>
                      </a:r>
                      <a:endParaRPr kumimoji="0" lang="en-AU" sz="16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op</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Operation</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err="1" smtClean="0">
                          <a:ln>
                            <a:noFill/>
                          </a:ln>
                          <a:solidFill>
                            <a:schemeClr val="tx1"/>
                          </a:solidFill>
                          <a:effectLst/>
                          <a:latin typeface="Arial" charset="0"/>
                        </a:rPr>
                        <a:t>Opx</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ALU function</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ALU control</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lw</a:t>
                      </a:r>
                      <a:endParaRPr kumimoji="0" lang="en-AU" sz="16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load word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XXX</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add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sw</a:t>
                      </a:r>
                      <a:endParaRPr kumimoji="0" lang="en-AU" sz="16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0101</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store word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XXX</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add</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row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R-type</a:t>
                      </a:r>
                      <a:endParaRPr kumimoji="0" lang="en-AU" sz="1600" b="0" i="0" u="none" strike="noStrike" cap="none" normalizeH="0" baseline="0" dirty="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0000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add</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add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010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subtract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000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subtract</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AND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101</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AND</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X00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OR</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100</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Arial" charset="0"/>
                        </a:rPr>
                        <a:t>OR</a:t>
                      </a:r>
                      <a:endParaRPr kumimoji="0" lang="en-AU"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X01</a:t>
                      </a:r>
                      <a:endParaRPr kumimoji="0" lang="en-AU"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Slide Number Placeholder 7"/>
          <p:cNvSpPr>
            <a:spLocks noGrp="1"/>
          </p:cNvSpPr>
          <p:nvPr>
            <p:ph type="sldNum" sz="quarter" idx="12"/>
          </p:nvPr>
        </p:nvSpPr>
        <p:spPr/>
        <p:txBody>
          <a:bodyPr/>
          <a:lstStyle/>
          <a:p>
            <a:fld id="{90652FBA-184E-4167-8F61-56E572780823}" type="slidenum">
              <a:rPr lang="en-US" smtClean="0"/>
              <a:pPr/>
              <a:t>31</a:t>
            </a:fld>
            <a:endParaRPr lang="en-US"/>
          </a:p>
        </p:txBody>
      </p:sp>
    </p:spTree>
    <p:extLst>
      <p:ext uri="{BB962C8B-B14F-4D97-AF65-F5344CB8AC3E}">
        <p14:creationId xmlns:p14="http://schemas.microsoft.com/office/powerpoint/2010/main" val="302010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1210208"/>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tc>
                <a:tc>
                  <a:txBody>
                    <a:bodyPr/>
                    <a:lstStyle/>
                    <a:p>
                      <a:pPr marL="0" algn="ctr" rtl="0" eaLnBrk="1" latinLnBrk="0" hangingPunct="1"/>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32</a:t>
            </a:fld>
            <a:endParaRPr lang="en-US"/>
          </a:p>
        </p:txBody>
      </p:sp>
    </p:spTree>
    <p:extLst>
      <p:ext uri="{BB962C8B-B14F-4D97-AF65-F5344CB8AC3E}">
        <p14:creationId xmlns:p14="http://schemas.microsoft.com/office/powerpoint/2010/main" val="19056467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02932324"/>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33</a:t>
            </a:fld>
            <a:endParaRPr lang="en-US"/>
          </a:p>
        </p:txBody>
      </p:sp>
    </p:spTree>
    <p:extLst>
      <p:ext uri="{BB962C8B-B14F-4D97-AF65-F5344CB8AC3E}">
        <p14:creationId xmlns:p14="http://schemas.microsoft.com/office/powerpoint/2010/main" val="2678540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7262471"/>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34</a:t>
            </a:fld>
            <a:endParaRPr lang="en-US"/>
          </a:p>
        </p:txBody>
      </p:sp>
      <p:sp>
        <p:nvSpPr>
          <p:cNvPr id="6" name="TextBox 5"/>
          <p:cNvSpPr txBox="1"/>
          <p:nvPr/>
        </p:nvSpPr>
        <p:spPr>
          <a:xfrm>
            <a:off x="914400" y="5257800"/>
            <a:ext cx="561372" cy="461665"/>
          </a:xfrm>
          <a:prstGeom prst="rect">
            <a:avLst/>
          </a:prstGeom>
          <a:noFill/>
        </p:spPr>
        <p:txBody>
          <a:bodyPr wrap="none" rtlCol="0">
            <a:spAutoFit/>
          </a:bodyPr>
          <a:lstStyle/>
          <a:p>
            <a:r>
              <a:rPr lang="en-US" dirty="0" smtClean="0"/>
              <a:t>G0</a:t>
            </a:r>
            <a:endParaRPr lang="en-US" dirty="0"/>
          </a:p>
        </p:txBody>
      </p:sp>
      <p:sp>
        <p:nvSpPr>
          <p:cNvPr id="7" name="Oval 6"/>
          <p:cNvSpPr/>
          <p:nvPr/>
        </p:nvSpPr>
        <p:spPr>
          <a:xfrm>
            <a:off x="8001000" y="4374404"/>
            <a:ext cx="454378"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2889842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8765266"/>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35</a:t>
            </a:fld>
            <a:endParaRPr lang="en-US"/>
          </a:p>
        </p:txBody>
      </p:sp>
      <p:sp>
        <p:nvSpPr>
          <p:cNvPr id="6" name="TextBox 5"/>
          <p:cNvSpPr txBox="1"/>
          <p:nvPr/>
        </p:nvSpPr>
        <p:spPr>
          <a:xfrm>
            <a:off x="914400" y="5257800"/>
            <a:ext cx="561372" cy="461665"/>
          </a:xfrm>
          <a:prstGeom prst="rect">
            <a:avLst/>
          </a:prstGeom>
          <a:noFill/>
        </p:spPr>
        <p:txBody>
          <a:bodyPr wrap="none" rtlCol="0">
            <a:spAutoFit/>
          </a:bodyPr>
          <a:lstStyle/>
          <a:p>
            <a:r>
              <a:rPr lang="en-US" dirty="0" smtClean="0"/>
              <a:t>G0</a:t>
            </a:r>
            <a:endParaRPr lang="en-US" dirty="0"/>
          </a:p>
        </p:txBody>
      </p:sp>
      <p:sp>
        <p:nvSpPr>
          <p:cNvPr id="7" name="Oval 6"/>
          <p:cNvSpPr/>
          <p:nvPr/>
        </p:nvSpPr>
        <p:spPr>
          <a:xfrm>
            <a:off x="8001000" y="4374404"/>
            <a:ext cx="454378"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8" name="Oval 7"/>
          <p:cNvSpPr/>
          <p:nvPr/>
        </p:nvSpPr>
        <p:spPr>
          <a:xfrm>
            <a:off x="5562600" y="3948208"/>
            <a:ext cx="454378" cy="852392"/>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9" name="Oval 8"/>
          <p:cNvSpPr/>
          <p:nvPr/>
        </p:nvSpPr>
        <p:spPr>
          <a:xfrm>
            <a:off x="3886200" y="3962400"/>
            <a:ext cx="454378" cy="852392"/>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mc:AlternateContent xmlns:mc="http://schemas.openxmlformats.org/markup-compatibility/2006" xmlns:a14="http://schemas.microsoft.com/office/drawing/2010/main">
        <mc:Choice Requires="a14">
          <p:sp>
            <p:nvSpPr>
              <p:cNvPr id="10" name="TextBox 9"/>
              <p:cNvSpPr txBox="1"/>
              <p:nvPr/>
            </p:nvSpPr>
            <p:spPr>
              <a:xfrm>
                <a:off x="1447800" y="5257799"/>
                <a:ext cx="2125390" cy="46243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m:t>
                      </m:r>
                      <m:r>
                        <a:rPr lang="en-US" b="0" i="1" smtClean="0">
                          <a:latin typeface="Cambria Math"/>
                        </a:rPr>
                        <m:t>𝑜𝑝𝑥</m:t>
                      </m:r>
                      <m:r>
                        <a:rPr lang="en-US" b="0" i="1" smtClean="0">
                          <a:latin typeface="Cambria Math"/>
                        </a:rPr>
                        <m:t>2∙</m:t>
                      </m:r>
                      <m:acc>
                        <m:accPr>
                          <m:chr m:val="̅"/>
                          <m:ctrlPr>
                            <a:rPr lang="en-US" b="0" i="1" smtClean="0">
                              <a:latin typeface="Cambria Math"/>
                              <a:ea typeface="Cambria Math"/>
                            </a:rPr>
                          </m:ctrlPr>
                        </m:accPr>
                        <m:e>
                          <m:r>
                            <a:rPr lang="en-US" i="1">
                              <a:latin typeface="Cambria Math"/>
                              <a:ea typeface="Cambria Math"/>
                            </a:rPr>
                            <m:t>𝑜𝑝𝑥</m:t>
                          </m:r>
                          <m:r>
                            <a:rPr lang="en-US" i="1">
                              <a:latin typeface="Cambria Math"/>
                              <a:ea typeface="Cambria Math"/>
                            </a:rPr>
                            <m:t>0</m:t>
                          </m:r>
                        </m:e>
                      </m:acc>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447800" y="5257799"/>
                <a:ext cx="2125390" cy="462434"/>
              </a:xfrm>
              <a:prstGeom prst="rect">
                <a:avLst/>
              </a:prstGeom>
              <a:blipFill rotWithShape="1">
                <a:blip r:embed="rId2"/>
                <a:stretch>
                  <a:fillRect r="-575" b="-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47800" y="4876800"/>
                <a:ext cx="5874493" cy="46243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i="1" smtClean="0">
                          <a:latin typeface="Cambria Math"/>
                        </a:rPr>
                        <m:t>=</m:t>
                      </m:r>
                      <m:acc>
                        <m:accPr>
                          <m:chr m:val="̅"/>
                          <m:ctrlPr>
                            <a:rPr lang="en-US" i="1">
                              <a:latin typeface="Cambria Math"/>
                              <a:ea typeface="Cambria Math"/>
                            </a:rPr>
                          </m:ctrlPr>
                        </m:accPr>
                        <m:e>
                          <m:r>
                            <a:rPr lang="en-US" i="1">
                              <a:latin typeface="Cambria Math"/>
                              <a:ea typeface="Cambria Math"/>
                            </a:rPr>
                            <m:t>𝑜𝑝</m:t>
                          </m:r>
                          <m:r>
                            <a:rPr lang="en-US" b="0" i="1" smtClean="0">
                              <a:latin typeface="Cambria Math"/>
                              <a:ea typeface="Cambria Math"/>
                            </a:rPr>
                            <m:t>3</m:t>
                          </m:r>
                        </m:e>
                      </m:acc>
                      <m:r>
                        <a:rPr lang="en-US" i="1" smtClean="0">
                          <a:latin typeface="Cambria Math"/>
                        </a:rPr>
                        <m:t>∙</m:t>
                      </m:r>
                      <m:acc>
                        <m:accPr>
                          <m:chr m:val="̅"/>
                          <m:ctrlPr>
                            <a:rPr lang="en-US" i="1">
                              <a:latin typeface="Cambria Math"/>
                              <a:ea typeface="Cambria Math"/>
                            </a:rPr>
                          </m:ctrlPr>
                        </m:accPr>
                        <m:e>
                          <m:r>
                            <a:rPr lang="en-US" i="1">
                              <a:latin typeface="Cambria Math"/>
                              <a:ea typeface="Cambria Math"/>
                            </a:rPr>
                            <m:t>𝑜𝑝</m:t>
                          </m:r>
                          <m:r>
                            <a:rPr lang="en-US" b="0" i="1" smtClean="0">
                              <a:latin typeface="Cambria Math"/>
                              <a:ea typeface="Cambria Math"/>
                            </a:rPr>
                            <m:t>2</m:t>
                          </m:r>
                        </m:e>
                      </m:acc>
                      <m:r>
                        <a:rPr lang="en-US" i="1">
                          <a:latin typeface="Cambria Math"/>
                        </a:rPr>
                        <m:t>∙</m:t>
                      </m:r>
                      <m:acc>
                        <m:accPr>
                          <m:chr m:val="̅"/>
                          <m:ctrlPr>
                            <a:rPr lang="en-US" i="1">
                              <a:latin typeface="Cambria Math"/>
                              <a:ea typeface="Cambria Math"/>
                            </a:rPr>
                          </m:ctrlPr>
                        </m:accPr>
                        <m:e>
                          <m:r>
                            <a:rPr lang="en-US" i="1">
                              <a:latin typeface="Cambria Math"/>
                              <a:ea typeface="Cambria Math"/>
                            </a:rPr>
                            <m:t>𝑜𝑝</m:t>
                          </m:r>
                          <m:r>
                            <a:rPr lang="en-US" b="0" i="1" smtClean="0">
                              <a:latin typeface="Cambria Math"/>
                              <a:ea typeface="Cambria Math"/>
                            </a:rPr>
                            <m:t>1</m:t>
                          </m:r>
                        </m:e>
                      </m:acc>
                      <m:r>
                        <a:rPr lang="en-US" i="1">
                          <a:latin typeface="Cambria Math"/>
                        </a:rPr>
                        <m:t>∙</m:t>
                      </m:r>
                      <m:acc>
                        <m:accPr>
                          <m:chr m:val="̅"/>
                          <m:ctrlPr>
                            <a:rPr lang="en-US" i="1">
                              <a:latin typeface="Cambria Math"/>
                              <a:ea typeface="Cambria Math"/>
                            </a:rPr>
                          </m:ctrlPr>
                        </m:accPr>
                        <m:e>
                          <m:r>
                            <a:rPr lang="en-US" i="1">
                              <a:latin typeface="Cambria Math"/>
                              <a:ea typeface="Cambria Math"/>
                            </a:rPr>
                            <m:t>𝑜𝑝</m:t>
                          </m:r>
                          <m:r>
                            <a:rPr lang="en-US" i="1">
                              <a:latin typeface="Cambria Math"/>
                              <a:ea typeface="Cambria Math"/>
                            </a:rPr>
                            <m:t>0</m:t>
                          </m:r>
                        </m:e>
                      </m:acc>
                      <m:r>
                        <a:rPr lang="en-US" i="1">
                          <a:latin typeface="Cambria Math"/>
                        </a:rPr>
                        <m:t>∙</m:t>
                      </m:r>
                      <m:r>
                        <a:rPr lang="en-US" b="0" i="1" smtClean="0">
                          <a:latin typeface="Cambria Math"/>
                        </a:rPr>
                        <m:t>𝑜𝑝𝑥</m:t>
                      </m:r>
                      <m:r>
                        <a:rPr lang="en-US" b="0" i="1" smtClean="0">
                          <a:latin typeface="Cambria Math"/>
                        </a:rPr>
                        <m:t>2∙</m:t>
                      </m:r>
                      <m:acc>
                        <m:accPr>
                          <m:chr m:val="̅"/>
                          <m:ctrlPr>
                            <a:rPr lang="en-US" i="1">
                              <a:latin typeface="Cambria Math"/>
                              <a:ea typeface="Cambria Math"/>
                            </a:rPr>
                          </m:ctrlPr>
                        </m:accPr>
                        <m:e>
                          <m:r>
                            <a:rPr lang="en-US" i="1">
                              <a:latin typeface="Cambria Math"/>
                              <a:ea typeface="Cambria Math"/>
                            </a:rPr>
                            <m:t>𝑜𝑝𝑥</m:t>
                          </m:r>
                          <m:r>
                            <a:rPr lang="en-US" b="0" i="1" smtClean="0">
                              <a:latin typeface="Cambria Math"/>
                              <a:ea typeface="Cambria Math"/>
                            </a:rPr>
                            <m:t>1</m:t>
                          </m:r>
                        </m:e>
                      </m:acc>
                      <m:r>
                        <a:rPr lang="en-US" i="1">
                          <a:latin typeface="Cambria Math"/>
                        </a:rPr>
                        <m:t>∙</m:t>
                      </m:r>
                      <m:acc>
                        <m:accPr>
                          <m:chr m:val="̅"/>
                          <m:ctrlPr>
                            <a:rPr lang="en-US" b="0" i="1" smtClean="0">
                              <a:latin typeface="Cambria Math"/>
                              <a:ea typeface="Cambria Math"/>
                            </a:rPr>
                          </m:ctrlPr>
                        </m:accPr>
                        <m:e>
                          <m:r>
                            <a:rPr lang="en-US" i="1">
                              <a:latin typeface="Cambria Math"/>
                              <a:ea typeface="Cambria Math"/>
                            </a:rPr>
                            <m:t>𝑜𝑝𝑥</m:t>
                          </m:r>
                          <m:r>
                            <a:rPr lang="en-US" i="1">
                              <a:latin typeface="Cambria Math"/>
                              <a:ea typeface="Cambria Math"/>
                            </a:rPr>
                            <m:t>0</m:t>
                          </m:r>
                        </m:e>
                      </m:acc>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447800" y="4876800"/>
                <a:ext cx="5874493" cy="462434"/>
              </a:xfrm>
              <a:prstGeom prst="rect">
                <a:avLst/>
              </a:prstGeom>
              <a:blipFill rotWithShape="1">
                <a:blip r:embed="rId3"/>
                <a:stretch>
                  <a:fillRect b="-18421"/>
                </a:stretch>
              </a:blipFill>
            </p:spPr>
            <p:txBody>
              <a:bodyPr/>
              <a:lstStyle/>
              <a:p>
                <a:r>
                  <a:rPr lang="en-US">
                    <a:noFill/>
                  </a:rPr>
                  <a:t> </a:t>
                </a:r>
              </a:p>
            </p:txBody>
          </p:sp>
        </mc:Fallback>
      </mc:AlternateContent>
    </p:spTree>
    <p:extLst>
      <p:ext uri="{BB962C8B-B14F-4D97-AF65-F5344CB8AC3E}">
        <p14:creationId xmlns:p14="http://schemas.microsoft.com/office/powerpoint/2010/main" val="1745270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9807269"/>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36</a:t>
            </a:fld>
            <a:endParaRPr lang="en-US"/>
          </a:p>
        </p:txBody>
      </p:sp>
      <p:sp>
        <p:nvSpPr>
          <p:cNvPr id="6" name="TextBox 5"/>
          <p:cNvSpPr txBox="1"/>
          <p:nvPr/>
        </p:nvSpPr>
        <p:spPr>
          <a:xfrm>
            <a:off x="914400" y="5257800"/>
            <a:ext cx="561372" cy="461665"/>
          </a:xfrm>
          <a:prstGeom prst="rect">
            <a:avLst/>
          </a:prstGeom>
          <a:noFill/>
        </p:spPr>
        <p:txBody>
          <a:bodyPr wrap="none" rtlCol="0">
            <a:spAutoFit/>
          </a:bodyPr>
          <a:lstStyle/>
          <a:p>
            <a:r>
              <a:rPr lang="en-US" dirty="0" smtClean="0"/>
              <a:t>G1</a:t>
            </a:r>
            <a:endParaRPr lang="en-US" dirty="0"/>
          </a:p>
        </p:txBody>
      </p:sp>
      <p:sp>
        <p:nvSpPr>
          <p:cNvPr id="7" name="Oval 6"/>
          <p:cNvSpPr/>
          <p:nvPr/>
        </p:nvSpPr>
        <p:spPr>
          <a:xfrm>
            <a:off x="7241822" y="2590800"/>
            <a:ext cx="454378" cy="1461992"/>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3271032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2615031"/>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a:r>
                        <a:rPr lang="en-US" dirty="0" smtClean="0"/>
                        <a:t>X</a:t>
                      </a:r>
                      <a:endParaRPr lang="en-US" dirty="0"/>
                    </a:p>
                  </a:txBody>
                  <a:tcPr>
                    <a:solidFill>
                      <a:schemeClr val="accent1">
                        <a:lumMod val="60000"/>
                        <a:lumOff val="40000"/>
                      </a:schemeClr>
                    </a:solidFill>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a:r>
                        <a:rPr lang="en-US" dirty="0" smtClean="0"/>
                        <a:t>X</a:t>
                      </a:r>
                      <a:endParaRPr lang="en-US" dirty="0"/>
                    </a:p>
                  </a:txBody>
                  <a:tcPr>
                    <a:solidFill>
                      <a:schemeClr val="accent1">
                        <a:lumMod val="60000"/>
                        <a:lumOff val="40000"/>
                      </a:schemeClr>
                    </a:solidFill>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a:r>
                        <a:rPr lang="en-US" dirty="0" smtClean="0"/>
                        <a:t>1</a:t>
                      </a:r>
                      <a:endParaRPr lang="en-US" dirty="0"/>
                    </a:p>
                  </a:txBody>
                  <a:tcPr>
                    <a:solidFill>
                      <a:schemeClr val="accent1">
                        <a:lumMod val="60000"/>
                        <a:lumOff val="40000"/>
                      </a:schemeClr>
                    </a:solidFill>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a:r>
                        <a:rPr lang="en-US" dirty="0" smtClean="0"/>
                        <a:t>0</a:t>
                      </a:r>
                      <a:endParaRPr lang="en-US" dirty="0"/>
                    </a:p>
                  </a:txBody>
                  <a:tcPr>
                    <a:solidFill>
                      <a:schemeClr val="accent1">
                        <a:lumMod val="60000"/>
                        <a:lumOff val="40000"/>
                      </a:schemeClr>
                    </a:solidFill>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37</a:t>
            </a:fld>
            <a:endParaRPr lang="en-US"/>
          </a:p>
        </p:txBody>
      </p:sp>
      <p:sp>
        <p:nvSpPr>
          <p:cNvPr id="6" name="TextBox 5"/>
          <p:cNvSpPr txBox="1"/>
          <p:nvPr/>
        </p:nvSpPr>
        <p:spPr>
          <a:xfrm>
            <a:off x="914400" y="5257800"/>
            <a:ext cx="561372" cy="461665"/>
          </a:xfrm>
          <a:prstGeom prst="rect">
            <a:avLst/>
          </a:prstGeom>
          <a:noFill/>
        </p:spPr>
        <p:txBody>
          <a:bodyPr wrap="none" rtlCol="0">
            <a:spAutoFit/>
          </a:bodyPr>
          <a:lstStyle/>
          <a:p>
            <a:r>
              <a:rPr lang="en-US" dirty="0" smtClean="0"/>
              <a:t>G1</a:t>
            </a:r>
            <a:endParaRPr lang="en-US" dirty="0"/>
          </a:p>
        </p:txBody>
      </p:sp>
      <p:sp>
        <p:nvSpPr>
          <p:cNvPr id="7" name="Oval 6"/>
          <p:cNvSpPr/>
          <p:nvPr/>
        </p:nvSpPr>
        <p:spPr>
          <a:xfrm>
            <a:off x="7241822" y="2590800"/>
            <a:ext cx="454378" cy="1461992"/>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8" name="Oval 7"/>
          <p:cNvSpPr/>
          <p:nvPr/>
        </p:nvSpPr>
        <p:spPr>
          <a:xfrm>
            <a:off x="3962400" y="3993404"/>
            <a:ext cx="454378" cy="7309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mc:AlternateContent xmlns:mc="http://schemas.openxmlformats.org/markup-compatibility/2006" xmlns:a14="http://schemas.microsoft.com/office/drawing/2010/main">
        <mc:Choice Requires="a14">
          <p:sp>
            <p:nvSpPr>
              <p:cNvPr id="9" name="TextBox 8"/>
              <p:cNvSpPr txBox="1"/>
              <p:nvPr/>
            </p:nvSpPr>
            <p:spPr>
              <a:xfrm>
                <a:off x="1447800" y="5257799"/>
                <a:ext cx="1244764" cy="46243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m:t>
                      </m:r>
                      <m:acc>
                        <m:accPr>
                          <m:chr m:val="̅"/>
                          <m:ctrlPr>
                            <a:rPr lang="en-US" b="0" i="1" smtClean="0">
                              <a:latin typeface="Cambria Math"/>
                              <a:ea typeface="Cambria Math"/>
                            </a:rPr>
                          </m:ctrlPr>
                        </m:accPr>
                        <m:e>
                          <m:r>
                            <a:rPr lang="en-US" i="1">
                              <a:latin typeface="Cambria Math"/>
                              <a:ea typeface="Cambria Math"/>
                            </a:rPr>
                            <m:t>𝑜𝑝𝑥</m:t>
                          </m:r>
                          <m:r>
                            <a:rPr lang="en-US" b="0" i="1" smtClean="0">
                              <a:latin typeface="Cambria Math"/>
                              <a:ea typeface="Cambria Math"/>
                            </a:rPr>
                            <m:t>2</m:t>
                          </m:r>
                        </m:e>
                      </m:acc>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447800" y="5257799"/>
                <a:ext cx="1244764" cy="462434"/>
              </a:xfrm>
              <a:prstGeom prst="rect">
                <a:avLst/>
              </a:prstGeom>
              <a:blipFill rotWithShape="1">
                <a:blip r:embed="rId2"/>
                <a:stretch>
                  <a:fillRect b="-11842"/>
                </a:stretch>
              </a:blipFill>
            </p:spPr>
            <p:txBody>
              <a:bodyPr/>
              <a:lstStyle/>
              <a:p>
                <a:r>
                  <a:rPr lang="en-US">
                    <a:noFill/>
                  </a:rPr>
                  <a:t> </a:t>
                </a:r>
              </a:p>
            </p:txBody>
          </p:sp>
        </mc:Fallback>
      </mc:AlternateContent>
    </p:spTree>
    <p:extLst>
      <p:ext uri="{BB962C8B-B14F-4D97-AF65-F5344CB8AC3E}">
        <p14:creationId xmlns:p14="http://schemas.microsoft.com/office/powerpoint/2010/main" val="2484103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5251173"/>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38</a:t>
            </a:fld>
            <a:endParaRPr lang="en-US"/>
          </a:p>
        </p:txBody>
      </p:sp>
      <p:sp>
        <p:nvSpPr>
          <p:cNvPr id="6" name="TextBox 5"/>
          <p:cNvSpPr txBox="1"/>
          <p:nvPr/>
        </p:nvSpPr>
        <p:spPr>
          <a:xfrm>
            <a:off x="914400" y="5257800"/>
            <a:ext cx="356188" cy="461665"/>
          </a:xfrm>
          <a:prstGeom prst="rect">
            <a:avLst/>
          </a:prstGeom>
          <a:noFill/>
        </p:spPr>
        <p:txBody>
          <a:bodyPr wrap="none" rtlCol="0">
            <a:spAutoFit/>
          </a:bodyPr>
          <a:lstStyle/>
          <a:p>
            <a:r>
              <a:rPr lang="en-US" dirty="0"/>
              <a:t>F</a:t>
            </a:r>
          </a:p>
        </p:txBody>
      </p:sp>
      <p:sp>
        <p:nvSpPr>
          <p:cNvPr id="7" name="Oval 6"/>
          <p:cNvSpPr/>
          <p:nvPr/>
        </p:nvSpPr>
        <p:spPr>
          <a:xfrm>
            <a:off x="6400800" y="3657600"/>
            <a:ext cx="454378"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1747604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39093985"/>
              </p:ext>
            </p:extLst>
          </p:nvPr>
        </p:nvGraphicFramePr>
        <p:xfrm>
          <a:off x="457200" y="1774825"/>
          <a:ext cx="8229600" cy="2966720"/>
        </p:xfrm>
        <a:graphic>
          <a:graphicData uri="http://schemas.openxmlformats.org/drawingml/2006/table">
            <a:tbl>
              <a:tblPr firstRow="1" bandRow="1">
                <a:tableStyleId>{5C22544A-7EE6-4342-B048-85BDC9FD1C3A}</a:tableStyleId>
              </a:tblPr>
              <a:tblGrid>
                <a:gridCol w="822960"/>
                <a:gridCol w="822960"/>
                <a:gridCol w="822960"/>
                <a:gridCol w="822960"/>
                <a:gridCol w="822960"/>
                <a:gridCol w="822960"/>
                <a:gridCol w="822960"/>
                <a:gridCol w="822960"/>
                <a:gridCol w="822960"/>
                <a:gridCol w="822960"/>
              </a:tblGrid>
              <a:tr h="370840">
                <a:tc gridSpan="4">
                  <a:txBody>
                    <a:bodyPr/>
                    <a:lstStyle/>
                    <a:p>
                      <a:pPr algn="ctr"/>
                      <a:r>
                        <a:rPr lang="en-US" dirty="0" smtClean="0"/>
                        <a:t>op</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3">
                  <a:txBody>
                    <a:bodyPr/>
                    <a:lstStyle/>
                    <a:p>
                      <a:pPr algn="ctr"/>
                      <a:r>
                        <a:rPr lang="en-US" dirty="0" err="1" smtClean="0"/>
                        <a:t>opx</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c gridSpan="3">
                  <a:txBody>
                    <a:bodyPr/>
                    <a:lstStyle/>
                    <a:p>
                      <a:pPr algn="ctr"/>
                      <a:r>
                        <a:rPr lang="en-US" dirty="0" smtClean="0"/>
                        <a:t>ALU Control</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algn="ctr"/>
                      <a:endParaRPr lang="en-US"/>
                    </a:p>
                  </a:txBody>
                  <a:tcPr/>
                </a:tc>
                <a:tc hMerge="1">
                  <a:txBody>
                    <a:bodyPr/>
                    <a:lstStyle/>
                    <a:p>
                      <a:pPr algn="ctr"/>
                      <a:endParaRPr lang="en-US" dirty="0"/>
                    </a:p>
                  </a:txBody>
                  <a:tcPr/>
                </a:tc>
              </a:tr>
              <a:tr h="370840">
                <a:tc>
                  <a:txBody>
                    <a:bodyPr/>
                    <a:lstStyle/>
                    <a:p>
                      <a:pPr marL="0" algn="ctr" rtl="0" eaLnBrk="1" latinLnBrk="0" hangingPunct="1"/>
                      <a:r>
                        <a:rPr kumimoji="0" lang="en-US" b="1" kern="1200" dirty="0" smtClean="0">
                          <a:solidFill>
                            <a:schemeClr val="lt1"/>
                          </a:solidFill>
                          <a:latin typeface="+mn-lt"/>
                          <a:ea typeface="+mn-ea"/>
                          <a:cs typeface="+mn-cs"/>
                        </a:rPr>
                        <a:t>op3</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op2</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opx2</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opx1</a:t>
                      </a:r>
                      <a:endParaRPr kumimoji="0" lang="en-US" b="1" kern="1200" dirty="0">
                        <a:solidFill>
                          <a:schemeClr val="lt1"/>
                        </a:solidFill>
                        <a:latin typeface="+mn-lt"/>
                        <a:ea typeface="+mn-ea"/>
                        <a:cs typeface="+mn-cs"/>
                      </a:endParaRPr>
                    </a:p>
                  </a:txBody>
                  <a:tcP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opx0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c>
                  <a:txBody>
                    <a:bodyPr/>
                    <a:lstStyle/>
                    <a:p>
                      <a:pPr marL="0" algn="ctr" rtl="0" eaLnBrk="1" latinLnBrk="0" hangingPunct="1"/>
                      <a:r>
                        <a:rPr kumimoji="0" lang="en-US" b="1" kern="1200" dirty="0" smtClean="0">
                          <a:solidFill>
                            <a:schemeClr val="lt1"/>
                          </a:solidFill>
                          <a:latin typeface="+mn-lt"/>
                          <a:ea typeface="+mn-ea"/>
                          <a:cs typeface="+mn-cs"/>
                        </a:rPr>
                        <a:t>F</a:t>
                      </a:r>
                      <a:endParaRPr kumimoji="0" lang="en-US" b="1" kern="1200" dirty="0">
                        <a:solidFill>
                          <a:schemeClr val="lt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solidFill>
                  </a:tcPr>
                </a:tc>
                <a:tc>
                  <a:txBody>
                    <a:bodyPr/>
                    <a:lstStyle/>
                    <a:p>
                      <a:pPr algn="ctr"/>
                      <a:r>
                        <a:rPr kumimoji="0" lang="en-US" b="1" kern="1200" dirty="0" smtClean="0">
                          <a:solidFill>
                            <a:schemeClr val="lt1"/>
                          </a:solidFill>
                          <a:latin typeface="+mn-lt"/>
                          <a:ea typeface="+mn-ea"/>
                          <a:cs typeface="+mn-cs"/>
                        </a:rPr>
                        <a:t>G1</a:t>
                      </a:r>
                      <a:endParaRPr kumimoji="0" lang="en-US" b="1" kern="1200" dirty="0">
                        <a:solidFill>
                          <a:schemeClr val="lt1"/>
                        </a:solidFill>
                        <a:latin typeface="+mn-lt"/>
                        <a:ea typeface="+mn-ea"/>
                        <a:cs typeface="+mn-cs"/>
                      </a:endParaRPr>
                    </a:p>
                  </a:txBody>
                  <a:tcPr>
                    <a:solidFill>
                      <a:schemeClr val="accent1"/>
                    </a:solidFill>
                  </a:tcPr>
                </a:tc>
                <a:tc>
                  <a:txBody>
                    <a:bodyPr/>
                    <a:lstStyle/>
                    <a:p>
                      <a:pPr algn="ctr"/>
                      <a:r>
                        <a:rPr kumimoji="0" lang="en-US" b="1" kern="1200" dirty="0" smtClean="0">
                          <a:solidFill>
                            <a:schemeClr val="lt1"/>
                          </a:solidFill>
                          <a:latin typeface="+mn-lt"/>
                          <a:ea typeface="+mn-ea"/>
                          <a:cs typeface="+mn-cs"/>
                        </a:rPr>
                        <a:t>G0</a:t>
                      </a:r>
                      <a:endParaRPr kumimoji="0" lang="en-US" b="1" kern="1200" dirty="0">
                        <a:solidFill>
                          <a:schemeClr val="lt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solidFill>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1</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solidFill>
                      <a:schemeClr val="accent1">
                        <a:lumMod val="60000"/>
                        <a:lumOff val="40000"/>
                      </a:schemeClr>
                    </a:solidFill>
                  </a:tcPr>
                </a:tc>
                <a:tc>
                  <a:txBody>
                    <a:bodyPr/>
                    <a:lstStyle/>
                    <a:p>
                      <a:pPr marL="0" algn="ctr" rtl="0" eaLnBrk="1" latinLnBrk="0" hangingPunct="1"/>
                      <a:r>
                        <a:rPr kumimoji="0" lang="en-US" kern="1200" dirty="0" smtClean="0">
                          <a:solidFill>
                            <a:schemeClr val="dk1"/>
                          </a:solidFill>
                          <a:latin typeface="+mn-lt"/>
                          <a:ea typeface="+mn-ea"/>
                          <a:cs typeface="+mn-cs"/>
                        </a:rPr>
                        <a:t>0</a:t>
                      </a:r>
                      <a:endParaRPr kumimoji="0" lang="en-US" kern="1200" dirty="0">
                        <a:solidFill>
                          <a:schemeClr val="dk1"/>
                        </a:solidFill>
                        <a:latin typeface="+mn-lt"/>
                        <a:ea typeface="+mn-ea"/>
                        <a:cs typeface="+mn-cs"/>
                      </a:endParaRPr>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solidFill>
                      <a:schemeClr val="accent1">
                        <a:lumMod val="60000"/>
                        <a:lumOff val="40000"/>
                      </a:schemeClr>
                    </a:solidFill>
                  </a:tcPr>
                </a:tc>
                <a:tc>
                  <a:txBody>
                    <a:bodyPr/>
                    <a:lstStyle/>
                    <a:p>
                      <a:pPr algn="ctr"/>
                      <a:r>
                        <a:rPr lang="en-US" dirty="0" smtClean="0"/>
                        <a:t>0</a:t>
                      </a:r>
                      <a:endParaRPr lang="en-US" dirty="0"/>
                    </a:p>
                  </a:txBody>
                  <a:tcPr>
                    <a:solidFill>
                      <a:schemeClr val="accent1">
                        <a:lumMod val="60000"/>
                        <a:lumOff val="40000"/>
                      </a:schemeClr>
                    </a:solidFill>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solidFill>
                      <a:schemeClr val="accent1">
                        <a:lumMod val="60000"/>
                        <a:lumOff val="40000"/>
                      </a:schemeClr>
                    </a:solidFill>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r>
              <a:tr h="370840">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X</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39</a:t>
            </a:fld>
            <a:endParaRPr lang="en-US"/>
          </a:p>
        </p:txBody>
      </p:sp>
      <p:sp>
        <p:nvSpPr>
          <p:cNvPr id="6" name="TextBox 5"/>
          <p:cNvSpPr txBox="1"/>
          <p:nvPr/>
        </p:nvSpPr>
        <p:spPr>
          <a:xfrm>
            <a:off x="914400" y="5257800"/>
            <a:ext cx="356188" cy="461665"/>
          </a:xfrm>
          <a:prstGeom prst="rect">
            <a:avLst/>
          </a:prstGeom>
          <a:noFill/>
        </p:spPr>
        <p:txBody>
          <a:bodyPr wrap="none" rtlCol="0">
            <a:spAutoFit/>
          </a:bodyPr>
          <a:lstStyle/>
          <a:p>
            <a:r>
              <a:rPr lang="en-US" dirty="0"/>
              <a:t>F</a:t>
            </a:r>
          </a:p>
        </p:txBody>
      </p:sp>
      <p:sp>
        <p:nvSpPr>
          <p:cNvPr id="7" name="Oval 6"/>
          <p:cNvSpPr/>
          <p:nvPr/>
        </p:nvSpPr>
        <p:spPr>
          <a:xfrm>
            <a:off x="6400800" y="3657600"/>
            <a:ext cx="454378"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mc:AlternateContent xmlns:mc="http://schemas.openxmlformats.org/markup-compatibility/2006" xmlns:a14="http://schemas.microsoft.com/office/drawing/2010/main">
        <mc:Choice Requires="a14">
          <p:sp>
            <p:nvSpPr>
              <p:cNvPr id="8" name="TextBox 7"/>
              <p:cNvSpPr txBox="1"/>
              <p:nvPr/>
            </p:nvSpPr>
            <p:spPr>
              <a:xfrm>
                <a:off x="1447800" y="5257799"/>
                <a:ext cx="2842508" cy="46243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b="0" i="1" smtClean="0">
                          <a:latin typeface="Cambria Math"/>
                        </a:rPr>
                        <m:t>=</m:t>
                      </m:r>
                      <m:acc>
                        <m:accPr>
                          <m:chr m:val="̅"/>
                          <m:ctrlPr>
                            <a:rPr lang="en-US" b="0" i="1" smtClean="0">
                              <a:latin typeface="Cambria Math"/>
                              <a:ea typeface="Cambria Math"/>
                            </a:rPr>
                          </m:ctrlPr>
                        </m:accPr>
                        <m:e>
                          <m:r>
                            <a:rPr lang="en-US" b="0" i="1" smtClean="0">
                              <a:latin typeface="Cambria Math"/>
                              <a:ea typeface="Cambria Math"/>
                            </a:rPr>
                            <m:t>𝑜𝑝</m:t>
                          </m:r>
                          <m:r>
                            <a:rPr lang="en-US" b="0" i="1" smtClean="0">
                              <a:latin typeface="Cambria Math"/>
                              <a:ea typeface="Cambria Math"/>
                            </a:rPr>
                            <m:t>2</m:t>
                          </m:r>
                        </m:e>
                      </m:acc>
                      <m:r>
                        <a:rPr lang="en-US" b="0" i="1" smtClean="0">
                          <a:latin typeface="Cambria Math"/>
                          <a:ea typeface="Cambria Math"/>
                        </a:rPr>
                        <m:t>∙</m:t>
                      </m:r>
                      <m:acc>
                        <m:accPr>
                          <m:chr m:val="̅"/>
                          <m:ctrlPr>
                            <a:rPr lang="en-US" b="0" i="1" smtClean="0">
                              <a:latin typeface="Cambria Math"/>
                              <a:ea typeface="Cambria Math"/>
                            </a:rPr>
                          </m:ctrlPr>
                        </m:accPr>
                        <m:e>
                          <m:r>
                            <a:rPr lang="en-US" i="1">
                              <a:latin typeface="Cambria Math"/>
                              <a:ea typeface="Cambria Math"/>
                            </a:rPr>
                            <m:t>𝑜𝑝𝑥</m:t>
                          </m:r>
                          <m:r>
                            <a:rPr lang="en-US" i="1">
                              <a:latin typeface="Cambria Math"/>
                              <a:ea typeface="Cambria Math"/>
                            </a:rPr>
                            <m:t>2</m:t>
                          </m:r>
                        </m:e>
                      </m:acc>
                      <m:r>
                        <a:rPr lang="en-US" b="0" i="1" smtClean="0">
                          <a:latin typeface="Cambria Math"/>
                          <a:ea typeface="Cambria Math"/>
                        </a:rPr>
                        <m:t>∙</m:t>
                      </m:r>
                      <m:acc>
                        <m:accPr>
                          <m:chr m:val="̅"/>
                          <m:ctrlPr>
                            <a:rPr lang="en-US" b="0" i="1" smtClean="0">
                              <a:latin typeface="Cambria Math"/>
                              <a:ea typeface="Cambria Math"/>
                            </a:rPr>
                          </m:ctrlPr>
                        </m:accPr>
                        <m:e>
                          <m:r>
                            <a:rPr lang="en-US" i="1">
                              <a:latin typeface="Cambria Math"/>
                              <a:ea typeface="Cambria Math"/>
                            </a:rPr>
                            <m:t>𝑜𝑝𝑥</m:t>
                          </m:r>
                          <m:r>
                            <a:rPr lang="en-US" i="1">
                              <a:latin typeface="Cambria Math"/>
                              <a:ea typeface="Cambria Math"/>
                            </a:rPr>
                            <m:t>1</m:t>
                          </m:r>
                        </m:e>
                      </m:acc>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1447800" y="5257799"/>
                <a:ext cx="2842508" cy="462434"/>
              </a:xfrm>
              <a:prstGeom prst="rect">
                <a:avLst/>
              </a:prstGeom>
              <a:blipFill rotWithShape="1">
                <a:blip r:embed="rId2"/>
                <a:stretch>
                  <a:fillRect r="-215" b="-18421"/>
                </a:stretch>
              </a:blipFill>
            </p:spPr>
            <p:txBody>
              <a:bodyPr/>
              <a:lstStyle/>
              <a:p>
                <a:r>
                  <a:rPr lang="en-US">
                    <a:noFill/>
                  </a:rPr>
                  <a:t> </a:t>
                </a:r>
              </a:p>
            </p:txBody>
          </p:sp>
        </mc:Fallback>
      </mc:AlternateContent>
      <p:sp>
        <p:nvSpPr>
          <p:cNvPr id="9" name="Oval 8"/>
          <p:cNvSpPr/>
          <p:nvPr/>
        </p:nvSpPr>
        <p:spPr>
          <a:xfrm>
            <a:off x="1450622" y="2514600"/>
            <a:ext cx="454378" cy="7309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0" name="Oval 9"/>
          <p:cNvSpPr/>
          <p:nvPr/>
        </p:nvSpPr>
        <p:spPr>
          <a:xfrm>
            <a:off x="3810000" y="3607788"/>
            <a:ext cx="1570255" cy="426196"/>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3240957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fontScale="90000"/>
          </a:bodyPr>
          <a:lstStyle/>
          <a:p>
            <a:pPr eaLnBrk="1" hangingPunct="1"/>
            <a:r>
              <a:rPr lang="en-US">
                <a:latin typeface="Calibri" charset="0"/>
                <a:ea typeface="ＭＳ Ｐゴシック" charset="0"/>
              </a:rPr>
              <a:t>Hardwired generation of control signals</a:t>
            </a: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92275"/>
            <a:ext cx="5081286"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3BC88-8398-424C-A766-66D01E3532DD}" type="slidenum">
              <a:rPr lang="en-US" sz="1200">
                <a:solidFill>
                  <a:srgbClr val="898989"/>
                </a:solidFill>
                <a:latin typeface="Calibri" charset="0"/>
              </a:rPr>
              <a:pPr eaLnBrk="1" hangingPunct="1"/>
              <a:t>4</a:t>
            </a:fld>
            <a:endParaRPr lang="en-US" sz="1200">
              <a:solidFill>
                <a:srgbClr val="898989"/>
              </a:solidFill>
              <a:latin typeface="Calibri" charset="0"/>
            </a:endParaRPr>
          </a:p>
        </p:txBody>
      </p:sp>
    </p:spTree>
    <p:extLst>
      <p:ext uri="{BB962C8B-B14F-4D97-AF65-F5344CB8AC3E}">
        <p14:creationId xmlns:p14="http://schemas.microsoft.com/office/powerpoint/2010/main" val="283081879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 Control</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40</a:t>
            </a:fld>
            <a:endParaRPr lang="en-US"/>
          </a:p>
        </p:txBody>
      </p:sp>
      <p:grpSp>
        <p:nvGrpSpPr>
          <p:cNvPr id="3" name="Group 2"/>
          <p:cNvGrpSpPr/>
          <p:nvPr/>
        </p:nvGrpSpPr>
        <p:grpSpPr>
          <a:xfrm>
            <a:off x="1609447" y="1676400"/>
            <a:ext cx="5629553" cy="4648200"/>
            <a:chOff x="1609447" y="1676400"/>
            <a:chExt cx="5629553" cy="464820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78672" y="2799576"/>
              <a:ext cx="1304926" cy="701159"/>
            </a:xfrm>
            <a:prstGeom prst="rect">
              <a:avLst/>
            </a:prstGeom>
          </p:spPr>
        </p:pic>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26220" y="5186660"/>
              <a:ext cx="1304926" cy="701159"/>
            </a:xfrm>
            <a:prstGeom prst="rect">
              <a:avLst/>
            </a:prstGeom>
          </p:spPr>
        </p:pic>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064472" y="5051941"/>
              <a:ext cx="1304926" cy="701159"/>
            </a:xfrm>
            <a:prstGeom prst="rect">
              <a:avLst/>
            </a:prstGeom>
          </p:spPr>
        </p:pic>
        <p:cxnSp>
          <p:nvCxnSpPr>
            <p:cNvPr id="13" name="Straight Arrow Connector 12"/>
            <p:cNvCxnSpPr/>
            <p:nvPr/>
          </p:nvCxnSpPr>
          <p:spPr>
            <a:xfrm>
              <a:off x="1930746" y="5070514"/>
              <a:ext cx="762000" cy="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609447" y="4629090"/>
              <a:ext cx="1016625" cy="400110"/>
            </a:xfrm>
            <a:prstGeom prst="rect">
              <a:avLst/>
            </a:prstGeom>
            <a:noFill/>
          </p:spPr>
          <p:txBody>
            <a:bodyPr wrap="none" rtlCol="0">
              <a:spAutoFit/>
            </a:bodyPr>
            <a:lstStyle/>
            <a:p>
              <a:r>
                <a:rPr lang="en-US" sz="2000" dirty="0"/>
                <a:t>o</a:t>
              </a:r>
              <a:r>
                <a:rPr lang="en-US" sz="2000" dirty="0" smtClean="0"/>
                <a:t>p (3-0)</a:t>
              </a:r>
              <a:endParaRPr lang="en-US" sz="2000" dirty="0"/>
            </a:p>
          </p:txBody>
        </p:sp>
        <p:cxnSp>
          <p:nvCxnSpPr>
            <p:cNvPr id="17" name="Straight Connector 16"/>
            <p:cNvCxnSpPr/>
            <p:nvPr/>
          </p:nvCxnSpPr>
          <p:spPr>
            <a:xfrm>
              <a:off x="2997546" y="4338935"/>
              <a:ext cx="9526" cy="175706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997546" y="5634333"/>
              <a:ext cx="838200"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3988146" y="5558135"/>
              <a:ext cx="152400" cy="121396"/>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a:p>
              <a:pPr algn="ctr"/>
              <a:endParaRPr lang="en-US" sz="2000" dirty="0" smtClean="0"/>
            </a:p>
          </p:txBody>
        </p:sp>
        <p:sp>
          <p:nvSpPr>
            <p:cNvPr id="22" name="TextBox 21"/>
            <p:cNvSpPr txBox="1"/>
            <p:nvPr/>
          </p:nvSpPr>
          <p:spPr>
            <a:xfrm>
              <a:off x="3149946" y="5634335"/>
              <a:ext cx="646331" cy="461665"/>
            </a:xfrm>
            <a:prstGeom prst="rect">
              <a:avLst/>
            </a:prstGeom>
            <a:noFill/>
          </p:spPr>
          <p:txBody>
            <a:bodyPr wrap="none" rtlCol="0">
              <a:spAutoFit/>
            </a:bodyPr>
            <a:lstStyle/>
            <a:p>
              <a:r>
                <a:rPr lang="en-US" dirty="0" smtClean="0"/>
                <a:t>op2</a:t>
              </a:r>
              <a:endParaRPr lang="en-US" dirty="0"/>
            </a:p>
          </p:txBody>
        </p:sp>
        <p:cxnSp>
          <p:nvCxnSpPr>
            <p:cNvPr id="24" name="Straight Connector 23"/>
            <p:cNvCxnSpPr/>
            <p:nvPr/>
          </p:nvCxnSpPr>
          <p:spPr>
            <a:xfrm>
              <a:off x="2692746" y="5070514"/>
              <a:ext cx="3048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845272" y="1676400"/>
              <a:ext cx="0" cy="563820"/>
            </a:xfrm>
            <a:prstGeom prst="straightConnector1">
              <a:avLst/>
            </a:prstGeom>
            <a:ln w="57150" cmpd="sng">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311872" y="2540000"/>
              <a:ext cx="10668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4013233" y="1752600"/>
              <a:ext cx="1146217" cy="400110"/>
            </a:xfrm>
            <a:prstGeom prst="rect">
              <a:avLst/>
            </a:prstGeom>
            <a:noFill/>
          </p:spPr>
          <p:txBody>
            <a:bodyPr wrap="none" rtlCol="0">
              <a:spAutoFit/>
            </a:bodyPr>
            <a:lstStyle/>
            <a:p>
              <a:r>
                <a:rPr lang="en-US" sz="2000" dirty="0" err="1" smtClean="0"/>
                <a:t>opx</a:t>
              </a:r>
              <a:r>
                <a:rPr lang="en-US" sz="2000" dirty="0" smtClean="0"/>
                <a:t> (2-0)</a:t>
              </a:r>
            </a:p>
          </p:txBody>
        </p:sp>
        <p:cxnSp>
          <p:nvCxnSpPr>
            <p:cNvPr id="45" name="Straight Connector 44"/>
            <p:cNvCxnSpPr/>
            <p:nvPr/>
          </p:nvCxnSpPr>
          <p:spPr>
            <a:xfrm>
              <a:off x="3835746" y="2259210"/>
              <a:ext cx="9526" cy="25539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311872" y="2540000"/>
              <a:ext cx="0" cy="281940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3311872" y="5372100"/>
              <a:ext cx="514348"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3984972" y="5321300"/>
              <a:ext cx="152400" cy="121396"/>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a:p>
              <a:pPr algn="ctr"/>
              <a:endParaRPr lang="en-US" sz="2000" dirty="0" smtClean="0"/>
            </a:p>
          </p:txBody>
        </p:sp>
        <p:sp>
          <p:nvSpPr>
            <p:cNvPr id="26" name="TextBox 25"/>
            <p:cNvSpPr txBox="1"/>
            <p:nvPr/>
          </p:nvSpPr>
          <p:spPr>
            <a:xfrm>
              <a:off x="2690445" y="2419290"/>
              <a:ext cx="697627" cy="400110"/>
            </a:xfrm>
            <a:prstGeom prst="rect">
              <a:avLst/>
            </a:prstGeom>
            <a:noFill/>
          </p:spPr>
          <p:txBody>
            <a:bodyPr wrap="none" rtlCol="0">
              <a:spAutoFit/>
            </a:bodyPr>
            <a:lstStyle/>
            <a:p>
              <a:r>
                <a:rPr lang="en-US" sz="2000" dirty="0"/>
                <a:t>o</a:t>
              </a:r>
              <a:r>
                <a:rPr lang="en-US" sz="2000" dirty="0" smtClean="0"/>
                <a:t>px2</a:t>
              </a:r>
            </a:p>
          </p:txBody>
        </p:sp>
        <p:cxnSp>
          <p:nvCxnSpPr>
            <p:cNvPr id="28" name="Straight Connector 27"/>
            <p:cNvCxnSpPr/>
            <p:nvPr/>
          </p:nvCxnSpPr>
          <p:spPr>
            <a:xfrm>
              <a:off x="3845272" y="2540000"/>
              <a:ext cx="0" cy="233680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3845272" y="4876800"/>
              <a:ext cx="1219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064472" y="4876800"/>
              <a:ext cx="0" cy="38100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5216872" y="5181600"/>
              <a:ext cx="152400" cy="121396"/>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a:p>
              <a:pPr algn="ctr"/>
              <a:endParaRPr lang="en-US" sz="2000" dirty="0" smtClean="0"/>
            </a:p>
          </p:txBody>
        </p:sp>
        <p:cxnSp>
          <p:nvCxnSpPr>
            <p:cNvPr id="36" name="Straight Connector 35"/>
            <p:cNvCxnSpPr/>
            <p:nvPr/>
          </p:nvCxnSpPr>
          <p:spPr>
            <a:xfrm flipH="1">
              <a:off x="3311872" y="3251200"/>
              <a:ext cx="1219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Oval 36"/>
            <p:cNvSpPr/>
            <p:nvPr/>
          </p:nvSpPr>
          <p:spPr>
            <a:xfrm>
              <a:off x="3273772" y="3213100"/>
              <a:ext cx="76200" cy="76200"/>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ln>
                  <a:solidFill>
                    <a:schemeClr val="tx1"/>
                  </a:solidFill>
                </a:ln>
              </a:endParaRPr>
            </a:p>
            <a:p>
              <a:pPr algn="ctr"/>
              <a:endParaRPr lang="en-US" sz="2000" dirty="0" smtClean="0">
                <a:ln>
                  <a:solidFill>
                    <a:schemeClr val="tx1"/>
                  </a:solidFill>
                </a:ln>
              </a:endParaRPr>
            </a:p>
          </p:txBody>
        </p:sp>
        <p:cxnSp>
          <p:nvCxnSpPr>
            <p:cNvPr id="38" name="Straight Connector 37"/>
            <p:cNvCxnSpPr/>
            <p:nvPr/>
          </p:nvCxnSpPr>
          <p:spPr>
            <a:xfrm>
              <a:off x="4378672" y="2540000"/>
              <a:ext cx="0" cy="43180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4531072" y="2921000"/>
              <a:ext cx="152400" cy="121396"/>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a:p>
              <a:pPr algn="ctr"/>
              <a:endParaRPr lang="en-US" sz="2000" dirty="0" smtClean="0"/>
            </a:p>
          </p:txBody>
        </p:sp>
        <p:sp>
          <p:nvSpPr>
            <p:cNvPr id="43" name="TextBox 42"/>
            <p:cNvSpPr txBox="1"/>
            <p:nvPr/>
          </p:nvSpPr>
          <p:spPr>
            <a:xfrm>
              <a:off x="3921472" y="4171890"/>
              <a:ext cx="697627" cy="400110"/>
            </a:xfrm>
            <a:prstGeom prst="rect">
              <a:avLst/>
            </a:prstGeom>
            <a:noFill/>
          </p:spPr>
          <p:txBody>
            <a:bodyPr wrap="none" rtlCol="0">
              <a:spAutoFit/>
            </a:bodyPr>
            <a:lstStyle/>
            <a:p>
              <a:r>
                <a:rPr lang="en-US" sz="2000" dirty="0" smtClean="0"/>
                <a:t>opx1</a:t>
              </a:r>
            </a:p>
          </p:txBody>
        </p:sp>
        <p:sp>
          <p:nvSpPr>
            <p:cNvPr id="44" name="TextBox 43"/>
            <p:cNvSpPr txBox="1"/>
            <p:nvPr/>
          </p:nvSpPr>
          <p:spPr>
            <a:xfrm>
              <a:off x="4378672" y="2362200"/>
              <a:ext cx="697627" cy="400110"/>
            </a:xfrm>
            <a:prstGeom prst="rect">
              <a:avLst/>
            </a:prstGeom>
            <a:noFill/>
          </p:spPr>
          <p:txBody>
            <a:bodyPr wrap="none" rtlCol="0">
              <a:spAutoFit/>
            </a:bodyPr>
            <a:lstStyle/>
            <a:p>
              <a:r>
                <a:rPr lang="en-US" sz="2000" dirty="0" smtClean="0"/>
                <a:t>opx0</a:t>
              </a:r>
            </a:p>
          </p:txBody>
        </p:sp>
        <p:pic>
          <p:nvPicPr>
            <p:cNvPr id="46" name="Picture 45"/>
            <p:cNvPicPr>
              <a:picLocks noChangeAspect="1"/>
            </p:cNvPicPr>
            <p:nvPr/>
          </p:nvPicPr>
          <p:blipFill rotWithShape="1">
            <a:blip r:embed="rId3">
              <a:extLst>
                <a:ext uri="{28A0092B-C50C-407E-A947-70E740481C1C}">
                  <a14:useLocalDpi xmlns:a14="http://schemas.microsoft.com/office/drawing/2010/main" val="0"/>
                </a:ext>
              </a:extLst>
            </a:blip>
            <a:srcRect l="13555" r="33930"/>
            <a:stretch/>
          </p:blipFill>
          <p:spPr>
            <a:xfrm>
              <a:off x="4442172" y="3721100"/>
              <a:ext cx="1087718" cy="495300"/>
            </a:xfrm>
            <a:prstGeom prst="rect">
              <a:avLst/>
            </a:prstGeom>
          </p:spPr>
        </p:pic>
        <p:cxnSp>
          <p:nvCxnSpPr>
            <p:cNvPr id="48" name="Straight Connector 47"/>
            <p:cNvCxnSpPr/>
            <p:nvPr/>
          </p:nvCxnSpPr>
          <p:spPr>
            <a:xfrm flipH="1">
              <a:off x="3324572" y="3975100"/>
              <a:ext cx="1219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Oval 48"/>
            <p:cNvSpPr/>
            <p:nvPr/>
          </p:nvSpPr>
          <p:spPr>
            <a:xfrm>
              <a:off x="3286472" y="3937000"/>
              <a:ext cx="76200" cy="76200"/>
            </a:xfrm>
            <a:prstGeom prst="ellipse">
              <a:avLst/>
            </a:prstGeom>
            <a:solidFill>
              <a:schemeClr val="bg1"/>
            </a:solidFill>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ln>
                  <a:solidFill>
                    <a:schemeClr val="tx1"/>
                  </a:solidFill>
                </a:ln>
              </a:endParaRPr>
            </a:p>
            <a:p>
              <a:pPr algn="ctr"/>
              <a:endParaRPr lang="en-US" sz="2000" dirty="0" smtClean="0">
                <a:ln>
                  <a:solidFill>
                    <a:schemeClr val="tx1"/>
                  </a:solidFill>
                </a:ln>
              </a:endParaRPr>
            </a:p>
          </p:txBody>
        </p:sp>
        <p:cxnSp>
          <p:nvCxnSpPr>
            <p:cNvPr id="50" name="Straight Connector 49"/>
            <p:cNvCxnSpPr/>
            <p:nvPr/>
          </p:nvCxnSpPr>
          <p:spPr>
            <a:xfrm flipH="1">
              <a:off x="5369272" y="3962400"/>
              <a:ext cx="1219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a:off x="5369272" y="3124200"/>
              <a:ext cx="1219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6131272" y="5372100"/>
              <a:ext cx="457200"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737655" y="2876490"/>
              <a:ext cx="498128" cy="400110"/>
            </a:xfrm>
            <a:prstGeom prst="rect">
              <a:avLst/>
            </a:prstGeom>
            <a:noFill/>
          </p:spPr>
          <p:txBody>
            <a:bodyPr wrap="none" rtlCol="0">
              <a:spAutoFit/>
            </a:bodyPr>
            <a:lstStyle/>
            <a:p>
              <a:r>
                <a:rPr lang="en-US" sz="2000" dirty="0" smtClean="0"/>
                <a:t>G0</a:t>
              </a:r>
            </a:p>
          </p:txBody>
        </p:sp>
        <p:sp>
          <p:nvSpPr>
            <p:cNvPr id="56" name="TextBox 55"/>
            <p:cNvSpPr txBox="1"/>
            <p:nvPr/>
          </p:nvSpPr>
          <p:spPr>
            <a:xfrm>
              <a:off x="6740872" y="3714690"/>
              <a:ext cx="498128" cy="400110"/>
            </a:xfrm>
            <a:prstGeom prst="rect">
              <a:avLst/>
            </a:prstGeom>
            <a:noFill/>
          </p:spPr>
          <p:txBody>
            <a:bodyPr wrap="none" rtlCol="0">
              <a:spAutoFit/>
            </a:bodyPr>
            <a:lstStyle/>
            <a:p>
              <a:r>
                <a:rPr lang="en-US" sz="2000" dirty="0" smtClean="0"/>
                <a:t>G1</a:t>
              </a:r>
            </a:p>
          </p:txBody>
        </p:sp>
        <p:sp>
          <p:nvSpPr>
            <p:cNvPr id="57" name="TextBox 56"/>
            <p:cNvSpPr txBox="1"/>
            <p:nvPr/>
          </p:nvSpPr>
          <p:spPr>
            <a:xfrm>
              <a:off x="6740872" y="5105400"/>
              <a:ext cx="327308" cy="400110"/>
            </a:xfrm>
            <a:prstGeom prst="rect">
              <a:avLst/>
            </a:prstGeom>
            <a:noFill/>
          </p:spPr>
          <p:txBody>
            <a:bodyPr wrap="none" rtlCol="0">
              <a:spAutoFit/>
            </a:bodyPr>
            <a:lstStyle/>
            <a:p>
              <a:r>
                <a:rPr lang="en-US" sz="2000" dirty="0" smtClean="0"/>
                <a:t>F</a:t>
              </a:r>
            </a:p>
          </p:txBody>
        </p:sp>
        <p:sp>
          <p:nvSpPr>
            <p:cNvPr id="39" name="Rectangle 38"/>
            <p:cNvSpPr/>
            <p:nvPr/>
          </p:nvSpPr>
          <p:spPr>
            <a:xfrm>
              <a:off x="2702272" y="2209800"/>
              <a:ext cx="3657600" cy="4114800"/>
            </a:xfrm>
            <a:prstGeom prst="rect">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81293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Design (limited edition)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Limited to</a:t>
            </a:r>
          </a:p>
          <a:p>
            <a:pPr lvl="1"/>
            <a:r>
              <a:rPr lang="en-US" dirty="0" smtClean="0"/>
              <a:t>Stages 3,4,5</a:t>
            </a:r>
          </a:p>
          <a:p>
            <a:pPr lvl="1"/>
            <a:r>
              <a:rPr lang="en-US" dirty="0" smtClean="0"/>
              <a:t>R-type (add, sub, or, and), </a:t>
            </a:r>
            <a:r>
              <a:rPr lang="en-US" dirty="0" err="1" smtClean="0"/>
              <a:t>lw</a:t>
            </a:r>
            <a:r>
              <a:rPr lang="en-US" dirty="0" smtClean="0"/>
              <a:t>, </a:t>
            </a:r>
            <a:r>
              <a:rPr lang="en-US" dirty="0" err="1" smtClean="0"/>
              <a:t>sw</a:t>
            </a:r>
            <a:endParaRPr lang="en-US" dirty="0" smtClean="0"/>
          </a:p>
          <a:p>
            <a:pPr lvl="1"/>
            <a:r>
              <a:rPr lang="en-US" dirty="0" smtClean="0"/>
              <a:t>Control signals on ALU path and </a:t>
            </a:r>
            <a:r>
              <a:rPr lang="en-US" dirty="0" err="1" smtClean="0"/>
              <a:t>Proc-Mem</a:t>
            </a:r>
            <a:r>
              <a:rPr lang="en-US" dirty="0" smtClean="0"/>
              <a:t> interface path (PC path omitted)</a:t>
            </a:r>
          </a:p>
          <a:p>
            <a:r>
              <a:rPr lang="en-US" dirty="0" smtClean="0"/>
              <a:t>Immediate control</a:t>
            </a:r>
          </a:p>
          <a:p>
            <a:pPr lvl="1"/>
            <a:r>
              <a:rPr lang="en-US" dirty="0" smtClean="0"/>
              <a:t>00 – sign-extend 7-bit Immediate field (IR</a:t>
            </a:r>
            <a:r>
              <a:rPr lang="en-US" baseline="-25000" dirty="0" smtClean="0"/>
              <a:t>18-12</a:t>
            </a:r>
            <a:r>
              <a:rPr lang="en-US" dirty="0" smtClean="0"/>
              <a:t>)</a:t>
            </a:r>
          </a:p>
          <a:p>
            <a:pPr lvl="1"/>
            <a:r>
              <a:rPr lang="en-US" dirty="0" smtClean="0"/>
              <a:t>01 – 0-extend 7-bit immediate field (</a:t>
            </a:r>
            <a:r>
              <a:rPr lang="en-US" dirty="0"/>
              <a:t>IR</a:t>
            </a:r>
            <a:r>
              <a:rPr lang="en-US" baseline="-25000" dirty="0"/>
              <a:t>18-12</a:t>
            </a:r>
            <a:r>
              <a:rPr lang="en-US" dirty="0" smtClean="0"/>
              <a:t>)</a:t>
            </a:r>
          </a:p>
          <a:p>
            <a:pPr lvl="1"/>
            <a:r>
              <a:rPr lang="en-US" dirty="0" smtClean="0"/>
              <a:t>10 – sign-extend 16-bit label field (IR</a:t>
            </a:r>
            <a:r>
              <a:rPr lang="en-US" baseline="-25000" dirty="0" smtClean="0"/>
              <a:t>19-4</a:t>
            </a:r>
            <a:r>
              <a:rPr lang="en-US" dirty="0" smtClean="0"/>
              <a:t>)</a:t>
            </a:r>
          </a:p>
          <a:p>
            <a:pPr lvl="1"/>
            <a:r>
              <a:rPr lang="en-US" dirty="0" smtClean="0"/>
              <a:t>11 – 0-extend 20-bit </a:t>
            </a:r>
            <a:r>
              <a:rPr lang="en-US" dirty="0" err="1" smtClean="0"/>
              <a:t>Const</a:t>
            </a:r>
            <a:r>
              <a:rPr lang="en-US" dirty="0" smtClean="0"/>
              <a:t> field (IR</a:t>
            </a:r>
            <a:r>
              <a:rPr lang="en-US" baseline="-25000" dirty="0" smtClean="0"/>
              <a:t>23-4</a:t>
            </a:r>
            <a:r>
              <a:rPr lang="en-US" dirty="0" smtClean="0"/>
              <a:t>)</a:t>
            </a:r>
          </a:p>
          <a:p>
            <a:endParaRPr lang="en-US" dirty="0" smtClean="0"/>
          </a:p>
          <a:p>
            <a:r>
              <a:rPr lang="en-US" dirty="0" smtClean="0"/>
              <a:t>Inter-stage registers hold value during a stage</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41</a:t>
            </a:fld>
            <a:endParaRPr lang="en-US"/>
          </a:p>
        </p:txBody>
      </p:sp>
    </p:spTree>
    <p:extLst>
      <p:ext uri="{BB962C8B-B14F-4D97-AF65-F5344CB8AC3E}">
        <p14:creationId xmlns:p14="http://schemas.microsoft.com/office/powerpoint/2010/main" val="32376774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normAutofit/>
          </a:bodyPr>
          <a:lstStyle/>
          <a:p>
            <a:pPr eaLnBrk="1" hangingPunct="1"/>
            <a:r>
              <a:rPr lang="en-US" dirty="0" smtClean="0">
                <a:latin typeface="Calibri" charset="0"/>
                <a:ea typeface="ＭＳ Ｐゴシック" charset="0"/>
              </a:rPr>
              <a:t>Control Hardware</a:t>
            </a:r>
            <a:endParaRPr lang="en-US" dirty="0">
              <a:latin typeface="Calibri" charset="0"/>
              <a:ea typeface="ＭＳ Ｐゴシック" charset="0"/>
            </a:endParaRPr>
          </a:p>
        </p:txBody>
      </p:sp>
      <p:pic>
        <p:nvPicPr>
          <p:cNvPr id="542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92275"/>
            <a:ext cx="5081286"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93BC88-8398-424C-A766-66D01E3532DD}" type="slidenum">
              <a:rPr lang="en-US" sz="1200">
                <a:solidFill>
                  <a:srgbClr val="898989"/>
                </a:solidFill>
                <a:latin typeface="Calibri" charset="0"/>
              </a:rPr>
              <a:pPr eaLnBrk="1" hangingPunct="1"/>
              <a:t>42</a:t>
            </a:fld>
            <a:endParaRPr lang="en-US" sz="1200">
              <a:solidFill>
                <a:srgbClr val="898989"/>
              </a:solidFill>
              <a:latin typeface="Calibri" charset="0"/>
            </a:endParaRPr>
          </a:p>
        </p:txBody>
      </p:sp>
    </p:spTree>
    <p:extLst>
      <p:ext uri="{BB962C8B-B14F-4D97-AF65-F5344CB8AC3E}">
        <p14:creationId xmlns:p14="http://schemas.microsoft.com/office/powerpoint/2010/main" val="355144715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43</a:t>
            </a:fld>
            <a:endParaRPr lang="en-US"/>
          </a:p>
        </p:txBody>
      </p:sp>
      <p:sp>
        <p:nvSpPr>
          <p:cNvPr id="12" name="TextBox 11"/>
          <p:cNvSpPr txBox="1"/>
          <p:nvPr/>
        </p:nvSpPr>
        <p:spPr>
          <a:xfrm>
            <a:off x="5818528" y="228600"/>
            <a:ext cx="2563472" cy="461665"/>
          </a:xfrm>
          <a:prstGeom prst="rect">
            <a:avLst/>
          </a:prstGeom>
          <a:solidFill>
            <a:schemeClr val="bg1">
              <a:lumMod val="95000"/>
            </a:schemeClr>
          </a:solidFill>
        </p:spPr>
        <p:txBody>
          <a:bodyPr wrap="none" rtlCol="0">
            <a:spAutoFit/>
          </a:bodyPr>
          <a:lstStyle/>
          <a:p>
            <a:r>
              <a:rPr lang="en-US" dirty="0" smtClean="0"/>
              <a:t>Datapath + Control</a:t>
            </a:r>
            <a:endParaRPr lang="en-US" dirty="0"/>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367153"/>
            <a:ext cx="4708786" cy="3730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a:grpSpLocks noChangeAspect="1"/>
          </p:cNvGrpSpPr>
          <p:nvPr/>
        </p:nvGrpSpPr>
        <p:grpSpPr>
          <a:xfrm>
            <a:off x="76200" y="7489"/>
            <a:ext cx="4419600" cy="6774311"/>
            <a:chOff x="1418758" y="-1702868"/>
            <a:chExt cx="6961154" cy="11286001"/>
          </a:xfrm>
        </p:grpSpPr>
        <p:pic>
          <p:nvPicPr>
            <p:cNvPr id="1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93655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Design (limited edition)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132219"/>
              </p:ext>
            </p:extLst>
          </p:nvPr>
        </p:nvGraphicFramePr>
        <p:xfrm>
          <a:off x="457200" y="1774825"/>
          <a:ext cx="8382002" cy="2756535"/>
        </p:xfrm>
        <a:graphic>
          <a:graphicData uri="http://schemas.openxmlformats.org/drawingml/2006/table">
            <a:tbl>
              <a:tblPr firstRow="1" bandRow="1">
                <a:tableStyleId>{5C22544A-7EE6-4342-B048-85BDC9FD1C3A}</a:tableStyleId>
              </a:tblPr>
              <a:tblGrid>
                <a:gridCol w="909320"/>
                <a:gridCol w="533763"/>
                <a:gridCol w="533763"/>
                <a:gridCol w="533763"/>
                <a:gridCol w="533763"/>
                <a:gridCol w="533763"/>
                <a:gridCol w="533763"/>
                <a:gridCol w="533763"/>
                <a:gridCol w="533763"/>
                <a:gridCol w="533763"/>
                <a:gridCol w="533763"/>
                <a:gridCol w="533763"/>
                <a:gridCol w="533763"/>
                <a:gridCol w="533763"/>
                <a:gridCol w="533763"/>
              </a:tblGrid>
              <a:tr h="1273175">
                <a:tc rowSpan="2">
                  <a:txBody>
                    <a:bodyPr/>
                    <a:lstStyle/>
                    <a:p>
                      <a:r>
                        <a:rPr lang="en-US" dirty="0" smtClean="0"/>
                        <a:t>R-Type</a:t>
                      </a:r>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rowSpan="2">
                  <a:txBody>
                    <a:bodyPr/>
                    <a:lstStyle/>
                    <a:p>
                      <a:r>
                        <a:rPr lang="en-US" dirty="0" smtClean="0"/>
                        <a:t>T3</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T4</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T5</a:t>
                      </a:r>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r>
                        <a:rPr lang="en-US" dirty="0" err="1" smtClean="0"/>
                        <a:t>RF_write</a:t>
                      </a:r>
                      <a:endParaRPr lang="en-US" dirty="0"/>
                    </a:p>
                  </a:txBody>
                  <a:tcPr vert="vert">
                    <a:lnL w="38100" cap="flat" cmpd="sng" algn="ctr">
                      <a:solidFill>
                        <a:schemeClr val="bg1"/>
                      </a:solidFill>
                      <a:prstDash val="solid"/>
                      <a:round/>
                      <a:headEnd type="none" w="med" len="med"/>
                      <a:tailEnd type="none" w="med" len="med"/>
                    </a:lnL>
                  </a:tcPr>
                </a:tc>
                <a:tc gridSpan="2">
                  <a:txBody>
                    <a:bodyPr/>
                    <a:lstStyle/>
                    <a:p>
                      <a:r>
                        <a:rPr lang="en-US" dirty="0" err="1" smtClean="0"/>
                        <a:t>C_select</a:t>
                      </a:r>
                      <a:endParaRPr lang="en-US" dirty="0"/>
                    </a:p>
                  </a:txBody>
                  <a:tcPr vert="vert">
                    <a:lnB w="38100" cap="flat" cmpd="sng" algn="ctr">
                      <a:solidFill>
                        <a:schemeClr val="bg1"/>
                      </a:solidFill>
                      <a:prstDash val="solid"/>
                      <a:round/>
                      <a:headEnd type="none" w="med" len="med"/>
                      <a:tailEnd type="none" w="med" len="med"/>
                    </a:lnB>
                  </a:tcPr>
                </a:tc>
                <a:tc hMerge="1">
                  <a:txBody>
                    <a:bodyPr/>
                    <a:lstStyle/>
                    <a:p>
                      <a:endParaRPr lang="en-US" dirty="0"/>
                    </a:p>
                  </a:txBody>
                  <a:tcPr/>
                </a:tc>
                <a:tc rowSpan="2">
                  <a:txBody>
                    <a:bodyPr/>
                    <a:lstStyle/>
                    <a:p>
                      <a:r>
                        <a:rPr lang="en-US" dirty="0" err="1" smtClean="0"/>
                        <a:t>B_select</a:t>
                      </a:r>
                      <a:endParaRPr lang="en-US" dirty="0"/>
                    </a:p>
                  </a:txBody>
                  <a:tcPr vert="vert"/>
                </a:tc>
                <a:tc gridSpan="2">
                  <a:txBody>
                    <a:bodyPr/>
                    <a:lstStyle/>
                    <a:p>
                      <a:r>
                        <a:rPr lang="en-US" dirty="0" err="1" smtClean="0"/>
                        <a:t>Y_select</a:t>
                      </a:r>
                      <a:endParaRPr lang="en-US" dirty="0"/>
                    </a:p>
                  </a:txBody>
                  <a:tcPr vert="vert"/>
                </a:tc>
                <a:tc hMerge="1">
                  <a:txBody>
                    <a:bodyPr/>
                    <a:lstStyle/>
                    <a:p>
                      <a:endParaRPr lang="en-US" dirty="0"/>
                    </a:p>
                  </a:txBody>
                  <a:tcPr/>
                </a:tc>
                <a:tc rowSpan="2">
                  <a:txBody>
                    <a:bodyPr/>
                    <a:lstStyle/>
                    <a:p>
                      <a:r>
                        <a:rPr lang="en-US" dirty="0" err="1" smtClean="0"/>
                        <a:t>MEM_read</a:t>
                      </a:r>
                      <a:endParaRPr lang="en-US" dirty="0"/>
                    </a:p>
                  </a:txBody>
                  <a:tcPr vert="vert"/>
                </a:tc>
                <a:tc rowSpan="2">
                  <a:txBody>
                    <a:bodyPr/>
                    <a:lstStyle/>
                    <a:p>
                      <a:r>
                        <a:rPr lang="en-US" dirty="0" err="1" smtClean="0"/>
                        <a:t>MEM_write</a:t>
                      </a:r>
                      <a:endParaRPr lang="en-US" dirty="0"/>
                    </a:p>
                  </a:txBody>
                  <a:tcPr vert="vert"/>
                </a:tc>
                <a:tc rowSpan="2">
                  <a:txBody>
                    <a:bodyPr/>
                    <a:lstStyle/>
                    <a:p>
                      <a:r>
                        <a:rPr lang="en-US" dirty="0" err="1" smtClean="0"/>
                        <a:t>MA_select</a:t>
                      </a:r>
                      <a:endParaRPr lang="en-US" dirty="0"/>
                    </a:p>
                  </a:txBody>
                  <a:tcPr vert="vert"/>
                </a:tc>
                <a:tc gridSpan="2">
                  <a:txBody>
                    <a:bodyPr/>
                    <a:lstStyle/>
                    <a:p>
                      <a:r>
                        <a:rPr lang="en-US" dirty="0" smtClean="0"/>
                        <a:t>Extend</a:t>
                      </a:r>
                      <a:endParaRPr lang="en-US" dirty="0"/>
                    </a:p>
                  </a:txBody>
                  <a:tcPr vert="vert"/>
                </a:tc>
                <a:tc hMerge="1">
                  <a:txBody>
                    <a:bodyPr/>
                    <a:lstStyle/>
                    <a:p>
                      <a:endParaRPr lang="en-US" dirty="0"/>
                    </a:p>
                  </a:txBody>
                  <a:tcPr/>
                </a:tc>
              </a:tr>
              <a:tr h="370840">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lnR w="38100" cap="flat" cmpd="sng" algn="ctr">
                      <a:solidFill>
                        <a:schemeClr val="bg1"/>
                      </a:solidFill>
                      <a:prstDash val="solid"/>
                      <a:round/>
                      <a:headEnd type="none" w="med" len="med"/>
                      <a:tailEnd type="none" w="med" len="med"/>
                    </a:lnR>
                    <a:solidFill>
                      <a:schemeClr val="accent1"/>
                    </a:solidFill>
                  </a:tcPr>
                </a:tc>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a:txBody>
                    <a:bodyPr/>
                    <a:lstStyle/>
                    <a:p>
                      <a:r>
                        <a:rPr lang="en-US" dirty="0" smtClean="0">
                          <a:solidFill>
                            <a:schemeClr val="bg1"/>
                          </a:solidFill>
                        </a:rPr>
                        <a:t>C1</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a:txBody>
                    <a:bodyPr/>
                    <a:lstStyle/>
                    <a:p>
                      <a:r>
                        <a:rPr lang="en-US" dirty="0" smtClean="0">
                          <a:solidFill>
                            <a:schemeClr val="bg1"/>
                          </a:solidFill>
                        </a:rPr>
                        <a:t>C0</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vMerge="1">
                  <a:txBody>
                    <a:bodyPr/>
                    <a:lstStyle/>
                    <a:p>
                      <a:endParaRPr lang="en-US" dirty="0"/>
                    </a:p>
                  </a:txBody>
                  <a:tcPr>
                    <a:solidFill>
                      <a:schemeClr val="accent1"/>
                    </a:solidFill>
                  </a:tcPr>
                </a:tc>
                <a:tc>
                  <a:txBody>
                    <a:bodyPr/>
                    <a:lstStyle/>
                    <a:p>
                      <a:r>
                        <a:rPr lang="en-US" dirty="0" smtClean="0">
                          <a:solidFill>
                            <a:schemeClr val="bg1"/>
                          </a:solidFill>
                        </a:rPr>
                        <a:t>Y1</a:t>
                      </a:r>
                      <a:endParaRPr lang="en-US" dirty="0">
                        <a:solidFill>
                          <a:schemeClr val="bg1"/>
                        </a:solidFill>
                      </a:endParaRPr>
                    </a:p>
                  </a:txBody>
                  <a:tcPr>
                    <a:solidFill>
                      <a:schemeClr val="accent1"/>
                    </a:solidFill>
                  </a:tcPr>
                </a:tc>
                <a:tc>
                  <a:txBody>
                    <a:bodyPr/>
                    <a:lstStyle/>
                    <a:p>
                      <a:r>
                        <a:rPr lang="en-US" dirty="0" smtClean="0">
                          <a:solidFill>
                            <a:schemeClr val="bg1"/>
                          </a:solidFill>
                        </a:rPr>
                        <a:t>Y0</a:t>
                      </a:r>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a:txBody>
                    <a:bodyPr/>
                    <a:lstStyle/>
                    <a:p>
                      <a:r>
                        <a:rPr lang="en-US" dirty="0" smtClean="0">
                          <a:solidFill>
                            <a:schemeClr val="bg1"/>
                          </a:solidFill>
                        </a:rPr>
                        <a:t>E1</a:t>
                      </a:r>
                      <a:endParaRPr lang="en-US" dirty="0">
                        <a:solidFill>
                          <a:schemeClr val="bg1"/>
                        </a:solidFill>
                      </a:endParaRPr>
                    </a:p>
                  </a:txBody>
                  <a:tcPr>
                    <a:solidFill>
                      <a:schemeClr val="accent1"/>
                    </a:solidFill>
                  </a:tcPr>
                </a:tc>
                <a:tc>
                  <a:txBody>
                    <a:bodyPr/>
                    <a:lstStyle/>
                    <a:p>
                      <a:r>
                        <a:rPr lang="en-US" dirty="0" smtClean="0">
                          <a:solidFill>
                            <a:schemeClr val="bg1"/>
                          </a:solidFill>
                        </a:rPr>
                        <a:t>E0</a:t>
                      </a:r>
                      <a:endParaRPr lang="en-US" dirty="0">
                        <a:solidFill>
                          <a:schemeClr val="bg1"/>
                        </a:solidFill>
                      </a:endParaRPr>
                    </a:p>
                  </a:txBody>
                  <a:tcPr>
                    <a:solidFill>
                      <a:schemeClr val="accent1"/>
                    </a:solidFill>
                  </a:tcPr>
                </a:tc>
              </a:tr>
              <a:tr h="370840">
                <a:tc>
                  <a:txBody>
                    <a:bodyPr/>
                    <a:lstStyle/>
                    <a:p>
                      <a:r>
                        <a:rPr lang="en-US" dirty="0" smtClean="0"/>
                        <a:t>0000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0000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0000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44</a:t>
            </a:fld>
            <a:endParaRPr lang="en-US"/>
          </a:p>
        </p:txBody>
      </p:sp>
    </p:spTree>
    <p:extLst>
      <p:ext uri="{BB962C8B-B14F-4D97-AF65-F5344CB8AC3E}">
        <p14:creationId xmlns:p14="http://schemas.microsoft.com/office/powerpoint/2010/main" val="8313712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Control Design (limited edition)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0528347"/>
              </p:ext>
            </p:extLst>
          </p:nvPr>
        </p:nvGraphicFramePr>
        <p:xfrm>
          <a:off x="457200" y="1774825"/>
          <a:ext cx="8382002" cy="2756535"/>
        </p:xfrm>
        <a:graphic>
          <a:graphicData uri="http://schemas.openxmlformats.org/drawingml/2006/table">
            <a:tbl>
              <a:tblPr firstRow="1" bandRow="1">
                <a:tableStyleId>{5C22544A-7EE6-4342-B048-85BDC9FD1C3A}</a:tableStyleId>
              </a:tblPr>
              <a:tblGrid>
                <a:gridCol w="909320"/>
                <a:gridCol w="533763"/>
                <a:gridCol w="533763"/>
                <a:gridCol w="533763"/>
                <a:gridCol w="533763"/>
                <a:gridCol w="533763"/>
                <a:gridCol w="533763"/>
                <a:gridCol w="533763"/>
                <a:gridCol w="533763"/>
                <a:gridCol w="533763"/>
                <a:gridCol w="533763"/>
                <a:gridCol w="533763"/>
                <a:gridCol w="533763"/>
                <a:gridCol w="533763"/>
                <a:gridCol w="533763"/>
              </a:tblGrid>
              <a:tr h="1273175">
                <a:tc rowSpan="2">
                  <a:txBody>
                    <a:bodyPr/>
                    <a:lstStyle/>
                    <a:p>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rowSpan="2">
                  <a:txBody>
                    <a:bodyPr/>
                    <a:lstStyle/>
                    <a:p>
                      <a:r>
                        <a:rPr lang="en-US" dirty="0" smtClean="0"/>
                        <a:t>T3</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T4</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T5</a:t>
                      </a:r>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r>
                        <a:rPr lang="en-US" dirty="0" err="1" smtClean="0"/>
                        <a:t>RF_write</a:t>
                      </a:r>
                      <a:endParaRPr lang="en-US" dirty="0"/>
                    </a:p>
                  </a:txBody>
                  <a:tcPr vert="vert">
                    <a:lnL w="38100" cap="flat" cmpd="sng" algn="ctr">
                      <a:solidFill>
                        <a:schemeClr val="bg1"/>
                      </a:solidFill>
                      <a:prstDash val="solid"/>
                      <a:round/>
                      <a:headEnd type="none" w="med" len="med"/>
                      <a:tailEnd type="none" w="med" len="med"/>
                    </a:lnL>
                  </a:tcPr>
                </a:tc>
                <a:tc gridSpan="2">
                  <a:txBody>
                    <a:bodyPr/>
                    <a:lstStyle/>
                    <a:p>
                      <a:r>
                        <a:rPr lang="en-US" dirty="0" err="1" smtClean="0"/>
                        <a:t>C_select</a:t>
                      </a:r>
                      <a:endParaRPr lang="en-US" dirty="0"/>
                    </a:p>
                  </a:txBody>
                  <a:tcPr vert="vert">
                    <a:lnB w="38100" cap="flat" cmpd="sng" algn="ctr">
                      <a:solidFill>
                        <a:schemeClr val="bg1"/>
                      </a:solidFill>
                      <a:prstDash val="solid"/>
                      <a:round/>
                      <a:headEnd type="none" w="med" len="med"/>
                      <a:tailEnd type="none" w="med" len="med"/>
                    </a:lnB>
                  </a:tcPr>
                </a:tc>
                <a:tc hMerge="1">
                  <a:txBody>
                    <a:bodyPr/>
                    <a:lstStyle/>
                    <a:p>
                      <a:endParaRPr lang="en-US" dirty="0"/>
                    </a:p>
                  </a:txBody>
                  <a:tcPr/>
                </a:tc>
                <a:tc rowSpan="2">
                  <a:txBody>
                    <a:bodyPr/>
                    <a:lstStyle/>
                    <a:p>
                      <a:r>
                        <a:rPr lang="en-US" dirty="0" err="1" smtClean="0"/>
                        <a:t>B_select</a:t>
                      </a:r>
                      <a:endParaRPr lang="en-US" dirty="0"/>
                    </a:p>
                  </a:txBody>
                  <a:tcPr vert="vert"/>
                </a:tc>
                <a:tc gridSpan="2">
                  <a:txBody>
                    <a:bodyPr/>
                    <a:lstStyle/>
                    <a:p>
                      <a:r>
                        <a:rPr lang="en-US" dirty="0" err="1" smtClean="0"/>
                        <a:t>Y_select</a:t>
                      </a:r>
                      <a:endParaRPr lang="en-US" dirty="0"/>
                    </a:p>
                  </a:txBody>
                  <a:tcPr vert="vert"/>
                </a:tc>
                <a:tc hMerge="1">
                  <a:txBody>
                    <a:bodyPr/>
                    <a:lstStyle/>
                    <a:p>
                      <a:endParaRPr lang="en-US" dirty="0"/>
                    </a:p>
                  </a:txBody>
                  <a:tcPr/>
                </a:tc>
                <a:tc rowSpan="2">
                  <a:txBody>
                    <a:bodyPr/>
                    <a:lstStyle/>
                    <a:p>
                      <a:r>
                        <a:rPr lang="en-US" dirty="0" err="1" smtClean="0"/>
                        <a:t>MEM_read</a:t>
                      </a:r>
                      <a:endParaRPr lang="en-US" dirty="0"/>
                    </a:p>
                  </a:txBody>
                  <a:tcPr vert="vert"/>
                </a:tc>
                <a:tc rowSpan="2">
                  <a:txBody>
                    <a:bodyPr/>
                    <a:lstStyle/>
                    <a:p>
                      <a:r>
                        <a:rPr lang="en-US" dirty="0" err="1" smtClean="0"/>
                        <a:t>MEM_write</a:t>
                      </a:r>
                      <a:endParaRPr lang="en-US" dirty="0"/>
                    </a:p>
                  </a:txBody>
                  <a:tcPr vert="vert"/>
                </a:tc>
                <a:tc rowSpan="2">
                  <a:txBody>
                    <a:bodyPr/>
                    <a:lstStyle/>
                    <a:p>
                      <a:r>
                        <a:rPr lang="en-US" dirty="0" err="1" smtClean="0"/>
                        <a:t>MA_select</a:t>
                      </a:r>
                      <a:endParaRPr lang="en-US" dirty="0"/>
                    </a:p>
                  </a:txBody>
                  <a:tcPr vert="vert"/>
                </a:tc>
                <a:tc gridSpan="2">
                  <a:txBody>
                    <a:bodyPr/>
                    <a:lstStyle/>
                    <a:p>
                      <a:r>
                        <a:rPr lang="en-US" dirty="0" smtClean="0"/>
                        <a:t>Extend</a:t>
                      </a:r>
                      <a:endParaRPr lang="en-US" dirty="0"/>
                    </a:p>
                  </a:txBody>
                  <a:tcPr vert="vert"/>
                </a:tc>
                <a:tc hMerge="1">
                  <a:txBody>
                    <a:bodyPr/>
                    <a:lstStyle/>
                    <a:p>
                      <a:endParaRPr lang="en-US" dirty="0"/>
                    </a:p>
                  </a:txBody>
                  <a:tcPr/>
                </a:tc>
              </a:tr>
              <a:tr h="370840">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lnR w="38100" cap="flat" cmpd="sng" algn="ctr">
                      <a:solidFill>
                        <a:schemeClr val="bg1"/>
                      </a:solidFill>
                      <a:prstDash val="solid"/>
                      <a:round/>
                      <a:headEnd type="none" w="med" len="med"/>
                      <a:tailEnd type="none" w="med" len="med"/>
                    </a:lnR>
                    <a:solidFill>
                      <a:schemeClr val="accent1"/>
                    </a:solidFill>
                  </a:tcPr>
                </a:tc>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a:txBody>
                    <a:bodyPr/>
                    <a:lstStyle/>
                    <a:p>
                      <a:r>
                        <a:rPr lang="en-US" dirty="0" smtClean="0">
                          <a:solidFill>
                            <a:schemeClr val="bg1"/>
                          </a:solidFill>
                        </a:rPr>
                        <a:t>C1</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a:txBody>
                    <a:bodyPr/>
                    <a:lstStyle/>
                    <a:p>
                      <a:r>
                        <a:rPr lang="en-US" dirty="0" smtClean="0">
                          <a:solidFill>
                            <a:schemeClr val="bg1"/>
                          </a:solidFill>
                        </a:rPr>
                        <a:t>C0</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vMerge="1">
                  <a:txBody>
                    <a:bodyPr/>
                    <a:lstStyle/>
                    <a:p>
                      <a:endParaRPr lang="en-US" dirty="0"/>
                    </a:p>
                  </a:txBody>
                  <a:tcPr>
                    <a:solidFill>
                      <a:schemeClr val="accent1"/>
                    </a:solidFill>
                  </a:tcPr>
                </a:tc>
                <a:tc>
                  <a:txBody>
                    <a:bodyPr/>
                    <a:lstStyle/>
                    <a:p>
                      <a:r>
                        <a:rPr lang="en-US" dirty="0" smtClean="0">
                          <a:solidFill>
                            <a:schemeClr val="bg1"/>
                          </a:solidFill>
                        </a:rPr>
                        <a:t>Y1</a:t>
                      </a:r>
                      <a:endParaRPr lang="en-US" dirty="0">
                        <a:solidFill>
                          <a:schemeClr val="bg1"/>
                        </a:solidFill>
                      </a:endParaRPr>
                    </a:p>
                  </a:txBody>
                  <a:tcPr>
                    <a:solidFill>
                      <a:schemeClr val="accent1"/>
                    </a:solidFill>
                  </a:tcPr>
                </a:tc>
                <a:tc>
                  <a:txBody>
                    <a:bodyPr/>
                    <a:lstStyle/>
                    <a:p>
                      <a:r>
                        <a:rPr lang="en-US" dirty="0" smtClean="0">
                          <a:solidFill>
                            <a:schemeClr val="bg1"/>
                          </a:solidFill>
                        </a:rPr>
                        <a:t>Y0</a:t>
                      </a:r>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a:txBody>
                    <a:bodyPr/>
                    <a:lstStyle/>
                    <a:p>
                      <a:r>
                        <a:rPr lang="en-US" dirty="0" smtClean="0">
                          <a:solidFill>
                            <a:schemeClr val="bg1"/>
                          </a:solidFill>
                        </a:rPr>
                        <a:t>E1</a:t>
                      </a:r>
                      <a:endParaRPr lang="en-US" dirty="0">
                        <a:solidFill>
                          <a:schemeClr val="bg1"/>
                        </a:solidFill>
                      </a:endParaRPr>
                    </a:p>
                  </a:txBody>
                  <a:tcPr>
                    <a:solidFill>
                      <a:schemeClr val="accent1"/>
                    </a:solidFill>
                  </a:tcPr>
                </a:tc>
                <a:tc>
                  <a:txBody>
                    <a:bodyPr/>
                    <a:lstStyle/>
                    <a:p>
                      <a:r>
                        <a:rPr lang="en-US" dirty="0" smtClean="0">
                          <a:solidFill>
                            <a:schemeClr val="bg1"/>
                          </a:solidFill>
                        </a:rPr>
                        <a:t>E0</a:t>
                      </a:r>
                      <a:endParaRPr lang="en-US" dirty="0">
                        <a:solidFill>
                          <a:schemeClr val="bg1"/>
                        </a:solidFill>
                      </a:endParaRPr>
                    </a:p>
                  </a:txBody>
                  <a:tcPr>
                    <a:solidFill>
                      <a:schemeClr val="accent1"/>
                    </a:solidFill>
                  </a:tcPr>
                </a:tc>
              </a:tr>
              <a:tr h="370840">
                <a:tc>
                  <a:txBody>
                    <a:bodyPr/>
                    <a:lstStyle/>
                    <a:p>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lnR w="38100" cap="flat" cmpd="sng" algn="ctr">
                      <a:solidFill>
                        <a:schemeClr val="bg1"/>
                      </a:solidFill>
                      <a:prstDash val="solid"/>
                      <a:round/>
                      <a:headEnd type="none" w="med" len="med"/>
                      <a:tailEnd type="none" w="med" len="med"/>
                    </a:lnR>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B w="38100" cap="flat" cmpd="sng" algn="ctr">
                      <a:solidFill>
                        <a:schemeClr val="bg1"/>
                      </a:solidFill>
                      <a:prstDash val="solid"/>
                      <a:round/>
                      <a:headEnd type="none" w="med" len="med"/>
                      <a:tailEnd type="none" w="med" len="med"/>
                    </a:lnB>
                  </a:tcPr>
                </a:tc>
                <a:tc>
                  <a:txBody>
                    <a:bodyPr/>
                    <a:lstStyle/>
                    <a:p>
                      <a:pPr algn="ct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endParaRPr lang="en-US" dirty="0"/>
                    </a:p>
                  </a:txBody>
                  <a:tcPr>
                    <a:lnL w="38100" cap="flat" cmpd="sng" algn="ctr">
                      <a:solidFill>
                        <a:schemeClr val="bg1"/>
                      </a:solidFill>
                      <a:prstDash val="solid"/>
                      <a:round/>
                      <a:headEnd type="none" w="med" len="med"/>
                      <a:tailEnd type="none" w="med" len="med"/>
                    </a:ln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45</a:t>
            </a:fld>
            <a:endParaRPr lang="en-US"/>
          </a:p>
        </p:txBody>
      </p:sp>
    </p:spTree>
    <p:extLst>
      <p:ext uri="{BB962C8B-B14F-4D97-AF65-F5344CB8AC3E}">
        <p14:creationId xmlns:p14="http://schemas.microsoft.com/office/powerpoint/2010/main" val="38159315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Design (limited edition)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04444007"/>
              </p:ext>
            </p:extLst>
          </p:nvPr>
        </p:nvGraphicFramePr>
        <p:xfrm>
          <a:off x="457200" y="1774825"/>
          <a:ext cx="8382002" cy="2756535"/>
        </p:xfrm>
        <a:graphic>
          <a:graphicData uri="http://schemas.openxmlformats.org/drawingml/2006/table">
            <a:tbl>
              <a:tblPr firstRow="1" bandRow="1">
                <a:tableStyleId>{5C22544A-7EE6-4342-B048-85BDC9FD1C3A}</a:tableStyleId>
              </a:tblPr>
              <a:tblGrid>
                <a:gridCol w="909320"/>
                <a:gridCol w="533763"/>
                <a:gridCol w="533763"/>
                <a:gridCol w="533763"/>
                <a:gridCol w="533763"/>
                <a:gridCol w="533763"/>
                <a:gridCol w="533763"/>
                <a:gridCol w="533763"/>
                <a:gridCol w="533763"/>
                <a:gridCol w="533763"/>
                <a:gridCol w="533763"/>
                <a:gridCol w="533763"/>
                <a:gridCol w="533763"/>
                <a:gridCol w="533763"/>
                <a:gridCol w="533763"/>
              </a:tblGrid>
              <a:tr h="1273175">
                <a:tc rowSpan="2">
                  <a:txBody>
                    <a:bodyPr/>
                    <a:lstStyle/>
                    <a:p>
                      <a:r>
                        <a:rPr lang="en-US" dirty="0" err="1" smtClean="0"/>
                        <a:t>lw</a:t>
                      </a:r>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rowSpan="2">
                  <a:txBody>
                    <a:bodyPr/>
                    <a:lstStyle/>
                    <a:p>
                      <a:r>
                        <a:rPr lang="en-US" dirty="0" smtClean="0"/>
                        <a:t>T3</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T4</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T5</a:t>
                      </a:r>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r>
                        <a:rPr lang="en-US" dirty="0" err="1" smtClean="0"/>
                        <a:t>RF_write</a:t>
                      </a:r>
                      <a:endParaRPr lang="en-US" dirty="0"/>
                    </a:p>
                  </a:txBody>
                  <a:tcPr vert="vert">
                    <a:lnL w="38100" cap="flat" cmpd="sng" algn="ctr">
                      <a:solidFill>
                        <a:schemeClr val="bg1"/>
                      </a:solidFill>
                      <a:prstDash val="solid"/>
                      <a:round/>
                      <a:headEnd type="none" w="med" len="med"/>
                      <a:tailEnd type="none" w="med" len="med"/>
                    </a:lnL>
                  </a:tcPr>
                </a:tc>
                <a:tc gridSpan="2">
                  <a:txBody>
                    <a:bodyPr/>
                    <a:lstStyle/>
                    <a:p>
                      <a:r>
                        <a:rPr lang="en-US" dirty="0" err="1" smtClean="0"/>
                        <a:t>C_select</a:t>
                      </a:r>
                      <a:endParaRPr lang="en-US" dirty="0"/>
                    </a:p>
                  </a:txBody>
                  <a:tcPr vert="vert">
                    <a:lnB w="38100" cap="flat" cmpd="sng" algn="ctr">
                      <a:solidFill>
                        <a:schemeClr val="bg1"/>
                      </a:solidFill>
                      <a:prstDash val="solid"/>
                      <a:round/>
                      <a:headEnd type="none" w="med" len="med"/>
                      <a:tailEnd type="none" w="med" len="med"/>
                    </a:lnB>
                  </a:tcPr>
                </a:tc>
                <a:tc hMerge="1">
                  <a:txBody>
                    <a:bodyPr/>
                    <a:lstStyle/>
                    <a:p>
                      <a:endParaRPr lang="en-US" dirty="0"/>
                    </a:p>
                  </a:txBody>
                  <a:tcPr/>
                </a:tc>
                <a:tc rowSpan="2">
                  <a:txBody>
                    <a:bodyPr/>
                    <a:lstStyle/>
                    <a:p>
                      <a:r>
                        <a:rPr lang="en-US" dirty="0" err="1" smtClean="0"/>
                        <a:t>B_select</a:t>
                      </a:r>
                      <a:endParaRPr lang="en-US" dirty="0"/>
                    </a:p>
                  </a:txBody>
                  <a:tcPr vert="vert"/>
                </a:tc>
                <a:tc gridSpan="2">
                  <a:txBody>
                    <a:bodyPr/>
                    <a:lstStyle/>
                    <a:p>
                      <a:r>
                        <a:rPr lang="en-US" dirty="0" err="1" smtClean="0"/>
                        <a:t>Y_select</a:t>
                      </a:r>
                      <a:endParaRPr lang="en-US" dirty="0"/>
                    </a:p>
                  </a:txBody>
                  <a:tcPr vert="vert"/>
                </a:tc>
                <a:tc hMerge="1">
                  <a:txBody>
                    <a:bodyPr/>
                    <a:lstStyle/>
                    <a:p>
                      <a:endParaRPr lang="en-US" dirty="0"/>
                    </a:p>
                  </a:txBody>
                  <a:tcPr/>
                </a:tc>
                <a:tc rowSpan="2">
                  <a:txBody>
                    <a:bodyPr/>
                    <a:lstStyle/>
                    <a:p>
                      <a:r>
                        <a:rPr lang="en-US" dirty="0" err="1" smtClean="0"/>
                        <a:t>MEM_read</a:t>
                      </a:r>
                      <a:endParaRPr lang="en-US" dirty="0"/>
                    </a:p>
                  </a:txBody>
                  <a:tcPr vert="vert"/>
                </a:tc>
                <a:tc rowSpan="2">
                  <a:txBody>
                    <a:bodyPr/>
                    <a:lstStyle/>
                    <a:p>
                      <a:r>
                        <a:rPr lang="en-US" dirty="0" err="1" smtClean="0"/>
                        <a:t>MEM_write</a:t>
                      </a:r>
                      <a:endParaRPr lang="en-US" dirty="0"/>
                    </a:p>
                  </a:txBody>
                  <a:tcPr vert="vert"/>
                </a:tc>
                <a:tc rowSpan="2">
                  <a:txBody>
                    <a:bodyPr/>
                    <a:lstStyle/>
                    <a:p>
                      <a:r>
                        <a:rPr lang="en-US" dirty="0" err="1" smtClean="0"/>
                        <a:t>MA_select</a:t>
                      </a:r>
                      <a:endParaRPr lang="en-US" dirty="0"/>
                    </a:p>
                  </a:txBody>
                  <a:tcPr vert="vert"/>
                </a:tc>
                <a:tc gridSpan="2">
                  <a:txBody>
                    <a:bodyPr/>
                    <a:lstStyle/>
                    <a:p>
                      <a:r>
                        <a:rPr lang="en-US" dirty="0" smtClean="0"/>
                        <a:t>Extend</a:t>
                      </a:r>
                      <a:endParaRPr lang="en-US" dirty="0"/>
                    </a:p>
                  </a:txBody>
                  <a:tcPr vert="vert"/>
                </a:tc>
                <a:tc hMerge="1">
                  <a:txBody>
                    <a:bodyPr/>
                    <a:lstStyle/>
                    <a:p>
                      <a:endParaRPr lang="en-US" dirty="0"/>
                    </a:p>
                  </a:txBody>
                  <a:tcPr/>
                </a:tc>
              </a:tr>
              <a:tr h="370840">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lnR w="38100" cap="flat" cmpd="sng" algn="ctr">
                      <a:solidFill>
                        <a:schemeClr val="bg1"/>
                      </a:solidFill>
                      <a:prstDash val="solid"/>
                      <a:round/>
                      <a:headEnd type="none" w="med" len="med"/>
                      <a:tailEnd type="none" w="med" len="med"/>
                    </a:lnR>
                    <a:solidFill>
                      <a:schemeClr val="accent1"/>
                    </a:solidFill>
                  </a:tcPr>
                </a:tc>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a:txBody>
                    <a:bodyPr/>
                    <a:lstStyle/>
                    <a:p>
                      <a:r>
                        <a:rPr lang="en-US" dirty="0" smtClean="0">
                          <a:solidFill>
                            <a:schemeClr val="bg1"/>
                          </a:solidFill>
                        </a:rPr>
                        <a:t>C1</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a:txBody>
                    <a:bodyPr/>
                    <a:lstStyle/>
                    <a:p>
                      <a:r>
                        <a:rPr lang="en-US" dirty="0" smtClean="0">
                          <a:solidFill>
                            <a:schemeClr val="bg1"/>
                          </a:solidFill>
                        </a:rPr>
                        <a:t>C0</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vMerge="1">
                  <a:txBody>
                    <a:bodyPr/>
                    <a:lstStyle/>
                    <a:p>
                      <a:endParaRPr lang="en-US" dirty="0"/>
                    </a:p>
                  </a:txBody>
                  <a:tcPr>
                    <a:solidFill>
                      <a:schemeClr val="accent1"/>
                    </a:solidFill>
                  </a:tcPr>
                </a:tc>
                <a:tc>
                  <a:txBody>
                    <a:bodyPr/>
                    <a:lstStyle/>
                    <a:p>
                      <a:r>
                        <a:rPr lang="en-US" dirty="0" smtClean="0">
                          <a:solidFill>
                            <a:schemeClr val="bg1"/>
                          </a:solidFill>
                        </a:rPr>
                        <a:t>Y1</a:t>
                      </a:r>
                      <a:endParaRPr lang="en-US" dirty="0">
                        <a:solidFill>
                          <a:schemeClr val="bg1"/>
                        </a:solidFill>
                      </a:endParaRPr>
                    </a:p>
                  </a:txBody>
                  <a:tcPr>
                    <a:solidFill>
                      <a:schemeClr val="accent1"/>
                    </a:solidFill>
                  </a:tcPr>
                </a:tc>
                <a:tc>
                  <a:txBody>
                    <a:bodyPr/>
                    <a:lstStyle/>
                    <a:p>
                      <a:r>
                        <a:rPr lang="en-US" dirty="0" smtClean="0">
                          <a:solidFill>
                            <a:schemeClr val="bg1"/>
                          </a:solidFill>
                        </a:rPr>
                        <a:t>Y0</a:t>
                      </a:r>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a:txBody>
                    <a:bodyPr/>
                    <a:lstStyle/>
                    <a:p>
                      <a:r>
                        <a:rPr lang="en-US" dirty="0" smtClean="0">
                          <a:solidFill>
                            <a:schemeClr val="bg1"/>
                          </a:solidFill>
                        </a:rPr>
                        <a:t>E1</a:t>
                      </a:r>
                      <a:endParaRPr lang="en-US" dirty="0">
                        <a:solidFill>
                          <a:schemeClr val="bg1"/>
                        </a:solidFill>
                      </a:endParaRPr>
                    </a:p>
                  </a:txBody>
                  <a:tcPr>
                    <a:solidFill>
                      <a:schemeClr val="accent1"/>
                    </a:solidFill>
                  </a:tcPr>
                </a:tc>
                <a:tc>
                  <a:txBody>
                    <a:bodyPr/>
                    <a:lstStyle/>
                    <a:p>
                      <a:r>
                        <a:rPr lang="en-US" dirty="0" smtClean="0">
                          <a:solidFill>
                            <a:schemeClr val="bg1"/>
                          </a:solidFill>
                        </a:rPr>
                        <a:t>E0</a:t>
                      </a:r>
                      <a:endParaRPr lang="en-US" dirty="0">
                        <a:solidFill>
                          <a:schemeClr val="bg1"/>
                        </a:solidFill>
                      </a:endParaRPr>
                    </a:p>
                  </a:txBody>
                  <a:tcPr>
                    <a:solidFill>
                      <a:schemeClr val="accent1"/>
                    </a:solidFill>
                  </a:tcPr>
                </a:tc>
              </a:tr>
              <a:tr h="370840">
                <a:tc>
                  <a:txBody>
                    <a:bodyPr/>
                    <a:lstStyle/>
                    <a:p>
                      <a:r>
                        <a:rPr lang="en-US" dirty="0" smtClean="0"/>
                        <a:t>0100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1</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0100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0100</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46</a:t>
            </a:fld>
            <a:endParaRPr lang="en-US"/>
          </a:p>
        </p:txBody>
      </p:sp>
    </p:spTree>
    <p:extLst>
      <p:ext uri="{BB962C8B-B14F-4D97-AF65-F5344CB8AC3E}">
        <p14:creationId xmlns:p14="http://schemas.microsoft.com/office/powerpoint/2010/main" val="317387738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Design (limited edition)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00291277"/>
              </p:ext>
            </p:extLst>
          </p:nvPr>
        </p:nvGraphicFramePr>
        <p:xfrm>
          <a:off x="457200" y="1774825"/>
          <a:ext cx="8382002" cy="2756535"/>
        </p:xfrm>
        <a:graphic>
          <a:graphicData uri="http://schemas.openxmlformats.org/drawingml/2006/table">
            <a:tbl>
              <a:tblPr firstRow="1" bandRow="1">
                <a:tableStyleId>{5C22544A-7EE6-4342-B048-85BDC9FD1C3A}</a:tableStyleId>
              </a:tblPr>
              <a:tblGrid>
                <a:gridCol w="909320"/>
                <a:gridCol w="533763"/>
                <a:gridCol w="533763"/>
                <a:gridCol w="533763"/>
                <a:gridCol w="533763"/>
                <a:gridCol w="533763"/>
                <a:gridCol w="533763"/>
                <a:gridCol w="533763"/>
                <a:gridCol w="533763"/>
                <a:gridCol w="533763"/>
                <a:gridCol w="533763"/>
                <a:gridCol w="533763"/>
                <a:gridCol w="533763"/>
                <a:gridCol w="533763"/>
                <a:gridCol w="533763"/>
              </a:tblGrid>
              <a:tr h="1273175">
                <a:tc rowSpan="2">
                  <a:txBody>
                    <a:bodyPr/>
                    <a:lstStyle/>
                    <a:p>
                      <a:r>
                        <a:rPr lang="en-US" dirty="0" err="1" smtClean="0"/>
                        <a:t>sw</a:t>
                      </a:r>
                      <a:endParaRPr lang="en-US" dirty="0"/>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rowSpan="2">
                  <a:txBody>
                    <a:bodyPr/>
                    <a:lstStyle/>
                    <a:p>
                      <a:r>
                        <a:rPr lang="en-US" dirty="0" smtClean="0"/>
                        <a:t>T3</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T4</a:t>
                      </a:r>
                      <a:endParaRPr lang="en-US" dirty="0"/>
                    </a:p>
                  </a:txBody>
                  <a:tcPr>
                    <a:lnT w="38100" cap="flat" cmpd="sng" algn="ctr">
                      <a:solidFill>
                        <a:schemeClr val="bg1"/>
                      </a:solidFill>
                      <a:prstDash val="solid"/>
                      <a:round/>
                      <a:headEnd type="none" w="med" len="med"/>
                      <a:tailEnd type="none" w="med" len="med"/>
                    </a:lnT>
                  </a:tcPr>
                </a:tc>
                <a:tc rowSpan="2">
                  <a:txBody>
                    <a:bodyPr/>
                    <a:lstStyle/>
                    <a:p>
                      <a:r>
                        <a:rPr lang="en-US" dirty="0" smtClean="0"/>
                        <a:t>T5</a:t>
                      </a:r>
                      <a:endParaRPr lang="en-US" dirty="0"/>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rowSpan="2">
                  <a:txBody>
                    <a:bodyPr/>
                    <a:lstStyle/>
                    <a:p>
                      <a:r>
                        <a:rPr lang="en-US" dirty="0" err="1" smtClean="0"/>
                        <a:t>RF_write</a:t>
                      </a:r>
                      <a:endParaRPr lang="en-US" dirty="0"/>
                    </a:p>
                  </a:txBody>
                  <a:tcPr vert="vert">
                    <a:lnL w="38100" cap="flat" cmpd="sng" algn="ctr">
                      <a:solidFill>
                        <a:schemeClr val="bg1"/>
                      </a:solidFill>
                      <a:prstDash val="solid"/>
                      <a:round/>
                      <a:headEnd type="none" w="med" len="med"/>
                      <a:tailEnd type="none" w="med" len="med"/>
                    </a:lnL>
                  </a:tcPr>
                </a:tc>
                <a:tc gridSpan="2">
                  <a:txBody>
                    <a:bodyPr/>
                    <a:lstStyle/>
                    <a:p>
                      <a:r>
                        <a:rPr lang="en-US" dirty="0" err="1" smtClean="0"/>
                        <a:t>C_select</a:t>
                      </a:r>
                      <a:endParaRPr lang="en-US" dirty="0"/>
                    </a:p>
                  </a:txBody>
                  <a:tcPr vert="vert">
                    <a:lnB w="38100" cap="flat" cmpd="sng" algn="ctr">
                      <a:solidFill>
                        <a:schemeClr val="bg1"/>
                      </a:solidFill>
                      <a:prstDash val="solid"/>
                      <a:round/>
                      <a:headEnd type="none" w="med" len="med"/>
                      <a:tailEnd type="none" w="med" len="med"/>
                    </a:lnB>
                  </a:tcPr>
                </a:tc>
                <a:tc hMerge="1">
                  <a:txBody>
                    <a:bodyPr/>
                    <a:lstStyle/>
                    <a:p>
                      <a:endParaRPr lang="en-US" dirty="0"/>
                    </a:p>
                  </a:txBody>
                  <a:tcPr/>
                </a:tc>
                <a:tc rowSpan="2">
                  <a:txBody>
                    <a:bodyPr/>
                    <a:lstStyle/>
                    <a:p>
                      <a:r>
                        <a:rPr lang="en-US" dirty="0" err="1" smtClean="0"/>
                        <a:t>B_select</a:t>
                      </a:r>
                      <a:endParaRPr lang="en-US" dirty="0"/>
                    </a:p>
                  </a:txBody>
                  <a:tcPr vert="vert"/>
                </a:tc>
                <a:tc gridSpan="2">
                  <a:txBody>
                    <a:bodyPr/>
                    <a:lstStyle/>
                    <a:p>
                      <a:r>
                        <a:rPr lang="en-US" dirty="0" err="1" smtClean="0"/>
                        <a:t>Y_select</a:t>
                      </a:r>
                      <a:endParaRPr lang="en-US" dirty="0"/>
                    </a:p>
                  </a:txBody>
                  <a:tcPr vert="vert"/>
                </a:tc>
                <a:tc hMerge="1">
                  <a:txBody>
                    <a:bodyPr/>
                    <a:lstStyle/>
                    <a:p>
                      <a:endParaRPr lang="en-US" dirty="0"/>
                    </a:p>
                  </a:txBody>
                  <a:tcPr/>
                </a:tc>
                <a:tc rowSpan="2">
                  <a:txBody>
                    <a:bodyPr/>
                    <a:lstStyle/>
                    <a:p>
                      <a:r>
                        <a:rPr lang="en-US" dirty="0" err="1" smtClean="0"/>
                        <a:t>MEM_read</a:t>
                      </a:r>
                      <a:endParaRPr lang="en-US" dirty="0"/>
                    </a:p>
                  </a:txBody>
                  <a:tcPr vert="vert"/>
                </a:tc>
                <a:tc rowSpan="2">
                  <a:txBody>
                    <a:bodyPr/>
                    <a:lstStyle/>
                    <a:p>
                      <a:r>
                        <a:rPr lang="en-US" dirty="0" err="1" smtClean="0"/>
                        <a:t>MEM_write</a:t>
                      </a:r>
                      <a:endParaRPr lang="en-US" dirty="0"/>
                    </a:p>
                  </a:txBody>
                  <a:tcPr vert="vert"/>
                </a:tc>
                <a:tc rowSpan="2">
                  <a:txBody>
                    <a:bodyPr/>
                    <a:lstStyle/>
                    <a:p>
                      <a:r>
                        <a:rPr lang="en-US" dirty="0" err="1" smtClean="0"/>
                        <a:t>MA_select</a:t>
                      </a:r>
                      <a:endParaRPr lang="en-US" dirty="0"/>
                    </a:p>
                  </a:txBody>
                  <a:tcPr vert="vert"/>
                </a:tc>
                <a:tc gridSpan="2">
                  <a:txBody>
                    <a:bodyPr/>
                    <a:lstStyle/>
                    <a:p>
                      <a:r>
                        <a:rPr lang="en-US" dirty="0" smtClean="0"/>
                        <a:t>Extend</a:t>
                      </a:r>
                      <a:endParaRPr lang="en-US" dirty="0"/>
                    </a:p>
                  </a:txBody>
                  <a:tcPr vert="vert"/>
                </a:tc>
                <a:tc hMerge="1">
                  <a:txBody>
                    <a:bodyPr/>
                    <a:lstStyle/>
                    <a:p>
                      <a:endParaRPr lang="en-US" dirty="0"/>
                    </a:p>
                  </a:txBody>
                  <a:tcPr/>
                </a:tc>
              </a:tr>
              <a:tr h="370840">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vMerge="1">
                  <a:txBody>
                    <a:bodyPr/>
                    <a:lstStyle/>
                    <a:p>
                      <a:endParaRPr lang="en-US" dirty="0"/>
                    </a:p>
                  </a:txBody>
                  <a:tcPr>
                    <a:lnR w="38100" cap="flat" cmpd="sng" algn="ctr">
                      <a:solidFill>
                        <a:schemeClr val="bg1"/>
                      </a:solidFill>
                      <a:prstDash val="solid"/>
                      <a:round/>
                      <a:headEnd type="none" w="med" len="med"/>
                      <a:tailEnd type="none" w="med" len="med"/>
                    </a:lnR>
                    <a:solidFill>
                      <a:schemeClr val="accent1"/>
                    </a:solidFill>
                  </a:tcPr>
                </a:tc>
                <a:tc vMerge="1">
                  <a:txBody>
                    <a:bodyPr/>
                    <a:lstStyle/>
                    <a:p>
                      <a:endParaRPr lang="en-US" dirty="0"/>
                    </a:p>
                  </a:txBody>
                  <a:tcPr>
                    <a:lnL w="38100" cap="flat" cmpd="sng" algn="ctr">
                      <a:solidFill>
                        <a:schemeClr val="bg1"/>
                      </a:solidFill>
                      <a:prstDash val="solid"/>
                      <a:round/>
                      <a:headEnd type="none" w="med" len="med"/>
                      <a:tailEnd type="none" w="med" len="med"/>
                    </a:lnL>
                    <a:solidFill>
                      <a:schemeClr val="accent1"/>
                    </a:solidFill>
                  </a:tcPr>
                </a:tc>
                <a:tc>
                  <a:txBody>
                    <a:bodyPr/>
                    <a:lstStyle/>
                    <a:p>
                      <a:r>
                        <a:rPr lang="en-US" dirty="0" smtClean="0">
                          <a:solidFill>
                            <a:schemeClr val="bg1"/>
                          </a:solidFill>
                        </a:rPr>
                        <a:t>C1</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a:txBody>
                    <a:bodyPr/>
                    <a:lstStyle/>
                    <a:p>
                      <a:r>
                        <a:rPr lang="en-US" dirty="0" smtClean="0">
                          <a:solidFill>
                            <a:schemeClr val="bg1"/>
                          </a:solidFill>
                        </a:rPr>
                        <a:t>C0</a:t>
                      </a:r>
                      <a:endParaRPr lang="en-US" dirty="0">
                        <a:solidFill>
                          <a:schemeClr val="bg1"/>
                        </a:solidFill>
                      </a:endParaRPr>
                    </a:p>
                  </a:txBody>
                  <a:tcPr>
                    <a:lnT w="38100" cap="flat" cmpd="sng" algn="ctr">
                      <a:solidFill>
                        <a:schemeClr val="bg1"/>
                      </a:solidFill>
                      <a:prstDash val="solid"/>
                      <a:round/>
                      <a:headEnd type="none" w="med" len="med"/>
                      <a:tailEnd type="none" w="med" len="med"/>
                    </a:lnT>
                    <a:solidFill>
                      <a:schemeClr val="accent1"/>
                    </a:solidFill>
                  </a:tcPr>
                </a:tc>
                <a:tc vMerge="1">
                  <a:txBody>
                    <a:bodyPr/>
                    <a:lstStyle/>
                    <a:p>
                      <a:endParaRPr lang="en-US" dirty="0"/>
                    </a:p>
                  </a:txBody>
                  <a:tcPr>
                    <a:solidFill>
                      <a:schemeClr val="accent1"/>
                    </a:solidFill>
                  </a:tcPr>
                </a:tc>
                <a:tc>
                  <a:txBody>
                    <a:bodyPr/>
                    <a:lstStyle/>
                    <a:p>
                      <a:r>
                        <a:rPr lang="en-US" dirty="0" smtClean="0">
                          <a:solidFill>
                            <a:schemeClr val="bg1"/>
                          </a:solidFill>
                        </a:rPr>
                        <a:t>Y1</a:t>
                      </a:r>
                      <a:endParaRPr lang="en-US" dirty="0">
                        <a:solidFill>
                          <a:schemeClr val="bg1"/>
                        </a:solidFill>
                      </a:endParaRPr>
                    </a:p>
                  </a:txBody>
                  <a:tcPr>
                    <a:solidFill>
                      <a:schemeClr val="accent1"/>
                    </a:solidFill>
                  </a:tcPr>
                </a:tc>
                <a:tc>
                  <a:txBody>
                    <a:bodyPr/>
                    <a:lstStyle/>
                    <a:p>
                      <a:r>
                        <a:rPr lang="en-US" dirty="0" smtClean="0">
                          <a:solidFill>
                            <a:schemeClr val="bg1"/>
                          </a:solidFill>
                        </a:rPr>
                        <a:t>Y0</a:t>
                      </a:r>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vMerge="1">
                  <a:txBody>
                    <a:bodyPr/>
                    <a:lstStyle/>
                    <a:p>
                      <a:endParaRPr lang="en-US" dirty="0">
                        <a:solidFill>
                          <a:schemeClr val="bg1"/>
                        </a:solidFill>
                      </a:endParaRPr>
                    </a:p>
                  </a:txBody>
                  <a:tcPr>
                    <a:solidFill>
                      <a:schemeClr val="accent1"/>
                    </a:solidFill>
                  </a:tcPr>
                </a:tc>
                <a:tc>
                  <a:txBody>
                    <a:bodyPr/>
                    <a:lstStyle/>
                    <a:p>
                      <a:r>
                        <a:rPr lang="en-US" dirty="0" smtClean="0">
                          <a:solidFill>
                            <a:schemeClr val="bg1"/>
                          </a:solidFill>
                        </a:rPr>
                        <a:t>E1</a:t>
                      </a:r>
                      <a:endParaRPr lang="en-US" dirty="0">
                        <a:solidFill>
                          <a:schemeClr val="bg1"/>
                        </a:solidFill>
                      </a:endParaRPr>
                    </a:p>
                  </a:txBody>
                  <a:tcPr>
                    <a:solidFill>
                      <a:schemeClr val="accent1"/>
                    </a:solidFill>
                  </a:tcPr>
                </a:tc>
                <a:tc>
                  <a:txBody>
                    <a:bodyPr/>
                    <a:lstStyle/>
                    <a:p>
                      <a:r>
                        <a:rPr lang="en-US" dirty="0" smtClean="0">
                          <a:solidFill>
                            <a:schemeClr val="bg1"/>
                          </a:solidFill>
                        </a:rPr>
                        <a:t>E0</a:t>
                      </a:r>
                      <a:endParaRPr lang="en-US" dirty="0">
                        <a:solidFill>
                          <a:schemeClr val="bg1"/>
                        </a:solidFill>
                      </a:endParaRPr>
                    </a:p>
                  </a:txBody>
                  <a:tcPr>
                    <a:solidFill>
                      <a:schemeClr val="accent1"/>
                    </a:solidFill>
                  </a:tcPr>
                </a:tc>
              </a:tr>
              <a:tr h="370840">
                <a:tc>
                  <a:txBody>
                    <a:bodyPr/>
                    <a:lstStyle/>
                    <a:p>
                      <a:r>
                        <a:rPr lang="en-US" dirty="0" smtClean="0"/>
                        <a:t>0101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1</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r>
                        <a:rPr lang="en-US" dirty="0" smtClean="0"/>
                        <a:t>0101</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lnR w="38100" cap="flat" cmpd="sng" algn="ctr">
                      <a:solidFill>
                        <a:schemeClr val="bg1"/>
                      </a:solidFill>
                      <a:prstDash val="solid"/>
                      <a:round/>
                      <a:headEnd type="none" w="med" len="med"/>
                      <a:tailEnd type="none" w="med" len="med"/>
                    </a:lnR>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0101</a:t>
                      </a:r>
                      <a:endParaRPr lang="en-US" dirty="0"/>
                    </a:p>
                  </a:txBody>
                  <a:tcP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B w="38100" cap="flat" cmpd="sng" algn="ctr">
                      <a:solidFill>
                        <a:schemeClr val="bg1"/>
                      </a:solidFill>
                      <a:prstDash val="solid"/>
                      <a:round/>
                      <a:headEnd type="none" w="med" len="med"/>
                      <a:tailEnd type="none" w="med" len="med"/>
                    </a:lnB>
                  </a:tcPr>
                </a:tc>
                <a:tc>
                  <a:txBody>
                    <a:bodyPr/>
                    <a:lstStyle/>
                    <a:p>
                      <a:pPr algn="ctr"/>
                      <a:r>
                        <a:rPr lang="en-US" dirty="0" smtClean="0"/>
                        <a:t>1</a:t>
                      </a:r>
                      <a:endParaRPr lang="en-US" dirty="0"/>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dirty="0" smtClean="0"/>
                        <a:t>0</a:t>
                      </a:r>
                      <a:endParaRPr lang="en-US" dirty="0"/>
                    </a:p>
                  </a:txBody>
                  <a:tcPr>
                    <a:lnL w="38100" cap="flat" cmpd="sng" algn="ctr">
                      <a:solidFill>
                        <a:schemeClr val="bg1"/>
                      </a:solidFill>
                      <a:prstDash val="solid"/>
                      <a:round/>
                      <a:headEnd type="none" w="med" len="med"/>
                      <a:tailEnd type="none" w="med" len="med"/>
                    </a:lnL>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47</a:t>
            </a:fld>
            <a:endParaRPr lang="en-US"/>
          </a:p>
        </p:txBody>
      </p:sp>
    </p:spTree>
    <p:extLst>
      <p:ext uri="{BB962C8B-B14F-4D97-AF65-F5344CB8AC3E}">
        <p14:creationId xmlns:p14="http://schemas.microsoft.com/office/powerpoint/2010/main" val="29080634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48</a:t>
            </a:fld>
            <a:endParaRPr lang="en-US"/>
          </a:p>
        </p:txBody>
      </p:sp>
      <p:sp>
        <p:nvSpPr>
          <p:cNvPr id="2" name="Title 1"/>
          <p:cNvSpPr>
            <a:spLocks noGrp="1"/>
          </p:cNvSpPr>
          <p:nvPr>
            <p:ph type="title" idx="4294967295"/>
          </p:nvPr>
        </p:nvSpPr>
        <p:spPr>
          <a:xfrm>
            <a:off x="0" y="0"/>
            <a:ext cx="9144000" cy="758825"/>
          </a:xfrm>
          <a:solidFill>
            <a:schemeClr val="tx1"/>
          </a:solidFill>
        </p:spPr>
        <p:txBody>
          <a:bodyPr>
            <a:normAutofit fontScale="90000"/>
          </a:bodyPr>
          <a:lstStyle/>
          <a:p>
            <a:r>
              <a:rPr lang="en-US" dirty="0" smtClean="0"/>
              <a:t>	Control Truth Table (LE)</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11941865"/>
              </p:ext>
            </p:extLst>
          </p:nvPr>
        </p:nvGraphicFramePr>
        <p:xfrm>
          <a:off x="381000" y="990600"/>
          <a:ext cx="8229591" cy="5120640"/>
        </p:xfrm>
        <a:graphic>
          <a:graphicData uri="http://schemas.openxmlformats.org/drawingml/2006/table">
            <a:tbl>
              <a:tblPr firstRow="1" bandRow="1">
                <a:tableStyleId>{5C22544A-7EE6-4342-B048-85BDC9FD1C3A}</a:tableStyleId>
              </a:tblPr>
              <a:tblGrid>
                <a:gridCol w="1600200"/>
                <a:gridCol w="1371600"/>
                <a:gridCol w="584199"/>
                <a:gridCol w="584199"/>
                <a:gridCol w="584199"/>
                <a:gridCol w="584199"/>
                <a:gridCol w="584199"/>
                <a:gridCol w="584199"/>
                <a:gridCol w="584199"/>
                <a:gridCol w="584199"/>
                <a:gridCol w="584199"/>
              </a:tblGrid>
              <a:tr h="304800">
                <a:tc>
                  <a:txBody>
                    <a:bodyPr/>
                    <a:lstStyle/>
                    <a:p>
                      <a:r>
                        <a:rPr lang="en-US" sz="1600" dirty="0" smtClean="0"/>
                        <a:t>Input or Output</a:t>
                      </a:r>
                      <a:endParaRPr lang="en-US" sz="1600" dirty="0"/>
                    </a:p>
                  </a:txBody>
                  <a:tcPr>
                    <a:lnB w="57150" cap="flat" cmpd="sng" algn="ctr">
                      <a:solidFill>
                        <a:schemeClr val="bg1"/>
                      </a:solidFill>
                      <a:prstDash val="solid"/>
                      <a:round/>
                      <a:headEnd type="none" w="med" len="med"/>
                      <a:tailEnd type="none" w="med" len="med"/>
                    </a:lnB>
                  </a:tcPr>
                </a:tc>
                <a:tc>
                  <a:txBody>
                    <a:bodyPr/>
                    <a:lstStyle/>
                    <a:p>
                      <a:r>
                        <a:rPr lang="en-US" sz="1600" dirty="0" smtClean="0"/>
                        <a:t>Signal Name</a:t>
                      </a:r>
                      <a:endParaRPr lang="en-US" sz="1600" dirty="0"/>
                    </a:p>
                  </a:txBody>
                  <a:tcPr>
                    <a:lnB w="57150" cap="flat" cmpd="sng" algn="ctr">
                      <a:solidFill>
                        <a:schemeClr val="bg1"/>
                      </a:solidFill>
                      <a:prstDash val="solid"/>
                      <a:round/>
                      <a:headEnd type="none" w="med" len="med"/>
                      <a:tailEnd type="none" w="med" len="med"/>
                    </a:lnB>
                  </a:tcPr>
                </a:tc>
                <a:tc>
                  <a:txBody>
                    <a:bodyPr/>
                    <a:lstStyle/>
                    <a:p>
                      <a:r>
                        <a:rPr lang="en-US" sz="1200" dirty="0" smtClean="0"/>
                        <a:t>R</a:t>
                      </a:r>
                      <a:r>
                        <a:rPr lang="en-US" sz="1200" baseline="0" dirty="0" smtClean="0"/>
                        <a:t>(3)</a:t>
                      </a:r>
                      <a:endParaRPr lang="en-US" sz="1200" dirty="0"/>
                    </a:p>
                  </a:txBody>
                  <a:tcPr>
                    <a:lnB w="57150" cap="flat" cmpd="sng" algn="ctr">
                      <a:solidFill>
                        <a:schemeClr val="bg1"/>
                      </a:solidFill>
                      <a:prstDash val="solid"/>
                      <a:round/>
                      <a:headEnd type="none" w="med" len="med"/>
                      <a:tailEnd type="none" w="med" len="med"/>
                    </a:lnB>
                  </a:tcPr>
                </a:tc>
                <a:tc>
                  <a:txBody>
                    <a:bodyPr/>
                    <a:lstStyle/>
                    <a:p>
                      <a:r>
                        <a:rPr lang="en-US" sz="1200" dirty="0" smtClean="0"/>
                        <a:t>R(4)</a:t>
                      </a:r>
                      <a:endParaRPr lang="en-US" sz="1200" dirty="0"/>
                    </a:p>
                  </a:txBody>
                  <a:tcPr>
                    <a:lnB w="57150" cap="flat" cmpd="sng" algn="ctr">
                      <a:solidFill>
                        <a:schemeClr val="bg1"/>
                      </a:solidFill>
                      <a:prstDash val="solid"/>
                      <a:round/>
                      <a:headEnd type="none" w="med" len="med"/>
                      <a:tailEnd type="none" w="med" len="med"/>
                    </a:lnB>
                  </a:tcPr>
                </a:tc>
                <a:tc>
                  <a:txBody>
                    <a:bodyPr/>
                    <a:lstStyle/>
                    <a:p>
                      <a:r>
                        <a:rPr lang="en-US" sz="1200" dirty="0" smtClean="0"/>
                        <a:t>R(5)</a:t>
                      </a:r>
                      <a:endParaRPr lang="en-US" sz="1200" dirty="0"/>
                    </a:p>
                  </a:txBody>
                  <a:tcPr>
                    <a:lnB w="57150" cap="flat" cmpd="sng" algn="ctr">
                      <a:solidFill>
                        <a:schemeClr val="bg1"/>
                      </a:solidFill>
                      <a:prstDash val="solid"/>
                      <a:round/>
                      <a:headEnd type="none" w="med" len="med"/>
                      <a:tailEnd type="none" w="med" len="med"/>
                    </a:lnB>
                  </a:tcPr>
                </a:tc>
                <a:tc>
                  <a:txBody>
                    <a:bodyPr/>
                    <a:lstStyle/>
                    <a:p>
                      <a:r>
                        <a:rPr lang="en-US" sz="1200" dirty="0" err="1" smtClean="0"/>
                        <a:t>lw</a:t>
                      </a:r>
                      <a:r>
                        <a:rPr lang="en-US" sz="1200" dirty="0" smtClean="0"/>
                        <a:t>(3)</a:t>
                      </a:r>
                      <a:endParaRPr lang="en-US" sz="1200" dirty="0"/>
                    </a:p>
                  </a:txBody>
                  <a:tcPr>
                    <a:lnB w="57150" cap="flat" cmpd="sng" algn="ctr">
                      <a:solidFill>
                        <a:schemeClr val="bg1"/>
                      </a:solidFill>
                      <a:prstDash val="solid"/>
                      <a:round/>
                      <a:headEnd type="none" w="med" len="med"/>
                      <a:tailEnd type="none" w="med" len="med"/>
                    </a:lnB>
                  </a:tcPr>
                </a:tc>
                <a:tc>
                  <a:txBody>
                    <a:bodyPr/>
                    <a:lstStyle/>
                    <a:p>
                      <a:r>
                        <a:rPr lang="en-US" sz="1200" dirty="0" err="1" smtClean="0"/>
                        <a:t>lw</a:t>
                      </a:r>
                      <a:r>
                        <a:rPr lang="en-US" sz="1200" dirty="0" smtClean="0"/>
                        <a:t>(4)</a:t>
                      </a:r>
                      <a:endParaRPr lang="en-US" sz="1200" dirty="0"/>
                    </a:p>
                  </a:txBody>
                  <a:tcPr>
                    <a:lnB w="571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lw</a:t>
                      </a:r>
                      <a:r>
                        <a:rPr lang="en-US" sz="1200" dirty="0" smtClean="0"/>
                        <a:t>(5)</a:t>
                      </a:r>
                      <a:endParaRPr lang="en-US" sz="1200" dirty="0"/>
                    </a:p>
                  </a:txBody>
                  <a:tcPr>
                    <a:lnB w="571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sw</a:t>
                      </a:r>
                      <a:r>
                        <a:rPr lang="en-US" sz="1200" dirty="0" smtClean="0"/>
                        <a:t>(3)</a:t>
                      </a:r>
                      <a:endParaRPr lang="en-US" sz="1200" dirty="0"/>
                    </a:p>
                  </a:txBody>
                  <a:tcPr>
                    <a:lnB w="57150" cap="flat" cmpd="sng" algn="ctr">
                      <a:solidFill>
                        <a:schemeClr val="bg1"/>
                      </a:solidFill>
                      <a:prstDash val="solid"/>
                      <a:round/>
                      <a:headEnd type="none" w="med" len="med"/>
                      <a:tailEnd type="none" w="med" len="med"/>
                    </a:lnB>
                  </a:tcPr>
                </a:tc>
                <a:tc>
                  <a:txBody>
                    <a:bodyPr/>
                    <a:lstStyle/>
                    <a:p>
                      <a:r>
                        <a:rPr lang="en-US" sz="1200" dirty="0" err="1" smtClean="0"/>
                        <a:t>sw</a:t>
                      </a:r>
                      <a:r>
                        <a:rPr lang="en-US" sz="1200" dirty="0" smtClean="0"/>
                        <a:t>(4)</a:t>
                      </a:r>
                      <a:endParaRPr lang="en-US" sz="1200" dirty="0"/>
                    </a:p>
                  </a:txBody>
                  <a:tcPr>
                    <a:lnB w="57150" cap="flat" cmpd="sng" algn="ctr">
                      <a:solidFill>
                        <a:schemeClr val="bg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sw</a:t>
                      </a:r>
                      <a:r>
                        <a:rPr lang="en-US" sz="1200" dirty="0" smtClean="0"/>
                        <a:t>(5)</a:t>
                      </a:r>
                    </a:p>
                    <a:p>
                      <a:endParaRPr lang="en-US" sz="1200" dirty="0"/>
                    </a:p>
                  </a:txBody>
                  <a:tcPr>
                    <a:lnB w="57150" cap="flat" cmpd="sng" algn="ctr">
                      <a:solidFill>
                        <a:schemeClr val="bg1"/>
                      </a:solidFill>
                      <a:prstDash val="solid"/>
                      <a:round/>
                      <a:headEnd type="none" w="med" len="med"/>
                      <a:tailEnd type="none" w="med" len="med"/>
                    </a:lnB>
                  </a:tcPr>
                </a:tc>
              </a:tr>
              <a:tr h="258520">
                <a:tc rowSpan="7">
                  <a:txBody>
                    <a:bodyPr/>
                    <a:lstStyle/>
                    <a:p>
                      <a:pPr algn="ctr"/>
                      <a:r>
                        <a:rPr lang="en-US" sz="1400" dirty="0" smtClean="0"/>
                        <a:t>Inputs</a:t>
                      </a:r>
                      <a:endParaRPr lang="en-US" sz="11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sz="1100" dirty="0" smtClean="0"/>
                        <a:t>op3</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tcPr>
                </a:tc>
              </a:tr>
              <a:tr h="258520">
                <a:tc vMerge="1">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op2</a:t>
                      </a:r>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lnR w="57150" cap="flat" cmpd="sng" algn="ctr">
                      <a:solidFill>
                        <a:schemeClr val="bg1"/>
                      </a:solidFill>
                      <a:prstDash val="solid"/>
                      <a:round/>
                      <a:headEnd type="none" w="med" len="med"/>
                      <a:tailEnd type="none" w="med" len="med"/>
                    </a:lnR>
                  </a:tcPr>
                </a:tc>
              </a:tr>
              <a:tr h="258520">
                <a:tc vMerge="1">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op1</a:t>
                      </a:r>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lnR w="57150" cap="flat" cmpd="sng" algn="ctr">
                      <a:solidFill>
                        <a:schemeClr val="bg1"/>
                      </a:solidFill>
                      <a:prstDash val="solid"/>
                      <a:round/>
                      <a:headEnd type="none" w="med" len="med"/>
                      <a:tailEnd type="none" w="med" len="med"/>
                    </a:lnR>
                  </a:tcPr>
                </a:tc>
              </a:tr>
              <a:tr h="258520">
                <a:tc vMerge="1">
                  <a:txBody>
                    <a:bodyPr/>
                    <a:lstStyle/>
                    <a:p>
                      <a:pPr algn="ct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op0</a:t>
                      </a:r>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1</a:t>
                      </a:r>
                      <a:endParaRPr lang="en-US" sz="1100" dirty="0"/>
                    </a:p>
                  </a:txBody>
                  <a:tcPr>
                    <a:lnR w="57150" cap="flat" cmpd="sng" algn="ctr">
                      <a:solidFill>
                        <a:schemeClr val="bg1"/>
                      </a:solidFill>
                      <a:prstDash val="solid"/>
                      <a:round/>
                      <a:headEnd type="none" w="med" len="med"/>
                      <a:tailEnd type="none" w="med" len="med"/>
                    </a:lnR>
                  </a:tcPr>
                </a:tc>
              </a:tr>
              <a:tr h="258520">
                <a:tc vMerge="1">
                  <a:txBody>
                    <a:bodyPr/>
                    <a:lstStyle/>
                    <a:p>
                      <a:pPr algn="ctr"/>
                      <a:endParaRPr lang="en-US" sz="1100" dirty="0"/>
                    </a:p>
                  </a:txBody>
                  <a:tcPr/>
                </a:tc>
                <a:tc>
                  <a:txBody>
                    <a:bodyPr/>
                    <a:lstStyle/>
                    <a:p>
                      <a:pPr algn="ctr"/>
                      <a:r>
                        <a:rPr lang="en-US" sz="1100" dirty="0" smtClean="0"/>
                        <a:t>T3</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lnR w="57150" cap="flat" cmpd="sng" algn="ctr">
                      <a:solidFill>
                        <a:schemeClr val="bg1"/>
                      </a:solidFill>
                      <a:prstDash val="solid"/>
                      <a:round/>
                      <a:headEnd type="none" w="med" len="med"/>
                      <a:tailEnd type="none" w="med" len="med"/>
                    </a:lnR>
                  </a:tcPr>
                </a:tc>
              </a:tr>
              <a:tr h="258520">
                <a:tc vMerge="1">
                  <a:txBody>
                    <a:bodyPr/>
                    <a:lstStyle/>
                    <a:p>
                      <a:pPr algn="ctr"/>
                      <a:endParaRPr lang="en-US" sz="1100" dirty="0"/>
                    </a:p>
                  </a:txBody>
                  <a:tcPr/>
                </a:tc>
                <a:tc>
                  <a:txBody>
                    <a:bodyPr/>
                    <a:lstStyle/>
                    <a:p>
                      <a:pPr algn="ctr"/>
                      <a:r>
                        <a:rPr lang="en-US" sz="1100" dirty="0" smtClean="0"/>
                        <a:t>T4</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lnR w="57150" cap="flat" cmpd="sng" algn="ctr">
                      <a:solidFill>
                        <a:schemeClr val="bg1"/>
                      </a:solidFill>
                      <a:prstDash val="solid"/>
                      <a:round/>
                      <a:headEnd type="none" w="med" len="med"/>
                      <a:tailEnd type="none" w="med" len="med"/>
                    </a:lnR>
                  </a:tcPr>
                </a:tc>
              </a:tr>
              <a:tr h="258520">
                <a:tc vMerge="1">
                  <a:txBody>
                    <a:bodyPr/>
                    <a:lstStyle/>
                    <a:p>
                      <a:pPr algn="ctr"/>
                      <a:endParaRPr lang="en-US" sz="1100" dirty="0"/>
                    </a:p>
                  </a:txBody>
                  <a:tcPr/>
                </a:tc>
                <a:tc>
                  <a:txBody>
                    <a:bodyPr/>
                    <a:lstStyle/>
                    <a:p>
                      <a:pPr algn="ctr"/>
                      <a:r>
                        <a:rPr lang="en-US" sz="1100" dirty="0" smtClean="0"/>
                        <a:t>T5</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1</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1</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0</a:t>
                      </a:r>
                      <a:endParaRPr lang="en-US" sz="1100" dirty="0"/>
                    </a:p>
                  </a:txBody>
                  <a:tcPr>
                    <a:lnB w="57150" cap="flat" cmpd="sng" algn="ctr">
                      <a:solidFill>
                        <a:schemeClr val="bg1"/>
                      </a:solidFill>
                      <a:prstDash val="solid"/>
                      <a:round/>
                      <a:headEnd type="none" w="med" len="med"/>
                      <a:tailEnd type="none" w="med" len="med"/>
                    </a:lnB>
                  </a:tcPr>
                </a:tc>
                <a:tc>
                  <a:txBody>
                    <a:bodyPr/>
                    <a:lstStyle/>
                    <a:p>
                      <a:pPr algn="ctr"/>
                      <a:r>
                        <a:rPr lang="en-US" sz="1100" dirty="0" smtClean="0"/>
                        <a:t>1</a:t>
                      </a:r>
                      <a:endParaRPr lang="en-US" sz="1100" dirty="0"/>
                    </a:p>
                  </a:txBody>
                  <a:tcPr>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r>
              <a:tr h="258520">
                <a:tc rowSpan="11">
                  <a:txBody>
                    <a:bodyPr/>
                    <a:lstStyle/>
                    <a:p>
                      <a:pPr algn="ctr"/>
                      <a:r>
                        <a:rPr lang="en-US" sz="1400" dirty="0" smtClean="0"/>
                        <a:t>Outputs</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err="1" smtClean="0"/>
                        <a:t>RF_write</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1</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1</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c>
                  <a:txBody>
                    <a:bodyPr/>
                    <a:lstStyle/>
                    <a:p>
                      <a:pPr algn="ctr"/>
                      <a:r>
                        <a:rPr lang="en-US" sz="1100" dirty="0" smtClean="0"/>
                        <a:t>0</a:t>
                      </a:r>
                      <a:endParaRPr lang="en-US" sz="1100" dirty="0"/>
                    </a:p>
                  </a:txBody>
                  <a:tcPr>
                    <a:lnT w="57150" cap="flat" cmpd="sng" algn="ctr">
                      <a:solidFill>
                        <a:schemeClr val="bg1"/>
                      </a:solidFill>
                      <a:prstDash val="solid"/>
                      <a:round/>
                      <a:headEnd type="none" w="med" len="med"/>
                      <a:tailEnd type="none" w="med" len="med"/>
                    </a:lnT>
                  </a:tcPr>
                </a:tc>
              </a:tr>
              <a:tr h="258520">
                <a:tc vMerge="1">
                  <a:txBody>
                    <a:bodyPr/>
                    <a:lstStyle/>
                    <a:p>
                      <a:pPr algn="ctr"/>
                      <a:endParaRPr lang="en-US" sz="1100" dirty="0"/>
                    </a:p>
                  </a:txBody>
                  <a:tcPr/>
                </a:tc>
                <a:tc>
                  <a:txBody>
                    <a:bodyPr/>
                    <a:lstStyle/>
                    <a:p>
                      <a:pPr algn="ctr"/>
                      <a:r>
                        <a:rPr lang="en-US" sz="1100" dirty="0" err="1" smtClean="0"/>
                        <a:t>C_select</a:t>
                      </a:r>
                      <a:r>
                        <a:rPr lang="en-US" sz="1100" baseline="0" dirty="0" smtClean="0"/>
                        <a:t> (C1)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C_select</a:t>
                      </a:r>
                      <a:r>
                        <a:rPr lang="en-US" sz="1100" dirty="0" smtClean="0"/>
                        <a:t> (C0)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B_select</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Y_select</a:t>
                      </a:r>
                      <a:r>
                        <a:rPr lang="en-US" sz="1100" dirty="0" smtClean="0"/>
                        <a:t> (Y1)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Y_select</a:t>
                      </a:r>
                      <a:r>
                        <a:rPr lang="en-US" sz="1100" baseline="0" dirty="0" smtClean="0"/>
                        <a:t> (Y0)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MEM_read</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MEM_write</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0</a:t>
                      </a:r>
                      <a:endParaRPr lang="en-US" sz="1100" dirty="0"/>
                    </a:p>
                  </a:txBody>
                  <a:tcPr/>
                </a:tc>
              </a:tr>
              <a:tr h="258520">
                <a:tc vMerge="1">
                  <a:txBody>
                    <a:bodyPr/>
                    <a:lstStyle/>
                    <a:p>
                      <a:pPr algn="ctr"/>
                      <a:endParaRPr lang="en-US" sz="1100" dirty="0"/>
                    </a:p>
                  </a:txBody>
                  <a:tcPr/>
                </a:tc>
                <a:tc>
                  <a:txBody>
                    <a:bodyPr/>
                    <a:lstStyle/>
                    <a:p>
                      <a:pPr algn="ctr"/>
                      <a:r>
                        <a:rPr lang="en-US" sz="1100" dirty="0" err="1" smtClean="0"/>
                        <a:t>MA_select</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smtClean="0"/>
                        <a:t>Extend (E1)</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r h="258520">
                <a:tc vMerge="1">
                  <a:txBody>
                    <a:bodyPr/>
                    <a:lstStyle/>
                    <a:p>
                      <a:pPr algn="ctr"/>
                      <a:endParaRPr lang="en-US" sz="1100" dirty="0"/>
                    </a:p>
                  </a:txBody>
                  <a:tcPr/>
                </a:tc>
                <a:tc>
                  <a:txBody>
                    <a:bodyPr/>
                    <a:lstStyle/>
                    <a:p>
                      <a:pPr algn="ctr"/>
                      <a:r>
                        <a:rPr lang="en-US" sz="1100" dirty="0" smtClean="0"/>
                        <a:t>Extend (E0)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0</a:t>
                      </a:r>
                      <a:endParaRPr lang="en-US" sz="1100" dirty="0"/>
                    </a:p>
                  </a:txBody>
                  <a:tcPr/>
                </a:tc>
                <a:tc>
                  <a:txBody>
                    <a:bodyPr/>
                    <a:lstStyle/>
                    <a:p>
                      <a:pPr algn="ctr"/>
                      <a:r>
                        <a:rPr lang="en-US" sz="1100" dirty="0" smtClean="0"/>
                        <a:t>X</a:t>
                      </a:r>
                      <a:endParaRPr lang="en-US" sz="1100" dirty="0"/>
                    </a:p>
                  </a:txBody>
                  <a:tcPr/>
                </a:tc>
                <a:tc>
                  <a:txBody>
                    <a:bodyPr/>
                    <a:lstStyle/>
                    <a:p>
                      <a:pPr algn="ctr"/>
                      <a:r>
                        <a:rPr lang="en-US" sz="1100" dirty="0" smtClean="0"/>
                        <a:t>X</a:t>
                      </a:r>
                      <a:endParaRPr lang="en-US" sz="1100" dirty="0"/>
                    </a:p>
                  </a:txBody>
                  <a:tcPr/>
                </a:tc>
              </a:tr>
            </a:tbl>
          </a:graphicData>
        </a:graphic>
      </p:graphicFrame>
    </p:spTree>
    <p:extLst>
      <p:ext uri="{BB962C8B-B14F-4D97-AF65-F5344CB8AC3E}">
        <p14:creationId xmlns:p14="http://schemas.microsoft.com/office/powerpoint/2010/main" val="380226475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5" name="Straight Connector 184"/>
          <p:cNvCxnSpPr/>
          <p:nvPr/>
        </p:nvCxnSpPr>
        <p:spPr>
          <a:xfrm>
            <a:off x="1615622"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2236434"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2839998"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3434176"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6096000" y="320005"/>
            <a:ext cx="701159" cy="3105153"/>
            <a:chOff x="2209799" y="1123950"/>
            <a:chExt cx="701159" cy="3105153"/>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17" name="Group 16"/>
            <p:cNvGrpSpPr/>
            <p:nvPr/>
          </p:nvGrpSpPr>
          <p:grpSpPr>
            <a:xfrm rot="5400000">
              <a:off x="1559352" y="1978456"/>
              <a:ext cx="2085980" cy="376968"/>
              <a:chOff x="1676400" y="1123944"/>
              <a:chExt cx="4495801" cy="1619256"/>
            </a:xfrm>
          </p:grpSpPr>
          <p:cxnSp>
            <p:nvCxnSpPr>
              <p:cNvPr id="18" name="Straight Connector 17"/>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31" name="Oval 30"/>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Oval 32"/>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Oval 34"/>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Oval 35"/>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9" name="Group 38"/>
          <p:cNvGrpSpPr/>
          <p:nvPr/>
        </p:nvGrpSpPr>
        <p:grpSpPr>
          <a:xfrm>
            <a:off x="5486400" y="320005"/>
            <a:ext cx="701159" cy="3105153"/>
            <a:chOff x="2209799" y="1123950"/>
            <a:chExt cx="701159" cy="3105153"/>
          </a:xfrm>
        </p:grpSpPr>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41" name="Group 40"/>
            <p:cNvGrpSpPr/>
            <p:nvPr/>
          </p:nvGrpSpPr>
          <p:grpSpPr>
            <a:xfrm rot="5400000">
              <a:off x="1559352" y="1978456"/>
              <a:ext cx="2085980" cy="376968"/>
              <a:chOff x="1676400" y="1123944"/>
              <a:chExt cx="4495801" cy="1619256"/>
            </a:xfrm>
          </p:grpSpPr>
          <p:cxnSp>
            <p:nvCxnSpPr>
              <p:cNvPr id="49" name="Straight Connector 48"/>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42" name="Oval 41"/>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Oval 43"/>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Oval 45"/>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Oval 47"/>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8" name="Group 157"/>
          <p:cNvGrpSpPr/>
          <p:nvPr/>
        </p:nvGrpSpPr>
        <p:grpSpPr>
          <a:xfrm>
            <a:off x="4876800" y="320005"/>
            <a:ext cx="701159" cy="3105153"/>
            <a:chOff x="2209799" y="1123950"/>
            <a:chExt cx="701159" cy="3105153"/>
          </a:xfrm>
        </p:grpSpPr>
        <p:pic>
          <p:nvPicPr>
            <p:cNvPr id="159" name="Picture 158"/>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160" name="Group 159"/>
            <p:cNvGrpSpPr/>
            <p:nvPr/>
          </p:nvGrpSpPr>
          <p:grpSpPr>
            <a:xfrm rot="5400000">
              <a:off x="1559352" y="1978456"/>
              <a:ext cx="2085980" cy="376968"/>
              <a:chOff x="1676400" y="1123944"/>
              <a:chExt cx="4495801" cy="1619256"/>
            </a:xfrm>
          </p:grpSpPr>
          <p:cxnSp>
            <p:nvCxnSpPr>
              <p:cNvPr id="168" name="Straight Connector 167"/>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161" name="Oval 160"/>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Oval 162"/>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Oval 165"/>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Oval 166"/>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1" name="Group 140"/>
          <p:cNvGrpSpPr/>
          <p:nvPr/>
        </p:nvGrpSpPr>
        <p:grpSpPr>
          <a:xfrm>
            <a:off x="4267200" y="320005"/>
            <a:ext cx="701159" cy="3105153"/>
            <a:chOff x="2209799" y="1123950"/>
            <a:chExt cx="701159" cy="3105153"/>
          </a:xfrm>
        </p:grpSpPr>
        <p:pic>
          <p:nvPicPr>
            <p:cNvPr id="142" name="Picture 141"/>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143" name="Group 142"/>
            <p:cNvGrpSpPr/>
            <p:nvPr/>
          </p:nvGrpSpPr>
          <p:grpSpPr>
            <a:xfrm rot="5400000">
              <a:off x="1559352" y="1978456"/>
              <a:ext cx="2085980" cy="376968"/>
              <a:chOff x="1676400" y="1123944"/>
              <a:chExt cx="4495801" cy="1619256"/>
            </a:xfrm>
          </p:grpSpPr>
          <p:cxnSp>
            <p:nvCxnSpPr>
              <p:cNvPr id="151" name="Straight Connector 150"/>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144" name="Oval 143"/>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Oval 145"/>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Oval 146"/>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Oval 147"/>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Oval 148"/>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4" name="Group 123"/>
          <p:cNvGrpSpPr/>
          <p:nvPr/>
        </p:nvGrpSpPr>
        <p:grpSpPr>
          <a:xfrm>
            <a:off x="3657600" y="320005"/>
            <a:ext cx="701159" cy="3105153"/>
            <a:chOff x="2209799" y="1123950"/>
            <a:chExt cx="701159" cy="3105153"/>
          </a:xfrm>
        </p:grpSpPr>
        <p:pic>
          <p:nvPicPr>
            <p:cNvPr id="125" name="Picture 124"/>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126" name="Group 125"/>
            <p:cNvGrpSpPr/>
            <p:nvPr/>
          </p:nvGrpSpPr>
          <p:grpSpPr>
            <a:xfrm rot="5400000">
              <a:off x="1559352" y="1978456"/>
              <a:ext cx="2085980" cy="376968"/>
              <a:chOff x="1676400" y="1123944"/>
              <a:chExt cx="4495801" cy="1619256"/>
            </a:xfrm>
          </p:grpSpPr>
          <p:cxnSp>
            <p:nvCxnSpPr>
              <p:cNvPr id="134" name="Straight Connector 133"/>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127" name="Oval 126"/>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Oval 128"/>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Oval 129"/>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Oval 130"/>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Oval 132"/>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7" name="Group 106"/>
          <p:cNvGrpSpPr/>
          <p:nvPr/>
        </p:nvGrpSpPr>
        <p:grpSpPr>
          <a:xfrm>
            <a:off x="3057053" y="320005"/>
            <a:ext cx="701159" cy="3105153"/>
            <a:chOff x="2209799" y="1123950"/>
            <a:chExt cx="701159" cy="3105153"/>
          </a:xfrm>
        </p:grpSpPr>
        <p:pic>
          <p:nvPicPr>
            <p:cNvPr id="108" name="Picture 107"/>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109" name="Group 108"/>
            <p:cNvGrpSpPr/>
            <p:nvPr/>
          </p:nvGrpSpPr>
          <p:grpSpPr>
            <a:xfrm rot="5400000">
              <a:off x="1559352" y="1978456"/>
              <a:ext cx="2085980" cy="376968"/>
              <a:chOff x="1676400" y="1123944"/>
              <a:chExt cx="4495801" cy="1619256"/>
            </a:xfrm>
          </p:grpSpPr>
          <p:cxnSp>
            <p:nvCxnSpPr>
              <p:cNvPr id="117" name="Straight Connector 116"/>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110" name="Oval 109"/>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Oval 111"/>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Oval 112"/>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Oval 114"/>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Oval 115"/>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0" name="Group 89"/>
          <p:cNvGrpSpPr/>
          <p:nvPr/>
        </p:nvGrpSpPr>
        <p:grpSpPr>
          <a:xfrm>
            <a:off x="2456506" y="320005"/>
            <a:ext cx="701159" cy="3105153"/>
            <a:chOff x="2209799" y="1123950"/>
            <a:chExt cx="701159" cy="3105153"/>
          </a:xfrm>
        </p:grpSpPr>
        <p:pic>
          <p:nvPicPr>
            <p:cNvPr id="91" name="Picture 90"/>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92" name="Group 91"/>
            <p:cNvGrpSpPr/>
            <p:nvPr/>
          </p:nvGrpSpPr>
          <p:grpSpPr>
            <a:xfrm rot="5400000">
              <a:off x="1559352" y="1978456"/>
              <a:ext cx="2085980" cy="376968"/>
              <a:chOff x="1676400" y="1123944"/>
              <a:chExt cx="4495801" cy="1619256"/>
            </a:xfrm>
          </p:grpSpPr>
          <p:cxnSp>
            <p:nvCxnSpPr>
              <p:cNvPr id="100" name="Straight Connector 99"/>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Oval 93"/>
            <p:cNvSpPr/>
            <p:nvPr/>
          </p:nvSpPr>
          <p:spPr>
            <a:xfrm>
              <a:off x="245268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Oval 94"/>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Oval 95"/>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Oval 96"/>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Oval 97"/>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1852465" y="320005"/>
            <a:ext cx="701159" cy="3105153"/>
            <a:chOff x="2209799" y="1123950"/>
            <a:chExt cx="701159" cy="3105153"/>
          </a:xfrm>
        </p:grpSpPr>
        <p:pic>
          <p:nvPicPr>
            <p:cNvPr id="74" name="Picture 73"/>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75" name="Group 74"/>
            <p:cNvGrpSpPr/>
            <p:nvPr/>
          </p:nvGrpSpPr>
          <p:grpSpPr>
            <a:xfrm rot="5400000">
              <a:off x="1559352" y="1978456"/>
              <a:ext cx="2085980" cy="376968"/>
              <a:chOff x="1676400" y="1123944"/>
              <a:chExt cx="4495801" cy="1619256"/>
            </a:xfrm>
          </p:grpSpPr>
          <p:cxnSp>
            <p:nvCxnSpPr>
              <p:cNvPr id="83" name="Straight Connector 82"/>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Oval 76"/>
            <p:cNvSpPr/>
            <p:nvPr/>
          </p:nvSpPr>
          <p:spPr>
            <a:xfrm>
              <a:off x="245268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Oval 77"/>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Oval 78"/>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Oval 79"/>
            <p:cNvSpPr/>
            <p:nvPr/>
          </p:nvSpPr>
          <p:spPr>
            <a:xfrm>
              <a:off x="264985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Oval 81"/>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49</a:t>
            </a:fld>
            <a:endParaRPr lang="en-US"/>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46268697"/>
              </p:ext>
            </p:extLst>
          </p:nvPr>
        </p:nvGraphicFramePr>
        <p:xfrm>
          <a:off x="7772400" y="3627120"/>
          <a:ext cx="1371600" cy="2849880"/>
        </p:xfrm>
        <a:graphic>
          <a:graphicData uri="http://schemas.openxmlformats.org/drawingml/2006/table">
            <a:tbl>
              <a:tblPr firstRow="1" bandRow="1">
                <a:tableStyleId>{5C22544A-7EE6-4342-B048-85BDC9FD1C3A}</a:tableStyleId>
              </a:tblPr>
              <a:tblGrid>
                <a:gridCol w="1371600"/>
              </a:tblGrid>
              <a:tr h="258520">
                <a:tc>
                  <a:txBody>
                    <a:bodyPr/>
                    <a:lstStyle/>
                    <a:p>
                      <a:pPr algn="r"/>
                      <a:r>
                        <a:rPr lang="en-US" sz="1100" b="1" dirty="0" err="1" smtClean="0">
                          <a:solidFill>
                            <a:schemeClr val="tx1"/>
                          </a:solidFill>
                        </a:rPr>
                        <a:t>RF_write</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C_select</a:t>
                      </a:r>
                      <a:r>
                        <a:rPr lang="en-US" sz="1100" b="1" baseline="0" dirty="0" smtClean="0">
                          <a:solidFill>
                            <a:schemeClr val="tx1"/>
                          </a:solidFill>
                        </a:rPr>
                        <a:t> (C1)</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C_select</a:t>
                      </a:r>
                      <a:r>
                        <a:rPr lang="en-US" sz="1100" b="1" dirty="0" smtClean="0">
                          <a:solidFill>
                            <a:schemeClr val="tx1"/>
                          </a:solidFill>
                        </a:rPr>
                        <a:t> (C0)</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B_select</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Y_select</a:t>
                      </a:r>
                      <a:r>
                        <a:rPr lang="en-US" sz="1100" b="1" dirty="0" smtClean="0">
                          <a:solidFill>
                            <a:schemeClr val="tx1"/>
                          </a:solidFill>
                        </a:rPr>
                        <a:t> (Y1)</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Y_select</a:t>
                      </a:r>
                      <a:r>
                        <a:rPr lang="en-US" sz="1100" b="1" baseline="0" dirty="0" smtClean="0">
                          <a:solidFill>
                            <a:schemeClr val="tx1"/>
                          </a:solidFill>
                        </a:rPr>
                        <a:t> (Y0)</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MEM_read</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MEM_write</a:t>
                      </a:r>
                      <a:endParaRPr lang="en-US" sz="1100" b="1" dirty="0">
                        <a:solidFill>
                          <a:schemeClr val="tx1"/>
                        </a:solidFill>
                      </a:endParaRPr>
                    </a:p>
                  </a:txBody>
                  <a:tcPr>
                    <a:solidFill>
                      <a:schemeClr val="bg1"/>
                    </a:solidFill>
                  </a:tcPr>
                </a:tc>
              </a:tr>
              <a:tr h="258520">
                <a:tc>
                  <a:txBody>
                    <a:bodyPr/>
                    <a:lstStyle/>
                    <a:p>
                      <a:pPr algn="r"/>
                      <a:r>
                        <a:rPr lang="en-US" sz="1100" b="1" dirty="0" err="1" smtClean="0">
                          <a:solidFill>
                            <a:schemeClr val="tx1"/>
                          </a:solidFill>
                        </a:rPr>
                        <a:t>MA_select</a:t>
                      </a:r>
                      <a:endParaRPr lang="en-US" sz="1100" b="1" dirty="0">
                        <a:solidFill>
                          <a:schemeClr val="tx1"/>
                        </a:solidFill>
                      </a:endParaRPr>
                    </a:p>
                  </a:txBody>
                  <a:tcPr>
                    <a:solidFill>
                      <a:schemeClr val="bg1"/>
                    </a:solidFill>
                  </a:tcPr>
                </a:tc>
              </a:tr>
              <a:tr h="258520">
                <a:tc>
                  <a:txBody>
                    <a:bodyPr/>
                    <a:lstStyle/>
                    <a:p>
                      <a:pPr algn="r"/>
                      <a:r>
                        <a:rPr lang="en-US" sz="1100" b="1" dirty="0" smtClean="0">
                          <a:solidFill>
                            <a:schemeClr val="tx1"/>
                          </a:solidFill>
                        </a:rPr>
                        <a:t>Extend (E1)</a:t>
                      </a:r>
                      <a:endParaRPr lang="en-US" sz="1100" b="1" dirty="0">
                        <a:solidFill>
                          <a:schemeClr val="tx1"/>
                        </a:solidFill>
                      </a:endParaRPr>
                    </a:p>
                  </a:txBody>
                  <a:tcPr>
                    <a:solidFill>
                      <a:schemeClr val="bg1"/>
                    </a:solidFill>
                  </a:tcPr>
                </a:tc>
              </a:tr>
              <a:tr h="258520">
                <a:tc>
                  <a:txBody>
                    <a:bodyPr/>
                    <a:lstStyle/>
                    <a:p>
                      <a:pPr algn="r"/>
                      <a:r>
                        <a:rPr lang="en-US" sz="1100" b="1" dirty="0" smtClean="0">
                          <a:solidFill>
                            <a:schemeClr val="tx1"/>
                          </a:solidFill>
                        </a:rPr>
                        <a:t>Extend (E0)</a:t>
                      </a:r>
                      <a:endParaRPr lang="en-US" sz="1100" b="1" dirty="0">
                        <a:solidFill>
                          <a:schemeClr val="tx1"/>
                        </a:solidFill>
                      </a:endParaRPr>
                    </a:p>
                  </a:txBody>
                  <a:tcPr>
                    <a:solidFill>
                      <a:schemeClr val="bg1"/>
                    </a:solidFill>
                  </a:tcPr>
                </a:tc>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3316558856"/>
              </p:ext>
            </p:extLst>
          </p:nvPr>
        </p:nvGraphicFramePr>
        <p:xfrm>
          <a:off x="-381000" y="228600"/>
          <a:ext cx="1371600" cy="1813560"/>
        </p:xfrm>
        <a:graphic>
          <a:graphicData uri="http://schemas.openxmlformats.org/drawingml/2006/table">
            <a:tbl>
              <a:tblPr firstRow="1" bandRow="1">
                <a:tableStyleId>{5C22544A-7EE6-4342-B048-85BDC9FD1C3A}</a:tableStyleId>
              </a:tblPr>
              <a:tblGrid>
                <a:gridCol w="1371600"/>
              </a:tblGrid>
              <a:tr h="258520">
                <a:tc>
                  <a:txBody>
                    <a:bodyPr/>
                    <a:lstStyle/>
                    <a:p>
                      <a:pPr algn="ctr"/>
                      <a:r>
                        <a:rPr lang="en-US" sz="1100" b="1" dirty="0" smtClean="0">
                          <a:solidFill>
                            <a:schemeClr val="tx1"/>
                          </a:solidFill>
                        </a:rPr>
                        <a:t>op3</a:t>
                      </a:r>
                      <a:endParaRPr lang="en-US" sz="1100" b="1" dirty="0">
                        <a:solidFill>
                          <a:schemeClr val="tx1"/>
                        </a:solidFill>
                      </a:endParaRPr>
                    </a:p>
                  </a:txBody>
                  <a:tcPr>
                    <a:solidFill>
                      <a:schemeClr val="bg1"/>
                    </a:solidFill>
                  </a:tcPr>
                </a:tc>
              </a:tr>
              <a:tr h="2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op2</a:t>
                      </a:r>
                    </a:p>
                  </a:txBody>
                  <a:tcPr>
                    <a:solidFill>
                      <a:schemeClr val="bg1"/>
                    </a:solidFill>
                  </a:tcPr>
                </a:tc>
              </a:tr>
              <a:tr h="2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op1</a:t>
                      </a:r>
                    </a:p>
                  </a:txBody>
                  <a:tcPr>
                    <a:solidFill>
                      <a:schemeClr val="bg1"/>
                    </a:solidFill>
                  </a:tcPr>
                </a:tc>
              </a:tr>
              <a:tr h="258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op0</a:t>
                      </a:r>
                    </a:p>
                  </a:txBody>
                  <a:tcPr>
                    <a:solidFill>
                      <a:schemeClr val="bg1"/>
                    </a:solidFill>
                  </a:tcPr>
                </a:tc>
              </a:tr>
              <a:tr h="258520">
                <a:tc>
                  <a:txBody>
                    <a:bodyPr/>
                    <a:lstStyle/>
                    <a:p>
                      <a:pPr algn="ctr"/>
                      <a:r>
                        <a:rPr lang="en-US" sz="1100" b="1" dirty="0" smtClean="0">
                          <a:solidFill>
                            <a:schemeClr val="tx1"/>
                          </a:solidFill>
                        </a:rPr>
                        <a:t>T3</a:t>
                      </a:r>
                      <a:endParaRPr lang="en-US" sz="1100" b="1" dirty="0">
                        <a:solidFill>
                          <a:schemeClr val="tx1"/>
                        </a:solidFill>
                      </a:endParaRPr>
                    </a:p>
                  </a:txBody>
                  <a:tcPr>
                    <a:solidFill>
                      <a:schemeClr val="bg1"/>
                    </a:solidFill>
                  </a:tcPr>
                </a:tc>
              </a:tr>
              <a:tr h="258520">
                <a:tc>
                  <a:txBody>
                    <a:bodyPr/>
                    <a:lstStyle/>
                    <a:p>
                      <a:pPr algn="ctr"/>
                      <a:r>
                        <a:rPr lang="en-US" sz="1100" b="1" dirty="0" smtClean="0">
                          <a:solidFill>
                            <a:schemeClr val="tx1"/>
                          </a:solidFill>
                        </a:rPr>
                        <a:t>T4</a:t>
                      </a:r>
                      <a:endParaRPr lang="en-US" sz="1100" b="1" dirty="0">
                        <a:solidFill>
                          <a:schemeClr val="tx1"/>
                        </a:solidFill>
                      </a:endParaRPr>
                    </a:p>
                  </a:txBody>
                  <a:tcPr>
                    <a:solidFill>
                      <a:schemeClr val="bg1"/>
                    </a:solidFill>
                  </a:tcPr>
                </a:tc>
              </a:tr>
              <a:tr h="258520">
                <a:tc>
                  <a:txBody>
                    <a:bodyPr/>
                    <a:lstStyle/>
                    <a:p>
                      <a:pPr algn="ctr"/>
                      <a:r>
                        <a:rPr lang="en-US" sz="1100" b="1" dirty="0" smtClean="0">
                          <a:solidFill>
                            <a:schemeClr val="tx1"/>
                          </a:solidFill>
                        </a:rPr>
                        <a:t>T5</a:t>
                      </a:r>
                      <a:endParaRPr lang="en-US" sz="1100" b="1" dirty="0">
                        <a:solidFill>
                          <a:schemeClr val="tx1"/>
                        </a:solidFill>
                      </a:endParaRPr>
                    </a:p>
                  </a:txBody>
                  <a:tcPr>
                    <a:solidFill>
                      <a:schemeClr val="bg1"/>
                    </a:solidFill>
                  </a:tcPr>
                </a:tc>
              </a:tr>
            </a:tbl>
          </a:graphicData>
        </a:graphic>
      </p:graphicFrame>
      <p:grpSp>
        <p:nvGrpSpPr>
          <p:cNvPr id="16" name="Group 15"/>
          <p:cNvGrpSpPr/>
          <p:nvPr/>
        </p:nvGrpSpPr>
        <p:grpSpPr>
          <a:xfrm>
            <a:off x="762000" y="318711"/>
            <a:ext cx="6035160" cy="1619250"/>
            <a:chOff x="1676400" y="1123950"/>
            <a:chExt cx="4495800" cy="1619250"/>
          </a:xfrm>
        </p:grpSpPr>
        <p:cxnSp>
          <p:nvCxnSpPr>
            <p:cNvPr id="8" name="Straight Connector 7"/>
            <p:cNvCxnSpPr/>
            <p:nvPr/>
          </p:nvCxnSpPr>
          <p:spPr>
            <a:xfrm>
              <a:off x="1676400" y="112395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76400" y="137160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76400" y="163830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676400" y="190500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76400" y="219075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676400" y="2486025"/>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76400" y="2743200"/>
              <a:ext cx="449580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1246359" y="320005"/>
            <a:ext cx="701159" cy="3105153"/>
            <a:chOff x="2209799" y="1123950"/>
            <a:chExt cx="701159" cy="3105153"/>
          </a:xfrm>
        </p:grpSpPr>
        <p:pic>
          <p:nvPicPr>
            <p:cNvPr id="57" name="Picture 56"/>
            <p:cNvPicPr>
              <a:picLocks noChangeAspect="1"/>
            </p:cNvPicPr>
            <p:nvPr/>
          </p:nvPicPr>
          <p:blipFill rotWithShape="1">
            <a:blip r:embed="rId2" cstate="print">
              <a:extLst>
                <a:ext uri="{28A0092B-C50C-407E-A947-70E740481C1C}">
                  <a14:useLocalDpi xmlns:a14="http://schemas.microsoft.com/office/drawing/2010/main" val="0"/>
                </a:ext>
              </a:extLst>
            </a:blip>
            <a:srcRect l="21898"/>
            <a:stretch/>
          </p:blipFill>
          <p:spPr>
            <a:xfrm rot="5400000">
              <a:off x="2050792" y="3368936"/>
              <a:ext cx="1019174" cy="701159"/>
            </a:xfrm>
            <a:prstGeom prst="rect">
              <a:avLst/>
            </a:prstGeom>
          </p:spPr>
        </p:pic>
        <p:grpSp>
          <p:nvGrpSpPr>
            <p:cNvPr id="58" name="Group 57"/>
            <p:cNvGrpSpPr/>
            <p:nvPr/>
          </p:nvGrpSpPr>
          <p:grpSpPr>
            <a:xfrm rot="5400000">
              <a:off x="1559352" y="1978456"/>
              <a:ext cx="2085980" cy="376968"/>
              <a:chOff x="1676400" y="1123944"/>
              <a:chExt cx="4495801" cy="1619256"/>
            </a:xfrm>
          </p:grpSpPr>
          <p:cxnSp>
            <p:nvCxnSpPr>
              <p:cNvPr id="66" name="Straight Connector 65"/>
              <p:cNvCxnSpPr/>
              <p:nvPr/>
            </p:nvCxnSpPr>
            <p:spPr>
              <a:xfrm rot="16200000" flipH="1">
                <a:off x="5669240" y="620988"/>
                <a:ext cx="4" cy="1005916"/>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rot="16200000">
                <a:off x="5392104" y="591503"/>
                <a:ext cx="0" cy="156019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rot="16200000">
                <a:off x="5073909" y="540009"/>
                <a:ext cx="0" cy="2196582"/>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16200000">
                <a:off x="4765979" y="498779"/>
                <a:ext cx="0" cy="2812445"/>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rot="16200000">
                <a:off x="4478576" y="497124"/>
                <a:ext cx="0" cy="3387249"/>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a:off x="4191174" y="504997"/>
                <a:ext cx="0" cy="3962053"/>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1676400" y="2743200"/>
                <a:ext cx="44958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2390778"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Oval 59"/>
            <p:cNvSpPr/>
            <p:nvPr/>
          </p:nvSpPr>
          <p:spPr>
            <a:xfrm>
              <a:off x="2452681"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Oval 60"/>
            <p:cNvSpPr/>
            <p:nvPr/>
          </p:nvSpPr>
          <p:spPr>
            <a:xfrm>
              <a:off x="2521266"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Oval 61"/>
            <p:cNvSpPr/>
            <p:nvPr/>
          </p:nvSpPr>
          <p:spPr>
            <a:xfrm>
              <a:off x="2587940"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val 63"/>
            <p:cNvSpPr/>
            <p:nvPr/>
          </p:nvSpPr>
          <p:spPr>
            <a:xfrm>
              <a:off x="271652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Oval 64"/>
            <p:cNvSpPr/>
            <p:nvPr/>
          </p:nvSpPr>
          <p:spPr>
            <a:xfrm>
              <a:off x="2767015" y="3151348"/>
              <a:ext cx="45719" cy="45719"/>
            </a:xfrm>
            <a:prstGeom prst="ellipse">
              <a:avLst/>
            </a:prstGeom>
            <a:solidFill>
              <a:schemeClr val="bg1"/>
            </a:solidFill>
            <a:ln w="127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5" name="TextBox 174"/>
          <p:cNvSpPr txBox="1"/>
          <p:nvPr/>
        </p:nvSpPr>
        <p:spPr>
          <a:xfrm>
            <a:off x="1163118" y="3200400"/>
            <a:ext cx="513282" cy="307777"/>
          </a:xfrm>
          <a:prstGeom prst="rect">
            <a:avLst/>
          </a:prstGeom>
          <a:noFill/>
        </p:spPr>
        <p:txBody>
          <a:bodyPr wrap="none" rtlCol="0">
            <a:spAutoFit/>
          </a:bodyPr>
          <a:lstStyle/>
          <a:p>
            <a:r>
              <a:rPr lang="en-US" sz="1400" dirty="0" smtClean="0"/>
              <a:t>R(3)</a:t>
            </a:r>
            <a:endParaRPr lang="en-US" sz="1400" dirty="0"/>
          </a:p>
        </p:txBody>
      </p:sp>
      <p:sp>
        <p:nvSpPr>
          <p:cNvPr id="176" name="TextBox 175"/>
          <p:cNvSpPr txBox="1"/>
          <p:nvPr/>
        </p:nvSpPr>
        <p:spPr>
          <a:xfrm>
            <a:off x="1772718" y="3200400"/>
            <a:ext cx="513282" cy="307777"/>
          </a:xfrm>
          <a:prstGeom prst="rect">
            <a:avLst/>
          </a:prstGeom>
          <a:noFill/>
        </p:spPr>
        <p:txBody>
          <a:bodyPr wrap="none" rtlCol="0">
            <a:spAutoFit/>
          </a:bodyPr>
          <a:lstStyle/>
          <a:p>
            <a:r>
              <a:rPr lang="en-US" sz="1400" dirty="0" smtClean="0"/>
              <a:t>R(4)</a:t>
            </a:r>
            <a:endParaRPr lang="en-US" sz="1400" dirty="0"/>
          </a:p>
        </p:txBody>
      </p:sp>
      <p:sp>
        <p:nvSpPr>
          <p:cNvPr id="177" name="TextBox 176"/>
          <p:cNvSpPr txBox="1"/>
          <p:nvPr/>
        </p:nvSpPr>
        <p:spPr>
          <a:xfrm>
            <a:off x="2382318" y="3200400"/>
            <a:ext cx="513282" cy="307777"/>
          </a:xfrm>
          <a:prstGeom prst="rect">
            <a:avLst/>
          </a:prstGeom>
          <a:noFill/>
        </p:spPr>
        <p:txBody>
          <a:bodyPr wrap="none" rtlCol="0">
            <a:spAutoFit/>
          </a:bodyPr>
          <a:lstStyle/>
          <a:p>
            <a:r>
              <a:rPr lang="en-US" sz="1400" dirty="0" smtClean="0"/>
              <a:t>R(5)</a:t>
            </a:r>
            <a:endParaRPr lang="en-US" sz="1400" dirty="0"/>
          </a:p>
        </p:txBody>
      </p:sp>
      <p:sp>
        <p:nvSpPr>
          <p:cNvPr id="178" name="TextBox 177"/>
          <p:cNvSpPr txBox="1"/>
          <p:nvPr/>
        </p:nvSpPr>
        <p:spPr>
          <a:xfrm>
            <a:off x="2895600" y="3200400"/>
            <a:ext cx="572593" cy="307777"/>
          </a:xfrm>
          <a:prstGeom prst="rect">
            <a:avLst/>
          </a:prstGeom>
          <a:noFill/>
        </p:spPr>
        <p:txBody>
          <a:bodyPr wrap="none" rtlCol="0">
            <a:spAutoFit/>
          </a:bodyPr>
          <a:lstStyle/>
          <a:p>
            <a:r>
              <a:rPr lang="en-US" sz="1400" dirty="0" err="1" smtClean="0"/>
              <a:t>lw</a:t>
            </a:r>
            <a:r>
              <a:rPr lang="en-US" sz="1400" dirty="0" smtClean="0"/>
              <a:t>(3)</a:t>
            </a:r>
            <a:endParaRPr lang="en-US" sz="1400" dirty="0"/>
          </a:p>
        </p:txBody>
      </p:sp>
      <p:sp>
        <p:nvSpPr>
          <p:cNvPr id="179" name="TextBox 178"/>
          <p:cNvSpPr txBox="1"/>
          <p:nvPr/>
        </p:nvSpPr>
        <p:spPr>
          <a:xfrm>
            <a:off x="3505200" y="3200400"/>
            <a:ext cx="572593" cy="307777"/>
          </a:xfrm>
          <a:prstGeom prst="rect">
            <a:avLst/>
          </a:prstGeom>
          <a:noFill/>
        </p:spPr>
        <p:txBody>
          <a:bodyPr wrap="none" rtlCol="0">
            <a:spAutoFit/>
          </a:bodyPr>
          <a:lstStyle/>
          <a:p>
            <a:r>
              <a:rPr lang="en-US" sz="1400" dirty="0" err="1" smtClean="0"/>
              <a:t>lw</a:t>
            </a:r>
            <a:r>
              <a:rPr lang="en-US" sz="1400" dirty="0" smtClean="0"/>
              <a:t>(4)</a:t>
            </a:r>
            <a:endParaRPr lang="en-US" sz="1400" dirty="0"/>
          </a:p>
        </p:txBody>
      </p:sp>
      <p:sp>
        <p:nvSpPr>
          <p:cNvPr id="180" name="TextBox 179"/>
          <p:cNvSpPr txBox="1"/>
          <p:nvPr/>
        </p:nvSpPr>
        <p:spPr>
          <a:xfrm>
            <a:off x="4114800" y="3200400"/>
            <a:ext cx="572593" cy="307777"/>
          </a:xfrm>
          <a:prstGeom prst="rect">
            <a:avLst/>
          </a:prstGeom>
          <a:noFill/>
        </p:spPr>
        <p:txBody>
          <a:bodyPr wrap="none" rtlCol="0">
            <a:spAutoFit/>
          </a:bodyPr>
          <a:lstStyle/>
          <a:p>
            <a:r>
              <a:rPr lang="en-US" sz="1400" dirty="0" err="1" smtClean="0"/>
              <a:t>lw</a:t>
            </a:r>
            <a:r>
              <a:rPr lang="en-US" sz="1400" dirty="0" smtClean="0"/>
              <a:t>(5)</a:t>
            </a:r>
            <a:endParaRPr lang="en-US" sz="1400" dirty="0"/>
          </a:p>
        </p:txBody>
      </p:sp>
      <p:sp>
        <p:nvSpPr>
          <p:cNvPr id="181" name="TextBox 180"/>
          <p:cNvSpPr txBox="1"/>
          <p:nvPr/>
        </p:nvSpPr>
        <p:spPr>
          <a:xfrm>
            <a:off x="4724400" y="3200400"/>
            <a:ext cx="593432" cy="307777"/>
          </a:xfrm>
          <a:prstGeom prst="rect">
            <a:avLst/>
          </a:prstGeom>
          <a:noFill/>
        </p:spPr>
        <p:txBody>
          <a:bodyPr wrap="none" rtlCol="0">
            <a:spAutoFit/>
          </a:bodyPr>
          <a:lstStyle/>
          <a:p>
            <a:r>
              <a:rPr lang="en-US" sz="1400" dirty="0" err="1" smtClean="0"/>
              <a:t>sw</a:t>
            </a:r>
            <a:r>
              <a:rPr lang="en-US" sz="1400" dirty="0" smtClean="0"/>
              <a:t>(3)</a:t>
            </a:r>
            <a:endParaRPr lang="en-US" sz="1400" dirty="0"/>
          </a:p>
        </p:txBody>
      </p:sp>
      <p:sp>
        <p:nvSpPr>
          <p:cNvPr id="182" name="TextBox 181"/>
          <p:cNvSpPr txBox="1"/>
          <p:nvPr/>
        </p:nvSpPr>
        <p:spPr>
          <a:xfrm>
            <a:off x="5334000" y="3200400"/>
            <a:ext cx="593432" cy="307777"/>
          </a:xfrm>
          <a:prstGeom prst="rect">
            <a:avLst/>
          </a:prstGeom>
          <a:noFill/>
        </p:spPr>
        <p:txBody>
          <a:bodyPr wrap="none" rtlCol="0">
            <a:spAutoFit/>
          </a:bodyPr>
          <a:lstStyle/>
          <a:p>
            <a:r>
              <a:rPr lang="en-US" sz="1400" dirty="0" err="1" smtClean="0"/>
              <a:t>sw</a:t>
            </a:r>
            <a:r>
              <a:rPr lang="en-US" sz="1400" dirty="0" smtClean="0"/>
              <a:t>(4)</a:t>
            </a:r>
            <a:endParaRPr lang="en-US" sz="1400" dirty="0"/>
          </a:p>
        </p:txBody>
      </p:sp>
      <p:sp>
        <p:nvSpPr>
          <p:cNvPr id="183" name="TextBox 182"/>
          <p:cNvSpPr txBox="1"/>
          <p:nvPr/>
        </p:nvSpPr>
        <p:spPr>
          <a:xfrm>
            <a:off x="5943600" y="3200400"/>
            <a:ext cx="593432" cy="307777"/>
          </a:xfrm>
          <a:prstGeom prst="rect">
            <a:avLst/>
          </a:prstGeom>
          <a:noFill/>
        </p:spPr>
        <p:txBody>
          <a:bodyPr wrap="none" rtlCol="0">
            <a:spAutoFit/>
          </a:bodyPr>
          <a:lstStyle/>
          <a:p>
            <a:r>
              <a:rPr lang="en-US" sz="1400" dirty="0" err="1" smtClean="0"/>
              <a:t>sw</a:t>
            </a:r>
            <a:r>
              <a:rPr lang="en-US" sz="1400" dirty="0" smtClean="0"/>
              <a:t>(5)</a:t>
            </a:r>
            <a:endParaRPr lang="en-US" sz="1400" dirty="0"/>
          </a:p>
        </p:txBody>
      </p:sp>
      <p:cxnSp>
        <p:nvCxnSpPr>
          <p:cNvPr id="191" name="Straight Connector 190"/>
          <p:cNvCxnSpPr/>
          <p:nvPr/>
        </p:nvCxnSpPr>
        <p:spPr>
          <a:xfrm>
            <a:off x="4033907"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4645841"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5249405"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5870217" y="3411244"/>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6477000" y="3429000"/>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2837944" y="3671654"/>
            <a:ext cx="4535700"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a:off x="4645341" y="3850688"/>
            <a:ext cx="2746059"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pic>
        <p:nvPicPr>
          <p:cNvPr id="196" name="Picture 3" descr="C:\Backup\mcvuran\Documents\dropbox\csce230-f12\notes\logic_gates_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22" r="37517"/>
          <a:stretch/>
        </p:blipFill>
        <p:spPr bwMode="auto">
          <a:xfrm>
            <a:off x="7270812" y="3518517"/>
            <a:ext cx="806388" cy="507902"/>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Straight Connector 202"/>
          <p:cNvCxnSpPr/>
          <p:nvPr/>
        </p:nvCxnSpPr>
        <p:spPr>
          <a:xfrm>
            <a:off x="7086600" y="3429000"/>
            <a:ext cx="0" cy="2928134"/>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4" name="TextBox 203"/>
          <p:cNvSpPr txBox="1"/>
          <p:nvPr/>
        </p:nvSpPr>
        <p:spPr>
          <a:xfrm>
            <a:off x="6964566" y="3103467"/>
            <a:ext cx="274434" cy="307777"/>
          </a:xfrm>
          <a:prstGeom prst="rect">
            <a:avLst/>
          </a:prstGeom>
          <a:noFill/>
        </p:spPr>
        <p:txBody>
          <a:bodyPr wrap="none" rtlCol="0">
            <a:spAutoFit/>
          </a:bodyPr>
          <a:lstStyle/>
          <a:p>
            <a:r>
              <a:rPr lang="en-US" sz="1400" dirty="0" smtClean="0"/>
              <a:t>0</a:t>
            </a:r>
            <a:endParaRPr lang="en-US" sz="1400" dirty="0"/>
          </a:p>
        </p:txBody>
      </p:sp>
      <p:cxnSp>
        <p:nvCxnSpPr>
          <p:cNvPr id="205" name="Straight Connector 204"/>
          <p:cNvCxnSpPr/>
          <p:nvPr/>
        </p:nvCxnSpPr>
        <p:spPr>
          <a:xfrm>
            <a:off x="7086600" y="4016800"/>
            <a:ext cx="90886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2837156" y="4267200"/>
            <a:ext cx="5158308"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pic>
        <p:nvPicPr>
          <p:cNvPr id="209" name="Picture 3" descr="C:\Backup\mcvuran\Documents\dropbox\csce230-f12\notes\logic_gates_1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22" r="37517"/>
          <a:stretch/>
        </p:blipFill>
        <p:spPr bwMode="auto">
          <a:xfrm>
            <a:off x="7270812" y="4293834"/>
            <a:ext cx="806388" cy="507902"/>
          </a:xfrm>
          <a:prstGeom prst="rect">
            <a:avLst/>
          </a:prstGeom>
          <a:noFill/>
          <a:extLst>
            <a:ext uri="{909E8E84-426E-40dd-AFC4-6F175D3DCCD1}">
              <a14:hiddenFill xmlns:a14="http://schemas.microsoft.com/office/drawing/2010/main">
                <a:solidFill>
                  <a:srgbClr val="FFFFFF"/>
                </a:solidFill>
              </a14:hiddenFill>
            </a:ext>
          </a:extLst>
        </p:spPr>
      </p:pic>
      <p:cxnSp>
        <p:nvCxnSpPr>
          <p:cNvPr id="210" name="Straight Connector 209"/>
          <p:cNvCxnSpPr/>
          <p:nvPr/>
        </p:nvCxnSpPr>
        <p:spPr>
          <a:xfrm>
            <a:off x="2837156" y="4446234"/>
            <a:ext cx="455424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5249405" y="4621566"/>
            <a:ext cx="2141995"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7086600" y="4800600"/>
            <a:ext cx="90886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4026863" y="5055834"/>
            <a:ext cx="3959723"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4028227" y="5334000"/>
            <a:ext cx="3959723"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5870217" y="5580356"/>
            <a:ext cx="213467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7077722" y="5831888"/>
            <a:ext cx="90886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7086600" y="6339378"/>
            <a:ext cx="90886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7086600" y="6092298"/>
            <a:ext cx="908864" cy="0"/>
          </a:xfrm>
          <a:prstGeom prst="line">
            <a:avLst/>
          </a:prstGeom>
          <a:ln w="12700">
            <a:solidFill>
              <a:schemeClr val="tx1"/>
            </a:solidFill>
            <a:head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567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5</a:t>
            </a:fld>
            <a:endParaRPr lang="en-US"/>
          </a:p>
        </p:txBody>
      </p:sp>
      <p:sp>
        <p:nvSpPr>
          <p:cNvPr id="12" name="TextBox 11"/>
          <p:cNvSpPr txBox="1"/>
          <p:nvPr/>
        </p:nvSpPr>
        <p:spPr>
          <a:xfrm>
            <a:off x="179728" y="76200"/>
            <a:ext cx="2563472" cy="461665"/>
          </a:xfrm>
          <a:prstGeom prst="rect">
            <a:avLst/>
          </a:prstGeom>
          <a:solidFill>
            <a:schemeClr val="bg1">
              <a:lumMod val="95000"/>
            </a:schemeClr>
          </a:solidFill>
        </p:spPr>
        <p:txBody>
          <a:bodyPr wrap="none" rtlCol="0">
            <a:spAutoFit/>
          </a:bodyPr>
          <a:lstStyle/>
          <a:p>
            <a:r>
              <a:rPr lang="en-US" dirty="0" smtClean="0"/>
              <a:t>Datapath + Control</a:t>
            </a:r>
            <a:endParaRPr lang="en-US" dirty="0"/>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81526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ARM – Conditional Execution</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50</a:t>
            </a:fld>
            <a:endParaRPr lang="en-US"/>
          </a:p>
        </p:txBody>
      </p:sp>
    </p:spTree>
    <p:extLst>
      <p:ext uri="{BB962C8B-B14F-4D97-AF65-F5344CB8AC3E}">
        <p14:creationId xmlns:p14="http://schemas.microsoft.com/office/powerpoint/2010/main" val="21160344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dirty="0" smtClean="0"/>
              <a:t>Conditional Execution in ARM</a:t>
            </a:r>
          </a:p>
        </p:txBody>
      </p:sp>
      <p:sp>
        <p:nvSpPr>
          <p:cNvPr id="3" name="Content Placeholder 2"/>
          <p:cNvSpPr>
            <a:spLocks noGrp="1"/>
          </p:cNvSpPr>
          <p:nvPr>
            <p:ph idx="1"/>
          </p:nvPr>
        </p:nvSpPr>
        <p:spPr/>
        <p:txBody>
          <a:bodyPr rtlCol="0">
            <a:normAutofit fontScale="92500" lnSpcReduction="10000"/>
          </a:bodyPr>
          <a:lstStyle/>
          <a:p>
            <a:pPr>
              <a:buFont typeface="Arial" pitchFamily="34" charset="0"/>
              <a:buChar char="•"/>
              <a:defRPr/>
            </a:pPr>
            <a:r>
              <a:rPr lang="en-US" dirty="0"/>
              <a:t>Most instruction sets only allow branches to be executed </a:t>
            </a:r>
            <a:r>
              <a:rPr lang="en-US" dirty="0" smtClean="0"/>
              <a:t>conditionally</a:t>
            </a:r>
          </a:p>
          <a:p>
            <a:pPr>
              <a:buFont typeface="Arial" pitchFamily="34" charset="0"/>
              <a:buChar char="•"/>
              <a:defRPr/>
            </a:pPr>
            <a:r>
              <a:rPr lang="en-US" dirty="0" smtClean="0"/>
              <a:t>ARM ISA is described in Appendix D</a:t>
            </a:r>
          </a:p>
          <a:p>
            <a:pPr lvl="1">
              <a:buFont typeface="Arial" pitchFamily="34" charset="0"/>
              <a:buChar char="•"/>
              <a:defRPr/>
            </a:pPr>
            <a:r>
              <a:rPr lang="en-US" dirty="0" smtClean="0"/>
              <a:t>Several documents on ARM are on BB</a:t>
            </a:r>
          </a:p>
          <a:p>
            <a:pPr eaLnBrk="1" fontAlgn="auto" hangingPunct="1">
              <a:spcAft>
                <a:spcPts val="0"/>
              </a:spcAft>
              <a:buFont typeface="Arial" pitchFamily="34" charset="0"/>
              <a:buChar char="•"/>
              <a:defRPr/>
            </a:pPr>
            <a:r>
              <a:rPr lang="en-US" dirty="0" smtClean="0">
                <a:solidFill>
                  <a:srgbClr val="FF0000"/>
                </a:solidFill>
              </a:rPr>
              <a:t>Conditional execution </a:t>
            </a:r>
            <a:r>
              <a:rPr lang="en-US" dirty="0" smtClean="0"/>
              <a:t>of instructions:	</a:t>
            </a:r>
          </a:p>
          <a:p>
            <a:pPr lvl="1">
              <a:buFont typeface="Arial" pitchFamily="34" charset="0"/>
              <a:buChar char="•"/>
              <a:defRPr/>
            </a:pPr>
            <a:r>
              <a:rPr lang="en-US" dirty="0" smtClean="0"/>
              <a:t>All instructions, including branches, are executed conditionally, based on a 4-bit </a:t>
            </a:r>
            <a:r>
              <a:rPr lang="en-US" dirty="0" smtClean="0">
                <a:solidFill>
                  <a:srgbClr val="FF0000"/>
                </a:solidFill>
              </a:rPr>
              <a:t>condition field</a:t>
            </a:r>
            <a:r>
              <a:rPr lang="en-US" dirty="0" smtClean="0"/>
              <a:t> value in each instruction</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Project processor borrows this concept from ARM</a:t>
            </a:r>
          </a:p>
        </p:txBody>
      </p:sp>
    </p:spTree>
    <p:extLst>
      <p:ext uri="{BB962C8B-B14F-4D97-AF65-F5344CB8AC3E}">
        <p14:creationId xmlns:p14="http://schemas.microsoft.com/office/powerpoint/2010/main" val="2516758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2705100"/>
            <a:ext cx="81724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3581400" y="3276600"/>
            <a:ext cx="0" cy="685800"/>
          </a:xfrm>
          <a:prstGeom prst="line">
            <a:avLst/>
          </a:prstGeom>
          <a:ln w="38100" cmpd="sng">
            <a:solidFill>
              <a:schemeClr val="accent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3531128" y="3395246"/>
            <a:ext cx="246925" cy="338554"/>
          </a:xfrm>
          <a:prstGeom prst="rect">
            <a:avLst/>
          </a:prstGeom>
          <a:noFill/>
        </p:spPr>
        <p:txBody>
          <a:bodyPr wrap="none" rtlCol="0">
            <a:spAutoFit/>
          </a:bodyPr>
          <a:lstStyle/>
          <a:p>
            <a:r>
              <a:rPr lang="en-US" sz="1600" dirty="0" smtClean="0"/>
              <a:t>S</a:t>
            </a:r>
            <a:endParaRPr lang="en-US" sz="1600" dirty="0"/>
          </a:p>
        </p:txBody>
      </p:sp>
    </p:spTree>
    <p:extLst>
      <p:ext uri="{BB962C8B-B14F-4D97-AF65-F5344CB8AC3E}">
        <p14:creationId xmlns:p14="http://schemas.microsoft.com/office/powerpoint/2010/main" val="1250575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53</a:t>
            </a:fld>
            <a:endParaRPr lang="en-US"/>
          </a:p>
        </p:txBody>
      </p:sp>
      <p:pic>
        <p:nvPicPr>
          <p:cNvPr id="3" name="Picture 2"/>
          <p:cNvPicPr>
            <a:picLocks noChangeAspect="1"/>
          </p:cNvPicPr>
          <p:nvPr/>
        </p:nvPicPr>
        <p:blipFill>
          <a:blip r:embed="rId2"/>
          <a:stretch>
            <a:fillRect/>
          </a:stretch>
        </p:blipFill>
        <p:spPr>
          <a:xfrm>
            <a:off x="0" y="927100"/>
            <a:ext cx="9144000" cy="5000363"/>
          </a:xfrm>
          <a:prstGeom prst="rect">
            <a:avLst/>
          </a:prstGeom>
        </p:spPr>
      </p:pic>
    </p:spTree>
    <p:extLst>
      <p:ext uri="{BB962C8B-B14F-4D97-AF65-F5344CB8AC3E}">
        <p14:creationId xmlns:p14="http://schemas.microsoft.com/office/powerpoint/2010/main" val="34013784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dirty="0" smtClean="0"/>
              <a:t>Register Structure in ARM</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Sixteen 32-bit processor registers, labeled</a:t>
            </a:r>
            <a:br>
              <a:rPr lang="en-US" dirty="0" smtClean="0"/>
            </a:br>
            <a:r>
              <a:rPr lang="en-US" dirty="0" smtClean="0"/>
              <a:t>	R0 through R15</a:t>
            </a:r>
          </a:p>
          <a:p>
            <a:pPr eaLnBrk="1" fontAlgn="auto" hangingPunct="1">
              <a:spcAft>
                <a:spcPts val="0"/>
              </a:spcAft>
              <a:buFont typeface="Arial" pitchFamily="34" charset="0"/>
              <a:buChar char="•"/>
              <a:defRPr/>
            </a:pPr>
            <a:r>
              <a:rPr lang="en-US" dirty="0" smtClean="0"/>
              <a:t>Register R15 is the </a:t>
            </a:r>
            <a:r>
              <a:rPr lang="en-US" dirty="0" smtClean="0">
                <a:solidFill>
                  <a:srgbClr val="FF0000"/>
                </a:solidFill>
              </a:rPr>
              <a:t>program counter </a:t>
            </a:r>
            <a:r>
              <a:rPr lang="en-US" dirty="0" smtClean="0"/>
              <a:t>(PC)</a:t>
            </a:r>
          </a:p>
          <a:p>
            <a:pPr eaLnBrk="1" fontAlgn="auto" hangingPunct="1">
              <a:spcAft>
                <a:spcPts val="0"/>
              </a:spcAft>
              <a:buFont typeface="Arial" pitchFamily="34" charset="0"/>
              <a:buChar char="•"/>
              <a:defRPr/>
            </a:pPr>
            <a:r>
              <a:rPr lang="en-US" dirty="0" smtClean="0"/>
              <a:t>Registers R13 and R14 have dedicated uses</a:t>
            </a:r>
            <a:br>
              <a:rPr lang="en-US" dirty="0" smtClean="0"/>
            </a:br>
            <a:r>
              <a:rPr lang="en-US" dirty="0" smtClean="0"/>
              <a:t>	related to subroutine and processor</a:t>
            </a:r>
            <a:br>
              <a:rPr lang="en-US" dirty="0" smtClean="0"/>
            </a:br>
            <a:r>
              <a:rPr lang="en-US" dirty="0" smtClean="0"/>
              <a:t>	stack management</a:t>
            </a:r>
          </a:p>
          <a:p>
            <a:pPr eaLnBrk="1" fontAlgn="auto" hangingPunct="1">
              <a:spcAft>
                <a:spcPts val="0"/>
              </a:spcAft>
              <a:buFont typeface="Arial" pitchFamily="34" charset="0"/>
              <a:buChar char="•"/>
              <a:defRPr/>
            </a:pPr>
            <a:r>
              <a:rPr lang="en-US" dirty="0" smtClean="0"/>
              <a:t>A </a:t>
            </a:r>
            <a:r>
              <a:rPr lang="en-US" dirty="0" smtClean="0">
                <a:solidFill>
                  <a:srgbClr val="FF0000"/>
                </a:solidFill>
              </a:rPr>
              <a:t>current program status register (CPSR)</a:t>
            </a:r>
            <a:r>
              <a:rPr lang="en-US" dirty="0" smtClean="0"/>
              <a:t> holds the </a:t>
            </a:r>
            <a:r>
              <a:rPr lang="en-US" dirty="0" smtClean="0">
                <a:solidFill>
                  <a:srgbClr val="FF0000"/>
                </a:solidFill>
              </a:rPr>
              <a:t>condition code flags (N, Z, C, V)</a:t>
            </a:r>
            <a:r>
              <a:rPr lang="en-US" dirty="0" smtClean="0"/>
              <a:t>, two interrupt-disable bits, and five processor mode bits</a:t>
            </a:r>
            <a:endParaRPr lang="en-US" dirty="0"/>
          </a:p>
        </p:txBody>
      </p:sp>
    </p:spTree>
    <p:extLst>
      <p:ext uri="{BB962C8B-B14F-4D97-AF65-F5344CB8AC3E}">
        <p14:creationId xmlns:p14="http://schemas.microsoft.com/office/powerpoint/2010/main" val="88520570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361238"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7400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Conditional Instructions</a:t>
            </a:r>
          </a:p>
        </p:txBody>
      </p:sp>
      <p:sp>
        <p:nvSpPr>
          <p:cNvPr id="41987" name="Content Placeholder 2"/>
          <p:cNvSpPr>
            <a:spLocks noGrp="1"/>
          </p:cNvSpPr>
          <p:nvPr>
            <p:ph idx="1"/>
          </p:nvPr>
        </p:nvSpPr>
        <p:spPr/>
        <p:txBody>
          <a:bodyPr>
            <a:normAutofit fontScale="92500" lnSpcReduction="20000"/>
          </a:bodyPr>
          <a:lstStyle/>
          <a:p>
            <a:pPr eaLnBrk="1" hangingPunct="1"/>
            <a:r>
              <a:rPr lang="en-US" dirty="0" smtClean="0"/>
              <a:t>Instruction behavior changes based on the status of the condition flags</a:t>
            </a:r>
          </a:p>
          <a:p>
            <a:pPr eaLnBrk="1" hangingPunct="1"/>
            <a:r>
              <a:rPr lang="en-US" dirty="0" smtClean="0"/>
              <a:t>Different (15) types of instructions can be generated from a single instruction with the use of conditions</a:t>
            </a:r>
          </a:p>
          <a:p>
            <a:pPr lvl="1"/>
            <a:r>
              <a:rPr lang="en-US" sz="2700" dirty="0" smtClean="0"/>
              <a:t>By </a:t>
            </a:r>
            <a:r>
              <a:rPr lang="en-US" sz="2700" dirty="0"/>
              <a:t>reusing the condition evaluation hardware, ARM effectively increases number of instructions.</a:t>
            </a:r>
          </a:p>
          <a:p>
            <a:r>
              <a:rPr lang="en-US" sz="3100" dirty="0" smtClean="0"/>
              <a:t>All </a:t>
            </a:r>
            <a:r>
              <a:rPr lang="en-US" sz="3100" dirty="0"/>
              <a:t>instructions contain a </a:t>
            </a:r>
            <a:r>
              <a:rPr lang="en-US" sz="3100" dirty="0">
                <a:solidFill>
                  <a:srgbClr val="FF0000"/>
                </a:solidFill>
              </a:rPr>
              <a:t>condition field </a:t>
            </a:r>
            <a:r>
              <a:rPr lang="en-US" sz="3100" dirty="0"/>
              <a:t>which determines whether </a:t>
            </a:r>
            <a:r>
              <a:rPr lang="en-US" sz="3100" dirty="0" smtClean="0"/>
              <a:t>the CPU </a:t>
            </a:r>
            <a:r>
              <a:rPr lang="en-US" sz="3100" dirty="0"/>
              <a:t>will execute them.</a:t>
            </a:r>
          </a:p>
          <a:p>
            <a:pPr lvl="1"/>
            <a:r>
              <a:rPr lang="en-US" sz="2700" dirty="0" smtClean="0"/>
              <a:t>Non</a:t>
            </a:r>
            <a:r>
              <a:rPr lang="en-US" sz="2700" dirty="0"/>
              <a:t>-executed </a:t>
            </a:r>
            <a:r>
              <a:rPr lang="en-US" sz="2700" dirty="0" smtClean="0"/>
              <a:t>instructions </a:t>
            </a:r>
            <a:r>
              <a:rPr lang="en-US" sz="2700" dirty="0"/>
              <a:t>soak up 1 cycle.</a:t>
            </a:r>
          </a:p>
          <a:p>
            <a:r>
              <a:rPr lang="en-US" sz="3100" dirty="0" smtClean="0"/>
              <a:t>Still </a:t>
            </a:r>
            <a:r>
              <a:rPr lang="en-US" sz="3100" dirty="0"/>
              <a:t>have to complete cycle so as to allow fetching and decoding </a:t>
            </a:r>
            <a:r>
              <a:rPr lang="en-US" sz="3100" dirty="0" smtClean="0"/>
              <a:t>of following </a:t>
            </a:r>
            <a:r>
              <a:rPr lang="en-US" sz="3100" dirty="0"/>
              <a:t>instructions.</a:t>
            </a:r>
          </a:p>
        </p:txBody>
      </p:sp>
    </p:spTree>
    <p:extLst>
      <p:ext uri="{BB962C8B-B14F-4D97-AF65-F5344CB8AC3E}">
        <p14:creationId xmlns:p14="http://schemas.microsoft.com/office/powerpoint/2010/main" val="72762713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dirty="0" smtClean="0"/>
              <a:t>Conditional Instructions</a:t>
            </a:r>
          </a:p>
        </p:txBody>
      </p:sp>
      <p:sp>
        <p:nvSpPr>
          <p:cNvPr id="41987" name="Content Placeholder 2"/>
          <p:cNvSpPr>
            <a:spLocks noGrp="1"/>
          </p:cNvSpPr>
          <p:nvPr>
            <p:ph idx="1"/>
          </p:nvPr>
        </p:nvSpPr>
        <p:spPr/>
        <p:txBody>
          <a:bodyPr/>
          <a:lstStyle/>
          <a:p>
            <a:pPr eaLnBrk="1" hangingPunct="1"/>
            <a:r>
              <a:rPr lang="en-US" dirty="0" smtClean="0">
                <a:solidFill>
                  <a:srgbClr val="3333FF"/>
                </a:solidFill>
              </a:rPr>
              <a:t>Branch</a:t>
            </a:r>
            <a:r>
              <a:rPr lang="en-US" dirty="0" smtClean="0"/>
              <a:t>:</a:t>
            </a:r>
            <a:br>
              <a:rPr lang="en-US" dirty="0" smtClean="0"/>
            </a:br>
            <a:r>
              <a:rPr lang="en-US" dirty="0" smtClean="0"/>
              <a:t/>
            </a:r>
            <a:br>
              <a:rPr lang="en-US" dirty="0" smtClean="0"/>
            </a:br>
            <a:r>
              <a:rPr lang="en-US" dirty="0" smtClean="0"/>
              <a:t>	B{condition}    LOCATION</a:t>
            </a:r>
            <a:br>
              <a:rPr lang="en-US" dirty="0" smtClean="0"/>
            </a:br>
            <a:r>
              <a:rPr lang="en-US" dirty="0" smtClean="0"/>
              <a:t/>
            </a:r>
            <a:br>
              <a:rPr lang="en-US" dirty="0" smtClean="0"/>
            </a:br>
            <a:r>
              <a:rPr lang="en-US" dirty="0" smtClean="0"/>
              <a:t>branches to LOCATION if the settings of the</a:t>
            </a:r>
            <a:br>
              <a:rPr lang="en-US" dirty="0" smtClean="0"/>
            </a:br>
            <a:r>
              <a:rPr lang="en-US" dirty="0" smtClean="0"/>
              <a:t>condition code flags satisfy  {condition}</a:t>
            </a:r>
            <a:br>
              <a:rPr lang="en-US" dirty="0" smtClean="0"/>
            </a:br>
            <a:r>
              <a:rPr lang="en-US" dirty="0" smtClean="0"/>
              <a:t/>
            </a:r>
            <a:br>
              <a:rPr lang="en-US" dirty="0" smtClean="0"/>
            </a:br>
            <a:r>
              <a:rPr lang="en-US" dirty="0" smtClean="0"/>
              <a:t>	B</a:t>
            </a:r>
            <a:r>
              <a:rPr lang="en-US" dirty="0" smtClean="0">
                <a:solidFill>
                  <a:srgbClr val="FF0000"/>
                </a:solidFill>
              </a:rPr>
              <a:t>EQ</a:t>
            </a:r>
            <a:r>
              <a:rPr lang="en-US" dirty="0" smtClean="0"/>
              <a:t>	  LOCATION</a:t>
            </a:r>
            <a:br>
              <a:rPr lang="en-US" dirty="0" smtClean="0"/>
            </a:br>
            <a:r>
              <a:rPr lang="en-US" dirty="0" smtClean="0"/>
              <a:t>branches if Z </a:t>
            </a:r>
            <a:r>
              <a:rPr lang="en-US" dirty="0" smtClean="0">
                <a:sym typeface="Symbol" pitchFamily="18" charset="2"/>
              </a:rPr>
              <a:t></a:t>
            </a:r>
            <a:r>
              <a:rPr lang="en-US" dirty="0" smtClean="0"/>
              <a:t> 1</a:t>
            </a:r>
          </a:p>
        </p:txBody>
      </p:sp>
    </p:spTree>
    <p:extLst>
      <p:ext uri="{BB962C8B-B14F-4D97-AF65-F5344CB8AC3E}">
        <p14:creationId xmlns:p14="http://schemas.microsoft.com/office/powerpoint/2010/main" val="91110314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C:\Users\nmanjiki\Documents\HAMACHER_6TH_EDITION\CORG6_SLIDES\tab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096125"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26678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 Flags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Each instruction checks the CPSR register to see if the instruction conditions match CPSR conditions</a:t>
            </a:r>
          </a:p>
          <a:p>
            <a:r>
              <a:rPr lang="en-US" dirty="0"/>
              <a:t>e</a:t>
            </a:r>
            <a:r>
              <a:rPr lang="en-US" dirty="0" smtClean="0"/>
              <a:t>.g. </a:t>
            </a:r>
            <a:r>
              <a:rPr lang="en-US" dirty="0"/>
              <a:t>ADDEQ r0,r1,r2 </a:t>
            </a:r>
            <a:endParaRPr lang="en-US" dirty="0" smtClean="0"/>
          </a:p>
          <a:p>
            <a:pPr lvl="1"/>
            <a:r>
              <a:rPr lang="en-US" dirty="0" smtClean="0"/>
              <a:t>If </a:t>
            </a:r>
            <a:r>
              <a:rPr lang="en-US" dirty="0"/>
              <a:t>zero flag set then</a:t>
            </a:r>
            <a:r>
              <a:rPr lang="en-US" dirty="0" smtClean="0"/>
              <a:t>… </a:t>
            </a:r>
            <a:r>
              <a:rPr lang="en-US" dirty="0"/>
              <a:t>r0 = r1 + </a:t>
            </a:r>
            <a:r>
              <a:rPr lang="en-US" dirty="0" smtClean="0"/>
              <a:t>r2</a:t>
            </a:r>
          </a:p>
          <a:p>
            <a:pPr lvl="1"/>
            <a:r>
              <a:rPr lang="en-US" dirty="0" smtClean="0"/>
              <a:t>Check CPSR</a:t>
            </a:r>
          </a:p>
          <a:p>
            <a:pPr lvl="2"/>
            <a:r>
              <a:rPr lang="en-US" dirty="0" smtClean="0"/>
              <a:t>If Z==1, execute</a:t>
            </a:r>
          </a:p>
          <a:p>
            <a:pPr lvl="2"/>
            <a:r>
              <a:rPr lang="en-US" dirty="0" smtClean="0"/>
              <a:t>Else, </a:t>
            </a:r>
            <a:r>
              <a:rPr lang="en-US" dirty="0" err="1" smtClean="0"/>
              <a:t>nop</a:t>
            </a:r>
            <a:endParaRPr lang="en-US" dirty="0" smtClean="0"/>
          </a:p>
          <a:p>
            <a:r>
              <a:rPr lang="en-US" dirty="0"/>
              <a:t>e</a:t>
            </a:r>
            <a:r>
              <a:rPr lang="en-US" dirty="0" smtClean="0"/>
              <a:t>.g., ADD r0, r1, r2 </a:t>
            </a:r>
          </a:p>
          <a:p>
            <a:pPr lvl="1"/>
            <a:r>
              <a:rPr lang="en-US" dirty="0" smtClean="0"/>
              <a:t>= </a:t>
            </a:r>
            <a:r>
              <a:rPr lang="en-US" dirty="0" smtClean="0">
                <a:solidFill>
                  <a:srgbClr val="FF0000"/>
                </a:solidFill>
              </a:rPr>
              <a:t>ADDAL</a:t>
            </a:r>
            <a:r>
              <a:rPr lang="en-US" dirty="0" smtClean="0"/>
              <a:t> r0, r2, r2 </a:t>
            </a:r>
          </a:p>
          <a:p>
            <a:pPr lvl="1"/>
            <a:r>
              <a:rPr lang="en-US" dirty="0" smtClean="0"/>
              <a:t>Always execute, no need to check CPSR</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59</a:t>
            </a:fld>
            <a:endParaRPr lang="en-US"/>
          </a:p>
        </p:txBody>
      </p:sp>
    </p:spTree>
    <p:extLst>
      <p:ext uri="{BB962C8B-B14F-4D97-AF65-F5344CB8AC3E}">
        <p14:creationId xmlns:p14="http://schemas.microsoft.com/office/powerpoint/2010/main" val="18908610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662263" cy="369332"/>
          </a:xfrm>
          <a:prstGeom prst="rect">
            <a:avLst/>
          </a:prstGeom>
          <a:solidFill>
            <a:schemeClr val="tx1"/>
          </a:solidFill>
        </p:spPr>
        <p:txBody>
          <a:bodyPr wrap="square" rtlCol="0">
            <a:spAutoFit/>
          </a:bodyPr>
          <a:lstStyle/>
          <a:p>
            <a:pPr algn="ctr"/>
            <a:r>
              <a:rPr lang="en-US" sz="1800" dirty="0" smtClean="0">
                <a:solidFill>
                  <a:srgbClr val="FFC000"/>
                </a:solidFill>
              </a:rPr>
              <a:t>Stage 1: Instruction Fetch</a:t>
            </a:r>
            <a:endParaRPr lang="en-US" sz="1800" dirty="0">
              <a:solidFill>
                <a:srgbClr val="FFC000"/>
              </a:solidFill>
            </a:endParaRPr>
          </a:p>
        </p:txBody>
      </p:sp>
      <p:sp>
        <p:nvSpPr>
          <p:cNvPr id="18" name="Content Placeholder 8"/>
          <p:cNvSpPr txBox="1">
            <a:spLocks/>
          </p:cNvSpPr>
          <p:nvPr/>
        </p:nvSpPr>
        <p:spPr>
          <a:xfrm>
            <a:off x="7079456" y="1143000"/>
            <a:ext cx="1835944" cy="4625609"/>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11480" lvl="1" indent="0">
              <a:buNone/>
            </a:pPr>
            <a:r>
              <a:rPr lang="en-US" sz="1600" dirty="0" smtClean="0"/>
              <a:t>Address = PC,</a:t>
            </a:r>
          </a:p>
          <a:p>
            <a:pPr marL="411480" lvl="1" indent="0">
              <a:buNone/>
            </a:pPr>
            <a:r>
              <a:rPr lang="en-US" sz="1600" dirty="0" smtClean="0"/>
              <a:t>PC = PC+4</a:t>
            </a:r>
          </a:p>
          <a:p>
            <a:pPr marL="118872" indent="0">
              <a:buNone/>
            </a:pPr>
            <a:r>
              <a:rPr lang="en-US" sz="2000" dirty="0" err="1" smtClean="0">
                <a:solidFill>
                  <a:srgbClr val="3366FF"/>
                </a:solidFill>
              </a:rPr>
              <a:t>MA_select</a:t>
            </a:r>
            <a:r>
              <a:rPr lang="en-US" sz="2000" dirty="0" smtClean="0">
                <a:solidFill>
                  <a:srgbClr val="3366FF"/>
                </a:solidFill>
              </a:rPr>
              <a:t> = 1</a:t>
            </a:r>
          </a:p>
          <a:p>
            <a:pPr marL="118872" indent="0">
              <a:buNone/>
            </a:pPr>
            <a:r>
              <a:rPr lang="en-US" sz="2000" dirty="0" err="1" smtClean="0">
                <a:solidFill>
                  <a:srgbClr val="3366FF"/>
                </a:solidFill>
              </a:rPr>
              <a:t>MEM_read</a:t>
            </a:r>
            <a:endParaRPr lang="en-US" sz="2000" dirty="0" smtClean="0">
              <a:solidFill>
                <a:srgbClr val="3366FF"/>
              </a:solidFill>
            </a:endParaRPr>
          </a:p>
          <a:p>
            <a:pPr marL="118872" indent="0">
              <a:buNone/>
            </a:pPr>
            <a:r>
              <a:rPr lang="en-US" sz="2000" dirty="0" err="1" smtClean="0">
                <a:solidFill>
                  <a:srgbClr val="3366FF"/>
                </a:solidFill>
              </a:rPr>
              <a:t>INC_select</a:t>
            </a:r>
            <a:r>
              <a:rPr lang="en-US" sz="2000" dirty="0" smtClean="0">
                <a:solidFill>
                  <a:srgbClr val="3366FF"/>
                </a:solidFill>
              </a:rPr>
              <a:t> =0</a:t>
            </a:r>
          </a:p>
          <a:p>
            <a:pPr marL="118872" indent="0">
              <a:buNone/>
            </a:pPr>
            <a:r>
              <a:rPr lang="en-US" sz="2000" dirty="0" err="1" smtClean="0">
                <a:solidFill>
                  <a:srgbClr val="3366FF"/>
                </a:solidFill>
              </a:rPr>
              <a:t>PC_select</a:t>
            </a:r>
            <a:r>
              <a:rPr lang="en-US" sz="2000" dirty="0" smtClean="0">
                <a:solidFill>
                  <a:srgbClr val="3366FF"/>
                </a:solidFill>
              </a:rPr>
              <a:t> = 1</a:t>
            </a:r>
          </a:p>
          <a:p>
            <a:pPr marL="118872" indent="0">
              <a:buNone/>
            </a:pPr>
            <a:r>
              <a:rPr lang="en-US" sz="2000" dirty="0" err="1" smtClean="0">
                <a:solidFill>
                  <a:srgbClr val="3366FF"/>
                </a:solidFill>
              </a:rPr>
              <a:t>PC_enable</a:t>
            </a:r>
            <a:endParaRPr lang="en-US" sz="2000" dirty="0" smtClean="0">
              <a:solidFill>
                <a:srgbClr val="3366FF"/>
              </a:solidFill>
            </a:endParaRPr>
          </a:p>
          <a:p>
            <a:pPr marL="411480" lvl="1" indent="0">
              <a:buNone/>
            </a:pPr>
            <a:r>
              <a:rPr lang="en-US" sz="1600" dirty="0" smtClean="0">
                <a:solidFill>
                  <a:srgbClr val="000000"/>
                </a:solidFill>
              </a:rPr>
              <a:t>if(MFC=1) IR = </a:t>
            </a:r>
            <a:r>
              <a:rPr lang="en-US" sz="1600" dirty="0" err="1" smtClean="0">
                <a:solidFill>
                  <a:srgbClr val="000000"/>
                </a:solidFill>
              </a:rPr>
              <a:t>MemData</a:t>
            </a:r>
            <a:endParaRPr lang="en-US" sz="1600" dirty="0" smtClean="0">
              <a:solidFill>
                <a:srgbClr val="000000"/>
              </a:solidFill>
            </a:endParaRPr>
          </a:p>
          <a:p>
            <a:pPr marL="118872" indent="0">
              <a:buNone/>
            </a:pPr>
            <a:r>
              <a:rPr lang="en-US" sz="2000" dirty="0" smtClean="0">
                <a:solidFill>
                  <a:srgbClr val="3366FF"/>
                </a:solidFill>
              </a:rPr>
              <a:t>if(MFC) </a:t>
            </a:r>
            <a:r>
              <a:rPr lang="en-US" sz="2000" dirty="0" err="1" smtClean="0">
                <a:solidFill>
                  <a:srgbClr val="3366FF"/>
                </a:solidFill>
              </a:rPr>
              <a:t>IR_enable</a:t>
            </a:r>
            <a:r>
              <a:rPr lang="en-US" sz="2000" dirty="0" smtClean="0">
                <a:solidFill>
                  <a:srgbClr val="3366FF"/>
                </a:solidFill>
              </a:rPr>
              <a:t> = 1</a:t>
            </a:r>
          </a:p>
          <a:p>
            <a:pPr marL="118872" indent="0">
              <a:buNone/>
            </a:pPr>
            <a:endParaRPr lang="en-US" sz="2000" dirty="0"/>
          </a:p>
        </p:txBody>
      </p:sp>
      <p:sp>
        <p:nvSpPr>
          <p:cNvPr id="3" name="Oval 2"/>
          <p:cNvSpPr/>
          <p:nvPr/>
        </p:nvSpPr>
        <p:spPr>
          <a:xfrm>
            <a:off x="5791200" y="3886200"/>
            <a:ext cx="609600" cy="5334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9" name="Oval 18"/>
          <p:cNvSpPr/>
          <p:nvPr/>
        </p:nvSpPr>
        <p:spPr>
          <a:xfrm>
            <a:off x="5410200" y="4533900"/>
            <a:ext cx="609600" cy="2667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0" name="Oval 19"/>
          <p:cNvSpPr/>
          <p:nvPr/>
        </p:nvSpPr>
        <p:spPr>
          <a:xfrm>
            <a:off x="5257800" y="1163989"/>
            <a:ext cx="609600" cy="5334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1" name="Oval 20"/>
          <p:cNvSpPr/>
          <p:nvPr/>
        </p:nvSpPr>
        <p:spPr>
          <a:xfrm>
            <a:off x="3733800" y="533399"/>
            <a:ext cx="762000" cy="341411"/>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2" name="Oval 21"/>
          <p:cNvSpPr/>
          <p:nvPr/>
        </p:nvSpPr>
        <p:spPr>
          <a:xfrm>
            <a:off x="3733800" y="953989"/>
            <a:ext cx="762000" cy="341411"/>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4" name="Oval 23"/>
          <p:cNvSpPr/>
          <p:nvPr/>
        </p:nvSpPr>
        <p:spPr>
          <a:xfrm>
            <a:off x="6234830" y="4458235"/>
            <a:ext cx="381000" cy="341411"/>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5" name="Oval 24"/>
          <p:cNvSpPr/>
          <p:nvPr/>
        </p:nvSpPr>
        <p:spPr>
          <a:xfrm>
            <a:off x="4419600" y="3352800"/>
            <a:ext cx="609600" cy="4322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3911806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4" grpId="0" animBg="1"/>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 Flags</a:t>
            </a:r>
            <a:endParaRPr lang="en-US" dirty="0"/>
          </a:p>
        </p:txBody>
      </p:sp>
      <p:sp>
        <p:nvSpPr>
          <p:cNvPr id="4" name="Content Placeholder 3"/>
          <p:cNvSpPr>
            <a:spLocks noGrp="1"/>
          </p:cNvSpPr>
          <p:nvPr>
            <p:ph idx="1"/>
          </p:nvPr>
        </p:nvSpPr>
        <p:spPr/>
        <p:txBody>
          <a:bodyPr>
            <a:normAutofit/>
          </a:bodyPr>
          <a:lstStyle/>
          <a:p>
            <a:r>
              <a:rPr lang="en-US" dirty="0" smtClean="0"/>
              <a:t>How is CPSR set?</a:t>
            </a:r>
          </a:p>
          <a:p>
            <a:pPr lvl="1"/>
            <a:r>
              <a:rPr lang="en-US" dirty="0" smtClean="0"/>
              <a:t>S field</a:t>
            </a:r>
          </a:p>
          <a:p>
            <a:pPr lvl="1"/>
            <a:r>
              <a:rPr lang="en-US" dirty="0" smtClean="0"/>
              <a:t>Compare instructions</a:t>
            </a:r>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60</a:t>
            </a:fld>
            <a:endParaRPr lang="en-US"/>
          </a:p>
        </p:txBody>
      </p:sp>
    </p:spTree>
    <p:extLst>
      <p:ext uri="{BB962C8B-B14F-4D97-AF65-F5344CB8AC3E}">
        <p14:creationId xmlns:p14="http://schemas.microsoft.com/office/powerpoint/2010/main" val="271141327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Condition Flags (S Field)</a:t>
            </a:r>
            <a:endParaRPr lang="en-US" dirty="0"/>
          </a:p>
        </p:txBody>
      </p:sp>
      <p:sp>
        <p:nvSpPr>
          <p:cNvPr id="4" name="Content Placeholder 3"/>
          <p:cNvSpPr>
            <a:spLocks noGrp="1"/>
          </p:cNvSpPr>
          <p:nvPr>
            <p:ph idx="1"/>
          </p:nvPr>
        </p:nvSpPr>
        <p:spPr/>
        <p:txBody>
          <a:bodyPr>
            <a:normAutofit fontScale="92500" lnSpcReduction="20000"/>
          </a:bodyPr>
          <a:lstStyle/>
          <a:p>
            <a:r>
              <a:rPr lang="en-US" sz="3100" dirty="0" smtClean="0"/>
              <a:t>By </a:t>
            </a:r>
            <a:r>
              <a:rPr lang="en-US" sz="3100" dirty="0"/>
              <a:t>default, data processing operations </a:t>
            </a:r>
            <a:r>
              <a:rPr lang="en-US" sz="3100" dirty="0">
                <a:solidFill>
                  <a:srgbClr val="FF0000"/>
                </a:solidFill>
              </a:rPr>
              <a:t>do not affect the condition </a:t>
            </a:r>
            <a:r>
              <a:rPr lang="en-US" sz="3100" dirty="0" smtClean="0">
                <a:solidFill>
                  <a:srgbClr val="FF0000"/>
                </a:solidFill>
              </a:rPr>
              <a:t>flags</a:t>
            </a:r>
            <a:r>
              <a:rPr lang="en-US" sz="3100" dirty="0" smtClean="0"/>
              <a:t> (apart </a:t>
            </a:r>
            <a:r>
              <a:rPr lang="en-US" sz="3100" dirty="0"/>
              <a:t>from the comparisons where this is the only effect</a:t>
            </a:r>
            <a:r>
              <a:rPr lang="en-US" sz="3100" dirty="0" smtClean="0"/>
              <a:t>)</a:t>
            </a:r>
          </a:p>
          <a:p>
            <a:pPr lvl="1"/>
            <a:r>
              <a:rPr lang="en-US" sz="2700" dirty="0" smtClean="0"/>
              <a:t>E.g., ADD </a:t>
            </a:r>
            <a:r>
              <a:rPr lang="en-US" sz="2700" dirty="0" err="1" smtClean="0"/>
              <a:t>ro</a:t>
            </a:r>
            <a:r>
              <a:rPr lang="en-US" sz="2700" dirty="0" smtClean="0"/>
              <a:t>, r1, r2</a:t>
            </a:r>
          </a:p>
          <a:p>
            <a:pPr lvl="1"/>
            <a:r>
              <a:rPr lang="en-US" sz="2700" dirty="0" smtClean="0"/>
              <a:t>Does </a:t>
            </a:r>
            <a:r>
              <a:rPr lang="en-US" sz="2700" dirty="0" smtClean="0">
                <a:solidFill>
                  <a:srgbClr val="FF0000"/>
                </a:solidFill>
              </a:rPr>
              <a:t>NOT</a:t>
            </a:r>
            <a:r>
              <a:rPr lang="en-US" sz="2700" dirty="0" smtClean="0"/>
              <a:t> affect CPSR (condition signals are still generated by ALU but to no effect)</a:t>
            </a:r>
            <a:endParaRPr lang="en-US" sz="2700" dirty="0"/>
          </a:p>
          <a:p>
            <a:r>
              <a:rPr lang="en-US" sz="3100" dirty="0" smtClean="0"/>
              <a:t>To </a:t>
            </a:r>
            <a:r>
              <a:rPr lang="en-US" sz="3100" dirty="0"/>
              <a:t>cause </a:t>
            </a:r>
            <a:r>
              <a:rPr lang="en-US" sz="3100" dirty="0" smtClean="0"/>
              <a:t>the condition </a:t>
            </a:r>
            <a:r>
              <a:rPr lang="en-US" sz="3100" dirty="0"/>
              <a:t>flags to be updated, the S bit of the instruction needs to be </a:t>
            </a:r>
            <a:r>
              <a:rPr lang="en-US" sz="3100" dirty="0" smtClean="0"/>
              <a:t>set by </a:t>
            </a:r>
            <a:r>
              <a:rPr lang="en-US" sz="3100" dirty="0" err="1"/>
              <a:t>postfixing</a:t>
            </a:r>
            <a:r>
              <a:rPr lang="en-US" sz="3100" dirty="0"/>
              <a:t> the instruction (and any condition code) with an “S”.</a:t>
            </a:r>
          </a:p>
          <a:p>
            <a:pPr lvl="1"/>
            <a:r>
              <a:rPr lang="en-US" sz="2700" dirty="0" smtClean="0"/>
              <a:t>e.g.</a:t>
            </a:r>
            <a:r>
              <a:rPr lang="en-US" sz="2700" dirty="0"/>
              <a:t>, ADD</a:t>
            </a:r>
            <a:r>
              <a:rPr lang="en-US" sz="2700" dirty="0">
                <a:solidFill>
                  <a:srgbClr val="FF0000"/>
                </a:solidFill>
              </a:rPr>
              <a:t>S</a:t>
            </a:r>
            <a:r>
              <a:rPr lang="en-US" sz="2700" dirty="0"/>
              <a:t> r0,r1,r2 </a:t>
            </a:r>
            <a:endParaRPr lang="en-US" sz="2700" dirty="0" smtClean="0"/>
          </a:p>
          <a:p>
            <a:pPr lvl="1"/>
            <a:r>
              <a:rPr lang="en-US" sz="2700" dirty="0" smtClean="0"/>
              <a:t>Perform r0 </a:t>
            </a:r>
            <a:r>
              <a:rPr lang="en-US" sz="2700" dirty="0"/>
              <a:t>= r1 + </a:t>
            </a:r>
            <a:r>
              <a:rPr lang="en-US" sz="2700" dirty="0" smtClean="0"/>
              <a:t>r2 </a:t>
            </a:r>
            <a:r>
              <a:rPr lang="en-US" sz="2700" dirty="0" smtClean="0">
                <a:solidFill>
                  <a:srgbClr val="FF0000"/>
                </a:solidFill>
              </a:rPr>
              <a:t>and</a:t>
            </a:r>
            <a:r>
              <a:rPr lang="en-US" sz="2700" dirty="0" smtClean="0"/>
              <a:t> set flags based on the result</a:t>
            </a:r>
            <a:endParaRPr lang="en-US" sz="3100" dirty="0"/>
          </a:p>
        </p:txBody>
      </p:sp>
      <p:sp>
        <p:nvSpPr>
          <p:cNvPr id="2" name="Slide Number Placeholder 1"/>
          <p:cNvSpPr>
            <a:spLocks noGrp="1"/>
          </p:cNvSpPr>
          <p:nvPr>
            <p:ph type="sldNum" sz="quarter" idx="12"/>
          </p:nvPr>
        </p:nvSpPr>
        <p:spPr/>
        <p:txBody>
          <a:bodyPr/>
          <a:lstStyle/>
          <a:p>
            <a:pPr>
              <a:defRPr/>
            </a:pPr>
            <a:fld id="{3B57CC44-C092-41E8-A092-604E81FF02E7}" type="slidenum">
              <a:rPr lang="en-US" smtClean="0"/>
              <a:pPr>
                <a:defRPr/>
              </a:pPr>
              <a:t>61</a:t>
            </a:fld>
            <a:endParaRPr lang="en-US"/>
          </a:p>
        </p:txBody>
      </p:sp>
    </p:spTree>
    <p:extLst>
      <p:ext uri="{BB962C8B-B14F-4D97-AF65-F5344CB8AC3E}">
        <p14:creationId xmlns:p14="http://schemas.microsoft.com/office/powerpoint/2010/main" val="249048503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 Flags (Compare)</a:t>
            </a:r>
            <a:endParaRPr lang="en-US" dirty="0"/>
          </a:p>
        </p:txBody>
      </p:sp>
      <p:sp>
        <p:nvSpPr>
          <p:cNvPr id="3" name="Content Placeholder 2"/>
          <p:cNvSpPr>
            <a:spLocks noGrp="1"/>
          </p:cNvSpPr>
          <p:nvPr>
            <p:ph idx="1"/>
          </p:nvPr>
        </p:nvSpPr>
        <p:spPr/>
        <p:txBody>
          <a:bodyPr>
            <a:normAutofit fontScale="92500" lnSpcReduction="20000"/>
          </a:bodyPr>
          <a:lstStyle/>
          <a:p>
            <a:r>
              <a:rPr lang="en-US" sz="2700" dirty="0"/>
              <a:t>The only effect of the comparisons is to</a:t>
            </a:r>
          </a:p>
          <a:p>
            <a:pPr lvl="1"/>
            <a:r>
              <a:rPr lang="en-US" sz="2300" dirty="0" smtClean="0">
                <a:solidFill>
                  <a:srgbClr val="FF0000"/>
                </a:solidFill>
              </a:rPr>
              <a:t>UPDATE </a:t>
            </a:r>
            <a:r>
              <a:rPr lang="en-US" sz="2300" dirty="0">
                <a:solidFill>
                  <a:srgbClr val="FF0000"/>
                </a:solidFill>
              </a:rPr>
              <a:t>THE CONDITION </a:t>
            </a:r>
            <a:r>
              <a:rPr lang="en-US" sz="2300" dirty="0" smtClean="0">
                <a:solidFill>
                  <a:srgbClr val="FF0000"/>
                </a:solidFill>
              </a:rPr>
              <a:t>FLAGS</a:t>
            </a:r>
          </a:p>
          <a:p>
            <a:pPr lvl="1"/>
            <a:r>
              <a:rPr lang="en-US" sz="2300" dirty="0" smtClean="0"/>
              <a:t>No </a:t>
            </a:r>
            <a:r>
              <a:rPr lang="en-US" sz="2300" dirty="0"/>
              <a:t>need to set S bit.</a:t>
            </a:r>
          </a:p>
          <a:p>
            <a:r>
              <a:rPr lang="en-US" sz="2700" dirty="0" smtClean="0"/>
              <a:t>Operations in ARM:</a:t>
            </a:r>
            <a:endParaRPr lang="en-US" sz="2700" dirty="0"/>
          </a:p>
          <a:p>
            <a:pPr lvl="1"/>
            <a:r>
              <a:rPr lang="en-US" sz="2300" dirty="0" smtClean="0">
                <a:solidFill>
                  <a:srgbClr val="FF0000"/>
                </a:solidFill>
              </a:rPr>
              <a:t>CMP </a:t>
            </a:r>
            <a:r>
              <a:rPr lang="en-US" sz="2300" dirty="0">
                <a:solidFill>
                  <a:srgbClr val="FF0000"/>
                </a:solidFill>
              </a:rPr>
              <a:t>operand1 - operand2, but result not written</a:t>
            </a:r>
          </a:p>
          <a:p>
            <a:pPr lvl="1"/>
            <a:r>
              <a:rPr lang="en-US" sz="2300" dirty="0" smtClean="0"/>
              <a:t>CMN </a:t>
            </a:r>
            <a:r>
              <a:rPr lang="en-US" sz="2300" dirty="0"/>
              <a:t>operand1 + operand2, but result not written</a:t>
            </a:r>
          </a:p>
          <a:p>
            <a:pPr lvl="1"/>
            <a:r>
              <a:rPr lang="en-US" sz="2300" dirty="0" smtClean="0"/>
              <a:t>TST </a:t>
            </a:r>
            <a:r>
              <a:rPr lang="en-US" sz="2300" dirty="0"/>
              <a:t>operand1 AND operand2, but result not written</a:t>
            </a:r>
          </a:p>
          <a:p>
            <a:pPr lvl="1"/>
            <a:r>
              <a:rPr lang="en-US" sz="2300" dirty="0" smtClean="0"/>
              <a:t>TEQ </a:t>
            </a:r>
            <a:r>
              <a:rPr lang="en-US" sz="2300" dirty="0"/>
              <a:t>operand1 EOR operand2, but result not written</a:t>
            </a:r>
          </a:p>
          <a:p>
            <a:r>
              <a:rPr lang="en-US" sz="2700" dirty="0" smtClean="0"/>
              <a:t>Syntax</a:t>
            </a:r>
            <a:r>
              <a:rPr lang="en-US" sz="2700" dirty="0"/>
              <a:t>:</a:t>
            </a:r>
          </a:p>
          <a:p>
            <a:pPr lvl="1"/>
            <a:r>
              <a:rPr lang="en-US" sz="2300" dirty="0" smtClean="0"/>
              <a:t>&lt;</a:t>
            </a:r>
            <a:r>
              <a:rPr lang="en-US" sz="2300" dirty="0"/>
              <a:t>Operation&gt;{&lt;</a:t>
            </a:r>
            <a:r>
              <a:rPr lang="en-US" sz="2300" dirty="0" err="1"/>
              <a:t>cond</a:t>
            </a:r>
            <a:r>
              <a:rPr lang="en-US" sz="2300" dirty="0"/>
              <a:t>&gt;} </a:t>
            </a:r>
            <a:r>
              <a:rPr lang="en-US" sz="2300" dirty="0" err="1"/>
              <a:t>Rn</a:t>
            </a:r>
            <a:r>
              <a:rPr lang="en-US" sz="2300" dirty="0"/>
              <a:t>, Operand2</a:t>
            </a:r>
          </a:p>
          <a:p>
            <a:r>
              <a:rPr lang="en-US" sz="2700" dirty="0" smtClean="0"/>
              <a:t>Examples</a:t>
            </a:r>
            <a:r>
              <a:rPr lang="en-US" sz="2700" dirty="0"/>
              <a:t>:</a:t>
            </a:r>
          </a:p>
          <a:p>
            <a:pPr lvl="1"/>
            <a:r>
              <a:rPr lang="en-US" sz="2300" dirty="0" smtClean="0"/>
              <a:t>CMP </a:t>
            </a:r>
            <a:r>
              <a:rPr lang="en-US" sz="2300" dirty="0"/>
              <a:t>r0, r1</a:t>
            </a:r>
          </a:p>
          <a:p>
            <a:pPr lvl="1"/>
            <a:r>
              <a:rPr lang="en-US" sz="2300" dirty="0" smtClean="0"/>
              <a:t>TSTEQ </a:t>
            </a:r>
            <a:r>
              <a:rPr lang="en-US" sz="2300" dirty="0"/>
              <a:t>r2, #5</a:t>
            </a:r>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62</a:t>
            </a:fld>
            <a:endParaRPr lang="en-US"/>
          </a:p>
        </p:txBody>
      </p:sp>
    </p:spTree>
    <p:extLst>
      <p:ext uri="{BB962C8B-B14F-4D97-AF65-F5344CB8AC3E}">
        <p14:creationId xmlns:p14="http://schemas.microsoft.com/office/powerpoint/2010/main" val="34643096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ARM Instruction</a:t>
            </a:r>
            <a:endParaRPr lang="en-US" dirty="0"/>
          </a:p>
        </p:txBody>
      </p:sp>
      <p:sp>
        <p:nvSpPr>
          <p:cNvPr id="3" name="Content Placeholder 2"/>
          <p:cNvSpPr>
            <a:spLocks noGrp="1"/>
          </p:cNvSpPr>
          <p:nvPr>
            <p:ph idx="1"/>
          </p:nvPr>
        </p:nvSpPr>
        <p:spPr/>
        <p:txBody>
          <a:bodyPr/>
          <a:lstStyle/>
          <a:p>
            <a:r>
              <a:rPr lang="en-US" dirty="0"/>
              <a:t>&lt;Operation&gt;{&lt;</a:t>
            </a:r>
            <a:r>
              <a:rPr lang="en-US" dirty="0" err="1"/>
              <a:t>cond</a:t>
            </a:r>
            <a:r>
              <a:rPr lang="en-US" dirty="0"/>
              <a:t>&gt;}{S} Rd, </a:t>
            </a:r>
            <a:r>
              <a:rPr lang="en-US" dirty="0" err="1"/>
              <a:t>Rn</a:t>
            </a:r>
            <a:r>
              <a:rPr lang="en-US" dirty="0"/>
              <a:t>, </a:t>
            </a:r>
            <a:r>
              <a:rPr lang="en-US" dirty="0" smtClean="0"/>
              <a:t>Operand2</a:t>
            </a:r>
          </a:p>
          <a:p>
            <a:pPr lvl="1"/>
            <a:r>
              <a:rPr lang="en-US" dirty="0" smtClean="0"/>
              <a:t>Lack of &lt;</a:t>
            </a:r>
            <a:r>
              <a:rPr lang="en-US" dirty="0" err="1" smtClean="0"/>
              <a:t>cond</a:t>
            </a:r>
            <a:r>
              <a:rPr lang="en-US" dirty="0" smtClean="0"/>
              <a:t>&gt; </a:t>
            </a:r>
            <a:r>
              <a:rPr lang="en-US" dirty="0" smtClean="0">
                <a:sym typeface="Wingdings"/>
              </a:rPr>
              <a:t> AL</a:t>
            </a:r>
          </a:p>
          <a:p>
            <a:pPr lvl="1"/>
            <a:r>
              <a:rPr lang="en-US" dirty="0" smtClean="0">
                <a:sym typeface="Wingdings"/>
              </a:rPr>
              <a:t>Lack of S  S=0</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63</a:t>
            </a:fld>
            <a:endParaRPr lang="en-US"/>
          </a:p>
        </p:txBody>
      </p:sp>
    </p:spTree>
    <p:extLst>
      <p:ext uri="{BB962C8B-B14F-4D97-AF65-F5344CB8AC3E}">
        <p14:creationId xmlns:p14="http://schemas.microsoft.com/office/powerpoint/2010/main" val="65319244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MOVS </a:t>
            </a:r>
            <a:r>
              <a:rPr lang="en-US" dirty="0" err="1" smtClean="0"/>
              <a:t>ro</a:t>
            </a:r>
            <a:r>
              <a:rPr lang="en-US" dirty="0" smtClean="0"/>
              <a:t>, r1</a:t>
            </a:r>
          </a:p>
          <a:p>
            <a:r>
              <a:rPr lang="en-US" dirty="0" smtClean="0"/>
              <a:t>MOVEQS r0, r2</a:t>
            </a:r>
          </a:p>
          <a:p>
            <a:r>
              <a:rPr lang="en-US" dirty="0" smtClean="0"/>
              <a:t>MOVEQ r0, r3</a:t>
            </a:r>
          </a:p>
          <a:p>
            <a:endParaRPr lang="en-US" dirty="0"/>
          </a:p>
          <a:p>
            <a:r>
              <a:rPr lang="en-US" dirty="0" smtClean="0"/>
              <a:t>1</a:t>
            </a:r>
            <a:r>
              <a:rPr lang="en-US" baseline="30000" dirty="0" smtClean="0"/>
              <a:t>st</a:t>
            </a:r>
            <a:r>
              <a:rPr lang="en-US" dirty="0" smtClean="0"/>
              <a:t> instruction</a:t>
            </a:r>
          </a:p>
          <a:p>
            <a:pPr lvl="1"/>
            <a:r>
              <a:rPr lang="en-US" dirty="0" smtClean="0"/>
              <a:t>Moves r1 to r0 unconditionally </a:t>
            </a:r>
          </a:p>
          <a:p>
            <a:pPr lvl="1"/>
            <a:r>
              <a:rPr lang="en-US" dirty="0"/>
              <a:t>S</a:t>
            </a:r>
            <a:r>
              <a:rPr lang="en-US" dirty="0" smtClean="0"/>
              <a:t>ets the condition flags</a:t>
            </a:r>
          </a:p>
          <a:p>
            <a:pPr lvl="1"/>
            <a:r>
              <a:rPr lang="en-US" dirty="0" smtClean="0"/>
              <a:t>Z flag is set if r1=0</a:t>
            </a:r>
          </a:p>
          <a:p>
            <a:r>
              <a:rPr lang="en-US" dirty="0" smtClean="0"/>
              <a:t>2</a:t>
            </a:r>
            <a:r>
              <a:rPr lang="en-US" baseline="30000" dirty="0" smtClean="0"/>
              <a:t>nd</a:t>
            </a:r>
            <a:r>
              <a:rPr lang="en-US" dirty="0" smtClean="0"/>
              <a:t> instruction</a:t>
            </a:r>
          </a:p>
          <a:p>
            <a:pPr lvl="1"/>
            <a:r>
              <a:rPr lang="en-US" dirty="0" smtClean="0"/>
              <a:t>Executed only if Z=1 (r1=0)</a:t>
            </a:r>
          </a:p>
          <a:p>
            <a:pPr lvl="1"/>
            <a:r>
              <a:rPr lang="en-US" dirty="0" smtClean="0"/>
              <a:t>Moves r2 to r0</a:t>
            </a:r>
          </a:p>
          <a:p>
            <a:pPr lvl="1"/>
            <a:r>
              <a:rPr lang="en-US" dirty="0" smtClean="0"/>
              <a:t>Sets the condition flags</a:t>
            </a:r>
          </a:p>
          <a:p>
            <a:pPr lvl="1"/>
            <a:r>
              <a:rPr lang="en-US" dirty="0" smtClean="0"/>
              <a:t>Z flag is set if r2=0</a:t>
            </a:r>
          </a:p>
          <a:p>
            <a:r>
              <a:rPr lang="en-US" dirty="0" smtClean="0"/>
              <a:t>3</a:t>
            </a:r>
            <a:r>
              <a:rPr lang="en-US" baseline="30000" dirty="0" smtClean="0"/>
              <a:t>rd</a:t>
            </a:r>
            <a:r>
              <a:rPr lang="en-US" dirty="0" smtClean="0"/>
              <a:t> instruction</a:t>
            </a:r>
          </a:p>
          <a:p>
            <a:pPr lvl="1"/>
            <a:r>
              <a:rPr lang="en-US" dirty="0" smtClean="0"/>
              <a:t>Executed only if Z=1 (r2=0)</a:t>
            </a:r>
          </a:p>
          <a:p>
            <a:pPr lvl="1"/>
            <a:r>
              <a:rPr lang="en-US" dirty="0" smtClean="0"/>
              <a:t>Moves r3 to r0</a:t>
            </a:r>
          </a:p>
          <a:p>
            <a:pPr lvl="1"/>
            <a:r>
              <a:rPr lang="en-US" dirty="0" smtClean="0"/>
              <a:t>Condition flags are </a:t>
            </a:r>
            <a:r>
              <a:rPr lang="en-US" dirty="0" smtClean="0">
                <a:solidFill>
                  <a:srgbClr val="FF0000"/>
                </a:solidFill>
              </a:rPr>
              <a:t>not</a:t>
            </a:r>
            <a:r>
              <a:rPr lang="en-US" dirty="0" smtClean="0"/>
              <a:t> set</a:t>
            </a:r>
          </a:p>
          <a:p>
            <a:r>
              <a:rPr lang="en-US" dirty="0" smtClean="0"/>
              <a:t>3</a:t>
            </a:r>
            <a:r>
              <a:rPr lang="en-US" baseline="30000" dirty="0" smtClean="0"/>
              <a:t>rd</a:t>
            </a:r>
            <a:r>
              <a:rPr lang="en-US" dirty="0" smtClean="0"/>
              <a:t> instruction is executed only if r1=0 </a:t>
            </a:r>
            <a:r>
              <a:rPr lang="en-US" dirty="0" smtClean="0">
                <a:solidFill>
                  <a:srgbClr val="FF0000"/>
                </a:solidFill>
              </a:rPr>
              <a:t>and</a:t>
            </a:r>
            <a:r>
              <a:rPr lang="en-US" dirty="0" smtClean="0"/>
              <a:t> r2=0</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64</a:t>
            </a:fld>
            <a:endParaRPr lang="en-US"/>
          </a:p>
        </p:txBody>
      </p:sp>
    </p:spTree>
    <p:extLst>
      <p:ext uri="{BB962C8B-B14F-4D97-AF65-F5344CB8AC3E}">
        <p14:creationId xmlns:p14="http://schemas.microsoft.com/office/powerpoint/2010/main" val="3322359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Covered main concepts of designing a basic processor in class.</a:t>
            </a:r>
          </a:p>
          <a:p>
            <a:r>
              <a:rPr lang="en-US" dirty="0" smtClean="0"/>
              <a:t>Some real features of modern processors not yet covered: </a:t>
            </a:r>
            <a:r>
              <a:rPr lang="en-US" dirty="0" smtClean="0">
                <a:solidFill>
                  <a:srgbClr val="FF0000"/>
                </a:solidFill>
              </a:rPr>
              <a:t>pipelining, floating point, memory hierarchy, multi-core processors </a:t>
            </a:r>
            <a:r>
              <a:rPr lang="en-US" dirty="0" smtClean="0"/>
              <a:t>(aka chip multiprocessors or CMPs).</a:t>
            </a:r>
          </a:p>
          <a:p>
            <a:r>
              <a:rPr lang="en-US" dirty="0" smtClean="0"/>
              <a:t>Some of these will be covered in the coming weeks. </a:t>
            </a:r>
            <a:endParaRPr lang="en-US" dirty="0"/>
          </a:p>
        </p:txBody>
      </p:sp>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65</a:t>
            </a:fld>
            <a:endParaRPr lang="en-US"/>
          </a:p>
        </p:txBody>
      </p:sp>
    </p:spTree>
    <p:extLst>
      <p:ext uri="{BB962C8B-B14F-4D97-AF65-F5344CB8AC3E}">
        <p14:creationId xmlns:p14="http://schemas.microsoft.com/office/powerpoint/2010/main" val="2909513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87F03E-4105-4E1D-B5F9-E249E5F2AD8D}" type="slidenum">
              <a:rPr lang="en-US" smtClean="0"/>
              <a:pPr/>
              <a:t>7</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0" y="948621"/>
            <a:ext cx="3505200" cy="5395238"/>
            <a:chOff x="1447800" y="-1702868"/>
            <a:chExt cx="6932112"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369332"/>
          </a:xfrm>
          <a:prstGeom prst="rect">
            <a:avLst/>
          </a:prstGeom>
          <a:solidFill>
            <a:schemeClr val="tx1"/>
          </a:solidFill>
        </p:spPr>
        <p:txBody>
          <a:bodyPr wrap="square" rtlCol="0">
            <a:spAutoFit/>
          </a:bodyPr>
          <a:lstStyle/>
          <a:p>
            <a:pPr algn="ctr"/>
            <a:r>
              <a:rPr lang="en-US" sz="1800" dirty="0" smtClean="0">
                <a:solidFill>
                  <a:srgbClr val="FFC000"/>
                </a:solidFill>
              </a:rPr>
              <a:t>Stage 2: Instruction Decode</a:t>
            </a:r>
            <a:endParaRPr lang="en-US" sz="1800" dirty="0">
              <a:solidFill>
                <a:srgbClr val="FFC000"/>
              </a:solidFill>
            </a:endParaRPr>
          </a:p>
        </p:txBody>
      </p:sp>
      <p:sp>
        <p:nvSpPr>
          <p:cNvPr id="18" name="Content Placeholder 8"/>
          <p:cNvSpPr txBox="1">
            <a:spLocks/>
          </p:cNvSpPr>
          <p:nvPr/>
        </p:nvSpPr>
        <p:spPr>
          <a:xfrm>
            <a:off x="7079456" y="1143000"/>
            <a:ext cx="1912144" cy="4625609"/>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800" dirty="0" smtClean="0"/>
              <a:t>Instruction in IR </a:t>
            </a:r>
            <a:r>
              <a:rPr lang="en-US" sz="1800" i="1" dirty="0" smtClean="0">
                <a:solidFill>
                  <a:srgbClr val="FF0000"/>
                </a:solidFill>
              </a:rPr>
              <a:t>decoded</a:t>
            </a:r>
            <a:r>
              <a:rPr lang="en-US" sz="1800" i="1" dirty="0" smtClean="0"/>
              <a:t> </a:t>
            </a:r>
            <a:r>
              <a:rPr lang="en-US" sz="1800" dirty="0" smtClean="0"/>
              <a:t>by the Control Unit logic (not shown)</a:t>
            </a:r>
          </a:p>
          <a:p>
            <a:pPr marL="118872" indent="0">
              <a:buNone/>
            </a:pPr>
            <a:endParaRPr lang="en-US" sz="1800" dirty="0" smtClean="0"/>
          </a:p>
          <a:p>
            <a:pPr marL="118872" indent="0">
              <a:buNone/>
            </a:pPr>
            <a:r>
              <a:rPr lang="en-US" sz="1800" dirty="0" smtClean="0"/>
              <a:t>Source-register fields in IR (IR</a:t>
            </a:r>
            <a:r>
              <a:rPr lang="en-US" sz="1800" baseline="-25000" dirty="0" smtClean="0"/>
              <a:t>31-27</a:t>
            </a:r>
            <a:r>
              <a:rPr lang="en-US" sz="1800" dirty="0" smtClean="0"/>
              <a:t> and IR</a:t>
            </a:r>
            <a:r>
              <a:rPr lang="en-US" sz="1800" baseline="-25000" dirty="0" smtClean="0"/>
              <a:t>26-22</a:t>
            </a:r>
            <a:r>
              <a:rPr lang="en-US" sz="1800" dirty="0" smtClean="0"/>
              <a:t>) determine </a:t>
            </a:r>
            <a:r>
              <a:rPr lang="en-US" sz="1800" i="1" dirty="0" smtClean="0">
                <a:solidFill>
                  <a:srgbClr val="FF0000"/>
                </a:solidFill>
              </a:rPr>
              <a:t>Address</a:t>
            </a:r>
            <a:r>
              <a:rPr lang="en-US" sz="1800" dirty="0" smtClean="0">
                <a:solidFill>
                  <a:srgbClr val="FF0000"/>
                </a:solidFill>
              </a:rPr>
              <a:t> </a:t>
            </a:r>
            <a:r>
              <a:rPr lang="en-US" sz="1800" i="1" dirty="0" smtClean="0">
                <a:solidFill>
                  <a:srgbClr val="FF0000"/>
                </a:solidFill>
              </a:rPr>
              <a:t> A</a:t>
            </a:r>
            <a:r>
              <a:rPr lang="en-US" sz="1800" dirty="0" smtClean="0"/>
              <a:t> and </a:t>
            </a:r>
            <a:r>
              <a:rPr lang="en-US" sz="1800" i="1" dirty="0" smtClean="0">
                <a:solidFill>
                  <a:srgbClr val="FF0000"/>
                </a:solidFill>
              </a:rPr>
              <a:t>Address B</a:t>
            </a:r>
            <a:r>
              <a:rPr lang="en-US" sz="1800" i="1" dirty="0" smtClean="0"/>
              <a:t> </a:t>
            </a:r>
            <a:r>
              <a:rPr lang="en-US" sz="1800" dirty="0" smtClean="0"/>
              <a:t>of Register File.</a:t>
            </a:r>
          </a:p>
          <a:p>
            <a:pPr marL="118872" indent="0">
              <a:buNone/>
            </a:pPr>
            <a:endParaRPr lang="en-US" sz="1800" dirty="0"/>
          </a:p>
        </p:txBody>
      </p:sp>
      <p:sp>
        <p:nvSpPr>
          <p:cNvPr id="19" name="Oval 18"/>
          <p:cNvSpPr/>
          <p:nvPr/>
        </p:nvSpPr>
        <p:spPr>
          <a:xfrm>
            <a:off x="0" y="1316683"/>
            <a:ext cx="990600" cy="341411"/>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0" name="Oval 19"/>
          <p:cNvSpPr/>
          <p:nvPr/>
        </p:nvSpPr>
        <p:spPr>
          <a:xfrm>
            <a:off x="0" y="1639789"/>
            <a:ext cx="990600" cy="341411"/>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1" name="Oval 20"/>
          <p:cNvSpPr/>
          <p:nvPr/>
        </p:nvSpPr>
        <p:spPr>
          <a:xfrm>
            <a:off x="2057400" y="861338"/>
            <a:ext cx="708523" cy="4553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pic>
        <p:nvPicPr>
          <p:cNvPr id="22"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2663"/>
          <a:stretch/>
        </p:blipFill>
        <p:spPr bwMode="auto">
          <a:xfrm>
            <a:off x="1815306" y="6112085"/>
            <a:ext cx="3594894" cy="7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057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8</a:t>
            </a:fld>
            <a:endParaRPr lang="en-US" dirty="0"/>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2663"/>
          <a:stretch/>
        </p:blipFill>
        <p:spPr bwMode="auto">
          <a:xfrm>
            <a:off x="3657600" y="6150585"/>
            <a:ext cx="3594894" cy="7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565375"/>
            <a:ext cx="3505200" cy="6140225"/>
          </a:xfrm>
          <a:prstGeom prst="rect">
            <a:avLst/>
          </a:prstGeom>
          <a:ln w="28575" cmpd="sng">
            <a:solidFill>
              <a:srgbClr val="00B0F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9" name="TextBox 18"/>
          <p:cNvSpPr txBox="1"/>
          <p:nvPr/>
        </p:nvSpPr>
        <p:spPr>
          <a:xfrm>
            <a:off x="233337" y="119843"/>
            <a:ext cx="2890863" cy="369332"/>
          </a:xfrm>
          <a:prstGeom prst="rect">
            <a:avLst/>
          </a:prstGeom>
          <a:solidFill>
            <a:schemeClr val="tx1"/>
          </a:solidFill>
        </p:spPr>
        <p:txBody>
          <a:bodyPr wrap="square" rtlCol="0">
            <a:spAutoFit/>
          </a:bodyPr>
          <a:lstStyle/>
          <a:p>
            <a:pPr algn="ctr"/>
            <a:r>
              <a:rPr lang="en-US" sz="1800" dirty="0" smtClean="0">
                <a:solidFill>
                  <a:srgbClr val="FFC000"/>
                </a:solidFill>
              </a:rPr>
              <a:t>Stages 2-5: R-Type</a:t>
            </a:r>
            <a:endParaRPr lang="en-US" sz="1800" dirty="0">
              <a:solidFill>
                <a:srgbClr val="FFC000"/>
              </a:solidFill>
            </a:endParaRPr>
          </a:p>
        </p:txBody>
      </p:sp>
      <p:sp>
        <p:nvSpPr>
          <p:cNvPr id="20" name="Content Placeholder 8"/>
          <p:cNvSpPr txBox="1">
            <a:spLocks/>
          </p:cNvSpPr>
          <p:nvPr/>
        </p:nvSpPr>
        <p:spPr>
          <a:xfrm>
            <a:off x="6999288" y="457200"/>
            <a:ext cx="2220912" cy="5311409"/>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800" dirty="0" smtClean="0"/>
              <a:t>Stage 2:</a:t>
            </a:r>
          </a:p>
          <a:p>
            <a:pPr marL="411480" lvl="1" indent="0">
              <a:buNone/>
            </a:pPr>
            <a:r>
              <a:rPr lang="en-US" sz="1400" dirty="0" smtClean="0"/>
              <a:t>RA = </a:t>
            </a:r>
            <a:r>
              <a:rPr lang="en-US" sz="1400" dirty="0" err="1" smtClean="0"/>
              <a:t>RegFile</a:t>
            </a:r>
            <a:r>
              <a:rPr lang="en-US" sz="1400" dirty="0" smtClean="0"/>
              <a:t>[</a:t>
            </a:r>
            <a:r>
              <a:rPr lang="en-US" sz="1400" dirty="0" err="1" smtClean="0"/>
              <a:t>AddressA</a:t>
            </a:r>
            <a:r>
              <a:rPr lang="en-US" sz="1400" dirty="0" smtClean="0"/>
              <a:t>],</a:t>
            </a:r>
          </a:p>
          <a:p>
            <a:pPr marL="411480" lvl="1" indent="0">
              <a:buNone/>
            </a:pPr>
            <a:r>
              <a:rPr lang="en-US" sz="1400" dirty="0" smtClean="0"/>
              <a:t>RB </a:t>
            </a:r>
            <a:r>
              <a:rPr lang="en-US" sz="1400" dirty="0"/>
              <a:t>= </a:t>
            </a:r>
            <a:r>
              <a:rPr lang="en-US" sz="1400" dirty="0" err="1"/>
              <a:t>RegFile</a:t>
            </a:r>
            <a:r>
              <a:rPr lang="en-US" sz="1400" dirty="0"/>
              <a:t>[</a:t>
            </a:r>
            <a:r>
              <a:rPr lang="en-US" sz="1400" dirty="0" err="1" smtClean="0"/>
              <a:t>AddressB</a:t>
            </a:r>
            <a:r>
              <a:rPr lang="en-US" sz="1400" dirty="0" smtClean="0"/>
              <a:t>]</a:t>
            </a:r>
          </a:p>
          <a:p>
            <a:pPr marL="118872" indent="0">
              <a:buNone/>
            </a:pPr>
            <a:r>
              <a:rPr lang="en-US" sz="1600" dirty="0" smtClean="0"/>
              <a:t>(These and other buffer registers can be enabled for every clock cycle so no enable signals necessary)</a:t>
            </a:r>
          </a:p>
          <a:p>
            <a:pPr marL="118872" indent="0">
              <a:buNone/>
            </a:pPr>
            <a:r>
              <a:rPr lang="en-US" sz="1800" dirty="0" smtClean="0"/>
              <a:t>Stage 3:</a:t>
            </a:r>
          </a:p>
          <a:p>
            <a:pPr marL="411480" lvl="1" indent="0">
              <a:buNone/>
            </a:pPr>
            <a:r>
              <a:rPr lang="en-US" sz="1400" dirty="0" smtClean="0"/>
              <a:t>RZ = [RA] op [RB]</a:t>
            </a:r>
          </a:p>
          <a:p>
            <a:pPr marL="118872" indent="0">
              <a:buNone/>
            </a:pPr>
            <a:r>
              <a:rPr lang="en-US" sz="1800" dirty="0" err="1" smtClean="0">
                <a:solidFill>
                  <a:srgbClr val="3366FF"/>
                </a:solidFill>
              </a:rPr>
              <a:t>B_select</a:t>
            </a:r>
            <a:r>
              <a:rPr lang="en-US" sz="1800" dirty="0" smtClean="0">
                <a:solidFill>
                  <a:srgbClr val="3366FF"/>
                </a:solidFill>
              </a:rPr>
              <a:t> = 0,</a:t>
            </a:r>
          </a:p>
          <a:p>
            <a:pPr marL="118872" indent="0">
              <a:buNone/>
            </a:pPr>
            <a:r>
              <a:rPr lang="en-US" sz="1800" dirty="0" err="1" smtClean="0">
                <a:solidFill>
                  <a:srgbClr val="3366FF"/>
                </a:solidFill>
              </a:rPr>
              <a:t>ALU_op</a:t>
            </a:r>
            <a:r>
              <a:rPr lang="en-US" sz="1800" dirty="0" smtClean="0">
                <a:solidFill>
                  <a:srgbClr val="3366FF"/>
                </a:solidFill>
              </a:rPr>
              <a:t> = op</a:t>
            </a:r>
          </a:p>
          <a:p>
            <a:pPr marL="118872" indent="0">
              <a:buNone/>
            </a:pPr>
            <a:r>
              <a:rPr lang="en-US" sz="1800" dirty="0" smtClean="0">
                <a:solidFill>
                  <a:srgbClr val="000000"/>
                </a:solidFill>
              </a:rPr>
              <a:t>Stage 4: </a:t>
            </a:r>
          </a:p>
          <a:p>
            <a:pPr marL="411480" lvl="1" indent="0">
              <a:buNone/>
            </a:pPr>
            <a:r>
              <a:rPr lang="en-US" sz="1400" dirty="0" smtClean="0">
                <a:solidFill>
                  <a:srgbClr val="000000"/>
                </a:solidFill>
              </a:rPr>
              <a:t>RY = [RZ]</a:t>
            </a:r>
          </a:p>
          <a:p>
            <a:pPr marL="118872" indent="0">
              <a:buNone/>
            </a:pPr>
            <a:r>
              <a:rPr lang="en-US" sz="1800" dirty="0" err="1" smtClean="0">
                <a:solidFill>
                  <a:srgbClr val="3366FF"/>
                </a:solidFill>
              </a:rPr>
              <a:t>Y_select</a:t>
            </a:r>
            <a:r>
              <a:rPr lang="en-US" sz="1800" dirty="0" smtClean="0">
                <a:solidFill>
                  <a:srgbClr val="3366FF"/>
                </a:solidFill>
              </a:rPr>
              <a:t> = 0</a:t>
            </a:r>
            <a:endParaRPr lang="en-US" sz="1800" dirty="0">
              <a:solidFill>
                <a:srgbClr val="3366FF"/>
              </a:solidFill>
            </a:endParaRPr>
          </a:p>
          <a:p>
            <a:pPr marL="118872" indent="0">
              <a:buNone/>
            </a:pPr>
            <a:r>
              <a:rPr lang="en-US" sz="1800" dirty="0" smtClean="0">
                <a:solidFill>
                  <a:srgbClr val="000000"/>
                </a:solidFill>
              </a:rPr>
              <a:t>Stage 5: </a:t>
            </a:r>
          </a:p>
          <a:p>
            <a:pPr marL="411480" lvl="1" indent="0">
              <a:buNone/>
            </a:pPr>
            <a:r>
              <a:rPr lang="en-US" sz="1400" dirty="0" err="1" smtClean="0">
                <a:solidFill>
                  <a:srgbClr val="000000"/>
                </a:solidFill>
              </a:rPr>
              <a:t>RegFile</a:t>
            </a:r>
            <a:r>
              <a:rPr lang="en-US" sz="1400" dirty="0" smtClean="0">
                <a:solidFill>
                  <a:srgbClr val="000000"/>
                </a:solidFill>
              </a:rPr>
              <a:t>[</a:t>
            </a:r>
            <a:r>
              <a:rPr lang="en-US" sz="1400" dirty="0" err="1" smtClean="0">
                <a:solidFill>
                  <a:srgbClr val="000000"/>
                </a:solidFill>
              </a:rPr>
              <a:t>AddressC</a:t>
            </a:r>
            <a:r>
              <a:rPr lang="en-US" sz="1400" dirty="0" smtClean="0">
                <a:solidFill>
                  <a:srgbClr val="000000"/>
                </a:solidFill>
              </a:rPr>
              <a:t>] = RY</a:t>
            </a:r>
          </a:p>
          <a:p>
            <a:pPr marL="118872" indent="0">
              <a:buNone/>
            </a:pPr>
            <a:r>
              <a:rPr lang="en-US" sz="1800" dirty="0" err="1" smtClean="0">
                <a:solidFill>
                  <a:srgbClr val="3366FF"/>
                </a:solidFill>
              </a:rPr>
              <a:t>RF_write</a:t>
            </a:r>
            <a:r>
              <a:rPr lang="en-US" sz="1800" dirty="0" smtClean="0">
                <a:solidFill>
                  <a:srgbClr val="3366FF"/>
                </a:solidFill>
              </a:rPr>
              <a:t> = 1</a:t>
            </a:r>
          </a:p>
          <a:p>
            <a:pPr marL="118872" indent="0">
              <a:buNone/>
            </a:pPr>
            <a:r>
              <a:rPr lang="en-US" sz="1800" dirty="0" err="1" smtClean="0">
                <a:solidFill>
                  <a:srgbClr val="3366FF"/>
                </a:solidFill>
              </a:rPr>
              <a:t>C_select</a:t>
            </a:r>
            <a:r>
              <a:rPr lang="en-US" sz="1800" dirty="0" smtClean="0">
                <a:solidFill>
                  <a:srgbClr val="3366FF"/>
                </a:solidFill>
              </a:rPr>
              <a:t> = 01</a:t>
            </a:r>
            <a:endParaRPr lang="en-US" sz="1800" dirty="0">
              <a:solidFill>
                <a:srgbClr val="3366FF"/>
              </a:solidFill>
            </a:endParaRPr>
          </a:p>
          <a:p>
            <a:pPr marL="411480" lvl="1" indent="0">
              <a:buNone/>
            </a:pPr>
            <a:endParaRPr lang="en-US" sz="1400" dirty="0"/>
          </a:p>
        </p:txBody>
      </p:sp>
      <p:sp>
        <p:nvSpPr>
          <p:cNvPr id="21" name="Oval 20"/>
          <p:cNvSpPr/>
          <p:nvPr/>
        </p:nvSpPr>
        <p:spPr>
          <a:xfrm>
            <a:off x="986947" y="2738664"/>
            <a:ext cx="537054"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2" name="Oval 21"/>
          <p:cNvSpPr/>
          <p:nvPr/>
        </p:nvSpPr>
        <p:spPr>
          <a:xfrm>
            <a:off x="124986" y="3810000"/>
            <a:ext cx="708523" cy="4553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215591" y="5562600"/>
            <a:ext cx="771356" cy="28575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4" name="Oval 23"/>
          <p:cNvSpPr/>
          <p:nvPr/>
        </p:nvSpPr>
        <p:spPr>
          <a:xfrm>
            <a:off x="1535483" y="985155"/>
            <a:ext cx="708523" cy="4553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5" name="Oval 24"/>
          <p:cNvSpPr/>
          <p:nvPr/>
        </p:nvSpPr>
        <p:spPr>
          <a:xfrm>
            <a:off x="2644277" y="1525855"/>
            <a:ext cx="708523" cy="683945"/>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3928202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14" end="14"/>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87F03E-4105-4E1D-B5F9-E249E5F2AD8D}" type="slidenum">
              <a:rPr lang="en-US" smtClean="0"/>
              <a:pPr>
                <a:defRPr/>
              </a:pPr>
              <a:t>9</a:t>
            </a:fld>
            <a:endParaRPr lang="en-US"/>
          </a:p>
        </p:txBody>
      </p:sp>
      <p:sp>
        <p:nvSpPr>
          <p:cNvPr id="13" name="TextBox 12"/>
          <p:cNvSpPr txBox="1"/>
          <p:nvPr/>
        </p:nvSpPr>
        <p:spPr>
          <a:xfrm>
            <a:off x="4797778" y="7154333"/>
            <a:ext cx="184666" cy="461665"/>
          </a:xfrm>
          <a:prstGeom prst="rect">
            <a:avLst/>
          </a:prstGeom>
          <a:noFill/>
        </p:spPr>
        <p:txBody>
          <a:bodyPr wrap="none" rtlCol="0">
            <a:spAutoFit/>
          </a:bodyPr>
          <a:lstStyle/>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200400"/>
            <a:ext cx="3726656" cy="295275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52400"/>
            <a:ext cx="3417888" cy="28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4685" y="948621"/>
            <a:ext cx="3519885" cy="5395238"/>
            <a:chOff x="1418758" y="-1702868"/>
            <a:chExt cx="6961154" cy="11286001"/>
          </a:xfrm>
        </p:grpSpPr>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8" y="-1702868"/>
              <a:ext cx="6509060" cy="343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1004888"/>
              <a:ext cx="582136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9262" y="5398483"/>
              <a:ext cx="647065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233337" y="119843"/>
            <a:ext cx="2890863" cy="369332"/>
          </a:xfrm>
          <a:prstGeom prst="rect">
            <a:avLst/>
          </a:prstGeom>
          <a:solidFill>
            <a:schemeClr val="tx1"/>
          </a:solidFill>
        </p:spPr>
        <p:txBody>
          <a:bodyPr wrap="square" rtlCol="0">
            <a:spAutoFit/>
          </a:bodyPr>
          <a:lstStyle/>
          <a:p>
            <a:pPr algn="ctr"/>
            <a:r>
              <a:rPr lang="en-US" sz="1800" dirty="0" smtClean="0">
                <a:solidFill>
                  <a:srgbClr val="FFC000"/>
                </a:solidFill>
              </a:rPr>
              <a:t>Stages 2-5: Load Inst.</a:t>
            </a:r>
            <a:endParaRPr lang="en-US" sz="1800" dirty="0">
              <a:solidFill>
                <a:srgbClr val="FFC000"/>
              </a:solidFill>
            </a:endParaRPr>
          </a:p>
        </p:txBody>
      </p:sp>
      <p:pic>
        <p:nvPicPr>
          <p:cNvPr id="18" name="Picture 2" descr="C:\Documents and Settings\nmanjiki\My Documents\HAMACHER_6TH_EDITION\CORG6_SLIDES\chap2\32.bmp"/>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6542" b="34983"/>
          <a:stretch/>
        </p:blipFill>
        <p:spPr bwMode="auto">
          <a:xfrm>
            <a:off x="3796506" y="6172200"/>
            <a:ext cx="3594894" cy="73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8"/>
          <p:cNvSpPr txBox="1">
            <a:spLocks/>
          </p:cNvSpPr>
          <p:nvPr/>
        </p:nvSpPr>
        <p:spPr>
          <a:xfrm>
            <a:off x="7010400" y="304510"/>
            <a:ext cx="2133600" cy="5464100"/>
          </a:xfrm>
          <a:prstGeom prst="rect">
            <a:avLst/>
          </a:prstGeom>
        </p:spPr>
        <p:txBody>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None/>
            </a:pPr>
            <a:r>
              <a:rPr lang="en-US" sz="1600" dirty="0" smtClean="0"/>
              <a:t>Stage 2:</a:t>
            </a:r>
          </a:p>
          <a:p>
            <a:pPr marL="411480" lvl="1" indent="0">
              <a:buNone/>
            </a:pPr>
            <a:r>
              <a:rPr lang="en-US" sz="1200" dirty="0" smtClean="0"/>
              <a:t>RA = </a:t>
            </a:r>
            <a:r>
              <a:rPr lang="en-US" sz="1200" dirty="0" err="1" smtClean="0"/>
              <a:t>RegFile</a:t>
            </a:r>
            <a:r>
              <a:rPr lang="en-US" sz="1200" dirty="0" smtClean="0"/>
              <a:t>[</a:t>
            </a:r>
            <a:r>
              <a:rPr lang="en-US" sz="1200" dirty="0" err="1" smtClean="0"/>
              <a:t>AddressA</a:t>
            </a:r>
            <a:r>
              <a:rPr lang="en-US" sz="1200" dirty="0" smtClean="0"/>
              <a:t>],</a:t>
            </a:r>
          </a:p>
          <a:p>
            <a:pPr marL="411480" lvl="1" indent="0">
              <a:buNone/>
            </a:pPr>
            <a:r>
              <a:rPr lang="en-US" sz="1200" dirty="0" smtClean="0"/>
              <a:t>RB </a:t>
            </a:r>
            <a:r>
              <a:rPr lang="en-US" sz="1200" dirty="0"/>
              <a:t>= </a:t>
            </a:r>
            <a:r>
              <a:rPr lang="en-US" sz="1200" dirty="0" err="1"/>
              <a:t>RegFile</a:t>
            </a:r>
            <a:r>
              <a:rPr lang="en-US" sz="1200" dirty="0"/>
              <a:t>[</a:t>
            </a:r>
            <a:r>
              <a:rPr lang="en-US" sz="1200" dirty="0" err="1" smtClean="0"/>
              <a:t>AddressB</a:t>
            </a:r>
            <a:r>
              <a:rPr lang="en-US" sz="1200" dirty="0" smtClean="0"/>
              <a:t>]</a:t>
            </a:r>
          </a:p>
          <a:p>
            <a:pPr marL="118872" indent="0">
              <a:buNone/>
            </a:pPr>
            <a:r>
              <a:rPr lang="en-US" sz="1600" dirty="0" smtClean="0"/>
              <a:t>Stage 3:</a:t>
            </a:r>
          </a:p>
          <a:p>
            <a:pPr marL="411480" lvl="1" indent="0">
              <a:buNone/>
            </a:pPr>
            <a:r>
              <a:rPr lang="en-US" sz="1200" dirty="0" smtClean="0"/>
              <a:t>RZ = [RA] op Immediate</a:t>
            </a:r>
          </a:p>
          <a:p>
            <a:pPr marL="118872" indent="0">
              <a:buNone/>
            </a:pPr>
            <a:r>
              <a:rPr lang="en-US" sz="1600" dirty="0" err="1" smtClean="0">
                <a:solidFill>
                  <a:srgbClr val="3366FF"/>
                </a:solidFill>
              </a:rPr>
              <a:t>B_select</a:t>
            </a:r>
            <a:r>
              <a:rPr lang="en-US" sz="1600" dirty="0" smtClean="0">
                <a:solidFill>
                  <a:srgbClr val="3366FF"/>
                </a:solidFill>
              </a:rPr>
              <a:t> = 1,</a:t>
            </a:r>
          </a:p>
          <a:p>
            <a:pPr marL="118872" indent="0">
              <a:buNone/>
            </a:pPr>
            <a:r>
              <a:rPr lang="en-US" sz="1600" dirty="0" err="1" smtClean="0">
                <a:solidFill>
                  <a:srgbClr val="3366FF"/>
                </a:solidFill>
              </a:rPr>
              <a:t>ALU_op</a:t>
            </a:r>
            <a:r>
              <a:rPr lang="en-US" sz="1600" dirty="0" smtClean="0">
                <a:solidFill>
                  <a:srgbClr val="3366FF"/>
                </a:solidFill>
              </a:rPr>
              <a:t> = Add</a:t>
            </a:r>
          </a:p>
          <a:p>
            <a:pPr marL="118872" indent="0">
              <a:buNone/>
            </a:pPr>
            <a:r>
              <a:rPr lang="en-US" sz="1600" dirty="0" smtClean="0">
                <a:solidFill>
                  <a:srgbClr val="000000"/>
                </a:solidFill>
              </a:rPr>
              <a:t>Stage 4: </a:t>
            </a:r>
          </a:p>
          <a:p>
            <a:pPr marL="411480" lvl="1" indent="0">
              <a:buNone/>
            </a:pPr>
            <a:r>
              <a:rPr lang="en-US" sz="1200" dirty="0" smtClean="0">
                <a:solidFill>
                  <a:srgbClr val="000000"/>
                </a:solidFill>
              </a:rPr>
              <a:t>Memory address = [RZ]</a:t>
            </a:r>
          </a:p>
          <a:p>
            <a:pPr marL="118872" indent="0">
              <a:buNone/>
            </a:pPr>
            <a:r>
              <a:rPr lang="en-US" sz="1600" dirty="0" err="1" smtClean="0">
                <a:solidFill>
                  <a:srgbClr val="3366FF"/>
                </a:solidFill>
              </a:rPr>
              <a:t>MA_select</a:t>
            </a:r>
            <a:r>
              <a:rPr lang="en-US" sz="1600" dirty="0" smtClean="0">
                <a:solidFill>
                  <a:srgbClr val="3366FF"/>
                </a:solidFill>
              </a:rPr>
              <a:t> = 0</a:t>
            </a:r>
          </a:p>
          <a:p>
            <a:pPr marL="118872" indent="0">
              <a:buNone/>
            </a:pPr>
            <a:r>
              <a:rPr lang="en-US" sz="1600" dirty="0" err="1" smtClean="0">
                <a:solidFill>
                  <a:srgbClr val="3366FF"/>
                </a:solidFill>
              </a:rPr>
              <a:t>MEM_read</a:t>
            </a:r>
            <a:endParaRPr lang="en-US" sz="1600" dirty="0" smtClean="0">
              <a:solidFill>
                <a:srgbClr val="3366FF"/>
              </a:solidFill>
            </a:endParaRPr>
          </a:p>
          <a:p>
            <a:pPr marL="118872" lvl="1" indent="0">
              <a:spcBef>
                <a:spcPts val="0"/>
              </a:spcBef>
              <a:buClr>
                <a:schemeClr val="accent1"/>
              </a:buClr>
              <a:buSzPct val="80000"/>
              <a:buNone/>
            </a:pPr>
            <a:r>
              <a:rPr lang="en-US" sz="1200" dirty="0">
                <a:solidFill>
                  <a:srgbClr val="000000"/>
                </a:solidFill>
              </a:rPr>
              <a:t> </a:t>
            </a:r>
            <a:r>
              <a:rPr lang="en-US" sz="1200" dirty="0" smtClean="0">
                <a:solidFill>
                  <a:srgbClr val="000000"/>
                </a:solidFill>
              </a:rPr>
              <a:t>     if</a:t>
            </a:r>
            <a:r>
              <a:rPr lang="en-US" sz="1200" dirty="0">
                <a:solidFill>
                  <a:srgbClr val="000000"/>
                </a:solidFill>
              </a:rPr>
              <a:t>(MFC=1) </a:t>
            </a:r>
            <a:r>
              <a:rPr lang="en-US" sz="1200" dirty="0" smtClean="0">
                <a:solidFill>
                  <a:srgbClr val="000000"/>
                </a:solidFill>
              </a:rPr>
              <a:t>RY= </a:t>
            </a:r>
            <a:r>
              <a:rPr lang="en-US" sz="1200" dirty="0" err="1" smtClean="0">
                <a:solidFill>
                  <a:srgbClr val="000000"/>
                </a:solidFill>
              </a:rPr>
              <a:t>MemData</a:t>
            </a:r>
            <a:endParaRPr lang="en-US" sz="1200" dirty="0" smtClean="0">
              <a:solidFill>
                <a:srgbClr val="000000"/>
              </a:solidFill>
            </a:endParaRPr>
          </a:p>
          <a:p>
            <a:pPr marL="118872" lvl="1" indent="0">
              <a:spcBef>
                <a:spcPts val="0"/>
              </a:spcBef>
              <a:buClr>
                <a:schemeClr val="accent1"/>
              </a:buClr>
              <a:buSzPct val="80000"/>
              <a:buNone/>
            </a:pPr>
            <a:r>
              <a:rPr lang="en-US" sz="1600" dirty="0" smtClean="0">
                <a:solidFill>
                  <a:srgbClr val="3366FF"/>
                </a:solidFill>
              </a:rPr>
              <a:t>if(MFC) </a:t>
            </a:r>
            <a:r>
              <a:rPr lang="en-US" sz="1600" dirty="0" err="1" smtClean="0">
                <a:solidFill>
                  <a:srgbClr val="3366FF"/>
                </a:solidFill>
              </a:rPr>
              <a:t>Y_select</a:t>
            </a:r>
            <a:r>
              <a:rPr lang="en-US" sz="1600" dirty="0" smtClean="0">
                <a:solidFill>
                  <a:srgbClr val="3366FF"/>
                </a:solidFill>
              </a:rPr>
              <a:t> = 1</a:t>
            </a:r>
            <a:endParaRPr lang="en-US" sz="1600" dirty="0">
              <a:solidFill>
                <a:srgbClr val="3366FF"/>
              </a:solidFill>
            </a:endParaRPr>
          </a:p>
          <a:p>
            <a:pPr marL="118872" indent="0">
              <a:buNone/>
            </a:pPr>
            <a:r>
              <a:rPr lang="en-US" sz="1600" dirty="0" smtClean="0">
                <a:solidFill>
                  <a:srgbClr val="000000"/>
                </a:solidFill>
              </a:rPr>
              <a:t>Stage 5: </a:t>
            </a:r>
          </a:p>
          <a:p>
            <a:pPr marL="411480" lvl="1" indent="0">
              <a:buNone/>
            </a:pPr>
            <a:r>
              <a:rPr lang="en-US" sz="1200" dirty="0" err="1" smtClean="0">
                <a:solidFill>
                  <a:srgbClr val="000000"/>
                </a:solidFill>
              </a:rPr>
              <a:t>RegFile</a:t>
            </a:r>
            <a:r>
              <a:rPr lang="en-US" sz="1200" dirty="0" smtClean="0">
                <a:solidFill>
                  <a:srgbClr val="000000"/>
                </a:solidFill>
              </a:rPr>
              <a:t>[</a:t>
            </a:r>
            <a:r>
              <a:rPr lang="en-US" sz="1200" dirty="0" err="1" smtClean="0">
                <a:solidFill>
                  <a:srgbClr val="000000"/>
                </a:solidFill>
              </a:rPr>
              <a:t>AddressC</a:t>
            </a:r>
            <a:r>
              <a:rPr lang="en-US" sz="1200" dirty="0" smtClean="0">
                <a:solidFill>
                  <a:srgbClr val="000000"/>
                </a:solidFill>
              </a:rPr>
              <a:t>] = RY</a:t>
            </a:r>
          </a:p>
          <a:p>
            <a:pPr marL="118872" indent="0">
              <a:buNone/>
            </a:pPr>
            <a:r>
              <a:rPr lang="en-US" sz="1600" dirty="0" err="1" smtClean="0">
                <a:solidFill>
                  <a:srgbClr val="3366FF"/>
                </a:solidFill>
              </a:rPr>
              <a:t>RF_write</a:t>
            </a:r>
            <a:r>
              <a:rPr lang="en-US" sz="1600" dirty="0" smtClean="0">
                <a:solidFill>
                  <a:srgbClr val="3366FF"/>
                </a:solidFill>
              </a:rPr>
              <a:t> = 1</a:t>
            </a:r>
          </a:p>
          <a:p>
            <a:pPr marL="118872" indent="0">
              <a:buNone/>
            </a:pPr>
            <a:r>
              <a:rPr lang="en-US" sz="1600" dirty="0" err="1" smtClean="0">
                <a:solidFill>
                  <a:srgbClr val="3366FF"/>
                </a:solidFill>
              </a:rPr>
              <a:t>C_select</a:t>
            </a:r>
            <a:r>
              <a:rPr lang="en-US" sz="1600" dirty="0" smtClean="0">
                <a:solidFill>
                  <a:srgbClr val="3366FF"/>
                </a:solidFill>
              </a:rPr>
              <a:t> = 00</a:t>
            </a:r>
            <a:endParaRPr lang="en-US" sz="1600" dirty="0">
              <a:solidFill>
                <a:srgbClr val="3366FF"/>
              </a:solidFill>
            </a:endParaRPr>
          </a:p>
          <a:p>
            <a:pPr marL="411480" lvl="1" indent="0">
              <a:buNone/>
            </a:pPr>
            <a:endParaRPr lang="en-US" sz="1200" dirty="0"/>
          </a:p>
        </p:txBody>
      </p:sp>
      <p:sp>
        <p:nvSpPr>
          <p:cNvPr id="21" name="Oval 20"/>
          <p:cNvSpPr/>
          <p:nvPr/>
        </p:nvSpPr>
        <p:spPr>
          <a:xfrm>
            <a:off x="914401" y="2738664"/>
            <a:ext cx="609600"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2" name="Rectangle 21"/>
          <p:cNvSpPr/>
          <p:nvPr/>
        </p:nvSpPr>
        <p:spPr>
          <a:xfrm>
            <a:off x="0" y="565375"/>
            <a:ext cx="3505200" cy="6140225"/>
          </a:xfrm>
          <a:prstGeom prst="rect">
            <a:avLst/>
          </a:prstGeom>
          <a:ln w="28575" cmpd="sng">
            <a:solidFill>
              <a:srgbClr val="00B0F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3" name="Oval 22"/>
          <p:cNvSpPr/>
          <p:nvPr/>
        </p:nvSpPr>
        <p:spPr>
          <a:xfrm>
            <a:off x="130206" y="3810000"/>
            <a:ext cx="707994" cy="4572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4" name="Oval 23"/>
          <p:cNvSpPr/>
          <p:nvPr/>
        </p:nvSpPr>
        <p:spPr>
          <a:xfrm>
            <a:off x="5410200" y="4495800"/>
            <a:ext cx="609600" cy="3048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5" name="Oval 24"/>
          <p:cNvSpPr/>
          <p:nvPr/>
        </p:nvSpPr>
        <p:spPr>
          <a:xfrm>
            <a:off x="227556" y="5562600"/>
            <a:ext cx="609600" cy="2996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6" name="Oval 25"/>
          <p:cNvSpPr/>
          <p:nvPr/>
        </p:nvSpPr>
        <p:spPr>
          <a:xfrm>
            <a:off x="1587367" y="833521"/>
            <a:ext cx="609600"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19" name="Oval 18"/>
          <p:cNvSpPr/>
          <p:nvPr/>
        </p:nvSpPr>
        <p:spPr>
          <a:xfrm>
            <a:off x="2743200" y="1504830"/>
            <a:ext cx="609600" cy="70497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
        <p:nvSpPr>
          <p:cNvPr id="27" name="Oval 26"/>
          <p:cNvSpPr/>
          <p:nvPr/>
        </p:nvSpPr>
        <p:spPr>
          <a:xfrm>
            <a:off x="5791200" y="4114800"/>
            <a:ext cx="609600" cy="304800"/>
          </a:xfrm>
          <a:prstGeom prst="ellipse">
            <a:avLst/>
          </a:prstGeom>
          <a:ln w="190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000" dirty="0" smtClean="0"/>
          </a:p>
        </p:txBody>
      </p:sp>
    </p:spTree>
    <p:extLst>
      <p:ext uri="{BB962C8B-B14F-4D97-AF65-F5344CB8AC3E}">
        <p14:creationId xmlns:p14="http://schemas.microsoft.com/office/powerpoint/2010/main" val="3237629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xEl>
                                              <p:pRg st="13" end="1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0">
                                            <p:txEl>
                                              <p:pRg st="16" end="16"/>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19" grpId="0" animBg="1"/>
      <p:bldP spid="2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pter-2 - Assembler Intro">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a:solidFill>
            <a:srgbClr val="0000FF"/>
          </a:solidFill>
          <a:tailEnd type="arrow"/>
        </a:ln>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Chapter-2 - Assembler Intro.potx</Template>
  <TotalTime>5700</TotalTime>
  <Words>3453</Words>
  <Application>Microsoft Macintosh PowerPoint</Application>
  <PresentationFormat>On-screen Show (4:3)</PresentationFormat>
  <Paragraphs>1574</Paragraphs>
  <Slides>65</Slides>
  <Notes>3</Notes>
  <HiddenSlides>2</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Chapter-2 - Assembler Intro</vt:lpstr>
      <vt:lpstr>CSCE 230, Fall 2013 Chapter 5: Basic Processing Unit Part 2: Control Unit </vt:lpstr>
      <vt:lpstr>Processor control section</vt:lpstr>
      <vt:lpstr>Control signal generation</vt:lpstr>
      <vt:lpstr>Hardwired generation of control signals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In-class Exercise</vt:lpstr>
      <vt:lpstr>What is the delay in each stage?</vt:lpstr>
      <vt:lpstr>PowerPoint Presentation</vt:lpstr>
      <vt:lpstr>PowerPoint Presentation</vt:lpstr>
      <vt:lpstr>PowerPoint Presentation</vt:lpstr>
      <vt:lpstr>PowerPoint Presentation</vt:lpstr>
      <vt:lpstr>Hardwired generation of control signals</vt:lpstr>
      <vt:lpstr>Step Counter FSM Description</vt:lpstr>
      <vt:lpstr>Control Unit Logic – General Principles</vt:lpstr>
      <vt:lpstr>Control Unit Logic: 5-Stage Hardwired Control</vt:lpstr>
      <vt:lpstr>Example (Hardwired Control)</vt:lpstr>
      <vt:lpstr>Instruction Formats (Chapter 5 Processor)</vt:lpstr>
      <vt:lpstr>Reading Assignment</vt:lpstr>
      <vt:lpstr>In-class Exercise</vt:lpstr>
      <vt:lpstr>Control Implementation</vt:lpstr>
      <vt:lpstr>ALU</vt:lpstr>
      <vt:lpstr>Control Design</vt:lpstr>
      <vt:lpstr>ALU Control</vt:lpstr>
      <vt:lpstr>ALU Control</vt:lpstr>
      <vt:lpstr>ALU Control</vt:lpstr>
      <vt:lpstr>ALU Control</vt:lpstr>
      <vt:lpstr>ALU Control</vt:lpstr>
      <vt:lpstr>ALU Control</vt:lpstr>
      <vt:lpstr>ALU Control</vt:lpstr>
      <vt:lpstr>ALU Control</vt:lpstr>
      <vt:lpstr>ALU Control</vt:lpstr>
      <vt:lpstr>ALU Control</vt:lpstr>
      <vt:lpstr>Control Design (limited edition)</vt:lpstr>
      <vt:lpstr>Control Hardware</vt:lpstr>
      <vt:lpstr>PowerPoint Presentation</vt:lpstr>
      <vt:lpstr>Control Design (limited edition)</vt:lpstr>
      <vt:lpstr>Control Design (limited edition)</vt:lpstr>
      <vt:lpstr>Control Design (limited edition)</vt:lpstr>
      <vt:lpstr>Control Design (limited edition)</vt:lpstr>
      <vt:lpstr> Control Truth Table (LE)</vt:lpstr>
      <vt:lpstr>PowerPoint Presentation</vt:lpstr>
      <vt:lpstr>ARM – Conditional Execution</vt:lpstr>
      <vt:lpstr>Conditional Execution in ARM</vt:lpstr>
      <vt:lpstr>PowerPoint Presentation</vt:lpstr>
      <vt:lpstr>PowerPoint Presentation</vt:lpstr>
      <vt:lpstr>Register Structure in ARM</vt:lpstr>
      <vt:lpstr>PowerPoint Presentation</vt:lpstr>
      <vt:lpstr>Conditional Instructions</vt:lpstr>
      <vt:lpstr>Conditional Instructions</vt:lpstr>
      <vt:lpstr>PowerPoint Presentation</vt:lpstr>
      <vt:lpstr>Condition Flags</vt:lpstr>
      <vt:lpstr>Condition Flags</vt:lpstr>
      <vt:lpstr>Condition Flags (S Field)</vt:lpstr>
      <vt:lpstr>Condition Flags (Compare)</vt:lpstr>
      <vt:lpstr>Typical ARM Instruction</vt:lpstr>
      <vt:lpstr>Example</vt:lpstr>
      <vt:lpstr>Summary</vt:lpstr>
    </vt:vector>
  </TitlesOfParts>
  <Company>University of Nebraska-Lincoln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Outline and Reading Assignments</dc:title>
  <dc:creator>seth</dc:creator>
  <cp:lastModifiedBy>Can Vuran</cp:lastModifiedBy>
  <cp:revision>269</cp:revision>
  <cp:lastPrinted>2013-04-03T19:21:20Z</cp:lastPrinted>
  <dcterms:created xsi:type="dcterms:W3CDTF">2010-01-12T15:19:45Z</dcterms:created>
  <dcterms:modified xsi:type="dcterms:W3CDTF">2013-08-27T15:43:43Z</dcterms:modified>
</cp:coreProperties>
</file>