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1" r:id="rId1"/>
    <p:sldMasterId id="2147483913" r:id="rId2"/>
  </p:sldMasterIdLst>
  <p:notesMasterIdLst>
    <p:notesMasterId r:id="rId39"/>
  </p:notesMasterIdLst>
  <p:handoutMasterIdLst>
    <p:handoutMasterId r:id="rId40"/>
  </p:handoutMasterIdLst>
  <p:sldIdLst>
    <p:sldId id="286" r:id="rId3"/>
    <p:sldId id="348" r:id="rId4"/>
    <p:sldId id="323" r:id="rId5"/>
    <p:sldId id="324" r:id="rId6"/>
    <p:sldId id="326" r:id="rId7"/>
    <p:sldId id="322" r:id="rId8"/>
    <p:sldId id="350" r:id="rId9"/>
    <p:sldId id="288" r:id="rId10"/>
    <p:sldId id="330" r:id="rId11"/>
    <p:sldId id="357" r:id="rId12"/>
    <p:sldId id="287" r:id="rId13"/>
    <p:sldId id="327" r:id="rId14"/>
    <p:sldId id="328" r:id="rId15"/>
    <p:sldId id="360" r:id="rId16"/>
    <p:sldId id="329" r:id="rId17"/>
    <p:sldId id="368" r:id="rId18"/>
    <p:sldId id="319" r:id="rId19"/>
    <p:sldId id="332" r:id="rId20"/>
    <p:sldId id="351" r:id="rId21"/>
    <p:sldId id="317" r:id="rId22"/>
    <p:sldId id="306" r:id="rId23"/>
    <p:sldId id="308" r:id="rId24"/>
    <p:sldId id="307" r:id="rId25"/>
    <p:sldId id="333" r:id="rId26"/>
    <p:sldId id="309" r:id="rId27"/>
    <p:sldId id="310" r:id="rId28"/>
    <p:sldId id="311" r:id="rId29"/>
    <p:sldId id="312" r:id="rId30"/>
    <p:sldId id="313" r:id="rId31"/>
    <p:sldId id="314" r:id="rId32"/>
    <p:sldId id="352" r:id="rId33"/>
    <p:sldId id="353" r:id="rId34"/>
    <p:sldId id="354" r:id="rId35"/>
    <p:sldId id="355" r:id="rId36"/>
    <p:sldId id="356" r:id="rId37"/>
    <p:sldId id="369" r:id="rId38"/>
  </p:sldIdLst>
  <p:sldSz cx="9144000" cy="6858000" type="screen4x3"/>
  <p:notesSz cx="7029450" cy="93154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518D46-9C34-0B48-BEDD-51A3DD75A51A}">
          <p14:sldIdLst>
            <p14:sldId id="286"/>
            <p14:sldId id="348"/>
            <p14:sldId id="323"/>
            <p14:sldId id="324"/>
            <p14:sldId id="326"/>
            <p14:sldId id="322"/>
            <p14:sldId id="350"/>
            <p14:sldId id="288"/>
            <p14:sldId id="330"/>
            <p14:sldId id="357"/>
            <p14:sldId id="287"/>
            <p14:sldId id="327"/>
            <p14:sldId id="328"/>
            <p14:sldId id="360"/>
            <p14:sldId id="329"/>
            <p14:sldId id="368"/>
            <p14:sldId id="319"/>
            <p14:sldId id="332"/>
            <p14:sldId id="351"/>
            <p14:sldId id="317"/>
            <p14:sldId id="306"/>
            <p14:sldId id="308"/>
            <p14:sldId id="307"/>
            <p14:sldId id="333"/>
            <p14:sldId id="309"/>
            <p14:sldId id="310"/>
            <p14:sldId id="311"/>
            <p14:sldId id="312"/>
            <p14:sldId id="313"/>
            <p14:sldId id="314"/>
            <p14:sldId id="352"/>
            <p14:sldId id="353"/>
            <p14:sldId id="354"/>
            <p14:sldId id="355"/>
            <p14:sldId id="356"/>
            <p14:sldId id="3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7EE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1" autoAdjust="0"/>
    <p:restoredTop sz="91421" autoAdjust="0"/>
  </p:normalViewPr>
  <p:slideViewPr>
    <p:cSldViewPr>
      <p:cViewPr varScale="1">
        <p:scale>
          <a:sx n="112" d="100"/>
          <a:sy n="112" d="100"/>
        </p:scale>
        <p:origin x="-112" y="-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355" y="0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9677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355" y="8849677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71B715-5D0B-4FB5-8639-C9211F45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1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3355" y="0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7725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260" y="4424839"/>
            <a:ext cx="5154930" cy="419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9677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355" y="8849677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C1C307-0275-410F-B6DB-E7F5197B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05CE8-95DC-481C-9B87-F7EE429025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7725" cy="34940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698500"/>
            <a:ext cx="4657725" cy="3494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849" indent="-2918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7460" indent="-23349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4444" indent="-23349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01428" indent="-23349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8412" indent="-23349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5397" indent="-23349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2381" indent="-23349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9365" indent="-23349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578E76-7348-6249-8916-7A5523AA8A6C}" type="slidenum">
              <a:rPr lang="en-CA" sz="1200"/>
              <a:pPr eaLnBrk="1" hangingPunct="1"/>
              <a:t>11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7725" cy="3494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1C307-0275-410F-B6DB-E7F5197B92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7725" cy="3494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1C307-0275-410F-B6DB-E7F5197B926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70C5-DDE7-4AE5-80E8-9B3378CF0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0A104-1CBA-47DD-8C3E-57E61629C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5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72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0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4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24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48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6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72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BDE4-BF5C-4859-BBC8-7B2AEED20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8D99-5C0C-4E82-B3A5-BE45B5D26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AC355-249A-485B-BFA3-3E4224A5D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E5E76F-4251-45D3-8B3C-B563A8509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4C417F4-B224-4D2A-8947-F1991C3E04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r>
              <a:rPr lang="en-AU" dirty="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CSCE 230 – Computer Organization</a:t>
            </a:r>
            <a:endParaRPr lang="en-A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90652FBA-184E-4167-8F61-56E572780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Picture 5" descr="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08725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74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se.unl.edu/~seth/230/Overheads/Data-Control-Paths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CSCE 230, Fall 2013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Chapter 5: Basic Processing Unit</a:t>
            </a:r>
            <a:br>
              <a:rPr lang="en-US" dirty="0" smtClean="0">
                <a:solidFill>
                  <a:schemeClr val="tx1"/>
                </a:solidFill>
                <a:latin typeface="Calibri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Part 1: Fundamental Concepts and Datapath Design 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charset="0"/>
              </a:rPr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1"/>
            <a:ext cx="6400800" cy="1016000"/>
          </a:xfrm>
        </p:spPr>
        <p:txBody>
          <a:bodyPr/>
          <a:lstStyle/>
          <a:p>
            <a:pPr eaLnBrk="1" hangingPunct="1"/>
            <a:r>
              <a:rPr lang="en-US" dirty="0" smtClean="0"/>
              <a:t>Mehmet Can </a:t>
            </a:r>
            <a:r>
              <a:rPr lang="en-US" dirty="0" err="1" smtClean="0"/>
              <a:t>Vuran</a:t>
            </a:r>
            <a:r>
              <a:rPr lang="en-US" dirty="0" smtClean="0"/>
              <a:t>, Instructor</a:t>
            </a:r>
          </a:p>
          <a:p>
            <a:pPr eaLnBrk="1" hangingPunct="1"/>
            <a:r>
              <a:rPr lang="en-US" dirty="0" smtClean="0"/>
              <a:t>      University of Nebraska-Lincoln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709" y="4343400"/>
            <a:ext cx="314292" cy="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4648200"/>
            <a:ext cx="856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Acknowledgement: Overheads adapted from those provided by the authors of the textbook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01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Processor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s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main building </a:t>
            </a:r>
            <a:r>
              <a:rPr lang="en-US" altLang="ja-JP" dirty="0">
                <a:latin typeface="Calibri" charset="0"/>
                <a:ea typeface="ＭＳ Ｐゴシック" charset="0"/>
              </a:rPr>
              <a:t>blocks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48" y="1981200"/>
            <a:ext cx="3794252" cy="426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572BCC-53EA-BD44-8ABC-7E6CD061585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4795504" cy="5262980"/>
          </a:xfrm>
          <a:prstGeom prst="rect">
            <a:avLst/>
          </a:prstGeom>
          <a:solidFill>
            <a:srgbClr val="A0D3E0"/>
          </a:solidFill>
        </p:spPr>
        <p:txBody>
          <a:bodyPr wrap="none" rtlCol="0">
            <a:spAutoFit/>
          </a:bodyPr>
          <a:lstStyle/>
          <a:p>
            <a:pPr marL="0" lvl="3"/>
            <a:r>
              <a:rPr lang="en-US" sz="1600" dirty="0"/>
              <a:t>MAX:</a:t>
            </a:r>
            <a:r>
              <a:rPr lang="en-US" sz="1600" dirty="0" smtClean="0"/>
              <a:t>	</a:t>
            </a:r>
            <a:r>
              <a:rPr lang="en-US" sz="1600" dirty="0"/>
              <a:t>Subtract    </a:t>
            </a:r>
            <a:r>
              <a:rPr lang="en-US" sz="1600" dirty="0" smtClean="0"/>
              <a:t>	SP</a:t>
            </a:r>
            <a:r>
              <a:rPr lang="en-US" sz="1600" dirty="0"/>
              <a:t>, SP, #20	</a:t>
            </a:r>
            <a:endParaRPr lang="en-US" sz="1600" dirty="0" smtClean="0"/>
          </a:p>
          <a:p>
            <a:pPr marL="0" lvl="3"/>
            <a:r>
              <a:rPr lang="en-US" sz="1600" dirty="0"/>
              <a:t>	</a:t>
            </a:r>
            <a:r>
              <a:rPr lang="en-US" sz="1600" dirty="0" smtClean="0"/>
              <a:t>Store  	 </a:t>
            </a:r>
            <a:r>
              <a:rPr lang="en-US" sz="1600" dirty="0"/>
              <a:t>R1, 16(SP)	Push R1</a:t>
            </a:r>
          </a:p>
          <a:p>
            <a:pPr marL="0" lvl="3"/>
            <a:r>
              <a:rPr lang="en-US" sz="1600" dirty="0"/>
              <a:t>	</a:t>
            </a:r>
            <a:r>
              <a:rPr lang="en-US" sz="1600" dirty="0" smtClean="0"/>
              <a:t>Store</a:t>
            </a:r>
            <a:r>
              <a:rPr lang="en-US" sz="1600" dirty="0"/>
              <a:t>	 </a:t>
            </a:r>
            <a:r>
              <a:rPr lang="en-US" sz="1600" dirty="0" smtClean="0"/>
              <a:t>R2</a:t>
            </a:r>
            <a:r>
              <a:rPr lang="en-US" sz="1600" dirty="0"/>
              <a:t>, 12(SP)	Push R2</a:t>
            </a:r>
          </a:p>
          <a:p>
            <a:pPr marL="0" lvl="3"/>
            <a:r>
              <a:rPr lang="en-US" sz="1600" dirty="0"/>
              <a:t>		…		</a:t>
            </a:r>
            <a:r>
              <a:rPr lang="en-US" sz="1600" dirty="0" smtClean="0"/>
              <a:t>…</a:t>
            </a:r>
            <a:endParaRPr lang="en-US" sz="1600" dirty="0"/>
          </a:p>
          <a:p>
            <a:pPr marL="0" lvl="3"/>
            <a:r>
              <a:rPr lang="en-US" sz="1600" dirty="0"/>
              <a:t>	</a:t>
            </a:r>
            <a:r>
              <a:rPr lang="en-US" sz="1600" dirty="0" smtClean="0"/>
              <a:t>Store</a:t>
            </a:r>
            <a:r>
              <a:rPr lang="en-US" sz="1600" dirty="0"/>
              <a:t>	</a:t>
            </a:r>
            <a:r>
              <a:rPr lang="en-US" sz="1600" dirty="0" smtClean="0"/>
              <a:t>R5</a:t>
            </a:r>
            <a:r>
              <a:rPr lang="en-US" sz="1600" dirty="0"/>
              <a:t>, (SP)	</a:t>
            </a:r>
            <a:r>
              <a:rPr lang="en-US" sz="1600" dirty="0" smtClean="0"/>
              <a:t>	Push R5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Load	R3, 24(SP)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Load	R5, 20(SP)</a:t>
            </a:r>
          </a:p>
          <a:p>
            <a:r>
              <a:rPr lang="en-US" sz="1600" dirty="0" smtClean="0"/>
              <a:t>	Move	R2, #1</a:t>
            </a:r>
          </a:p>
          <a:p>
            <a:r>
              <a:rPr lang="en-US" sz="1600" dirty="0" smtClean="0"/>
              <a:t>Loop:</a:t>
            </a:r>
            <a:r>
              <a:rPr lang="en-US" sz="1600" dirty="0"/>
              <a:t>	</a:t>
            </a:r>
            <a:r>
              <a:rPr lang="en-US" sz="1600" dirty="0" smtClean="0"/>
              <a:t>Add	R5, R5, #4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Load	R4, (R5)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Branch_if</a:t>
            </a:r>
            <a:r>
              <a:rPr lang="en-US" sz="1600" dirty="0" smtClean="0"/>
              <a:t>_(R1&gt;=R4) Skip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Move	R1, R4</a:t>
            </a:r>
          </a:p>
          <a:p>
            <a:r>
              <a:rPr lang="en-US" sz="1600" dirty="0" smtClean="0"/>
              <a:t>Skip:	Add	R2, R2, #1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Branch_if</a:t>
            </a:r>
            <a:r>
              <a:rPr lang="en-US" sz="1600" dirty="0" smtClean="0"/>
              <a:t>_(R3&gt;R2) Loop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Store	R1, 24(SP)</a:t>
            </a:r>
          </a:p>
          <a:p>
            <a:pPr marL="0" lvl="3"/>
            <a:r>
              <a:rPr lang="en-US" sz="1600" dirty="0" smtClean="0"/>
              <a:t>	Load</a:t>
            </a:r>
            <a:r>
              <a:rPr lang="en-US" sz="1600" dirty="0"/>
              <a:t>	 R1, 16(SP</a:t>
            </a:r>
            <a:r>
              <a:rPr lang="en-US" sz="1600" dirty="0" smtClean="0"/>
              <a:t>)	Restore R1</a:t>
            </a:r>
          </a:p>
          <a:p>
            <a:pPr marL="0" lvl="3"/>
            <a:r>
              <a:rPr lang="en-US" sz="1600" dirty="0" smtClean="0"/>
              <a:t>	Load	 R2, 12(SP)	</a:t>
            </a:r>
            <a:r>
              <a:rPr lang="en-US" sz="1600" dirty="0"/>
              <a:t>Restore </a:t>
            </a:r>
            <a:r>
              <a:rPr lang="en-US" sz="1600" dirty="0" smtClean="0"/>
              <a:t>R2</a:t>
            </a:r>
            <a:endParaRPr lang="en-US" sz="1600" dirty="0"/>
          </a:p>
          <a:p>
            <a:pPr marL="0" lvl="3"/>
            <a:r>
              <a:rPr lang="en-US" sz="1600" dirty="0"/>
              <a:t>		…		…</a:t>
            </a:r>
          </a:p>
          <a:p>
            <a:pPr marL="0" lvl="3"/>
            <a:r>
              <a:rPr lang="en-US" sz="1600" dirty="0"/>
              <a:t>	</a:t>
            </a:r>
            <a:r>
              <a:rPr lang="en-US" sz="1600" dirty="0" smtClean="0"/>
              <a:t>Load</a:t>
            </a:r>
            <a:r>
              <a:rPr lang="en-US" sz="1600" dirty="0"/>
              <a:t>	R5, (SP)		</a:t>
            </a:r>
            <a:r>
              <a:rPr lang="en-US" sz="1600" dirty="0" smtClean="0"/>
              <a:t>Restore R5</a:t>
            </a:r>
          </a:p>
          <a:p>
            <a:pPr marL="0" lvl="3"/>
            <a:r>
              <a:rPr lang="en-US" sz="1600" dirty="0"/>
              <a:t>	</a:t>
            </a:r>
            <a:r>
              <a:rPr lang="en-US" sz="1600" dirty="0" smtClean="0">
                <a:solidFill>
                  <a:srgbClr val="0000FF"/>
                </a:solidFill>
              </a:rPr>
              <a:t>Return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5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</a:rPr>
              <a:t>Processor Loop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00CC6D-83B0-7B44-B420-740928B7725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09800"/>
            <a:ext cx="2590800" cy="990600"/>
          </a:xfrm>
          <a:prstGeom prst="rect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1. Instruction Fetch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3581400"/>
            <a:ext cx="2590800" cy="990600"/>
          </a:xfrm>
          <a:prstGeom prst="rect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2. Instruction Decode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4953000"/>
            <a:ext cx="2590800" cy="990600"/>
          </a:xfrm>
          <a:prstGeom prst="rect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3. Instruction Execute</a:t>
            </a:r>
          </a:p>
        </p:txBody>
      </p:sp>
      <p:cxnSp>
        <p:nvCxnSpPr>
          <p:cNvPr id="4" name="Straight Arrow Connector 3"/>
          <p:cNvCxnSpPr>
            <a:stCxn id="2" idx="2"/>
            <a:endCxn id="6" idx="0"/>
          </p:cNvCxnSpPr>
          <p:nvPr/>
        </p:nvCxnSpPr>
        <p:spPr bwMode="auto">
          <a:xfrm>
            <a:off x="4114800" y="3200400"/>
            <a:ext cx="0" cy="381000"/>
          </a:xfrm>
          <a:prstGeom prst="straightConnector1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114800" y="4572000"/>
            <a:ext cx="0" cy="381000"/>
          </a:xfrm>
          <a:prstGeom prst="straightConnector1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4114800" y="5943600"/>
            <a:ext cx="0" cy="3810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057400" y="6324600"/>
            <a:ext cx="2057400" cy="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057400" y="1752600"/>
            <a:ext cx="0" cy="45720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057400" y="1752600"/>
            <a:ext cx="2057400" cy="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endCxn id="2" idx="0"/>
          </p:cNvCxnSpPr>
          <p:nvPr/>
        </p:nvCxnSpPr>
        <p:spPr bwMode="auto">
          <a:xfrm>
            <a:off x="4114800" y="1752600"/>
            <a:ext cx="0" cy="457200"/>
          </a:xfrm>
          <a:prstGeom prst="straightConnector1">
            <a:avLst/>
          </a:prstGeom>
          <a:noFill/>
          <a:ln w="19050" cmpd="sng">
            <a:solidFill>
              <a:srgbClr val="000000"/>
            </a:solidFill>
            <a:round/>
            <a:headEnd type="none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967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to all instructions</a:t>
            </a:r>
          </a:p>
          <a:p>
            <a:r>
              <a:rPr lang="en-US" dirty="0" smtClean="0"/>
              <a:t>(Essential) Read instruction word in memory pointed to by PC into IR</a:t>
            </a:r>
          </a:p>
          <a:p>
            <a:r>
              <a:rPr lang="en-US" dirty="0" smtClean="0"/>
              <a:t>(Optional) Increment PC (may be overwritten if the next instruction is different)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Important architectural principle: </a:t>
            </a:r>
            <a:r>
              <a:rPr lang="en-US" i="1" dirty="0" smtClean="0">
                <a:solidFill>
                  <a:srgbClr val="FF0000"/>
                </a:solidFill>
              </a:rPr>
              <a:t>Make the common case fast.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0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Decode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to all instructions</a:t>
            </a:r>
          </a:p>
          <a:p>
            <a:r>
              <a:rPr lang="en-US" dirty="0" smtClean="0"/>
              <a:t>(Essential) Figure out what the instruction is so that the control signals can be correctly generated for instruction execution.</a:t>
            </a:r>
          </a:p>
          <a:p>
            <a:pPr lvl="1"/>
            <a:r>
              <a:rPr lang="en-US" dirty="0" smtClean="0"/>
              <a:t>Done by decoding the </a:t>
            </a:r>
            <a:r>
              <a:rPr lang="en-US" dirty="0" smtClean="0">
                <a:solidFill>
                  <a:srgbClr val="FF0000"/>
                </a:solidFill>
              </a:rPr>
              <a:t>instruction </a:t>
            </a:r>
            <a:r>
              <a:rPr lang="en-US" dirty="0" err="1" smtClean="0">
                <a:solidFill>
                  <a:srgbClr val="FF0000"/>
                </a:solidFill>
              </a:rPr>
              <a:t>opcode</a:t>
            </a:r>
            <a:r>
              <a:rPr lang="en-US" dirty="0" smtClean="0">
                <a:solidFill>
                  <a:srgbClr val="FF0000"/>
                </a:solidFill>
              </a:rPr>
              <a:t> field(s)</a:t>
            </a:r>
          </a:p>
          <a:p>
            <a:r>
              <a:rPr lang="en-US" dirty="0" smtClean="0"/>
              <a:t>(Optional) Read </a:t>
            </a:r>
            <a:r>
              <a:rPr lang="en-US" i="1" dirty="0" smtClean="0"/>
              <a:t>source registers </a:t>
            </a:r>
            <a:r>
              <a:rPr lang="en-US" dirty="0" smtClean="0"/>
              <a:t>specified in by the register fields of instructions involving register operands. </a:t>
            </a:r>
          </a:p>
          <a:p>
            <a:pPr lvl="1"/>
            <a:r>
              <a:rPr lang="en-US" dirty="0" smtClean="0"/>
              <a:t>Wasted effort if the instruction does not involve register reads but </a:t>
            </a:r>
            <a:r>
              <a:rPr lang="en-US" dirty="0" smtClean="0">
                <a:solidFill>
                  <a:srgbClr val="FF0000"/>
                </a:solidFill>
              </a:rPr>
              <a:t>this is the common case.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nmanjiki\My Documents\HAMACHER_6TH_EDITION\CORG6_SLIDES\chap2\3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645536"/>
            <a:ext cx="6711950" cy="483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Decode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8057" y="1905000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R3, R4, R5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707" y="3657600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R5, X(R7)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937" y="5416974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5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</a:t>
            </a:r>
            <a:r>
              <a:rPr lang="en-US" i="1" dirty="0" smtClean="0"/>
              <a:t>instruction</a:t>
            </a:r>
            <a:r>
              <a:rPr lang="en-US" dirty="0"/>
              <a:t> </a:t>
            </a:r>
            <a:r>
              <a:rPr lang="en-US" i="1" dirty="0" smtClean="0"/>
              <a:t>type.</a:t>
            </a:r>
          </a:p>
          <a:p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Can be further divided into stages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1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R5, X(R7)</a:t>
            </a:r>
          </a:p>
          <a:p>
            <a:r>
              <a:rPr lang="en-US" dirty="0" smtClean="0"/>
              <a:t>Add R3, R4, R5</a:t>
            </a:r>
          </a:p>
          <a:p>
            <a:r>
              <a:rPr lang="en-US" dirty="0" smtClean="0"/>
              <a:t>Add R3, R4, #100</a:t>
            </a:r>
          </a:p>
          <a:p>
            <a:r>
              <a:rPr lang="en-US" dirty="0" smtClean="0"/>
              <a:t>Store R6, X(R8)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7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Five-Stage Execution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1"/>
            <a:ext cx="4343400" cy="462560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Calibri" charset="0"/>
                <a:ea typeface="ＭＳ Ｐゴシック" charset="0"/>
              </a:rPr>
              <a:t>Instruction processing moves from each stage to the next in every clock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cycle, after fetch in Stage 1.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charset="0"/>
                <a:ea typeface="ＭＳ Ｐゴシック" charset="0"/>
              </a:rPr>
              <a:t>The instruction is decoded and the source registers are read in stage 2.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charset="0"/>
                <a:ea typeface="ＭＳ Ｐゴシック" charset="0"/>
              </a:rPr>
              <a:t>Computation takes place in the ALU in stage 3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charset="0"/>
                <a:ea typeface="ＭＳ Ｐゴシック" charset="0"/>
              </a:rPr>
              <a:t>If a memory operation is involved, it takes place in stage 4.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charset="0"/>
                <a:ea typeface="ＭＳ Ｐゴシック" charset="0"/>
              </a:rPr>
              <a:t>The result of the instruction is stored in the destination register in stage 5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.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86400" y="1524000"/>
            <a:ext cx="2667000" cy="5410200"/>
            <a:chOff x="2277533" y="1676400"/>
            <a:chExt cx="2189284" cy="472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676400"/>
              <a:ext cx="1981200" cy="273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7533" y="4343400"/>
              <a:ext cx="2189284" cy="205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30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7EAF1F-A520-F240-9AE5-7509BBE984C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4264809" cy="646331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n-lt"/>
              </a:rPr>
              <a:t>Datapath: Stages 2–5</a:t>
            </a:r>
            <a:endParaRPr lang="en-US" sz="3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676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1371600"/>
            <a:ext cx="1544012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2. Register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2895600"/>
            <a:ext cx="1015723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3. ALU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4724400"/>
            <a:ext cx="1562447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4. Memory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6019800"/>
            <a:ext cx="1774845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5. </a:t>
            </a:r>
            <a:r>
              <a:rPr lang="en-US" dirty="0" err="1" smtClean="0">
                <a:latin typeface="+mn-lt"/>
              </a:rPr>
              <a:t>Writeback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2209800" cy="101566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Stage 1</a:t>
            </a:r>
          </a:p>
          <a:p>
            <a:r>
              <a:rPr lang="en-US" sz="2000" dirty="0" smtClean="0">
                <a:latin typeface="+mn-lt"/>
              </a:rPr>
              <a:t>(Instruction Fetch)</a:t>
            </a:r>
          </a:p>
          <a:p>
            <a:r>
              <a:rPr lang="en-US" sz="2000" dirty="0" smtClean="0">
                <a:latin typeface="+mn-lt"/>
              </a:rPr>
              <a:t>is shown later.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0"/>
            <a:ext cx="450794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29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67807"/>
            <a:ext cx="6629400" cy="49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5105400" y="1680334"/>
            <a:ext cx="2895600" cy="669568"/>
            <a:chOff x="5105400" y="1680334"/>
            <a:chExt cx="2895600" cy="669568"/>
          </a:xfrm>
        </p:grpSpPr>
        <p:sp>
          <p:nvSpPr>
            <p:cNvPr id="26" name="TextBox 25"/>
            <p:cNvSpPr txBox="1"/>
            <p:nvPr/>
          </p:nvSpPr>
          <p:spPr>
            <a:xfrm>
              <a:off x="6198905" y="1752600"/>
              <a:ext cx="1802095" cy="58477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(Memory-mapped) </a:t>
              </a:r>
            </a:p>
            <a:p>
              <a:pPr algn="ctr"/>
              <a:r>
                <a:rPr lang="en-US" sz="1600" dirty="0" smtClean="0"/>
                <a:t>I/O</a:t>
              </a:r>
              <a:endParaRPr lang="en-US" sz="1600" dirty="0"/>
            </a:p>
          </p:txBody>
        </p:sp>
        <p:cxnSp>
          <p:nvCxnSpPr>
            <p:cNvPr id="30" name="Straight Arrow Connector 29"/>
            <p:cNvCxnSpPr>
              <a:stCxn id="26" idx="1"/>
            </p:cNvCxnSpPr>
            <p:nvPr/>
          </p:nvCxnSpPr>
          <p:spPr bwMode="auto">
            <a:xfrm flipH="1" flipV="1">
              <a:off x="5334000" y="2044987"/>
              <a:ext cx="864905" cy="1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 type="none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ectangle 30"/>
            <p:cNvSpPr/>
            <p:nvPr/>
          </p:nvSpPr>
          <p:spPr>
            <a:xfrm>
              <a:off x="5105400" y="1680334"/>
              <a:ext cx="381000" cy="669568"/>
            </a:xfrm>
            <a:prstGeom prst="rect">
              <a:avLst/>
            </a:prstGeom>
            <a:ln w="38100" cmpd="sng">
              <a:solidFill>
                <a:srgbClr val="00B0F0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4868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Implementation of </a:t>
            </a:r>
            <a:br>
              <a:rPr lang="en-US" dirty="0" smtClean="0"/>
            </a:br>
            <a:r>
              <a:rPr lang="en-US" dirty="0" smtClean="0"/>
              <a:t>A = B+C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75548" y="2133600"/>
            <a:ext cx="47604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Common clock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Operation takes one clock cycle.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Clock period</a:t>
            </a:r>
            <a:r>
              <a:rPr lang="en-US" baseline="30000" dirty="0" smtClean="0"/>
              <a:t>*</a:t>
            </a:r>
            <a:r>
              <a:rPr lang="en-US" dirty="0" smtClean="0"/>
              <a:t> ≥ </a:t>
            </a:r>
          </a:p>
          <a:p>
            <a:r>
              <a:rPr lang="en-US" dirty="0"/>
              <a:t>	</a:t>
            </a:r>
            <a:r>
              <a:rPr lang="en-US" dirty="0" err="1" smtClean="0"/>
              <a:t>Propagation_Delay</a:t>
            </a:r>
            <a:r>
              <a:rPr lang="en-US" dirty="0" smtClean="0"/>
              <a:t>(A or B) +</a:t>
            </a:r>
          </a:p>
          <a:p>
            <a:r>
              <a:rPr lang="en-US" dirty="0"/>
              <a:t>	</a:t>
            </a:r>
            <a:r>
              <a:rPr lang="en-US" dirty="0" err="1" smtClean="0"/>
              <a:t>Propagation_Delay</a:t>
            </a:r>
            <a:r>
              <a:rPr lang="en-US" dirty="0" smtClean="0"/>
              <a:t>(ALU) + </a:t>
            </a:r>
          </a:p>
          <a:p>
            <a:r>
              <a:rPr lang="en-US" dirty="0"/>
              <a:t>	</a:t>
            </a:r>
            <a:r>
              <a:rPr lang="en-US" dirty="0" err="1" smtClean="0"/>
              <a:t>Setup_Time</a:t>
            </a:r>
            <a:r>
              <a:rPr lang="en-US" dirty="0" smtClean="0"/>
              <a:t>(C) </a:t>
            </a:r>
          </a:p>
          <a:p>
            <a:r>
              <a:rPr lang="en-US" dirty="0"/>
              <a:t>	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655320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7200" y="1752601"/>
            <a:ext cx="3276600" cy="2921000"/>
            <a:chOff x="3200400" y="1803400"/>
            <a:chExt cx="3276600" cy="2921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742690" y="3115310"/>
              <a:ext cx="2184400" cy="98298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3505200" y="3048000"/>
              <a:ext cx="914400" cy="0"/>
            </a:xfrm>
            <a:prstGeom prst="straightConnector1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3505200" y="4267200"/>
              <a:ext cx="914400" cy="0"/>
            </a:xfrm>
            <a:prstGeom prst="straightConnector1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5295900" y="3581400"/>
              <a:ext cx="914400" cy="0"/>
            </a:xfrm>
            <a:prstGeom prst="straightConnector1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9"/>
            <p:cNvSpPr/>
            <p:nvPr/>
          </p:nvSpPr>
          <p:spPr>
            <a:xfrm>
              <a:off x="3200400" y="2590800"/>
              <a:ext cx="304800" cy="914400"/>
            </a:xfrm>
            <a:prstGeom prst="rect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0400" y="3810000"/>
              <a:ext cx="304800" cy="914400"/>
            </a:xfrm>
            <a:prstGeom prst="rect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72200" y="3124200"/>
              <a:ext cx="304800" cy="914400"/>
            </a:xfrm>
            <a:prstGeom prst="rect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4953000" y="2209800"/>
              <a:ext cx="0" cy="609600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prstDash val="dash"/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4572000" y="1803400"/>
              <a:ext cx="709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Add</a:t>
              </a:r>
              <a:endParaRPr lang="en-US" dirty="0">
                <a:latin typeface="+mn-lt"/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3276600" y="3352800"/>
              <a:ext cx="152400" cy="152400"/>
            </a:xfrm>
            <a:prstGeom prst="triangle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 smtClean="0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76600" y="4572000"/>
              <a:ext cx="152400" cy="152400"/>
            </a:xfrm>
            <a:prstGeom prst="triangle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 smtClean="0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6248400" y="3886200"/>
              <a:ext cx="152400" cy="152400"/>
            </a:xfrm>
            <a:prstGeom prst="triangle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 smtClean="0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8554658"/>
                </p:ext>
              </p:extLst>
            </p:nvPr>
          </p:nvGraphicFramePr>
          <p:xfrm>
            <a:off x="4514850" y="3346450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7" name="Equation" r:id="rId4" imgW="114300" imgH="165100" progId="Equation.3">
                    <p:embed/>
                  </p:oleObj>
                </mc:Choice>
                <mc:Fallback>
                  <p:oleObj name="Equation" r:id="rId4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14850" y="3346450"/>
                          <a:ext cx="1143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3903"/>
              </p:ext>
            </p:extLst>
          </p:nvPr>
        </p:nvGraphicFramePr>
        <p:xfrm>
          <a:off x="5178425" y="4648200"/>
          <a:ext cx="379253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6" imgW="1625600" imgH="228600" progId="Equation.3">
                  <p:embed/>
                </p:oleObj>
              </mc:Choice>
              <mc:Fallback>
                <p:oleObj name="Equation" r:id="rId6" imgW="162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78425" y="4648200"/>
                        <a:ext cx="3792539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5334000"/>
            <a:ext cx="4968928" cy="1200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This computation ignores wire</a:t>
            </a:r>
          </a:p>
          <a:p>
            <a:r>
              <a:rPr lang="en-US" dirty="0"/>
              <a:t> </a:t>
            </a:r>
            <a:r>
              <a:rPr lang="en-US" dirty="0" smtClean="0"/>
              <a:t> delays which can be quite significant,</a:t>
            </a:r>
            <a:endParaRPr lang="en-US" baseline="30000" dirty="0" smtClean="0"/>
          </a:p>
          <a:p>
            <a:r>
              <a:rPr lang="en-US" baseline="30000" dirty="0"/>
              <a:t> </a:t>
            </a:r>
            <a:r>
              <a:rPr lang="en-US" dirty="0" smtClean="0"/>
              <a:t>  especially, in FPGA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15376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163525" y="544448"/>
            <a:ext cx="2892213" cy="2165970"/>
            <a:chOff x="4163525" y="544448"/>
            <a:chExt cx="2892213" cy="2165970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21" y="821447"/>
              <a:ext cx="2436713" cy="18889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163525" y="544448"/>
              <a:ext cx="2892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INSTRUCTION ADDRESS GENERATOR</a:t>
              </a:r>
            </a:p>
          </p:txBody>
        </p:sp>
      </p:grp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54" y="762000"/>
            <a:ext cx="2951446" cy="444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37022" y="5172723"/>
            <a:ext cx="9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DATA PATH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67078" y="5381681"/>
            <a:ext cx="2668669" cy="1206898"/>
            <a:chOff x="3867078" y="5381681"/>
            <a:chExt cx="2668669" cy="1206898"/>
          </a:xfrm>
        </p:grpSpPr>
        <p:grpSp>
          <p:nvGrpSpPr>
            <p:cNvPr id="29" name="Group 28"/>
            <p:cNvGrpSpPr/>
            <p:nvPr/>
          </p:nvGrpSpPr>
          <p:grpSpPr>
            <a:xfrm>
              <a:off x="3867078" y="5438381"/>
              <a:ext cx="2668669" cy="1150198"/>
              <a:chOff x="3867078" y="5438381"/>
              <a:chExt cx="2668669" cy="115019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052452" y="5438381"/>
                <a:ext cx="1866841" cy="907218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867078" y="6311580"/>
                <a:ext cx="266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PROCESSOR-MEMORY INTERFACE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048863" y="5381685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Memory</a:t>
              </a:r>
            </a:p>
            <a:p>
              <a:r>
                <a:rPr lang="en-US" sz="1050" dirty="0" smtClean="0"/>
                <a:t>Data Out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90410" y="5381681"/>
              <a:ext cx="65915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Memory</a:t>
              </a:r>
            </a:p>
            <a:p>
              <a:r>
                <a:rPr lang="en-US" sz="1050" dirty="0" smtClean="0"/>
                <a:t>Data In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4093" y="5386616"/>
              <a:ext cx="67197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Memory</a:t>
              </a:r>
            </a:p>
            <a:p>
              <a:r>
                <a:rPr lang="en-US" sz="1050" dirty="0" smtClean="0"/>
                <a:t>Address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79156" y="2688510"/>
            <a:ext cx="1835567" cy="2320372"/>
            <a:chOff x="6479156" y="2688510"/>
            <a:chExt cx="1835567" cy="2320372"/>
          </a:xfrm>
        </p:grpSpPr>
        <p:sp>
          <p:nvSpPr>
            <p:cNvPr id="19" name="TextBox 18"/>
            <p:cNvSpPr txBox="1"/>
            <p:nvPr/>
          </p:nvSpPr>
          <p:spPr>
            <a:xfrm>
              <a:off x="7001543" y="2688510"/>
              <a:ext cx="131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CONTROL UNIT</a:t>
              </a:r>
            </a:p>
          </p:txBody>
        </p:sp>
        <p:pic>
          <p:nvPicPr>
            <p:cNvPr id="6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156" y="2997813"/>
              <a:ext cx="1675891" cy="20110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Rectangle 63"/>
          <p:cNvSpPr/>
          <p:nvPr/>
        </p:nvSpPr>
        <p:spPr>
          <a:xfrm>
            <a:off x="8087334" y="4027047"/>
            <a:ext cx="67713" cy="101569"/>
          </a:xfrm>
          <a:prstGeom prst="rect">
            <a:avLst/>
          </a:prstGeom>
          <a:solidFill>
            <a:schemeClr val="bg1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flipV="1">
            <a:off x="7805198" y="4010118"/>
            <a:ext cx="338564" cy="33856"/>
          </a:xfrm>
          <a:prstGeom prst="rect">
            <a:avLst/>
          </a:prstGeom>
          <a:solidFill>
            <a:schemeClr val="bg1"/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04396" y="6477000"/>
            <a:ext cx="733864" cy="274320"/>
          </a:xfrm>
        </p:spPr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2400"/>
            <a:ext cx="2569934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Complete Datapath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469930" y="1809511"/>
            <a:ext cx="4275043" cy="3628875"/>
            <a:chOff x="3469930" y="1809511"/>
            <a:chExt cx="4275043" cy="36288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6337" y="4089886"/>
              <a:ext cx="835161" cy="92226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4388440" y="3816728"/>
              <a:ext cx="0" cy="273158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469930" y="3816728"/>
              <a:ext cx="918511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10067" y="1809511"/>
              <a:ext cx="0" cy="2280376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64709" y="3801548"/>
              <a:ext cx="851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Instruction </a:t>
              </a:r>
            </a:p>
            <a:p>
              <a:r>
                <a:rPr lang="en-US" sz="1200" dirty="0" smtClean="0"/>
                <a:t>address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52451" y="3414988"/>
              <a:ext cx="646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Data </a:t>
              </a:r>
            </a:p>
            <a:p>
              <a:r>
                <a:rPr lang="en-US" sz="1200" dirty="0" smtClean="0"/>
                <a:t>address</a:t>
              </a:r>
              <a:endParaRPr lang="en-US" sz="12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386645" y="5229423"/>
              <a:ext cx="1795" cy="20896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072804" y="5221546"/>
              <a:ext cx="313843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072804" y="4146586"/>
              <a:ext cx="0" cy="1082836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742080" y="4146586"/>
              <a:ext cx="310371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810121" y="4033186"/>
              <a:ext cx="421444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231564" y="4033186"/>
              <a:ext cx="0" cy="978964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028192" y="5181241"/>
              <a:ext cx="1008" cy="24580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231565" y="5181241"/>
              <a:ext cx="796628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4231564" y="5012151"/>
              <a:ext cx="0" cy="169091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7" idx="6"/>
            </p:cNvCxnSpPr>
            <p:nvPr/>
          </p:nvCxnSpPr>
          <p:spPr>
            <a:xfrm>
              <a:off x="4397878" y="5304141"/>
              <a:ext cx="3347095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7744972" y="5062788"/>
              <a:ext cx="1" cy="248434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4352517" y="5281460"/>
              <a:ext cx="45361" cy="453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648200" y="4724400"/>
              <a:ext cx="914400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562600" y="4724400"/>
              <a:ext cx="1008" cy="70458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743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Memory address generation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04802" y="1439864"/>
            <a:ext cx="5105398" cy="5189537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400" dirty="0" smtClean="0">
                <a:latin typeface="Calibri" charset="0"/>
                <a:ea typeface="ＭＳ Ｐゴシック" charset="0"/>
              </a:rPr>
              <a:t>Two kinds: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Calibri" charset="0"/>
                <a:ea typeface="ＭＳ Ｐゴシック" charset="0"/>
              </a:rPr>
              <a:t>Instruction address (via Input 1)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Calibri" charset="0"/>
                <a:ea typeface="ＭＳ Ｐゴシック" charset="0"/>
              </a:rPr>
              <a:t>Data address (Via Input 0)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>
                <a:latin typeface="Calibri" charset="0"/>
                <a:ea typeface="ＭＳ Ｐゴシック" charset="0"/>
              </a:rPr>
              <a:t>Instruction </a:t>
            </a:r>
            <a:r>
              <a:rPr lang="en-US" sz="2400" dirty="0">
                <a:latin typeface="Calibri" charset="0"/>
                <a:ea typeface="ＭＳ Ｐゴシック" charset="0"/>
              </a:rPr>
              <a:t>address generator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updates PC </a:t>
            </a:r>
            <a:r>
              <a:rPr lang="en-US" sz="2400" dirty="0">
                <a:latin typeface="Calibri" charset="0"/>
                <a:ea typeface="ＭＳ Ｐゴシック" charset="0"/>
              </a:rPr>
              <a:t>after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instruction fetch.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400" dirty="0">
                <a:latin typeface="Calibri" charset="0"/>
                <a:ea typeface="ＭＳ Ｐゴシック" charset="0"/>
              </a:rPr>
              <a:t>A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lso </a:t>
            </a:r>
            <a:r>
              <a:rPr lang="en-US" sz="2400" dirty="0">
                <a:latin typeface="Calibri" charset="0"/>
                <a:ea typeface="ＭＳ Ｐゴシック" charset="0"/>
              </a:rPr>
              <a:t>generates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(subroutine) branch </a:t>
            </a:r>
            <a:r>
              <a:rPr lang="en-US" sz="2400" dirty="0">
                <a:latin typeface="Calibri" charset="0"/>
                <a:ea typeface="ＭＳ Ｐゴシック" charset="0"/>
              </a:rPr>
              <a:t>and subroutine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return addresses</a:t>
            </a:r>
            <a:r>
              <a:rPr lang="en-US" sz="2400" dirty="0">
                <a:latin typeface="Calibri" charset="0"/>
                <a:ea typeface="ＭＳ Ｐゴシック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err="1" smtClean="0">
                <a:latin typeface="Calibri" charset="0"/>
                <a:ea typeface="ＭＳ Ｐゴシック" charset="0"/>
              </a:rPr>
              <a:t>MuxMA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</a:rPr>
              <a:t>selects RZ when reading or writing data operands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Calibri" charset="0"/>
                <a:ea typeface="ＭＳ Ｐゴシック" charset="0"/>
              </a:rPr>
              <a:t>RZ stores the address computed by the ALU.</a:t>
            </a:r>
            <a:endParaRPr lang="en-US" sz="2000" dirty="0">
              <a:latin typeface="Calibri" charset="0"/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05414" y="1710214"/>
            <a:ext cx="2838927" cy="4690586"/>
            <a:chOff x="5205414" y="1710214"/>
            <a:chExt cx="2838927" cy="4690586"/>
          </a:xfrm>
        </p:grpSpPr>
        <p:pic>
          <p:nvPicPr>
            <p:cNvPr id="3686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994" y="1710214"/>
              <a:ext cx="2770347" cy="469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235417" y="2524602"/>
              <a:ext cx="181452" cy="152304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 useBgFill="1"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205414" y="4800600"/>
              <a:ext cx="181451" cy="61007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8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FA2ECA-5B3E-1347-A9ED-4924A1161B65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400800" y="2743200"/>
            <a:ext cx="1905000" cy="1828800"/>
          </a:xfrm>
          <a:prstGeom prst="ellipse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8651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Instruction address generator</a:t>
            </a:r>
          </a:p>
        </p:txBody>
      </p:sp>
      <p:pic>
        <p:nvPicPr>
          <p:cNvPr id="389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39901"/>
            <a:ext cx="5226051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3055939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</a:rPr>
              <a:t>Connections to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RA and RY </a:t>
            </a:r>
            <a:r>
              <a:rPr lang="en-US" sz="2800" dirty="0">
                <a:latin typeface="Calibri" charset="0"/>
                <a:ea typeface="ＭＳ Ｐゴシック" charset="0"/>
              </a:rPr>
              <a:t>(via </a:t>
            </a:r>
            <a:r>
              <a:rPr lang="en-US" sz="2800" dirty="0" err="1">
                <a:latin typeface="Calibri" charset="0"/>
                <a:ea typeface="ＭＳ Ｐゴシック" charset="0"/>
              </a:rPr>
              <a:t>MuxY</a:t>
            </a:r>
            <a:r>
              <a:rPr lang="en-US" sz="2800" dirty="0">
                <a:latin typeface="Calibri" charset="0"/>
                <a:ea typeface="ＭＳ Ｐゴシック" charset="0"/>
              </a:rPr>
              <a:t>)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are </a:t>
            </a:r>
            <a:r>
              <a:rPr lang="en-US" sz="2800" dirty="0">
                <a:latin typeface="Calibri" charset="0"/>
                <a:ea typeface="ＭＳ Ｐゴシック" charset="0"/>
              </a:rPr>
              <a:t>used for subroutine call and return.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C2ED32-48C7-A145-8905-7DC65DA5C96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8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Processor control section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592264"/>
            <a:ext cx="3962400" cy="5189537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400" dirty="0">
                <a:latin typeface="Calibri" charset="0"/>
                <a:ea typeface="ＭＳ Ｐゴシック" charset="0"/>
              </a:rPr>
              <a:t>When an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instruction</a:t>
            </a:r>
            <a:r>
              <a:rPr lang="en-US" sz="2400" dirty="0">
                <a:latin typeface="Calibri" charset="0"/>
                <a:ea typeface="ＭＳ Ｐゴシック" charset="0"/>
              </a:rPr>
              <a:t> is read, it is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placed in IR</a:t>
            </a:r>
            <a:r>
              <a:rPr lang="en-US" sz="2400" dirty="0">
                <a:latin typeface="Calibri" charset="0"/>
                <a:ea typeface="ＭＳ Ｐゴシック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>
                <a:latin typeface="Calibri" charset="0"/>
                <a:ea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control</a:t>
            </a:r>
            <a:r>
              <a:rPr lang="en-US" sz="2400" dirty="0">
                <a:latin typeface="Calibri" charset="0"/>
                <a:ea typeface="ＭＳ Ｐゴシック" charset="0"/>
              </a:rPr>
              <a:t> circuitry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decodes the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instruction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and generates </a:t>
            </a:r>
            <a:r>
              <a:rPr lang="en-US" sz="2400" dirty="0">
                <a:latin typeface="Calibri" charset="0"/>
                <a:ea typeface="ＭＳ Ｐゴシック" charset="0"/>
              </a:rPr>
              <a:t>the control signals that drive all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units (more on this later).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400" dirty="0">
                <a:latin typeface="Calibri" charset="0"/>
                <a:ea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Immediate</a:t>
            </a:r>
            <a:r>
              <a:rPr lang="en-US" sz="2400" dirty="0">
                <a:latin typeface="Calibri" charset="0"/>
                <a:ea typeface="ＭＳ Ｐゴシック" charset="0"/>
              </a:rPr>
              <a:t> block extends the immediate operand to 32 bits as specified in the instruction.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91500" y="3598864"/>
            <a:ext cx="304800" cy="42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4FAAC3-80DB-564C-A1F6-761E0217FA0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43501" y="1722120"/>
            <a:ext cx="3771900" cy="4526280"/>
            <a:chOff x="5143500" y="1722120"/>
            <a:chExt cx="3771900" cy="4526280"/>
          </a:xfrm>
        </p:grpSpPr>
        <p:pic>
          <p:nvPicPr>
            <p:cNvPr id="3789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722120"/>
              <a:ext cx="3771900" cy="452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763000" y="40386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8128000" y="4000500"/>
              <a:ext cx="762000" cy="76200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552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Instruction Formats (Chapter 5 Processor)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676400"/>
            <a:ext cx="10119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Fig. 5.12</a:t>
            </a:r>
            <a:endParaRPr lang="en-US" sz="1800" dirty="0"/>
          </a:p>
        </p:txBody>
      </p:sp>
      <p:pic>
        <p:nvPicPr>
          <p:cNvPr id="6" name="Picture 2" descr="C:\Documents and Settings\nmanjiki\My Documents\HAMACHER_6TH_EDITION\CORG6_SLIDES\chap2\3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45537"/>
            <a:ext cx="6711950" cy="483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28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Example:  Add  R3, R4, R5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228600" y="1668464"/>
            <a:ext cx="4836793" cy="5189537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Memory address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 [PC], Read memory, </a:t>
            </a:r>
            <a:r>
              <a:rPr lang="en-US" dirty="0" smtClean="0">
                <a:latin typeface="Calibri" charset="0"/>
                <a:ea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IR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Memory data, </a:t>
            </a:r>
            <a:r>
              <a:rPr lang="en-US" dirty="0" smtClean="0">
                <a:latin typeface="Calibri" charset="0"/>
                <a:ea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PC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 </a:t>
            </a:r>
            <a:r>
              <a:rPr lang="en-US" dirty="0">
                <a:latin typeface="Calibri" charset="0"/>
                <a:ea typeface="ＭＳ Ｐゴシック" charset="0"/>
              </a:rPr>
              <a:t>[PC]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dirty="0">
                <a:latin typeface="Calibri" charset="0"/>
                <a:ea typeface="ＭＳ Ｐゴシック" charset="0"/>
              </a:rPr>
              <a:t> 4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Decode instruction,</a:t>
            </a:r>
            <a:br>
              <a:rPr lang="en-US" dirty="0">
                <a:latin typeface="Calibri" charset="0"/>
                <a:ea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</a:rPr>
              <a:t>RA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 </a:t>
            </a:r>
            <a:r>
              <a:rPr lang="en-US" dirty="0">
                <a:latin typeface="Calibri" charset="0"/>
                <a:ea typeface="ＭＳ Ｐゴシック" charset="0"/>
              </a:rPr>
              <a:t>[R4], RB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 </a:t>
            </a:r>
            <a:r>
              <a:rPr lang="en-US" dirty="0">
                <a:latin typeface="Calibri" charset="0"/>
                <a:ea typeface="ＭＳ Ｐゴシック" charset="0"/>
              </a:rPr>
              <a:t>[R5]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RZ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 [RA]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dirty="0">
                <a:latin typeface="Calibri" charset="0"/>
                <a:ea typeface="ＭＳ Ｐゴシック" charset="0"/>
              </a:rPr>
              <a:t> [RB]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RY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 [RZ]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R3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 </a:t>
            </a:r>
            <a:r>
              <a:rPr lang="en-US" dirty="0">
                <a:latin typeface="Calibri" charset="0"/>
                <a:ea typeface="ＭＳ Ｐゴシック" charset="0"/>
              </a:rPr>
              <a:t>[RY]</a:t>
            </a:r>
          </a:p>
        </p:txBody>
      </p:sp>
      <p:sp>
        <p:nvSpPr>
          <p:cNvPr id="399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D6166C-D0D0-2F41-ADB5-6EA437FA5C5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93" y="1870234"/>
            <a:ext cx="3240409" cy="487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40" name="Elbow Connector 5"/>
          <p:cNvCxnSpPr>
            <a:cxnSpLocks noChangeShapeType="1"/>
          </p:cNvCxnSpPr>
          <p:nvPr/>
        </p:nvCxnSpPr>
        <p:spPr bwMode="auto">
          <a:xfrm rot="16200000" flipH="1">
            <a:off x="6732031" y="2831069"/>
            <a:ext cx="237172" cy="2900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1" name="Elbow Connector 6"/>
          <p:cNvCxnSpPr>
            <a:cxnSpLocks noChangeShapeType="1"/>
          </p:cNvCxnSpPr>
          <p:nvPr/>
        </p:nvCxnSpPr>
        <p:spPr bwMode="auto">
          <a:xfrm rot="5400000">
            <a:off x="6087664" y="2838213"/>
            <a:ext cx="258603" cy="29146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2" name="Elbow Connector 8"/>
          <p:cNvCxnSpPr>
            <a:cxnSpLocks noChangeShapeType="1"/>
          </p:cNvCxnSpPr>
          <p:nvPr/>
        </p:nvCxnSpPr>
        <p:spPr bwMode="auto">
          <a:xfrm rot="5400000">
            <a:off x="6363413" y="3651170"/>
            <a:ext cx="1037272" cy="227172"/>
          </a:xfrm>
          <a:prstGeom prst="bentConnector3">
            <a:avLst>
              <a:gd name="adj1" fmla="val 22074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3" name="Elbow Connector 12"/>
          <p:cNvCxnSpPr>
            <a:cxnSpLocks noChangeShapeType="1"/>
          </p:cNvCxnSpPr>
          <p:nvPr/>
        </p:nvCxnSpPr>
        <p:spPr bwMode="auto">
          <a:xfrm rot="16200000" flipH="1">
            <a:off x="5666183" y="3651170"/>
            <a:ext cx="1037272" cy="22717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4" name="Straight Arrow Connector 14"/>
          <p:cNvCxnSpPr>
            <a:cxnSpLocks noChangeShapeType="1"/>
          </p:cNvCxnSpPr>
          <p:nvPr/>
        </p:nvCxnSpPr>
        <p:spPr bwMode="auto">
          <a:xfrm rot="5400000">
            <a:off x="6361984" y="4832748"/>
            <a:ext cx="162877" cy="1429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5" name="Elbow Connector 16"/>
          <p:cNvCxnSpPr>
            <a:cxnSpLocks noChangeShapeType="1"/>
          </p:cNvCxnSpPr>
          <p:nvPr/>
        </p:nvCxnSpPr>
        <p:spPr bwMode="auto">
          <a:xfrm rot="5400000">
            <a:off x="5974792" y="5472827"/>
            <a:ext cx="857250" cy="8143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Elbow Connector 18"/>
          <p:cNvCxnSpPr>
            <a:cxnSpLocks noChangeShapeType="1"/>
          </p:cNvCxnSpPr>
          <p:nvPr/>
        </p:nvCxnSpPr>
        <p:spPr bwMode="auto">
          <a:xfrm rot="16200000" flipV="1">
            <a:off x="3672364" y="3723322"/>
            <a:ext cx="4666297" cy="877255"/>
          </a:xfrm>
          <a:prstGeom prst="bentConnector3">
            <a:avLst>
              <a:gd name="adj1" fmla="val -5019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7" name="Elbow Connector 23"/>
          <p:cNvCxnSpPr>
            <a:cxnSpLocks noChangeShapeType="1"/>
          </p:cNvCxnSpPr>
          <p:nvPr/>
        </p:nvCxnSpPr>
        <p:spPr bwMode="auto">
          <a:xfrm rot="16200000" flipH="1">
            <a:off x="5910500" y="1485187"/>
            <a:ext cx="220027" cy="907257"/>
          </a:xfrm>
          <a:prstGeom prst="bentConnector3">
            <a:avLst>
              <a:gd name="adj1" fmla="val 2472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>
            <a:off x="6387811" y="6252924"/>
            <a:ext cx="162877" cy="1429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5943600" y="2480732"/>
            <a:ext cx="304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43600" y="2650066"/>
            <a:ext cx="304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858000" y="2286000"/>
            <a:ext cx="304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466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Example:  Load R5, X(R7)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68464"/>
            <a:ext cx="4605339" cy="5189537"/>
          </a:xfrm>
        </p:spPr>
        <p:txBody>
          <a:bodyPr>
            <a:noAutofit/>
          </a:bodyPr>
          <a:lstStyle/>
          <a:p>
            <a:pPr marL="457200" indent="-457200" eaLnBrk="1" hangingPunct="1">
              <a:spcAft>
                <a:spcPts val="600"/>
              </a:spcAft>
              <a:buClr>
                <a:schemeClr val="tx1"/>
              </a:buClr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Memory address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 </a:t>
            </a:r>
            <a:r>
              <a:rPr lang="en-US" sz="2400" dirty="0">
                <a:latin typeface="Calibri" charset="0"/>
                <a:ea typeface="ＭＳ Ｐゴシック" charset="0"/>
              </a:rPr>
              <a:t>[PC],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</a:rPr>
              <a:t>Read memory,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/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IR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 Memory data,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/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PC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[PC]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sz="2400" dirty="0">
                <a:latin typeface="Calibri" charset="0"/>
                <a:ea typeface="ＭＳ Ｐゴシック" charset="0"/>
              </a:rPr>
              <a:t> 4</a:t>
            </a:r>
          </a:p>
          <a:p>
            <a:pPr marL="457200" indent="-457200" eaLnBrk="1" hangingPunct="1">
              <a:spcAft>
                <a:spcPts val="600"/>
              </a:spcAft>
              <a:buClr>
                <a:schemeClr val="tx1"/>
              </a:buClr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Decode instruction, RA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[R7]</a:t>
            </a:r>
          </a:p>
          <a:p>
            <a:pPr marL="457200" indent="-457200" eaLnBrk="1" hangingPunct="1">
              <a:spcAft>
                <a:spcPts val="600"/>
              </a:spcAft>
              <a:buClr>
                <a:schemeClr val="tx1"/>
              </a:buClr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RZ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[RA]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sz="2400" dirty="0">
                <a:latin typeface="Calibri" charset="0"/>
                <a:ea typeface="ＭＳ Ｐゴシック" charset="0"/>
              </a:rPr>
              <a:t> Immediate value X</a:t>
            </a:r>
          </a:p>
          <a:p>
            <a:pPr marL="457200" indent="-457200" eaLnBrk="1" hangingPunct="1">
              <a:spcAft>
                <a:spcPts val="600"/>
              </a:spcAft>
              <a:buClr>
                <a:schemeClr val="tx1"/>
              </a:buClr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Memory address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[RZ],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/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Read </a:t>
            </a:r>
            <a:r>
              <a:rPr lang="en-US" sz="2400" dirty="0">
                <a:latin typeface="Calibri" charset="0"/>
                <a:ea typeface="ＭＳ Ｐゴシック" charset="0"/>
              </a:rPr>
              <a:t>memory,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/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RY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 </a:t>
            </a:r>
            <a:r>
              <a:rPr lang="en-US" sz="2400" dirty="0">
                <a:latin typeface="Calibri" charset="0"/>
                <a:ea typeface="ＭＳ Ｐゴシック" charset="0"/>
              </a:rPr>
              <a:t>Memory data</a:t>
            </a:r>
          </a:p>
          <a:p>
            <a:pPr marL="457200" indent="-457200" eaLnBrk="1" hangingPunct="1">
              <a:spcAft>
                <a:spcPts val="600"/>
              </a:spcAft>
              <a:buClr>
                <a:schemeClr val="tx1"/>
              </a:buClr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R5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[RY]</a:t>
            </a: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97" y="1754506"/>
            <a:ext cx="3240405" cy="487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4" name="Elbow Connector 17"/>
          <p:cNvCxnSpPr>
            <a:cxnSpLocks noChangeShapeType="1"/>
          </p:cNvCxnSpPr>
          <p:nvPr/>
        </p:nvCxnSpPr>
        <p:spPr bwMode="auto">
          <a:xfrm rot="5400000">
            <a:off x="5784770" y="3664031"/>
            <a:ext cx="1028700" cy="142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5" name="Elbow Connector 19"/>
          <p:cNvCxnSpPr>
            <a:cxnSpLocks noChangeShapeType="1"/>
          </p:cNvCxnSpPr>
          <p:nvPr/>
        </p:nvCxnSpPr>
        <p:spPr bwMode="auto">
          <a:xfrm rot="5400000">
            <a:off x="6316263" y="2722485"/>
            <a:ext cx="258603" cy="29146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6" name="Elbow Connector 24"/>
          <p:cNvCxnSpPr>
            <a:cxnSpLocks noChangeShapeType="1"/>
          </p:cNvCxnSpPr>
          <p:nvPr/>
        </p:nvCxnSpPr>
        <p:spPr bwMode="auto">
          <a:xfrm rot="5400000">
            <a:off x="6914196" y="3793332"/>
            <a:ext cx="657225" cy="114300"/>
          </a:xfrm>
          <a:prstGeom prst="bentConnector3">
            <a:avLst>
              <a:gd name="adj1" fmla="val 74611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7" name="Straight Arrow Connector 29"/>
          <p:cNvCxnSpPr>
            <a:cxnSpLocks noChangeShapeType="1"/>
          </p:cNvCxnSpPr>
          <p:nvPr/>
        </p:nvCxnSpPr>
        <p:spPr bwMode="auto">
          <a:xfrm rot="5400000">
            <a:off x="6582726" y="4722021"/>
            <a:ext cx="161448" cy="142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Elbow Connector 32"/>
          <p:cNvCxnSpPr>
            <a:cxnSpLocks noChangeShapeType="1"/>
          </p:cNvCxnSpPr>
          <p:nvPr/>
        </p:nvCxnSpPr>
        <p:spPr bwMode="auto">
          <a:xfrm>
            <a:off x="6664167" y="4959194"/>
            <a:ext cx="1427321" cy="124301"/>
          </a:xfrm>
          <a:prstGeom prst="bentConnector3">
            <a:avLst>
              <a:gd name="adj1" fmla="val 616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Elbow Connector 36"/>
          <p:cNvCxnSpPr>
            <a:cxnSpLocks noChangeShapeType="1"/>
          </p:cNvCxnSpPr>
          <p:nvPr/>
        </p:nvCxnSpPr>
        <p:spPr bwMode="auto">
          <a:xfrm rot="10800000" flipV="1">
            <a:off x="6834188" y="5454974"/>
            <a:ext cx="1257300" cy="352902"/>
          </a:xfrm>
          <a:prstGeom prst="bentConnector3">
            <a:avLst>
              <a:gd name="adj1" fmla="val 10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B4DE6B-F24C-AC48-B5FF-85038CF0898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13" name="Elbow Connector 18"/>
          <p:cNvCxnSpPr>
            <a:cxnSpLocks noChangeShapeType="1"/>
          </p:cNvCxnSpPr>
          <p:nvPr/>
        </p:nvCxnSpPr>
        <p:spPr bwMode="auto">
          <a:xfrm rot="16200000" flipV="1">
            <a:off x="3827622" y="3608540"/>
            <a:ext cx="4666297" cy="877255"/>
          </a:xfrm>
          <a:prstGeom prst="bentConnector3">
            <a:avLst>
              <a:gd name="adj1" fmla="val -5019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Elbow Connector 23"/>
          <p:cNvCxnSpPr>
            <a:cxnSpLocks noChangeShapeType="1"/>
          </p:cNvCxnSpPr>
          <p:nvPr/>
        </p:nvCxnSpPr>
        <p:spPr bwMode="auto">
          <a:xfrm rot="16200000" flipH="1">
            <a:off x="6065758" y="1370405"/>
            <a:ext cx="220027" cy="907257"/>
          </a:xfrm>
          <a:prstGeom prst="bentConnector3">
            <a:avLst>
              <a:gd name="adj1" fmla="val 2472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8920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Example:  Store R6, X(R8)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1" y="1592264"/>
            <a:ext cx="4573588" cy="5189537"/>
          </a:xfrm>
        </p:spPr>
        <p:txBody>
          <a:bodyPr>
            <a:noAutofit/>
          </a:bodyPr>
          <a:lstStyle/>
          <a:p>
            <a:pPr marL="457200" indent="-457200" eaLnBrk="1" hangingPunct="1">
              <a:spcAft>
                <a:spcPts val="1200"/>
              </a:spcAft>
              <a:buClr>
                <a:schemeClr val="tx1"/>
              </a:buClr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Memory address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[PC],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/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Read </a:t>
            </a:r>
            <a:r>
              <a:rPr lang="en-US" sz="2400" dirty="0">
                <a:latin typeface="Calibri" charset="0"/>
                <a:ea typeface="ＭＳ Ｐゴシック" charset="0"/>
              </a:rPr>
              <a:t>memory,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/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IR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 Memory data,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/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PC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 [PC]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sz="2400" dirty="0">
                <a:latin typeface="Calibri" charset="0"/>
                <a:ea typeface="ＭＳ Ｐゴシック" charset="0"/>
              </a:rPr>
              <a:t> 4</a:t>
            </a:r>
          </a:p>
          <a:p>
            <a:pPr marL="457200" indent="-457200" eaLnBrk="1" hangingPunct="1">
              <a:spcAft>
                <a:spcPts val="1200"/>
              </a:spcAft>
              <a:buClr>
                <a:schemeClr val="tx1"/>
              </a:buClr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Decode instruction, 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</a:rPr>
              <a:t>RA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[R8], RB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[R6]</a:t>
            </a:r>
          </a:p>
          <a:p>
            <a:pPr marL="457200" indent="-457200" eaLnBrk="1" hangingPunct="1">
              <a:spcAft>
                <a:spcPts val="1200"/>
              </a:spcAft>
              <a:buClr>
                <a:schemeClr val="tx1"/>
              </a:buClr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RZ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[RA]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sz="2400" dirty="0">
                <a:latin typeface="Calibri" charset="0"/>
                <a:ea typeface="ＭＳ Ｐゴシック" charset="0"/>
              </a:rPr>
              <a:t> Immediate value X, RM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[RB]</a:t>
            </a:r>
          </a:p>
          <a:p>
            <a:pPr marL="457200" indent="-457200" eaLnBrk="1" hangingPunct="1">
              <a:spcAft>
                <a:spcPts val="1200"/>
              </a:spcAft>
              <a:buClr>
                <a:schemeClr val="tx1"/>
              </a:buClr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Memory address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[RZ], Memory data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sz="2400" dirty="0">
                <a:latin typeface="Calibri" charset="0"/>
                <a:ea typeface="ＭＳ Ｐゴシック" charset="0"/>
              </a:rPr>
              <a:t>[RM],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/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Write </a:t>
            </a:r>
            <a:r>
              <a:rPr lang="en-US" sz="2400" dirty="0">
                <a:latin typeface="Calibri" charset="0"/>
                <a:ea typeface="ＭＳ Ｐゴシック" charset="0"/>
              </a:rPr>
              <a:t>memory</a:t>
            </a:r>
          </a:p>
          <a:p>
            <a:pPr marL="457200" indent="-457200" eaLnBrk="1" hangingPunct="1">
              <a:spcAft>
                <a:spcPts val="1200"/>
              </a:spcAft>
              <a:buClr>
                <a:schemeClr val="tx1"/>
              </a:buClr>
              <a:buFont typeface="Calibri" charset="0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</a:rPr>
              <a:t>No action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96" y="1678306"/>
            <a:ext cx="3240405" cy="487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988" name="Elbow Connector 15"/>
          <p:cNvCxnSpPr>
            <a:cxnSpLocks noChangeShapeType="1"/>
          </p:cNvCxnSpPr>
          <p:nvPr/>
        </p:nvCxnSpPr>
        <p:spPr bwMode="auto">
          <a:xfrm>
            <a:off x="6386514" y="4882993"/>
            <a:ext cx="1504473" cy="114300"/>
          </a:xfrm>
          <a:prstGeom prst="bentConnector3">
            <a:avLst>
              <a:gd name="adj1" fmla="val 634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9" name="Elbow Connector 19"/>
          <p:cNvCxnSpPr>
            <a:cxnSpLocks noChangeShapeType="1"/>
          </p:cNvCxnSpPr>
          <p:nvPr/>
        </p:nvCxnSpPr>
        <p:spPr bwMode="auto">
          <a:xfrm rot="16200000" flipH="1">
            <a:off x="6488669" y="3619263"/>
            <a:ext cx="1643063" cy="552927"/>
          </a:xfrm>
          <a:prstGeom prst="bentConnector3">
            <a:avLst>
              <a:gd name="adj1" fmla="val 6368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Elbow Connector 22"/>
          <p:cNvCxnSpPr>
            <a:cxnSpLocks noChangeShapeType="1"/>
          </p:cNvCxnSpPr>
          <p:nvPr/>
        </p:nvCxnSpPr>
        <p:spPr bwMode="auto">
          <a:xfrm rot="16200000" flipH="1">
            <a:off x="7567376" y="4902281"/>
            <a:ext cx="342900" cy="304323"/>
          </a:xfrm>
          <a:prstGeom prst="bentConnector3">
            <a:avLst>
              <a:gd name="adj1" fmla="val 102778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2" name="Elbow Connector 33"/>
          <p:cNvCxnSpPr>
            <a:cxnSpLocks noChangeShapeType="1"/>
          </p:cNvCxnSpPr>
          <p:nvPr/>
        </p:nvCxnSpPr>
        <p:spPr bwMode="auto">
          <a:xfrm rot="16200000" flipH="1">
            <a:off x="6760131" y="2639141"/>
            <a:ext cx="237173" cy="2900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3" name="Elbow Connector 39"/>
          <p:cNvCxnSpPr>
            <a:cxnSpLocks noChangeShapeType="1"/>
          </p:cNvCxnSpPr>
          <p:nvPr/>
        </p:nvCxnSpPr>
        <p:spPr bwMode="auto">
          <a:xfrm rot="5400000">
            <a:off x="6115765" y="2646285"/>
            <a:ext cx="258603" cy="29146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BB3585-FE09-0744-BD3D-9D77A6891AB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21" name="Elbow Connector 24"/>
          <p:cNvCxnSpPr>
            <a:cxnSpLocks noChangeShapeType="1"/>
          </p:cNvCxnSpPr>
          <p:nvPr/>
        </p:nvCxnSpPr>
        <p:spPr bwMode="auto">
          <a:xfrm rot="5400000">
            <a:off x="6855127" y="3695701"/>
            <a:ext cx="609602" cy="228600"/>
          </a:xfrm>
          <a:prstGeom prst="bentConnector3">
            <a:avLst>
              <a:gd name="adj1" fmla="val 55041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17"/>
          <p:cNvCxnSpPr>
            <a:cxnSpLocks noChangeShapeType="1"/>
          </p:cNvCxnSpPr>
          <p:nvPr/>
        </p:nvCxnSpPr>
        <p:spPr bwMode="auto">
          <a:xfrm rot="5400000">
            <a:off x="5810964" y="3571878"/>
            <a:ext cx="1028700" cy="142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9"/>
          <p:cNvCxnSpPr>
            <a:cxnSpLocks noChangeShapeType="1"/>
          </p:cNvCxnSpPr>
          <p:nvPr/>
        </p:nvCxnSpPr>
        <p:spPr bwMode="auto">
          <a:xfrm rot="5400000">
            <a:off x="6608920" y="4629868"/>
            <a:ext cx="161448" cy="142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995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Unconditional branch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04800" y="1775192"/>
            <a:ext cx="4724400" cy="4625609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Memory address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[PC], Read memory, </a:t>
            </a:r>
            <a:r>
              <a:rPr lang="en-US" dirty="0" smtClean="0">
                <a:latin typeface="Calibri" charset="0"/>
                <a:ea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IR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 </a:t>
            </a:r>
            <a:r>
              <a:rPr lang="en-US" dirty="0">
                <a:latin typeface="Calibri" charset="0"/>
                <a:ea typeface="ＭＳ Ｐゴシック" charset="0"/>
              </a:rPr>
              <a:t>Memory data, </a:t>
            </a:r>
            <a:r>
              <a:rPr lang="en-US" dirty="0" smtClean="0">
                <a:latin typeface="Calibri" charset="0"/>
                <a:ea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PC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[PC]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dirty="0">
                <a:latin typeface="Calibri" charset="0"/>
                <a:ea typeface="ＭＳ Ｐゴシック" charset="0"/>
              </a:rPr>
              <a:t> 4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Decode instruction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PC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[PC]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dirty="0">
                <a:latin typeface="Calibri" charset="0"/>
                <a:ea typeface="ＭＳ Ｐゴシック" charset="0"/>
              </a:rPr>
              <a:t> Branch offset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No action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No action</a:t>
            </a:r>
          </a:p>
        </p:txBody>
      </p:sp>
      <p:sp>
        <p:nvSpPr>
          <p:cNvPr id="430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BFF35E-1B48-2744-B85B-24D54B00075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39901"/>
            <a:ext cx="4159251" cy="322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553200" y="2057400"/>
            <a:ext cx="2286000" cy="2819400"/>
            <a:chOff x="6553200" y="2057400"/>
            <a:chExt cx="2286000" cy="28194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6553200" y="3276600"/>
              <a:ext cx="0" cy="457200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382000" y="2667000"/>
              <a:ext cx="0" cy="228600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 rot="5400000">
              <a:off x="7543800" y="3352800"/>
              <a:ext cx="457200" cy="457200"/>
            </a:xfrm>
            <a:prstGeom prst="bentConnector3">
              <a:avLst>
                <a:gd name="adj1" fmla="val 61111"/>
              </a:avLst>
            </a:prstGeom>
            <a:ln w="254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10400" y="4572000"/>
              <a:ext cx="0" cy="304800"/>
            </a:xfrm>
            <a:prstGeom prst="line">
              <a:avLst/>
            </a:prstGeom>
            <a:ln w="25400" cmpd="sng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10400" y="4876800"/>
              <a:ext cx="1828800" cy="0"/>
            </a:xfrm>
            <a:prstGeom prst="line">
              <a:avLst/>
            </a:prstGeom>
            <a:ln w="25400" cmpd="sng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839200" y="2057400"/>
              <a:ext cx="0" cy="2819400"/>
            </a:xfrm>
            <a:prstGeom prst="line">
              <a:avLst/>
            </a:prstGeom>
            <a:ln w="25400" cmpd="sng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858000" y="2057400"/>
              <a:ext cx="1981200" cy="0"/>
            </a:xfrm>
            <a:prstGeom prst="line">
              <a:avLst/>
            </a:prstGeom>
            <a:ln w="25400" cmpd="sng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58000" y="2057400"/>
              <a:ext cx="0" cy="228600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16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Conditional branch:  Branch_if_[R5]=[R6]  LOOP</a:t>
            </a:r>
            <a:endParaRPr lang="en-CA">
              <a:latin typeface="Calibri" charset="0"/>
              <a:ea typeface="ＭＳ Ｐゴシック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Memory address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[PC], </a:t>
            </a:r>
            <a:r>
              <a:rPr lang="en-US" dirty="0" smtClean="0">
                <a:latin typeface="Calibri" charset="0"/>
                <a:ea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Read </a:t>
            </a:r>
            <a:r>
              <a:rPr lang="en-US" dirty="0">
                <a:latin typeface="Calibri" charset="0"/>
                <a:ea typeface="ＭＳ Ｐゴシック" charset="0"/>
              </a:rPr>
              <a:t>memory, </a:t>
            </a:r>
            <a:r>
              <a:rPr lang="en-US" dirty="0" smtClean="0">
                <a:latin typeface="Calibri" charset="0"/>
                <a:ea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IR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 Memory data, </a:t>
            </a:r>
            <a:r>
              <a:rPr lang="en-US" dirty="0" smtClean="0">
                <a:latin typeface="Calibri" charset="0"/>
                <a:ea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PC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[PC]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dirty="0">
                <a:latin typeface="Calibri" charset="0"/>
                <a:ea typeface="ＭＳ Ｐゴシック" charset="0"/>
              </a:rPr>
              <a:t> 4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Decode instruction, RA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[R5], RB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[R6]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Compare [RA] to [RB], </a:t>
            </a:r>
            <a:br>
              <a:rPr lang="en-US" dirty="0">
                <a:latin typeface="Calibri" charset="0"/>
                <a:ea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</a:rPr>
              <a:t>If [RA] = [RB], then PC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[PC]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dirty="0">
                <a:latin typeface="Calibri" charset="0"/>
                <a:ea typeface="ＭＳ Ｐゴシック" charset="0"/>
              </a:rPr>
              <a:t> Branch offset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No action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No action</a:t>
            </a:r>
          </a:p>
        </p:txBody>
      </p:sp>
      <p:sp>
        <p:nvSpPr>
          <p:cNvPr id="4403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5DF3EC-2A48-B242-BB92-65CDE8CF40B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3752" y="6243935"/>
            <a:ext cx="5860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Complete the data flow diagram on your own.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Generalization to Composition of Combinational-Logic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2819400"/>
            <a:ext cx="1295400" cy="1371600"/>
          </a:xfrm>
          <a:prstGeom prst="rect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2819400"/>
            <a:ext cx="1295400" cy="1371600"/>
          </a:xfrm>
          <a:prstGeom prst="rect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G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2819400"/>
            <a:ext cx="1295400" cy="1371600"/>
          </a:xfrm>
          <a:prstGeom prst="rect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3048000"/>
            <a:ext cx="304800" cy="914400"/>
          </a:xfrm>
          <a:prstGeom prst="rect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10" name="Straight Arrow Connector 9"/>
          <p:cNvCxnSpPr>
            <a:stCxn id="8" idx="3"/>
            <a:endCxn id="5" idx="1"/>
          </p:cNvCxnSpPr>
          <p:nvPr/>
        </p:nvCxnSpPr>
        <p:spPr bwMode="auto">
          <a:xfrm>
            <a:off x="1524000" y="3505200"/>
            <a:ext cx="838200" cy="0"/>
          </a:xfrm>
          <a:prstGeom prst="straightConnector1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 bwMode="auto">
          <a:xfrm>
            <a:off x="3657600" y="3505200"/>
            <a:ext cx="685800" cy="0"/>
          </a:xfrm>
          <a:prstGeom prst="straightConnector1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638800" y="3505200"/>
            <a:ext cx="685800" cy="0"/>
          </a:xfrm>
          <a:prstGeom prst="straightConnector1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620000" y="3505200"/>
            <a:ext cx="533400" cy="0"/>
          </a:xfrm>
          <a:prstGeom prst="straightConnector1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8153400" y="3048000"/>
            <a:ext cx="304800" cy="914400"/>
          </a:xfrm>
          <a:prstGeom prst="rect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Isosceles Triangle 18"/>
          <p:cNvSpPr/>
          <p:nvPr/>
        </p:nvSpPr>
        <p:spPr>
          <a:xfrm>
            <a:off x="1295400" y="3810000"/>
            <a:ext cx="152400" cy="152400"/>
          </a:xfrm>
          <a:prstGeom prst="triangle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0" name="Isosceles Triangle 19"/>
          <p:cNvSpPr/>
          <p:nvPr/>
        </p:nvSpPr>
        <p:spPr>
          <a:xfrm>
            <a:off x="8229600" y="3810000"/>
            <a:ext cx="152400" cy="152400"/>
          </a:xfrm>
          <a:prstGeom prst="triangle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61888"/>
              </p:ext>
            </p:extLst>
          </p:nvPr>
        </p:nvGraphicFramePr>
        <p:xfrm>
          <a:off x="1387477" y="4953000"/>
          <a:ext cx="6962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3" imgW="2984500" imgH="228600" progId="Equation.3">
                  <p:embed/>
                </p:oleObj>
              </mc:Choice>
              <mc:Fallback>
                <p:oleObj name="Equation" r:id="rId3" imgW="2984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7477" y="4953000"/>
                        <a:ext cx="69627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>
            <a:endCxn id="8" idx="1"/>
          </p:cNvCxnSpPr>
          <p:nvPr/>
        </p:nvCxnSpPr>
        <p:spPr bwMode="auto">
          <a:xfrm>
            <a:off x="838200" y="3505200"/>
            <a:ext cx="381000" cy="0"/>
          </a:xfrm>
          <a:prstGeom prst="straightConnector1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8458200" y="3505200"/>
            <a:ext cx="381000" cy="0"/>
          </a:xfrm>
          <a:prstGeom prst="straightConnector1">
            <a:avLst/>
          </a:prstGeom>
          <a:noFill/>
          <a:ln w="19050" cmpd="sng">
            <a:solidFill>
              <a:srgbClr val="00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90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Subroutine call with indirection:  Call_register R9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Memory address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[PC], </a:t>
            </a:r>
            <a:r>
              <a:rPr lang="en-US" dirty="0" smtClean="0">
                <a:latin typeface="Calibri" charset="0"/>
                <a:ea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Read </a:t>
            </a:r>
            <a:r>
              <a:rPr lang="en-US" dirty="0">
                <a:latin typeface="Calibri" charset="0"/>
                <a:ea typeface="ＭＳ Ｐゴシック" charset="0"/>
              </a:rPr>
              <a:t>memory, IR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 </a:t>
            </a:r>
            <a:r>
              <a:rPr lang="en-US" dirty="0">
                <a:latin typeface="Calibri" charset="0"/>
                <a:ea typeface="ＭＳ Ｐゴシック" charset="0"/>
              </a:rPr>
              <a:t>Memory data, </a:t>
            </a:r>
            <a:r>
              <a:rPr lang="en-US" dirty="0" smtClean="0">
                <a:latin typeface="Calibri" charset="0"/>
                <a:ea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PC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[PC]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</a:t>
            </a:r>
            <a:r>
              <a:rPr lang="en-US" dirty="0">
                <a:latin typeface="Calibri" charset="0"/>
                <a:ea typeface="ＭＳ Ｐゴシック" charset="0"/>
              </a:rPr>
              <a:t> 4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Decode instruction, RA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[R9]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PC-Temp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[PC], </a:t>
            </a:r>
            <a:r>
              <a:rPr lang="en-US" dirty="0" smtClean="0">
                <a:latin typeface="Calibri" charset="0"/>
                <a:ea typeface="ＭＳ Ｐゴシック" charset="0"/>
              </a:rPr>
              <a:t/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PC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[RA]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RY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 [PC-Temp]</a:t>
            </a:r>
          </a:p>
          <a:p>
            <a:pPr marL="457200" indent="-457200" eaLnBrk="1" hangingPunct="1">
              <a:buClr>
                <a:schemeClr val="tx1"/>
              </a:buClr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Register LINK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</a:t>
            </a:r>
            <a:r>
              <a:rPr lang="en-US" dirty="0">
                <a:latin typeface="Calibri" charset="0"/>
                <a:ea typeface="ＭＳ Ｐゴシック" charset="0"/>
              </a:rPr>
              <a:t> [RY]</a:t>
            </a: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9BB374-733E-1E4B-A33D-86752D317F1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152" y="6091535"/>
            <a:ext cx="5860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Complete the data flow diagram on your own.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20% of your </a:t>
            </a:r>
            <a:r>
              <a:rPr lang="en-US" dirty="0" smtClean="0">
                <a:solidFill>
                  <a:srgbClr val="FF0000"/>
                </a:solidFill>
              </a:rPr>
              <a:t>course</a:t>
            </a:r>
            <a:r>
              <a:rPr lang="en-US" dirty="0" smtClean="0"/>
              <a:t> grade</a:t>
            </a:r>
          </a:p>
          <a:p>
            <a:endParaRPr lang="en-US" dirty="0" smtClean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Understand software/hardware interface better by </a:t>
            </a:r>
            <a:r>
              <a:rPr lang="en-US" dirty="0" smtClean="0">
                <a:solidFill>
                  <a:srgbClr val="FF0000"/>
                </a:solidFill>
              </a:rPr>
              <a:t>implementing</a:t>
            </a:r>
            <a:r>
              <a:rPr lang="en-US" dirty="0" smtClean="0"/>
              <a:t> a substantial subset of a Reduced Instruction Set Computer (RISC) </a:t>
            </a:r>
            <a:r>
              <a:rPr lang="en-US" dirty="0" smtClean="0">
                <a:solidFill>
                  <a:srgbClr val="FF0000"/>
                </a:solidFill>
              </a:rPr>
              <a:t>instruction set architecture (ISA)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Understand design parameters that determine the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of hardware design in terms of </a:t>
            </a:r>
            <a:r>
              <a:rPr lang="en-US" dirty="0" smtClean="0">
                <a:solidFill>
                  <a:srgbClr val="FF0000"/>
                </a:solidFill>
              </a:rPr>
              <a:t>timing and utilization</a:t>
            </a:r>
            <a:r>
              <a:rPr lang="en-US" dirty="0" smtClean="0"/>
              <a:t> of hardware resources. </a:t>
            </a:r>
          </a:p>
          <a:p>
            <a:pPr lvl="1"/>
            <a:r>
              <a:rPr lang="en-US" dirty="0" smtClean="0"/>
              <a:t>Learn to </a:t>
            </a:r>
            <a:r>
              <a:rPr lang="en-US" dirty="0" smtClean="0">
                <a:solidFill>
                  <a:srgbClr val="FF0000"/>
                </a:solidFill>
              </a:rPr>
              <a:t>work as a team</a:t>
            </a:r>
            <a:r>
              <a:rPr lang="en-US" dirty="0" smtClean="0"/>
              <a:t> to carry out a complex design task requiring task partitioning, effective communication, and cooperation. </a:t>
            </a:r>
          </a:p>
          <a:p>
            <a:pPr lvl="1"/>
            <a:r>
              <a:rPr lang="en-US" dirty="0" smtClean="0"/>
              <a:t>Produce a report that accurately describes your work according to the best practice in </a:t>
            </a:r>
            <a:r>
              <a:rPr lang="en-US" dirty="0" smtClean="0">
                <a:solidFill>
                  <a:srgbClr val="FF0000"/>
                </a:solidFill>
              </a:rPr>
              <a:t>technical communication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 basic processor with </a:t>
            </a:r>
          </a:p>
          <a:p>
            <a:pPr lvl="1"/>
            <a:r>
              <a:rPr lang="en-US" dirty="0" smtClean="0"/>
              <a:t>an ISA that strongly resembles a subset of the MIPS architecture </a:t>
            </a:r>
          </a:p>
          <a:p>
            <a:pPr lvl="1"/>
            <a:r>
              <a:rPr lang="en-US" dirty="0" smtClean="0"/>
              <a:t>some features that are unique to ARM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instructions are 24-bits wide and data is 16-bits wide.  </a:t>
            </a:r>
            <a:endParaRPr lang="en-US" dirty="0" smtClean="0"/>
          </a:p>
          <a:p>
            <a:pPr lvl="1"/>
            <a:r>
              <a:rPr lang="en-US" dirty="0" smtClean="0"/>
              <a:t>pipelining </a:t>
            </a:r>
          </a:p>
          <a:p>
            <a:pPr lvl="1"/>
            <a:r>
              <a:rPr lang="en-US" dirty="0" smtClean="0"/>
              <a:t>(optional) interrupt capabilities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Consists of 7 steps</a:t>
            </a:r>
          </a:p>
          <a:p>
            <a:r>
              <a:rPr lang="en-US" dirty="0" smtClean="0"/>
              <a:t>Step 7 – Optional enhancements = Extra credit</a:t>
            </a:r>
          </a:p>
          <a:p>
            <a:endParaRPr lang="en-US" dirty="0" smtClean="0"/>
          </a:p>
          <a:p>
            <a:r>
              <a:rPr lang="en-US" dirty="0" smtClean="0"/>
              <a:t>1- </a:t>
            </a:r>
            <a:r>
              <a:rPr lang="en-US" dirty="0" smtClean="0"/>
              <a:t>Oct. 29/31 : </a:t>
            </a:r>
            <a:r>
              <a:rPr lang="en-US" dirty="0" smtClean="0"/>
              <a:t>ALU and Register File (done in lab)</a:t>
            </a:r>
          </a:p>
          <a:p>
            <a:r>
              <a:rPr lang="en-US" dirty="0" smtClean="0"/>
              <a:t>2- </a:t>
            </a:r>
            <a:r>
              <a:rPr lang="en-US" dirty="0" smtClean="0"/>
              <a:t>Nov. 5/7 : </a:t>
            </a:r>
            <a:r>
              <a:rPr lang="en-US" dirty="0" smtClean="0"/>
              <a:t>Connect ALU and </a:t>
            </a:r>
            <a:r>
              <a:rPr lang="en-US" dirty="0" err="1" smtClean="0"/>
              <a:t>Reg</a:t>
            </a:r>
            <a:r>
              <a:rPr lang="en-US" dirty="0" smtClean="0"/>
              <a:t> File to </a:t>
            </a:r>
            <a:r>
              <a:rPr lang="en-US" dirty="0" err="1" smtClean="0"/>
              <a:t>datapath</a:t>
            </a:r>
            <a:r>
              <a:rPr lang="en-US" dirty="0" smtClean="0"/>
              <a:t> &amp; </a:t>
            </a:r>
            <a:r>
              <a:rPr lang="en-US" u="sng" dirty="0" smtClean="0"/>
              <a:t>mini report</a:t>
            </a:r>
          </a:p>
          <a:p>
            <a:r>
              <a:rPr lang="en-US" dirty="0" smtClean="0"/>
              <a:t>3- </a:t>
            </a:r>
            <a:r>
              <a:rPr lang="en-US" dirty="0" smtClean="0"/>
              <a:t>Nov. 12/14 : </a:t>
            </a:r>
            <a:r>
              <a:rPr lang="en-US" dirty="0" smtClean="0"/>
              <a:t>Implement remaining instructions &amp; </a:t>
            </a:r>
            <a:r>
              <a:rPr lang="en-US" u="sng" dirty="0" smtClean="0"/>
              <a:t>mini report</a:t>
            </a:r>
          </a:p>
          <a:p>
            <a:r>
              <a:rPr lang="en-US" dirty="0" smtClean="0"/>
              <a:t>4- </a:t>
            </a:r>
            <a:r>
              <a:rPr lang="en-US" dirty="0" smtClean="0"/>
              <a:t>Nov. 19/21 : </a:t>
            </a:r>
            <a:r>
              <a:rPr lang="en-US" dirty="0" smtClean="0"/>
              <a:t>Add I/O and ARM-like conditional execution &amp; </a:t>
            </a:r>
            <a:r>
              <a:rPr lang="en-US" u="sng" dirty="0" smtClean="0"/>
              <a:t>mini report</a:t>
            </a:r>
          </a:p>
          <a:p>
            <a:r>
              <a:rPr lang="en-US" dirty="0" smtClean="0"/>
              <a:t>5- </a:t>
            </a:r>
            <a:r>
              <a:rPr lang="en-US" dirty="0" smtClean="0"/>
              <a:t>Dec. 3/5 : </a:t>
            </a:r>
            <a:r>
              <a:rPr lang="en-US" dirty="0" smtClean="0"/>
              <a:t>Add pipelining &amp; </a:t>
            </a:r>
            <a:r>
              <a:rPr lang="en-US" u="sng" dirty="0" smtClean="0"/>
              <a:t>mini report</a:t>
            </a:r>
          </a:p>
          <a:p>
            <a:r>
              <a:rPr lang="en-US" dirty="0" smtClean="0"/>
              <a:t>6- </a:t>
            </a:r>
            <a:r>
              <a:rPr lang="en-US" dirty="0" smtClean="0"/>
              <a:t>Dec 10/12: </a:t>
            </a:r>
            <a:r>
              <a:rPr lang="en-US" dirty="0" smtClean="0"/>
              <a:t>Ideally have project done (including extra credit), report started.</a:t>
            </a:r>
          </a:p>
          <a:p>
            <a:r>
              <a:rPr lang="en-US" dirty="0"/>
              <a:t>7</a:t>
            </a:r>
            <a:r>
              <a:rPr lang="en-US" dirty="0" smtClean="0"/>
              <a:t>- Dec 19 : </a:t>
            </a:r>
            <a:r>
              <a:rPr lang="en-US" dirty="0" smtClean="0"/>
              <a:t>(Finals week) Present (actually need everything done): Project, Report, Demonstration</a:t>
            </a:r>
          </a:p>
          <a:p>
            <a:endParaRPr lang="en-US" dirty="0" smtClean="0"/>
          </a:p>
          <a:p>
            <a:r>
              <a:rPr lang="en-US" dirty="0" smtClean="0"/>
              <a:t>One week before each due date, a handout will be given with more detail on what is due.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week you will submit a three-page report describing the portion of the project you worked on that week. </a:t>
            </a:r>
          </a:p>
          <a:p>
            <a:r>
              <a:rPr lang="en-US" dirty="0" smtClean="0"/>
              <a:t>Concluded with a final report</a:t>
            </a:r>
          </a:p>
          <a:p>
            <a:r>
              <a:rPr lang="en-US" dirty="0" smtClean="0"/>
              <a:t>More information </a:t>
            </a:r>
            <a:r>
              <a:rPr lang="en-US" dirty="0" smtClean="0">
                <a:sym typeface="Wingdings" pitchFamily="2" charset="2"/>
              </a:rPr>
              <a:t> Course Documents/ </a:t>
            </a:r>
            <a:r>
              <a:rPr lang="en-US" dirty="0" smtClean="0">
                <a:solidFill>
                  <a:srgbClr val="FF0000"/>
                </a:solidFill>
              </a:rPr>
              <a:t>Project</a:t>
            </a:r>
            <a:r>
              <a:rPr lang="en-US" dirty="0" smtClean="0"/>
              <a:t> section of Blackboard.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5</a:t>
            </a:r>
            <a:r>
              <a:rPr lang="en-US" dirty="0" smtClean="0"/>
              <a:t>00 points </a:t>
            </a:r>
            <a:r>
              <a:rPr lang="en-US" dirty="0" smtClean="0">
                <a:sym typeface="Wingdings" pitchFamily="2" charset="2"/>
              </a:rPr>
              <a:t> 20% of course grade (+150)</a:t>
            </a:r>
          </a:p>
          <a:p>
            <a:r>
              <a:rPr lang="en-US" dirty="0" smtClean="0">
                <a:sym typeface="Wingdings" pitchFamily="2" charset="2"/>
              </a:rPr>
              <a:t>Parts 2-4: 50 </a:t>
            </a:r>
            <a:r>
              <a:rPr lang="en-US" dirty="0" err="1" smtClean="0">
                <a:sym typeface="Wingdings" pitchFamily="2" charset="2"/>
              </a:rPr>
              <a:t>Pts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each</a:t>
            </a:r>
          </a:p>
          <a:p>
            <a:r>
              <a:rPr lang="en-US" dirty="0" smtClean="0">
                <a:sym typeface="Wingdings" pitchFamily="2" charset="2"/>
              </a:rPr>
              <a:t>Part 5: 100 </a:t>
            </a:r>
            <a:r>
              <a:rPr lang="en-US" dirty="0" err="1" smtClean="0">
                <a:sym typeface="Wingdings" pitchFamily="2" charset="2"/>
              </a:rPr>
              <a:t>Pts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Final Part: 200 </a:t>
            </a:r>
            <a:r>
              <a:rPr lang="en-US" dirty="0" err="1" smtClean="0"/>
              <a:t>Pts</a:t>
            </a:r>
            <a:endParaRPr lang="en-US" dirty="0" smtClean="0"/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Pts</a:t>
            </a:r>
            <a:r>
              <a:rPr lang="en-US" dirty="0" smtClean="0"/>
              <a:t>: Report</a:t>
            </a:r>
          </a:p>
          <a:p>
            <a:pPr lvl="1"/>
            <a:r>
              <a:rPr lang="en-US" dirty="0" smtClean="0"/>
              <a:t>50 </a:t>
            </a:r>
            <a:r>
              <a:rPr lang="en-US" dirty="0" err="1" smtClean="0"/>
              <a:t>Pts</a:t>
            </a:r>
            <a:r>
              <a:rPr lang="en-US" dirty="0" smtClean="0"/>
              <a:t>: Presentation</a:t>
            </a:r>
          </a:p>
          <a:p>
            <a:pPr lvl="1"/>
            <a:r>
              <a:rPr lang="en-US" dirty="0" smtClean="0"/>
              <a:t>50 </a:t>
            </a:r>
            <a:r>
              <a:rPr lang="en-US" dirty="0" err="1" smtClean="0"/>
              <a:t>Pts</a:t>
            </a:r>
            <a:r>
              <a:rPr lang="en-US" dirty="0" smtClean="0"/>
              <a:t>: Demonstration </a:t>
            </a:r>
          </a:p>
          <a:p>
            <a:r>
              <a:rPr lang="en-US" dirty="0" smtClean="0"/>
              <a:t>Individual: 50 </a:t>
            </a:r>
            <a:r>
              <a:rPr lang="en-US" dirty="0" err="1" smtClean="0"/>
              <a:t>Pts</a:t>
            </a:r>
            <a:endParaRPr lang="en-US" dirty="0" smtClean="0"/>
          </a:p>
          <a:p>
            <a:pPr lvl="1"/>
            <a:r>
              <a:rPr lang="en-US" dirty="0" smtClean="0"/>
              <a:t>Our assessment of each member’s contribution (5 </a:t>
            </a:r>
            <a:r>
              <a:rPr lang="en-US" dirty="0" err="1" smtClean="0"/>
              <a:t>Pts</a:t>
            </a:r>
            <a:r>
              <a:rPr lang="en-US" dirty="0" smtClean="0"/>
              <a:t>/week)</a:t>
            </a:r>
          </a:p>
          <a:p>
            <a:pPr lvl="1"/>
            <a:r>
              <a:rPr lang="en-US" dirty="0" smtClean="0"/>
              <a:t>Peer evaluation form (25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Bonus: Up to 150 </a:t>
            </a:r>
            <a:r>
              <a:rPr lang="en-US" dirty="0" err="1" smtClean="0"/>
              <a:t>Pts</a:t>
            </a:r>
            <a:r>
              <a:rPr lang="en-US" dirty="0" smtClean="0"/>
              <a:t> – Depends on the difficulty and success of the extras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3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 – Chapter A</a:t>
            </a:r>
          </a:p>
          <a:p>
            <a:pPr lvl="1"/>
            <a:r>
              <a:rPr lang="en-US" dirty="0"/>
              <a:t>Due Friday, Oct. 25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Quiz 4 – Chapter A (A.1-A.5)</a:t>
            </a:r>
          </a:p>
          <a:p>
            <a:pPr lvl="1"/>
            <a:r>
              <a:rPr lang="en-US" dirty="0"/>
              <a:t>Monday, Oct. 28</a:t>
            </a:r>
            <a:r>
              <a:rPr lang="en-US" baseline="30000" dirty="0"/>
              <a:t>th</a:t>
            </a:r>
            <a:r>
              <a:rPr lang="en-US" dirty="0"/>
              <a:t> (15 min)</a:t>
            </a:r>
          </a:p>
          <a:p>
            <a:r>
              <a:rPr lang="en-US" dirty="0" smtClean="0"/>
              <a:t>Midterm </a:t>
            </a:r>
            <a:r>
              <a:rPr lang="en-US" dirty="0" smtClean="0"/>
              <a:t>– Chapter 1, 2, 3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Monday, Nov. 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50 min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dirty="0" smtClean="0"/>
              <a:t>Test </a:t>
            </a:r>
            <a:r>
              <a:rPr lang="en-US" dirty="0" smtClean="0"/>
              <a:t>2 – Chapters A &amp; 5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Monday, Nov.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(50 min)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Pipelining computations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43000" y="2590800"/>
            <a:ext cx="6934200" cy="1524000"/>
            <a:chOff x="1295400" y="1752600"/>
            <a:chExt cx="6328063" cy="762000"/>
          </a:xfrm>
        </p:grpSpPr>
        <p:sp>
          <p:nvSpPr>
            <p:cNvPr id="61" name="Rectangle 60"/>
            <p:cNvSpPr/>
            <p:nvPr/>
          </p:nvSpPr>
          <p:spPr>
            <a:xfrm>
              <a:off x="2078873" y="1752600"/>
              <a:ext cx="1024544" cy="762000"/>
            </a:xfrm>
            <a:prstGeom prst="rect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07426" y="1752600"/>
              <a:ext cx="1024544" cy="762000"/>
            </a:xfrm>
            <a:prstGeom prst="rect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/>
                <a:t>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935979" y="1752600"/>
              <a:ext cx="1024544" cy="762000"/>
            </a:xfrm>
            <a:prstGeom prst="rect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/>
                <a:t>H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36468" y="1879600"/>
              <a:ext cx="241069" cy="508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>
              <a:off x="1777537" y="2133600"/>
              <a:ext cx="301336" cy="0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Arrow Connector 65"/>
            <p:cNvCxnSpPr>
              <a:endCxn id="62" idx="1"/>
            </p:cNvCxnSpPr>
            <p:nvPr/>
          </p:nvCxnSpPr>
          <p:spPr bwMode="auto">
            <a:xfrm>
              <a:off x="3645823" y="2133600"/>
              <a:ext cx="361604" cy="0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6960523" y="2133600"/>
              <a:ext cx="421871" cy="0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Rectangle 67"/>
            <p:cNvSpPr/>
            <p:nvPr/>
          </p:nvSpPr>
          <p:spPr>
            <a:xfrm>
              <a:off x="7382394" y="1879600"/>
              <a:ext cx="241069" cy="508000"/>
            </a:xfrm>
            <a:prstGeom prst="rect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1596735" y="2302933"/>
              <a:ext cx="120535" cy="84667"/>
            </a:xfrm>
            <a:prstGeom prst="triangle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7442661" y="2302933"/>
              <a:ext cx="120535" cy="84667"/>
            </a:xfrm>
            <a:prstGeom prst="triangle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04754" y="1879600"/>
              <a:ext cx="241069" cy="508000"/>
            </a:xfrm>
            <a:prstGeom prst="rect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3465021" y="2302933"/>
              <a:ext cx="120535" cy="84667"/>
            </a:xfrm>
            <a:prstGeom prst="triangle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/>
            </a:p>
          </p:txBody>
        </p:sp>
        <p:cxnSp>
          <p:nvCxnSpPr>
            <p:cNvPr id="73" name="Straight Arrow Connector 72"/>
            <p:cNvCxnSpPr>
              <a:stCxn id="61" idx="3"/>
            </p:cNvCxnSpPr>
            <p:nvPr/>
          </p:nvCxnSpPr>
          <p:spPr bwMode="auto">
            <a:xfrm>
              <a:off x="3103417" y="2133600"/>
              <a:ext cx="301336" cy="0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5574376" y="2133600"/>
              <a:ext cx="361604" cy="0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Rectangle 74"/>
            <p:cNvSpPr/>
            <p:nvPr/>
          </p:nvSpPr>
          <p:spPr>
            <a:xfrm>
              <a:off x="5333306" y="1879600"/>
              <a:ext cx="241069" cy="508000"/>
            </a:xfrm>
            <a:prstGeom prst="rect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5393574" y="2302933"/>
              <a:ext cx="120535" cy="84667"/>
            </a:xfrm>
            <a:prstGeom prst="triangle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/>
            </a:p>
          </p:txBody>
        </p:sp>
        <p:cxnSp>
          <p:nvCxnSpPr>
            <p:cNvPr id="77" name="Straight Arrow Connector 76"/>
            <p:cNvCxnSpPr/>
            <p:nvPr/>
          </p:nvCxnSpPr>
          <p:spPr bwMode="auto">
            <a:xfrm>
              <a:off x="5031970" y="2133600"/>
              <a:ext cx="301336" cy="0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1295400" y="2133600"/>
              <a:ext cx="249038" cy="0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TextBox 8"/>
          <p:cNvSpPr txBox="1"/>
          <p:nvPr/>
        </p:nvSpPr>
        <p:spPr>
          <a:xfrm>
            <a:off x="609600" y="1828800"/>
            <a:ext cx="678072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buffers between stages to achieve independence.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14400" y="4953000"/>
            <a:ext cx="7496175" cy="1223665"/>
            <a:chOff x="914400" y="4953000"/>
            <a:chExt cx="7496175" cy="1223665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6155600"/>
                </p:ext>
              </p:extLst>
            </p:nvPr>
          </p:nvGraphicFramePr>
          <p:xfrm>
            <a:off x="914400" y="4953000"/>
            <a:ext cx="74961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Equation" r:id="rId3" imgW="3213100" imgH="228600" progId="Equation.3">
                    <p:embed/>
                  </p:oleObj>
                </mc:Choice>
                <mc:Fallback>
                  <p:oleObj name="Equation" r:id="rId3" imgW="32131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14400" y="4953000"/>
                          <a:ext cx="7496175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209800" y="5715000"/>
              <a:ext cx="3633527" cy="461665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Again, ignoring wire delays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73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note on processor of Chapter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design uses inter-stage buffers</a:t>
            </a:r>
          </a:p>
          <a:p>
            <a:r>
              <a:rPr lang="en-US" dirty="0" smtClean="0"/>
              <a:t>Motivation: </a:t>
            </a:r>
          </a:p>
          <a:p>
            <a:pPr lvl="1"/>
            <a:r>
              <a:rPr lang="en-US" dirty="0" smtClean="0"/>
              <a:t>Easier-to-understand control</a:t>
            </a:r>
          </a:p>
          <a:p>
            <a:pPr lvl="1"/>
            <a:r>
              <a:rPr lang="en-US" dirty="0" smtClean="0"/>
              <a:t>Easier to generalize to pipelined implementation in Chapter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0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67807"/>
            <a:ext cx="6629400" cy="49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5105400" y="1680334"/>
            <a:ext cx="2895600" cy="669568"/>
            <a:chOff x="5105400" y="1680334"/>
            <a:chExt cx="2895600" cy="669568"/>
          </a:xfrm>
        </p:grpSpPr>
        <p:sp>
          <p:nvSpPr>
            <p:cNvPr id="26" name="TextBox 25"/>
            <p:cNvSpPr txBox="1"/>
            <p:nvPr/>
          </p:nvSpPr>
          <p:spPr>
            <a:xfrm>
              <a:off x="6198905" y="1752600"/>
              <a:ext cx="1802095" cy="58477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(Memory-mapped) </a:t>
              </a:r>
            </a:p>
            <a:p>
              <a:pPr algn="ctr"/>
              <a:r>
                <a:rPr lang="en-US" sz="1600" dirty="0" smtClean="0"/>
                <a:t>I/O</a:t>
              </a:r>
              <a:endParaRPr lang="en-US" sz="1600" dirty="0"/>
            </a:p>
          </p:txBody>
        </p:sp>
        <p:cxnSp>
          <p:nvCxnSpPr>
            <p:cNvPr id="30" name="Straight Arrow Connector 29"/>
            <p:cNvCxnSpPr>
              <a:stCxn id="26" idx="1"/>
            </p:cNvCxnSpPr>
            <p:nvPr/>
          </p:nvCxnSpPr>
          <p:spPr bwMode="auto">
            <a:xfrm flipH="1" flipV="1">
              <a:off x="5334000" y="2044987"/>
              <a:ext cx="864905" cy="1"/>
            </a:xfrm>
            <a:prstGeom prst="straightConnector1">
              <a:avLst/>
            </a:prstGeom>
            <a:noFill/>
            <a:ln w="19050" cmpd="sng">
              <a:solidFill>
                <a:srgbClr val="000000"/>
              </a:solidFill>
              <a:round/>
              <a:headEnd type="none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ectangle 30"/>
            <p:cNvSpPr/>
            <p:nvPr/>
          </p:nvSpPr>
          <p:spPr>
            <a:xfrm>
              <a:off x="5105400" y="1680334"/>
              <a:ext cx="381000" cy="669568"/>
            </a:xfrm>
            <a:prstGeom prst="rect">
              <a:avLst/>
            </a:prstGeom>
            <a:ln w="38100" cmpd="sng">
              <a:solidFill>
                <a:srgbClr val="00B0F0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56971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CPU + memory Abstraction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CSCE 230 – Computer Organization</a:t>
            </a: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5CAF8-F4C4-44A3-AFD8-4B7BED92163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itchFamily="2" charset="-122"/>
              </a:rPr>
              <a:pPr/>
              <a:t>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1371600" y="1981200"/>
            <a:ext cx="2209800" cy="35814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EEECE1"/>
                </a:solidFill>
                <a:latin typeface="Arial" charset="0"/>
              </a:rPr>
              <a:t>memory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4953000" y="2743200"/>
            <a:ext cx="2286000" cy="2743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prstClr val="black"/>
                </a:solidFill>
                <a:latin typeface="Arial" charset="0"/>
              </a:rPr>
              <a:t>CPU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5257800" y="3276600"/>
            <a:ext cx="1600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prstClr val="black"/>
                </a:solidFill>
                <a:latin typeface="Arial" charset="0"/>
              </a:rPr>
              <a:t>PC</a:t>
            </a: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 flipH="1">
            <a:off x="3581400" y="3200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3581400" y="3962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3642360" y="2708275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prstClr val="black"/>
                </a:solidFill>
                <a:latin typeface="Arial" charset="0"/>
              </a:rPr>
              <a:t>address</a:t>
            </a:r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3718560" y="3470275"/>
            <a:ext cx="63350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prstClr val="black"/>
                </a:solidFill>
                <a:latin typeface="Arial" charset="0"/>
              </a:rPr>
              <a:t>data</a:t>
            </a: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5257800" y="4343400"/>
            <a:ext cx="1600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prstClr val="black"/>
                </a:solidFill>
                <a:latin typeface="Arial" charset="0"/>
              </a:rPr>
              <a:t>IR</a:t>
            </a: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1371600" y="4343400"/>
            <a:ext cx="2209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solidFill>
                  <a:prstClr val="white"/>
                </a:solidFill>
                <a:latin typeface="Arial" charset="0"/>
              </a:rPr>
              <a:t>ADD </a:t>
            </a:r>
            <a:r>
              <a:rPr lang="en-US" sz="1800" dirty="0" err="1" smtClean="0">
                <a:solidFill>
                  <a:prstClr val="white"/>
                </a:solidFill>
                <a:latin typeface="Arial" charset="0"/>
              </a:rPr>
              <a:t>a,b,c</a:t>
            </a:r>
            <a:endParaRPr lang="en-US" sz="18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182" name="Text Box 12"/>
          <p:cNvSpPr txBox="1">
            <a:spLocks noChangeArrowheads="1"/>
          </p:cNvSpPr>
          <p:nvPr/>
        </p:nvSpPr>
        <p:spPr bwMode="auto">
          <a:xfrm>
            <a:off x="518160" y="4384675"/>
            <a:ext cx="56938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prstClr val="black"/>
                </a:solidFill>
                <a:latin typeface="Arial" charset="0"/>
              </a:rPr>
              <a:t>200</a:t>
            </a:r>
          </a:p>
        </p:txBody>
      </p:sp>
      <p:sp>
        <p:nvSpPr>
          <p:cNvPr id="2796557" name="Text Box 13"/>
          <p:cNvSpPr txBox="1">
            <a:spLocks noChangeArrowheads="1"/>
          </p:cNvSpPr>
          <p:nvPr/>
        </p:nvSpPr>
        <p:spPr bwMode="auto">
          <a:xfrm>
            <a:off x="5715000" y="3276600"/>
            <a:ext cx="569387" cy="369332"/>
          </a:xfrm>
          <a:prstGeom prst="rect">
            <a:avLst/>
          </a:prstGeom>
          <a:solidFill>
            <a:srgbClr val="66FF3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prstClr val="black"/>
                </a:solidFill>
                <a:latin typeface="Arial" charset="0"/>
              </a:rPr>
              <a:t>200</a:t>
            </a:r>
          </a:p>
        </p:txBody>
      </p:sp>
      <p:sp>
        <p:nvSpPr>
          <p:cNvPr id="2796558" name="Line 14"/>
          <p:cNvSpPr>
            <a:spLocks noChangeShapeType="1"/>
          </p:cNvSpPr>
          <p:nvPr/>
        </p:nvSpPr>
        <p:spPr bwMode="auto">
          <a:xfrm flipH="1" flipV="1">
            <a:off x="3657600" y="3276600"/>
            <a:ext cx="1981200" cy="152400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96559" name="Line 15"/>
          <p:cNvSpPr>
            <a:spLocks noChangeShapeType="1"/>
          </p:cNvSpPr>
          <p:nvPr/>
        </p:nvSpPr>
        <p:spPr bwMode="auto">
          <a:xfrm>
            <a:off x="3581400" y="4114800"/>
            <a:ext cx="1828800" cy="304800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96560" name="Rectangle 16"/>
          <p:cNvSpPr>
            <a:spLocks noChangeArrowheads="1"/>
          </p:cNvSpPr>
          <p:nvPr/>
        </p:nvSpPr>
        <p:spPr bwMode="auto">
          <a:xfrm>
            <a:off x="4953000" y="4343400"/>
            <a:ext cx="2209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solidFill>
                  <a:prstClr val="white"/>
                </a:solidFill>
                <a:latin typeface="Arial" charset="0"/>
              </a:rPr>
              <a:t>ADD </a:t>
            </a:r>
            <a:r>
              <a:rPr lang="en-US" sz="1800" dirty="0" err="1" smtClean="0">
                <a:solidFill>
                  <a:prstClr val="white"/>
                </a:solidFill>
                <a:latin typeface="Arial" charset="0"/>
              </a:rPr>
              <a:t>a,b,c</a:t>
            </a:r>
            <a:endParaRPr lang="en-US" sz="18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8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9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96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96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9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6557" grpId="0" animBg="1" autoUpdateAnimBg="0"/>
      <p:bldP spid="2796558" grpId="0" animBg="1"/>
      <p:bldP spid="2796559" grpId="0" animBg="1"/>
      <p:bldP spid="279656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01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Processor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s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main building </a:t>
            </a:r>
            <a:r>
              <a:rPr lang="en-US" altLang="ja-JP" dirty="0">
                <a:latin typeface="Calibri" charset="0"/>
                <a:ea typeface="ＭＳ Ｐゴシック" charset="0"/>
              </a:rPr>
              <a:t>blocks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74788"/>
            <a:ext cx="3657600" cy="5307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</a:rPr>
              <a:t>PC provides instruction address.</a:t>
            </a: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</a:rPr>
              <a:t>Instruction is fetched into IR</a:t>
            </a: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</a:rPr>
              <a:t>Instruction address generator updates PC</a:t>
            </a: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</a:rPr>
              <a:t>Control circuitry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interprets </a:t>
            </a:r>
            <a:r>
              <a:rPr lang="en-US" sz="2400" dirty="0">
                <a:latin typeface="Calibri" charset="0"/>
                <a:ea typeface="ＭＳ Ｐゴシック" charset="0"/>
              </a:rPr>
              <a:t>instruction and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generates </a:t>
            </a:r>
            <a:r>
              <a:rPr lang="en-US" sz="2400" dirty="0">
                <a:latin typeface="Calibri" charset="0"/>
                <a:ea typeface="ＭＳ Ｐゴシック" charset="0"/>
              </a:rPr>
              <a:t>control signals to perform the actions needed.</a:t>
            </a: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49" y="1826769"/>
            <a:ext cx="3794252" cy="426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572BCC-53EA-BD44-8ABC-7E6CD061585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0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8229600" cy="1905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hlinkClick r:id="rId2"/>
              </a:rPr>
              <a:t>Datapath</a:t>
            </a:r>
            <a:r>
              <a:rPr lang="en-US" sz="4000" dirty="0" smtClean="0">
                <a:hlinkClick r:id="rId2"/>
              </a:rPr>
              <a:t> and </a:t>
            </a:r>
            <a:r>
              <a:rPr lang="en-US" sz="4000" dirty="0" err="1" smtClean="0">
                <a:hlinkClick r:id="rId2"/>
              </a:rPr>
              <a:t>controlpath</a:t>
            </a:r>
            <a:r>
              <a:rPr lang="en-US" sz="4000" dirty="0" smtClean="0">
                <a:hlinkClick r:id="rId2"/>
              </a:rPr>
              <a:t>  examples for different instruction types.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92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pter-2 - Assembler Intro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19050" cmpd="sng">
          <a:solidFill>
            <a:schemeClr val="tx1"/>
          </a:solidFill>
          <a:tailEnd type="arrow"/>
        </a:ln>
        <a:effectLst/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 bwMode="auto">
        <a:noFill/>
        <a:ln w="19050" cmpd="sng">
          <a:solidFill>
            <a:srgbClr val="000000"/>
          </a:solidFill>
          <a:round/>
          <a:headEnd type="none"/>
          <a:tailEnd type="none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cpn-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Chapter-2 - Assembler Intro.potx</Template>
  <TotalTime>5807</TotalTime>
  <Words>1230</Words>
  <Application>Microsoft Macintosh PowerPoint</Application>
  <PresentationFormat>On-screen Show (4:3)</PresentationFormat>
  <Paragraphs>280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Chapter-2 - Assembler Intro</vt:lpstr>
      <vt:lpstr>cpn-course</vt:lpstr>
      <vt:lpstr>Equation</vt:lpstr>
      <vt:lpstr>CSCE 230, Fall 2013 Chapter 5: Basic Processing Unit Part 1: Fundamental Concepts and Datapath Design  </vt:lpstr>
      <vt:lpstr>Hardware Implementation of  A = B+C</vt:lpstr>
      <vt:lpstr>Generalization to Composition of Combinational-Logic Functions</vt:lpstr>
      <vt:lpstr>Pipelining computations</vt:lpstr>
      <vt:lpstr>A note on processor of Chapter 5</vt:lpstr>
      <vt:lpstr>Computer Architecture</vt:lpstr>
      <vt:lpstr>CPU + memory Abstraction</vt:lpstr>
      <vt:lpstr>Processor’s main building blocks</vt:lpstr>
      <vt:lpstr>Datapath and controlpath  examples for different instruction types. </vt:lpstr>
      <vt:lpstr>Processor’s main building blocks</vt:lpstr>
      <vt:lpstr>Processor Loop</vt:lpstr>
      <vt:lpstr>Instruction Fetch</vt:lpstr>
      <vt:lpstr>Instruction Decode</vt:lpstr>
      <vt:lpstr>Instruction Decode</vt:lpstr>
      <vt:lpstr>Instruction Execution</vt:lpstr>
      <vt:lpstr>Instruction Execution</vt:lpstr>
      <vt:lpstr>Five-Stage Execution</vt:lpstr>
      <vt:lpstr>PowerPoint Presentation</vt:lpstr>
      <vt:lpstr>Computer Architecture</vt:lpstr>
      <vt:lpstr>PowerPoint Presentation</vt:lpstr>
      <vt:lpstr>Memory address generation</vt:lpstr>
      <vt:lpstr>Instruction address generator</vt:lpstr>
      <vt:lpstr>Processor control section</vt:lpstr>
      <vt:lpstr>Instruction Formats (Chapter 5 Processor)</vt:lpstr>
      <vt:lpstr>Example:  Add  R3, R4, R5</vt:lpstr>
      <vt:lpstr>Example:  Load R5, X(R7)</vt:lpstr>
      <vt:lpstr>Example:  Store R6, X(R8)</vt:lpstr>
      <vt:lpstr>Unconditional branch</vt:lpstr>
      <vt:lpstr>Conditional branch:  Branch_if_[R5]=[R6]  LOOP</vt:lpstr>
      <vt:lpstr>Subroutine call with indirection:  Call_register R9</vt:lpstr>
      <vt:lpstr>Course Project</vt:lpstr>
      <vt:lpstr>Course Project</vt:lpstr>
      <vt:lpstr>Project Timeline</vt:lpstr>
      <vt:lpstr>Project Reporting</vt:lpstr>
      <vt:lpstr>Project Grading</vt:lpstr>
      <vt:lpstr>Upcoming… 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Outline and Reading Assignments</dc:title>
  <dc:creator>seth</dc:creator>
  <cp:lastModifiedBy>Office 2004 Test Drive User</cp:lastModifiedBy>
  <cp:revision>276</cp:revision>
  <cp:lastPrinted>2012-11-05T03:52:09Z</cp:lastPrinted>
  <dcterms:created xsi:type="dcterms:W3CDTF">2010-01-12T15:19:45Z</dcterms:created>
  <dcterms:modified xsi:type="dcterms:W3CDTF">2013-10-18T06:45:21Z</dcterms:modified>
</cp:coreProperties>
</file>